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fntdata" ContentType="application/x-fontdata"/>
  <Default Extension="png" ContentType="image/png"/>
  <Default Extension="svg" ContentType="image/svg"/>
  <Default Extension="wmf" ContentType="image/x-wmf"/>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1"/>
  </p:sldMasterIdLst>
  <p:notesMasterIdLst>
    <p:notesMasterId r:id="rId2"/>
  </p:notesMasterIdLst>
  <p:handoutMasterIdLst>
    <p:handoutMasterId r:id="rId3"/>
  </p:handoutMasterIdLst>
  <p:sldIdLst>
    <p:sldId id="403" r:id="rId4"/>
    <p:sldId id="404" r:id="rId5"/>
    <p:sldId id="259" r:id="rId6"/>
    <p:sldId id="260" r:id="rId7"/>
    <p:sldId id="2105" r:id="rId8"/>
    <p:sldId id="262" r:id="rId9"/>
    <p:sldId id="263" r:id="rId10"/>
    <p:sldId id="3267" r:id="rId11"/>
    <p:sldId id="3352" r:id="rId12"/>
    <p:sldId id="3440" r:id="rId13"/>
    <p:sldId id="3354" r:id="rId14"/>
    <p:sldId id="3441" r:id="rId15"/>
    <p:sldId id="265" r:id="rId16"/>
    <p:sldId id="3357" r:id="rId17"/>
    <p:sldId id="3442" r:id="rId18"/>
    <p:sldId id="3476" r:id="rId19"/>
    <p:sldId id="3386" r:id="rId20"/>
    <p:sldId id="303" r:id="rId21"/>
    <p:sldId id="304" r:id="rId22"/>
    <p:sldId id="3477" r:id="rId23"/>
    <p:sldId id="3479" r:id="rId24"/>
    <p:sldId id="3478" r:id="rId25"/>
    <p:sldId id="3481" r:id="rId26"/>
    <p:sldId id="320" r:id="rId27"/>
    <p:sldId id="3482" r:id="rId28"/>
    <p:sldId id="3413" r:id="rId29"/>
    <p:sldId id="3506" r:id="rId30"/>
    <p:sldId id="3414" r:id="rId31"/>
    <p:sldId id="333" r:id="rId32"/>
    <p:sldId id="334" r:id="rId33"/>
    <p:sldId id="3341" r:id="rId34"/>
    <p:sldId id="3525" r:id="rId35"/>
    <p:sldId id="3526" r:id="rId36"/>
    <p:sldId id="3342" r:id="rId37"/>
    <p:sldId id="3429" r:id="rId38"/>
    <p:sldId id="3344" r:id="rId39"/>
    <p:sldId id="3527" r:id="rId40"/>
    <p:sldId id="3528" r:id="rId41"/>
    <p:sldId id="3529" r:id="rId42"/>
    <p:sldId id="3530" r:id="rId43"/>
    <p:sldId id="3531" r:id="rId44"/>
    <p:sldId id="3532" r:id="rId45"/>
    <p:sldId id="3533" r:id="rId46"/>
    <p:sldId id="3534" r:id="rId47"/>
    <p:sldId id="3535" r:id="rId48"/>
    <p:sldId id="3536" r:id="rId49"/>
    <p:sldId id="261" r:id="rId50"/>
  </p:sldIdLst>
  <p:sldSz cx="12192000" cy="6858000"/>
  <p:notesSz cx="7103745" cy="10234295"/>
  <p:embeddedFontLst>
    <p:embeddedFont>
      <p:font typeface="思源黑体 CN Normal" panose="02010600030101010101" charset="-122"/>
      <p:regular r:id="rId52"/>
    </p:embeddedFont>
    <p:embeddedFont>
      <p:font typeface="微软雅黑" panose="020B0503020204020204" charset="-122"/>
      <p:regular r:id="rId53"/>
    </p:embeddedFont>
    <p:embeddedFont>
      <p:font typeface="幼圆" panose="02010509060101010101" charset="-122"/>
      <p:regular r:id="rId54"/>
    </p:embeddedFont>
    <p:embeddedFont>
      <p:font typeface="华文楷体" panose="02010600040101010101" pitchFamily="2" charset="-122"/>
      <p:regular r:id="rId55"/>
    </p:embeddedFont>
    <p:embeddedFont>
      <p:font typeface="Calibri" panose="020F0502020204030204" charset="0"/>
      <p:regular r:id="rId56"/>
      <p:bold r:id="rId57"/>
      <p:italic r:id="rId58"/>
      <p:boldItalic r:id="rId59"/>
    </p:embeddedFont>
  </p:embeddedFontLst>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7" userDrawn="1">
          <p15:clr>
            <a:srgbClr val="A4A3A4"/>
          </p15:clr>
        </p15:guide>
        <p15:guide id="2" pos="3993" userDrawn="1">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00" d="100"/>
          <a:sy n="100" d="100"/>
        </p:scale>
        <p:origin x="1080" y="90"/>
      </p:cViewPr>
      <p:guideLst>
        <p:guide orient="horz" pos="2077"/>
        <p:guide pos="3993"/>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slide" Target="slides/slide42.xml" /><Relationship Id="rId46" Type="http://schemas.openxmlformats.org/officeDocument/2006/relationships/slide" Target="slides/slide43.xml" /><Relationship Id="rId47" Type="http://schemas.openxmlformats.org/officeDocument/2006/relationships/slide" Target="slides/slide44.xml" /><Relationship Id="rId48" Type="http://schemas.openxmlformats.org/officeDocument/2006/relationships/slide" Target="slides/slide45.xml" /><Relationship Id="rId49" Type="http://schemas.openxmlformats.org/officeDocument/2006/relationships/slide" Target="slides/slide46.xml" /><Relationship Id="rId5" Type="http://schemas.openxmlformats.org/officeDocument/2006/relationships/slide" Target="slides/slide2.xml" /><Relationship Id="rId50" Type="http://schemas.openxmlformats.org/officeDocument/2006/relationships/slide" Target="slides/slide47.xml" /><Relationship Id="rId51" Type="http://schemas.openxmlformats.org/officeDocument/2006/relationships/tags" Target="tags/tag260.xml" /><Relationship Id="rId52" Type="http://schemas.openxmlformats.org/officeDocument/2006/relationships/font" Target="fonts/font1.fntdata" /><Relationship Id="rId53" Type="http://schemas.openxmlformats.org/officeDocument/2006/relationships/font" Target="fonts/font2.fntdata" /><Relationship Id="rId54" Type="http://schemas.openxmlformats.org/officeDocument/2006/relationships/font" Target="fonts/font3.fntdata" /><Relationship Id="rId55" Type="http://schemas.openxmlformats.org/officeDocument/2006/relationships/font" Target="fonts/font4.fntdata" /><Relationship Id="rId56" Type="http://schemas.openxmlformats.org/officeDocument/2006/relationships/font" Target="fonts/font5.fntdata" /><Relationship Id="rId57" Type="http://schemas.openxmlformats.org/officeDocument/2006/relationships/font" Target="fonts/font6.fntdata" /><Relationship Id="rId58" Type="http://schemas.openxmlformats.org/officeDocument/2006/relationships/font" Target="fonts/font7.fntdata" /><Relationship Id="rId59" Type="http://schemas.openxmlformats.org/officeDocument/2006/relationships/font" Target="fonts/font8.fntdata" /><Relationship Id="rId6" Type="http://schemas.openxmlformats.org/officeDocument/2006/relationships/slide" Target="slides/slide3.xml" /><Relationship Id="rId60" Type="http://schemas.openxmlformats.org/officeDocument/2006/relationships/presProps" Target="presProps.xml" /><Relationship Id="rId61" Type="http://schemas.openxmlformats.org/officeDocument/2006/relationships/viewProps" Target="viewProps.xml" /><Relationship Id="rId62" Type="http://schemas.openxmlformats.org/officeDocument/2006/relationships/theme" Target="theme/theme1.xml" /><Relationship Id="rId63" Type="http://schemas.openxmlformats.org/officeDocument/2006/relationships/tableStyles" Target="tableStyles.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14.w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38.wmf" /><Relationship Id="rId2" Type="http://schemas.openxmlformats.org/officeDocument/2006/relationships/image" Target="../media/image39.wmf" /><Relationship Id="rId3" Type="http://schemas.openxmlformats.org/officeDocument/2006/relationships/image" Target="../media/image40.wmf" /><Relationship Id="rId4" Type="http://schemas.openxmlformats.org/officeDocument/2006/relationships/image" Target="../media/image41.w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43.wmf" /><Relationship Id="rId2" Type="http://schemas.openxmlformats.org/officeDocument/2006/relationships/image" Target="../media/image44.wmf" /><Relationship Id="rId3" Type="http://schemas.openxmlformats.org/officeDocument/2006/relationships/image" Target="../media/image45.wmf" /><Relationship Id="rId4" Type="http://schemas.openxmlformats.org/officeDocument/2006/relationships/image" Target="../media/image46.wmf" /><Relationship Id="rId5" Type="http://schemas.openxmlformats.org/officeDocument/2006/relationships/image" Target="../media/image47.wmf" /><Relationship Id="rId6" Type="http://schemas.openxmlformats.org/officeDocument/2006/relationships/image" Target="../media/image48.wmf" /><Relationship Id="rId7" Type="http://schemas.openxmlformats.org/officeDocument/2006/relationships/image" Target="../media/image49.wmf" /></Relationships>
</file>

<file path=ppt/drawings/_rels/vmlDrawing4.vml.rels>&#65279;<?xml version="1.0" encoding="utf-8" standalone="yes"?><Relationships xmlns="http://schemas.openxmlformats.org/package/2006/relationships"><Relationship Id="rId1" Type="http://schemas.openxmlformats.org/officeDocument/2006/relationships/image" Target="../media/image68.wmf" /></Relationships>
</file>

<file path=ppt/drawings/_rels/vmlDrawing5.vml.rels>&#65279;<?xml version="1.0" encoding="utf-8" standalone="yes"?><Relationships xmlns="http://schemas.openxmlformats.org/package/2006/relationships"><Relationship Id="rId1" Type="http://schemas.openxmlformats.org/officeDocument/2006/relationships/image" Target="../media/image80.wmf"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22</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23</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a:t>单击此处添加标题</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单击此处添加副标题</a:t>
            </a:r>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a:t>单击此处编辑母版标题样式</a:t>
            </a:r>
            <a:endParaRPr lang="zh-CN" altLang="en-US"/>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615609"/>
            <a:ext cx="5157787"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615609"/>
            <a:ext cx="5183188"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a:t>单击此处编辑标题</a:t>
            </a:r>
            <a:endParaRPr lang="zh-CN" altLang="en-US"/>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image" Target="file:///D:\qq&#25991;&#20214;\712321467\Image\C2C\Image2\%7b75232B38-A165-1FB7-499C-2E1C792CACB5%7d.png" TargetMode="External" /><Relationship Id="rId12" Type="http://schemas.openxmlformats.org/officeDocument/2006/relationships/image" Target="../media/image1.pn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title=""/>
          <p:cNvPicPr>
            <a:picLocks noChangeAspect="1"/>
          </p:cNvPicPr>
          <p:nvPr/>
        </p:nvPicPr>
        <p:blipFill>
          <a:blip r:embed="rId12" r:link="rId1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xml"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3.xml" /><Relationship Id="rId4" Type="http://schemas.openxmlformats.org/officeDocument/2006/relationships/image" Target="../media/image18.png" /><Relationship Id="rId5" Type="http://schemas.openxmlformats.org/officeDocument/2006/relationships/tags" Target="../tags/tag44.xml" /><Relationship Id="rId6" Type="http://schemas.openxmlformats.org/officeDocument/2006/relationships/tags" Target="../tags/tag45.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6.xml" /><Relationship Id="rId4" Type="http://schemas.openxmlformats.org/officeDocument/2006/relationships/image" Target="../media/image19.png" /><Relationship Id="rId5" Type="http://schemas.openxmlformats.org/officeDocument/2006/relationships/image" Target="../media/image20.png" /><Relationship Id="rId6" Type="http://schemas.openxmlformats.org/officeDocument/2006/relationships/image" Target="../media/image21.png" /><Relationship Id="rId7" Type="http://schemas.openxmlformats.org/officeDocument/2006/relationships/image" Target="../media/image22.png" /><Relationship Id="rId8" Type="http://schemas.openxmlformats.org/officeDocument/2006/relationships/tags" Target="../tags/tag47.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8.xml" /><Relationship Id="rId4" Type="http://schemas.openxmlformats.org/officeDocument/2006/relationships/tags" Target="../tags/tag49.xml" /><Relationship Id="rId5" Type="http://schemas.openxmlformats.org/officeDocument/2006/relationships/image" Target="../media/image23.png" /><Relationship Id="rId6" Type="http://schemas.openxmlformats.org/officeDocument/2006/relationships/image" Target="../media/image24.png" /><Relationship Id="rId7" Type="http://schemas.openxmlformats.org/officeDocument/2006/relationships/image" Target="../media/image25.png" /><Relationship Id="rId8" Type="http://schemas.openxmlformats.org/officeDocument/2006/relationships/image" Target="../media/image26.png" /><Relationship Id="rId9" Type="http://schemas.openxmlformats.org/officeDocument/2006/relationships/image" Target="../media/image27.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31.png" /><Relationship Id="rId11" Type="http://schemas.openxmlformats.org/officeDocument/2006/relationships/tags" Target="../tags/tag55.xml" /><Relationship Id="rId12" Type="http://schemas.openxmlformats.org/officeDocument/2006/relationships/tags" Target="../tags/tag56.xml" /><Relationship Id="rId13" Type="http://schemas.openxmlformats.org/officeDocument/2006/relationships/tags" Target="../tags/tag57.xml" /><Relationship Id="rId14" Type="http://schemas.openxmlformats.org/officeDocument/2006/relationships/tags" Target="../tags/tag58.xml" /><Relationship Id="rId15" Type="http://schemas.openxmlformats.org/officeDocument/2006/relationships/tags" Target="../tags/tag59.xml" /><Relationship Id="rId16" Type="http://schemas.openxmlformats.org/officeDocument/2006/relationships/tags" Target="../tags/tag60.xml" /><Relationship Id="rId17" Type="http://schemas.openxmlformats.org/officeDocument/2006/relationships/tags" Target="../tags/tag61.xml" /><Relationship Id="rId18" Type="http://schemas.openxmlformats.org/officeDocument/2006/relationships/tags" Target="../tags/tag62.xml" /><Relationship Id="rId2" Type="http://schemas.openxmlformats.org/officeDocument/2006/relationships/image" Target="../media/image28.png" /><Relationship Id="rId3" Type="http://schemas.openxmlformats.org/officeDocument/2006/relationships/tags" Target="../tags/tag50.xml" /><Relationship Id="rId4" Type="http://schemas.openxmlformats.org/officeDocument/2006/relationships/image" Target="../media/image29.png" /><Relationship Id="rId5" Type="http://schemas.openxmlformats.org/officeDocument/2006/relationships/tags" Target="../tags/tag51.xml" /><Relationship Id="rId6" Type="http://schemas.openxmlformats.org/officeDocument/2006/relationships/tags" Target="../tags/tag52.xml" /><Relationship Id="rId7" Type="http://schemas.openxmlformats.org/officeDocument/2006/relationships/image" Target="../media/image30.png" /><Relationship Id="rId8" Type="http://schemas.openxmlformats.org/officeDocument/2006/relationships/tags" Target="../tags/tag53.xml" /><Relationship Id="rId9" Type="http://schemas.openxmlformats.org/officeDocument/2006/relationships/tags" Target="../tags/tag54.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28.png" /><Relationship Id="rId4" Type="http://schemas.openxmlformats.org/officeDocument/2006/relationships/image" Target="../media/image32.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67.xml" /><Relationship Id="rId11" Type="http://schemas.openxmlformats.org/officeDocument/2006/relationships/image" Target="../media/image35.png" /><Relationship Id="rId12" Type="http://schemas.openxmlformats.org/officeDocument/2006/relationships/image" Target="../media/image36.png" /><Relationship Id="rId13" Type="http://schemas.openxmlformats.org/officeDocument/2006/relationships/image" Target="../media/image37.png" /><Relationship Id="rId14" Type="http://schemas.openxmlformats.org/officeDocument/2006/relationships/tags" Target="../tags/tag68.xml" /><Relationship Id="rId15" Type="http://schemas.openxmlformats.org/officeDocument/2006/relationships/tags" Target="../tags/tag69.xml" /><Relationship Id="rId16" Type="http://schemas.openxmlformats.org/officeDocument/2006/relationships/oleObject" Target="../embeddings/oleObject2.bin" TargetMode="Internal" /><Relationship Id="rId17" Type="http://schemas.openxmlformats.org/officeDocument/2006/relationships/image" Target="../media/image38.wmf" /><Relationship Id="rId18" Type="http://schemas.openxmlformats.org/officeDocument/2006/relationships/tags" Target="../tags/tag70.xml" /><Relationship Id="rId19" Type="http://schemas.openxmlformats.org/officeDocument/2006/relationships/oleObject" Target="../embeddings/oleObject3.bin" TargetMode="Internal" /><Relationship Id="rId2" Type="http://schemas.openxmlformats.org/officeDocument/2006/relationships/image" Target="../media/image3.png" /><Relationship Id="rId20" Type="http://schemas.openxmlformats.org/officeDocument/2006/relationships/image" Target="../media/image39.wmf" /><Relationship Id="rId21" Type="http://schemas.openxmlformats.org/officeDocument/2006/relationships/oleObject" Target="../embeddings/oleObject4.bin" TargetMode="Internal" /><Relationship Id="rId22" Type="http://schemas.openxmlformats.org/officeDocument/2006/relationships/image" Target="../media/image40.wmf" /><Relationship Id="rId23" Type="http://schemas.openxmlformats.org/officeDocument/2006/relationships/oleObject" Target="../embeddings/oleObject5.bin" TargetMode="Internal" /><Relationship Id="rId24" Type="http://schemas.openxmlformats.org/officeDocument/2006/relationships/image" Target="../media/image41.wmf" /><Relationship Id="rId25" Type="http://schemas.openxmlformats.org/officeDocument/2006/relationships/vmlDrawing" Target="../drawings/vmlDrawing2.vml" /><Relationship Id="rId3" Type="http://schemas.openxmlformats.org/officeDocument/2006/relationships/image" Target="../media/image28.png" /><Relationship Id="rId4" Type="http://schemas.openxmlformats.org/officeDocument/2006/relationships/tags" Target="../tags/tag63.xml" /><Relationship Id="rId5" Type="http://schemas.openxmlformats.org/officeDocument/2006/relationships/image" Target="../media/image33.png" /><Relationship Id="rId6" Type="http://schemas.openxmlformats.org/officeDocument/2006/relationships/tags" Target="../tags/tag64.xml" /><Relationship Id="rId7" Type="http://schemas.openxmlformats.org/officeDocument/2006/relationships/tags" Target="../tags/tag65.xml" /><Relationship Id="rId8" Type="http://schemas.openxmlformats.org/officeDocument/2006/relationships/image" Target="../media/image34.png" /><Relationship Id="rId9" Type="http://schemas.openxmlformats.org/officeDocument/2006/relationships/tags" Target="../tags/tag66.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43.wmf" /><Relationship Id="rId11" Type="http://schemas.openxmlformats.org/officeDocument/2006/relationships/oleObject" Target="../embeddings/oleObject7.bin" TargetMode="Internal" /><Relationship Id="rId12" Type="http://schemas.openxmlformats.org/officeDocument/2006/relationships/image" Target="../media/image44.wmf" /><Relationship Id="rId13" Type="http://schemas.openxmlformats.org/officeDocument/2006/relationships/oleObject" Target="../embeddings/oleObject8.bin" TargetMode="Internal" /><Relationship Id="rId14" Type="http://schemas.openxmlformats.org/officeDocument/2006/relationships/image" Target="../media/image45.wmf" /><Relationship Id="rId15" Type="http://schemas.openxmlformats.org/officeDocument/2006/relationships/oleObject" Target="../embeddings/oleObject9.bin" TargetMode="Internal" /><Relationship Id="rId16" Type="http://schemas.openxmlformats.org/officeDocument/2006/relationships/image" Target="../media/image46.wmf" /><Relationship Id="rId17" Type="http://schemas.openxmlformats.org/officeDocument/2006/relationships/tags" Target="../tags/tag75.xml" /><Relationship Id="rId18" Type="http://schemas.openxmlformats.org/officeDocument/2006/relationships/oleObject" Target="../embeddings/oleObject10.bin" TargetMode="Internal" /><Relationship Id="rId19" Type="http://schemas.openxmlformats.org/officeDocument/2006/relationships/image" Target="../media/image47.wmf" /><Relationship Id="rId2" Type="http://schemas.openxmlformats.org/officeDocument/2006/relationships/image" Target="../media/image3.png" /><Relationship Id="rId20" Type="http://schemas.openxmlformats.org/officeDocument/2006/relationships/tags" Target="../tags/tag76.xml" /><Relationship Id="rId21" Type="http://schemas.openxmlformats.org/officeDocument/2006/relationships/oleObject" Target="../embeddings/oleObject11.bin" TargetMode="Internal" /><Relationship Id="rId22" Type="http://schemas.openxmlformats.org/officeDocument/2006/relationships/image" Target="../media/image48.wmf" /><Relationship Id="rId23" Type="http://schemas.openxmlformats.org/officeDocument/2006/relationships/oleObject" Target="../embeddings/oleObject12.bin" TargetMode="Internal" /><Relationship Id="rId24" Type="http://schemas.openxmlformats.org/officeDocument/2006/relationships/image" Target="../media/image49.wmf" /><Relationship Id="rId25" Type="http://schemas.openxmlformats.org/officeDocument/2006/relationships/tags" Target="../tags/tag77.xml" /><Relationship Id="rId26" Type="http://schemas.openxmlformats.org/officeDocument/2006/relationships/tags" Target="../tags/tag78.xml" /><Relationship Id="rId27" Type="http://schemas.openxmlformats.org/officeDocument/2006/relationships/tags" Target="../tags/tag79.xml" /><Relationship Id="rId28" Type="http://schemas.openxmlformats.org/officeDocument/2006/relationships/vmlDrawing" Target="../drawings/vmlDrawing3.vml" /><Relationship Id="rId3" Type="http://schemas.openxmlformats.org/officeDocument/2006/relationships/image" Target="../media/image28.png" /><Relationship Id="rId4" Type="http://schemas.openxmlformats.org/officeDocument/2006/relationships/tags" Target="../tags/tag71.xml" /><Relationship Id="rId5" Type="http://schemas.openxmlformats.org/officeDocument/2006/relationships/tags" Target="../tags/tag72.xml" /><Relationship Id="rId6" Type="http://schemas.openxmlformats.org/officeDocument/2006/relationships/tags" Target="../tags/tag73.xml" /><Relationship Id="rId7" Type="http://schemas.openxmlformats.org/officeDocument/2006/relationships/tags" Target="../tags/tag74.xml" /><Relationship Id="rId8" Type="http://schemas.openxmlformats.org/officeDocument/2006/relationships/image" Target="../media/image42.png" /><Relationship Id="rId9" Type="http://schemas.openxmlformats.org/officeDocument/2006/relationships/oleObject" Target="../embeddings/oleObject6.bin" TargetMode="Interna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51.png" /><Relationship Id="rId11" Type="http://schemas.openxmlformats.org/officeDocument/2006/relationships/tags" Target="../tags/tag85.xml" /><Relationship Id="rId12" Type="http://schemas.openxmlformats.org/officeDocument/2006/relationships/tags" Target="../tags/tag86.xml" /><Relationship Id="rId13" Type="http://schemas.openxmlformats.org/officeDocument/2006/relationships/tags" Target="../tags/tag87.xml" /><Relationship Id="rId14" Type="http://schemas.openxmlformats.org/officeDocument/2006/relationships/tags" Target="../tags/tag88.xml" /><Relationship Id="rId15" Type="http://schemas.openxmlformats.org/officeDocument/2006/relationships/tags" Target="../tags/tag89.xml" /><Relationship Id="rId16" Type="http://schemas.openxmlformats.org/officeDocument/2006/relationships/tags" Target="../tags/tag90.xml" /><Relationship Id="rId17" Type="http://schemas.openxmlformats.org/officeDocument/2006/relationships/tags" Target="../tags/tag91.xml" /><Relationship Id="rId18" Type="http://schemas.openxmlformats.org/officeDocument/2006/relationships/tags" Target="../tags/tag92.xml" /><Relationship Id="rId19" Type="http://schemas.openxmlformats.org/officeDocument/2006/relationships/tags" Target="../tags/tag93.xml" /><Relationship Id="rId2" Type="http://schemas.openxmlformats.org/officeDocument/2006/relationships/image" Target="../media/image3.png" /><Relationship Id="rId20" Type="http://schemas.openxmlformats.org/officeDocument/2006/relationships/tags" Target="../tags/tag94.xml" /><Relationship Id="rId3" Type="http://schemas.openxmlformats.org/officeDocument/2006/relationships/image" Target="../media/image28.png" /><Relationship Id="rId4" Type="http://schemas.openxmlformats.org/officeDocument/2006/relationships/tags" Target="../tags/tag80.xml" /><Relationship Id="rId5" Type="http://schemas.openxmlformats.org/officeDocument/2006/relationships/tags" Target="../tags/tag81.xml" /><Relationship Id="rId6" Type="http://schemas.openxmlformats.org/officeDocument/2006/relationships/tags" Target="../tags/tag82.xml" /><Relationship Id="rId7" Type="http://schemas.openxmlformats.org/officeDocument/2006/relationships/image" Target="../media/image50.jpeg" /><Relationship Id="rId8" Type="http://schemas.openxmlformats.org/officeDocument/2006/relationships/tags" Target="../tags/tag83.xml" /><Relationship Id="rId9" Type="http://schemas.openxmlformats.org/officeDocument/2006/relationships/tags" Target="../tags/tag84.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95.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11.svg" /><Relationship Id="rId11" Type="http://schemas.openxmlformats.org/officeDocument/2006/relationships/tags" Target="../tags/tag99.xml" /><Relationship Id="rId12" Type="http://schemas.openxmlformats.org/officeDocument/2006/relationships/tags" Target="../tags/tag100.xml" /><Relationship Id="rId13" Type="http://schemas.openxmlformats.org/officeDocument/2006/relationships/tags" Target="../tags/tag101.xml" /><Relationship Id="rId14" Type="http://schemas.openxmlformats.org/officeDocument/2006/relationships/tags" Target="../tags/tag102.xml" /><Relationship Id="rId15" Type="http://schemas.openxmlformats.org/officeDocument/2006/relationships/image" Target="../media/image12.png" /><Relationship Id="rId16" Type="http://schemas.openxmlformats.org/officeDocument/2006/relationships/image" Target="../media/image13.svg" /><Relationship Id="rId17" Type="http://schemas.openxmlformats.org/officeDocument/2006/relationships/tags" Target="../tags/tag103.xml" /><Relationship Id="rId18" Type="http://schemas.openxmlformats.org/officeDocument/2006/relationships/tags" Target="../tags/tag104.xml" /><Relationship Id="rId19" Type="http://schemas.openxmlformats.org/officeDocument/2006/relationships/tags" Target="../tags/tag105.xml" /><Relationship Id="rId2" Type="http://schemas.openxmlformats.org/officeDocument/2006/relationships/notesSlide" Target="../notesSlides/notesSlide1.xml" /><Relationship Id="rId20" Type="http://schemas.openxmlformats.org/officeDocument/2006/relationships/image" Target="../media/image7.png" /><Relationship Id="rId21" Type="http://schemas.openxmlformats.org/officeDocument/2006/relationships/tags" Target="../tags/tag106.xml" /><Relationship Id="rId22" Type="http://schemas.openxmlformats.org/officeDocument/2006/relationships/tags" Target="../tags/tag107.xml" /><Relationship Id="rId23" Type="http://schemas.openxmlformats.org/officeDocument/2006/relationships/tags" Target="../tags/tag108.xml" /><Relationship Id="rId24" Type="http://schemas.openxmlformats.org/officeDocument/2006/relationships/tags" Target="../tags/tag109.xml" /><Relationship Id="rId25" Type="http://schemas.openxmlformats.org/officeDocument/2006/relationships/tags" Target="../tags/tag110.xml" /><Relationship Id="rId26" Type="http://schemas.openxmlformats.org/officeDocument/2006/relationships/tags" Target="../tags/tag111.xml" /><Relationship Id="rId27" Type="http://schemas.openxmlformats.org/officeDocument/2006/relationships/tags" Target="../tags/tag112.xml" /><Relationship Id="rId28" Type="http://schemas.openxmlformats.org/officeDocument/2006/relationships/image" Target="../media/image15.png" /><Relationship Id="rId29" Type="http://schemas.openxmlformats.org/officeDocument/2006/relationships/tags" Target="../tags/tag113.xml" /><Relationship Id="rId3" Type="http://schemas.openxmlformats.org/officeDocument/2006/relationships/image" Target="../media/image3.png" /><Relationship Id="rId30" Type="http://schemas.openxmlformats.org/officeDocument/2006/relationships/image" Target="../media/image16.png" /><Relationship Id="rId31" Type="http://schemas.openxmlformats.org/officeDocument/2006/relationships/tags" Target="../tags/tag114.xml" /><Relationship Id="rId32" Type="http://schemas.openxmlformats.org/officeDocument/2006/relationships/image" Target="../media/image17.png" /><Relationship Id="rId33" Type="http://schemas.openxmlformats.org/officeDocument/2006/relationships/tags" Target="../tags/tag115.xml" /><Relationship Id="rId34" Type="http://schemas.openxmlformats.org/officeDocument/2006/relationships/tags" Target="../tags/tag116.xml" /><Relationship Id="rId35" Type="http://schemas.openxmlformats.org/officeDocument/2006/relationships/tags" Target="../tags/tag117.xml" /><Relationship Id="rId36" Type="http://schemas.openxmlformats.org/officeDocument/2006/relationships/tags" Target="../tags/tag118.xml" /><Relationship Id="rId37" Type="http://schemas.openxmlformats.org/officeDocument/2006/relationships/tags" Target="../tags/tag119.xml" /><Relationship Id="rId4" Type="http://schemas.openxmlformats.org/officeDocument/2006/relationships/tags" Target="../tags/tag96.xml" /><Relationship Id="rId5" Type="http://schemas.openxmlformats.org/officeDocument/2006/relationships/image" Target="../media/image8.png" /><Relationship Id="rId6" Type="http://schemas.openxmlformats.org/officeDocument/2006/relationships/image" Target="../media/image9.svg" /><Relationship Id="rId7" Type="http://schemas.openxmlformats.org/officeDocument/2006/relationships/tags" Target="../tags/tag97.xml" /><Relationship Id="rId8" Type="http://schemas.openxmlformats.org/officeDocument/2006/relationships/tags" Target="../tags/tag98.xml" /><Relationship Id="rId9" Type="http://schemas.openxmlformats.org/officeDocument/2006/relationships/image" Target="../media/image10.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xml" /><Relationship Id="rId3" Type="http://schemas.openxmlformats.org/officeDocument/2006/relationships/image" Target="../media/image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 Id="rId3" Type="http://schemas.openxmlformats.org/officeDocument/2006/relationships/image" Target="../media/image3.png" /><Relationship Id="rId4" Type="http://schemas.openxmlformats.org/officeDocument/2006/relationships/tags" Target="../tags/tag120.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xml" /><Relationship Id="rId3" Type="http://schemas.openxmlformats.org/officeDocument/2006/relationships/image" Target="../media/image3.png" /><Relationship Id="rId4" Type="http://schemas.openxmlformats.org/officeDocument/2006/relationships/tags" Target="../tags/tag121.xml" /><Relationship Id="rId5" Type="http://schemas.openxmlformats.org/officeDocument/2006/relationships/image" Target="../media/image52.jpeg" /><Relationship Id="rId6" Type="http://schemas.openxmlformats.org/officeDocument/2006/relationships/image" Target="../media/image53.jpeg" /><Relationship Id="rId7" Type="http://schemas.openxmlformats.org/officeDocument/2006/relationships/image" Target="../media/image54.jpe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4.xml" /><Relationship Id="rId3" Type="http://schemas.openxmlformats.org/officeDocument/2006/relationships/image" Target="../media/image3.png" /><Relationship Id="rId4" Type="http://schemas.openxmlformats.org/officeDocument/2006/relationships/tags" Target="../tags/tag122.xml" /><Relationship Id="rId5" Type="http://schemas.openxmlformats.org/officeDocument/2006/relationships/image" Target="../media/image55.png" /><Relationship Id="rId6" Type="http://schemas.openxmlformats.org/officeDocument/2006/relationships/image" Target="../media/image18.png" /><Relationship Id="rId7" Type="http://schemas.openxmlformats.org/officeDocument/2006/relationships/tags" Target="../tags/tag123.xml" /><Relationship Id="rId8" Type="http://schemas.openxmlformats.org/officeDocument/2006/relationships/tags" Target="../tags/tag124.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60.jpeg" /><Relationship Id="rId11" Type="http://schemas.openxmlformats.org/officeDocument/2006/relationships/image" Target="../media/image61.jpeg" /><Relationship Id="rId12" Type="http://schemas.openxmlformats.org/officeDocument/2006/relationships/image" Target="../media/image62.png" /><Relationship Id="rId2" Type="http://schemas.openxmlformats.org/officeDocument/2006/relationships/notesSlide" Target="../notesSlides/notesSlide5.xml" /><Relationship Id="rId3" Type="http://schemas.openxmlformats.org/officeDocument/2006/relationships/image" Target="../media/image3.png" /><Relationship Id="rId4" Type="http://schemas.openxmlformats.org/officeDocument/2006/relationships/tags" Target="../tags/tag125.xml" /><Relationship Id="rId5" Type="http://schemas.openxmlformats.org/officeDocument/2006/relationships/tags" Target="../tags/tag126.xml" /><Relationship Id="rId6" Type="http://schemas.openxmlformats.org/officeDocument/2006/relationships/image" Target="../media/image56.jpeg" /><Relationship Id="rId7" Type="http://schemas.openxmlformats.org/officeDocument/2006/relationships/image" Target="../media/image57.jpeg" /><Relationship Id="rId8" Type="http://schemas.openxmlformats.org/officeDocument/2006/relationships/image" Target="../media/image58.jpeg" /><Relationship Id="rId9" Type="http://schemas.openxmlformats.org/officeDocument/2006/relationships/image" Target="../media/image59.jpe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66.png" /><Relationship Id="rId11" Type="http://schemas.openxmlformats.org/officeDocument/2006/relationships/tags" Target="../tags/tag130.xml" /><Relationship Id="rId12" Type="http://schemas.openxmlformats.org/officeDocument/2006/relationships/tags" Target="../tags/tag131.xml" /><Relationship Id="rId13" Type="http://schemas.openxmlformats.org/officeDocument/2006/relationships/tags" Target="../tags/tag132.xml" /><Relationship Id="rId14" Type="http://schemas.openxmlformats.org/officeDocument/2006/relationships/tags" Target="../tags/tag133.xml" /><Relationship Id="rId15" Type="http://schemas.openxmlformats.org/officeDocument/2006/relationships/tags" Target="../tags/tag134.xml" /><Relationship Id="rId16" Type="http://schemas.openxmlformats.org/officeDocument/2006/relationships/tags" Target="../tags/tag135.xml" /><Relationship Id="rId17" Type="http://schemas.openxmlformats.org/officeDocument/2006/relationships/tags" Target="../tags/tag136.xml" /><Relationship Id="rId2" Type="http://schemas.openxmlformats.org/officeDocument/2006/relationships/image" Target="../media/image28.png" /><Relationship Id="rId3" Type="http://schemas.openxmlformats.org/officeDocument/2006/relationships/image" Target="../media/image3.png" /><Relationship Id="rId4" Type="http://schemas.openxmlformats.org/officeDocument/2006/relationships/tags" Target="../tags/tag127.xml" /><Relationship Id="rId5" Type="http://schemas.openxmlformats.org/officeDocument/2006/relationships/image" Target="../media/image63.png" /><Relationship Id="rId6" Type="http://schemas.openxmlformats.org/officeDocument/2006/relationships/image" Target="../media/image64.png" /><Relationship Id="rId7" Type="http://schemas.openxmlformats.org/officeDocument/2006/relationships/image" Target="../media/image65.png" /><Relationship Id="rId8" Type="http://schemas.openxmlformats.org/officeDocument/2006/relationships/tags" Target="../tags/tag128.xml" /><Relationship Id="rId9" Type="http://schemas.openxmlformats.org/officeDocument/2006/relationships/tags" Target="../tags/tag129.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40.xml" /><Relationship Id="rId11" Type="http://schemas.openxmlformats.org/officeDocument/2006/relationships/tags" Target="../tags/tag141.xml" /><Relationship Id="rId12" Type="http://schemas.openxmlformats.org/officeDocument/2006/relationships/tags" Target="../tags/tag142.xml" /><Relationship Id="rId13" Type="http://schemas.openxmlformats.org/officeDocument/2006/relationships/vmlDrawing" Target="../drawings/vmlDrawing4.vml" /><Relationship Id="rId2" Type="http://schemas.openxmlformats.org/officeDocument/2006/relationships/image" Target="../media/image28.png" /><Relationship Id="rId3" Type="http://schemas.openxmlformats.org/officeDocument/2006/relationships/image" Target="../media/image3.png" /><Relationship Id="rId4" Type="http://schemas.openxmlformats.org/officeDocument/2006/relationships/tags" Target="../tags/tag137.xml" /><Relationship Id="rId5" Type="http://schemas.openxmlformats.org/officeDocument/2006/relationships/image" Target="../media/image67.png" /><Relationship Id="rId6" Type="http://schemas.openxmlformats.org/officeDocument/2006/relationships/tags" Target="../tags/tag138.xml" /><Relationship Id="rId7" Type="http://schemas.openxmlformats.org/officeDocument/2006/relationships/oleObject" Target="../embeddings/oleObject13.bin" TargetMode="Internal" /><Relationship Id="rId8" Type="http://schemas.openxmlformats.org/officeDocument/2006/relationships/image" Target="../media/image68.wmf" /><Relationship Id="rId9" Type="http://schemas.openxmlformats.org/officeDocument/2006/relationships/tags" Target="../tags/tag139.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8.png" /><Relationship Id="rId3" Type="http://schemas.openxmlformats.org/officeDocument/2006/relationships/image" Target="../media/image32.png" /><Relationship Id="rId4" Type="http://schemas.openxmlformats.org/officeDocument/2006/relationships/tags" Target="../tags/tag143.xml" /><Relationship Id="rId5" Type="http://schemas.openxmlformats.org/officeDocument/2006/relationships/tags" Target="../tags/tag144.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50.xml" /><Relationship Id="rId11" Type="http://schemas.openxmlformats.org/officeDocument/2006/relationships/tags" Target="../tags/tag151.xml" /><Relationship Id="rId12" Type="http://schemas.openxmlformats.org/officeDocument/2006/relationships/tags" Target="../tags/tag152.xml" /><Relationship Id="rId2" Type="http://schemas.openxmlformats.org/officeDocument/2006/relationships/image" Target="../media/image28.png" /><Relationship Id="rId3" Type="http://schemas.openxmlformats.org/officeDocument/2006/relationships/tags" Target="../tags/tag145.xml" /><Relationship Id="rId4" Type="http://schemas.openxmlformats.org/officeDocument/2006/relationships/tags" Target="../tags/tag146.xml" /><Relationship Id="rId5" Type="http://schemas.openxmlformats.org/officeDocument/2006/relationships/tags" Target="../tags/tag147.xml" /><Relationship Id="rId6" Type="http://schemas.openxmlformats.org/officeDocument/2006/relationships/tags" Target="../tags/tag148.xml" /><Relationship Id="rId7" Type="http://schemas.openxmlformats.org/officeDocument/2006/relationships/tags" Target="../tags/tag149.xml" /><Relationship Id="rId8" Type="http://schemas.openxmlformats.org/officeDocument/2006/relationships/image" Target="../media/image69.png" /><Relationship Id="rId9" Type="http://schemas.openxmlformats.org/officeDocument/2006/relationships/image" Target="../media/image70.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57.xml" /><Relationship Id="rId11" Type="http://schemas.openxmlformats.org/officeDocument/2006/relationships/image" Target="../media/image73.png" /><Relationship Id="rId12" Type="http://schemas.openxmlformats.org/officeDocument/2006/relationships/tags" Target="../tags/tag158.xml" /><Relationship Id="rId13" Type="http://schemas.openxmlformats.org/officeDocument/2006/relationships/tags" Target="../tags/tag159.xml" /><Relationship Id="rId14" Type="http://schemas.openxmlformats.org/officeDocument/2006/relationships/tags" Target="../tags/tag160.xml" /><Relationship Id="rId15" Type="http://schemas.openxmlformats.org/officeDocument/2006/relationships/tags" Target="../tags/tag161.xml" /><Relationship Id="rId16" Type="http://schemas.openxmlformats.org/officeDocument/2006/relationships/tags" Target="../tags/tag162.xml" /><Relationship Id="rId2" Type="http://schemas.openxmlformats.org/officeDocument/2006/relationships/image" Target="../media/image28.png" /><Relationship Id="rId3" Type="http://schemas.openxmlformats.org/officeDocument/2006/relationships/image" Target="../media/image3.png" /><Relationship Id="rId4" Type="http://schemas.openxmlformats.org/officeDocument/2006/relationships/tags" Target="../tags/tag153.xml" /><Relationship Id="rId5" Type="http://schemas.openxmlformats.org/officeDocument/2006/relationships/tags" Target="../tags/tag154.xml" /><Relationship Id="rId6" Type="http://schemas.openxmlformats.org/officeDocument/2006/relationships/tags" Target="../tags/tag155.xml" /><Relationship Id="rId7" Type="http://schemas.openxmlformats.org/officeDocument/2006/relationships/image" Target="../media/image71.png" /><Relationship Id="rId8" Type="http://schemas.openxmlformats.org/officeDocument/2006/relationships/image" Target="../media/image72.png" /><Relationship Id="rId9" Type="http://schemas.openxmlformats.org/officeDocument/2006/relationships/tags" Target="../tags/tag156.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63.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10.png" /><Relationship Id="rId11" Type="http://schemas.openxmlformats.org/officeDocument/2006/relationships/image" Target="../media/image11.svg" /><Relationship Id="rId12" Type="http://schemas.openxmlformats.org/officeDocument/2006/relationships/tags" Target="../tags/tag168.xml" /><Relationship Id="rId13" Type="http://schemas.openxmlformats.org/officeDocument/2006/relationships/tags" Target="../tags/tag169.xml" /><Relationship Id="rId14" Type="http://schemas.openxmlformats.org/officeDocument/2006/relationships/tags" Target="../tags/tag170.xml" /><Relationship Id="rId15" Type="http://schemas.openxmlformats.org/officeDocument/2006/relationships/tags" Target="../tags/tag171.xml" /><Relationship Id="rId16" Type="http://schemas.openxmlformats.org/officeDocument/2006/relationships/image" Target="../media/image12.png" /><Relationship Id="rId17" Type="http://schemas.openxmlformats.org/officeDocument/2006/relationships/image" Target="../media/image13.svg" /><Relationship Id="rId18" Type="http://schemas.openxmlformats.org/officeDocument/2006/relationships/tags" Target="../tags/tag172.xml" /><Relationship Id="rId19" Type="http://schemas.openxmlformats.org/officeDocument/2006/relationships/tags" Target="../tags/tag173.xml" /><Relationship Id="rId2" Type="http://schemas.openxmlformats.org/officeDocument/2006/relationships/image" Target="../media/image7.png" /><Relationship Id="rId20" Type="http://schemas.openxmlformats.org/officeDocument/2006/relationships/tags" Target="../tags/tag174.xml" /><Relationship Id="rId21" Type="http://schemas.openxmlformats.org/officeDocument/2006/relationships/tags" Target="../tags/tag175.xml" /><Relationship Id="rId22" Type="http://schemas.openxmlformats.org/officeDocument/2006/relationships/tags" Target="../tags/tag176.xml" /><Relationship Id="rId23" Type="http://schemas.openxmlformats.org/officeDocument/2006/relationships/tags" Target="../tags/tag177.xml" /><Relationship Id="rId24" Type="http://schemas.openxmlformats.org/officeDocument/2006/relationships/image" Target="../media/image15.png" /><Relationship Id="rId25" Type="http://schemas.openxmlformats.org/officeDocument/2006/relationships/tags" Target="../tags/tag178.xml" /><Relationship Id="rId26" Type="http://schemas.openxmlformats.org/officeDocument/2006/relationships/tags" Target="../tags/tag179.xml" /><Relationship Id="rId27" Type="http://schemas.openxmlformats.org/officeDocument/2006/relationships/tags" Target="../tags/tag180.xml" /><Relationship Id="rId28" Type="http://schemas.openxmlformats.org/officeDocument/2006/relationships/tags" Target="../tags/tag181.xml" /><Relationship Id="rId3" Type="http://schemas.openxmlformats.org/officeDocument/2006/relationships/tags" Target="../tags/tag164.xml" /><Relationship Id="rId4" Type="http://schemas.openxmlformats.org/officeDocument/2006/relationships/image" Target="../media/image3.png" /><Relationship Id="rId5" Type="http://schemas.openxmlformats.org/officeDocument/2006/relationships/tags" Target="../tags/tag165.xml" /><Relationship Id="rId6" Type="http://schemas.openxmlformats.org/officeDocument/2006/relationships/image" Target="../media/image8.png" /><Relationship Id="rId7" Type="http://schemas.openxmlformats.org/officeDocument/2006/relationships/image" Target="../media/image9.svg" /><Relationship Id="rId8" Type="http://schemas.openxmlformats.org/officeDocument/2006/relationships/tags" Target="../tags/tag166.xml" /><Relationship Id="rId9" Type="http://schemas.openxmlformats.org/officeDocument/2006/relationships/tags" Target="../tags/tag167.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82.xml" /><Relationship Id="rId4" Type="http://schemas.openxmlformats.org/officeDocument/2006/relationships/tags" Target="../tags/tag183.xml" /><Relationship Id="rId5" Type="http://schemas.openxmlformats.org/officeDocument/2006/relationships/image" Target="../media/image74.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84.xml" /><Relationship Id="rId4" Type="http://schemas.openxmlformats.org/officeDocument/2006/relationships/tags" Target="../tags/tag185.xml" /><Relationship Id="rId5" Type="http://schemas.openxmlformats.org/officeDocument/2006/relationships/tags" Target="../tags/tag186.xml" /><Relationship Id="rId6" Type="http://schemas.openxmlformats.org/officeDocument/2006/relationships/tags" Target="../tags/tag187.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88.xml" /><Relationship Id="rId4" Type="http://schemas.openxmlformats.org/officeDocument/2006/relationships/tags" Target="../tags/tag189.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90.xml" /><Relationship Id="rId4" Type="http://schemas.openxmlformats.org/officeDocument/2006/relationships/tags" Target="../tags/tag191.xml" /><Relationship Id="rId5" Type="http://schemas.openxmlformats.org/officeDocument/2006/relationships/tags" Target="../tags/tag192.xml" /><Relationship Id="rId6" Type="http://schemas.openxmlformats.org/officeDocument/2006/relationships/tags" Target="../tags/tag193.xml" /><Relationship Id="rId7" Type="http://schemas.openxmlformats.org/officeDocument/2006/relationships/image" Target="../media/image75.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99.xml" /><Relationship Id="rId11" Type="http://schemas.openxmlformats.org/officeDocument/2006/relationships/image" Target="../media/image77.png" /><Relationship Id="rId12" Type="http://schemas.openxmlformats.org/officeDocument/2006/relationships/tags" Target="../tags/tag200.xml" /><Relationship Id="rId13" Type="http://schemas.openxmlformats.org/officeDocument/2006/relationships/tags" Target="../tags/tag201.xml" /><Relationship Id="rId14" Type="http://schemas.openxmlformats.org/officeDocument/2006/relationships/tags" Target="../tags/tag202.xml" /><Relationship Id="rId15" Type="http://schemas.openxmlformats.org/officeDocument/2006/relationships/tags" Target="../tags/tag203.xml" /><Relationship Id="rId16" Type="http://schemas.openxmlformats.org/officeDocument/2006/relationships/tags" Target="../tags/tag204.xml" /><Relationship Id="rId17" Type="http://schemas.openxmlformats.org/officeDocument/2006/relationships/tags" Target="../tags/tag205.xml" /><Relationship Id="rId18" Type="http://schemas.openxmlformats.org/officeDocument/2006/relationships/tags" Target="../tags/tag206.xml" /><Relationship Id="rId19" Type="http://schemas.openxmlformats.org/officeDocument/2006/relationships/tags" Target="../tags/tag207.xml" /><Relationship Id="rId2" Type="http://schemas.openxmlformats.org/officeDocument/2006/relationships/image" Target="../media/image28.png" /><Relationship Id="rId20" Type="http://schemas.openxmlformats.org/officeDocument/2006/relationships/tags" Target="../tags/tag208.xml" /><Relationship Id="rId21" Type="http://schemas.openxmlformats.org/officeDocument/2006/relationships/tags" Target="../tags/tag209.xml" /><Relationship Id="rId22" Type="http://schemas.openxmlformats.org/officeDocument/2006/relationships/tags" Target="../tags/tag210.xml" /><Relationship Id="rId23" Type="http://schemas.openxmlformats.org/officeDocument/2006/relationships/tags" Target="../tags/tag211.xml" /><Relationship Id="rId24" Type="http://schemas.openxmlformats.org/officeDocument/2006/relationships/tags" Target="../tags/tag212.xml" /><Relationship Id="rId25" Type="http://schemas.openxmlformats.org/officeDocument/2006/relationships/tags" Target="../tags/tag213.xml" /><Relationship Id="rId26" Type="http://schemas.openxmlformats.org/officeDocument/2006/relationships/tags" Target="../tags/tag214.xml" /><Relationship Id="rId3" Type="http://schemas.openxmlformats.org/officeDocument/2006/relationships/image" Target="../media/image3.png" /><Relationship Id="rId4" Type="http://schemas.openxmlformats.org/officeDocument/2006/relationships/tags" Target="../tags/tag194.xml" /><Relationship Id="rId5" Type="http://schemas.openxmlformats.org/officeDocument/2006/relationships/tags" Target="../tags/tag195.xml" /><Relationship Id="rId6" Type="http://schemas.openxmlformats.org/officeDocument/2006/relationships/tags" Target="../tags/tag196.xml" /><Relationship Id="rId7" Type="http://schemas.openxmlformats.org/officeDocument/2006/relationships/image" Target="../media/image76.png" /><Relationship Id="rId8" Type="http://schemas.openxmlformats.org/officeDocument/2006/relationships/tags" Target="../tags/tag197.xml" /><Relationship Id="rId9" Type="http://schemas.openxmlformats.org/officeDocument/2006/relationships/tags" Target="../tags/tag198.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19.xml" /><Relationship Id="rId11" Type="http://schemas.openxmlformats.org/officeDocument/2006/relationships/tags" Target="../tags/tag220.xml" /><Relationship Id="rId12" Type="http://schemas.openxmlformats.org/officeDocument/2006/relationships/tags" Target="../tags/tag221.xml" /><Relationship Id="rId13" Type="http://schemas.openxmlformats.org/officeDocument/2006/relationships/oleObject" Target="../embeddings/oleObject14.bin" TargetMode="Internal" /><Relationship Id="rId14" Type="http://schemas.openxmlformats.org/officeDocument/2006/relationships/image" Target="../media/image80.wmf" /><Relationship Id="rId15" Type="http://schemas.openxmlformats.org/officeDocument/2006/relationships/vmlDrawing" Target="../drawings/vmlDrawing5.vml" /><Relationship Id="rId2" Type="http://schemas.openxmlformats.org/officeDocument/2006/relationships/image" Target="../media/image28.png" /><Relationship Id="rId3" Type="http://schemas.openxmlformats.org/officeDocument/2006/relationships/image" Target="../media/image3.png" /><Relationship Id="rId4" Type="http://schemas.openxmlformats.org/officeDocument/2006/relationships/tags" Target="../tags/tag215.xml" /><Relationship Id="rId5" Type="http://schemas.openxmlformats.org/officeDocument/2006/relationships/tags" Target="../tags/tag216.xml" /><Relationship Id="rId6" Type="http://schemas.openxmlformats.org/officeDocument/2006/relationships/tags" Target="../tags/tag217.xml" /><Relationship Id="rId7" Type="http://schemas.openxmlformats.org/officeDocument/2006/relationships/image" Target="../media/image78.png" /><Relationship Id="rId8" Type="http://schemas.openxmlformats.org/officeDocument/2006/relationships/image" Target="../media/image79.png" /><Relationship Id="rId9" Type="http://schemas.openxmlformats.org/officeDocument/2006/relationships/tags" Target="../tags/tag218.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26.xml" /><Relationship Id="rId11" Type="http://schemas.openxmlformats.org/officeDocument/2006/relationships/image" Target="../media/image83.png" /><Relationship Id="rId2" Type="http://schemas.openxmlformats.org/officeDocument/2006/relationships/image" Target="../media/image28.png" /><Relationship Id="rId3" Type="http://schemas.openxmlformats.org/officeDocument/2006/relationships/image" Target="../media/image3.png" /><Relationship Id="rId4" Type="http://schemas.openxmlformats.org/officeDocument/2006/relationships/tags" Target="../tags/tag222.xml" /><Relationship Id="rId5" Type="http://schemas.openxmlformats.org/officeDocument/2006/relationships/tags" Target="../tags/tag223.xml" /><Relationship Id="rId6" Type="http://schemas.openxmlformats.org/officeDocument/2006/relationships/tags" Target="../tags/tag224.xml" /><Relationship Id="rId7" Type="http://schemas.openxmlformats.org/officeDocument/2006/relationships/image" Target="../media/image81.png" /><Relationship Id="rId8" Type="http://schemas.openxmlformats.org/officeDocument/2006/relationships/image" Target="../media/image82.png" /><Relationship Id="rId9" Type="http://schemas.openxmlformats.org/officeDocument/2006/relationships/tags" Target="../tags/tag225.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27.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28.xml" /><Relationship Id="rId4" Type="http://schemas.openxmlformats.org/officeDocument/2006/relationships/tags" Target="../tags/tag229.xml" /><Relationship Id="rId5" Type="http://schemas.openxmlformats.org/officeDocument/2006/relationships/tags" Target="../tags/tag230.xml" /><Relationship Id="rId6" Type="http://schemas.openxmlformats.org/officeDocument/2006/relationships/image" Target="../media/image84.png" /><Relationship Id="rId7" Type="http://schemas.openxmlformats.org/officeDocument/2006/relationships/image" Target="../media/image85.png" /><Relationship Id="rId8" Type="http://schemas.openxmlformats.org/officeDocument/2006/relationships/image" Target="../media/image86.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31.xml" /><Relationship Id="rId4" Type="http://schemas.openxmlformats.org/officeDocument/2006/relationships/tags" Target="../tags/tag232.xml" /><Relationship Id="rId5" Type="http://schemas.openxmlformats.org/officeDocument/2006/relationships/image" Target="../media/image87.png" /><Relationship Id="rId6" Type="http://schemas.openxmlformats.org/officeDocument/2006/relationships/image" Target="../media/image88.png" /><Relationship Id="rId7" Type="http://schemas.openxmlformats.org/officeDocument/2006/relationships/image" Target="../media/image89.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33.xml" /><Relationship Id="rId4" Type="http://schemas.openxmlformats.org/officeDocument/2006/relationships/image" Target="../media/image90.png" /><Relationship Id="rId5" Type="http://schemas.openxmlformats.org/officeDocument/2006/relationships/image" Target="../media/image91.png" /><Relationship Id="rId6" Type="http://schemas.openxmlformats.org/officeDocument/2006/relationships/image" Target="../media/image92.png" /><Relationship Id="rId7" Type="http://schemas.openxmlformats.org/officeDocument/2006/relationships/image" Target="../media/image93.png"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34.xml" /><Relationship Id="rId4" Type="http://schemas.openxmlformats.org/officeDocument/2006/relationships/image" Target="../media/image94.png" /><Relationship Id="rId5" Type="http://schemas.openxmlformats.org/officeDocument/2006/relationships/tags" Target="../tags/tag235.xml" /><Relationship Id="rId6" Type="http://schemas.openxmlformats.org/officeDocument/2006/relationships/image" Target="../media/image95.png" /><Relationship Id="rId7" Type="http://schemas.openxmlformats.org/officeDocument/2006/relationships/tags" Target="../tags/tag236.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8.png" /><Relationship Id="rId3" Type="http://schemas.openxmlformats.org/officeDocument/2006/relationships/image" Target="../media/image3.png" /><Relationship Id="rId4" Type="http://schemas.openxmlformats.org/officeDocument/2006/relationships/image" Target="../media/image32.png" /><Relationship Id="rId5" Type="http://schemas.openxmlformats.org/officeDocument/2006/relationships/tags" Target="../tags/tag237.xml" /><Relationship Id="rId6" Type="http://schemas.openxmlformats.org/officeDocument/2006/relationships/tags" Target="../tags/tag238.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97.png" /><Relationship Id="rId11" Type="http://schemas.openxmlformats.org/officeDocument/2006/relationships/image" Target="../media/image98.png" /><Relationship Id="rId12" Type="http://schemas.openxmlformats.org/officeDocument/2006/relationships/tags" Target="../tags/tag244.xml" /><Relationship Id="rId13" Type="http://schemas.openxmlformats.org/officeDocument/2006/relationships/tags" Target="../tags/tag245.xml" /><Relationship Id="rId2" Type="http://schemas.openxmlformats.org/officeDocument/2006/relationships/image" Target="../media/image28.png" /><Relationship Id="rId3" Type="http://schemas.openxmlformats.org/officeDocument/2006/relationships/image" Target="../media/image3.png" /><Relationship Id="rId4" Type="http://schemas.openxmlformats.org/officeDocument/2006/relationships/tags" Target="../tags/tag239.xml" /><Relationship Id="rId5" Type="http://schemas.openxmlformats.org/officeDocument/2006/relationships/tags" Target="../tags/tag240.xml" /><Relationship Id="rId6" Type="http://schemas.openxmlformats.org/officeDocument/2006/relationships/tags" Target="../tags/tag241.xml" /><Relationship Id="rId7" Type="http://schemas.openxmlformats.org/officeDocument/2006/relationships/tags" Target="../tags/tag242.xml" /><Relationship Id="rId8" Type="http://schemas.openxmlformats.org/officeDocument/2006/relationships/tags" Target="../tags/tag243.xml" /><Relationship Id="rId9" Type="http://schemas.openxmlformats.org/officeDocument/2006/relationships/image" Target="../media/image96.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50.xml" /><Relationship Id="rId11" Type="http://schemas.openxmlformats.org/officeDocument/2006/relationships/tags" Target="../tags/tag251.xml" /><Relationship Id="rId12" Type="http://schemas.openxmlformats.org/officeDocument/2006/relationships/tags" Target="../tags/tag252.xml" /><Relationship Id="rId13" Type="http://schemas.openxmlformats.org/officeDocument/2006/relationships/tags" Target="../tags/tag253.xml" /><Relationship Id="rId2" Type="http://schemas.openxmlformats.org/officeDocument/2006/relationships/image" Target="../media/image28.png" /><Relationship Id="rId3" Type="http://schemas.openxmlformats.org/officeDocument/2006/relationships/image" Target="../media/image3.png" /><Relationship Id="rId4" Type="http://schemas.openxmlformats.org/officeDocument/2006/relationships/tags" Target="../tags/tag246.xml" /><Relationship Id="rId5" Type="http://schemas.openxmlformats.org/officeDocument/2006/relationships/tags" Target="../tags/tag247.xml" /><Relationship Id="rId6" Type="http://schemas.openxmlformats.org/officeDocument/2006/relationships/image" Target="../media/image99.png" /><Relationship Id="rId7" Type="http://schemas.openxmlformats.org/officeDocument/2006/relationships/tags" Target="../tags/tag248.xml" /><Relationship Id="rId8" Type="http://schemas.openxmlformats.org/officeDocument/2006/relationships/image" Target="../media/image100.png" /><Relationship Id="rId9" Type="http://schemas.openxmlformats.org/officeDocument/2006/relationships/tags" Target="../tags/tag249.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55.xml" /><Relationship Id="rId11" Type="http://schemas.openxmlformats.org/officeDocument/2006/relationships/tags" Target="../tags/tag256.xml" /><Relationship Id="rId12" Type="http://schemas.openxmlformats.org/officeDocument/2006/relationships/tags" Target="../tags/tag257.xml" /><Relationship Id="rId13" Type="http://schemas.openxmlformats.org/officeDocument/2006/relationships/tags" Target="../tags/tag258.xml" /><Relationship Id="rId2" Type="http://schemas.openxmlformats.org/officeDocument/2006/relationships/image" Target="../media/image28.png" /><Relationship Id="rId3" Type="http://schemas.openxmlformats.org/officeDocument/2006/relationships/image" Target="../media/image3.png" /><Relationship Id="rId4" Type="http://schemas.openxmlformats.org/officeDocument/2006/relationships/tags" Target="../tags/tag254.xml" /><Relationship Id="rId5" Type="http://schemas.openxmlformats.org/officeDocument/2006/relationships/image" Target="../media/image101.png" /><Relationship Id="rId6" Type="http://schemas.openxmlformats.org/officeDocument/2006/relationships/image" Target="../media/image102.png" /><Relationship Id="rId7" Type="http://schemas.openxmlformats.org/officeDocument/2006/relationships/image" Target="../media/image103.png" /><Relationship Id="rId8" Type="http://schemas.openxmlformats.org/officeDocument/2006/relationships/image" Target="../media/image104.png" /><Relationship Id="rId9" Type="http://schemas.openxmlformats.org/officeDocument/2006/relationships/image" Target="../media/image105.png"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59.xml" /><Relationship Id="rId3" Type="http://schemas.openxmlformats.org/officeDocument/2006/relationships/image" Target="../media/image2.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0.xml" /><Relationship Id="rId11" Type="http://schemas.openxmlformats.org/officeDocument/2006/relationships/tags" Target="../tags/tag11.xml" /><Relationship Id="rId12" Type="http://schemas.openxmlformats.org/officeDocument/2006/relationships/tags" Target="../tags/tag12.xml" /><Relationship Id="rId13" Type="http://schemas.openxmlformats.org/officeDocument/2006/relationships/tags" Target="../tags/tag13.xml" /><Relationship Id="rId14" Type="http://schemas.openxmlformats.org/officeDocument/2006/relationships/tags" Target="../tags/tag14.xml" /><Relationship Id="rId15" Type="http://schemas.openxmlformats.org/officeDocument/2006/relationships/tags" Target="../tags/tag15.xml" /><Relationship Id="rId16" Type="http://schemas.openxmlformats.org/officeDocument/2006/relationships/tags" Target="../tags/tag16.xml" /><Relationship Id="rId17" Type="http://schemas.openxmlformats.org/officeDocument/2006/relationships/tags" Target="../tags/tag17.xml" /><Relationship Id="rId18" Type="http://schemas.openxmlformats.org/officeDocument/2006/relationships/tags" Target="../tags/tag18.xml" /><Relationship Id="rId19" Type="http://schemas.openxmlformats.org/officeDocument/2006/relationships/tags" Target="../tags/tag19.xml" /><Relationship Id="rId2" Type="http://schemas.openxmlformats.org/officeDocument/2006/relationships/image" Target="../media/image3.png" /><Relationship Id="rId20" Type="http://schemas.openxmlformats.org/officeDocument/2006/relationships/tags" Target="../tags/tag20.xml" /><Relationship Id="rId21" Type="http://schemas.openxmlformats.org/officeDocument/2006/relationships/tags" Target="../tags/tag21.xml" /><Relationship Id="rId22" Type="http://schemas.openxmlformats.org/officeDocument/2006/relationships/tags" Target="../tags/tag22.xml" /><Relationship Id="rId23" Type="http://schemas.openxmlformats.org/officeDocument/2006/relationships/tags" Target="../tags/tag23.xml" /><Relationship Id="rId24" Type="http://schemas.openxmlformats.org/officeDocument/2006/relationships/tags" Target="../tags/tag24.xml" /><Relationship Id="rId3" Type="http://schemas.openxmlformats.org/officeDocument/2006/relationships/tags" Target="../tags/tag5.xml" /><Relationship Id="rId4" Type="http://schemas.openxmlformats.org/officeDocument/2006/relationships/tags" Target="../tags/tag6.xml" /><Relationship Id="rId5" Type="http://schemas.openxmlformats.org/officeDocument/2006/relationships/tags" Target="../tags/tag7.xml" /><Relationship Id="rId6" Type="http://schemas.openxmlformats.org/officeDocument/2006/relationships/tags" Target="../tags/tag8.xml" /><Relationship Id="rId7" Type="http://schemas.openxmlformats.org/officeDocument/2006/relationships/tags" Target="../tags/tag9.xml" /><Relationship Id="rId8" Type="http://schemas.openxmlformats.org/officeDocument/2006/relationships/image" Target="../media/image5.png" /><Relationship Id="rId9" Type="http://schemas.openxmlformats.org/officeDocument/2006/relationships/image" Target="../media/image6.sv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10.png" /><Relationship Id="rId11" Type="http://schemas.openxmlformats.org/officeDocument/2006/relationships/image" Target="../media/image11.svg" /><Relationship Id="rId12" Type="http://schemas.openxmlformats.org/officeDocument/2006/relationships/tags" Target="../tags/tag29.xml" /><Relationship Id="rId13" Type="http://schemas.openxmlformats.org/officeDocument/2006/relationships/tags" Target="../tags/tag30.xml" /><Relationship Id="rId14" Type="http://schemas.openxmlformats.org/officeDocument/2006/relationships/tags" Target="../tags/tag31.xml" /><Relationship Id="rId15" Type="http://schemas.openxmlformats.org/officeDocument/2006/relationships/tags" Target="../tags/tag32.xml" /><Relationship Id="rId16" Type="http://schemas.openxmlformats.org/officeDocument/2006/relationships/image" Target="../media/image12.png" /><Relationship Id="rId17" Type="http://schemas.openxmlformats.org/officeDocument/2006/relationships/image" Target="../media/image13.svg" /><Relationship Id="rId18" Type="http://schemas.openxmlformats.org/officeDocument/2006/relationships/tags" Target="../tags/tag33.xml" /><Relationship Id="rId19" Type="http://schemas.openxmlformats.org/officeDocument/2006/relationships/tags" Target="../tags/tag34.xml" /><Relationship Id="rId2" Type="http://schemas.openxmlformats.org/officeDocument/2006/relationships/image" Target="../media/image7.png" /><Relationship Id="rId20" Type="http://schemas.openxmlformats.org/officeDocument/2006/relationships/tags" Target="../tags/tag35.xml" /><Relationship Id="rId21" Type="http://schemas.openxmlformats.org/officeDocument/2006/relationships/tags" Target="../tags/tag36.xml" /><Relationship Id="rId22" Type="http://schemas.openxmlformats.org/officeDocument/2006/relationships/tags" Target="../tags/tag37.xml" /><Relationship Id="rId23" Type="http://schemas.openxmlformats.org/officeDocument/2006/relationships/tags" Target="../tags/tag38.xml" /><Relationship Id="rId24" Type="http://schemas.openxmlformats.org/officeDocument/2006/relationships/tags" Target="../tags/tag39.xml" /><Relationship Id="rId25" Type="http://schemas.openxmlformats.org/officeDocument/2006/relationships/oleObject" Target="../embeddings/oleObject1.bin" TargetMode="Internal" /><Relationship Id="rId26" Type="http://schemas.openxmlformats.org/officeDocument/2006/relationships/image" Target="../media/image14.wmf" /><Relationship Id="rId27" Type="http://schemas.openxmlformats.org/officeDocument/2006/relationships/tags" Target="../tags/tag40.xml" /><Relationship Id="rId28" Type="http://schemas.openxmlformats.org/officeDocument/2006/relationships/tags" Target="../tags/tag41.xml" /><Relationship Id="rId29" Type="http://schemas.openxmlformats.org/officeDocument/2006/relationships/tags" Target="../tags/tag42.xml" /><Relationship Id="rId3" Type="http://schemas.openxmlformats.org/officeDocument/2006/relationships/tags" Target="../tags/tag25.xml" /><Relationship Id="rId30" Type="http://schemas.openxmlformats.org/officeDocument/2006/relationships/image" Target="../media/image15.png" /><Relationship Id="rId31" Type="http://schemas.openxmlformats.org/officeDocument/2006/relationships/image" Target="../media/image16.png" /><Relationship Id="rId32" Type="http://schemas.openxmlformats.org/officeDocument/2006/relationships/image" Target="../media/image17.png" /><Relationship Id="rId33" Type="http://schemas.openxmlformats.org/officeDocument/2006/relationships/vmlDrawing" Target="../drawings/vmlDrawing1.vml" /><Relationship Id="rId4" Type="http://schemas.openxmlformats.org/officeDocument/2006/relationships/image" Target="../media/image3.png" /><Relationship Id="rId5" Type="http://schemas.openxmlformats.org/officeDocument/2006/relationships/tags" Target="../tags/tag26.xml" /><Relationship Id="rId6" Type="http://schemas.openxmlformats.org/officeDocument/2006/relationships/image" Target="../media/image8.png" /><Relationship Id="rId7" Type="http://schemas.openxmlformats.org/officeDocument/2006/relationships/image" Target="../media/image9.svg" /><Relationship Id="rId8" Type="http://schemas.openxmlformats.org/officeDocument/2006/relationships/tags" Target="../tags/tag27.xml" /><Relationship Id="rId9" Type="http://schemas.openxmlformats.org/officeDocument/2006/relationships/tags" Target="../tags/tag28.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74B5FF">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42" name="椭圆 41"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5" name="任意多边形: 形状 34" title=""/>
          <p:cNvSpPr/>
          <p:nvPr/>
        </p:nvSpPr>
        <p:spPr>
          <a:xfrm>
            <a:off x="635594" y="1634391"/>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30528" y="2664373"/>
            <a:ext cx="5983605" cy="1098550"/>
          </a:xfrm>
          <a:prstGeom prst="rect">
            <a:avLst/>
          </a:prstGeom>
          <a:noFill/>
        </p:spPr>
        <p:txBody>
          <a:bodyPr wrap="none" lIns="0" tIns="0" rIns="0" bIns="0" rtlCol="0">
            <a:noAutofit/>
          </a:bodyPr>
          <a:lstStyle/>
          <a:p>
            <a:pPr>
              <a:lnSpc>
                <a:spcPct val="110000"/>
              </a:lnSpc>
            </a:pPr>
            <a:r>
              <a:rPr lang="zh-CN" altLang="en-US" sz="6000" b="1">
                <a:solidFill>
                  <a:schemeClr val="tx1">
                    <a:lumMod val="75000"/>
                    <a:lumOff val="25000"/>
                  </a:schemeClr>
                </a:solidFill>
                <a:latin typeface="Alibaba PuHuiTi 2.0 105 Heavy" panose="00020600040101010101" charset="-122"/>
                <a:ea typeface="Alibaba PuHuiTi 2.0 105 Heavy" panose="00020600040101010101" charset="-122"/>
              </a:rPr>
              <a:t>物理</a:t>
            </a: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（全国通用）</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cxnSp>
        <p:nvCxnSpPr>
          <p:cNvPr id="46" name="直接连接符 45" title=""/>
          <p:cNvCxnSpPr/>
          <p:nvPr/>
        </p:nvCxnSpPr>
        <p:spPr>
          <a:xfrm>
            <a:off x="2820241" y="2240761"/>
            <a:ext cx="228155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圆角矩形 12" title=""/>
          <p:cNvSpPr/>
          <p:nvPr/>
        </p:nvSpPr>
        <p:spPr>
          <a:xfrm>
            <a:off x="834390" y="4698365"/>
            <a:ext cx="2218690" cy="539750"/>
          </a:xfrm>
          <a:prstGeom prst="roundRect">
            <a:avLst>
              <a:gd name="adj" fmla="val 50000"/>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0" name="TextBox 5" title=""/>
          <p:cNvSpPr txBox="1"/>
          <p:nvPr/>
        </p:nvSpPr>
        <p:spPr>
          <a:xfrm>
            <a:off x="1138090" y="4779106"/>
            <a:ext cx="1295400" cy="378460"/>
          </a:xfrm>
          <a:prstGeom prst="rect">
            <a:avLst/>
          </a:prstGeom>
          <a:noFill/>
        </p:spPr>
        <p:txBody>
          <a:bodyPr wrap="none" lIns="91440" tIns="45720" rIns="91440" bIns="45720" rtlCol="0">
            <a:spAutoFit/>
          </a:bodyPr>
          <a:lstStyle/>
          <a:p>
            <a:r>
              <a:rPr lang="zh-CN" altLang="en-US"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讲师：</a:t>
            </a:r>
            <a:r>
              <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xxx</a:t>
            </a:r>
            <a:endPar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endParaRPr>
          </a:p>
        </p:txBody>
      </p:sp>
      <p:pic>
        <p:nvPicPr>
          <p:cNvPr id="2" name="图片 1" title=""/>
          <p:cNvPicPr>
            <a:picLocks noChangeAspect="1"/>
          </p:cNvPicPr>
          <p:nvPr/>
        </p:nvPicPr>
        <p:blipFill>
          <a:blip r:embed="rId3"/>
          <a:stretch>
            <a:fillRect/>
          </a:stretch>
        </p:blipFill>
        <p:spPr>
          <a:xfrm>
            <a:off x="8265795" y="1454150"/>
            <a:ext cx="2719705" cy="3524885"/>
          </a:xfrm>
          <a:prstGeom prst="rect">
            <a:avLst/>
          </a:prstGeom>
        </p:spPr>
      </p:pic>
      <p:sp>
        <p:nvSpPr>
          <p:cNvPr id="4" name="文本框 3" title=""/>
          <p:cNvSpPr txBox="1"/>
          <p:nvPr/>
        </p:nvSpPr>
        <p:spPr>
          <a:xfrm>
            <a:off x="2130434" y="1649818"/>
            <a:ext cx="4130675" cy="521970"/>
          </a:xfrm>
          <a:prstGeom prst="rect">
            <a:avLst/>
          </a:prstGeom>
          <a:ln>
            <a:noFill/>
          </a:ln>
        </p:spPr>
        <p:txBody>
          <a:bodyPr wrap="square">
            <a:spAutoFit/>
          </a:bodyPr>
          <a:lstStyle/>
          <a:p>
            <a:r>
              <a:rPr lang="zh-CN" sz="2800" b="1">
                <a:solidFill>
                  <a:srgbClr val="92D050"/>
                </a:solidFill>
                <a:latin typeface="微软雅黑" panose="020b0503020204020204" charset="-122"/>
                <a:ea typeface="微软雅黑" panose="020b0503020204020204" charset="-122"/>
              </a:rPr>
              <a:t>中考</a:t>
            </a:r>
            <a:r>
              <a:rPr lang="zh-CN" sz="2800" b="1">
                <a:solidFill>
                  <a:srgbClr val="92D050"/>
                </a:solidFill>
                <a:latin typeface="微软雅黑" panose="020b0503020204020204" charset="-122"/>
                <a:ea typeface="微软雅黑" panose="020b0503020204020204" charset="-122"/>
                <a:sym typeface="+mn-ea"/>
              </a:rPr>
              <a:t>物理</a:t>
            </a:r>
            <a:r>
              <a:rPr lang="zh-CN" sz="2800" b="1">
                <a:solidFill>
                  <a:srgbClr val="92D050"/>
                </a:solidFill>
                <a:latin typeface="微软雅黑" panose="020b0503020204020204" charset="-122"/>
                <a:ea typeface="微软雅黑" panose="020b0503020204020204" charset="-122"/>
              </a:rPr>
              <a:t>一轮复习讲练测</a:t>
            </a:r>
            <a:endParaRPr lang="zh-CN" sz="2800" b="1">
              <a:solidFill>
                <a:srgbClr val="92D05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2" grpId="0" animBg="1"/>
      <p:bldP spid="35" grpId="0" animBg="1"/>
      <p:bldP spid="55" grpId="0" animBg="1"/>
      <p:bldP spid="59" grpId="0" animBg="1"/>
      <p:bldP spid="60" grpId="1" animBg="1"/>
      <p:bldP spid="63" grpId="0" animBg="1"/>
      <p:bldP spid="4"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二、压强</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矩形 6" title=""/>
          <p:cNvSpPr/>
          <p:nvPr/>
        </p:nvSpPr>
        <p:spPr>
          <a:xfrm>
            <a:off x="382905" y="1346200"/>
            <a:ext cx="2214880" cy="706755"/>
          </a:xfrm>
          <a:prstGeom prst="rect">
            <a:avLst/>
          </a:prstGeom>
          <a:solidFill>
            <a:schemeClr val="accent5">
              <a:lumMod val="20000"/>
              <a:lumOff val="80000"/>
            </a:schemeClr>
          </a:solidFill>
          <a:ln>
            <a:solidFill>
              <a:schemeClr val="accent1">
                <a:lumMod val="75000"/>
              </a:schemeClr>
            </a:solidFill>
          </a:ln>
        </p:spPr>
        <p:txBody>
          <a:bodyPr wrap="none" rtlCol="0" anchor="t">
            <a:spAutoFit/>
          </a:bodyPr>
          <a:lstStyle/>
          <a:p>
            <a:pPr algn="ctr"/>
            <a:r>
              <a:rPr lang="zh-CN" altLang="en-US" sz="4000" b="1">
                <a:ln w="6600">
                  <a:solidFill>
                    <a:schemeClr val="accent2"/>
                  </a:solidFill>
                  <a:prstDash val="solid"/>
                </a:ln>
                <a:solidFill>
                  <a:schemeClr val="accent1">
                    <a:lumMod val="75000"/>
                  </a:schemeClr>
                </a:solidFill>
                <a:effectLst>
                  <a:outerShdw dist="38100" dir="2700000" algn="tl" rotWithShape="0">
                    <a:schemeClr val="accent2"/>
                  </a:outerShdw>
                </a:effectLst>
                <a:latin typeface="微软雅黑" panose="020b0503020204020204" charset="-122"/>
                <a:ea typeface="微软雅黑" panose="020b0503020204020204" charset="-122"/>
              </a:rPr>
              <a:t>拓展培优</a:t>
            </a:r>
            <a:endParaRPr lang="zh-CN" altLang="en-US" sz="4000" b="1">
              <a:ln w="6600">
                <a:solidFill>
                  <a:schemeClr val="accent2"/>
                </a:solidFill>
                <a:prstDash val="solid"/>
              </a:ln>
              <a:solidFill>
                <a:schemeClr val="accent1">
                  <a:lumMod val="75000"/>
                </a:schemeClr>
              </a:solidFill>
              <a:effectLst>
                <a:outerShdw dist="38100" dir="2700000" algn="tl" rotWithShape="0">
                  <a:schemeClr val="accent2"/>
                </a:outerShdw>
              </a:effectLst>
              <a:latin typeface="微软雅黑" panose="020b0503020204020204" charset="-122"/>
              <a:ea typeface="微软雅黑" panose="020b0503020204020204" charset="-122"/>
            </a:endParaRPr>
          </a:p>
        </p:txBody>
      </p:sp>
      <p:sp>
        <p:nvSpPr>
          <p:cNvPr id="11" name="矩形 10" title=""/>
          <p:cNvSpPr/>
          <p:nvPr>
            <p:custDataLst>
              <p:tags r:id="rId3"/>
            </p:custDataLst>
          </p:nvPr>
        </p:nvSpPr>
        <p:spPr>
          <a:xfrm>
            <a:off x="292735" y="2084070"/>
            <a:ext cx="11716385" cy="1753235"/>
          </a:xfrm>
          <a:prstGeom prst="rect">
            <a:avLst/>
          </a:prstGeom>
          <a:solidFill>
            <a:schemeClr val="accent3">
              <a:lumMod val="60000"/>
              <a:lumOff val="40000"/>
            </a:schemeClr>
          </a:solidFill>
        </p:spPr>
        <p:txBody>
          <a:bodyPr wrap="square">
            <a:spAutoFit/>
          </a:bodyPr>
          <a:lstStyle/>
          <a:p>
            <a:pPr indent="266700" algn="ctr">
              <a:lnSpc>
                <a:spcPct val="150000"/>
              </a:lnSpc>
              <a:spcAft>
                <a:spcPct val="0"/>
              </a:spcAft>
            </a:pPr>
            <a:r>
              <a:rPr lang="zh-CN" altLang="en-US" b="1" kern="100">
                <a:latin typeface="Times New Roman" panose="02020603050405020304" pitchFamily="18" charset="0"/>
                <a:ea typeface="华文楷体" panose="02010600040101010101" pitchFamily="2" charset="-122"/>
                <a:cs typeface="华文楷体" panose="02010600040101010101" pitchFamily="2" charset="-122"/>
              </a:rPr>
              <a:t>柱状物体固体压强的计算（公式p=ρgh的使用条件）</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（1）质地均匀、形状规则的实心柱体（圆柱体或棱柱体）；</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（2）物体放在水平桌面上，受力面积与其底面积相等；</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（3）物体对水平面的压力等于物体的重力大小。</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pic>
        <p:nvPicPr>
          <p:cNvPr id="13" name="图片 356"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292207" y="3994637"/>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title=""/>
          <p:cNvSpPr/>
          <p:nvPr>
            <p:custDataLst>
              <p:tags r:id="rId6"/>
            </p:custDataLst>
          </p:nvPr>
        </p:nvSpPr>
        <p:spPr>
          <a:xfrm>
            <a:off x="292735" y="4468495"/>
            <a:ext cx="11716385" cy="2168525"/>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1.概念不同：压力是由于发生挤压而垂直作用在物体表面上的力；压强是物体所受压力与受力面积之比，即物体单位面积上所受的压力大小；</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2.意义不同：压力是压强产生的必要条件，压强表示压力的作用效果。</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作用力和反作用力是同时产生的，并没有先后之分。在初中物理中，为了表述准确、规范，一般说相互作用力，而不说作用力和反作用力。</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sp>
        <p:nvSpPr>
          <p:cNvPr id="21" name="文本框 20" title=""/>
          <p:cNvSpPr txBox="1"/>
          <p:nvPr/>
        </p:nvSpPr>
        <p:spPr>
          <a:xfrm>
            <a:off x="2106295" y="3933825"/>
            <a:ext cx="2844800" cy="506730"/>
          </a:xfrm>
          <a:prstGeom prst="rect">
            <a:avLst/>
          </a:prstGeom>
          <a:noFill/>
        </p:spPr>
        <p:txBody>
          <a:bodyPr wrap="square" rtlCol="0" anchor="t">
            <a:spAutoFit/>
          </a:bodyPr>
          <a:lstStyle/>
          <a:p>
            <a:pPr indent="0" algn="just" fontAlgn="auto">
              <a:lnSpc>
                <a:spcPct val="150000"/>
              </a:lnSpc>
              <a:spcAft>
                <a:spcPct val="0"/>
              </a:spcAft>
            </a:pPr>
            <a:r>
              <a:rPr lang="zh-CN" altLang="en-US" b="1" kern="100">
                <a:latin typeface="微软雅黑" panose="020b0503020204020204" charset="-122"/>
                <a:ea typeface="微软雅黑" panose="020b0503020204020204" charset="-122"/>
                <a:cs typeface="华文楷体" panose="02010600040101010101" pitchFamily="2" charset="-122"/>
                <a:sym typeface="+mn-ea"/>
              </a:rPr>
              <a:t>压力与压强的区别与联系</a:t>
            </a:r>
            <a:endParaRPr lang="zh-CN" altLang="en-US" b="1" kern="100">
              <a:latin typeface="微软雅黑" panose="020b0503020204020204" charset="-122"/>
              <a:ea typeface="微软雅黑" panose="020b0503020204020204" charset="-122"/>
              <a:cs typeface="华文楷体" panose="0201060004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1" grpId="0" animBg="1"/>
      <p:bldP spid="18" grpId="0" animBg="1"/>
      <p:bldP spid="21"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三、怎样增大或减小压强</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74650" y="1449705"/>
            <a:ext cx="1621155" cy="553085"/>
          </a:xfrm>
          <a:prstGeom prst="rect">
            <a:avLst/>
          </a:prstGeom>
          <a:noFill/>
        </p:spPr>
        <p:txBody>
          <a:bodyPr wrap="square" rtlCol="0" anchor="t">
            <a:spAutoFit/>
          </a:bodyPr>
          <a:lstStyle/>
          <a:p>
            <a:pPr fontAlgn="auto">
              <a:lnSpc>
                <a:spcPct val="150000"/>
              </a:lnSpc>
            </a:pPr>
            <a:r>
              <a:rPr lang="en-US" altLang="zh-CN" sz="2000">
                <a:solidFill>
                  <a:schemeClr val="accent3">
                    <a:lumMod val="75000"/>
                  </a:schemeClr>
                </a:solidFill>
                <a:latin typeface="微软雅黑" panose="020b0503020204020204" charset="-122"/>
                <a:ea typeface="微软雅黑" panose="020b0503020204020204" charset="-122"/>
                <a:cs typeface="微软雅黑" panose="020b0503020204020204" charset="-122"/>
              </a:rPr>
              <a:t>1</a:t>
            </a:r>
            <a:r>
              <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.增大压强</a:t>
            </a:r>
            <a:endPar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100015" name="图片 100015" title=""/>
          <p:cNvPicPr>
            <a:picLocks noChangeAspect="1"/>
          </p:cNvPicPr>
          <p:nvPr/>
        </p:nvPicPr>
        <p:blipFill>
          <a:blip r:embed="rId4"/>
          <a:stretch>
            <a:fillRect/>
          </a:stretch>
        </p:blipFill>
        <p:spPr>
          <a:xfrm>
            <a:off x="1151255" y="2259330"/>
            <a:ext cx="1741805" cy="1741805"/>
          </a:xfrm>
          <a:prstGeom prst="rect">
            <a:avLst/>
          </a:prstGeom>
        </p:spPr>
      </p:pic>
      <p:pic>
        <p:nvPicPr>
          <p:cNvPr id="100016" name="图片 100016" title=""/>
          <p:cNvPicPr>
            <a:picLocks noChangeAspect="1"/>
          </p:cNvPicPr>
          <p:nvPr/>
        </p:nvPicPr>
        <p:blipFill>
          <a:blip r:embed="rId5"/>
          <a:stretch>
            <a:fillRect/>
          </a:stretch>
        </p:blipFill>
        <p:spPr>
          <a:xfrm>
            <a:off x="3410585" y="2259330"/>
            <a:ext cx="2238375" cy="1741170"/>
          </a:xfrm>
          <a:prstGeom prst="rect">
            <a:avLst/>
          </a:prstGeom>
        </p:spPr>
      </p:pic>
      <p:pic>
        <p:nvPicPr>
          <p:cNvPr id="100017" name="图片 100017" title=""/>
          <p:cNvPicPr>
            <a:picLocks noChangeAspect="1"/>
          </p:cNvPicPr>
          <p:nvPr/>
        </p:nvPicPr>
        <p:blipFill>
          <a:blip r:embed="rId6"/>
          <a:stretch>
            <a:fillRect/>
          </a:stretch>
        </p:blipFill>
        <p:spPr>
          <a:xfrm>
            <a:off x="6166485" y="2259330"/>
            <a:ext cx="1740535" cy="1740535"/>
          </a:xfrm>
          <a:prstGeom prst="rect">
            <a:avLst/>
          </a:prstGeom>
        </p:spPr>
      </p:pic>
      <p:pic>
        <p:nvPicPr>
          <p:cNvPr id="7" name="Picture 3" title=""/>
          <p:cNvPicPr>
            <a:picLocks noChangeAspect="1"/>
          </p:cNvPicPr>
          <p:nvPr/>
        </p:nvPicPr>
        <p:blipFill>
          <a:blip r:embed="rId7"/>
          <a:stretch>
            <a:fillRect/>
          </a:stretch>
        </p:blipFill>
        <p:spPr>
          <a:xfrm>
            <a:off x="8424545" y="2259330"/>
            <a:ext cx="1707515" cy="1740535"/>
          </a:xfrm>
          <a:prstGeom prst="rect">
            <a:avLst/>
          </a:prstGeom>
        </p:spPr>
      </p:pic>
      <p:sp>
        <p:nvSpPr>
          <p:cNvPr id="10" name="文本框 9" title=""/>
          <p:cNvSpPr txBox="1"/>
          <p:nvPr>
            <p:custDataLst>
              <p:tags r:id="rId8"/>
            </p:custDataLst>
          </p:nvPr>
        </p:nvSpPr>
        <p:spPr>
          <a:xfrm>
            <a:off x="292735" y="4144645"/>
            <a:ext cx="11807825" cy="1337945"/>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（1）受力面积一定时，增大压强：①给压路机装上质量很大的碾子；②利用重锤钉钉子；③刹车时用力握住车闸。</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（2）压力一定时，减小受力面积：①刀斧、切屑工具的刀片都会磨的很薄；②图钉、针、锯齿的尖端加工得很尖。</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（3）增大压力同时减小受力面积：砍柴时，斧头磨得很锋利，同时加大力量。</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0015"/>
                                        </p:tgtEl>
                                        <p:attrNameLst>
                                          <p:attrName>style.visibility</p:attrName>
                                        </p:attrNameLst>
                                      </p:cBhvr>
                                      <p:to>
                                        <p:strVal val="visible"/>
                                      </p:to>
                                    </p:set>
                                    <p:animEffect transition="in" filter="barn(inVertical)">
                                      <p:cBhvr>
                                        <p:cTn id="20" dur="500"/>
                                        <p:tgtEl>
                                          <p:spTgt spid="100015"/>
                                        </p:tgtEl>
                                      </p:cBhvr>
                                    </p:animEffect>
                                  </p:childTnLst>
                                </p:cTn>
                              </p:par>
                              <p:par>
                                <p:cTn id="21" presetID="16" presetClass="entr" presetSubtype="21" fill="hold" nodeType="withEffect">
                                  <p:stCondLst>
                                    <p:cond delay="0"/>
                                  </p:stCondLst>
                                  <p:childTnLst>
                                    <p:set>
                                      <p:cBhvr>
                                        <p:cTn id="22" dur="1" fill="hold">
                                          <p:stCondLst>
                                            <p:cond delay="0"/>
                                          </p:stCondLst>
                                        </p:cTn>
                                        <p:tgtEl>
                                          <p:spTgt spid="100016"/>
                                        </p:tgtEl>
                                        <p:attrNameLst>
                                          <p:attrName>style.visibility</p:attrName>
                                        </p:attrNameLst>
                                      </p:cBhvr>
                                      <p:to>
                                        <p:strVal val="visible"/>
                                      </p:to>
                                    </p:set>
                                    <p:animEffect transition="in" filter="barn(inVertical)">
                                      <p:cBhvr>
                                        <p:cTn id="23" dur="500"/>
                                        <p:tgtEl>
                                          <p:spTgt spid="100016"/>
                                        </p:tgtEl>
                                      </p:cBhvr>
                                    </p:animEffect>
                                  </p:childTnLst>
                                </p:cTn>
                              </p:par>
                              <p:par>
                                <p:cTn id="24" presetID="16" presetClass="entr" presetSubtype="21" fill="hold" nodeType="withEffect">
                                  <p:stCondLst>
                                    <p:cond delay="0"/>
                                  </p:stCondLst>
                                  <p:childTnLst>
                                    <p:set>
                                      <p:cBhvr>
                                        <p:cTn id="25" dur="1" fill="hold">
                                          <p:stCondLst>
                                            <p:cond delay="0"/>
                                          </p:stCondLst>
                                        </p:cTn>
                                        <p:tgtEl>
                                          <p:spTgt spid="100017"/>
                                        </p:tgtEl>
                                        <p:attrNameLst>
                                          <p:attrName>style.visibility</p:attrName>
                                        </p:attrNameLst>
                                      </p:cBhvr>
                                      <p:to>
                                        <p:strVal val="visible"/>
                                      </p:to>
                                    </p:set>
                                    <p:animEffect transition="in" filter="barn(inVertical)">
                                      <p:cBhvr>
                                        <p:cTn id="26" dur="500"/>
                                        <p:tgtEl>
                                          <p:spTgt spid="100017"/>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nodeType="clickPar">
                      <p:stCondLst>
                        <p:cond delay="indefinite"/>
                        <p:cond evt="onBegin" delay="0">
                          <p:tn val="29"/>
                        </p:cond>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wipe(left)">
                                      <p:cBhvr>
                                        <p:cTn id="34" dur="500"/>
                                        <p:tgtEl>
                                          <p:spTgt spid="10">
                                            <p:txEl>
                                              <p:pRg st="0" end="0"/>
                                            </p:txEl>
                                          </p:spTgt>
                                        </p:tgtEl>
                                      </p:cBhvr>
                                    </p:animEffect>
                                  </p:childTnLst>
                                </p:cTn>
                              </p:par>
                            </p:childTnLst>
                          </p:cTn>
                        </p:par>
                      </p:childTnLst>
                    </p:cTn>
                  </p:par>
                  <p:par>
                    <p:cTn id="35" fill="hold" nodeType="clickPar">
                      <p:stCondLst>
                        <p:cond delay="indefinite"/>
                        <p:cond evt="onBegin" delay="0">
                          <p:tn val="34"/>
                        </p:cond>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animEffect transition="in" filter="wipe(left)">
                                      <p:cBhvr>
                                        <p:cTn id="39" dur="500"/>
                                        <p:tgtEl>
                                          <p:spTgt spid="10">
                                            <p:txEl>
                                              <p:pRg st="1" end="1"/>
                                            </p:txEl>
                                          </p:spTgt>
                                        </p:tgtEl>
                                      </p:cBhvr>
                                    </p:animEffect>
                                  </p:childTnLst>
                                </p:cTn>
                              </p:par>
                            </p:childTnLst>
                          </p:cTn>
                        </p:par>
                      </p:childTnLst>
                    </p:cTn>
                  </p:par>
                  <p:par>
                    <p:cTn id="40" fill="hold" nodeType="clickPar">
                      <p:stCondLst>
                        <p:cond delay="indefinite"/>
                        <p:cond evt="onBegin" delay="0">
                          <p:tn val="39"/>
                        </p:cond>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0">
                                            <p:txEl>
                                              <p:pRg st="2" end="2"/>
                                            </p:txEl>
                                          </p:spTgt>
                                        </p:tgtEl>
                                        <p:attrNameLst>
                                          <p:attrName>style.visibility</p:attrName>
                                        </p:attrNameLst>
                                      </p:cBhvr>
                                      <p:to>
                                        <p:strVal val="visible"/>
                                      </p:to>
                                    </p:set>
                                    <p:animEffect transition="in" filter="wipe(left)">
                                      <p:cBhvr>
                                        <p:cTn id="4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三、怎样增大或减小压强</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74650" y="1449705"/>
            <a:ext cx="1621155" cy="553085"/>
          </a:xfrm>
          <a:prstGeom prst="rect">
            <a:avLst/>
          </a:prstGeom>
          <a:noFill/>
        </p:spPr>
        <p:txBody>
          <a:bodyPr wrap="square" rtlCol="0" anchor="t">
            <a:spAutoFit/>
          </a:bodyPr>
          <a:lstStyle/>
          <a:p>
            <a:pPr fontAlgn="auto">
              <a:lnSpc>
                <a:spcPct val="150000"/>
              </a:lnSpc>
            </a:pPr>
            <a:r>
              <a:rPr lang="en-US" altLang="zh-CN"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a:t>
            </a:r>
            <a:r>
              <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.减小压强</a:t>
            </a:r>
            <a:endPar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4"/>
            </p:custDataLst>
          </p:nvPr>
        </p:nvSpPr>
        <p:spPr>
          <a:xfrm>
            <a:off x="292735" y="4144645"/>
            <a:ext cx="11807825" cy="1753235"/>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（1）受力面积一定时，减小压力：现代建筑中广泛使用空心砖。</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（2）压力一定时，增大受力面积：①高楼大厦的地基很宽；②载重汽车有很宽大的轮子；③铁轨下铺设枕木；④滑雪时穿上滑雪板。</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（3）减小压力的同时增大受力面积：学生背书包上学时尽量少装物品，并选用背带较宽的书包。</a:t>
            </a:r>
            <a:endParaRPr>
              <a:latin typeface="微软雅黑" panose="020b0503020204020204" charset="-122"/>
              <a:ea typeface="微软雅黑" panose="020b0503020204020204" charset="-122"/>
              <a:cs typeface="微软雅黑" panose="020b0503020204020204" charset="-122"/>
            </a:endParaRPr>
          </a:p>
        </p:txBody>
      </p:sp>
      <p:pic>
        <p:nvPicPr>
          <p:cNvPr id="2" name="Picture 1" title=""/>
          <p:cNvPicPr>
            <a:picLocks noChangeAspect="1"/>
          </p:cNvPicPr>
          <p:nvPr/>
        </p:nvPicPr>
        <p:blipFill>
          <a:blip r:embed="rId5"/>
          <a:stretch>
            <a:fillRect/>
          </a:stretch>
        </p:blipFill>
        <p:spPr>
          <a:xfrm>
            <a:off x="322580" y="2195830"/>
            <a:ext cx="2371090" cy="1918335"/>
          </a:xfrm>
          <a:prstGeom prst="rect">
            <a:avLst/>
          </a:prstGeom>
        </p:spPr>
      </p:pic>
      <p:pic>
        <p:nvPicPr>
          <p:cNvPr id="11" name="Picture 2" title=""/>
          <p:cNvPicPr>
            <a:picLocks noChangeAspect="1"/>
          </p:cNvPicPr>
          <p:nvPr/>
        </p:nvPicPr>
        <p:blipFill>
          <a:blip r:embed="rId6"/>
          <a:stretch>
            <a:fillRect/>
          </a:stretch>
        </p:blipFill>
        <p:spPr>
          <a:xfrm>
            <a:off x="2667000" y="2195830"/>
            <a:ext cx="1826260" cy="1918335"/>
          </a:xfrm>
          <a:prstGeom prst="rect">
            <a:avLst/>
          </a:prstGeom>
        </p:spPr>
      </p:pic>
      <p:pic>
        <p:nvPicPr>
          <p:cNvPr id="100014" name="图片 100014" title=""/>
          <p:cNvPicPr>
            <a:picLocks noChangeAspect="1"/>
          </p:cNvPicPr>
          <p:nvPr/>
        </p:nvPicPr>
        <p:blipFill>
          <a:blip r:embed="rId7"/>
          <a:stretch>
            <a:fillRect/>
          </a:stretch>
        </p:blipFill>
        <p:spPr>
          <a:xfrm>
            <a:off x="4425950" y="2195830"/>
            <a:ext cx="1647190" cy="1918970"/>
          </a:xfrm>
          <a:prstGeom prst="rect">
            <a:avLst/>
          </a:prstGeom>
        </p:spPr>
      </p:pic>
      <p:pic>
        <p:nvPicPr>
          <p:cNvPr id="100012" name="图片 100012" title=""/>
          <p:cNvPicPr>
            <a:picLocks noChangeAspect="1"/>
          </p:cNvPicPr>
          <p:nvPr/>
        </p:nvPicPr>
        <p:blipFill>
          <a:blip r:embed="rId8"/>
          <a:stretch>
            <a:fillRect/>
          </a:stretch>
        </p:blipFill>
        <p:spPr>
          <a:xfrm>
            <a:off x="6119495" y="2195830"/>
            <a:ext cx="2891790" cy="1918335"/>
          </a:xfrm>
          <a:prstGeom prst="rect">
            <a:avLst/>
          </a:prstGeom>
        </p:spPr>
      </p:pic>
      <p:pic>
        <p:nvPicPr>
          <p:cNvPr id="100013" name="图片 100013" title=""/>
          <p:cNvPicPr>
            <a:picLocks noChangeAspect="1"/>
          </p:cNvPicPr>
          <p:nvPr/>
        </p:nvPicPr>
        <p:blipFill>
          <a:blip r:embed="rId9"/>
          <a:stretch>
            <a:fillRect/>
          </a:stretch>
        </p:blipFill>
        <p:spPr>
          <a:xfrm>
            <a:off x="9071610" y="2195830"/>
            <a:ext cx="3100070" cy="19177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100014"/>
                                        </p:tgtEl>
                                        <p:attrNameLst>
                                          <p:attrName>style.visibility</p:attrName>
                                        </p:attrNameLst>
                                      </p:cBhvr>
                                      <p:to>
                                        <p:strVal val="visible"/>
                                      </p:to>
                                    </p:set>
                                    <p:animEffect transition="in" filter="barn(inVertical)">
                                      <p:cBhvr>
                                        <p:cTn id="26" dur="500"/>
                                        <p:tgtEl>
                                          <p:spTgt spid="100014"/>
                                        </p:tgtEl>
                                      </p:cBhvr>
                                    </p:animEffect>
                                  </p:childTnLst>
                                </p:cTn>
                              </p:par>
                              <p:par>
                                <p:cTn id="27" presetID="16" presetClass="entr" presetSubtype="21" fill="hold" nodeType="withEffect">
                                  <p:stCondLst>
                                    <p:cond delay="0"/>
                                  </p:stCondLst>
                                  <p:childTnLst>
                                    <p:set>
                                      <p:cBhvr>
                                        <p:cTn id="28" dur="1" fill="hold">
                                          <p:stCondLst>
                                            <p:cond delay="0"/>
                                          </p:stCondLst>
                                        </p:cTn>
                                        <p:tgtEl>
                                          <p:spTgt spid="100012"/>
                                        </p:tgtEl>
                                        <p:attrNameLst>
                                          <p:attrName>style.visibility</p:attrName>
                                        </p:attrNameLst>
                                      </p:cBhvr>
                                      <p:to>
                                        <p:strVal val="visible"/>
                                      </p:to>
                                    </p:set>
                                    <p:animEffect transition="in" filter="barn(inVertical)">
                                      <p:cBhvr>
                                        <p:cTn id="29" dur="500"/>
                                        <p:tgtEl>
                                          <p:spTgt spid="100012"/>
                                        </p:tgtEl>
                                      </p:cBhvr>
                                    </p:animEffect>
                                  </p:childTnLst>
                                </p:cTn>
                              </p:par>
                              <p:par>
                                <p:cTn id="30" presetID="16" presetClass="entr" presetSubtype="21" fill="hold" nodeType="withEffect">
                                  <p:stCondLst>
                                    <p:cond delay="0"/>
                                  </p:stCondLst>
                                  <p:childTnLst>
                                    <p:set>
                                      <p:cBhvr>
                                        <p:cTn id="31" dur="1" fill="hold">
                                          <p:stCondLst>
                                            <p:cond delay="0"/>
                                          </p:stCondLst>
                                        </p:cTn>
                                        <p:tgtEl>
                                          <p:spTgt spid="100013"/>
                                        </p:tgtEl>
                                        <p:attrNameLst>
                                          <p:attrName>style.visibility</p:attrName>
                                        </p:attrNameLst>
                                      </p:cBhvr>
                                      <p:to>
                                        <p:strVal val="visible"/>
                                      </p:to>
                                    </p:set>
                                    <p:animEffect transition="in" filter="barn(inVertical)">
                                      <p:cBhvr>
                                        <p:cTn id="32" dur="500"/>
                                        <p:tgtEl>
                                          <p:spTgt spid="100013"/>
                                        </p:tgtEl>
                                      </p:cBhvr>
                                    </p:animEffect>
                                  </p:childTnLst>
                                </p:cTn>
                              </p:par>
                            </p:childTnLst>
                          </p:cTn>
                        </p:par>
                      </p:childTnLst>
                    </p:cTn>
                  </p:par>
                  <p:par>
                    <p:cTn id="33" fill="hold" nodeType="clickPar">
                      <p:stCondLst>
                        <p:cond delay="indefinite"/>
                        <p:cond evt="onBegin" delay="0">
                          <p:tn val="32"/>
                        </p:cond>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nodeType="clickPar">
                      <p:stCondLst>
                        <p:cond delay="indefinite"/>
                        <p:cond evt="onBegin" delay="0">
                          <p:tn val="37"/>
                        </p:cond>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nodeType="clickPar">
                      <p:stCondLst>
                        <p:cond delay="indefinite"/>
                        <p:cond evt="onBegin" delay="0">
                          <p:tn val="42"/>
                        </p:cond>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569468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探究影响压力作用效果的因素</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custDataLst>
              <p:tags r:id="rId3"/>
            </p:custDataLst>
          </p:nvPr>
        </p:nvSpPr>
        <p:spPr>
          <a:xfrm>
            <a:off x="292735" y="1331595"/>
            <a:ext cx="5001260" cy="378460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sz="1600" b="1">
                <a:latin typeface="微软雅黑" panose="020b0503020204020204" charset="-122"/>
                <a:ea typeface="微软雅黑" panose="020b0503020204020204" charset="-122"/>
                <a:cs typeface="微软雅黑" panose="020b0503020204020204" charset="-122"/>
              </a:rPr>
              <a:t>（2023·宁夏）</a:t>
            </a:r>
            <a:r>
              <a:rPr sz="1600">
                <a:latin typeface="微软雅黑" panose="020b0503020204020204" charset="-122"/>
                <a:ea typeface="微软雅黑" panose="020b0503020204020204" charset="-122"/>
                <a:cs typeface="微软雅黑" panose="020b0503020204020204" charset="-122"/>
              </a:rPr>
              <a:t>某同学利用小桌、海绵、砝码等实验器材，探究“影响压力作用效果的因素”的实验，探究过程如图所示：</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（1）实验中通过观察海绵的</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来比较压力作用效果。</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（2）对比______两图，可以探究压力作用效果与受力面积的关系。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（3）对比甲、乙两图可以得出结论：当受力面积一定时，______，压力作用效果越明显。请列举一个生产生活中应用该结论的事例：______。</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61" title=""/>
          <p:cNvPicPr>
            <a:picLocks noChangeAspect="1"/>
          </p:cNvPicPr>
          <p:nvPr/>
        </p:nvPicPr>
        <p:blipFill>
          <a:blip r:embed="rId4"/>
          <a:stretch>
            <a:fillRect/>
          </a:stretch>
        </p:blipFill>
        <p:spPr>
          <a:xfrm>
            <a:off x="697865" y="5191125"/>
            <a:ext cx="4191000" cy="1304925"/>
          </a:xfrm>
          <a:prstGeom prst="rect">
            <a:avLst/>
          </a:prstGeom>
          <a:noFill/>
          <a:ln w="9525">
            <a:noFill/>
          </a:ln>
        </p:spPr>
      </p:pic>
      <p:cxnSp>
        <p:nvCxnSpPr>
          <p:cNvPr id="25" name="直接连接符 24" title=""/>
          <p:cNvCxnSpPr/>
          <p:nvPr>
            <p:custDataLst>
              <p:tags r:id="rId5"/>
            </p:custDataLst>
          </p:nvPr>
        </p:nvCxnSpPr>
        <p:spPr>
          <a:xfrm flipH="1">
            <a:off x="5327650" y="1535430"/>
            <a:ext cx="0" cy="529844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custDataLst>
              <p:tags r:id="rId6"/>
            </p:custDataLst>
          </p:nvPr>
        </p:nvSpPr>
        <p:spPr>
          <a:xfrm>
            <a:off x="5361305" y="1331595"/>
            <a:ext cx="6773545"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（2023·岳阳）</a:t>
            </a:r>
            <a:r>
              <a:rPr sz="1600">
                <a:latin typeface="微软雅黑" panose="020b0503020204020204" charset="-122"/>
                <a:ea typeface="微软雅黑" panose="020b0503020204020204" charset="-122"/>
                <a:cs typeface="微软雅黑" panose="020b0503020204020204" charset="-122"/>
              </a:rPr>
              <a:t>一个装满书的箱子，用图示三种不同方式提起并保持静止。甲图中绳子对手的拉力为F</a:t>
            </a:r>
            <a:r>
              <a:rPr sz="1600" baseline="-25000">
                <a:latin typeface="微软雅黑" panose="020b0503020204020204" charset="-122"/>
                <a:ea typeface="微软雅黑" panose="020b0503020204020204" charset="-122"/>
                <a:cs typeface="微软雅黑" panose="020b0503020204020204" charset="-122"/>
              </a:rPr>
              <a:t>甲</a:t>
            </a:r>
            <a:r>
              <a:rPr sz="1600">
                <a:latin typeface="微软雅黑" panose="020b0503020204020204" charset="-122"/>
                <a:ea typeface="微软雅黑" panose="020b0503020204020204" charset="-122"/>
                <a:cs typeface="微软雅黑" panose="020b0503020204020204" charset="-122"/>
              </a:rPr>
              <a:t>，乙图中绳子对手的拉力为F</a:t>
            </a:r>
            <a:r>
              <a:rPr sz="1600" baseline="-25000">
                <a:latin typeface="微软雅黑" panose="020b0503020204020204" charset="-122"/>
                <a:ea typeface="微软雅黑" panose="020b0503020204020204" charset="-122"/>
                <a:cs typeface="微软雅黑" panose="020b0503020204020204" charset="-122"/>
              </a:rPr>
              <a:t>乙</a:t>
            </a:r>
            <a:r>
              <a:rPr sz="1600">
                <a:latin typeface="微软雅黑" panose="020b0503020204020204" charset="-122"/>
                <a:ea typeface="微软雅黑" panose="020b0503020204020204" charset="-122"/>
                <a:cs typeface="微软雅黑" panose="020b0503020204020204" charset="-122"/>
              </a:rPr>
              <a:t>。以下说法正确的是（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F</a:t>
            </a:r>
            <a:r>
              <a:rPr sz="1600" baseline="-25000">
                <a:latin typeface="微软雅黑" panose="020b0503020204020204" charset="-122"/>
                <a:ea typeface="微软雅黑" panose="020b0503020204020204" charset="-122"/>
                <a:cs typeface="微软雅黑" panose="020b0503020204020204" charset="-122"/>
              </a:rPr>
              <a:t>甲</a:t>
            </a:r>
            <a:r>
              <a:rPr sz="1600">
                <a:latin typeface="微软雅黑" panose="020b0503020204020204" charset="-122"/>
                <a:ea typeface="微软雅黑" panose="020b0503020204020204" charset="-122"/>
                <a:cs typeface="微软雅黑" panose="020b0503020204020204" charset="-122"/>
              </a:rPr>
              <a:t>&gt;F</a:t>
            </a:r>
            <a:r>
              <a:rPr sz="1600" baseline="-25000">
                <a:latin typeface="微软雅黑" panose="020b0503020204020204" charset="-122"/>
                <a:ea typeface="微软雅黑" panose="020b0503020204020204" charset="-122"/>
                <a:cs typeface="微软雅黑" panose="020b0503020204020204" charset="-122"/>
              </a:rPr>
              <a:t>乙</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F</a:t>
            </a:r>
            <a:r>
              <a:rPr sz="1600" baseline="-25000">
                <a:latin typeface="微软雅黑" panose="020b0503020204020204" charset="-122"/>
                <a:ea typeface="微软雅黑" panose="020b0503020204020204" charset="-122"/>
                <a:cs typeface="微软雅黑" panose="020b0503020204020204" charset="-122"/>
              </a:rPr>
              <a:t>甲</a:t>
            </a:r>
            <a:r>
              <a:rPr sz="1600">
                <a:latin typeface="微软雅黑" panose="020b0503020204020204" charset="-122"/>
                <a:ea typeface="微软雅黑" panose="020b0503020204020204" charset="-122"/>
                <a:cs typeface="微软雅黑" panose="020b0503020204020204" charset="-122"/>
              </a:rPr>
              <a:t>&lt;F</a:t>
            </a:r>
            <a:r>
              <a:rPr sz="1600" baseline="-25000">
                <a:latin typeface="微软雅黑" panose="020b0503020204020204" charset="-122"/>
                <a:ea typeface="微软雅黑" panose="020b0503020204020204" charset="-122"/>
                <a:cs typeface="微软雅黑" panose="020b0503020204020204" charset="-122"/>
              </a:rPr>
              <a:t>乙</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比较乙、丙两图，乙图中绳子对手的勒痕更深一些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比较乙、丙两图，丙图中绳子对手的勒痕更深一些</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2147481627" title=""/>
          <p:cNvPicPr>
            <a:picLocks noChangeAspect="1"/>
          </p:cNvPicPr>
          <p:nvPr/>
        </p:nvPicPr>
        <p:blipFill>
          <a:blip r:embed="rId7"/>
          <a:stretch>
            <a:fillRect/>
          </a:stretch>
        </p:blipFill>
        <p:spPr>
          <a:xfrm>
            <a:off x="8185785" y="2100580"/>
            <a:ext cx="3631565" cy="1122045"/>
          </a:xfrm>
          <a:prstGeom prst="rect">
            <a:avLst/>
          </a:prstGeom>
          <a:noFill/>
          <a:ln w="9525">
            <a:noFill/>
          </a:ln>
        </p:spPr>
      </p:pic>
      <p:cxnSp>
        <p:nvCxnSpPr>
          <p:cNvPr id="30" name="直接连接符 29" title=""/>
          <p:cNvCxnSpPr/>
          <p:nvPr>
            <p:custDataLst>
              <p:tags r:id="rId8"/>
            </p:custDataLst>
          </p:nvPr>
        </p:nvCxnSpPr>
        <p:spPr>
          <a:xfrm>
            <a:off x="5318760" y="4004945"/>
            <a:ext cx="687578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custDataLst>
              <p:tags r:id="rId9"/>
            </p:custDataLst>
          </p:nvPr>
        </p:nvSpPr>
        <p:spPr>
          <a:xfrm>
            <a:off x="5351145" y="4008120"/>
            <a:ext cx="6493510"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（2023·南京）</a:t>
            </a:r>
            <a:r>
              <a:rPr sz="1600">
                <a:latin typeface="微软雅黑" panose="020b0503020204020204" charset="-122"/>
                <a:ea typeface="微软雅黑" panose="020b0503020204020204" charset="-122"/>
                <a:cs typeface="微软雅黑" panose="020b0503020204020204" charset="-122"/>
              </a:rPr>
              <a:t>在“探究影响压力作用效果因素”与“探究影响重力势能大小因素”两个实验中，均可通过如图所示器材完成实验。以下关于两个实验的四个判断中错误的是（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都选用大小不同的木块是为了改变相同的物理量；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都需要观察小桌陷入沙中的深度；</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前者实验不需要将木块从小桌正上方一定高度自由释放；</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后者实验中小桌不需要倒放</a:t>
            </a:r>
            <a:endParaRPr sz="1600">
              <a:latin typeface="微软雅黑" panose="020b0503020204020204" charset="-122"/>
              <a:ea typeface="微软雅黑" panose="020b0503020204020204" charset="-122"/>
              <a:cs typeface="微软雅黑" panose="020b0503020204020204" charset="-122"/>
            </a:endParaRPr>
          </a:p>
        </p:txBody>
      </p:sp>
      <p:pic>
        <p:nvPicPr>
          <p:cNvPr id="9" name="图片 48" title=""/>
          <p:cNvPicPr>
            <a:picLocks noChangeAspect="1"/>
          </p:cNvPicPr>
          <p:nvPr/>
        </p:nvPicPr>
        <p:blipFill>
          <a:blip r:embed="rId10"/>
          <a:stretch>
            <a:fillRect/>
          </a:stretch>
        </p:blipFill>
        <p:spPr>
          <a:xfrm>
            <a:off x="10480040" y="4922203"/>
            <a:ext cx="1581150" cy="847725"/>
          </a:xfrm>
          <a:prstGeom prst="rect">
            <a:avLst/>
          </a:prstGeom>
          <a:noFill/>
          <a:ln w="9525">
            <a:noFill/>
          </a:ln>
        </p:spPr>
      </p:pic>
      <p:sp>
        <p:nvSpPr>
          <p:cNvPr id="18" name="流程图: 联系 17" title=""/>
          <p:cNvSpPr/>
          <p:nvPr>
            <p:custDataLst>
              <p:tags r:id="rId11"/>
            </p:custDataLst>
          </p:nvPr>
        </p:nvSpPr>
        <p:spPr>
          <a:xfrm>
            <a:off x="2249170" y="2477770"/>
            <a:ext cx="79502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文本框 31" title=""/>
          <p:cNvSpPr txBox="1"/>
          <p:nvPr>
            <p:custDataLst>
              <p:tags r:id="rId12"/>
            </p:custDataLst>
          </p:nvPr>
        </p:nvSpPr>
        <p:spPr>
          <a:xfrm>
            <a:off x="838200" y="6489700"/>
            <a:ext cx="3027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实验方法：控制变量法、转换法</a:t>
            </a:r>
            <a:endParaRPr lang="zh-CN" altLang="en-US" sz="1600">
              <a:solidFill>
                <a:srgbClr val="FF0000"/>
              </a:solidFill>
              <a:latin typeface="微软雅黑" panose="020b0503020204020204" charset="-122"/>
              <a:ea typeface="微软雅黑" panose="020b0503020204020204" charset="-122"/>
            </a:endParaRPr>
          </a:p>
        </p:txBody>
      </p:sp>
      <p:sp>
        <p:nvSpPr>
          <p:cNvPr id="19" name="文本框 18" title=""/>
          <p:cNvSpPr txBox="1"/>
          <p:nvPr>
            <p:custDataLst>
              <p:tags r:id="rId13"/>
            </p:custDataLst>
          </p:nvPr>
        </p:nvSpPr>
        <p:spPr>
          <a:xfrm>
            <a:off x="2937510" y="2477770"/>
            <a:ext cx="995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凹陷程度</a:t>
            </a:r>
            <a:endParaRPr lang="zh-CN" altLang="en-US"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1336040" y="322262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乙丙</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697865" y="4306570"/>
            <a:ext cx="995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压力越大</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2486025" y="4643755"/>
            <a:ext cx="7924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压路机</a:t>
            </a:r>
            <a:endParaRPr lang="zh-CN" altLang="en-US" sz="1600">
              <a:solidFill>
                <a:srgbClr val="FF0000"/>
              </a:solidFill>
              <a:latin typeface="微软雅黑" panose="020b0503020204020204" charset="-122"/>
              <a:ea typeface="微软雅黑" panose="020b0503020204020204" charset="-122"/>
            </a:endParaRPr>
          </a:p>
        </p:txBody>
      </p:sp>
      <p:sp>
        <p:nvSpPr>
          <p:cNvPr id="20" name="文本框 19" title=""/>
          <p:cNvSpPr txBox="1"/>
          <p:nvPr>
            <p:custDataLst>
              <p:tags r:id="rId14"/>
            </p:custDataLst>
          </p:nvPr>
        </p:nvSpPr>
        <p:spPr>
          <a:xfrm>
            <a:off x="7315835" y="217106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21" name="文本框 20" title=""/>
          <p:cNvSpPr txBox="1"/>
          <p:nvPr>
            <p:custDataLst>
              <p:tags r:id="rId15"/>
            </p:custDataLst>
          </p:nvPr>
        </p:nvSpPr>
        <p:spPr>
          <a:xfrm>
            <a:off x="5781040" y="1038225"/>
            <a:ext cx="38404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当压力一定时，受力面积越小，压强越大</a:t>
            </a:r>
            <a:endParaRPr lang="zh-CN" altLang="en-US" sz="1600">
              <a:solidFill>
                <a:srgbClr val="FF0000"/>
              </a:solidFill>
              <a:latin typeface="微软雅黑" panose="020b0503020204020204" charset="-122"/>
              <a:ea typeface="微软雅黑" panose="020b0503020204020204" charset="-122"/>
            </a:endParaRPr>
          </a:p>
        </p:txBody>
      </p:sp>
      <p:sp>
        <p:nvSpPr>
          <p:cNvPr id="22" name="文本框 21" title=""/>
          <p:cNvSpPr txBox="1"/>
          <p:nvPr>
            <p:custDataLst>
              <p:tags r:id="rId16"/>
            </p:custDataLst>
          </p:nvPr>
        </p:nvSpPr>
        <p:spPr>
          <a:xfrm>
            <a:off x="8220710" y="6307455"/>
            <a:ext cx="38404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选用大小不同的木块是为了改变压力大小</a:t>
            </a:r>
            <a:endParaRPr lang="zh-CN" altLang="en-US" sz="1600">
              <a:solidFill>
                <a:srgbClr val="FF0000"/>
              </a:solidFill>
              <a:latin typeface="微软雅黑" panose="020b0503020204020204" charset="-122"/>
              <a:ea typeface="微软雅黑" panose="020b0503020204020204" charset="-122"/>
            </a:endParaRPr>
          </a:p>
        </p:txBody>
      </p:sp>
      <p:sp>
        <p:nvSpPr>
          <p:cNvPr id="23" name="文本框 22" title=""/>
          <p:cNvSpPr txBox="1"/>
          <p:nvPr>
            <p:custDataLst>
              <p:tags r:id="rId17"/>
            </p:custDataLst>
          </p:nvPr>
        </p:nvSpPr>
        <p:spPr>
          <a:xfrm>
            <a:off x="8729980" y="5674995"/>
            <a:ext cx="22148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大小不同木块质量不同</a:t>
            </a:r>
            <a:endParaRPr lang="zh-CN" altLang="en-US" sz="1600">
              <a:solidFill>
                <a:srgbClr val="FF0000"/>
              </a:solidFill>
              <a:latin typeface="微软雅黑" panose="020b0503020204020204" charset="-122"/>
              <a:ea typeface="微软雅黑" panose="020b0503020204020204" charset="-122"/>
            </a:endParaRPr>
          </a:p>
        </p:txBody>
      </p:sp>
      <p:sp>
        <p:nvSpPr>
          <p:cNvPr id="24" name="文本框 23" title=""/>
          <p:cNvSpPr txBox="1"/>
          <p:nvPr>
            <p:custDataLst>
              <p:tags r:id="rId18"/>
            </p:custDataLst>
          </p:nvPr>
        </p:nvSpPr>
        <p:spPr>
          <a:xfrm>
            <a:off x="9674860" y="486981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up)">
                                      <p:cBhvr>
                                        <p:cTn id="45" dur="500"/>
                                        <p:tgtEl>
                                          <p:spTgt spid="16"/>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up)">
                                      <p:cBhvr>
                                        <p:cTn id="60" dur="500"/>
                                        <p:tgtEl>
                                          <p:spTgt spid="17"/>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left)">
                                      <p:cBhvr>
                                        <p:cTn id="75" dur="500"/>
                                        <p:tgtEl>
                                          <p:spTgt spid="32"/>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left)">
                                      <p:cBhvr>
                                        <p:cTn id="80" dur="500"/>
                                        <p:tgtEl>
                                          <p:spTgt spid="19"/>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left)">
                                      <p:cBhvr>
                                        <p:cTn id="90" dur="500"/>
                                        <p:tgtEl>
                                          <p:spTgt spid="11"/>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wipe(left)">
                                      <p:cBhvr>
                                        <p:cTn id="95" dur="500"/>
                                        <p:tgtEl>
                                          <p:spTgt spid="13"/>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wipe(left)">
                                      <p:cBhvr>
                                        <p:cTn id="100" dur="500"/>
                                        <p:tgtEl>
                                          <p:spTgt spid="21"/>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ipe(left)">
                                      <p:cBhvr>
                                        <p:cTn id="105" dur="500"/>
                                        <p:tgtEl>
                                          <p:spTgt spid="20"/>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wipe(left)">
                                      <p:cBhvr>
                                        <p:cTn id="110" dur="500"/>
                                        <p:tgtEl>
                                          <p:spTgt spid="23"/>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wipe(left)">
                                      <p:cBhvr>
                                        <p:cTn id="115" dur="500"/>
                                        <p:tgtEl>
                                          <p:spTgt spid="22"/>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wipe(left)">
                                      <p:cBhvr>
                                        <p:cTn id="1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18" grpId="0" animBg="1"/>
      <p:bldP spid="32" grpId="0"/>
      <p:bldP spid="19" grpId="0"/>
      <p:bldP spid="2" grpId="0"/>
      <p:bldP spid="6" grpId="0"/>
      <p:bldP spid="9" grpId="0"/>
      <p:bldP spid="20" grpId="0"/>
      <p:bldP spid="21" grpId="0"/>
      <p:bldP spid="22" grpId="0"/>
      <p:bldP spid="23" grpId="0"/>
      <p:bldP spid="24" grpId="0"/>
      <p:bldP spid="10" grpId="0"/>
      <p:bldP spid="11" grpId="0"/>
      <p:bldP spid="13"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2252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压力、压强及其计算</a:t>
            </a:r>
            <a:endParaRPr lang="zh-CN" sz="2400" b="1">
              <a:solidFill>
                <a:srgbClr val="0070C0"/>
              </a:solidFill>
              <a:latin typeface="微软雅黑" panose="020b0503020204020204" charset="-122"/>
              <a:ea typeface="微软雅黑" panose="020b0503020204020204" charset="-122"/>
            </a:endParaRPr>
          </a:p>
        </p:txBody>
      </p:sp>
      <p:pic>
        <p:nvPicPr>
          <p:cNvPr id="2" name="图片 1" title=""/>
          <p:cNvPicPr>
            <a:picLocks noChangeAspect="1"/>
          </p:cNvPicPr>
          <p:nvPr/>
        </p:nvPicPr>
        <p:blipFill>
          <a:blip r:embed="rId4"/>
          <a:stretch>
            <a:fillRect/>
          </a:stretch>
        </p:blipFill>
        <p:spPr>
          <a:xfrm>
            <a:off x="475329" y="1418708"/>
            <a:ext cx="2013585" cy="483870"/>
          </a:xfrm>
          <a:prstGeom prst="rect">
            <a:avLst/>
          </a:prstGeom>
        </p:spPr>
      </p:pic>
      <p:sp>
        <p:nvSpPr>
          <p:cNvPr id="6" name="文本框 5" title=""/>
          <p:cNvSpPr txBox="1"/>
          <p:nvPr/>
        </p:nvSpPr>
        <p:spPr>
          <a:xfrm>
            <a:off x="374679" y="1902477"/>
            <a:ext cx="11734800" cy="3415030"/>
          </a:xfrm>
          <a:prstGeom prst="rect">
            <a:avLst/>
          </a:prstGeom>
          <a:noFill/>
        </p:spPr>
        <p:txBody>
          <a:bodyPr wrap="square" rtlCol="0" anchor="t">
            <a:spAutoFit/>
          </a:bodyPr>
          <a:lstStyle/>
          <a:p>
            <a:pPr eaLnBrk="1" fontAlgn="auto" latinLnBrk="0" hangingPunct="1">
              <a:lnSpc>
                <a:spcPct val="150000"/>
              </a:lnSpc>
            </a:pPr>
            <a:r>
              <a:rPr lang="zh-CN" altLang="en-US">
                <a:latin typeface="微软雅黑" panose="020b0503020204020204" charset="-122"/>
                <a:ea typeface="微软雅黑" panose="020b0503020204020204" charset="-122"/>
                <a:cs typeface="微软雅黑" panose="020b0503020204020204" charset="-122"/>
              </a:rPr>
              <a:t>（1）叠加体压强的计算：1）单独的长方体放在水平面上，对地面的压强可用p=ρgh计算；2）叠加后对地面的压力都等于二者重力之和，用</a:t>
            </a:r>
            <a:r>
              <a:rPr lang="en-US" altLang="zh-CN">
                <a:latin typeface="微软雅黑" panose="020b0503020204020204" charset="-122"/>
                <a:ea typeface="微软雅黑" panose="020b0503020204020204" charset="-122"/>
                <a:cs typeface="微软雅黑" panose="020b0503020204020204" charset="-122"/>
              </a:rPr>
              <a:t>p=F/S</a:t>
            </a:r>
            <a:r>
              <a:rPr lang="zh-CN" altLang="en-US">
                <a:latin typeface="微软雅黑" panose="020b0503020204020204" charset="-122"/>
                <a:ea typeface="微软雅黑" panose="020b0503020204020204" charset="-122"/>
                <a:cs typeface="微软雅黑" panose="020b0503020204020204" charset="-122"/>
              </a:rPr>
              <a:t>比较计算。</a:t>
            </a:r>
            <a:endParaRPr lang="zh-CN" altLang="en-US">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a:latin typeface="微软雅黑" panose="020b0503020204020204" charset="-122"/>
                <a:ea typeface="微软雅黑" panose="020b0503020204020204" charset="-122"/>
                <a:cs typeface="微软雅黑" panose="020b0503020204020204" charset="-122"/>
              </a:rPr>
              <a:t>（2）压力、压强的比较：1）比较固体压力、压强时，一般先比较压力的大小，再结合受力面积比较压强的大小；2）对于密度均匀的水平面上的柱状物体，也可以用公式p=ρgh比较压强，再利用F=pS比较压力。</a:t>
            </a:r>
            <a:endParaRPr lang="zh-CN" altLang="en-US">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a:latin typeface="微软雅黑" panose="020b0503020204020204" charset="-122"/>
                <a:ea typeface="微软雅黑" panose="020b0503020204020204" charset="-122"/>
                <a:cs typeface="微软雅黑" panose="020b0503020204020204" charset="-122"/>
              </a:rPr>
              <a:t>（3）压强、质量与密度综合：1）对于密度均匀的柱状物体，放立在水平面上时，对地面的压强可以用公式p=ρgh计算；2）由压强相等受力面积不等，根据公式F=pS判断压力的大小，从而比较重力的大小和质量的大小。</a:t>
            </a:r>
            <a:endParaRPr lang="zh-CN" altLang="en-US">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a:latin typeface="微软雅黑" panose="020b0503020204020204" charset="-122"/>
                <a:ea typeface="微软雅黑" panose="020b0503020204020204" charset="-122"/>
                <a:cs typeface="微软雅黑" panose="020b0503020204020204" charset="-122"/>
              </a:rPr>
              <a:t>（4）压力、压强与图像的结合：1）首先找出图像所表示的含义；2）观察图像特点，找出关键信息；3）根据找出的特点，利用所学知识和公式进行计算。</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2252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压力、压强及其计算</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custDataLst>
              <p:tags r:id="rId4"/>
            </p:custDataLst>
          </p:nvPr>
        </p:nvSpPr>
        <p:spPr>
          <a:xfrm>
            <a:off x="292735" y="1331595"/>
            <a:ext cx="4008120"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（2023·怀化）</a:t>
            </a:r>
            <a:r>
              <a:rPr sz="1600">
                <a:latin typeface="微软雅黑" panose="020b0503020204020204" charset="-122"/>
                <a:ea typeface="微软雅黑" panose="020b0503020204020204" charset="-122"/>
                <a:cs typeface="微软雅黑" panose="020b0503020204020204" charset="-122"/>
              </a:rPr>
              <a:t>把装满水的矿泉水瓶从正立变为倒立下列物理量大小改变的是（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桌面的受力面积大小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矿泉水瓶的重力大小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矿泉水瓶对桌面的压力大小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矿泉水瓶对桌面的压强大小</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2" title=""/>
          <p:cNvPicPr>
            <a:picLocks noChangeAspect="1"/>
          </p:cNvPicPr>
          <p:nvPr/>
        </p:nvPicPr>
        <p:blipFill>
          <a:blip r:embed="rId5"/>
          <a:stretch>
            <a:fillRect/>
          </a:stretch>
        </p:blipFill>
        <p:spPr>
          <a:xfrm>
            <a:off x="749300" y="4237990"/>
            <a:ext cx="2083435" cy="1625600"/>
          </a:xfrm>
          <a:prstGeom prst="rect">
            <a:avLst/>
          </a:prstGeom>
          <a:noFill/>
          <a:ln w="9525">
            <a:noFill/>
          </a:ln>
        </p:spPr>
      </p:pic>
      <p:cxnSp>
        <p:nvCxnSpPr>
          <p:cNvPr id="25" name="直接连接符 24" title=""/>
          <p:cNvCxnSpPr/>
          <p:nvPr>
            <p:custDataLst>
              <p:tags r:id="rId6"/>
            </p:custDataLst>
          </p:nvPr>
        </p:nvCxnSpPr>
        <p:spPr>
          <a:xfrm flipH="1">
            <a:off x="4300855" y="1331595"/>
            <a:ext cx="0" cy="54921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custDataLst>
              <p:tags r:id="rId7"/>
            </p:custDataLst>
          </p:nvPr>
        </p:nvSpPr>
        <p:spPr>
          <a:xfrm>
            <a:off x="4300855" y="1331595"/>
            <a:ext cx="7762875"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（2023·衡阳）</a:t>
            </a:r>
            <a:r>
              <a:rPr sz="1600">
                <a:latin typeface="微软雅黑" panose="020b0503020204020204" charset="-122"/>
                <a:ea typeface="微软雅黑" panose="020b0503020204020204" charset="-122"/>
                <a:cs typeface="微软雅黑" panose="020b0503020204020204" charset="-122"/>
              </a:rPr>
              <a:t>如图所示是北京冬奥会中国女子冰壶比赛时的情景。冰壶由花岗岩凿磨而成，质量为20kg，体积为</a:t>
            </a:r>
            <a:r>
              <a:rPr lang="en-US" sz="1600">
                <a:latin typeface="微软雅黑" panose="020b0503020204020204" charset="-122"/>
                <a:ea typeface="微软雅黑" panose="020b0503020204020204" charset="-122"/>
                <a:cs typeface="微软雅黑" panose="020b0503020204020204" charset="-122"/>
              </a:rPr>
              <a:t>8</a:t>
            </a:r>
            <a:r>
              <a:rPr lang="en-US" sz="1600">
                <a:latin typeface="Arial" panose="020b0604020202020204" pitchFamily="34" charset="0"/>
                <a:ea typeface="微软雅黑" panose="020b0503020204020204" charset="-122"/>
                <a:cs typeface="微软雅黑" panose="020b0503020204020204" charset="-122"/>
              </a:rPr>
              <a:t>×</a:t>
            </a:r>
            <a:r>
              <a:rPr lang="en-US" sz="1600">
                <a:latin typeface="微软雅黑" panose="020b0503020204020204" charset="-122"/>
                <a:ea typeface="微软雅黑" panose="020b0503020204020204" charset="-122"/>
                <a:cs typeface="微软雅黑" panose="020b0503020204020204" charset="-122"/>
              </a:rPr>
              <a:t>10</a:t>
            </a:r>
            <a:r>
              <a:rPr lang="en-US" sz="1600" baseline="30000">
                <a:latin typeface="微软雅黑" panose="020b0503020204020204" charset="-122"/>
                <a:ea typeface="微软雅黑" panose="020b0503020204020204" charset="-122"/>
                <a:cs typeface="微软雅黑" panose="020b0503020204020204" charset="-122"/>
              </a:rPr>
              <a:t>-3</a:t>
            </a:r>
            <a:r>
              <a:rPr lang="en-US" sz="1600">
                <a:latin typeface="微软雅黑" panose="020b0503020204020204" charset="-122"/>
                <a:ea typeface="微软雅黑" panose="020b0503020204020204" charset="-122"/>
                <a:cs typeface="微软雅黑" panose="020b0503020204020204" charset="-122"/>
              </a:rPr>
              <a:t>m</a:t>
            </a:r>
            <a:r>
              <a:rPr lang="en-US"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，停在冰面上时冰壶与冰面的接触面积为0.02m</a:t>
            </a:r>
            <a:r>
              <a:rPr lang="en-US" sz="1600" baseline="30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。某次比赛中，投掷手将冰壶推出，冰壶在12s内向前滑行了18m。求：</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（1）冰壶在滑行过程中的平均速度；</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（2）冰壶的密度；</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（3）冰壶停在水平冰面上时，冰壶对冰面的压强。</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100077" title=""/>
          <p:cNvPicPr>
            <a:picLocks noChangeAspect="1"/>
          </p:cNvPicPr>
          <p:nvPr/>
        </p:nvPicPr>
        <p:blipFill>
          <a:blip r:embed="rId8"/>
          <a:stretch>
            <a:fillRect/>
          </a:stretch>
        </p:blipFill>
        <p:spPr>
          <a:xfrm>
            <a:off x="10468610" y="2493645"/>
            <a:ext cx="1494155" cy="1423035"/>
          </a:xfrm>
          <a:prstGeom prst="rect">
            <a:avLst/>
          </a:prstGeom>
          <a:noFill/>
          <a:ln w="9525">
            <a:noFill/>
          </a:ln>
        </p:spPr>
      </p:pic>
      <p:cxnSp>
        <p:nvCxnSpPr>
          <p:cNvPr id="30" name="直接连接符 29" title=""/>
          <p:cNvCxnSpPr/>
          <p:nvPr>
            <p:custDataLst>
              <p:tags r:id="rId9"/>
            </p:custDataLst>
          </p:nvPr>
        </p:nvCxnSpPr>
        <p:spPr>
          <a:xfrm>
            <a:off x="4310380" y="4077335"/>
            <a:ext cx="788162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10"/>
            </p:custDataLst>
          </p:nvPr>
        </p:nvSpPr>
        <p:spPr>
          <a:xfrm>
            <a:off x="4300855" y="4146550"/>
            <a:ext cx="7783195"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（2023·恩施州）</a:t>
            </a:r>
            <a:r>
              <a:rPr sz="1600">
                <a:latin typeface="微软雅黑" panose="020b0503020204020204" charset="-122"/>
                <a:ea typeface="微软雅黑" panose="020b0503020204020204" charset="-122"/>
                <a:cs typeface="微软雅黑" panose="020b0503020204020204" charset="-122"/>
              </a:rPr>
              <a:t>如图所示，每块砖的质量相等，长、宽、高分别是40cm、20cm、10cm，以三种方式摆放在水平地面上。比较地面受到压强p</a:t>
            </a:r>
            <a:r>
              <a:rPr sz="1600" baseline="-25000">
                <a:latin typeface="微软雅黑" panose="020b0503020204020204" charset="-122"/>
                <a:ea typeface="微软雅黑" panose="020b0503020204020204" charset="-122"/>
                <a:cs typeface="微软雅黑" panose="020b0503020204020204" charset="-122"/>
              </a:rPr>
              <a:t>甲</a:t>
            </a:r>
            <a:r>
              <a:rPr sz="1600">
                <a:latin typeface="微软雅黑" panose="020b0503020204020204" charset="-122"/>
                <a:ea typeface="微软雅黑" panose="020b0503020204020204" charset="-122"/>
                <a:cs typeface="微软雅黑" panose="020b0503020204020204" charset="-122"/>
              </a:rPr>
              <a:t>、p</a:t>
            </a:r>
            <a:r>
              <a:rPr sz="1600" baseline="-25000">
                <a:latin typeface="微软雅黑" panose="020b0503020204020204" charset="-122"/>
                <a:ea typeface="微软雅黑" panose="020b0503020204020204" charset="-122"/>
                <a:cs typeface="微软雅黑" panose="020b0503020204020204" charset="-122"/>
              </a:rPr>
              <a:t>乙</a:t>
            </a:r>
            <a:r>
              <a:rPr sz="1600">
                <a:latin typeface="微软雅黑" panose="020b0503020204020204" charset="-122"/>
                <a:ea typeface="微软雅黑" panose="020b0503020204020204" charset="-122"/>
                <a:cs typeface="微软雅黑" panose="020b0503020204020204" charset="-122"/>
              </a:rPr>
              <a:t>、p</a:t>
            </a:r>
            <a:r>
              <a:rPr sz="1600" baseline="-25000">
                <a:latin typeface="微软雅黑" panose="020b0503020204020204" charset="-122"/>
                <a:ea typeface="微软雅黑" panose="020b0503020204020204" charset="-122"/>
                <a:cs typeface="微软雅黑" panose="020b0503020204020204" charset="-122"/>
              </a:rPr>
              <a:t>丙</a:t>
            </a:r>
            <a:r>
              <a:rPr sz="1600">
                <a:latin typeface="微软雅黑" panose="020b0503020204020204" charset="-122"/>
                <a:ea typeface="微软雅黑" panose="020b0503020204020204" charset="-122"/>
                <a:cs typeface="微软雅黑" panose="020b0503020204020204" charset="-122"/>
              </a:rPr>
              <a:t>的大小，正确的是（　　）。</a:t>
            </a:r>
            <a:endParaRPr sz="1600">
              <a:latin typeface="微软雅黑" panose="020b0503020204020204" charset="-122"/>
              <a:ea typeface="微软雅黑" panose="020b0503020204020204" charset="-122"/>
              <a:cs typeface="微软雅黑" panose="020b0503020204020204" charset="-122"/>
            </a:endParaRPr>
          </a:p>
        </p:txBody>
      </p:sp>
      <p:pic>
        <p:nvPicPr>
          <p:cNvPr id="11" name="图片 -2147481626" title=""/>
          <p:cNvPicPr>
            <a:picLocks noChangeAspect="1"/>
          </p:cNvPicPr>
          <p:nvPr/>
        </p:nvPicPr>
        <p:blipFill>
          <a:blip r:embed="rId11"/>
          <a:stretch>
            <a:fillRect/>
          </a:stretch>
        </p:blipFill>
        <p:spPr>
          <a:xfrm>
            <a:off x="4383405" y="5939790"/>
            <a:ext cx="4152265" cy="379095"/>
          </a:xfrm>
          <a:prstGeom prst="rect">
            <a:avLst/>
          </a:prstGeom>
          <a:noFill/>
          <a:ln w="9525">
            <a:noFill/>
          </a:ln>
        </p:spPr>
      </p:pic>
      <p:pic>
        <p:nvPicPr>
          <p:cNvPr id="13" name="图片 -2147481625" title=""/>
          <p:cNvPicPr>
            <a:picLocks noChangeAspect="1"/>
          </p:cNvPicPr>
          <p:nvPr/>
        </p:nvPicPr>
        <p:blipFill>
          <a:blip r:embed="rId12"/>
          <a:stretch>
            <a:fillRect/>
          </a:stretch>
        </p:blipFill>
        <p:spPr>
          <a:xfrm>
            <a:off x="4383405" y="6318885"/>
            <a:ext cx="4229100" cy="327660"/>
          </a:xfrm>
          <a:prstGeom prst="rect">
            <a:avLst/>
          </a:prstGeom>
          <a:noFill/>
          <a:ln w="9525">
            <a:noFill/>
          </a:ln>
        </p:spPr>
      </p:pic>
      <p:pic>
        <p:nvPicPr>
          <p:cNvPr id="14" name="图片 19" title=""/>
          <p:cNvPicPr>
            <a:picLocks noChangeAspect="1"/>
          </p:cNvPicPr>
          <p:nvPr/>
        </p:nvPicPr>
        <p:blipFill>
          <a:blip r:embed="rId13"/>
          <a:stretch>
            <a:fillRect/>
          </a:stretch>
        </p:blipFill>
        <p:spPr>
          <a:xfrm>
            <a:off x="7394893" y="4977448"/>
            <a:ext cx="4314825" cy="962025"/>
          </a:xfrm>
          <a:prstGeom prst="rect">
            <a:avLst/>
          </a:prstGeom>
          <a:noFill/>
          <a:ln w="9525">
            <a:noFill/>
          </a:ln>
        </p:spPr>
      </p:pic>
      <p:sp>
        <p:nvSpPr>
          <p:cNvPr id="32" name="文本框 31" title=""/>
          <p:cNvSpPr txBox="1"/>
          <p:nvPr>
            <p:custDataLst>
              <p:tags r:id="rId14"/>
            </p:custDataLst>
          </p:nvPr>
        </p:nvSpPr>
        <p:spPr>
          <a:xfrm>
            <a:off x="292735" y="5863590"/>
            <a:ext cx="38404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受力面积是矿泉水瓶与水平面的接触面积</a:t>
            </a:r>
            <a:endParaRPr lang="zh-CN" altLang="en-US"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292735" y="6200775"/>
            <a:ext cx="998855"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压力</a:t>
            </a:r>
            <a:r>
              <a:rPr lang="en-US" altLang="zh-CN" sz="1600">
                <a:solidFill>
                  <a:srgbClr val="FF0000"/>
                </a:solidFill>
                <a:latin typeface="微软雅黑" panose="020b0503020204020204" charset="-122"/>
                <a:ea typeface="微软雅黑" panose="020b0503020204020204" charset="-122"/>
              </a:rPr>
              <a:t>F=G</a:t>
            </a:r>
            <a:endParaRPr lang="en-US" altLang="zh-CN" sz="1600">
              <a:solidFill>
                <a:srgbClr val="FF0000"/>
              </a:solidFill>
              <a:latin typeface="微软雅黑" panose="020b0503020204020204" charset="-122"/>
              <a:ea typeface="微软雅黑" panose="020b0503020204020204" charset="-122"/>
            </a:endParaRPr>
          </a:p>
        </p:txBody>
      </p:sp>
      <p:sp>
        <p:nvSpPr>
          <p:cNvPr id="17" name="文本框 16" title=""/>
          <p:cNvSpPr txBox="1"/>
          <p:nvPr>
            <p:custDataLst>
              <p:tags r:id="rId15"/>
            </p:custDataLst>
          </p:nvPr>
        </p:nvSpPr>
        <p:spPr>
          <a:xfrm>
            <a:off x="2539365" y="2870835"/>
            <a:ext cx="805180" cy="337185"/>
          </a:xfrm>
          <a:prstGeom prst="rect">
            <a:avLst/>
          </a:prstGeom>
          <a:noFill/>
        </p:spPr>
        <p:txBody>
          <a:bodyPr wrap="none" rtlCol="0">
            <a:spAutoFit/>
          </a:bodyPr>
          <a:lstStyle/>
          <a:p>
            <a:r>
              <a:rPr lang="en-US" sz="1600">
                <a:solidFill>
                  <a:srgbClr val="FF0000"/>
                </a:solidFill>
                <a:latin typeface="微软雅黑" panose="020b0503020204020204" charset="-122"/>
                <a:ea typeface="微软雅黑" panose="020b0503020204020204" charset="-122"/>
              </a:rPr>
              <a:t>G=mg</a:t>
            </a:r>
            <a:endParaRPr lang="en-US" sz="1600">
              <a:solidFill>
                <a:srgbClr val="FF0000"/>
              </a:solidFill>
              <a:latin typeface="微软雅黑" panose="020b0503020204020204" charset="-122"/>
              <a:ea typeface="微软雅黑" panose="020b0503020204020204" charset="-122"/>
            </a:endParaRPr>
          </a:p>
        </p:txBody>
      </p:sp>
      <p:graphicFrame>
        <p:nvGraphicFramePr>
          <p:cNvPr id="18" name="Object 831" title=""/>
          <p:cNvGraphicFramePr>
            <a:graphicFrameLocks noChangeAspect="1"/>
          </p:cNvGraphicFramePr>
          <p:nvPr/>
        </p:nvGraphicFramePr>
        <p:xfrm>
          <a:off x="3196273" y="3624263"/>
          <a:ext cx="428625" cy="390525"/>
        </p:xfrm>
        <a:graphic>
          <a:graphicData uri="http://schemas.openxmlformats.org/presentationml/2006/ole">
            <mc:AlternateContent>
              <mc:Choice xmlns:v="urn:schemas-microsoft-com:vml" Requires="v">
                <p:oleObj spid="_x0000_s1039" r:id="rId16" imgW="431800" imgH="393700" progId="Equation.DSMT4">
                  <p:embed/>
                </p:oleObj>
              </mc:Choice>
              <mc:Fallback>
                <p:oleObj r:id="rId16" imgW="431800" imgH="393700" progId="Equation.DSMT4">
                  <p:embed/>
                  <p:pic>
                    <p:nvPicPr>
                      <p:cNvPr id="0" name="OLE substitute image"/>
                      <p:cNvPicPr/>
                      <p:nvPr/>
                    </p:nvPicPr>
                    <p:blipFill>
                      <a:blip r:embed="rId17"/>
                      <a:stretch>
                        <a:fillRect/>
                      </a:stretch>
                    </p:blipFill>
                    <p:spPr>
                      <a:xfrm>
                        <a:off x="3196273" y="3624263"/>
                        <a:ext cx="428625" cy="390525"/>
                      </a:xfrm>
                      <a:prstGeom prst="rect">
                        <a:avLst/>
                      </a:prstGeom>
                      <a:noFill/>
                      <a:ln w="38100">
                        <a:noFill/>
                        <a:miter/>
                      </a:ln>
                    </p:spPr>
                  </p:pic>
                </p:oleObj>
              </mc:Fallback>
            </mc:AlternateContent>
          </a:graphicData>
        </a:graphic>
      </p:graphicFrame>
      <p:sp>
        <p:nvSpPr>
          <p:cNvPr id="19" name="文本框 18" title=""/>
          <p:cNvSpPr txBox="1"/>
          <p:nvPr>
            <p:custDataLst>
              <p:tags r:id="rId18"/>
            </p:custDataLst>
          </p:nvPr>
        </p:nvSpPr>
        <p:spPr>
          <a:xfrm>
            <a:off x="781050" y="2156460"/>
            <a:ext cx="48069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AD</a:t>
            </a:r>
            <a:endParaRPr lang="en-US" altLang="zh-CN" sz="1600">
              <a:solidFill>
                <a:srgbClr val="FF0000"/>
              </a:solidFill>
              <a:latin typeface="微软雅黑" panose="020b0503020204020204" charset="-122"/>
              <a:ea typeface="微软雅黑" panose="020b0503020204020204" charset="-122"/>
            </a:endParaRPr>
          </a:p>
        </p:txBody>
      </p:sp>
      <p:graphicFrame>
        <p:nvGraphicFramePr>
          <p:cNvPr id="20" name="Object 823" title=""/>
          <p:cNvGraphicFramePr>
            <a:graphicFrameLocks noChangeAspect="1"/>
          </p:cNvGraphicFramePr>
          <p:nvPr/>
        </p:nvGraphicFramePr>
        <p:xfrm>
          <a:off x="7891145" y="2838450"/>
          <a:ext cx="1346200" cy="393700"/>
        </p:xfrm>
        <a:graphic>
          <a:graphicData uri="http://schemas.openxmlformats.org/presentationml/2006/ole">
            <mc:AlternateContent>
              <mc:Choice xmlns:v="urn:schemas-microsoft-com:vml" Requires="v">
                <p:oleObj spid="_x0000_s1040" r:id="rId19" imgW="1345565" imgH="393700" progId="Equation.DSMT4">
                  <p:embed/>
                </p:oleObj>
              </mc:Choice>
              <mc:Fallback>
                <p:oleObj r:id="rId19" imgW="1345565" imgH="393700" progId="Equation.DSMT4">
                  <p:embed/>
                  <p:pic>
                    <p:nvPicPr>
                      <p:cNvPr id="0" name="OLE substitute image"/>
                      <p:cNvPicPr/>
                      <p:nvPr/>
                    </p:nvPicPr>
                    <p:blipFill>
                      <a:blip r:embed="rId20"/>
                      <a:stretch>
                        <a:fillRect/>
                      </a:stretch>
                    </p:blipFill>
                    <p:spPr>
                      <a:xfrm>
                        <a:off x="7891145" y="2838450"/>
                        <a:ext cx="1346200" cy="393700"/>
                      </a:xfrm>
                      <a:prstGeom prst="rect">
                        <a:avLst/>
                      </a:prstGeom>
                      <a:noFill/>
                      <a:ln w="38100">
                        <a:noFill/>
                        <a:miter/>
                      </a:ln>
                    </p:spPr>
                  </p:pic>
                </p:oleObj>
              </mc:Fallback>
            </mc:AlternateContent>
          </a:graphicData>
        </a:graphic>
      </p:graphicFrame>
      <p:graphicFrame>
        <p:nvGraphicFramePr>
          <p:cNvPr id="22" name="Object 824" title=""/>
          <p:cNvGraphicFramePr>
            <a:graphicFrameLocks noChangeAspect="1"/>
          </p:cNvGraphicFramePr>
          <p:nvPr/>
        </p:nvGraphicFramePr>
        <p:xfrm>
          <a:off x="6185535" y="3232150"/>
          <a:ext cx="2247900" cy="393700"/>
        </p:xfrm>
        <a:graphic>
          <a:graphicData uri="http://schemas.openxmlformats.org/presentationml/2006/ole">
            <mc:AlternateContent>
              <mc:Choice xmlns:v="urn:schemas-microsoft-com:vml" Requires="v">
                <p:oleObj spid="_x0000_s1041" r:id="rId21" imgW="2247900" imgH="393700" progId="Equation.DSMT4">
                  <p:embed/>
                </p:oleObj>
              </mc:Choice>
              <mc:Fallback>
                <p:oleObj r:id="rId21" imgW="2247900" imgH="393700" progId="Equation.DSMT4">
                  <p:embed/>
                  <p:pic>
                    <p:nvPicPr>
                      <p:cNvPr id="0" name="OLE substitute image"/>
                      <p:cNvPicPr/>
                      <p:nvPr/>
                    </p:nvPicPr>
                    <p:blipFill>
                      <a:blip r:embed="rId22"/>
                      <a:stretch>
                        <a:fillRect/>
                      </a:stretch>
                    </p:blipFill>
                    <p:spPr>
                      <a:xfrm>
                        <a:off x="6185535" y="3232150"/>
                        <a:ext cx="2247900" cy="393700"/>
                      </a:xfrm>
                      <a:prstGeom prst="rect">
                        <a:avLst/>
                      </a:prstGeom>
                      <a:noFill/>
                      <a:ln w="38100">
                        <a:noFill/>
                        <a:miter/>
                      </a:ln>
                    </p:spPr>
                  </p:pic>
                </p:oleObj>
              </mc:Fallback>
            </mc:AlternateContent>
          </a:graphicData>
        </a:graphic>
      </p:graphicFrame>
      <p:graphicFrame>
        <p:nvGraphicFramePr>
          <p:cNvPr id="24" name="Object 825" title=""/>
          <p:cNvGraphicFramePr>
            <a:graphicFrameLocks noChangeAspect="1"/>
          </p:cNvGraphicFramePr>
          <p:nvPr/>
        </p:nvGraphicFramePr>
        <p:xfrm>
          <a:off x="8896985" y="3614420"/>
          <a:ext cx="1752600" cy="393700"/>
        </p:xfrm>
        <a:graphic>
          <a:graphicData uri="http://schemas.openxmlformats.org/presentationml/2006/ole">
            <mc:AlternateContent>
              <mc:Choice xmlns:v="urn:schemas-microsoft-com:vml" Requires="v">
                <p:oleObj spid="_x0000_s1042" r:id="rId23" imgW="1752600" imgH="393700" progId="Equation.DSMT4">
                  <p:embed/>
                </p:oleObj>
              </mc:Choice>
              <mc:Fallback>
                <p:oleObj r:id="rId23" imgW="1752600" imgH="393700" progId="Equation.DSMT4">
                  <p:embed/>
                  <p:pic>
                    <p:nvPicPr>
                      <p:cNvPr id="0" name="OLE substitute image"/>
                      <p:cNvPicPr/>
                      <p:nvPr/>
                    </p:nvPicPr>
                    <p:blipFill>
                      <a:blip r:embed="rId24"/>
                      <a:stretch>
                        <a:fillRect/>
                      </a:stretch>
                    </p:blipFill>
                    <p:spPr>
                      <a:xfrm>
                        <a:off x="8896985" y="3614420"/>
                        <a:ext cx="1752600" cy="393700"/>
                      </a:xfrm>
                      <a:prstGeom prst="rect">
                        <a:avLst/>
                      </a:prstGeom>
                      <a:noFill/>
                      <a:ln w="38100">
                        <a:noFill/>
                        <a:miter/>
                      </a:ln>
                    </p:spPr>
                  </p:pic>
                </p:oleObj>
              </mc:Fallback>
            </mc:AlternateContent>
          </a:graphicData>
        </a:graphic>
      </p:graphicFrame>
      <p:sp>
        <p:nvSpPr>
          <p:cNvPr id="27" name="文本框 26" title=""/>
          <p:cNvSpPr txBox="1"/>
          <p:nvPr/>
        </p:nvSpPr>
        <p:spPr>
          <a:xfrm>
            <a:off x="9302115" y="5981700"/>
            <a:ext cx="18084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三种情况压力不变</a:t>
            </a:r>
            <a:endParaRPr lang="zh-CN" altLang="en-US" sz="1600">
              <a:solidFill>
                <a:srgbClr val="FF0000"/>
              </a:solidFill>
              <a:latin typeface="微软雅黑" panose="020b0503020204020204" charset="-122"/>
              <a:ea typeface="微软雅黑" panose="020b0503020204020204" charset="-122"/>
            </a:endParaRPr>
          </a:p>
        </p:txBody>
      </p:sp>
      <p:sp>
        <p:nvSpPr>
          <p:cNvPr id="28" name="文本框 27" title=""/>
          <p:cNvSpPr txBox="1"/>
          <p:nvPr/>
        </p:nvSpPr>
        <p:spPr>
          <a:xfrm>
            <a:off x="4521835" y="5473700"/>
            <a:ext cx="2858135"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受力面积大小关系S</a:t>
            </a:r>
            <a:r>
              <a:rPr lang="zh-CN" altLang="en-US" sz="1600" baseline="-25000">
                <a:solidFill>
                  <a:srgbClr val="FF0000"/>
                </a:solidFill>
                <a:latin typeface="微软雅黑" panose="020b0503020204020204" charset="-122"/>
                <a:ea typeface="微软雅黑" panose="020b0503020204020204" charset="-122"/>
              </a:rPr>
              <a:t>甲</a:t>
            </a:r>
            <a:r>
              <a:rPr lang="zh-CN" altLang="en-US" sz="1600">
                <a:solidFill>
                  <a:srgbClr val="FF0000"/>
                </a:solidFill>
                <a:latin typeface="微软雅黑" panose="020b0503020204020204" charset="-122"/>
                <a:ea typeface="微软雅黑" panose="020b0503020204020204" charset="-122"/>
              </a:rPr>
              <a:t>&gt;S</a:t>
            </a:r>
            <a:r>
              <a:rPr lang="zh-CN" altLang="en-US" sz="1600" baseline="-25000">
                <a:solidFill>
                  <a:srgbClr val="FF0000"/>
                </a:solidFill>
                <a:latin typeface="微软雅黑" panose="020b0503020204020204" charset="-122"/>
                <a:ea typeface="微软雅黑" panose="020b0503020204020204" charset="-122"/>
              </a:rPr>
              <a:t>丙</a:t>
            </a:r>
            <a:r>
              <a:rPr lang="zh-CN" altLang="en-US" sz="1600">
                <a:solidFill>
                  <a:srgbClr val="FF0000"/>
                </a:solidFill>
                <a:latin typeface="微软雅黑" panose="020b0503020204020204" charset="-122"/>
                <a:ea typeface="微软雅黑" panose="020b0503020204020204" charset="-122"/>
              </a:rPr>
              <a:t>&gt;S</a:t>
            </a:r>
            <a:r>
              <a:rPr lang="zh-CN" altLang="en-US" sz="1600" baseline="-25000">
                <a:solidFill>
                  <a:srgbClr val="FF0000"/>
                </a:solidFill>
                <a:latin typeface="微软雅黑" panose="020b0503020204020204" charset="-122"/>
                <a:ea typeface="微软雅黑" panose="020b0503020204020204" charset="-122"/>
              </a:rPr>
              <a:t>乙</a:t>
            </a:r>
            <a:endParaRPr lang="zh-CN" altLang="en-US" sz="1600">
              <a:solidFill>
                <a:srgbClr val="FF0000"/>
              </a:solidFill>
              <a:latin typeface="微软雅黑" panose="020b0503020204020204" charset="-122"/>
              <a:ea typeface="微软雅黑" panose="020b0503020204020204" charset="-122"/>
            </a:endParaRPr>
          </a:p>
        </p:txBody>
      </p:sp>
      <p:sp>
        <p:nvSpPr>
          <p:cNvPr id="29" name="文本框 28" title=""/>
          <p:cNvSpPr txBox="1"/>
          <p:nvPr/>
        </p:nvSpPr>
        <p:spPr>
          <a:xfrm>
            <a:off x="8695055" y="6360795"/>
            <a:ext cx="269113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压强大小关系为p</a:t>
            </a:r>
            <a:r>
              <a:rPr lang="zh-CN" altLang="en-US" sz="1600" baseline="-25000">
                <a:solidFill>
                  <a:srgbClr val="FF0000"/>
                </a:solidFill>
                <a:latin typeface="微软雅黑" panose="020b0503020204020204" charset="-122"/>
                <a:ea typeface="微软雅黑" panose="020b0503020204020204" charset="-122"/>
              </a:rPr>
              <a:t>乙</a:t>
            </a:r>
            <a:r>
              <a:rPr lang="zh-CN" altLang="en-US" sz="1600">
                <a:solidFill>
                  <a:srgbClr val="FF0000"/>
                </a:solidFill>
                <a:latin typeface="微软雅黑" panose="020b0503020204020204" charset="-122"/>
                <a:ea typeface="微软雅黑" panose="020b0503020204020204" charset="-122"/>
              </a:rPr>
              <a:t>&gt;p</a:t>
            </a:r>
            <a:r>
              <a:rPr lang="zh-CN" altLang="en-US" sz="1600" baseline="-25000">
                <a:solidFill>
                  <a:srgbClr val="FF0000"/>
                </a:solidFill>
                <a:latin typeface="微软雅黑" panose="020b0503020204020204" charset="-122"/>
                <a:ea typeface="微软雅黑" panose="020b0503020204020204" charset="-122"/>
              </a:rPr>
              <a:t>丙</a:t>
            </a:r>
            <a:r>
              <a:rPr lang="zh-CN" altLang="en-US" sz="1600">
                <a:solidFill>
                  <a:srgbClr val="FF0000"/>
                </a:solidFill>
                <a:latin typeface="微软雅黑" panose="020b0503020204020204" charset="-122"/>
                <a:ea typeface="微软雅黑" panose="020b0503020204020204" charset="-122"/>
              </a:rPr>
              <a:t>&gt;p</a:t>
            </a:r>
            <a:r>
              <a:rPr lang="zh-CN" altLang="en-US" sz="1600" baseline="-25000">
                <a:solidFill>
                  <a:srgbClr val="FF0000"/>
                </a:solidFill>
                <a:latin typeface="微软雅黑" panose="020b0503020204020204" charset="-122"/>
                <a:ea typeface="微软雅黑" panose="020b0503020204020204" charset="-122"/>
              </a:rPr>
              <a:t>甲</a:t>
            </a:r>
            <a:endParaRPr lang="zh-CN" altLang="en-US" sz="1600">
              <a:solidFill>
                <a:srgbClr val="FF0000"/>
              </a:solidFill>
              <a:latin typeface="微软雅黑" panose="020b0503020204020204" charset="-122"/>
              <a:ea typeface="微软雅黑" panose="020b0503020204020204" charset="-122"/>
            </a:endParaRPr>
          </a:p>
        </p:txBody>
      </p:sp>
      <p:sp>
        <p:nvSpPr>
          <p:cNvPr id="33" name="文本框 32" title=""/>
          <p:cNvSpPr txBox="1"/>
          <p:nvPr/>
        </p:nvSpPr>
        <p:spPr>
          <a:xfrm>
            <a:off x="6443345" y="5007610"/>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500"/>
                                        <p:tgtEl>
                                          <p:spTgt spid="7">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500"/>
                                        <p:tgtEl>
                                          <p:spTgt spid="25"/>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up)">
                                      <p:cBhvr>
                                        <p:cTn id="50" dur="500"/>
                                        <p:tgtEl>
                                          <p:spTgt spid="1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left)">
                                      <p:cBhvr>
                                        <p:cTn id="60" dur="500"/>
                                        <p:tgtEl>
                                          <p:spTgt spid="30"/>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barn(inVertical)">
                                      <p:cBhvr>
                                        <p:cTn id="70" dur="500"/>
                                        <p:tgtEl>
                                          <p:spTgt spid="14"/>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left)">
                                      <p:cBhvr>
                                        <p:cTn id="75" dur="500"/>
                                        <p:tgtEl>
                                          <p:spTgt spid="11"/>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left)">
                                      <p:cBhvr>
                                        <p:cTn id="85" dur="500"/>
                                        <p:tgtEl>
                                          <p:spTgt spid="32"/>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wipe(left)">
                                      <p:cBhvr>
                                        <p:cTn id="90" dur="500"/>
                                        <p:tgtEl>
                                          <p:spTgt spid="17"/>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wipe(left)">
                                      <p:cBhvr>
                                        <p:cTn id="95" dur="500"/>
                                        <p:tgtEl>
                                          <p:spTgt spid="15"/>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wipe(left)">
                                      <p:cBhvr>
                                        <p:cTn id="100" dur="500"/>
                                        <p:tgtEl>
                                          <p:spTgt spid="18"/>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wipe(left)">
                                      <p:cBhvr>
                                        <p:cTn id="105" dur="500"/>
                                        <p:tgtEl>
                                          <p:spTgt spid="19"/>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wipe(left)">
                                      <p:cBhvr>
                                        <p:cTn id="110" dur="500"/>
                                        <p:tgtEl>
                                          <p:spTgt spid="20"/>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wipe(left)">
                                      <p:cBhvr>
                                        <p:cTn id="115" dur="500"/>
                                        <p:tgtEl>
                                          <p:spTgt spid="22"/>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wipe(left)">
                                      <p:cBhvr>
                                        <p:cTn id="120" dur="500"/>
                                        <p:tgtEl>
                                          <p:spTgt spid="24"/>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wipe(left)">
                                      <p:cBhvr>
                                        <p:cTn id="125" dur="500"/>
                                        <p:tgtEl>
                                          <p:spTgt spid="27"/>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28"/>
                                        </p:tgtEl>
                                        <p:attrNameLst>
                                          <p:attrName>style.visibility</p:attrName>
                                        </p:attrNameLst>
                                      </p:cBhvr>
                                      <p:to>
                                        <p:strVal val="visible"/>
                                      </p:to>
                                    </p:set>
                                    <p:animEffect transition="in" filter="wipe(left)">
                                      <p:cBhvr>
                                        <p:cTn id="130" dur="500"/>
                                        <p:tgtEl>
                                          <p:spTgt spid="28"/>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29"/>
                                        </p:tgtEl>
                                        <p:attrNameLst>
                                          <p:attrName>style.visibility</p:attrName>
                                        </p:attrNameLst>
                                      </p:cBhvr>
                                      <p:to>
                                        <p:strVal val="visible"/>
                                      </p:to>
                                    </p:set>
                                    <p:animEffect transition="in" filter="wipe(left)">
                                      <p:cBhvr>
                                        <p:cTn id="135" dur="500"/>
                                        <p:tgtEl>
                                          <p:spTgt spid="29"/>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wipe(left)">
                                      <p:cBhvr>
                                        <p:cTn id="1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2" grpId="0" animBg="1"/>
      <p:bldP spid="32" grpId="0"/>
      <p:bldP spid="6" grpId="0"/>
      <p:bldP spid="10" grpId="0"/>
      <p:bldP spid="11" grpId="0"/>
      <p:bldP spid="17" grpId="0"/>
      <p:bldP spid="18" grpId="0"/>
      <p:bldP spid="19" grpId="0"/>
      <p:bldP spid="20" grpId="0"/>
      <p:bldP spid="15" grpId="0"/>
      <p:bldP spid="27" grpId="0"/>
      <p:bldP spid="28" grpId="0"/>
      <p:bldP spid="29" grpId="0"/>
      <p:bldP spid="33"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2252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压力、压强及其计算</a:t>
            </a:r>
            <a:endParaRPr lang="zh-CN" sz="2400" b="1">
              <a:solidFill>
                <a:srgbClr val="0070C0"/>
              </a:solidFill>
              <a:latin typeface="微软雅黑" panose="020b0503020204020204" charset="-122"/>
              <a:ea typeface="微软雅黑" panose="020b0503020204020204" charset="-122"/>
            </a:endParaRPr>
          </a:p>
        </p:txBody>
      </p:sp>
      <p:sp>
        <p:nvSpPr>
          <p:cNvPr id="10" name="文本框 9" title=""/>
          <p:cNvSpPr txBox="1"/>
          <p:nvPr>
            <p:custDataLst>
              <p:tags r:id="rId4"/>
            </p:custDataLst>
          </p:nvPr>
        </p:nvSpPr>
        <p:spPr>
          <a:xfrm>
            <a:off x="292735" y="1595120"/>
            <a:ext cx="1157732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（2023·广西）</a:t>
            </a:r>
            <a:r>
              <a:rPr sz="1600">
                <a:latin typeface="微软雅黑" panose="020b0503020204020204" charset="-122"/>
                <a:ea typeface="微软雅黑" panose="020b0503020204020204" charset="-122"/>
                <a:cs typeface="微软雅黑" panose="020b0503020204020204" charset="-122"/>
              </a:rPr>
              <a:t>质量分布均匀的实心正方体A、B置于水平桌面上，如图甲。将B沿水平方向截取高为h的柱体，并将该柱体叠放在A上，A、B剩余部分对桌面的压强p随截取高度h的变化关系如图乙，则B的密度为___________</a:t>
            </a:r>
            <a:r>
              <a:rPr lang="en-US" sz="1600">
                <a:latin typeface="微软雅黑" panose="020b0503020204020204" charset="-122"/>
                <a:ea typeface="微软雅黑" panose="020b0503020204020204" charset="-122"/>
                <a:cs typeface="微软雅黑" panose="020b0503020204020204" charset="-122"/>
              </a:rPr>
              <a:t>kg/m</a:t>
            </a:r>
            <a:r>
              <a:rPr lang="en-US"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，A的重力为___________N（g取10N/kg）</a:t>
            </a:r>
            <a:endParaRPr sz="1600">
              <a:latin typeface="微软雅黑" panose="020b0503020204020204" charset="-122"/>
              <a:ea typeface="微软雅黑" panose="020b0503020204020204" charset="-122"/>
              <a:cs typeface="微软雅黑" panose="020b0503020204020204" charset="-122"/>
            </a:endParaRPr>
          </a:p>
        </p:txBody>
      </p:sp>
      <p:sp>
        <p:nvSpPr>
          <p:cNvPr id="27" name="文本框 26" title=""/>
          <p:cNvSpPr txBox="1"/>
          <p:nvPr>
            <p:custDataLst>
              <p:tags r:id="rId5"/>
            </p:custDataLst>
          </p:nvPr>
        </p:nvSpPr>
        <p:spPr>
          <a:xfrm>
            <a:off x="5355590" y="3302635"/>
            <a:ext cx="11988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根据图象乙</a:t>
            </a:r>
            <a:endParaRPr lang="zh-CN" altLang="en-US" sz="1600">
              <a:solidFill>
                <a:srgbClr val="FF0000"/>
              </a:solidFill>
              <a:latin typeface="微软雅黑" panose="020b0503020204020204" charset="-122"/>
              <a:ea typeface="微软雅黑" panose="020b0503020204020204" charset="-122"/>
            </a:endParaRPr>
          </a:p>
        </p:txBody>
      </p:sp>
      <p:sp>
        <p:nvSpPr>
          <p:cNvPr id="28" name="文本框 27" title=""/>
          <p:cNvSpPr txBox="1"/>
          <p:nvPr>
            <p:custDataLst>
              <p:tags r:id="rId6"/>
            </p:custDataLst>
          </p:nvPr>
        </p:nvSpPr>
        <p:spPr>
          <a:xfrm>
            <a:off x="5355590" y="3775710"/>
            <a:ext cx="2342515"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B剩余部分对桌面的压强</a:t>
            </a:r>
            <a:endParaRPr lang="zh-CN" altLang="en-US" sz="1600">
              <a:solidFill>
                <a:srgbClr val="FF0000"/>
              </a:solidFill>
              <a:latin typeface="微软雅黑" panose="020b0503020204020204" charset="-122"/>
              <a:ea typeface="微软雅黑" panose="020b0503020204020204" charset="-122"/>
            </a:endParaRPr>
          </a:p>
        </p:txBody>
      </p:sp>
      <p:sp>
        <p:nvSpPr>
          <p:cNvPr id="29" name="文本框 28" title=""/>
          <p:cNvSpPr txBox="1"/>
          <p:nvPr>
            <p:custDataLst>
              <p:tags r:id="rId7"/>
            </p:custDataLst>
          </p:nvPr>
        </p:nvSpPr>
        <p:spPr>
          <a:xfrm>
            <a:off x="5433695" y="4313555"/>
            <a:ext cx="5917565"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将截取的B物体叠放在A上，对桌面的压强也是480Pa（看图像）</a:t>
            </a:r>
            <a:endParaRPr lang="zh-CN" altLang="en-US" sz="1600">
              <a:solidFill>
                <a:srgbClr val="FF0000"/>
              </a:solidFill>
              <a:latin typeface="微软雅黑" panose="020b0503020204020204" charset="-122"/>
              <a:ea typeface="微软雅黑" panose="020b0503020204020204" charset="-122"/>
            </a:endParaRPr>
          </a:p>
        </p:txBody>
      </p:sp>
      <p:pic>
        <p:nvPicPr>
          <p:cNvPr id="2" name="图片 154" title=""/>
          <p:cNvPicPr>
            <a:picLocks noChangeAspect="1"/>
          </p:cNvPicPr>
          <p:nvPr/>
        </p:nvPicPr>
        <p:blipFill>
          <a:blip r:embed="rId8"/>
          <a:stretch>
            <a:fillRect/>
          </a:stretch>
        </p:blipFill>
        <p:spPr>
          <a:xfrm>
            <a:off x="471170" y="2927350"/>
            <a:ext cx="4884420" cy="2227580"/>
          </a:xfrm>
          <a:prstGeom prst="rect">
            <a:avLst/>
          </a:prstGeom>
          <a:noFill/>
          <a:ln w="9525">
            <a:noFill/>
          </a:ln>
        </p:spPr>
      </p:pic>
      <p:graphicFrame>
        <p:nvGraphicFramePr>
          <p:cNvPr id="6" name="Object 834" title=""/>
          <p:cNvGraphicFramePr>
            <a:graphicFrameLocks noChangeAspect="1"/>
          </p:cNvGraphicFramePr>
          <p:nvPr/>
        </p:nvGraphicFramePr>
        <p:xfrm>
          <a:off x="5127943" y="2687638"/>
          <a:ext cx="2475865" cy="391795"/>
        </p:xfrm>
        <a:graphic>
          <a:graphicData uri="http://schemas.openxmlformats.org/presentationml/2006/ole">
            <mc:AlternateContent>
              <mc:Choice xmlns:v="urn:schemas-microsoft-com:vml" Requires="v">
                <p:oleObj spid="_x0000_s1043" r:id="rId9" imgW="2476500" imgH="393700" progId="Equation.DSMT4">
                  <p:embed/>
                </p:oleObj>
              </mc:Choice>
              <mc:Fallback>
                <p:oleObj r:id="rId9" imgW="2476500" imgH="393700" progId="Equation.DSMT4">
                  <p:embed/>
                  <p:pic>
                    <p:nvPicPr>
                      <p:cNvPr id="0" name="OLE substitute image"/>
                      <p:cNvPicPr/>
                      <p:nvPr/>
                    </p:nvPicPr>
                    <p:blipFill>
                      <a:blip r:embed="rId10"/>
                      <a:stretch>
                        <a:fillRect/>
                      </a:stretch>
                    </p:blipFill>
                    <p:spPr>
                      <a:xfrm>
                        <a:off x="5127943" y="2687638"/>
                        <a:ext cx="2475865" cy="391795"/>
                      </a:xfrm>
                      <a:prstGeom prst="rect">
                        <a:avLst/>
                      </a:prstGeom>
                      <a:noFill/>
                      <a:ln w="38100">
                        <a:noFill/>
                        <a:miter/>
                      </a:ln>
                    </p:spPr>
                  </p:pic>
                </p:oleObj>
              </mc:Fallback>
            </mc:AlternateContent>
          </a:graphicData>
        </a:graphic>
      </p:graphicFrame>
      <p:graphicFrame>
        <p:nvGraphicFramePr>
          <p:cNvPr id="7" name="Object 835" title=""/>
          <p:cNvGraphicFramePr>
            <a:graphicFrameLocks noChangeAspect="1"/>
          </p:cNvGraphicFramePr>
          <p:nvPr/>
        </p:nvGraphicFramePr>
        <p:xfrm>
          <a:off x="6554153" y="3241675"/>
          <a:ext cx="2695575" cy="457200"/>
        </p:xfrm>
        <a:graphic>
          <a:graphicData uri="http://schemas.openxmlformats.org/presentationml/2006/ole">
            <mc:AlternateContent>
              <mc:Choice xmlns:v="urn:schemas-microsoft-com:vml" Requires="v">
                <p:oleObj spid="_x0000_s1044" r:id="rId11" imgW="2692400" imgH="457200" progId="Equation.DSMT4">
                  <p:embed/>
                </p:oleObj>
              </mc:Choice>
              <mc:Fallback>
                <p:oleObj r:id="rId11" imgW="2692400" imgH="457200" progId="Equation.DSMT4">
                  <p:embed/>
                  <p:pic>
                    <p:nvPicPr>
                      <p:cNvPr id="0" name="OLE substitute image"/>
                      <p:cNvPicPr/>
                      <p:nvPr/>
                    </p:nvPicPr>
                    <p:blipFill>
                      <a:blip r:embed="rId12"/>
                      <a:stretch>
                        <a:fillRect/>
                      </a:stretch>
                    </p:blipFill>
                    <p:spPr>
                      <a:xfrm>
                        <a:off x="6554153" y="3241675"/>
                        <a:ext cx="2695575" cy="457200"/>
                      </a:xfrm>
                      <a:prstGeom prst="rect">
                        <a:avLst/>
                      </a:prstGeom>
                      <a:noFill/>
                      <a:ln w="38100">
                        <a:noFill/>
                        <a:miter/>
                      </a:ln>
                    </p:spPr>
                  </p:pic>
                </p:oleObj>
              </mc:Fallback>
            </mc:AlternateContent>
          </a:graphicData>
        </a:graphic>
      </p:graphicFrame>
      <p:graphicFrame>
        <p:nvGraphicFramePr>
          <p:cNvPr id="11" name="Object 836" title=""/>
          <p:cNvGraphicFramePr>
            <a:graphicFrameLocks noChangeAspect="1"/>
          </p:cNvGraphicFramePr>
          <p:nvPr/>
        </p:nvGraphicFramePr>
        <p:xfrm>
          <a:off x="7798435" y="3820160"/>
          <a:ext cx="3949700" cy="238760"/>
        </p:xfrm>
        <a:graphic>
          <a:graphicData uri="http://schemas.openxmlformats.org/presentationml/2006/ole">
            <mc:AlternateContent>
              <mc:Choice xmlns:v="urn:schemas-microsoft-com:vml" Requires="v">
                <p:oleObj spid="_x0000_s1045" r:id="rId13" imgW="3949700" imgH="241300" progId="Equation.DSMT4">
                  <p:embed/>
                </p:oleObj>
              </mc:Choice>
              <mc:Fallback>
                <p:oleObj r:id="rId13" imgW="3949700" imgH="241300" progId="Equation.DSMT4">
                  <p:embed/>
                  <p:pic>
                    <p:nvPicPr>
                      <p:cNvPr id="0" name="OLE substitute image"/>
                      <p:cNvPicPr/>
                      <p:nvPr/>
                    </p:nvPicPr>
                    <p:blipFill>
                      <a:blip r:embed="rId14"/>
                      <a:stretch>
                        <a:fillRect/>
                      </a:stretch>
                    </p:blipFill>
                    <p:spPr>
                      <a:xfrm>
                        <a:off x="7798435" y="3820160"/>
                        <a:ext cx="3949700" cy="238760"/>
                      </a:xfrm>
                      <a:prstGeom prst="rect">
                        <a:avLst/>
                      </a:prstGeom>
                      <a:noFill/>
                      <a:ln w="38100">
                        <a:noFill/>
                        <a:miter/>
                      </a:ln>
                    </p:spPr>
                  </p:pic>
                </p:oleObj>
              </mc:Fallback>
            </mc:AlternateContent>
          </a:graphicData>
        </a:graphic>
      </p:graphicFrame>
      <p:graphicFrame>
        <p:nvGraphicFramePr>
          <p:cNvPr id="13" name="Object 837" title=""/>
          <p:cNvGraphicFramePr>
            <a:graphicFrameLocks noChangeAspect="1"/>
          </p:cNvGraphicFramePr>
          <p:nvPr/>
        </p:nvGraphicFramePr>
        <p:xfrm>
          <a:off x="5509895" y="4729163"/>
          <a:ext cx="6028690" cy="389255"/>
        </p:xfrm>
        <a:graphic>
          <a:graphicData uri="http://schemas.openxmlformats.org/presentationml/2006/ole">
            <mc:AlternateContent>
              <mc:Choice xmlns:v="urn:schemas-microsoft-com:vml" Requires="v">
                <p:oleObj spid="_x0000_s1046" r:id="rId15" imgW="7035800" imgH="457200" progId="Equation.DSMT4">
                  <p:embed/>
                </p:oleObj>
              </mc:Choice>
              <mc:Fallback>
                <p:oleObj r:id="rId15" imgW="7035800" imgH="457200" progId="Equation.DSMT4">
                  <p:embed/>
                  <p:pic>
                    <p:nvPicPr>
                      <p:cNvPr id="0" name="OLE substitute image"/>
                      <p:cNvPicPr/>
                      <p:nvPr/>
                    </p:nvPicPr>
                    <p:blipFill>
                      <a:blip r:embed="rId16"/>
                      <a:stretch>
                        <a:fillRect/>
                      </a:stretch>
                    </p:blipFill>
                    <p:spPr>
                      <a:xfrm>
                        <a:off x="5509895" y="4729163"/>
                        <a:ext cx="6028690" cy="389255"/>
                      </a:xfrm>
                      <a:prstGeom prst="rect">
                        <a:avLst/>
                      </a:prstGeom>
                      <a:noFill/>
                      <a:ln w="38100">
                        <a:noFill/>
                        <a:miter/>
                      </a:ln>
                    </p:spPr>
                  </p:pic>
                </p:oleObj>
              </mc:Fallback>
            </mc:AlternateContent>
          </a:graphicData>
        </a:graphic>
      </p:graphicFrame>
      <p:sp>
        <p:nvSpPr>
          <p:cNvPr id="38" name="文本框 37" title=""/>
          <p:cNvSpPr txBox="1"/>
          <p:nvPr>
            <p:custDataLst>
              <p:tags r:id="rId17"/>
            </p:custDataLst>
          </p:nvPr>
        </p:nvSpPr>
        <p:spPr>
          <a:xfrm>
            <a:off x="5433695" y="5197475"/>
            <a:ext cx="9201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r>
              <a:rPr lang="zh-CN" altLang="en-US" sz="1600">
                <a:solidFill>
                  <a:srgbClr val="FF0000"/>
                </a:solidFill>
                <a:latin typeface="微软雅黑" panose="020b0503020204020204" charset="-122"/>
                <a:ea typeface="微软雅黑" panose="020b0503020204020204" charset="-122"/>
              </a:rPr>
              <a:t>的重力</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14" name="Object 838" title=""/>
          <p:cNvGraphicFramePr>
            <a:graphicFrameLocks noChangeAspect="1"/>
          </p:cNvGraphicFramePr>
          <p:nvPr/>
        </p:nvGraphicFramePr>
        <p:xfrm>
          <a:off x="6339840" y="5265420"/>
          <a:ext cx="3717290" cy="238760"/>
        </p:xfrm>
        <a:graphic>
          <a:graphicData uri="http://schemas.openxmlformats.org/presentationml/2006/ole">
            <mc:AlternateContent>
              <mc:Choice xmlns:v="urn:schemas-microsoft-com:vml" Requires="v">
                <p:oleObj spid="_x0000_s1047" r:id="rId18" imgW="3721100" imgH="241300" progId="Equation.DSMT4">
                  <p:embed/>
                </p:oleObj>
              </mc:Choice>
              <mc:Fallback>
                <p:oleObj r:id="rId18" imgW="3721100" imgH="241300" progId="Equation.DSMT4">
                  <p:embed/>
                  <p:pic>
                    <p:nvPicPr>
                      <p:cNvPr id="0" name="OLE substitute image"/>
                      <p:cNvPicPr/>
                      <p:nvPr/>
                    </p:nvPicPr>
                    <p:blipFill>
                      <a:blip r:embed="rId19"/>
                      <a:stretch>
                        <a:fillRect/>
                      </a:stretch>
                    </p:blipFill>
                    <p:spPr>
                      <a:xfrm>
                        <a:off x="6339840" y="5265420"/>
                        <a:ext cx="3717290" cy="238760"/>
                      </a:xfrm>
                      <a:prstGeom prst="rect">
                        <a:avLst/>
                      </a:prstGeom>
                      <a:noFill/>
                      <a:ln w="38100">
                        <a:noFill/>
                        <a:miter/>
                      </a:ln>
                    </p:spPr>
                  </p:pic>
                </p:oleObj>
              </mc:Fallback>
            </mc:AlternateContent>
          </a:graphicData>
        </a:graphic>
      </p:graphicFrame>
      <p:sp>
        <p:nvSpPr>
          <p:cNvPr id="41" name="文本框 40" title=""/>
          <p:cNvSpPr txBox="1"/>
          <p:nvPr>
            <p:custDataLst>
              <p:tags r:id="rId20"/>
            </p:custDataLst>
          </p:nvPr>
        </p:nvSpPr>
        <p:spPr>
          <a:xfrm>
            <a:off x="5482590" y="5650865"/>
            <a:ext cx="512953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由图乙可知，B放到A上面对水平桌面的压强是8×10</a:t>
            </a:r>
            <a:r>
              <a:rPr lang="zh-CN" altLang="en-US" sz="1600" baseline="30000">
                <a:solidFill>
                  <a:srgbClr val="FF0000"/>
                </a:solidFill>
                <a:latin typeface="微软雅黑" panose="020b0503020204020204" charset="-122"/>
                <a:ea typeface="微软雅黑" panose="020b0503020204020204" charset="-122"/>
              </a:rPr>
              <a:t>2</a:t>
            </a:r>
            <a:r>
              <a:rPr lang="zh-CN" altLang="en-US" sz="1600">
                <a:solidFill>
                  <a:srgbClr val="FF0000"/>
                </a:solidFill>
                <a:latin typeface="微软雅黑" panose="020b0503020204020204" charset="-122"/>
                <a:ea typeface="微软雅黑" panose="020b0503020204020204" charset="-122"/>
              </a:rPr>
              <a:t>Pa</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15" name="Object 839" title=""/>
          <p:cNvGraphicFramePr>
            <a:graphicFrameLocks noChangeAspect="1"/>
          </p:cNvGraphicFramePr>
          <p:nvPr/>
        </p:nvGraphicFramePr>
        <p:xfrm>
          <a:off x="5509578" y="6103938"/>
          <a:ext cx="901065" cy="429895"/>
        </p:xfrm>
        <a:graphic>
          <a:graphicData uri="http://schemas.openxmlformats.org/presentationml/2006/ole">
            <mc:AlternateContent>
              <mc:Choice xmlns:v="urn:schemas-microsoft-com:vml" Requires="v">
                <p:oleObj spid="_x0000_s1048" r:id="rId21" imgW="901065" imgH="431800" progId="Equation.DSMT4">
                  <p:embed/>
                </p:oleObj>
              </mc:Choice>
              <mc:Fallback>
                <p:oleObj r:id="rId21" imgW="901065" imgH="431800" progId="Equation.DSMT4">
                  <p:embed/>
                  <p:pic>
                    <p:nvPicPr>
                      <p:cNvPr id="0" name="OLE substitute image"/>
                      <p:cNvPicPr/>
                      <p:nvPr/>
                    </p:nvPicPr>
                    <p:blipFill>
                      <a:blip r:embed="rId22"/>
                      <a:stretch>
                        <a:fillRect/>
                      </a:stretch>
                    </p:blipFill>
                    <p:spPr>
                      <a:xfrm>
                        <a:off x="5509578" y="6103938"/>
                        <a:ext cx="901065" cy="429895"/>
                      </a:xfrm>
                      <a:prstGeom prst="rect">
                        <a:avLst/>
                      </a:prstGeom>
                      <a:noFill/>
                      <a:ln w="38100">
                        <a:noFill/>
                        <a:miter/>
                      </a:ln>
                    </p:spPr>
                  </p:pic>
                </p:oleObj>
              </mc:Fallback>
            </mc:AlternateContent>
          </a:graphicData>
        </a:graphic>
      </p:graphicFrame>
      <p:graphicFrame>
        <p:nvGraphicFramePr>
          <p:cNvPr id="16" name="Object 840" title=""/>
          <p:cNvGraphicFramePr>
            <a:graphicFrameLocks noChangeAspect="1"/>
          </p:cNvGraphicFramePr>
          <p:nvPr/>
        </p:nvGraphicFramePr>
        <p:xfrm>
          <a:off x="6554470" y="6103938"/>
          <a:ext cx="1296670" cy="429895"/>
        </p:xfrm>
        <a:graphic>
          <a:graphicData uri="http://schemas.openxmlformats.org/presentationml/2006/ole">
            <mc:AlternateContent>
              <mc:Choice xmlns:v="urn:schemas-microsoft-com:vml" Requires="v">
                <p:oleObj spid="_x0000_s1049" r:id="rId23" imgW="1295400" imgH="431800" progId="Equation.DSMT4">
                  <p:embed/>
                </p:oleObj>
              </mc:Choice>
              <mc:Fallback>
                <p:oleObj r:id="rId23" imgW="1295400" imgH="431800" progId="Equation.DSMT4">
                  <p:embed/>
                  <p:pic>
                    <p:nvPicPr>
                      <p:cNvPr id="0" name="OLE substitute image"/>
                      <p:cNvPicPr/>
                      <p:nvPr/>
                    </p:nvPicPr>
                    <p:blipFill>
                      <a:blip r:embed="rId24"/>
                      <a:stretch>
                        <a:fillRect/>
                      </a:stretch>
                    </p:blipFill>
                    <p:spPr>
                      <a:xfrm>
                        <a:off x="6554470" y="6103938"/>
                        <a:ext cx="1296670" cy="429895"/>
                      </a:xfrm>
                      <a:prstGeom prst="rect">
                        <a:avLst/>
                      </a:prstGeom>
                      <a:noFill/>
                      <a:ln w="38100">
                        <a:noFill/>
                        <a:miter/>
                      </a:ln>
                    </p:spPr>
                  </p:pic>
                </p:oleObj>
              </mc:Fallback>
            </mc:AlternateContent>
          </a:graphicData>
        </a:graphic>
      </p:graphicFrame>
      <p:sp>
        <p:nvSpPr>
          <p:cNvPr id="44" name="文本框 43" title=""/>
          <p:cNvSpPr txBox="1"/>
          <p:nvPr>
            <p:custDataLst>
              <p:tags r:id="rId25"/>
            </p:custDataLst>
          </p:nvPr>
        </p:nvSpPr>
        <p:spPr>
          <a:xfrm>
            <a:off x="8051165" y="6170295"/>
            <a:ext cx="1268095"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得到G</a:t>
            </a:r>
            <a:r>
              <a:rPr lang="zh-CN" altLang="en-US" sz="1600" baseline="-25000">
                <a:solidFill>
                  <a:srgbClr val="FF0000"/>
                </a:solidFill>
                <a:latin typeface="微软雅黑" panose="020b0503020204020204" charset="-122"/>
                <a:ea typeface="微软雅黑" panose="020b0503020204020204" charset="-122"/>
              </a:rPr>
              <a:t>A</a:t>
            </a:r>
            <a:r>
              <a:rPr lang="zh-CN" altLang="en-US" sz="1600">
                <a:solidFill>
                  <a:srgbClr val="FF0000"/>
                </a:solidFill>
                <a:latin typeface="微软雅黑" panose="020b0503020204020204" charset="-122"/>
                <a:ea typeface="微软雅黑" panose="020b0503020204020204" charset="-122"/>
              </a:rPr>
              <a:t>=6N</a:t>
            </a:r>
            <a:endParaRPr lang="zh-CN" altLang="en-US" sz="1600">
              <a:solidFill>
                <a:srgbClr val="FF0000"/>
              </a:solidFill>
              <a:latin typeface="微软雅黑" panose="020b0503020204020204" charset="-122"/>
              <a:ea typeface="微软雅黑" panose="020b0503020204020204" charset="-122"/>
            </a:endParaRPr>
          </a:p>
        </p:txBody>
      </p:sp>
      <p:sp>
        <p:nvSpPr>
          <p:cNvPr id="45" name="文本框 44" title=""/>
          <p:cNvSpPr txBox="1"/>
          <p:nvPr>
            <p:custDataLst>
              <p:tags r:id="rId26"/>
            </p:custDataLst>
          </p:nvPr>
        </p:nvSpPr>
        <p:spPr>
          <a:xfrm>
            <a:off x="9119870" y="2026285"/>
            <a:ext cx="93726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0.6×10</a:t>
            </a:r>
            <a:r>
              <a:rPr lang="zh-CN" altLang="en-US" sz="1600" baseline="30000">
                <a:solidFill>
                  <a:srgbClr val="FF0000"/>
                </a:solidFill>
                <a:latin typeface="微软雅黑" panose="020b0503020204020204" charset="-122"/>
                <a:ea typeface="微软雅黑" panose="020b0503020204020204" charset="-122"/>
              </a:rPr>
              <a:t>3</a:t>
            </a:r>
            <a:endParaRPr lang="zh-CN" altLang="en-US" sz="1600" baseline="30000">
              <a:solidFill>
                <a:srgbClr val="FF0000"/>
              </a:solidFill>
              <a:latin typeface="微软雅黑" panose="020b0503020204020204" charset="-122"/>
              <a:ea typeface="微软雅黑" panose="020b0503020204020204" charset="-122"/>
            </a:endParaRPr>
          </a:p>
        </p:txBody>
      </p:sp>
      <p:sp>
        <p:nvSpPr>
          <p:cNvPr id="46" name="文本框 45" title=""/>
          <p:cNvSpPr txBox="1"/>
          <p:nvPr>
            <p:custDataLst>
              <p:tags r:id="rId27"/>
            </p:custDataLst>
          </p:nvPr>
        </p:nvSpPr>
        <p:spPr>
          <a:xfrm>
            <a:off x="995045" y="2363470"/>
            <a:ext cx="30226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6</a:t>
            </a:r>
            <a:endParaRPr lang="en-US" altLang="zh-CN" sz="1600" baseline="30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left)">
                                      <p:cBhvr>
                                        <p:cTn id="60" dur="500"/>
                                        <p:tgtEl>
                                          <p:spTgt spid="38"/>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500"/>
                                        <p:tgtEl>
                                          <p:spTgt spid="41"/>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left)">
                                      <p:cBhvr>
                                        <p:cTn id="80" dur="500"/>
                                        <p:tgtEl>
                                          <p:spTgt spid="16"/>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wipe(left)">
                                      <p:cBhvr>
                                        <p:cTn id="85" dur="500"/>
                                        <p:tgtEl>
                                          <p:spTgt spid="44"/>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wipe(left)">
                                      <p:cBhvr>
                                        <p:cTn id="90" dur="500"/>
                                        <p:tgtEl>
                                          <p:spTgt spid="45"/>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wipe(left)">
                                      <p:cBhvr>
                                        <p:cTn id="9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7" grpId="0"/>
      <p:bldP spid="28" grpId="0"/>
      <p:bldP spid="29" grpId="0"/>
      <p:bldP spid="38" grpId="0"/>
      <p:bldP spid="41" grpId="0"/>
      <p:bldP spid="44" grpId="0"/>
      <p:bldP spid="45" grpId="0"/>
      <p:bldP spid="46"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4145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减小或增大压强的方法</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custDataLst>
              <p:tags r:id="rId4"/>
            </p:custDataLst>
          </p:nvPr>
        </p:nvSpPr>
        <p:spPr>
          <a:xfrm>
            <a:off x="292735" y="1331595"/>
            <a:ext cx="5340985"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（2023·徐州）</a:t>
            </a:r>
            <a:r>
              <a:rPr sz="1600">
                <a:latin typeface="微软雅黑" panose="020b0503020204020204" charset="-122"/>
                <a:ea typeface="微软雅黑" panose="020b0503020204020204" charset="-122"/>
                <a:cs typeface="微软雅黑" panose="020b0503020204020204" charset="-122"/>
              </a:rPr>
              <a:t>下列实例中，属于减小压强的是（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篆刻刀的锋利刀口	B. 骆驼的宽大脚掌</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注射器的尖锐针头	D. 压路机质量很大的碾子</a:t>
            </a:r>
            <a:endParaRPr sz="1600">
              <a:latin typeface="微软雅黑" panose="020b0503020204020204" charset="-122"/>
              <a:ea typeface="微软雅黑" panose="020b0503020204020204" charset="-122"/>
              <a:cs typeface="微软雅黑" panose="020b0503020204020204" charset="-122"/>
            </a:endParaRPr>
          </a:p>
        </p:txBody>
      </p:sp>
      <p:cxnSp>
        <p:nvCxnSpPr>
          <p:cNvPr id="25" name="直接连接符 24" title=""/>
          <p:cNvCxnSpPr/>
          <p:nvPr>
            <p:custDataLst>
              <p:tags r:id="rId5"/>
            </p:custDataLst>
          </p:nvPr>
        </p:nvCxnSpPr>
        <p:spPr>
          <a:xfrm flipH="1">
            <a:off x="5728335" y="1331595"/>
            <a:ext cx="0" cy="179832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custDataLst>
              <p:tags r:id="rId6"/>
            </p:custDataLst>
          </p:nvPr>
        </p:nvSpPr>
        <p:spPr>
          <a:xfrm>
            <a:off x="5952490" y="1331595"/>
            <a:ext cx="600329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（2023·广东）</a:t>
            </a:r>
            <a:r>
              <a:rPr sz="1600">
                <a:latin typeface="微软雅黑" panose="020b0503020204020204" charset="-122"/>
                <a:ea typeface="微软雅黑" panose="020b0503020204020204" charset="-122"/>
                <a:cs typeface="微软雅黑" panose="020b0503020204020204" charset="-122"/>
              </a:rPr>
              <a:t>小明买了一个方便移动储物箱，如题图所示。储物箱安装轮子的目的是（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增大摩擦	B. 减小摩擦</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增大压强	D. 减小压强</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624" title=""/>
          <p:cNvPicPr>
            <a:picLocks noChangeAspect="1"/>
          </p:cNvPicPr>
          <p:nvPr/>
        </p:nvPicPr>
        <p:blipFill>
          <a:blip r:embed="rId7"/>
          <a:stretch>
            <a:fillRect/>
          </a:stretch>
        </p:blipFill>
        <p:spPr>
          <a:xfrm>
            <a:off x="10349230" y="1785303"/>
            <a:ext cx="1123950" cy="1114425"/>
          </a:xfrm>
          <a:prstGeom prst="rect">
            <a:avLst/>
          </a:prstGeom>
          <a:noFill/>
          <a:ln w="9525">
            <a:noFill/>
          </a:ln>
        </p:spPr>
      </p:pic>
      <p:cxnSp>
        <p:nvCxnSpPr>
          <p:cNvPr id="30" name="直接连接符 29" title=""/>
          <p:cNvCxnSpPr/>
          <p:nvPr>
            <p:custDataLst>
              <p:tags r:id="rId8"/>
            </p:custDataLst>
          </p:nvPr>
        </p:nvCxnSpPr>
        <p:spPr>
          <a:xfrm>
            <a:off x="0" y="3133090"/>
            <a:ext cx="1217104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custDataLst>
              <p:tags r:id="rId9"/>
            </p:custDataLst>
          </p:nvPr>
        </p:nvSpPr>
        <p:spPr>
          <a:xfrm>
            <a:off x="292735" y="3366135"/>
            <a:ext cx="11788775"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（2023·烟台）</a:t>
            </a:r>
            <a:r>
              <a:rPr sz="1600">
                <a:latin typeface="微软雅黑" panose="020b0503020204020204" charset="-122"/>
                <a:ea typeface="微软雅黑" panose="020b0503020204020204" charset="-122"/>
                <a:cs typeface="微软雅黑" panose="020b0503020204020204" charset="-122"/>
              </a:rPr>
              <a:t>在2023年的央视春晚上，来自烟台的金娃艺术团表演的具有浓郁“海阳大秧歌”特色的儿童舞蹈《我和爷爷踩高跷》在全球华人面前华彩绽放。当小朋友踩在高跷(如图所示)上竖直站立不动时，下列说法正确的是（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高跷对地面的压力与地面对高跷的支持力是一对平衡力；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小朋友所受的重力与小朋友对踏板的压力是一对平衡力；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小朋友单腿站立比双腿站立时对地面的压强小；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缠绕高跷和小朋友腿的绑带比较宽大是为了减小压强</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100003" title=""/>
          <p:cNvPicPr>
            <a:picLocks noChangeAspect="1"/>
          </p:cNvPicPr>
          <p:nvPr/>
        </p:nvPicPr>
        <p:blipFill>
          <a:blip r:embed="rId10"/>
          <a:stretch>
            <a:fillRect/>
          </a:stretch>
        </p:blipFill>
        <p:spPr>
          <a:xfrm>
            <a:off x="5952490" y="4321810"/>
            <a:ext cx="1284605" cy="1291590"/>
          </a:xfrm>
          <a:prstGeom prst="rect">
            <a:avLst/>
          </a:prstGeom>
          <a:noFill/>
          <a:ln w="9525">
            <a:noFill/>
          </a:ln>
        </p:spPr>
      </p:pic>
      <p:sp>
        <p:nvSpPr>
          <p:cNvPr id="44" name="文本框 43" title=""/>
          <p:cNvSpPr txBox="1"/>
          <p:nvPr>
            <p:custDataLst>
              <p:tags r:id="rId11"/>
            </p:custDataLst>
          </p:nvPr>
        </p:nvSpPr>
        <p:spPr>
          <a:xfrm>
            <a:off x="567055" y="1797685"/>
            <a:ext cx="31051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0" name="流程图: 联系 9" title=""/>
          <p:cNvSpPr/>
          <p:nvPr>
            <p:custDataLst>
              <p:tags r:id="rId12"/>
            </p:custDataLst>
          </p:nvPr>
        </p:nvSpPr>
        <p:spPr>
          <a:xfrm>
            <a:off x="1332865" y="2134870"/>
            <a:ext cx="112395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1" name="直接连接符 10" title=""/>
          <p:cNvCxnSpPr/>
          <p:nvPr/>
        </p:nvCxnSpPr>
        <p:spPr>
          <a:xfrm>
            <a:off x="1481455" y="2841625"/>
            <a:ext cx="781685" cy="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cxnSp>
        <p:nvCxnSpPr>
          <p:cNvPr id="13" name="直接连接符 12" title=""/>
          <p:cNvCxnSpPr/>
          <p:nvPr>
            <p:custDataLst>
              <p:tags r:id="rId13"/>
            </p:custDataLst>
          </p:nvPr>
        </p:nvCxnSpPr>
        <p:spPr>
          <a:xfrm>
            <a:off x="3954145" y="2475230"/>
            <a:ext cx="781685" cy="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cxnSp>
        <p:nvCxnSpPr>
          <p:cNvPr id="14" name="直接连接符 13" title=""/>
          <p:cNvCxnSpPr/>
          <p:nvPr>
            <p:custDataLst>
              <p:tags r:id="rId14"/>
            </p:custDataLst>
          </p:nvPr>
        </p:nvCxnSpPr>
        <p:spPr>
          <a:xfrm>
            <a:off x="3954145" y="2900045"/>
            <a:ext cx="781685" cy="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sp>
        <p:nvSpPr>
          <p:cNvPr id="15" name="流程图: 联系 14" title=""/>
          <p:cNvSpPr/>
          <p:nvPr>
            <p:custDataLst>
              <p:tags r:id="rId15"/>
            </p:custDataLst>
          </p:nvPr>
        </p:nvSpPr>
        <p:spPr>
          <a:xfrm>
            <a:off x="7429500" y="1772285"/>
            <a:ext cx="178181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文本框 23" title=""/>
          <p:cNvSpPr txBox="1"/>
          <p:nvPr>
            <p:custDataLst>
              <p:tags r:id="rId16"/>
            </p:custDataLst>
          </p:nvPr>
        </p:nvSpPr>
        <p:spPr>
          <a:xfrm>
            <a:off x="7578090" y="2792730"/>
            <a:ext cx="1484630"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变滑动为滚动</a:t>
            </a:r>
            <a:endParaRPr lang="zh-CN" altLang="en-US" sz="1600">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17"/>
            </p:custDataLst>
          </p:nvPr>
        </p:nvSpPr>
        <p:spPr>
          <a:xfrm>
            <a:off x="9387840" y="1811655"/>
            <a:ext cx="31051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custDataLst>
              <p:tags r:id="rId18"/>
            </p:custDataLst>
          </p:nvPr>
        </p:nvSpPr>
        <p:spPr>
          <a:xfrm>
            <a:off x="7705090" y="4321810"/>
            <a:ext cx="3604260"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平衡力的受力物体必须是同一物体</a:t>
            </a:r>
            <a:endParaRPr lang="zh-CN" altLang="en-US" sz="1600">
              <a:solidFill>
                <a:srgbClr val="FF0000"/>
              </a:solidFill>
              <a:latin typeface="微软雅黑" panose="020b0503020204020204" charset="-122"/>
              <a:ea typeface="微软雅黑" panose="020b0503020204020204" charset="-122"/>
            </a:endParaRPr>
          </a:p>
        </p:txBody>
      </p:sp>
      <p:sp>
        <p:nvSpPr>
          <p:cNvPr id="20" name="文本框 19" title=""/>
          <p:cNvSpPr txBox="1"/>
          <p:nvPr>
            <p:custDataLst>
              <p:tags r:id="rId19"/>
            </p:custDataLst>
          </p:nvPr>
        </p:nvSpPr>
        <p:spPr>
          <a:xfrm>
            <a:off x="7705090" y="4876165"/>
            <a:ext cx="3768725"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小朋友重力不变，单脚站立受力面积小</a:t>
            </a:r>
            <a:endParaRPr lang="zh-CN" altLang="en-US" sz="1600">
              <a:solidFill>
                <a:srgbClr val="FF0000"/>
              </a:solidFill>
              <a:latin typeface="微软雅黑" panose="020b0503020204020204" charset="-122"/>
              <a:ea typeface="微软雅黑" panose="020b0503020204020204" charset="-122"/>
            </a:endParaRPr>
          </a:p>
        </p:txBody>
      </p:sp>
      <p:sp>
        <p:nvSpPr>
          <p:cNvPr id="21" name="文本框 20" title=""/>
          <p:cNvSpPr txBox="1"/>
          <p:nvPr>
            <p:custDataLst>
              <p:tags r:id="rId20"/>
            </p:custDataLst>
          </p:nvPr>
        </p:nvSpPr>
        <p:spPr>
          <a:xfrm>
            <a:off x="10400030" y="3836035"/>
            <a:ext cx="33782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500"/>
                                        <p:tgtEl>
                                          <p:spTgt spid="25"/>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arn(inVertical)">
                                      <p:cBhvr>
                                        <p:cTn id="55" dur="500"/>
                                        <p:tgtEl>
                                          <p:spTgt spid="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wipe(left)">
                                      <p:cBhvr>
                                        <p:cTn id="80" dur="500"/>
                                        <p:tgtEl>
                                          <p:spTgt spid="44"/>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left)">
                                      <p:cBhvr>
                                        <p:cTn id="85" dur="500"/>
                                        <p:tgtEl>
                                          <p:spTgt spid="15"/>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wipe(left)">
                                      <p:cBhvr>
                                        <p:cTn id="90" dur="500"/>
                                        <p:tgtEl>
                                          <p:spTgt spid="24"/>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wipe(left)">
                                      <p:cBhvr>
                                        <p:cTn id="95" dur="500"/>
                                        <p:tgtEl>
                                          <p:spTgt spid="18"/>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left)">
                                      <p:cBhvr>
                                        <p:cTn id="100" dur="500"/>
                                        <p:tgtEl>
                                          <p:spTgt spid="19"/>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ipe(left)">
                                      <p:cBhvr>
                                        <p:cTn id="105" dur="500"/>
                                        <p:tgtEl>
                                          <p:spTgt spid="20"/>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1"/>
                                        </p:tgtEl>
                                        <p:attrNameLst>
                                          <p:attrName>style.visibility</p:attrName>
                                        </p:attrNameLst>
                                      </p:cBhvr>
                                      <p:to>
                                        <p:strVal val="visible"/>
                                      </p:to>
                                    </p:set>
                                    <p:animEffect transition="in" filter="wipe(left)">
                                      <p:cBhvr>
                                        <p:cTn id="1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44" grpId="0"/>
      <p:bldP spid="10" grpId="0" animBg="1"/>
      <p:bldP spid="15" grpId="0" animBg="1"/>
      <p:bldP spid="24" grpId="0"/>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02</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液体压强</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一、液体压强</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6" name="Freeform 3" title=""/>
          <p:cNvSpPr/>
          <p:nvPr>
            <p:custDataLst>
              <p:tags r:id="rId4"/>
            </p:custDataLst>
          </p:nvPr>
        </p:nvSpPr>
        <p:spPr>
          <a:xfrm>
            <a:off x="215921" y="2522112"/>
            <a:ext cx="2810941" cy="2810942"/>
          </a:xfrm>
          <a:custGeom>
            <a:rect l="l" t="t" r="r" b="b"/>
            <a:pathLst>
              <a:path w="3747922" h="3747922">
                <a:moveTo>
                  <a:pt x="0" y="0"/>
                </a:moveTo>
                <a:lnTo>
                  <a:pt x="3747922" y="0"/>
                </a:lnTo>
                <a:lnTo>
                  <a:pt x="3747922" y="3747922"/>
                </a:lnTo>
                <a:lnTo>
                  <a:pt x="0" y="37479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p:txBody>
      </p:sp>
      <p:sp>
        <p:nvSpPr>
          <p:cNvPr id="56" name="TextBox 56" title=""/>
          <p:cNvSpPr txBox="1"/>
          <p:nvPr>
            <p:custDataLst>
              <p:tags r:id="rId7"/>
            </p:custDataLst>
          </p:nvPr>
        </p:nvSpPr>
        <p:spPr>
          <a:xfrm>
            <a:off x="219096" y="3635274"/>
            <a:ext cx="2807896" cy="394970"/>
          </a:xfrm>
          <a:prstGeom prst="rect">
            <a:avLst/>
          </a:prstGeom>
        </p:spPr>
        <p:txBody>
          <a:bodyPr lIns="0" tIns="0" rIns="0" bIns="0" rtlCol="0" anchor="t">
            <a:spAutoFit/>
          </a:bodyPr>
          <a:lstStyle/>
          <a:p>
            <a:pPr algn="ctr">
              <a:lnSpc>
                <a:spcPts val="3080"/>
              </a:lnSpc>
            </a:pPr>
            <a:r>
              <a:rPr lang="zh-CN" altLang="en-US" sz="2800" spc="175">
                <a:solidFill>
                  <a:srgbClr val="C00000"/>
                </a:solidFill>
                <a:latin typeface="微软雅黑" panose="020b0503020204020204" charset="-122"/>
                <a:ea typeface="微软雅黑" panose="020b0503020204020204" charset="-122"/>
              </a:rPr>
              <a:t>液体压强</a:t>
            </a:r>
            <a:endParaRPr lang="zh-CN" altLang="en-US" sz="2800" spc="175">
              <a:solidFill>
                <a:srgbClr val="C00000"/>
              </a:solidFill>
              <a:latin typeface="微软雅黑" panose="020b0503020204020204" charset="-122"/>
              <a:ea typeface="微软雅黑" panose="020b0503020204020204" charset="-122"/>
            </a:endParaRPr>
          </a:p>
        </p:txBody>
      </p:sp>
      <p:sp>
        <p:nvSpPr>
          <p:cNvPr id="17" name="Freeform 39" title=""/>
          <p:cNvSpPr/>
          <p:nvPr>
            <p:custDataLst>
              <p:tags r:id="rId8"/>
            </p:custDataLst>
          </p:nvPr>
        </p:nvSpPr>
        <p:spPr>
          <a:xfrm rot="-10800000">
            <a:off x="3027045" y="3542665"/>
            <a:ext cx="1032510" cy="579755"/>
          </a:xfrm>
          <a:custGeom>
            <a:rect l="l" t="t" r="r" b="b"/>
            <a:pathLst>
              <a:path w="768502" h="772717">
                <a:moveTo>
                  <a:pt x="0" y="0"/>
                </a:moveTo>
                <a:lnTo>
                  <a:pt x="768502" y="0"/>
                </a:lnTo>
                <a:lnTo>
                  <a:pt x="768502" y="772717"/>
                </a:lnTo>
                <a:lnTo>
                  <a:pt x="0" y="772717"/>
                </a:lnTo>
                <a:lnTo>
                  <a:pt x="0" y="0"/>
                </a:lnTo>
                <a:close/>
              </a:path>
            </a:pathLst>
          </a:custGeom>
          <a:blipFill>
            <a:blip r:embed="rId9">
              <a:extLst>
                <a:ext uri="{96DAC541-7B7A-43D3-8B79-37D633B846F1}">
                  <asvg:svgBlip xmlns:asvg="http://schemas.microsoft.com/office/drawing/2016/SVG/main" r:embed="rId10"/>
                </a:ext>
              </a:extLst>
            </a:blip>
            <a:stretch>
              <a:fillRect/>
            </a:stretch>
          </a:blipFill>
          <a:ln>
            <a:solidFill>
              <a:schemeClr val="bg1"/>
            </a:solidFill>
          </a:ln>
        </p:spPr>
        <p:txBody>
          <a:bodyPr/>
          <a:lstStyle/>
          <a:p/>
        </p:txBody>
      </p:sp>
      <p:sp>
        <p:nvSpPr>
          <p:cNvPr id="35" name="AutoShape 35" title=""/>
          <p:cNvSpPr/>
          <p:nvPr>
            <p:custDataLst>
              <p:tags r:id="rId11"/>
            </p:custDataLst>
          </p:nvPr>
        </p:nvSpPr>
        <p:spPr>
          <a:xfrm>
            <a:off x="4063973" y="1732000"/>
            <a:ext cx="394158" cy="0"/>
          </a:xfrm>
          <a:prstGeom prst="line">
            <a:avLst/>
          </a:prstGeom>
          <a:ln w="25400" cap="flat">
            <a:solidFill>
              <a:srgbClr val="7167E4"/>
            </a:solidFill>
            <a:prstDash val="solid"/>
            <a:headEnd type="none" w="sm" len="sm"/>
            <a:tailEnd type="triangle" w="lg" len="med"/>
          </a:ln>
        </p:spPr>
        <p:txBody>
          <a:bodyPr/>
          <a:lstStyle/>
          <a:p/>
        </p:txBody>
      </p:sp>
      <p:sp>
        <p:nvSpPr>
          <p:cNvPr id="19" name="AutoShape 37" title=""/>
          <p:cNvSpPr/>
          <p:nvPr>
            <p:custDataLst>
              <p:tags r:id="rId12"/>
            </p:custDataLst>
          </p:nvPr>
        </p:nvSpPr>
        <p:spPr>
          <a:xfrm rot="5400000">
            <a:off x="1989455" y="3806190"/>
            <a:ext cx="4158615" cy="10160"/>
          </a:xfrm>
          <a:prstGeom prst="line">
            <a:avLst/>
          </a:prstGeom>
          <a:ln w="25400" cap="flat">
            <a:solidFill>
              <a:srgbClr val="7167E4"/>
            </a:solidFill>
            <a:prstDash val="solid"/>
            <a:headEnd type="none" w="sm" len="sm"/>
            <a:tailEnd type="none" w="sm" len="sm"/>
          </a:ln>
        </p:spPr>
        <p:txBody>
          <a:bodyPr/>
          <a:lstStyle/>
          <a:p/>
        </p:txBody>
      </p:sp>
      <p:sp>
        <p:nvSpPr>
          <p:cNvPr id="38" name="AutoShape 38" title=""/>
          <p:cNvSpPr/>
          <p:nvPr>
            <p:custDataLst>
              <p:tags r:id="rId13"/>
            </p:custDataLst>
          </p:nvPr>
        </p:nvSpPr>
        <p:spPr>
          <a:xfrm>
            <a:off x="4064608" y="5881636"/>
            <a:ext cx="394158" cy="0"/>
          </a:xfrm>
          <a:prstGeom prst="line">
            <a:avLst/>
          </a:prstGeom>
          <a:ln w="25400" cap="flat">
            <a:solidFill>
              <a:srgbClr val="7167E4"/>
            </a:solidFill>
            <a:prstDash val="solid"/>
            <a:headEnd type="none" w="sm" len="sm"/>
            <a:tailEnd type="triangle" w="lg" len="med"/>
          </a:ln>
        </p:spPr>
        <p:txBody>
          <a:bodyPr/>
          <a:lstStyle/>
          <a:p/>
        </p:txBody>
      </p:sp>
      <p:sp>
        <p:nvSpPr>
          <p:cNvPr id="44" name="Freeform 44" title=""/>
          <p:cNvSpPr/>
          <p:nvPr>
            <p:custDataLst>
              <p:tags r:id="rId14"/>
            </p:custDataLst>
          </p:nvPr>
        </p:nvSpPr>
        <p:spPr>
          <a:xfrm>
            <a:off x="4783512" y="1261754"/>
            <a:ext cx="393742" cy="449291"/>
          </a:xfrm>
          <a:custGeom>
            <a:rect l="l" t="t" r="r" b="b"/>
            <a:pathLst>
              <a:path w="393742" h="449291">
                <a:moveTo>
                  <a:pt x="0" y="0"/>
                </a:moveTo>
                <a:lnTo>
                  <a:pt x="393742" y="0"/>
                </a:lnTo>
                <a:lnTo>
                  <a:pt x="393742" y="449291"/>
                </a:lnTo>
                <a:lnTo>
                  <a:pt x="0" y="44929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p:txBody>
      </p:sp>
      <p:sp>
        <p:nvSpPr>
          <p:cNvPr id="51" name="TextBox 51" title=""/>
          <p:cNvSpPr txBox="1"/>
          <p:nvPr>
            <p:custDataLst>
              <p:tags r:id="rId17"/>
            </p:custDataLst>
          </p:nvPr>
        </p:nvSpPr>
        <p:spPr>
          <a:xfrm>
            <a:off x="4201443" y="1801936"/>
            <a:ext cx="1646782" cy="287020"/>
          </a:xfrm>
          <a:prstGeom prst="rect">
            <a:avLst/>
          </a:prstGeom>
        </p:spPr>
        <p:txBody>
          <a:bodyPr lIns="0" tIns="0" rIns="0" bIns="0" rtlCol="0" anchor="t">
            <a:spAutoFit/>
          </a:bodyPr>
          <a:lstStyle/>
          <a:p>
            <a:pPr algn="ctr">
              <a:lnSpc>
                <a:spcPts val="2240"/>
              </a:lnSpc>
            </a:pPr>
            <a:r>
              <a:rPr lang="zh-CN" altLang="en-US" spc="127">
                <a:latin typeface="微软雅黑" panose="020b0503020204020204" charset="-122"/>
                <a:ea typeface="微软雅黑" panose="020b0503020204020204" charset="-122"/>
              </a:rPr>
              <a:t>产生</a:t>
            </a:r>
            <a:endParaRPr lang="zh-CN" altLang="en-US" spc="127">
              <a:latin typeface="微软雅黑" panose="020b0503020204020204" charset="-122"/>
              <a:ea typeface="微软雅黑" panose="020b0503020204020204" charset="-122"/>
            </a:endParaRPr>
          </a:p>
        </p:txBody>
      </p:sp>
      <p:sp>
        <p:nvSpPr>
          <p:cNvPr id="23" name="文本框 22" title=""/>
          <p:cNvSpPr txBox="1"/>
          <p:nvPr>
            <p:custDataLst>
              <p:tags r:id="rId18"/>
            </p:custDataLst>
          </p:nvPr>
        </p:nvSpPr>
        <p:spPr>
          <a:xfrm>
            <a:off x="5551805" y="1485265"/>
            <a:ext cx="4271645" cy="460375"/>
          </a:xfrm>
          <a:prstGeom prst="rect">
            <a:avLst/>
          </a:prstGeom>
          <a:noFill/>
        </p:spPr>
        <p:txBody>
          <a:bodyPr wrap="square" rtlCol="0" anchor="t">
            <a:spAutoFit/>
          </a:bodyPr>
          <a:lstStyle/>
          <a:p>
            <a:pPr fontAlgn="auto">
              <a:lnSpc>
                <a:spcPct val="150000"/>
              </a:lnSpc>
            </a:pPr>
            <a:r>
              <a:rPr lang="zh-CN" altLang="en-US" sz="16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液体受到重力作用，液体具有流动性</a:t>
            </a:r>
            <a:endParaRPr lang="zh-CN" altLang="en-US" sz="1600">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p:txBody>
      </p:sp>
      <p:sp>
        <p:nvSpPr>
          <p:cNvPr id="28" name="文本框 27" title=""/>
          <p:cNvSpPr txBox="1"/>
          <p:nvPr>
            <p:custDataLst>
              <p:tags r:id="rId19"/>
            </p:custDataLst>
          </p:nvPr>
        </p:nvSpPr>
        <p:spPr>
          <a:xfrm>
            <a:off x="5775325" y="2199005"/>
            <a:ext cx="6406515" cy="1198880"/>
          </a:xfrm>
          <a:prstGeom prst="rect">
            <a:avLst/>
          </a:prstGeom>
          <a:noFill/>
        </p:spPr>
        <p:txBody>
          <a:bodyPr wrap="square" rtlCol="0" anchor="t">
            <a:spAutoFit/>
          </a:bodyPr>
          <a:lstStyle/>
          <a:p>
            <a:pPr fontAlgn="auto">
              <a:lnSpc>
                <a:spcPct val="150000"/>
              </a:lnSpc>
            </a:pPr>
            <a:r>
              <a:rPr lang="zh-CN" altLang="en-US" sz="1600">
                <a:solidFill>
                  <a:schemeClr val="bg1"/>
                </a:solidFill>
                <a:highlight>
                  <a:srgbClr val="008080"/>
                </a:highlight>
                <a:latin typeface="微软雅黑" panose="020b0503020204020204" charset="-122"/>
                <a:ea typeface="微软雅黑" panose="020b0503020204020204" charset="-122"/>
                <a:cs typeface="微软雅黑" panose="020b0503020204020204" charset="-122"/>
              </a:rPr>
              <a:t>U型管压强计：当将压强计的探头放入液体内部时，探头上的橡皮膜受到液体压强的作用会发生形变，使U性管两侧液面产生高度差。两侧液面的高度差越大，表明探头处橡皮膜受到的压强越大</a:t>
            </a:r>
            <a:endParaRPr lang="zh-CN" altLang="en-US" sz="1600">
              <a:solidFill>
                <a:schemeClr val="bg1"/>
              </a:solidFill>
              <a:highlight>
                <a:srgbClr val="008080"/>
              </a:highlight>
              <a:latin typeface="微软雅黑" panose="020b0503020204020204" charset="-122"/>
              <a:ea typeface="微软雅黑" panose="020b0503020204020204" charset="-122"/>
              <a:cs typeface="微软雅黑" panose="020b0503020204020204" charset="-122"/>
            </a:endParaRPr>
          </a:p>
        </p:txBody>
      </p:sp>
      <p:pic>
        <p:nvPicPr>
          <p:cNvPr id="6" name="图片 5" title=""/>
          <p:cNvPicPr>
            <a:picLocks noChangeAspect="1"/>
          </p:cNvPicPr>
          <p:nvPr>
            <p:custDataLst>
              <p:tags r:id="rId21"/>
            </p:custDataLst>
          </p:nvPr>
        </p:nvPicPr>
        <p:blipFill>
          <a:blip r:embed="rId20"/>
          <a:stretch>
            <a:fillRect/>
          </a:stretch>
        </p:blipFill>
        <p:spPr>
          <a:xfrm>
            <a:off x="4429760" y="2383790"/>
            <a:ext cx="1325245" cy="1224915"/>
          </a:xfrm>
          <a:prstGeom prst="rect">
            <a:avLst/>
          </a:prstGeom>
        </p:spPr>
      </p:pic>
      <p:sp>
        <p:nvSpPr>
          <p:cNvPr id="7" name="TextBox 51" title=""/>
          <p:cNvSpPr txBox="1"/>
          <p:nvPr>
            <p:custDataLst>
              <p:tags r:id="rId22"/>
            </p:custDataLst>
          </p:nvPr>
        </p:nvSpPr>
        <p:spPr>
          <a:xfrm>
            <a:off x="4531360" y="3087370"/>
            <a:ext cx="1069340" cy="574040"/>
          </a:xfrm>
          <a:prstGeom prst="rect">
            <a:avLst/>
          </a:prstGeom>
        </p:spPr>
        <p:txBody>
          <a:bodyPr wrap="square" lIns="0" tIns="0" rIns="0" bIns="0" rtlCol="0" anchor="t">
            <a:spAutoFit/>
          </a:bodyPr>
          <a:lstStyle/>
          <a:p>
            <a:pPr algn="ctr">
              <a:lnSpc>
                <a:spcPts val="2240"/>
              </a:lnSpc>
            </a:pPr>
            <a:r>
              <a:rPr lang="zh-CN" altLang="en-US" spc="127">
                <a:latin typeface="微软雅黑" panose="020b0503020204020204" charset="-122"/>
                <a:ea typeface="微软雅黑" panose="020b0503020204020204" charset="-122"/>
              </a:rPr>
              <a:t>探究液体压强</a:t>
            </a:r>
            <a:endParaRPr lang="zh-CN" altLang="en-US" spc="127">
              <a:latin typeface="微软雅黑" panose="020b0503020204020204" charset="-122"/>
              <a:ea typeface="微软雅黑" panose="020b0503020204020204" charset="-122"/>
            </a:endParaRPr>
          </a:p>
        </p:txBody>
      </p:sp>
      <p:pic>
        <p:nvPicPr>
          <p:cNvPr id="14" name="图片 13" title=""/>
          <p:cNvPicPr>
            <a:picLocks noChangeAspect="1"/>
          </p:cNvPicPr>
          <p:nvPr>
            <p:custDataLst>
              <p:tags r:id="rId23"/>
            </p:custDataLst>
          </p:nvPr>
        </p:nvPicPr>
        <p:blipFill>
          <a:blip r:embed="rId20"/>
          <a:stretch>
            <a:fillRect/>
          </a:stretch>
        </p:blipFill>
        <p:spPr>
          <a:xfrm>
            <a:off x="4445000" y="3669030"/>
            <a:ext cx="1325245" cy="1224915"/>
          </a:xfrm>
          <a:prstGeom prst="rect">
            <a:avLst/>
          </a:prstGeom>
        </p:spPr>
      </p:pic>
      <p:sp>
        <p:nvSpPr>
          <p:cNvPr id="15" name="TextBox 51" title=""/>
          <p:cNvSpPr txBox="1"/>
          <p:nvPr>
            <p:custDataLst>
              <p:tags r:id="rId24"/>
            </p:custDataLst>
          </p:nvPr>
        </p:nvSpPr>
        <p:spPr>
          <a:xfrm>
            <a:off x="4292883" y="4352096"/>
            <a:ext cx="1646782" cy="287020"/>
          </a:xfrm>
          <a:prstGeom prst="rect">
            <a:avLst/>
          </a:prstGeom>
        </p:spPr>
        <p:txBody>
          <a:bodyPr lIns="0" tIns="0" rIns="0" bIns="0" rtlCol="0" anchor="t">
            <a:spAutoFit/>
          </a:bodyPr>
          <a:lstStyle/>
          <a:p>
            <a:pPr algn="ctr">
              <a:lnSpc>
                <a:spcPts val="2240"/>
              </a:lnSpc>
            </a:pPr>
            <a:r>
              <a:rPr lang="zh-CN" altLang="en-US" spc="127">
                <a:latin typeface="微软雅黑" panose="020b0503020204020204" charset="-122"/>
                <a:ea typeface="微软雅黑" panose="020b0503020204020204" charset="-122"/>
              </a:rPr>
              <a:t>物理方法</a:t>
            </a:r>
            <a:endParaRPr lang="zh-CN" altLang="en-US" spc="127">
              <a:latin typeface="微软雅黑" panose="020b0503020204020204" charset="-122"/>
              <a:ea typeface="微软雅黑" panose="020b0503020204020204" charset="-122"/>
            </a:endParaRPr>
          </a:p>
        </p:txBody>
      </p:sp>
      <p:sp>
        <p:nvSpPr>
          <p:cNvPr id="20" name="文本框 19" title=""/>
          <p:cNvSpPr txBox="1"/>
          <p:nvPr>
            <p:custDataLst>
              <p:tags r:id="rId25"/>
            </p:custDataLst>
          </p:nvPr>
        </p:nvSpPr>
        <p:spPr>
          <a:xfrm>
            <a:off x="5770245" y="5335270"/>
            <a:ext cx="6334125" cy="460375"/>
          </a:xfrm>
          <a:prstGeom prst="rect">
            <a:avLst/>
          </a:prstGeom>
          <a:noFill/>
          <a:ln>
            <a:noFill/>
          </a:ln>
        </p:spPr>
        <p:txBody>
          <a:bodyPr wrap="square" rtlCol="0" anchor="t">
            <a:spAutoFit/>
          </a:bodyPr>
          <a:lstStyle/>
          <a:p>
            <a:pPr fontAlgn="auto">
              <a:lnSpc>
                <a:spcPct val="150000"/>
              </a:lnSpc>
            </a:pPr>
            <a:r>
              <a:rPr lang="zh-CN" altLang="en-US"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rPr>
              <a:t>内部向各个方向都有压强。同种液体同一深度，各个方向压强都相等</a:t>
            </a:r>
            <a:endParaRPr lang="zh-CN" altLang="en-US"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endParaRPr>
          </a:p>
        </p:txBody>
      </p:sp>
      <p:pic>
        <p:nvPicPr>
          <p:cNvPr id="22" name="图片 21" title=""/>
          <p:cNvPicPr>
            <a:picLocks noChangeAspect="1"/>
          </p:cNvPicPr>
          <p:nvPr>
            <p:custDataLst>
              <p:tags r:id="rId26"/>
            </p:custDataLst>
          </p:nvPr>
        </p:nvPicPr>
        <p:blipFill>
          <a:blip r:embed="rId20"/>
          <a:stretch>
            <a:fillRect/>
          </a:stretch>
        </p:blipFill>
        <p:spPr>
          <a:xfrm>
            <a:off x="4495800" y="5113655"/>
            <a:ext cx="1325245" cy="1224915"/>
          </a:xfrm>
          <a:prstGeom prst="rect">
            <a:avLst/>
          </a:prstGeom>
        </p:spPr>
      </p:pic>
      <p:sp>
        <p:nvSpPr>
          <p:cNvPr id="25" name="TextBox 51" title=""/>
          <p:cNvSpPr txBox="1"/>
          <p:nvPr>
            <p:custDataLst>
              <p:tags r:id="rId27"/>
            </p:custDataLst>
          </p:nvPr>
        </p:nvSpPr>
        <p:spPr>
          <a:xfrm>
            <a:off x="4566920" y="5695315"/>
            <a:ext cx="1170940" cy="574040"/>
          </a:xfrm>
          <a:prstGeom prst="rect">
            <a:avLst/>
          </a:prstGeom>
        </p:spPr>
        <p:txBody>
          <a:bodyPr wrap="square" lIns="0" tIns="0" rIns="0" bIns="0" rtlCol="0" anchor="t">
            <a:spAutoFit/>
          </a:bodyPr>
          <a:lstStyle/>
          <a:p>
            <a:pPr algn="ctr">
              <a:lnSpc>
                <a:spcPts val="2240"/>
              </a:lnSpc>
            </a:pPr>
            <a:r>
              <a:rPr lang="zh-CN" altLang="en-US" spc="127">
                <a:latin typeface="微软雅黑" panose="020b0503020204020204" charset="-122"/>
                <a:ea typeface="微软雅黑" panose="020b0503020204020204" charset="-122"/>
              </a:rPr>
              <a:t>液体压强特点</a:t>
            </a:r>
            <a:endParaRPr lang="zh-CN" altLang="en-US" spc="127">
              <a:latin typeface="微软雅黑" panose="020b0503020204020204" charset="-122"/>
              <a:ea typeface="微软雅黑" panose="020b0503020204020204" charset="-122"/>
            </a:endParaRPr>
          </a:p>
        </p:txBody>
      </p:sp>
      <p:pic>
        <p:nvPicPr>
          <p:cNvPr id="27" name="图片 26" title=""/>
          <p:cNvPicPr>
            <a:picLocks noChangeAspect="1"/>
          </p:cNvPicPr>
          <p:nvPr>
            <p:custDataLst>
              <p:tags r:id="rId29"/>
            </p:custDataLst>
          </p:nvPr>
        </p:nvPicPr>
        <p:blipFill>
          <a:blip r:embed="rId28"/>
          <a:stretch>
            <a:fillRect/>
          </a:stretch>
        </p:blipFill>
        <p:spPr>
          <a:xfrm>
            <a:off x="4783455" y="2513965"/>
            <a:ext cx="666115" cy="616585"/>
          </a:xfrm>
          <a:prstGeom prst="rect">
            <a:avLst/>
          </a:prstGeom>
        </p:spPr>
      </p:pic>
      <p:pic>
        <p:nvPicPr>
          <p:cNvPr id="30" name="图片 29" title=""/>
          <p:cNvPicPr>
            <a:picLocks noChangeAspect="1"/>
          </p:cNvPicPr>
          <p:nvPr>
            <p:custDataLst>
              <p:tags r:id="rId31"/>
            </p:custDataLst>
          </p:nvPr>
        </p:nvPicPr>
        <p:blipFill>
          <a:blip r:embed="rId30"/>
          <a:stretch>
            <a:fillRect/>
          </a:stretch>
        </p:blipFill>
        <p:spPr>
          <a:xfrm>
            <a:off x="4874895" y="3850005"/>
            <a:ext cx="464820" cy="495300"/>
          </a:xfrm>
          <a:prstGeom prst="rect">
            <a:avLst/>
          </a:prstGeom>
        </p:spPr>
      </p:pic>
      <p:pic>
        <p:nvPicPr>
          <p:cNvPr id="31" name="图片 30" title=""/>
          <p:cNvPicPr>
            <a:picLocks noChangeAspect="1"/>
          </p:cNvPicPr>
          <p:nvPr>
            <p:custDataLst>
              <p:tags r:id="rId33"/>
            </p:custDataLst>
          </p:nvPr>
        </p:nvPicPr>
        <p:blipFill>
          <a:blip r:embed="rId32"/>
          <a:stretch>
            <a:fillRect/>
          </a:stretch>
        </p:blipFill>
        <p:spPr>
          <a:xfrm>
            <a:off x="4874895" y="5339715"/>
            <a:ext cx="472440" cy="396240"/>
          </a:xfrm>
          <a:prstGeom prst="rect">
            <a:avLst/>
          </a:prstGeom>
        </p:spPr>
      </p:pic>
      <p:sp>
        <p:nvSpPr>
          <p:cNvPr id="18" name="文本框 17" title=""/>
          <p:cNvSpPr txBox="1"/>
          <p:nvPr>
            <p:custDataLst>
              <p:tags r:id="rId34"/>
            </p:custDataLst>
          </p:nvPr>
        </p:nvSpPr>
        <p:spPr>
          <a:xfrm>
            <a:off x="5780405" y="3375660"/>
            <a:ext cx="6195060" cy="1198880"/>
          </a:xfrm>
          <a:prstGeom prst="rect">
            <a:avLst/>
          </a:prstGeom>
          <a:noFill/>
          <a:ln>
            <a:noFill/>
          </a:ln>
        </p:spPr>
        <p:txBody>
          <a:bodyPr wrap="square" rtlCol="0" anchor="t">
            <a:spAutoFit/>
          </a:bodyPr>
          <a:lstStyle/>
          <a:p>
            <a:pPr fontAlgn="auto">
              <a:lnSpc>
                <a:spcPct val="150000"/>
              </a:lnSpc>
            </a:pPr>
            <a:r>
              <a:rPr lang="zh-CN" altLang="en-US" sz="1600">
                <a:solidFill>
                  <a:schemeClr val="bg1"/>
                </a:solidFill>
                <a:highlight>
                  <a:srgbClr val="800080"/>
                </a:highlight>
                <a:latin typeface="微软雅黑" panose="020b0503020204020204" charset="-122"/>
                <a:ea typeface="微软雅黑" panose="020b0503020204020204" charset="-122"/>
                <a:cs typeface="微软雅黑" panose="020b0503020204020204" charset="-122"/>
              </a:rPr>
              <a:t>控制变量法：（1）控制探头的深度、液体的密度相同，改变压强计探头的方向；（2）控制液体的密度、探头的方向相同，改变探头的深度；（3）控制探头在液体中的深度、方向相同，改变液体的密度</a:t>
            </a:r>
            <a:endParaRPr lang="zh-CN" altLang="en-US" sz="1600">
              <a:solidFill>
                <a:schemeClr val="bg1"/>
              </a:solidFill>
              <a:highlight>
                <a:srgbClr val="800080"/>
              </a:highlight>
              <a:latin typeface="微软雅黑" panose="020b0503020204020204" charset="-122"/>
              <a:ea typeface="微软雅黑" panose="020b0503020204020204" charset="-122"/>
              <a:cs typeface="微软雅黑" panose="020b0503020204020204" charset="-122"/>
            </a:endParaRPr>
          </a:p>
        </p:txBody>
      </p:sp>
      <p:sp>
        <p:nvSpPr>
          <p:cNvPr id="21" name="文本框 20" title=""/>
          <p:cNvSpPr txBox="1"/>
          <p:nvPr>
            <p:custDataLst>
              <p:tags r:id="rId35"/>
            </p:custDataLst>
          </p:nvPr>
        </p:nvSpPr>
        <p:spPr>
          <a:xfrm>
            <a:off x="5780405" y="4526915"/>
            <a:ext cx="6323330" cy="829945"/>
          </a:xfrm>
          <a:prstGeom prst="rect">
            <a:avLst/>
          </a:prstGeom>
          <a:noFill/>
          <a:ln>
            <a:noFill/>
          </a:ln>
        </p:spPr>
        <p:txBody>
          <a:bodyPr wrap="square" rtlCol="0" anchor="t">
            <a:spAutoFit/>
          </a:bodyPr>
          <a:lstStyle/>
          <a:p>
            <a:pPr fontAlgn="auto">
              <a:lnSpc>
                <a:spcPct val="150000"/>
              </a:lnSpc>
            </a:pPr>
            <a:r>
              <a:rPr lang="zh-CN" altLang="en-US" sz="1600">
                <a:solidFill>
                  <a:schemeClr val="bg1"/>
                </a:solidFill>
                <a:highlight>
                  <a:srgbClr val="FF00FF"/>
                </a:highlight>
                <a:latin typeface="微软雅黑" panose="020b0503020204020204" charset="-122"/>
                <a:ea typeface="微软雅黑" panose="020b0503020204020204" charset="-122"/>
                <a:cs typeface="微软雅黑" panose="020b0503020204020204" charset="-122"/>
              </a:rPr>
              <a:t>转换法：研究内部压强的规律时，通过压强计中U型管两侧液面的高度差来反映液体压强的大小</a:t>
            </a:r>
            <a:endParaRPr lang="zh-CN" altLang="en-US" sz="1600">
              <a:solidFill>
                <a:schemeClr val="bg1"/>
              </a:solidFill>
              <a:highlight>
                <a:srgbClr val="FF00FF"/>
              </a:highlight>
              <a:latin typeface="微软雅黑" panose="020b0503020204020204" charset="-122"/>
              <a:ea typeface="微软雅黑" panose="020b0503020204020204" charset="-122"/>
              <a:cs typeface="微软雅黑" panose="020b0503020204020204" charset="-122"/>
            </a:endParaRPr>
          </a:p>
        </p:txBody>
      </p:sp>
      <p:sp>
        <p:nvSpPr>
          <p:cNvPr id="24" name="文本框 23" title=""/>
          <p:cNvSpPr txBox="1"/>
          <p:nvPr>
            <p:custDataLst>
              <p:tags r:id="rId36"/>
            </p:custDataLst>
          </p:nvPr>
        </p:nvSpPr>
        <p:spPr>
          <a:xfrm>
            <a:off x="5754370" y="5748655"/>
            <a:ext cx="3927475" cy="460375"/>
          </a:xfrm>
          <a:prstGeom prst="rect">
            <a:avLst/>
          </a:prstGeom>
          <a:noFill/>
          <a:ln>
            <a:noFill/>
          </a:ln>
        </p:spPr>
        <p:txBody>
          <a:bodyPr wrap="square" rtlCol="0" anchor="t">
            <a:spAutoFit/>
          </a:bodyPr>
          <a:lstStyle/>
          <a:p>
            <a:pPr fontAlgn="auto">
              <a:lnSpc>
                <a:spcPct val="150000"/>
              </a:lnSpc>
            </a:pPr>
            <a:r>
              <a:rPr lang="zh-CN" altLang="en-US" sz="1600">
                <a:solidFill>
                  <a:schemeClr val="bg1"/>
                </a:solidFill>
                <a:highlight>
                  <a:srgbClr val="008000"/>
                </a:highlight>
                <a:latin typeface="微软雅黑" panose="020b0503020204020204" charset="-122"/>
                <a:ea typeface="微软雅黑" panose="020b0503020204020204" charset="-122"/>
                <a:cs typeface="微软雅黑" panose="020b0503020204020204" charset="-122"/>
              </a:rPr>
              <a:t>同种液体内部的压强随深度的增大而增大</a:t>
            </a:r>
            <a:endParaRPr lang="zh-CN" altLang="en-US" sz="1600">
              <a:solidFill>
                <a:schemeClr val="bg1"/>
              </a:solidFill>
              <a:highlight>
                <a:srgbClr val="008000"/>
              </a:highlight>
              <a:latin typeface="微软雅黑" panose="020b0503020204020204" charset="-122"/>
              <a:ea typeface="微软雅黑" panose="020b0503020204020204" charset="-122"/>
              <a:cs typeface="微软雅黑" panose="020b0503020204020204" charset="-122"/>
            </a:endParaRPr>
          </a:p>
        </p:txBody>
      </p:sp>
      <p:sp>
        <p:nvSpPr>
          <p:cNvPr id="26" name="文本框 25" title=""/>
          <p:cNvSpPr txBox="1"/>
          <p:nvPr>
            <p:custDataLst>
              <p:tags r:id="rId37"/>
            </p:custDataLst>
          </p:nvPr>
        </p:nvSpPr>
        <p:spPr>
          <a:xfrm>
            <a:off x="5754370" y="6122670"/>
            <a:ext cx="5440045" cy="460375"/>
          </a:xfrm>
          <a:prstGeom prst="rect">
            <a:avLst/>
          </a:prstGeom>
          <a:noFill/>
          <a:ln>
            <a:noFill/>
          </a:ln>
        </p:spPr>
        <p:txBody>
          <a:bodyPr wrap="square" rtlCol="0" anchor="t">
            <a:spAutoFit/>
          </a:bodyPr>
          <a:lstStyle/>
          <a:p>
            <a:pPr fontAlgn="auto">
              <a:lnSpc>
                <a:spcPct val="150000"/>
              </a:lnSpc>
            </a:pPr>
            <a:r>
              <a:rPr lang="zh-CN" altLang="en-US" sz="1600">
                <a:solidFill>
                  <a:schemeClr val="bg1"/>
                </a:solidFill>
                <a:highlight>
                  <a:srgbClr val="800000"/>
                </a:highlight>
                <a:latin typeface="微软雅黑" panose="020b0503020204020204" charset="-122"/>
                <a:ea typeface="微软雅黑" panose="020b0503020204020204" charset="-122"/>
                <a:cs typeface="微软雅黑" panose="020b0503020204020204" charset="-122"/>
              </a:rPr>
              <a:t>液体内部压强跟液体密度有关</a:t>
            </a:r>
            <a:endParaRPr lang="zh-CN" altLang="en-US" sz="1600">
              <a:solidFill>
                <a:schemeClr val="bg1"/>
              </a:solidFill>
              <a:highlight>
                <a:srgbClr val="800000"/>
              </a:highlight>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blinds(horizontal)">
                                      <p:cBhvr>
                                        <p:cTn id="18" dur="500"/>
                                        <p:tgtEl>
                                          <p:spTgt spid="56"/>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22" presetClass="entr" presetSubtype="8"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par>
                                <p:cTn id="35" presetID="16" presetClass="entr" presetSubtype="21"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barn(inVertical)">
                                      <p:cBhvr>
                                        <p:cTn id="40" dur="500"/>
                                        <p:tgtEl>
                                          <p:spTgt spid="5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3">
                                            <p:txEl>
                                              <p:pRg st="0" end="0"/>
                                            </p:txEl>
                                          </p:spTgt>
                                        </p:tgtEl>
                                        <p:attrNameLst>
                                          <p:attrName>style.visibility</p:attrName>
                                        </p:attrNameLst>
                                      </p:cBhvr>
                                      <p:to>
                                        <p:strVal val="visible"/>
                                      </p:to>
                                    </p:set>
                                    <p:animEffect transition="in" filter="wipe(left)">
                                      <p:cBhvr>
                                        <p:cTn id="45" dur="500"/>
                                        <p:tgtEl>
                                          <p:spTgt spid="23">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arn(inVertical)">
                                      <p:cBhvr>
                                        <p:cTn id="55" dur="500"/>
                                        <p:tgtEl>
                                          <p:spTgt spid="2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8">
                                            <p:txEl>
                                              <p:pRg st="0" end="0"/>
                                            </p:txEl>
                                          </p:spTgt>
                                        </p:tgtEl>
                                        <p:attrNameLst>
                                          <p:attrName>style.visibility</p:attrName>
                                        </p:attrNameLst>
                                      </p:cBhvr>
                                      <p:to>
                                        <p:strVal val="visible"/>
                                      </p:to>
                                    </p:set>
                                    <p:animEffect transition="in" filter="wipe(left)">
                                      <p:cBhvr>
                                        <p:cTn id="63" dur="500"/>
                                        <p:tgtEl>
                                          <p:spTgt spid="28">
                                            <p:txEl>
                                              <p:pRg st="0" end="0"/>
                                            </p:txEl>
                                          </p:spTgt>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barn(inVertical)">
                                      <p:cBhvr>
                                        <p:cTn id="68" dur="500"/>
                                        <p:tgtEl>
                                          <p:spTgt spid="14"/>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barn(inVertical)">
                                      <p:cBhvr>
                                        <p:cTn id="73" dur="500"/>
                                        <p:tgtEl>
                                          <p:spTgt spid="30"/>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inVertical)">
                                      <p:cBhvr>
                                        <p:cTn id="76" dur="500"/>
                                        <p:tgtEl>
                                          <p:spTgt spid="15"/>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8">
                                            <p:txEl>
                                              <p:pRg st="0" end="0"/>
                                            </p:txEl>
                                          </p:spTgt>
                                        </p:tgtEl>
                                        <p:attrNameLst>
                                          <p:attrName>style.visibility</p:attrName>
                                        </p:attrNameLst>
                                      </p:cBhvr>
                                      <p:to>
                                        <p:strVal val="visible"/>
                                      </p:to>
                                    </p:set>
                                    <p:animEffect transition="in" filter="wipe(left)">
                                      <p:cBhvr>
                                        <p:cTn id="81" dur="500"/>
                                        <p:tgtEl>
                                          <p:spTgt spid="18">
                                            <p:txEl>
                                              <p:pRg st="0" end="0"/>
                                            </p:txEl>
                                          </p:spTgt>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1">
                                            <p:txEl>
                                              <p:pRg st="0" end="0"/>
                                            </p:txEl>
                                          </p:spTgt>
                                        </p:tgtEl>
                                        <p:attrNameLst>
                                          <p:attrName>style.visibility</p:attrName>
                                        </p:attrNameLst>
                                      </p:cBhvr>
                                      <p:to>
                                        <p:strVal val="visible"/>
                                      </p:to>
                                    </p:set>
                                    <p:animEffect transition="in" filter="wipe(left)">
                                      <p:cBhvr>
                                        <p:cTn id="86" dur="500"/>
                                        <p:tgtEl>
                                          <p:spTgt spid="21">
                                            <p:txEl>
                                              <p:pRg st="0" end="0"/>
                                            </p:txEl>
                                          </p:spTgt>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barn(inVertical)">
                                      <p:cBhvr>
                                        <p:cTn id="91" dur="500"/>
                                        <p:tgtEl>
                                          <p:spTgt spid="22"/>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barn(inVertical)">
                                      <p:cBhvr>
                                        <p:cTn id="96" dur="500"/>
                                        <p:tgtEl>
                                          <p:spTgt spid="31"/>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barn(inVertical)">
                                      <p:cBhvr>
                                        <p:cTn id="99" dur="500"/>
                                        <p:tgtEl>
                                          <p:spTgt spid="25"/>
                                        </p:tgtEl>
                                      </p:cBhvr>
                                    </p:animEffect>
                                  </p:childTnLst>
                                </p:cTn>
                              </p:par>
                            </p:childTnLst>
                          </p:cTn>
                        </p:par>
                      </p:childTnLst>
                    </p:cTn>
                  </p:par>
                  <p:par>
                    <p:cTn id="100" fill="hold" nodeType="clickPar">
                      <p:stCondLst>
                        <p:cond delay="indefinite"/>
                        <p:cond evt="onBegin" delay="0">
                          <p:tn val="99"/>
                        </p:cond>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20">
                                            <p:txEl>
                                              <p:pRg st="0" end="0"/>
                                            </p:txEl>
                                          </p:spTgt>
                                        </p:tgtEl>
                                        <p:attrNameLst>
                                          <p:attrName>style.visibility</p:attrName>
                                        </p:attrNameLst>
                                      </p:cBhvr>
                                      <p:to>
                                        <p:strVal val="visible"/>
                                      </p:to>
                                    </p:set>
                                    <p:animEffect transition="in" filter="wipe(left)">
                                      <p:cBhvr>
                                        <p:cTn id="104" dur="500"/>
                                        <p:tgtEl>
                                          <p:spTgt spid="20">
                                            <p:txEl>
                                              <p:pRg st="0" end="0"/>
                                            </p:txEl>
                                          </p:spTgt>
                                        </p:tgtEl>
                                      </p:cBhvr>
                                    </p:animEffect>
                                  </p:childTnLst>
                                </p:cTn>
                              </p:par>
                            </p:childTnLst>
                          </p:cTn>
                        </p:par>
                      </p:childTnLst>
                    </p:cTn>
                  </p:par>
                  <p:par>
                    <p:cTn id="105" fill="hold" nodeType="clickPar">
                      <p:stCondLst>
                        <p:cond delay="indefinite"/>
                        <p:cond evt="onBegin" delay="0">
                          <p:tn val="104"/>
                        </p:cond>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24">
                                            <p:txEl>
                                              <p:pRg st="0" end="0"/>
                                            </p:txEl>
                                          </p:spTgt>
                                        </p:tgtEl>
                                        <p:attrNameLst>
                                          <p:attrName>style.visibility</p:attrName>
                                        </p:attrNameLst>
                                      </p:cBhvr>
                                      <p:to>
                                        <p:strVal val="visible"/>
                                      </p:to>
                                    </p:set>
                                    <p:animEffect transition="in" filter="wipe(left)">
                                      <p:cBhvr>
                                        <p:cTn id="109" dur="500"/>
                                        <p:tgtEl>
                                          <p:spTgt spid="24">
                                            <p:txEl>
                                              <p:pRg st="0" end="0"/>
                                            </p:txEl>
                                          </p:spTgt>
                                        </p:tgtEl>
                                      </p:cBhvr>
                                    </p:animEffect>
                                  </p:childTnLst>
                                </p:cTn>
                              </p:par>
                            </p:childTnLst>
                          </p:cTn>
                        </p:par>
                      </p:childTnLst>
                    </p:cTn>
                  </p:par>
                  <p:par>
                    <p:cTn id="110" fill="hold" nodeType="clickPar">
                      <p:stCondLst>
                        <p:cond delay="indefinite"/>
                        <p:cond evt="onBegin" delay="0">
                          <p:tn val="109"/>
                        </p:cond>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26">
                                            <p:txEl>
                                              <p:pRg st="0" end="0"/>
                                            </p:txEl>
                                          </p:spTgt>
                                        </p:tgtEl>
                                        <p:attrNameLst>
                                          <p:attrName>style.visibility</p:attrName>
                                        </p:attrNameLst>
                                      </p:cBhvr>
                                      <p:to>
                                        <p:strVal val="visible"/>
                                      </p:to>
                                    </p:set>
                                    <p:animEffect transition="in" filter="wipe(left)">
                                      <p:cBhvr>
                                        <p:cTn id="1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p:bldP spid="51" grpId="0"/>
      <p:bldP spid="7" grpId="0"/>
      <p:bldP spid="15" grpId="0"/>
      <p:bldP spid="25"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 name="任意多边形: 形状 39" title=""/>
          <p:cNvSpPr/>
          <p:nvPr/>
        </p:nvSpPr>
        <p:spPr>
          <a:xfrm>
            <a:off x="3370521" y="-1"/>
            <a:ext cx="8821479" cy="6876199"/>
          </a:xfrm>
          <a:custGeom>
            <a:gdLst>
              <a:gd name="connsiteX0" fmla="*/ 347295 w 8821479"/>
              <a:gd name="connsiteY0" fmla="*/ 0 h 6901426"/>
              <a:gd name="connsiteX1" fmla="*/ 8821479 w 8821479"/>
              <a:gd name="connsiteY1" fmla="*/ 0 h 6901426"/>
              <a:gd name="connsiteX2" fmla="*/ 8821479 w 8821479"/>
              <a:gd name="connsiteY2" fmla="*/ 6901426 h 6901426"/>
              <a:gd name="connsiteX3" fmla="*/ 1720669 w 8821479"/>
              <a:gd name="connsiteY3" fmla="*/ 6901426 h 6901426"/>
              <a:gd name="connsiteX4" fmla="*/ 1577477 w 8821479"/>
              <a:gd name="connsiteY4" fmla="*/ 6735814 h 6901426"/>
              <a:gd name="connsiteX5" fmla="*/ 0 w 8821479"/>
              <a:gd name="connsiteY5" fmla="*/ 2233678 h 6901426"/>
              <a:gd name="connsiteX6" fmla="*/ 325046 w 8821479"/>
              <a:gd name="connsiteY6" fmla="*/ 66692 h 69014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479" h="6901426">
                <a:moveTo>
                  <a:pt x="347295" y="0"/>
                </a:moveTo>
                <a:lnTo>
                  <a:pt x="8821479" y="0"/>
                </a:lnTo>
                <a:lnTo>
                  <a:pt x="8821479" y="6901426"/>
                </a:lnTo>
                <a:lnTo>
                  <a:pt x="1720669" y="6901426"/>
                </a:lnTo>
                <a:lnTo>
                  <a:pt x="1577477" y="6735814"/>
                </a:lnTo>
                <a:cubicBezTo>
                  <a:pt x="597364" y="5546719"/>
                  <a:pt x="0" y="3967123"/>
                  <a:pt x="0" y="2233678"/>
                </a:cubicBezTo>
                <a:cubicBezTo>
                  <a:pt x="0" y="1475296"/>
                  <a:pt x="114339" y="746362"/>
                  <a:pt x="325046" y="66692"/>
                </a:cubicBezTo>
                <a:close/>
              </a:path>
            </a:pathLst>
          </a:custGeom>
          <a:solidFill>
            <a:srgbClr val="FFE69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22"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2" name="矩形: 圆角 31" title=""/>
          <p:cNvSpPr/>
          <p:nvPr/>
        </p:nvSpPr>
        <p:spPr>
          <a:xfrm>
            <a:off x="7207794" y="2552830"/>
            <a:ext cx="2712040" cy="663553"/>
          </a:xfrm>
          <a:prstGeom prst="roundRect">
            <a:avLst>
              <a:gd name="adj" fmla="val 50000"/>
            </a:avLst>
          </a:prstGeom>
          <a:gradFill>
            <a:gsLst>
              <a:gs pos="100000">
                <a:srgbClr val="A9D3F6"/>
              </a:gs>
              <a:gs pos="0">
                <a:srgbClr val="5890E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bg1"/>
                </a:solidFill>
                <a:latin typeface="思源黑体 CN Bold" panose="020b0800000000000000" pitchFamily="34" charset="-122"/>
                <a:ea typeface="思源黑体 CN Bold" panose="020b0800000000000000" pitchFamily="34" charset="-122"/>
              </a:rPr>
              <a:t>专题</a:t>
            </a:r>
            <a:r>
              <a:rPr lang="en-US" altLang="zh-CN" sz="3200">
                <a:solidFill>
                  <a:schemeClr val="bg1"/>
                </a:solidFill>
                <a:latin typeface="思源黑体 CN Bold" panose="020b0800000000000000" pitchFamily="34" charset="-122"/>
                <a:ea typeface="思源黑体 CN Bold" panose="020b0800000000000000" pitchFamily="34" charset="-122"/>
              </a:rPr>
              <a:t>10</a:t>
            </a:r>
            <a:endParaRPr lang="en-US" altLang="zh-CN" sz="3200">
              <a:solidFill>
                <a:schemeClr val="bg1"/>
              </a:solidFill>
              <a:latin typeface="思源黑体 CN Bold" panose="020b0800000000000000" pitchFamily="34" charset="-122"/>
              <a:ea typeface="思源黑体 CN Bold" panose="020b0800000000000000" pitchFamily="34" charset="-122"/>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158710" y="3442691"/>
            <a:ext cx="4822825" cy="1017270"/>
          </a:xfrm>
          <a:prstGeom prst="rect">
            <a:avLst/>
          </a:prstGeom>
          <a:noFill/>
        </p:spPr>
        <p:txBody>
          <a:bodyPr wrap="none" lIns="0" tIns="0" rIns="0" bIns="0" rtlCol="0">
            <a:noAutofit/>
          </a:bodyPr>
          <a:lstStyle/>
          <a:p>
            <a:pPr algn="ctr">
              <a:lnSpc>
                <a:spcPct val="110000"/>
              </a:lnSpc>
            </a:pP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压强</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pic>
        <p:nvPicPr>
          <p:cNvPr id="2" name="图片 1" title=""/>
          <p:cNvPicPr>
            <a:picLocks noChangeAspect="1"/>
          </p:cNvPicPr>
          <p:nvPr/>
        </p:nvPicPr>
        <p:blipFill>
          <a:blip r:embed="rId3"/>
          <a:stretch>
            <a:fillRect/>
          </a:stretch>
        </p:blipFill>
        <p:spPr>
          <a:xfrm>
            <a:off x="893445" y="2367915"/>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59" grpId="0" animBg="1"/>
      <p:bldP spid="63" grpId="0" animBg="1"/>
      <p:bldP spid="60" grpId="1" animBg="1"/>
      <p:bldP spid="64" grpId="0" animBg="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二、液体压强的大小</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2" name="表格 1" title=""/>
          <p:cNvGraphicFramePr>
            <a:graphicFrameLocks noGrp="1"/>
          </p:cNvGraphicFramePr>
          <p:nvPr>
            <p:custDataLst>
              <p:tags r:id="rId4"/>
            </p:custDataLst>
          </p:nvPr>
        </p:nvGraphicFramePr>
        <p:xfrm>
          <a:off x="353060" y="1880235"/>
          <a:ext cx="11516360" cy="4095115"/>
        </p:xfrm>
        <a:graphic>
          <a:graphicData uri="http://schemas.openxmlformats.org/drawingml/2006/table">
            <a:tbl>
              <a:tblPr/>
              <a:tblGrid>
                <a:gridCol w="1911350"/>
                <a:gridCol w="9605010"/>
              </a:tblGrid>
              <a:tr h="347980">
                <a:tc>
                  <a:txBody>
                    <a:bodyPr vert="horz" wrap="square"/>
                    <a:lstStyle/>
                    <a:p>
                      <a:pPr indent="0" algn="ctr" fontAlgn="auto">
                        <a:lnSpc>
                          <a:spcPct val="150000"/>
                        </a:lnSpc>
                        <a:buNone/>
                      </a:pPr>
                      <a:r>
                        <a:rPr lang="zh-CN" altLang="en-US" sz="1600" b="1">
                          <a:solidFill>
                            <a:srgbClr val="000000"/>
                          </a:solidFill>
                          <a:latin typeface="微软雅黑" panose="020b0503020204020204" charset="-122"/>
                          <a:ea typeface="微软雅黑" panose="020b0503020204020204" charset="-122"/>
                          <a:cs typeface="宋体" panose="02010600030101010101" pitchFamily="2" charset="-122"/>
                        </a:rPr>
                        <a:t>公式</a:t>
                      </a:r>
                      <a:endParaRPr lang="zh-CN"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p=ρgh</a:t>
                      </a:r>
                      <a:endParaRPr 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7980">
                <a:tc>
                  <a:txBody>
                    <a:bodyPr vert="horz" wrap="square"/>
                    <a:lstStyle/>
                    <a:p>
                      <a:pPr indent="0" algn="ctr" fontAlgn="auto">
                        <a:lnSpc>
                          <a:spcPct val="150000"/>
                        </a:lnSpc>
                        <a:buNone/>
                      </a:pPr>
                      <a:r>
                        <a:rPr lang="zh-CN" altLang="en-US" sz="1600" b="1">
                          <a:solidFill>
                            <a:srgbClr val="000000"/>
                          </a:solidFill>
                          <a:latin typeface="微软雅黑" panose="020b0503020204020204" charset="-122"/>
                          <a:ea typeface="微软雅黑" panose="020b0503020204020204" charset="-122"/>
                          <a:cs typeface="宋体" panose="02010600030101010101" pitchFamily="2" charset="-122"/>
                        </a:rPr>
                        <a:t>物理量与单位</a:t>
                      </a:r>
                      <a:endParaRPr lang="zh-CN"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（1）压强：用p表示，单位帕斯卡（Pa）；</a:t>
                      </a:r>
                      <a:endParaRPr lang="en-US" sz="1600" b="0">
                        <a:solidFill>
                          <a:srgbClr val="000000"/>
                        </a:solidFill>
                        <a:latin typeface="微软雅黑" panose="020b0503020204020204" charset="-122"/>
                        <a:ea typeface="微软雅黑" panose="020b0503020204020204" charset="-122"/>
                        <a:cs typeface="宋体" panose="02010600030101010101" pitchFamily="2" charset="-122"/>
                      </a:endParaRPr>
                    </a:p>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（2）液体的密度：用ρ表示，单位千克每立方米（kg/m</a:t>
                      </a:r>
                      <a:r>
                        <a:rPr lang="en-US" sz="1600" b="0" baseline="30000">
                          <a:solidFill>
                            <a:srgbClr val="000000"/>
                          </a:solidFill>
                          <a:latin typeface="微软雅黑" panose="020b0503020204020204" charset="-122"/>
                          <a:ea typeface="微软雅黑" panose="020b0503020204020204" charset="-122"/>
                          <a:cs typeface="宋体" panose="02010600030101010101" pitchFamily="2" charset="-122"/>
                        </a:rPr>
                        <a:t>3</a:t>
                      </a:r>
                      <a:r>
                        <a:rPr lang="en-US" sz="1600" b="0">
                          <a:solidFill>
                            <a:srgbClr val="000000"/>
                          </a:solidFill>
                          <a:latin typeface="微软雅黑" panose="020b0503020204020204" charset="-122"/>
                          <a:ea typeface="微软雅黑" panose="020b0503020204020204" charset="-122"/>
                          <a:cs typeface="宋体" panose="02010600030101010101" pitchFamily="2" charset="-122"/>
                        </a:rPr>
                        <a:t>）；</a:t>
                      </a:r>
                      <a:endParaRPr lang="en-US" sz="1600" b="0">
                        <a:solidFill>
                          <a:srgbClr val="000000"/>
                        </a:solidFill>
                        <a:latin typeface="微软雅黑" panose="020b0503020204020204" charset="-122"/>
                        <a:ea typeface="微软雅黑" panose="020b0503020204020204" charset="-122"/>
                        <a:cs typeface="宋体" panose="02010600030101010101" pitchFamily="2" charset="-122"/>
                      </a:endParaRPr>
                    </a:p>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（3）重力常数：用g表示，单位牛顿每千克（N/kg）；</a:t>
                      </a:r>
                      <a:endParaRPr lang="en-US" sz="1600" b="0">
                        <a:solidFill>
                          <a:srgbClr val="000000"/>
                        </a:solidFill>
                        <a:latin typeface="微软雅黑" panose="020b0503020204020204" charset="-122"/>
                        <a:ea typeface="微软雅黑" panose="020b0503020204020204" charset="-122"/>
                        <a:cs typeface="宋体" panose="02010600030101010101" pitchFamily="2" charset="-122"/>
                      </a:endParaRPr>
                    </a:p>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（4）液体的深度：用h表示，单位米（m）</a:t>
                      </a:r>
                      <a:endParaRPr 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9740">
                <a:tc rowSpan="4">
                  <a:txBody>
                    <a:bodyPr vert="horz" wrap="square"/>
                    <a:lstStyle/>
                    <a:p>
                      <a:pPr indent="0" algn="ctr" fontAlgn="auto">
                        <a:lnSpc>
                          <a:spcPct val="150000"/>
                        </a:lnSpc>
                        <a:buNone/>
                      </a:pPr>
                      <a:r>
                        <a:rPr lang="en-US" altLang="zh-CN" sz="1600" b="1">
                          <a:solidFill>
                            <a:srgbClr val="000000"/>
                          </a:solidFill>
                          <a:latin typeface="微软雅黑" panose="020b0503020204020204" charset="-122"/>
                          <a:ea typeface="微软雅黑" panose="020b0503020204020204" charset="-122"/>
                        </a:rPr>
                        <a:t>对液体压强的理解</a:t>
                      </a:r>
                      <a:endParaRPr lang="en-US" altLang="zh-CN" sz="1600" b="1">
                        <a:solidFill>
                          <a:srgbClr val="000000"/>
                        </a:solidFill>
                        <a:latin typeface="微软雅黑" panose="020b0503020204020204" charset="-122"/>
                        <a:ea typeface="微软雅黑" panose="020b0503020204020204"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（1）由公式p=ρgh可知，在g值不变的情况下，</a:t>
                      </a:r>
                      <a:r>
                        <a:rPr lang="en-US" sz="1600" b="0">
                          <a:solidFill>
                            <a:srgbClr val="000000"/>
                          </a:solidFill>
                          <a:highlight>
                            <a:srgbClr val="FFFF00"/>
                          </a:highlight>
                          <a:latin typeface="微软雅黑" panose="020b0503020204020204" charset="-122"/>
                          <a:ea typeface="微软雅黑" panose="020b0503020204020204" charset="-122"/>
                          <a:cs typeface="微软雅黑" panose="020b0503020204020204" charset="-122"/>
                        </a:rPr>
                        <a:t>液体压强只与密度和深度有关，与质量、体积无关</a:t>
                      </a:r>
                      <a:endParaRPr 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0215">
                <a:tc vMerge="1">
                  <a:txBody>
                    <a:bodyPr vert="horz" wrap="square"/>
                    <a:lstStyle/>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fontAlgn="auto">
                        <a:lnSpc>
                          <a:spcPct val="150000"/>
                        </a:lnSpc>
                        <a:buNone/>
                      </a:pPr>
                      <a:r>
                        <a:rPr lang="en-US" altLang="en-US" sz="1600" b="0">
                          <a:solidFill>
                            <a:srgbClr val="000000"/>
                          </a:solidFill>
                          <a:latin typeface="微软雅黑" panose="020b0503020204020204" charset="-122"/>
                          <a:ea typeface="微软雅黑" panose="020b0503020204020204" charset="-122"/>
                          <a:cs typeface="宋体" panose="02010600030101010101" pitchFamily="2" charset="-122"/>
                        </a:rPr>
                        <a:t>（2）液体深度是指液体中被研究的点到液体自由液面的竖直距离</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0855">
                <a:tc vMerge="1">
                  <a:txBody>
                    <a:bodyPr vert="horz" wrap="square"/>
                    <a:lstStyle/>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fontAlgn="auto">
                        <a:lnSpc>
                          <a:spcPct val="150000"/>
                        </a:lnSpc>
                        <a:buNone/>
                      </a:pPr>
                      <a:r>
                        <a:rPr lang="en-US" altLang="en-US" sz="1600" b="0">
                          <a:solidFill>
                            <a:srgbClr val="000000"/>
                          </a:solidFill>
                          <a:latin typeface="微软雅黑" panose="020b0503020204020204" charset="-122"/>
                          <a:ea typeface="微软雅黑" panose="020b0503020204020204" charset="-122"/>
                          <a:cs typeface="宋体" panose="02010600030101010101" pitchFamily="2" charset="-122"/>
                        </a:rPr>
                        <a:t>（3）公式p=ρgh适用于静止、均一的液体，不适用于流动的液体</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65505">
                <a:tc vMerge="1">
                  <a:txBody>
                    <a:bodyPr vert="horz" wrap="square"/>
                    <a:lstStyle/>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（4）均质、实心、竖直的柱状固体（如长方体、正方体、圆柱体、棱柱体等）对水平面的压强p=ρ固gh是求固体压强的已知特殊情况，而液体压强公式p=ρgh适用于计算任何静止、均一的液体产生的压强</a:t>
                      </a:r>
                      <a:endParaRPr 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0" name="文本框 99" title=""/>
          <p:cNvSpPr txBox="1"/>
          <p:nvPr/>
        </p:nvSpPr>
        <p:spPr>
          <a:xfrm>
            <a:off x="292735" y="1393190"/>
            <a:ext cx="2240280" cy="368300"/>
          </a:xfrm>
          <a:prstGeom prst="rect">
            <a:avLst/>
          </a:prstGeom>
          <a:noFill/>
          <a:ln w="9525">
            <a:noFill/>
          </a:ln>
        </p:spPr>
        <p:txBody>
          <a:bodyPr wrap="square">
            <a:spAutoFit/>
          </a:bodyPr>
          <a:lstStyle/>
          <a:p>
            <a:pPr indent="0"/>
            <a:r>
              <a:rPr lang="zh-CN" b="1">
                <a:solidFill>
                  <a:srgbClr val="00B050"/>
                </a:solidFill>
                <a:latin typeface="微软雅黑" panose="020b0503020204020204" charset="-122"/>
                <a:ea typeface="微软雅黑" panose="020b0503020204020204" charset="-122"/>
                <a:cs typeface="微软雅黑" panose="020b0503020204020204" charset="-122"/>
              </a:rPr>
              <a:t>1.液体压强的大小</a:t>
            </a:r>
            <a:endParaRPr lang="zh-CN" altLang="en-US" b="1">
              <a:solidFill>
                <a:srgbClr val="00B05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wipe(left)">
                                      <p:cBhvr>
                                        <p:cTn id="15" dur="500"/>
                                        <p:tgtEl>
                                          <p:spTgt spid="100"/>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0"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二、液体压强的大小</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title=""/>
          <p:cNvSpPr txBox="1"/>
          <p:nvPr/>
        </p:nvSpPr>
        <p:spPr>
          <a:xfrm>
            <a:off x="292735" y="1393190"/>
            <a:ext cx="4871720" cy="368300"/>
          </a:xfrm>
          <a:prstGeom prst="rect">
            <a:avLst/>
          </a:prstGeom>
          <a:noFill/>
          <a:ln w="9525">
            <a:noFill/>
          </a:ln>
        </p:spPr>
        <p:txBody>
          <a:bodyPr wrap="square">
            <a:spAutoFit/>
          </a:bodyPr>
          <a:lstStyle/>
          <a:p>
            <a:pPr indent="0"/>
            <a:r>
              <a:rPr lang="zh-CN" b="1">
                <a:solidFill>
                  <a:srgbClr val="00B050"/>
                </a:solidFill>
                <a:latin typeface="微软雅黑" panose="020b0503020204020204" charset="-122"/>
                <a:ea typeface="微软雅黑" panose="020b0503020204020204" charset="-122"/>
                <a:cs typeface="微软雅黑" panose="020b0503020204020204" charset="-122"/>
              </a:rPr>
              <a:t>2.液体对容器底的压力与液体自身重力的关系</a:t>
            </a:r>
            <a:endParaRPr lang="zh-CN" b="1">
              <a:solidFill>
                <a:srgbClr val="00B050"/>
              </a:solidFill>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nvSpPr>
        <p:spPr>
          <a:xfrm>
            <a:off x="292735" y="1761490"/>
            <a:ext cx="11695430" cy="922020"/>
          </a:xfrm>
          <a:prstGeom prst="rect">
            <a:avLst/>
          </a:prstGeom>
          <a:noFill/>
          <a:ln w="9525">
            <a:noFill/>
          </a:ln>
        </p:spPr>
        <p:txBody>
          <a:bodyPr wrap="square">
            <a:spAutoFit/>
          </a:bodyPr>
          <a:lstStyle/>
          <a:p>
            <a:pPr indent="0" fontAlgn="auto">
              <a:lnSpc>
                <a:spcPct val="150000"/>
              </a:lnSpc>
            </a:pPr>
            <a:r>
              <a:rPr lang="zh-CN" b="0">
                <a:solidFill>
                  <a:srgbClr val="000000"/>
                </a:solidFill>
                <a:latin typeface="微软雅黑" panose="020b0503020204020204" charset="-122"/>
                <a:ea typeface="微软雅黑" panose="020b0503020204020204" charset="-122"/>
              </a:rPr>
              <a:t>容器的形状是多种多样的，但可以归纳为如图所示三种基本类型。在求液体对容器底部的压力或压强时，我们可以根据需要，灵活运用相应公式进行计算。</a:t>
            </a:r>
            <a:endParaRPr lang="zh-CN" altLang="en-US" b="0">
              <a:solidFill>
                <a:srgbClr val="000000"/>
              </a:solidFill>
              <a:latin typeface="微软雅黑" panose="020b0503020204020204" charset="-122"/>
              <a:ea typeface="微软雅黑" panose="020b0503020204020204" charset="-122"/>
            </a:endParaRPr>
          </a:p>
        </p:txBody>
      </p:sp>
      <p:graphicFrame>
        <p:nvGraphicFramePr>
          <p:cNvPr id="7" name="表格 6" title=""/>
          <p:cNvGraphicFramePr>
            <a:graphicFrameLocks noGrp="1"/>
          </p:cNvGraphicFramePr>
          <p:nvPr>
            <p:custDataLst>
              <p:tags r:id="rId4"/>
            </p:custDataLst>
          </p:nvPr>
        </p:nvGraphicFramePr>
        <p:xfrm>
          <a:off x="362585" y="2760345"/>
          <a:ext cx="11506200" cy="3759835"/>
        </p:xfrm>
        <a:graphic>
          <a:graphicData uri="http://schemas.openxmlformats.org/drawingml/2006/table">
            <a:tbl>
              <a:tblPr/>
              <a:tblGrid>
                <a:gridCol w="2363470"/>
                <a:gridCol w="5142865"/>
                <a:gridCol w="3999865"/>
              </a:tblGrid>
              <a:tr h="365125">
                <a:tc>
                  <a:txBody>
                    <a:bodyPr vert="horz" wrap="square"/>
                    <a:lstStyle/>
                    <a:p>
                      <a:pPr indent="0" algn="ctr">
                        <a:buNone/>
                      </a:pPr>
                      <a:r>
                        <a:rPr lang="en-US" altLang="en-US" sz="1400" b="1">
                          <a:solidFill>
                            <a:schemeClr val="tx1"/>
                          </a:solidFill>
                          <a:latin typeface="微软雅黑" panose="020b0503020204020204" charset="-122"/>
                          <a:ea typeface="微软雅黑" panose="020b0503020204020204" charset="-122"/>
                          <a:cs typeface="宋体" panose="02010600030101010101" pitchFamily="2" charset="-122"/>
                        </a:rPr>
                        <a:t>容器类型</a:t>
                      </a:r>
                      <a:endParaRPr lang="en-US" altLang="en-US" sz="14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a:buNone/>
                      </a:pPr>
                      <a:r>
                        <a:rPr lang="en-US" altLang="en-US" sz="1400" b="1">
                          <a:solidFill>
                            <a:schemeClr val="tx1"/>
                          </a:solidFill>
                          <a:latin typeface="微软雅黑" panose="020b0503020204020204" charset="-122"/>
                          <a:ea typeface="微软雅黑" panose="020b0503020204020204" charset="-122"/>
                          <a:cs typeface="宋体" panose="02010600030101010101" pitchFamily="2" charset="-122"/>
                        </a:rPr>
                        <a:t>容器底部受到液体压力的定性分析</a:t>
                      </a:r>
                      <a:endParaRPr lang="en-US" altLang="en-US" sz="14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a:buNone/>
                      </a:pPr>
                      <a:r>
                        <a:rPr lang="en-US" altLang="en-US" sz="1400" b="1">
                          <a:solidFill>
                            <a:schemeClr val="tx1"/>
                          </a:solidFill>
                          <a:latin typeface="微软雅黑" panose="020b0503020204020204" charset="-122"/>
                          <a:ea typeface="微软雅黑" panose="020b0503020204020204" charset="-122"/>
                          <a:cs typeface="宋体" panose="02010600030101010101" pitchFamily="2" charset="-122"/>
                        </a:rPr>
                        <a:t>容器底部受到液体压力的等量分析</a:t>
                      </a:r>
                      <a:endParaRPr lang="en-US" altLang="en-US" sz="1400" b="1">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r>
              <a:tr h="956310">
                <a:tc>
                  <a:txBody>
                    <a:bodyPr vert="horz" wrap="square"/>
                    <a:lstStyle/>
                    <a:p>
                      <a:pPr indent="0" algn="ctr">
                        <a:buNone/>
                      </a:pPr>
                      <a:r>
                        <a:rPr lang="en-US" sz="1400" b="0">
                          <a:solidFill>
                            <a:schemeClr val="tx1"/>
                          </a:solidFill>
                          <a:latin typeface="微软雅黑" panose="020b0503020204020204" charset="-122"/>
                          <a:ea typeface="微软雅黑" panose="020b0503020204020204" charset="-122"/>
                          <a:cs typeface="宋体" panose="02010600030101010101" pitchFamily="2" charset="-122"/>
                        </a:rPr>
                        <a:t> </a:t>
                      </a:r>
                      <a:endParaRPr lang="en-US" altLang="en-US" sz="14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由于液体所受重力的方向是竖直向下的，可以认为柱状容器中液体重力全部作用在容器底部，所以F</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压</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=G</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液</a:t>
                      </a:r>
                      <a:endPar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液体对容器底部的压力：</a:t>
                      </a:r>
                      <a:endParaRPr lang="en-US" altLang="en-US" sz="1600" b="0">
                        <a:solidFill>
                          <a:schemeClr val="tx1"/>
                        </a:solidFill>
                        <a:latin typeface="微软雅黑" panose="020b0503020204020204" charset="-122"/>
                        <a:ea typeface="微软雅黑" panose="020b0503020204020204" charset="-122"/>
                        <a:cs typeface="微软雅黑" panose="020b0503020204020204" charset="-122"/>
                      </a:endParaRPr>
                    </a:p>
                    <a:p>
                      <a:pPr indent="0">
                        <a:buNone/>
                      </a:pP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F</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压</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=pS=ρghS=ρgV</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柱</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，即F</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压</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=G液（V</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柱</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指液柱的体积）</a:t>
                      </a:r>
                      <a:endParaRPr lang="en-US" altLang="en-US" sz="1600" b="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95375">
                <a:tc>
                  <a:txBody>
                    <a:bodyPr vert="horz" wrap="square"/>
                    <a:lstStyle/>
                    <a:p>
                      <a:pPr indent="0" algn="ctr">
                        <a:buNone/>
                      </a:pPr>
                      <a:r>
                        <a:rPr lang="en-US" sz="1400" b="0">
                          <a:solidFill>
                            <a:schemeClr val="tx1"/>
                          </a:solidFill>
                          <a:latin typeface="微软雅黑" panose="020b0503020204020204" charset="-122"/>
                          <a:ea typeface="微软雅黑" panose="020b0503020204020204" charset="-122"/>
                          <a:cs typeface="宋体" panose="02010600030101010101" pitchFamily="2" charset="-122"/>
                        </a:rPr>
                        <a:t> </a:t>
                      </a:r>
                      <a:endParaRPr lang="en-US" altLang="en-US" sz="14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在口大底小的敞口容器中，柱状线外部一部分液体的重力作用在斜面的侧壁上，液体对容器底的压力只等于以其底面积大小形成的柱状的重力，所以F</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压</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&lt;G</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液</a:t>
                      </a:r>
                      <a:endParaRPr lang="en-US" altLang="en-US" sz="1600" b="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液体对容器底的压力：</a:t>
                      </a:r>
                      <a:endParaRPr lang="en-US" altLang="en-US" sz="1600" b="0">
                        <a:solidFill>
                          <a:schemeClr val="tx1"/>
                        </a:solidFill>
                        <a:latin typeface="微软雅黑" panose="020b0503020204020204" charset="-122"/>
                        <a:ea typeface="微软雅黑" panose="020b0503020204020204" charset="-122"/>
                        <a:cs typeface="微软雅黑" panose="020b0503020204020204" charset="-122"/>
                      </a:endParaRPr>
                    </a:p>
                    <a:p>
                      <a:pPr indent="0">
                        <a:buNone/>
                      </a:pP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F</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压</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=pS=ρghS=ρgV</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柱</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=G</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柱</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，F</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压</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=G</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柱</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&lt;G</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液</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，即F</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压</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&lt;G</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液</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，（V</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柱</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、G</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柱</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指以容器底面积大小形成的液柱的体积和重力）</a:t>
                      </a:r>
                      <a:endParaRPr lang="en-US" altLang="en-US" sz="1600" b="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43025">
                <a:tc>
                  <a:txBody>
                    <a:bodyPr vert="horz" wrap="square"/>
                    <a:lstStyle/>
                    <a:p>
                      <a:pPr indent="0" algn="ctr">
                        <a:buNone/>
                      </a:pPr>
                      <a:r>
                        <a:rPr lang="en-US" sz="1400" b="0">
                          <a:solidFill>
                            <a:schemeClr val="tx1"/>
                          </a:solidFill>
                          <a:latin typeface="微软雅黑" panose="020b0503020204020204" charset="-122"/>
                          <a:ea typeface="微软雅黑" panose="020b0503020204020204" charset="-122"/>
                          <a:cs typeface="宋体" panose="02010600030101010101" pitchFamily="2" charset="-122"/>
                        </a:rPr>
                        <a:t> </a:t>
                      </a:r>
                      <a:endParaRPr lang="en-US" altLang="en-US" sz="1400" b="0">
                        <a:solidFill>
                          <a:schemeClr val="tx1"/>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口小底大的缩口容器中，侧壁会受到液体垂直侧面斜向上的压力，因为物体间力的作用是相互的，所以侧壁不但不起支持液体的作用，反而给液体施加了一个斜向下的压力，于是容器底部不但要承受液体的重力，而且还要承受侧壁对液体施加的向下的压力，所以F</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压</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&gt;G</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液</a:t>
                      </a:r>
                      <a:endParaRPr lang="en-US" altLang="en-US" sz="1600" b="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液体对容器底的压力：</a:t>
                      </a:r>
                      <a:endParaRPr lang="en-US" altLang="en-US" sz="1600" b="0">
                        <a:solidFill>
                          <a:schemeClr val="tx1"/>
                        </a:solidFill>
                        <a:latin typeface="微软雅黑" panose="020b0503020204020204" charset="-122"/>
                        <a:ea typeface="微软雅黑" panose="020b0503020204020204" charset="-122"/>
                        <a:cs typeface="微软雅黑" panose="020b0503020204020204" charset="-122"/>
                      </a:endParaRPr>
                    </a:p>
                    <a:p>
                      <a:pPr indent="0">
                        <a:buNone/>
                      </a:pP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F</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压</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=pS=ρghS=ρgV</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柱</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=G</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柱</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，F</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压</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=G</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柱</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&gt;G</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液</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，即F</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压</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&gt;G</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液</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，（V</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柱</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、G</a:t>
                      </a:r>
                      <a:r>
                        <a:rPr lang="en-US" altLang="en-US" sz="1600" b="0" baseline="-25000">
                          <a:solidFill>
                            <a:schemeClr val="tx1"/>
                          </a:solidFill>
                          <a:latin typeface="微软雅黑" panose="020b0503020204020204" charset="-122"/>
                          <a:ea typeface="微软雅黑" panose="020b0503020204020204" charset="-122"/>
                          <a:cs typeface="微软雅黑" panose="020b0503020204020204" charset="-122"/>
                        </a:rPr>
                        <a:t>柱</a:t>
                      </a:r>
                      <a:r>
                        <a:rPr lang="en-US" altLang="en-US" sz="1600" b="0">
                          <a:solidFill>
                            <a:schemeClr val="tx1"/>
                          </a:solidFill>
                          <a:latin typeface="微软雅黑" panose="020b0503020204020204" charset="-122"/>
                          <a:ea typeface="微软雅黑" panose="020b0503020204020204" charset="-122"/>
                          <a:cs typeface="微软雅黑" panose="020b0503020204020204" charset="-122"/>
                        </a:rPr>
                        <a:t>指以容器底面积大小形成的液柱的体积和重力）</a:t>
                      </a:r>
                      <a:endParaRPr lang="en-US" altLang="en-US" sz="1600" b="0">
                        <a:solidFill>
                          <a:schemeClr val="tx1"/>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10" name="图片 9" title=""/>
          <p:cNvPicPr/>
          <p:nvPr/>
        </p:nvPicPr>
        <p:blipFill>
          <a:blip r:embed="rId5"/>
          <a:stretch>
            <a:fillRect/>
          </a:stretch>
        </p:blipFill>
        <p:spPr>
          <a:xfrm>
            <a:off x="1216660" y="3188335"/>
            <a:ext cx="702945" cy="812800"/>
          </a:xfrm>
          <a:prstGeom prst="rect">
            <a:avLst/>
          </a:prstGeom>
          <a:noFill/>
          <a:ln w="9525">
            <a:noFill/>
          </a:ln>
        </p:spPr>
      </p:pic>
      <p:pic>
        <p:nvPicPr>
          <p:cNvPr id="11" name="图片 10" title=""/>
          <p:cNvPicPr/>
          <p:nvPr/>
        </p:nvPicPr>
        <p:blipFill>
          <a:blip r:embed="rId6"/>
          <a:stretch>
            <a:fillRect/>
          </a:stretch>
        </p:blipFill>
        <p:spPr>
          <a:xfrm>
            <a:off x="1102360" y="4218940"/>
            <a:ext cx="886460" cy="935355"/>
          </a:xfrm>
          <a:prstGeom prst="rect">
            <a:avLst/>
          </a:prstGeom>
          <a:noFill/>
          <a:ln w="9525">
            <a:noFill/>
          </a:ln>
        </p:spPr>
      </p:pic>
      <p:pic>
        <p:nvPicPr>
          <p:cNvPr id="13" name="图片 12" title=""/>
          <p:cNvPicPr/>
          <p:nvPr/>
        </p:nvPicPr>
        <p:blipFill>
          <a:blip r:embed="rId7"/>
          <a:stretch>
            <a:fillRect/>
          </a:stretch>
        </p:blipFill>
        <p:spPr>
          <a:xfrm>
            <a:off x="1216660" y="5369560"/>
            <a:ext cx="628650" cy="8991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wipe(left)">
                                      <p:cBhvr>
                                        <p:cTn id="15" dur="500"/>
                                        <p:tgtEl>
                                          <p:spTgt spid="100"/>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0" grpId="0"/>
      <p:bldP spid="6"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三、连通器</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title=""/>
          <p:cNvSpPr txBox="1"/>
          <p:nvPr>
            <p:custDataLst>
              <p:tags r:id="rId4"/>
            </p:custDataLst>
          </p:nvPr>
        </p:nvSpPr>
        <p:spPr>
          <a:xfrm>
            <a:off x="292735" y="1470025"/>
            <a:ext cx="11699240" cy="922020"/>
          </a:xfrm>
          <a:prstGeom prst="rect">
            <a:avLst/>
          </a:prstGeom>
          <a:noFill/>
        </p:spPr>
        <p:txBody>
          <a:bodyPr wrap="square" rtlCol="0" anchor="t">
            <a:spAutoFit/>
          </a:bodyPr>
          <a:lstStyle/>
          <a:p>
            <a:pPr fontAlgn="auto">
              <a:lnSpc>
                <a:spcPct val="150000"/>
              </a:lnSpc>
            </a:pPr>
            <a:r>
              <a:rPr>
                <a:solidFill>
                  <a:srgbClr val="00B050"/>
                </a:solidFill>
                <a:latin typeface="微软雅黑" panose="020b0503020204020204" charset="-122"/>
                <a:ea typeface="微软雅黑" panose="020b0503020204020204" charset="-122"/>
                <a:cs typeface="微软雅黑" panose="020b0503020204020204" charset="-122"/>
              </a:rPr>
              <a:t>1.连通器：</a:t>
            </a:r>
            <a:r>
              <a:rPr>
                <a:latin typeface="微软雅黑" panose="020b0503020204020204" charset="-122"/>
                <a:ea typeface="微软雅黑" panose="020b0503020204020204" charset="-122"/>
                <a:cs typeface="微软雅黑" panose="020b0503020204020204" charset="-122"/>
              </a:rPr>
              <a:t>上端开口、下端连通的容器叫做连通器。</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solidFill>
                  <a:srgbClr val="00B050"/>
                </a:solidFill>
                <a:latin typeface="微软雅黑" panose="020b0503020204020204" charset="-122"/>
                <a:ea typeface="微软雅黑" panose="020b0503020204020204" charset="-122"/>
                <a:cs typeface="微软雅黑" panose="020b0503020204020204" charset="-122"/>
              </a:rPr>
              <a:t>2.连通器的特点：</a:t>
            </a:r>
            <a:r>
              <a:rPr>
                <a:latin typeface="微软雅黑" panose="020b0503020204020204" charset="-122"/>
                <a:ea typeface="微软雅黑" panose="020b0503020204020204" charset="-122"/>
                <a:cs typeface="微软雅黑" panose="020b0503020204020204" charset="-122"/>
              </a:rPr>
              <a:t>连通器里装入同种液体，当液体部流动时，连通器各部分中的液面高度总是相同的，如图所示。</a:t>
            </a:r>
            <a:endParaRPr>
              <a:latin typeface="微软雅黑" panose="020b0503020204020204" charset="-122"/>
              <a:ea typeface="微软雅黑" panose="020b0503020204020204" charset="-122"/>
              <a:cs typeface="微软雅黑" panose="020b0503020204020204" charset="-122"/>
            </a:endParaRPr>
          </a:p>
        </p:txBody>
      </p:sp>
      <p:pic>
        <p:nvPicPr>
          <p:cNvPr id="2" name="图片 -2147481776" title=""/>
          <p:cNvPicPr>
            <a:picLocks noChangeAspect="1"/>
          </p:cNvPicPr>
          <p:nvPr/>
        </p:nvPicPr>
        <p:blipFill>
          <a:blip r:embed="rId5"/>
          <a:stretch>
            <a:fillRect/>
          </a:stretch>
        </p:blipFill>
        <p:spPr>
          <a:xfrm>
            <a:off x="4728210" y="2605405"/>
            <a:ext cx="1611630" cy="1731645"/>
          </a:xfrm>
          <a:prstGeom prst="rect">
            <a:avLst/>
          </a:prstGeom>
          <a:noFill/>
          <a:ln w="9525">
            <a:noFill/>
          </a:ln>
        </p:spPr>
      </p:pic>
      <p:pic>
        <p:nvPicPr>
          <p:cNvPr id="6" name="图片 356" title=""/>
          <p:cNvPicPr>
            <a:picLocks noChangeAspect="1" noChangeArrowheads="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bwMode="auto">
          <a:xfrm>
            <a:off x="292207" y="4441677"/>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title=""/>
          <p:cNvSpPr/>
          <p:nvPr>
            <p:custDataLst>
              <p:tags r:id="rId8"/>
            </p:custDataLst>
          </p:nvPr>
        </p:nvSpPr>
        <p:spPr>
          <a:xfrm>
            <a:off x="292735" y="4915535"/>
            <a:ext cx="11716385" cy="506730"/>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连通器各部分中的液面高度相同时的条件：一、连通器中的液体是同种液体；二、液面静止。</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ipe(left)">
                                      <p:cBhvr>
                                        <p:cTn id="15" dur="500"/>
                                        <p:tgtEl>
                                          <p:spTgt spid="1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Effect transition="in" filter="wipe(left)">
                                      <p:cBhvr>
                                        <p:cTn id="20" dur="500"/>
                                        <p:tgtEl>
                                          <p:spTgt spid="1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三、连通器</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title=""/>
          <p:cNvSpPr txBox="1"/>
          <p:nvPr>
            <p:custDataLst>
              <p:tags r:id="rId4"/>
            </p:custDataLst>
          </p:nvPr>
        </p:nvSpPr>
        <p:spPr>
          <a:xfrm>
            <a:off x="292735" y="1470025"/>
            <a:ext cx="11699240" cy="506730"/>
          </a:xfrm>
          <a:prstGeom prst="rect">
            <a:avLst/>
          </a:prstGeom>
          <a:noFill/>
        </p:spPr>
        <p:txBody>
          <a:bodyPr wrap="square" rtlCol="0" anchor="t">
            <a:spAutoFit/>
          </a:bodyPr>
          <a:lstStyle/>
          <a:p>
            <a:pPr fontAlgn="auto">
              <a:lnSpc>
                <a:spcPct val="150000"/>
              </a:lnSpc>
            </a:pPr>
            <a:r>
              <a:rPr lang="en-US">
                <a:solidFill>
                  <a:srgbClr val="00B050"/>
                </a:solidFill>
                <a:latin typeface="微软雅黑" panose="020b0503020204020204" charset="-122"/>
                <a:ea typeface="微软雅黑" panose="020b0503020204020204" charset="-122"/>
                <a:cs typeface="微软雅黑" panose="020b0503020204020204" charset="-122"/>
              </a:rPr>
              <a:t>3</a:t>
            </a:r>
            <a:r>
              <a:rPr>
                <a:solidFill>
                  <a:srgbClr val="00B050"/>
                </a:solidFill>
                <a:latin typeface="微软雅黑" panose="020b0503020204020204" charset="-122"/>
                <a:ea typeface="微软雅黑" panose="020b0503020204020204" charset="-122"/>
                <a:cs typeface="微软雅黑" panose="020b0503020204020204" charset="-122"/>
              </a:rPr>
              <a:t>.连通器</a:t>
            </a:r>
            <a:r>
              <a:rPr lang="zh-CN">
                <a:solidFill>
                  <a:srgbClr val="00B050"/>
                </a:solidFill>
                <a:latin typeface="微软雅黑" panose="020b0503020204020204" charset="-122"/>
                <a:ea typeface="微软雅黑" panose="020b0503020204020204" charset="-122"/>
                <a:cs typeface="微软雅黑" panose="020b0503020204020204" charset="-122"/>
              </a:rPr>
              <a:t>的应用</a:t>
            </a:r>
            <a:endParaRPr>
              <a:latin typeface="微软雅黑" panose="020b0503020204020204" charset="-122"/>
              <a:ea typeface="微软雅黑" panose="020b0503020204020204" charset="-122"/>
              <a:cs typeface="微软雅黑" panose="020b0503020204020204" charset="-122"/>
            </a:endParaRPr>
          </a:p>
        </p:txBody>
      </p:sp>
      <p:graphicFrame>
        <p:nvGraphicFramePr>
          <p:cNvPr id="10" name="表格 9" title=""/>
          <p:cNvGraphicFramePr>
            <a:graphicFrameLocks noGrp="1"/>
          </p:cNvGraphicFramePr>
          <p:nvPr>
            <p:custDataLst>
              <p:tags r:id="rId5"/>
            </p:custDataLst>
          </p:nvPr>
        </p:nvGraphicFramePr>
        <p:xfrm>
          <a:off x="292735" y="2190115"/>
          <a:ext cx="11698605" cy="4241165"/>
        </p:xfrm>
        <a:graphic>
          <a:graphicData uri="http://schemas.openxmlformats.org/drawingml/2006/table">
            <a:tbl>
              <a:tblPr/>
              <a:tblGrid>
                <a:gridCol w="3629660"/>
                <a:gridCol w="2950845"/>
                <a:gridCol w="1217930"/>
                <a:gridCol w="1519555"/>
                <a:gridCol w="2380615"/>
              </a:tblGrid>
              <a:tr h="1128395">
                <a:tc>
                  <a:txBody>
                    <a:bodyPr vert="horz" wrap="square"/>
                    <a:lstStyle/>
                    <a:p>
                      <a:pPr indent="0" algn="ctr">
                        <a:buNone/>
                      </a:pP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 </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 </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 </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5887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茶壶的壶身和壶嘴构成连通器，方便倒水</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下水弯的U型“反水弯”是一个连通器，阻挡下水道的异味进入室内</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锅炉水位计的玻璃管和锅炉构成连通器，可显示锅炉内的水位</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水塔和自来水管构成连通器，将水送到千家万户</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7188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 </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 </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vert="horz" wrap="square"/>
                    <a:lstStyle/>
                    <a:p>
                      <a:pPr indent="0" algn="ctr">
                        <a:buNone/>
                      </a:pP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882015">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过路涵洞是一个连通器，使水从道路一侧流到另一侧</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养殖场的自动加水器实质上也是一个连通器，可保持饮水槽内水位不变</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船闸利用连通器原理实现船只通航</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pic>
        <p:nvPicPr>
          <p:cNvPr id="11" name="图片 10" title=""/>
          <p:cNvPicPr/>
          <p:nvPr/>
        </p:nvPicPr>
        <p:blipFill>
          <a:blip r:embed="rId6"/>
          <a:stretch>
            <a:fillRect/>
          </a:stretch>
        </p:blipFill>
        <p:spPr>
          <a:xfrm>
            <a:off x="1436370" y="2270125"/>
            <a:ext cx="1064260" cy="930910"/>
          </a:xfrm>
          <a:prstGeom prst="rect">
            <a:avLst/>
          </a:prstGeom>
          <a:noFill/>
          <a:ln w="9525">
            <a:noFill/>
          </a:ln>
        </p:spPr>
      </p:pic>
      <p:pic>
        <p:nvPicPr>
          <p:cNvPr id="13" name="图片 12" title=""/>
          <p:cNvPicPr/>
          <p:nvPr/>
        </p:nvPicPr>
        <p:blipFill>
          <a:blip r:embed="rId7"/>
          <a:stretch>
            <a:fillRect/>
          </a:stretch>
        </p:blipFill>
        <p:spPr>
          <a:xfrm>
            <a:off x="5094605" y="2270125"/>
            <a:ext cx="817245" cy="930910"/>
          </a:xfrm>
          <a:prstGeom prst="rect">
            <a:avLst/>
          </a:prstGeom>
          <a:noFill/>
          <a:ln w="9525">
            <a:noFill/>
          </a:ln>
        </p:spPr>
      </p:pic>
      <p:pic>
        <p:nvPicPr>
          <p:cNvPr id="14" name="图片 13" title=""/>
          <p:cNvPicPr/>
          <p:nvPr/>
        </p:nvPicPr>
        <p:blipFill>
          <a:blip r:embed="rId8"/>
          <a:stretch>
            <a:fillRect/>
          </a:stretch>
        </p:blipFill>
        <p:spPr>
          <a:xfrm>
            <a:off x="7614285" y="2270125"/>
            <a:ext cx="889000" cy="930275"/>
          </a:xfrm>
          <a:prstGeom prst="rect">
            <a:avLst/>
          </a:prstGeom>
          <a:noFill/>
          <a:ln w="9525">
            <a:noFill/>
          </a:ln>
        </p:spPr>
      </p:pic>
      <p:pic>
        <p:nvPicPr>
          <p:cNvPr id="15" name="图片 14" title=""/>
          <p:cNvPicPr/>
          <p:nvPr/>
        </p:nvPicPr>
        <p:blipFill>
          <a:blip r:embed="rId9"/>
          <a:stretch>
            <a:fillRect/>
          </a:stretch>
        </p:blipFill>
        <p:spPr>
          <a:xfrm>
            <a:off x="10516870" y="2270125"/>
            <a:ext cx="753745" cy="930910"/>
          </a:xfrm>
          <a:prstGeom prst="rect">
            <a:avLst/>
          </a:prstGeom>
          <a:noFill/>
          <a:ln w="9525">
            <a:noFill/>
          </a:ln>
        </p:spPr>
      </p:pic>
      <p:pic>
        <p:nvPicPr>
          <p:cNvPr id="16" name="图片 15" title=""/>
          <p:cNvPicPr/>
          <p:nvPr/>
        </p:nvPicPr>
        <p:blipFill>
          <a:blip r:embed="rId10"/>
          <a:stretch>
            <a:fillRect/>
          </a:stretch>
        </p:blipFill>
        <p:spPr>
          <a:xfrm>
            <a:off x="1436370" y="4632325"/>
            <a:ext cx="1546225" cy="777875"/>
          </a:xfrm>
          <a:prstGeom prst="rect">
            <a:avLst/>
          </a:prstGeom>
          <a:noFill/>
          <a:ln w="9525">
            <a:noFill/>
          </a:ln>
        </p:spPr>
      </p:pic>
      <p:pic>
        <p:nvPicPr>
          <p:cNvPr id="18" name="图片 17" title=""/>
          <p:cNvPicPr/>
          <p:nvPr/>
        </p:nvPicPr>
        <p:blipFill>
          <a:blip r:embed="rId11"/>
          <a:stretch>
            <a:fillRect/>
          </a:stretch>
        </p:blipFill>
        <p:spPr>
          <a:xfrm>
            <a:off x="5288915" y="4509135"/>
            <a:ext cx="1348105" cy="979805"/>
          </a:xfrm>
          <a:prstGeom prst="rect">
            <a:avLst/>
          </a:prstGeom>
          <a:noFill/>
          <a:ln w="9525">
            <a:noFill/>
          </a:ln>
        </p:spPr>
      </p:pic>
      <p:pic>
        <p:nvPicPr>
          <p:cNvPr id="19" name="图片 18" title=""/>
          <p:cNvPicPr/>
          <p:nvPr/>
        </p:nvPicPr>
        <p:blipFill>
          <a:blip r:embed="rId12"/>
          <a:stretch>
            <a:fillRect/>
          </a:stretch>
        </p:blipFill>
        <p:spPr>
          <a:xfrm>
            <a:off x="9309100" y="4562475"/>
            <a:ext cx="1847850" cy="92646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ipe(left)">
                                      <p:cBhvr>
                                        <p:cTn id="15" dur="500"/>
                                        <p:tgtEl>
                                          <p:spTgt spid="1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24561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液体内部压强的特点</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3" name="文本框 12" title=""/>
          <p:cNvSpPr txBox="1"/>
          <p:nvPr>
            <p:custDataLst>
              <p:tags r:id="rId4"/>
            </p:custDataLst>
          </p:nvPr>
        </p:nvSpPr>
        <p:spPr>
          <a:xfrm>
            <a:off x="144780" y="1384300"/>
            <a:ext cx="3425190" cy="156845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【例1】</a:t>
            </a:r>
            <a:r>
              <a:rPr sz="1600">
                <a:latin typeface="微软雅黑" panose="020b0503020204020204" charset="-122"/>
                <a:ea typeface="微软雅黑" panose="020b0503020204020204" charset="-122"/>
                <a:cs typeface="微软雅黑" panose="020b0503020204020204" charset="-122"/>
              </a:rPr>
              <a:t>如图所示，将一长方体从水中匀速提起直至下表面刚好离开水面，此过程容器底受到水的压强p随时间t变化的图像大致为（　　）。</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766" title=""/>
          <p:cNvPicPr>
            <a:picLocks noChangeAspect="1"/>
          </p:cNvPicPr>
          <p:nvPr/>
        </p:nvPicPr>
        <p:blipFill>
          <a:blip r:embed="rId5"/>
          <a:stretch>
            <a:fillRect/>
          </a:stretch>
        </p:blipFill>
        <p:spPr>
          <a:xfrm>
            <a:off x="292735" y="2952750"/>
            <a:ext cx="878205" cy="1102995"/>
          </a:xfrm>
          <a:prstGeom prst="rect">
            <a:avLst/>
          </a:prstGeom>
          <a:noFill/>
          <a:ln w="9525">
            <a:noFill/>
          </a:ln>
        </p:spPr>
      </p:pic>
      <p:pic>
        <p:nvPicPr>
          <p:cNvPr id="6" name="图片 -2147481623" title=""/>
          <p:cNvPicPr>
            <a:picLocks noChangeAspect="1"/>
          </p:cNvPicPr>
          <p:nvPr/>
        </p:nvPicPr>
        <p:blipFill>
          <a:blip r:embed="rId6"/>
          <a:stretch>
            <a:fillRect/>
          </a:stretch>
        </p:blipFill>
        <p:spPr>
          <a:xfrm>
            <a:off x="144145" y="4055745"/>
            <a:ext cx="3220720" cy="1391920"/>
          </a:xfrm>
          <a:prstGeom prst="rect">
            <a:avLst/>
          </a:prstGeom>
          <a:noFill/>
          <a:ln w="9525">
            <a:noFill/>
          </a:ln>
        </p:spPr>
      </p:pic>
      <p:pic>
        <p:nvPicPr>
          <p:cNvPr id="7" name="图片 -2147481620" title=""/>
          <p:cNvPicPr>
            <a:picLocks noChangeAspect="1"/>
          </p:cNvPicPr>
          <p:nvPr/>
        </p:nvPicPr>
        <p:blipFill>
          <a:blip r:embed="rId7"/>
          <a:stretch>
            <a:fillRect/>
          </a:stretch>
        </p:blipFill>
        <p:spPr>
          <a:xfrm>
            <a:off x="258445" y="5447665"/>
            <a:ext cx="3208020" cy="1340485"/>
          </a:xfrm>
          <a:prstGeom prst="rect">
            <a:avLst/>
          </a:prstGeom>
          <a:noFill/>
          <a:ln w="9525">
            <a:noFill/>
          </a:ln>
        </p:spPr>
      </p:pic>
      <p:cxnSp>
        <p:nvCxnSpPr>
          <p:cNvPr id="23" name="直接连接符 22" title=""/>
          <p:cNvCxnSpPr/>
          <p:nvPr>
            <p:custDataLst>
              <p:tags r:id="rId8"/>
            </p:custDataLst>
          </p:nvPr>
        </p:nvCxnSpPr>
        <p:spPr>
          <a:xfrm flipH="1">
            <a:off x="3581400" y="1256665"/>
            <a:ext cx="0" cy="568007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custDataLst>
              <p:tags r:id="rId9"/>
            </p:custDataLst>
          </p:nvPr>
        </p:nvSpPr>
        <p:spPr>
          <a:xfrm>
            <a:off x="3592830" y="1155700"/>
            <a:ext cx="8404860" cy="415417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如图所示，在“探究液体内部压强”的实验中：</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（1）图A所示压强计在使用前，需观察U形管两边液面是否相平，要检查装置的气密性。请简述检查气密性的方法：</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。实验中通过</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显示液体内部压强的大小。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（2）某同学实验的情形如图B、C、D所示。</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①比较图B和图C可以探究的问题是___________。</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②保持探头在水中的深度不变，改变它的方向如图C、D所示，根据实验现象可以初步得出结论：______。</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（3）该同学在实验过程中发现：在同种液体内部同一深度处，使用不同的压强计，U形管两侧液面的高度差不完全相同。他认为可能与探头橡皮膜安装的松紧有关。请你设计实验证明他的观点_________。</a:t>
            </a:r>
            <a:endParaRPr sz="1600">
              <a:latin typeface="微软雅黑" panose="020b0503020204020204" charset="-122"/>
              <a:ea typeface="微软雅黑" panose="020b0503020204020204" charset="-122"/>
              <a:cs typeface="微软雅黑" panose="020b0503020204020204" charset="-122"/>
            </a:endParaRPr>
          </a:p>
        </p:txBody>
      </p:sp>
      <p:pic>
        <p:nvPicPr>
          <p:cNvPr id="10" name="图片 -2147481758" title=""/>
          <p:cNvPicPr>
            <a:picLocks noChangeAspect="1"/>
          </p:cNvPicPr>
          <p:nvPr/>
        </p:nvPicPr>
        <p:blipFill>
          <a:blip r:embed="rId10"/>
          <a:stretch>
            <a:fillRect/>
          </a:stretch>
        </p:blipFill>
        <p:spPr>
          <a:xfrm>
            <a:off x="4573270" y="5269230"/>
            <a:ext cx="5885815" cy="1489710"/>
          </a:xfrm>
          <a:prstGeom prst="rect">
            <a:avLst/>
          </a:prstGeom>
          <a:noFill/>
          <a:ln w="9525">
            <a:noFill/>
          </a:ln>
        </p:spPr>
      </p:pic>
      <p:sp>
        <p:nvSpPr>
          <p:cNvPr id="16" name="文本框 15" title=""/>
          <p:cNvSpPr txBox="1"/>
          <p:nvPr>
            <p:custDataLst>
              <p:tags r:id="rId11"/>
            </p:custDataLst>
          </p:nvPr>
        </p:nvSpPr>
        <p:spPr>
          <a:xfrm>
            <a:off x="1344930" y="2959100"/>
            <a:ext cx="1024255"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p=ρgh</a:t>
            </a:r>
            <a:endParaRPr 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12"/>
            </p:custDataLst>
          </p:nvPr>
        </p:nvSpPr>
        <p:spPr>
          <a:xfrm>
            <a:off x="1236345" y="3383915"/>
            <a:ext cx="1983740" cy="58356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液体深度，先不变，再下降，最后不变</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3"/>
            </p:custDataLst>
          </p:nvPr>
        </p:nvSpPr>
        <p:spPr>
          <a:xfrm>
            <a:off x="2583180" y="2615565"/>
            <a:ext cx="396875"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C</a:t>
            </a:r>
            <a:endParaRPr lang="en-US" sz="1600">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14"/>
            </p:custDataLst>
          </p:nvPr>
        </p:nvSpPr>
        <p:spPr>
          <a:xfrm>
            <a:off x="7871460" y="2326005"/>
            <a:ext cx="225869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了解压强计的工作原理</a:t>
            </a:r>
            <a:endParaRPr lang="zh-CN" altLang="en-US" sz="1600">
              <a:solidFill>
                <a:srgbClr val="FF0000"/>
              </a:solidFill>
              <a:latin typeface="微软雅黑" panose="020b0503020204020204" charset="-122"/>
              <a:ea typeface="微软雅黑" panose="020b0503020204020204" charset="-122"/>
            </a:endParaRPr>
          </a:p>
        </p:txBody>
      </p:sp>
      <p:sp>
        <p:nvSpPr>
          <p:cNvPr id="17" name="文本框 16" title=""/>
          <p:cNvSpPr txBox="1"/>
          <p:nvPr>
            <p:custDataLst>
              <p:tags r:id="rId15"/>
            </p:custDataLst>
          </p:nvPr>
        </p:nvSpPr>
        <p:spPr>
          <a:xfrm>
            <a:off x="7783830" y="2671445"/>
            <a:ext cx="430085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熟悉用压强计探究液体压强特点的思路、方法</a:t>
            </a:r>
            <a:endParaRPr lang="zh-CN" altLang="en-US" sz="1600">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16"/>
            </p:custDataLst>
          </p:nvPr>
        </p:nvSpPr>
        <p:spPr>
          <a:xfrm>
            <a:off x="5845175" y="1907540"/>
            <a:ext cx="374015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轻压橡皮膜，观察U形管液面有无变化</a:t>
            </a:r>
            <a:endParaRPr lang="zh-CN" altLang="en-US" sz="1600">
              <a:solidFill>
                <a:srgbClr val="FF0000"/>
              </a:solidFill>
              <a:latin typeface="微软雅黑" panose="020b0503020204020204" charset="-122"/>
              <a:ea typeface="微软雅黑" panose="020b0503020204020204" charset="-122"/>
            </a:endParaRPr>
          </a:p>
        </p:txBody>
      </p:sp>
      <p:sp>
        <p:nvSpPr>
          <p:cNvPr id="19" name="文本框 18" title=""/>
          <p:cNvSpPr txBox="1"/>
          <p:nvPr>
            <p:custDataLst>
              <p:tags r:id="rId17"/>
            </p:custDataLst>
          </p:nvPr>
        </p:nvSpPr>
        <p:spPr>
          <a:xfrm>
            <a:off x="10218420" y="2244725"/>
            <a:ext cx="182880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U形管液面高度差</a:t>
            </a:r>
            <a:endParaRPr lang="zh-CN" altLang="en-US" sz="1600">
              <a:solidFill>
                <a:srgbClr val="FF0000"/>
              </a:solidFill>
              <a:latin typeface="微软雅黑" panose="020b0503020204020204" charset="-122"/>
              <a:ea typeface="微软雅黑" panose="020b0503020204020204" charset="-122"/>
            </a:endParaRPr>
          </a:p>
        </p:txBody>
      </p:sp>
      <p:sp>
        <p:nvSpPr>
          <p:cNvPr id="100" name="文本框 99" title=""/>
          <p:cNvSpPr txBox="1"/>
          <p:nvPr/>
        </p:nvSpPr>
        <p:spPr>
          <a:xfrm>
            <a:off x="6785610" y="3016885"/>
            <a:ext cx="2600325" cy="337185"/>
          </a:xfrm>
          <a:prstGeom prst="rect">
            <a:avLst/>
          </a:prstGeom>
          <a:noFill/>
          <a:ln w="9525">
            <a:noFill/>
          </a:ln>
        </p:spPr>
        <p:txBody>
          <a:bodyPr wrap="square">
            <a:spAutoFit/>
          </a:bodyPr>
          <a:lstStyle/>
          <a:p>
            <a:pPr indent="0"/>
            <a:r>
              <a:rPr lang="zh-CN" sz="1600">
                <a:solidFill>
                  <a:srgbClr val="FF0000"/>
                </a:solidFill>
                <a:latin typeface="微软雅黑" panose="020b0503020204020204" charset="-122"/>
                <a:ea typeface="微软雅黑" panose="020b0503020204020204" charset="-122"/>
              </a:rPr>
              <a:t>液体压强与深度的关系</a:t>
            </a:r>
            <a:endParaRPr lang="zh-CN" altLang="en-US" sz="1600">
              <a:solidFill>
                <a:srgbClr val="FF0000"/>
              </a:solidFill>
              <a:latin typeface="微软雅黑" panose="020b0503020204020204" charset="-122"/>
              <a:ea typeface="微软雅黑" panose="020b0503020204020204" charset="-122"/>
            </a:endParaRPr>
          </a:p>
        </p:txBody>
      </p:sp>
      <p:sp>
        <p:nvSpPr>
          <p:cNvPr id="20" name="文本框 19" title=""/>
          <p:cNvSpPr txBox="1"/>
          <p:nvPr/>
        </p:nvSpPr>
        <p:spPr>
          <a:xfrm>
            <a:off x="4010025" y="3800475"/>
            <a:ext cx="4500245" cy="337185"/>
          </a:xfrm>
          <a:prstGeom prst="rect">
            <a:avLst/>
          </a:prstGeom>
          <a:noFill/>
          <a:ln w="9525">
            <a:noFill/>
          </a:ln>
        </p:spPr>
        <p:txBody>
          <a:bodyPr wrap="square">
            <a:spAutoFit/>
          </a:bodyPr>
          <a:lstStyle/>
          <a:p>
            <a:pPr indent="0"/>
            <a:r>
              <a:rPr lang="zh-CN" sz="1600">
                <a:solidFill>
                  <a:srgbClr val="FF0000"/>
                </a:solidFill>
                <a:latin typeface="微软雅黑" panose="020b0503020204020204" charset="-122"/>
                <a:ea typeface="微软雅黑" panose="020b0503020204020204" charset="-122"/>
              </a:rPr>
              <a:t>在同种液体内部同一深度处，各个方向压强相等</a:t>
            </a:r>
            <a:endParaRPr lang="zh-CN" sz="1600">
              <a:solidFill>
                <a:srgbClr val="FF0000"/>
              </a:solidFill>
              <a:latin typeface="微软雅黑" panose="020b0503020204020204" charset="-122"/>
              <a:ea typeface="微软雅黑" panose="020b0503020204020204" charset="-122"/>
            </a:endParaRPr>
          </a:p>
        </p:txBody>
      </p:sp>
      <p:sp>
        <p:nvSpPr>
          <p:cNvPr id="21" name="文本框 20" title=""/>
          <p:cNvSpPr txBox="1"/>
          <p:nvPr/>
        </p:nvSpPr>
        <p:spPr>
          <a:xfrm>
            <a:off x="5491480" y="4852670"/>
            <a:ext cx="6506210" cy="583565"/>
          </a:xfrm>
          <a:prstGeom prst="rect">
            <a:avLst/>
          </a:prstGeom>
          <a:noFill/>
          <a:ln w="9525">
            <a:noFill/>
          </a:ln>
        </p:spPr>
        <p:txBody>
          <a:bodyPr wrap="square">
            <a:spAutoFit/>
          </a:bodyPr>
          <a:lstStyle/>
          <a:p>
            <a:pPr indent="0"/>
            <a:r>
              <a:rPr lang="zh-CN" sz="1600">
                <a:solidFill>
                  <a:srgbClr val="FF0000"/>
                </a:solidFill>
                <a:latin typeface="微软雅黑" panose="020b0503020204020204" charset="-122"/>
                <a:ea typeface="微软雅黑" panose="020b0503020204020204" charset="-122"/>
              </a:rPr>
              <a:t>两个相同的压强计，一个橡皮膜比较松，一个比较紧，同时伸入同一种液体，同一深度，观察两压强计U形管液面高度差的区别</a:t>
            </a:r>
            <a:endParaRPr 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6">
                                            <p:txEl>
                                              <p:pRg st="0" end="0"/>
                                            </p:txEl>
                                          </p:spTgt>
                                        </p:tgtEl>
                                        <p:attrNameLst>
                                          <p:attrName>style.visibility</p:attrName>
                                        </p:attrNameLst>
                                      </p:cBhvr>
                                      <p:to>
                                        <p:strVal val="visible"/>
                                      </p:to>
                                    </p:set>
                                    <p:animEffect transition="in" filter="wipe(left)">
                                      <p:cBhvr>
                                        <p:cTn id="40" dur="500"/>
                                        <p:tgtEl>
                                          <p:spTgt spid="26">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6">
                                            <p:txEl>
                                              <p:pRg st="1" end="1"/>
                                            </p:txEl>
                                          </p:spTgt>
                                        </p:tgtEl>
                                        <p:attrNameLst>
                                          <p:attrName>style.visibility</p:attrName>
                                        </p:attrNameLst>
                                      </p:cBhvr>
                                      <p:to>
                                        <p:strVal val="visible"/>
                                      </p:to>
                                    </p:set>
                                    <p:animEffect transition="in" filter="wipe(left)">
                                      <p:cBhvr>
                                        <p:cTn id="45" dur="500"/>
                                        <p:tgtEl>
                                          <p:spTgt spid="26">
                                            <p:txEl>
                                              <p:pRg st="1" end="1"/>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6">
                                            <p:txEl>
                                              <p:pRg st="2" end="2"/>
                                            </p:txEl>
                                          </p:spTgt>
                                        </p:tgtEl>
                                        <p:attrNameLst>
                                          <p:attrName>style.visibility</p:attrName>
                                        </p:attrNameLst>
                                      </p:cBhvr>
                                      <p:to>
                                        <p:strVal val="visible"/>
                                      </p:to>
                                    </p:set>
                                    <p:animEffect transition="in" filter="wipe(left)">
                                      <p:cBhvr>
                                        <p:cTn id="50" dur="500"/>
                                        <p:tgtEl>
                                          <p:spTgt spid="26">
                                            <p:txEl>
                                              <p:pRg st="2" end="2"/>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6">
                                            <p:txEl>
                                              <p:pRg st="3" end="3"/>
                                            </p:txEl>
                                          </p:spTgt>
                                        </p:tgtEl>
                                        <p:attrNameLst>
                                          <p:attrName>style.visibility</p:attrName>
                                        </p:attrNameLst>
                                      </p:cBhvr>
                                      <p:to>
                                        <p:strVal val="visible"/>
                                      </p:to>
                                    </p:set>
                                    <p:animEffect transition="in" filter="wipe(left)">
                                      <p:cBhvr>
                                        <p:cTn id="55" dur="500"/>
                                        <p:tgtEl>
                                          <p:spTgt spid="26">
                                            <p:txEl>
                                              <p:pRg st="3" end="3"/>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6">
                                            <p:txEl>
                                              <p:pRg st="4" end="4"/>
                                            </p:txEl>
                                          </p:spTgt>
                                        </p:tgtEl>
                                        <p:attrNameLst>
                                          <p:attrName>style.visibility</p:attrName>
                                        </p:attrNameLst>
                                      </p:cBhvr>
                                      <p:to>
                                        <p:strVal val="visible"/>
                                      </p:to>
                                    </p:set>
                                    <p:animEffect transition="in" filter="wipe(left)">
                                      <p:cBhvr>
                                        <p:cTn id="60" dur="500"/>
                                        <p:tgtEl>
                                          <p:spTgt spid="26">
                                            <p:txEl>
                                              <p:pRg st="4" end="4"/>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6">
                                            <p:txEl>
                                              <p:pRg st="5" end="5"/>
                                            </p:txEl>
                                          </p:spTgt>
                                        </p:tgtEl>
                                        <p:attrNameLst>
                                          <p:attrName>style.visibility</p:attrName>
                                        </p:attrNameLst>
                                      </p:cBhvr>
                                      <p:to>
                                        <p:strVal val="visible"/>
                                      </p:to>
                                    </p:set>
                                    <p:animEffect transition="in" filter="wipe(left)">
                                      <p:cBhvr>
                                        <p:cTn id="65" dur="500"/>
                                        <p:tgtEl>
                                          <p:spTgt spid="26">
                                            <p:txEl>
                                              <p:pRg st="5" end="5"/>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barn(inVertical)">
                                      <p:cBhvr>
                                        <p:cTn id="70" dur="500"/>
                                        <p:tgtEl>
                                          <p:spTgt spid="10"/>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left)">
                                      <p:cBhvr>
                                        <p:cTn id="75" dur="500"/>
                                        <p:tgtEl>
                                          <p:spTgt spid="16"/>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left)">
                                      <p:cBhvr>
                                        <p:cTn id="85" dur="500"/>
                                        <p:tgtEl>
                                          <p:spTgt spid="14"/>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wipe(left)">
                                      <p:cBhvr>
                                        <p:cTn id="90" dur="500"/>
                                        <p:tgtEl>
                                          <p:spTgt spid="15"/>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wipe(left)">
                                      <p:cBhvr>
                                        <p:cTn id="95" dur="500"/>
                                        <p:tgtEl>
                                          <p:spTgt spid="17"/>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wipe(left)">
                                      <p:cBhvr>
                                        <p:cTn id="100" dur="500"/>
                                        <p:tgtEl>
                                          <p:spTgt spid="18"/>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wipe(left)">
                                      <p:cBhvr>
                                        <p:cTn id="105" dur="500"/>
                                        <p:tgtEl>
                                          <p:spTgt spid="19"/>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00"/>
                                        </p:tgtEl>
                                        <p:attrNameLst>
                                          <p:attrName>style.visibility</p:attrName>
                                        </p:attrNameLst>
                                      </p:cBhvr>
                                      <p:to>
                                        <p:strVal val="visible"/>
                                      </p:to>
                                    </p:set>
                                    <p:animEffect transition="in" filter="wipe(left)">
                                      <p:cBhvr>
                                        <p:cTn id="110" dur="500"/>
                                        <p:tgtEl>
                                          <p:spTgt spid="100"/>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wipe(left)">
                                      <p:cBhvr>
                                        <p:cTn id="115" dur="500"/>
                                        <p:tgtEl>
                                          <p:spTgt spid="20"/>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wipe(left)">
                                      <p:cBhvr>
                                        <p:cTn id="1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11" grpId="0"/>
      <p:bldP spid="14" grpId="0"/>
      <p:bldP spid="15" grpId="0"/>
      <p:bldP spid="17" grpId="0"/>
      <p:bldP spid="18" grpId="0"/>
      <p:bldP spid="19" grpId="0"/>
      <p:bldP spid="100" grpId="0"/>
      <p:bldP spid="20" grpId="0"/>
      <p:bldP spid="21"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24561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液体内部压强的特点</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0" name="文本框 9" title=""/>
          <p:cNvSpPr txBox="1"/>
          <p:nvPr>
            <p:custDataLst>
              <p:tags r:id="rId4"/>
            </p:custDataLst>
          </p:nvPr>
        </p:nvSpPr>
        <p:spPr>
          <a:xfrm>
            <a:off x="292735" y="1405255"/>
            <a:ext cx="11576050" cy="267652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如图所示，水平桌面上放有底面积和质量都相同的甲、乙两平底容器，分别装有深度相同、质量相等的不同液体。下列说法正确的是（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①容器对桌面的压力：F</a:t>
            </a:r>
            <a:r>
              <a:rPr sz="1600" baseline="-25000">
                <a:latin typeface="微软雅黑" panose="020b0503020204020204" charset="-122"/>
                <a:ea typeface="微软雅黑" panose="020b0503020204020204" charset="-122"/>
                <a:cs typeface="微软雅黑" panose="020b0503020204020204" charset="-122"/>
              </a:rPr>
              <a:t>甲</a:t>
            </a:r>
            <a:r>
              <a:rPr sz="1600">
                <a:latin typeface="微软雅黑" panose="020b0503020204020204" charset="-122"/>
                <a:ea typeface="微软雅黑" panose="020b0503020204020204" charset="-122"/>
                <a:cs typeface="微软雅黑" panose="020b0503020204020204" charset="-122"/>
              </a:rPr>
              <a:t>＞F</a:t>
            </a:r>
            <a:r>
              <a:rPr sz="1600" baseline="-25000">
                <a:latin typeface="微软雅黑" panose="020b0503020204020204" charset="-122"/>
                <a:ea typeface="微软雅黑" panose="020b0503020204020204" charset="-122"/>
                <a:cs typeface="微软雅黑" panose="020b0503020204020204" charset="-122"/>
              </a:rPr>
              <a:t>乙</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②液体的密度：ρ</a:t>
            </a:r>
            <a:r>
              <a:rPr sz="1600" baseline="-25000">
                <a:latin typeface="微软雅黑" panose="020b0503020204020204" charset="-122"/>
                <a:ea typeface="微软雅黑" panose="020b0503020204020204" charset="-122"/>
                <a:cs typeface="微软雅黑" panose="020b0503020204020204" charset="-122"/>
              </a:rPr>
              <a:t>甲</a:t>
            </a:r>
            <a:r>
              <a:rPr sz="1600">
                <a:latin typeface="微软雅黑" panose="020b0503020204020204" charset="-122"/>
                <a:ea typeface="微软雅黑" panose="020b0503020204020204" charset="-122"/>
                <a:cs typeface="微软雅黑" panose="020b0503020204020204" charset="-122"/>
              </a:rPr>
              <a:t>＝ρ</a:t>
            </a:r>
            <a:r>
              <a:rPr sz="1600" baseline="-25000">
                <a:latin typeface="微软雅黑" panose="020b0503020204020204" charset="-122"/>
                <a:ea typeface="微软雅黑" panose="020b0503020204020204" charset="-122"/>
                <a:cs typeface="微软雅黑" panose="020b0503020204020204" charset="-122"/>
              </a:rPr>
              <a:t>乙</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③液体对容器底部的压强：p</a:t>
            </a:r>
            <a:r>
              <a:rPr sz="1600" baseline="-25000">
                <a:latin typeface="微软雅黑" panose="020b0503020204020204" charset="-122"/>
                <a:ea typeface="微软雅黑" panose="020b0503020204020204" charset="-122"/>
                <a:cs typeface="微软雅黑" panose="020b0503020204020204" charset="-122"/>
              </a:rPr>
              <a:t>甲</a:t>
            </a:r>
            <a:r>
              <a:rPr sz="1600">
                <a:latin typeface="微软雅黑" panose="020b0503020204020204" charset="-122"/>
                <a:ea typeface="微软雅黑" panose="020b0503020204020204" charset="-122"/>
                <a:cs typeface="微软雅黑" panose="020b0503020204020204" charset="-122"/>
              </a:rPr>
              <a:t>＞p</a:t>
            </a:r>
            <a:r>
              <a:rPr sz="1600" baseline="-25000">
                <a:latin typeface="微软雅黑" panose="020b0503020204020204" charset="-122"/>
                <a:ea typeface="微软雅黑" panose="020b0503020204020204" charset="-122"/>
                <a:cs typeface="微软雅黑" panose="020b0503020204020204" charset="-122"/>
              </a:rPr>
              <a:t>乙</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④容器对桌面的压强：p</a:t>
            </a:r>
            <a:r>
              <a:rPr sz="1600" baseline="-25000">
                <a:latin typeface="微软雅黑" panose="020b0503020204020204" charset="-122"/>
                <a:ea typeface="微软雅黑" panose="020b0503020204020204" charset="-122"/>
                <a:cs typeface="微软雅黑" panose="020b0503020204020204" charset="-122"/>
              </a:rPr>
              <a:t>甲</a:t>
            </a:r>
            <a:r>
              <a:rPr sz="1600">
                <a:latin typeface="微软雅黑" panose="020b0503020204020204" charset="-122"/>
                <a:ea typeface="微软雅黑" panose="020b0503020204020204" charset="-122"/>
                <a:cs typeface="微软雅黑" panose="020b0503020204020204" charset="-122"/>
              </a:rPr>
              <a:t>′＝p</a:t>
            </a:r>
            <a:r>
              <a:rPr sz="1600" baseline="-25000">
                <a:latin typeface="微软雅黑" panose="020b0503020204020204" charset="-122"/>
                <a:ea typeface="微软雅黑" panose="020b0503020204020204" charset="-122"/>
                <a:cs typeface="微软雅黑" panose="020b0503020204020204" charset="-122"/>
              </a:rPr>
              <a:t>乙</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A．只有①和③	B．只有①和④	C．只有②和③	D．只有③和④</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757" title=""/>
          <p:cNvPicPr>
            <a:picLocks noChangeAspect="1"/>
          </p:cNvPicPr>
          <p:nvPr/>
        </p:nvPicPr>
        <p:blipFill>
          <a:blip r:embed="rId5"/>
          <a:stretch>
            <a:fillRect/>
          </a:stretch>
        </p:blipFill>
        <p:spPr>
          <a:xfrm>
            <a:off x="7917180" y="2210435"/>
            <a:ext cx="2844165" cy="1714500"/>
          </a:xfrm>
          <a:prstGeom prst="rect">
            <a:avLst/>
          </a:prstGeom>
          <a:noFill/>
          <a:ln w="9525">
            <a:noFill/>
          </a:ln>
        </p:spPr>
      </p:pic>
      <p:sp>
        <p:nvSpPr>
          <p:cNvPr id="19" name="文本框 18" title=""/>
          <p:cNvSpPr txBox="1"/>
          <p:nvPr>
            <p:custDataLst>
              <p:tags r:id="rId6"/>
            </p:custDataLst>
          </p:nvPr>
        </p:nvSpPr>
        <p:spPr>
          <a:xfrm>
            <a:off x="3211830" y="2210435"/>
            <a:ext cx="419481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容器对桌面的压力等于容器与液体重力的和</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6" name="对象 5" title="">
            <a:hlinkClick action="ppaction://ole?verb="/>
          </p:cNvPr>
          <p:cNvGraphicFramePr>
            <a:graphicFrameLocks noChangeAspect="1"/>
          </p:cNvGraphicFramePr>
          <p:nvPr/>
        </p:nvGraphicFramePr>
        <p:xfrm>
          <a:off x="2668270" y="2547620"/>
          <a:ext cx="543560" cy="495935"/>
        </p:xfrm>
        <a:graphic>
          <a:graphicData uri="http://schemas.openxmlformats.org/presentationml/2006/ole">
            <mc:AlternateContent>
              <mc:Choice xmlns:v="urn:schemas-microsoft-com:vml" Requires="v">
                <p:oleObj spid="_x0000_s1050" r:id="rId7" imgW="431800" imgH="393700" progId="Equation.KSEE3">
                  <p:embed/>
                </p:oleObj>
              </mc:Choice>
              <mc:Fallback>
                <p:oleObj r:id="rId7" imgW="431800" imgH="393700" progId="Equation.KSEE3">
                  <p:embed/>
                  <p:pic>
                    <p:nvPicPr>
                      <p:cNvPr id="0" name="OLE substitute image"/>
                      <p:cNvPicPr/>
                      <p:nvPr/>
                    </p:nvPicPr>
                    <p:blipFill>
                      <a:blip r:embed="rId8"/>
                      <a:stretch>
                        <a:fillRect/>
                      </a:stretch>
                    </p:blipFill>
                    <p:spPr>
                      <a:xfrm>
                        <a:off x="2668270" y="2547620"/>
                        <a:ext cx="543560" cy="495935"/>
                      </a:xfrm>
                      <a:prstGeom prst="rect">
                        <a:avLst/>
                      </a:prstGeom>
                    </p:spPr>
                  </p:pic>
                </p:oleObj>
              </mc:Fallback>
            </mc:AlternateContent>
          </a:graphicData>
        </a:graphic>
      </p:graphicFrame>
      <p:sp>
        <p:nvSpPr>
          <p:cNvPr id="7" name="文本框 6" title=""/>
          <p:cNvSpPr txBox="1"/>
          <p:nvPr>
            <p:custDataLst>
              <p:tags r:id="rId9"/>
            </p:custDataLst>
          </p:nvPr>
        </p:nvSpPr>
        <p:spPr>
          <a:xfrm>
            <a:off x="3338830" y="2675890"/>
            <a:ext cx="293941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cs typeface="微软雅黑" panose="020b0503020204020204" charset="-122"/>
              </a:rPr>
              <a:t>质量相同，体积不同，ρ</a:t>
            </a:r>
            <a:r>
              <a:rPr lang="zh-CN" altLang="en-US" sz="1600" baseline="-25000">
                <a:solidFill>
                  <a:srgbClr val="FF0000"/>
                </a:solidFill>
                <a:latin typeface="微软雅黑" panose="020b0503020204020204" charset="-122"/>
                <a:ea typeface="微软雅黑" panose="020b0503020204020204" charset="-122"/>
                <a:cs typeface="微软雅黑" panose="020b0503020204020204" charset="-122"/>
              </a:rPr>
              <a:t>甲</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&gt;ρ</a:t>
            </a:r>
            <a:r>
              <a:rPr lang="zh-CN" altLang="en-US" sz="1600" baseline="-25000">
                <a:solidFill>
                  <a:srgbClr val="FF0000"/>
                </a:solidFill>
                <a:latin typeface="微软雅黑" panose="020b0503020204020204" charset="-122"/>
                <a:ea typeface="微软雅黑" panose="020b0503020204020204" charset="-122"/>
                <a:cs typeface="微软雅黑" panose="020b0503020204020204" charset="-122"/>
              </a:rPr>
              <a:t>乙</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10"/>
            </p:custDataLst>
          </p:nvPr>
        </p:nvSpPr>
        <p:spPr>
          <a:xfrm>
            <a:off x="3606165" y="3014980"/>
            <a:ext cx="344297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cs typeface="微软雅黑" panose="020b0503020204020204" charset="-122"/>
              </a:rPr>
              <a:t>页面高度相同，密度不同，</a:t>
            </a:r>
            <a:r>
              <a:rPr lang="en-US" altLang="zh-CN" sz="1600">
                <a:solidFill>
                  <a:srgbClr val="FF0000"/>
                </a:solidFill>
                <a:latin typeface="微软雅黑" panose="020b0503020204020204" charset="-122"/>
                <a:ea typeface="微软雅黑" panose="020b0503020204020204" charset="-122"/>
                <a:cs typeface="微软雅黑" panose="020b0503020204020204" charset="-122"/>
              </a:rPr>
              <a:t>p</a:t>
            </a:r>
            <a:r>
              <a:rPr lang="zh-CN" altLang="en-US" sz="1600" baseline="-25000">
                <a:solidFill>
                  <a:srgbClr val="FF0000"/>
                </a:solidFill>
                <a:latin typeface="微软雅黑" panose="020b0503020204020204" charset="-122"/>
                <a:ea typeface="微软雅黑" panose="020b0503020204020204" charset="-122"/>
                <a:cs typeface="微软雅黑" panose="020b0503020204020204" charset="-122"/>
              </a:rPr>
              <a:t>甲</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&gt;</a:t>
            </a:r>
            <a:r>
              <a:rPr lang="en-US" altLang="zh-CN" sz="1600">
                <a:solidFill>
                  <a:srgbClr val="FF0000"/>
                </a:solidFill>
                <a:latin typeface="微软雅黑" panose="020b0503020204020204" charset="-122"/>
                <a:ea typeface="微软雅黑" panose="020b0503020204020204" charset="-122"/>
                <a:cs typeface="微软雅黑" panose="020b0503020204020204" charset="-122"/>
              </a:rPr>
              <a:t>p</a:t>
            </a:r>
            <a:r>
              <a:rPr lang="zh-CN" altLang="en-US" sz="1600" baseline="-25000">
                <a:solidFill>
                  <a:srgbClr val="FF0000"/>
                </a:solidFill>
                <a:latin typeface="微软雅黑" panose="020b0503020204020204" charset="-122"/>
                <a:ea typeface="微软雅黑" panose="020b0503020204020204" charset="-122"/>
                <a:cs typeface="微软雅黑" panose="020b0503020204020204" charset="-122"/>
              </a:rPr>
              <a:t>乙</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custDataLst>
              <p:tags r:id="rId11"/>
            </p:custDataLst>
          </p:nvPr>
        </p:nvSpPr>
        <p:spPr>
          <a:xfrm>
            <a:off x="3338830" y="3354070"/>
            <a:ext cx="472821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cs typeface="微软雅黑" panose="020b0503020204020204" charset="-122"/>
              </a:rPr>
              <a:t>容器对桌面的压力相同，受力面积相同，</a:t>
            </a:r>
            <a:r>
              <a:rPr lang="en-US" altLang="zh-CN" sz="1600">
                <a:solidFill>
                  <a:srgbClr val="FF0000"/>
                </a:solidFill>
                <a:latin typeface="微软雅黑" panose="020b0503020204020204" charset="-122"/>
                <a:ea typeface="微软雅黑" panose="020b0503020204020204" charset="-122"/>
                <a:cs typeface="微软雅黑" panose="020b0503020204020204" charset="-122"/>
              </a:rPr>
              <a:t>p</a:t>
            </a:r>
            <a:r>
              <a:rPr lang="en-US" altLang="zh-CN" sz="1600">
                <a:solidFill>
                  <a:srgbClr val="FF0000"/>
                </a:solidFill>
                <a:latin typeface="Arial" panose="020b0604020202020204" pitchFamily="34" charset="0"/>
                <a:ea typeface="微软雅黑" panose="020b0503020204020204" charset="-122"/>
                <a:cs typeface="Arial" panose="020b0604020202020204" pitchFamily="34" charset="0"/>
              </a:rPr>
              <a:t>'</a:t>
            </a:r>
            <a:r>
              <a:rPr lang="zh-CN" altLang="en-US" sz="1600" baseline="-25000">
                <a:solidFill>
                  <a:srgbClr val="FF0000"/>
                </a:solidFill>
                <a:latin typeface="微软雅黑" panose="020b0503020204020204" charset="-122"/>
                <a:ea typeface="微软雅黑" panose="020b0503020204020204" charset="-122"/>
                <a:cs typeface="微软雅黑" panose="020b0503020204020204" charset="-122"/>
              </a:rPr>
              <a:t>甲</a:t>
            </a:r>
            <a:r>
              <a:rPr lang="en-US" altLang="zh-CN" sz="1600">
                <a:solidFill>
                  <a:srgbClr val="FF0000"/>
                </a:solidFill>
                <a:latin typeface="微软雅黑" panose="020b0503020204020204" charset="-122"/>
                <a:ea typeface="微软雅黑" panose="020b0503020204020204" charset="-122"/>
                <a:cs typeface="微软雅黑" panose="020b0503020204020204" charset="-122"/>
              </a:rPr>
              <a:t>=p</a:t>
            </a:r>
            <a:r>
              <a:rPr lang="en-US" altLang="zh-CN" sz="1600">
                <a:solidFill>
                  <a:srgbClr val="FF0000"/>
                </a:solidFill>
                <a:latin typeface="Arial" panose="020b0604020202020204" pitchFamily="34" charset="0"/>
                <a:ea typeface="微软雅黑" panose="020b0503020204020204" charset="-122"/>
                <a:cs typeface="Arial" panose="020b0604020202020204" pitchFamily="34" charset="0"/>
              </a:rPr>
              <a:t>'</a:t>
            </a:r>
            <a:r>
              <a:rPr lang="zh-CN" altLang="en-US" sz="1600" baseline="-25000">
                <a:solidFill>
                  <a:srgbClr val="FF0000"/>
                </a:solidFill>
                <a:latin typeface="微软雅黑" panose="020b0503020204020204" charset="-122"/>
                <a:ea typeface="微软雅黑" panose="020b0503020204020204" charset="-122"/>
                <a:cs typeface="微软雅黑" panose="020b0503020204020204" charset="-122"/>
              </a:rPr>
              <a:t>乙</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custDataLst>
              <p:tags r:id="rId12"/>
            </p:custDataLst>
          </p:nvPr>
        </p:nvSpPr>
        <p:spPr>
          <a:xfrm>
            <a:off x="2232025" y="1873250"/>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left)">
                                      <p:cBhvr>
                                        <p:cTn id="25" dur="500"/>
                                        <p:tgtEl>
                                          <p:spTgt spid="10">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wipe(left)">
                                      <p:cBhvr>
                                        <p:cTn id="30" dur="500"/>
                                        <p:tgtEl>
                                          <p:spTgt spid="10">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wipe(left)">
                                      <p:cBhvr>
                                        <p:cTn id="35" dur="500"/>
                                        <p:tgtEl>
                                          <p:spTgt spid="10">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
                                            <p:txEl>
                                              <p:pRg st="5" end="5"/>
                                            </p:txEl>
                                          </p:spTgt>
                                        </p:tgtEl>
                                        <p:attrNameLst>
                                          <p:attrName>style.visibility</p:attrName>
                                        </p:attrNameLst>
                                      </p:cBhvr>
                                      <p:to>
                                        <p:strVal val="visible"/>
                                      </p:to>
                                    </p:set>
                                    <p:animEffect transition="in" filter="wipe(left)">
                                      <p:cBhvr>
                                        <p:cTn id="40" dur="500"/>
                                        <p:tgtEl>
                                          <p:spTgt spid="10">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left)">
                                      <p:cBhvr>
                                        <p:cTn id="70" dur="500"/>
                                        <p:tgtEl>
                                          <p:spTgt spid="13"/>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up)">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p:bldP spid="7" grpId="0"/>
      <p:bldP spid="11" grpId="0"/>
      <p:bldP spid="13"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393128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液体压强相关计算</a:t>
            </a:r>
            <a:endParaRPr lang="zh-CN" altLang="en-US" sz="2400" b="1">
              <a:solidFill>
                <a:srgbClr val="0070C0"/>
              </a:solidFill>
              <a:latin typeface="微软雅黑" panose="020b0503020204020204" charset="-122"/>
              <a:ea typeface="微软雅黑" panose="020b0503020204020204" charset="-122"/>
            </a:endParaRPr>
          </a:p>
        </p:txBody>
      </p:sp>
      <p:pic>
        <p:nvPicPr>
          <p:cNvPr id="21" name="图片 20" title=""/>
          <p:cNvPicPr>
            <a:picLocks noChangeAspect="1"/>
          </p:cNvPicPr>
          <p:nvPr>
            <p:custDataLst>
              <p:tags r:id="rId4"/>
            </p:custDataLst>
          </p:nvPr>
        </p:nvPicPr>
        <p:blipFill>
          <a:blip r:embed="rId3"/>
          <a:stretch>
            <a:fillRect/>
          </a:stretch>
        </p:blipFill>
        <p:spPr>
          <a:xfrm>
            <a:off x="292735" y="1556385"/>
            <a:ext cx="2013585" cy="483870"/>
          </a:xfrm>
          <a:prstGeom prst="rect">
            <a:avLst/>
          </a:prstGeom>
        </p:spPr>
      </p:pic>
      <p:sp>
        <p:nvSpPr>
          <p:cNvPr id="22" name="文本框 21" title=""/>
          <p:cNvSpPr txBox="1"/>
          <p:nvPr>
            <p:custDataLst>
              <p:tags r:id="rId5"/>
            </p:custDataLst>
          </p:nvPr>
        </p:nvSpPr>
        <p:spPr>
          <a:xfrm>
            <a:off x="371475" y="2120080"/>
            <a:ext cx="11734800" cy="378460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压力、压强的分析与计算顺序：解答关于压强的综合题时一定要注意分析、计算的是固体压强还是液体压强。</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（1）固体（先压力后压强）：一、分析、计算压力；二、由</a:t>
            </a:r>
            <a:r>
              <a:rPr lang="en-US" sz="2000">
                <a:latin typeface="微软雅黑" panose="020b0503020204020204" charset="-122"/>
                <a:ea typeface="微软雅黑" panose="020b0503020204020204" charset="-122"/>
                <a:cs typeface="微软雅黑" panose="020b0503020204020204" charset="-122"/>
              </a:rPr>
              <a:t>p=F/S</a:t>
            </a:r>
            <a:r>
              <a:rPr sz="2000">
                <a:latin typeface="微软雅黑" panose="020b0503020204020204" charset="-122"/>
                <a:ea typeface="微软雅黑" panose="020b0503020204020204" charset="-122"/>
                <a:cs typeface="微软雅黑" panose="020b0503020204020204" charset="-122"/>
              </a:rPr>
              <a:t>分析计算压强。</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（2）液体（先压强后压力）：一、根据液体压强公式p=ρgh分析、计算液体的压强；二、根据F=pS分析、计算压力。</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★易错警示</a:t>
            </a:r>
            <a:endParaRPr sz="2000">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液体压力与压强的计算：对应形状不规则的容器，里面装的液体对容器底的压力F一般不等于液体的重力G</a:t>
            </a:r>
            <a:r>
              <a:rPr sz="2000" baseline="-25000">
                <a:latin typeface="微软雅黑" panose="020b0503020204020204" charset="-122"/>
                <a:ea typeface="微软雅黑" panose="020b0503020204020204" charset="-122"/>
                <a:cs typeface="微软雅黑" panose="020b0503020204020204" charset="-122"/>
              </a:rPr>
              <a:t>液</a:t>
            </a:r>
            <a:r>
              <a:rPr lang="zh-CN" sz="2000">
                <a:latin typeface="微软雅黑" panose="020b0503020204020204" charset="-122"/>
                <a:ea typeface="微软雅黑" panose="020b0503020204020204" charset="-122"/>
                <a:cs typeface="微软雅黑" panose="020b0503020204020204" charset="-122"/>
              </a:rPr>
              <a:t>。</a:t>
            </a:r>
            <a:endParaRPr lang="zh-CN"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left)">
                                      <p:cBhvr>
                                        <p:cTn id="20" dur="500"/>
                                        <p:tgtEl>
                                          <p:spTgt spid="2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animEffect transition="in" filter="wipe(left)">
                                      <p:cBhvr>
                                        <p:cTn id="25" dur="500"/>
                                        <p:tgtEl>
                                          <p:spTgt spid="22">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2" end="2"/>
                                            </p:txEl>
                                          </p:spTgt>
                                        </p:tgtEl>
                                        <p:attrNameLst>
                                          <p:attrName>style.visibility</p:attrName>
                                        </p:attrNameLst>
                                      </p:cBhvr>
                                      <p:to>
                                        <p:strVal val="visible"/>
                                      </p:to>
                                    </p:set>
                                    <p:animEffect transition="in" filter="wipe(left)">
                                      <p:cBhvr>
                                        <p:cTn id="30" dur="500"/>
                                        <p:tgtEl>
                                          <p:spTgt spid="22">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3" end="3"/>
                                            </p:txEl>
                                          </p:spTgt>
                                        </p:tgtEl>
                                        <p:attrNameLst>
                                          <p:attrName>style.visibility</p:attrName>
                                        </p:attrNameLst>
                                      </p:cBhvr>
                                      <p:to>
                                        <p:strVal val="visible"/>
                                      </p:to>
                                    </p:set>
                                    <p:animEffect transition="in" filter="wipe(left)">
                                      <p:cBhvr>
                                        <p:cTn id="35" dur="500"/>
                                        <p:tgtEl>
                                          <p:spTgt spid="22">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4" end="4"/>
                                            </p:txEl>
                                          </p:spTgt>
                                        </p:tgtEl>
                                        <p:attrNameLst>
                                          <p:attrName>style.visibility</p:attrName>
                                        </p:attrNameLst>
                                      </p:cBhvr>
                                      <p:to>
                                        <p:strVal val="visible"/>
                                      </p:to>
                                    </p:set>
                                    <p:animEffect transition="in" filter="wipe(left)">
                                      <p:cBhvr>
                                        <p:cTn id="40"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393128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液体压强相关计算</a:t>
            </a:r>
            <a:endParaRPr lang="zh-CN" altLang="en-US" sz="2400" b="1">
              <a:solidFill>
                <a:srgbClr val="0070C0"/>
              </a:solidFill>
              <a:latin typeface="微软雅黑" panose="020b0503020204020204" charset="-122"/>
              <a:ea typeface="微软雅黑" panose="020b0503020204020204" charset="-122"/>
            </a:endParaRPr>
          </a:p>
        </p:txBody>
      </p:sp>
      <p:sp>
        <p:nvSpPr>
          <p:cNvPr id="13" name="文本框 12" title=""/>
          <p:cNvSpPr txBox="1"/>
          <p:nvPr>
            <p:custDataLst>
              <p:tags r:id="rId3"/>
            </p:custDataLst>
          </p:nvPr>
        </p:nvSpPr>
        <p:spPr>
          <a:xfrm>
            <a:off x="144780" y="1384300"/>
            <a:ext cx="5367020" cy="267652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【例</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如图所示，将未装满水且密闭的矿泉水瓶，先正立放置在水平桌面上，再倒立放置，下列说法中正确的是（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A．水对容器底的压强减小，矿泉水瓶对桌面的压力增大；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B．水对容器底的压强减小，矿泉水瓶对桌面的压力减小；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C．水对容器底的压强增大，矿泉水瓶对桌面的压强减小；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D．水对容器底的压强增大，矿泉水瓶对桌面的压强增大</a:t>
            </a:r>
            <a:endParaRPr sz="1600">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custDataLst>
              <p:tags r:id="rId4"/>
            </p:custDataLst>
          </p:nvPr>
        </p:nvCxnSpPr>
        <p:spPr>
          <a:xfrm flipH="1">
            <a:off x="5471160" y="1256665"/>
            <a:ext cx="0" cy="568007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custDataLst>
              <p:tags r:id="rId5"/>
            </p:custDataLst>
          </p:nvPr>
        </p:nvSpPr>
        <p:spPr>
          <a:xfrm>
            <a:off x="5511165" y="1292860"/>
            <a:ext cx="6487160" cy="267652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底面积300cm</a:t>
            </a:r>
            <a:r>
              <a:rPr sz="1600" baseline="30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、深度20cm的薄壁圆柱形容器重6N，放置在水平桌面上，其中盛有6cm深的水如图甲；然后将一质量为2.7kg的实心正方体铝块放入水中，如图乙。（ρ</a:t>
            </a:r>
            <a:r>
              <a:rPr sz="1600" baseline="-25000">
                <a:latin typeface="微软雅黑" panose="020b0503020204020204" charset="-122"/>
                <a:ea typeface="微软雅黑" panose="020b0503020204020204" charset="-122"/>
                <a:cs typeface="微软雅黑" panose="020b0503020204020204" charset="-122"/>
              </a:rPr>
              <a:t>铝</a:t>
            </a:r>
            <a:r>
              <a:rPr sz="1600">
                <a:latin typeface="微软雅黑" panose="020b0503020204020204" charset="-122"/>
                <a:ea typeface="微软雅黑" panose="020b0503020204020204" charset="-122"/>
                <a:cs typeface="微软雅黑" panose="020b0503020204020204" charset="-122"/>
              </a:rPr>
              <a:t>=2.7×10</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kg/m</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）求：</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（1）铝块的体积是多少m</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（2）图甲中容器对水平桌面的压强为多少Pa？</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（3）放入铝块后，水对容器底部的压强增加了</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多少Pa？</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6"/>
            </p:custDataLst>
          </p:nvPr>
        </p:nvCxnSpPr>
        <p:spPr>
          <a:xfrm>
            <a:off x="5483225" y="3913505"/>
            <a:ext cx="671131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7" name="文本框 6" title=""/>
          <p:cNvSpPr txBox="1"/>
          <p:nvPr>
            <p:custDataLst>
              <p:tags r:id="rId7"/>
            </p:custDataLst>
          </p:nvPr>
        </p:nvSpPr>
        <p:spPr>
          <a:xfrm>
            <a:off x="5511165" y="3868420"/>
            <a:ext cx="6614160" cy="304609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（多选）</a:t>
            </a:r>
            <a:r>
              <a:rPr sz="1600">
                <a:latin typeface="微软雅黑" panose="020b0503020204020204" charset="-122"/>
                <a:ea typeface="微软雅黑" panose="020b0503020204020204" charset="-122"/>
                <a:cs typeface="微软雅黑" panose="020b0503020204020204" charset="-122"/>
              </a:rPr>
              <a:t>有一重2N的圆柱形玻璃杯(杯壁厚度不计)，底面积为100cm</a:t>
            </a:r>
            <a:r>
              <a:rPr sz="1600" baseline="30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，装有一定质量的煤油，杯底到油面的高度为20cm，放在水平桌面上(取g=10N／kg，ρ</a:t>
            </a:r>
            <a:r>
              <a:rPr sz="1600" baseline="-25000">
                <a:latin typeface="微软雅黑" panose="020b0503020204020204" charset="-122"/>
                <a:ea typeface="微软雅黑" panose="020b0503020204020204" charset="-122"/>
                <a:cs typeface="微软雅黑" panose="020b0503020204020204" charset="-122"/>
              </a:rPr>
              <a:t>煤油</a:t>
            </a:r>
            <a:r>
              <a:rPr sz="1600">
                <a:latin typeface="微软雅黑" panose="020b0503020204020204" charset="-122"/>
                <a:ea typeface="微软雅黑" panose="020b0503020204020204" charset="-122"/>
                <a:cs typeface="微软雅黑" panose="020b0503020204020204" charset="-122"/>
              </a:rPr>
              <a:t>=0．8×10</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kg／m</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)，则下列结果正确的是（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A．煤油对杯底的压强是1．6×10</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Pa</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B．杯底对桌面的压强是1．8×l0</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 Pa；</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C．煤油对杯底的压力是16N</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D．杯子受到桌面的支持力是16N</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752" title=""/>
          <p:cNvPicPr>
            <a:picLocks noChangeAspect="1"/>
          </p:cNvPicPr>
          <p:nvPr/>
        </p:nvPicPr>
        <p:blipFill>
          <a:blip r:embed="rId8"/>
          <a:stretch>
            <a:fillRect/>
          </a:stretch>
        </p:blipFill>
        <p:spPr>
          <a:xfrm>
            <a:off x="749300" y="4188460"/>
            <a:ext cx="1727200" cy="1850390"/>
          </a:xfrm>
          <a:prstGeom prst="rect">
            <a:avLst/>
          </a:prstGeom>
          <a:noFill/>
          <a:ln w="9525">
            <a:noFill/>
          </a:ln>
        </p:spPr>
      </p:pic>
      <p:pic>
        <p:nvPicPr>
          <p:cNvPr id="6" name="图片 -2147481749" title=""/>
          <p:cNvPicPr>
            <a:picLocks noChangeAspect="1"/>
          </p:cNvPicPr>
          <p:nvPr/>
        </p:nvPicPr>
        <p:blipFill>
          <a:blip r:embed="rId9"/>
          <a:stretch>
            <a:fillRect/>
          </a:stretch>
        </p:blipFill>
        <p:spPr>
          <a:xfrm>
            <a:off x="9912033" y="2620963"/>
            <a:ext cx="2085975" cy="1190625"/>
          </a:xfrm>
          <a:prstGeom prst="rect">
            <a:avLst/>
          </a:prstGeom>
          <a:noFill/>
          <a:ln w="9525">
            <a:noFill/>
          </a:ln>
        </p:spPr>
      </p:pic>
      <p:sp>
        <p:nvSpPr>
          <p:cNvPr id="19" name="文本框 18" title=""/>
          <p:cNvSpPr txBox="1"/>
          <p:nvPr>
            <p:custDataLst>
              <p:tags r:id="rId10"/>
            </p:custDataLst>
          </p:nvPr>
        </p:nvSpPr>
        <p:spPr>
          <a:xfrm>
            <a:off x="2476500" y="4944745"/>
            <a:ext cx="217932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分清不变量和变化量</a:t>
            </a:r>
            <a:endParaRPr lang="zh-CN" altLang="en-US" sz="1600">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11"/>
            </p:custDataLst>
          </p:nvPr>
        </p:nvSpPr>
        <p:spPr>
          <a:xfrm>
            <a:off x="391160" y="222313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9" name="文本框 8" title=""/>
          <p:cNvSpPr txBox="1"/>
          <p:nvPr>
            <p:custDataLst>
              <p:tags r:id="rId12"/>
            </p:custDataLst>
          </p:nvPr>
        </p:nvSpPr>
        <p:spPr>
          <a:xfrm>
            <a:off x="8176895" y="2462530"/>
            <a:ext cx="109410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1×10</a:t>
            </a:r>
            <a:r>
              <a:rPr lang="en-US" altLang="zh-CN" sz="1600" baseline="30000">
                <a:solidFill>
                  <a:srgbClr val="FF0000"/>
                </a:solidFill>
                <a:latin typeface="微软雅黑" panose="020b0503020204020204" charset="-122"/>
                <a:ea typeface="微软雅黑" panose="020b0503020204020204" charset="-122"/>
              </a:rPr>
              <a:t>-3</a:t>
            </a:r>
            <a:r>
              <a:rPr lang="en-US" altLang="zh-CN" sz="1600">
                <a:solidFill>
                  <a:srgbClr val="FF0000"/>
                </a:solidFill>
                <a:latin typeface="微软雅黑" panose="020b0503020204020204" charset="-122"/>
                <a:ea typeface="微软雅黑" panose="020b0503020204020204" charset="-122"/>
              </a:rPr>
              <a:t>m</a:t>
            </a:r>
            <a:r>
              <a:rPr lang="en-US" altLang="zh-CN" sz="1600" baseline="30000">
                <a:solidFill>
                  <a:srgbClr val="FF0000"/>
                </a:solidFill>
                <a:latin typeface="微软雅黑" panose="020b0503020204020204" charset="-122"/>
                <a:ea typeface="微软雅黑" panose="020b0503020204020204" charset="-122"/>
              </a:rPr>
              <a:t>3</a:t>
            </a:r>
            <a:endParaRPr lang="en-US" altLang="zh-CN" sz="1600" baseline="30000">
              <a:solidFill>
                <a:srgbClr val="FF0000"/>
              </a:solidFill>
              <a:latin typeface="微软雅黑" panose="020b0503020204020204" charset="-122"/>
              <a:ea typeface="微软雅黑" panose="020b0503020204020204" charset="-122"/>
            </a:endParaRPr>
          </a:p>
        </p:txBody>
      </p:sp>
      <p:sp>
        <p:nvSpPr>
          <p:cNvPr id="100" name="文本框 99" title=""/>
          <p:cNvSpPr txBox="1"/>
          <p:nvPr/>
        </p:nvSpPr>
        <p:spPr>
          <a:xfrm>
            <a:off x="9791065" y="2799715"/>
            <a:ext cx="996315" cy="368300"/>
          </a:xfrm>
          <a:prstGeom prst="rect">
            <a:avLst/>
          </a:prstGeom>
          <a:noFill/>
          <a:ln w="9525">
            <a:noFill/>
          </a:ln>
        </p:spPr>
        <p:txBody>
          <a:bodyPr wrap="square">
            <a:spAutoFit/>
          </a:bodyPr>
          <a:lstStyle/>
          <a:p>
            <a:pPr indent="0"/>
            <a:r>
              <a:rPr lang="en-US" b="0">
                <a:solidFill>
                  <a:srgbClr val="FF0000"/>
                </a:solidFill>
                <a:latin typeface="微软雅黑" panose="020b0503020204020204" charset="-122"/>
                <a:ea typeface="微软雅黑" panose="020b0503020204020204" charset="-122"/>
              </a:rPr>
              <a:t>800Pa</a:t>
            </a:r>
            <a:endParaRPr lang="en-US" altLang="en-US" b="0" baseline="300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6492240" y="3545205"/>
            <a:ext cx="996315" cy="368300"/>
          </a:xfrm>
          <a:prstGeom prst="rect">
            <a:avLst/>
          </a:prstGeom>
          <a:noFill/>
          <a:ln w="9525">
            <a:noFill/>
          </a:ln>
        </p:spPr>
        <p:txBody>
          <a:bodyPr wrap="square">
            <a:spAutoFit/>
          </a:bodyPr>
          <a:lstStyle/>
          <a:p>
            <a:pPr indent="0"/>
            <a:r>
              <a:rPr lang="en-US" b="0">
                <a:solidFill>
                  <a:srgbClr val="FF0000"/>
                </a:solidFill>
                <a:latin typeface="微软雅黑" panose="020b0503020204020204" charset="-122"/>
                <a:ea typeface="微软雅黑" panose="020b0503020204020204" charset="-122"/>
              </a:rPr>
              <a:t>300Pa</a:t>
            </a:r>
            <a:endParaRPr lang="en-US" altLang="en-US" b="0" baseline="300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6471920" y="5057775"/>
            <a:ext cx="708025" cy="368300"/>
          </a:xfrm>
          <a:prstGeom prst="rect">
            <a:avLst/>
          </a:prstGeom>
          <a:noFill/>
          <a:ln w="9525">
            <a:noFill/>
          </a:ln>
        </p:spPr>
        <p:txBody>
          <a:bodyPr wrap="square">
            <a:spAutoFit/>
          </a:bodyPr>
          <a:lstStyle/>
          <a:p>
            <a:pPr indent="0"/>
            <a:r>
              <a:rPr lang="en-US" b="0">
                <a:solidFill>
                  <a:srgbClr val="FF0000"/>
                </a:solidFill>
                <a:latin typeface="微软雅黑" panose="020b0503020204020204" charset="-122"/>
                <a:ea typeface="微软雅黑" panose="020b0503020204020204" charset="-122"/>
              </a:rPr>
              <a:t>ABC</a:t>
            </a:r>
            <a:endParaRPr lang="en-US" altLang="en-US" b="0" baseline="30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500"/>
                                        <p:tgtEl>
                                          <p:spTgt spid="13">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left)">
                                      <p:cBhvr>
                                        <p:cTn id="30" dur="500"/>
                                        <p:tgtEl>
                                          <p:spTgt spid="13">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wipe(left)">
                                      <p:cBhvr>
                                        <p:cTn id="35" dur="500"/>
                                        <p:tgtEl>
                                          <p:spTgt spid="13">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animEffect transition="in" filter="wipe(left)">
                                      <p:cBhvr>
                                        <p:cTn id="40" dur="500"/>
                                        <p:tgtEl>
                                          <p:spTgt spid="13">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6">
                                            <p:txEl>
                                              <p:pRg st="0" end="0"/>
                                            </p:txEl>
                                          </p:spTgt>
                                        </p:tgtEl>
                                        <p:attrNameLst>
                                          <p:attrName>style.visibility</p:attrName>
                                        </p:attrNameLst>
                                      </p:cBhvr>
                                      <p:to>
                                        <p:strVal val="visible"/>
                                      </p:to>
                                    </p:set>
                                    <p:animEffect transition="in" filter="wipe(left)">
                                      <p:cBhvr>
                                        <p:cTn id="50" dur="500"/>
                                        <p:tgtEl>
                                          <p:spTgt spid="26">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6">
                                            <p:txEl>
                                              <p:pRg st="1" end="1"/>
                                            </p:txEl>
                                          </p:spTgt>
                                        </p:tgtEl>
                                        <p:attrNameLst>
                                          <p:attrName>style.visibility</p:attrName>
                                        </p:attrNameLst>
                                      </p:cBhvr>
                                      <p:to>
                                        <p:strVal val="visible"/>
                                      </p:to>
                                    </p:set>
                                    <p:animEffect transition="in" filter="wipe(left)">
                                      <p:cBhvr>
                                        <p:cTn id="55" dur="500"/>
                                        <p:tgtEl>
                                          <p:spTgt spid="26">
                                            <p:txEl>
                                              <p:pRg st="1" end="1"/>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6">
                                            <p:txEl>
                                              <p:pRg st="2" end="2"/>
                                            </p:txEl>
                                          </p:spTgt>
                                        </p:tgtEl>
                                        <p:attrNameLst>
                                          <p:attrName>style.visibility</p:attrName>
                                        </p:attrNameLst>
                                      </p:cBhvr>
                                      <p:to>
                                        <p:strVal val="visible"/>
                                      </p:to>
                                    </p:set>
                                    <p:animEffect transition="in" filter="wipe(left)">
                                      <p:cBhvr>
                                        <p:cTn id="60" dur="500"/>
                                        <p:tgtEl>
                                          <p:spTgt spid="26">
                                            <p:txEl>
                                              <p:pRg st="2" end="2"/>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6">
                                            <p:txEl>
                                              <p:pRg st="3" end="3"/>
                                            </p:txEl>
                                          </p:spTgt>
                                        </p:tgtEl>
                                        <p:attrNameLst>
                                          <p:attrName>style.visibility</p:attrName>
                                        </p:attrNameLst>
                                      </p:cBhvr>
                                      <p:to>
                                        <p:strVal val="visible"/>
                                      </p:to>
                                    </p:set>
                                    <p:animEffect transition="in" filter="wipe(left)">
                                      <p:cBhvr>
                                        <p:cTn id="65" dur="500"/>
                                        <p:tgtEl>
                                          <p:spTgt spid="26">
                                            <p:txEl>
                                              <p:pRg st="3" end="3"/>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6">
                                            <p:txEl>
                                              <p:pRg st="4" end="4"/>
                                            </p:txEl>
                                          </p:spTgt>
                                        </p:tgtEl>
                                        <p:attrNameLst>
                                          <p:attrName>style.visibility</p:attrName>
                                        </p:attrNameLst>
                                      </p:cBhvr>
                                      <p:to>
                                        <p:strVal val="visible"/>
                                      </p:to>
                                    </p:set>
                                    <p:animEffect transition="in" filter="wipe(left)">
                                      <p:cBhvr>
                                        <p:cTn id="70" dur="500"/>
                                        <p:tgtEl>
                                          <p:spTgt spid="26">
                                            <p:txEl>
                                              <p:pRg st="4" end="4"/>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left)">
                                      <p:cBhvr>
                                        <p:cTn id="75" dur="500"/>
                                        <p:tgtEl>
                                          <p:spTgt spid="30"/>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7">
                                            <p:txEl>
                                              <p:pRg st="0" end="0"/>
                                            </p:txEl>
                                          </p:spTgt>
                                        </p:tgtEl>
                                        <p:attrNameLst>
                                          <p:attrName>style.visibility</p:attrName>
                                        </p:attrNameLst>
                                      </p:cBhvr>
                                      <p:to>
                                        <p:strVal val="visible"/>
                                      </p:to>
                                    </p:set>
                                    <p:animEffect transition="in" filter="wipe(left)">
                                      <p:cBhvr>
                                        <p:cTn id="80" dur="500"/>
                                        <p:tgtEl>
                                          <p:spTgt spid="7">
                                            <p:txEl>
                                              <p:pRg st="0" end="0"/>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7">
                                            <p:txEl>
                                              <p:pRg st="1" end="1"/>
                                            </p:txEl>
                                          </p:spTgt>
                                        </p:tgtEl>
                                        <p:attrNameLst>
                                          <p:attrName>style.visibility</p:attrName>
                                        </p:attrNameLst>
                                      </p:cBhvr>
                                      <p:to>
                                        <p:strVal val="visible"/>
                                      </p:to>
                                    </p:set>
                                    <p:animEffect transition="in" filter="wipe(left)">
                                      <p:cBhvr>
                                        <p:cTn id="85" dur="500"/>
                                        <p:tgtEl>
                                          <p:spTgt spid="7">
                                            <p:txEl>
                                              <p:pRg st="1" end="1"/>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7">
                                            <p:txEl>
                                              <p:pRg st="2" end="2"/>
                                            </p:txEl>
                                          </p:spTgt>
                                        </p:tgtEl>
                                        <p:attrNameLst>
                                          <p:attrName>style.visibility</p:attrName>
                                        </p:attrNameLst>
                                      </p:cBhvr>
                                      <p:to>
                                        <p:strVal val="visible"/>
                                      </p:to>
                                    </p:set>
                                    <p:animEffect transition="in" filter="wipe(left)">
                                      <p:cBhvr>
                                        <p:cTn id="90" dur="500"/>
                                        <p:tgtEl>
                                          <p:spTgt spid="7">
                                            <p:txEl>
                                              <p:pRg st="2" end="2"/>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7">
                                            <p:txEl>
                                              <p:pRg st="3" end="3"/>
                                            </p:txEl>
                                          </p:spTgt>
                                        </p:tgtEl>
                                        <p:attrNameLst>
                                          <p:attrName>style.visibility</p:attrName>
                                        </p:attrNameLst>
                                      </p:cBhvr>
                                      <p:to>
                                        <p:strVal val="visible"/>
                                      </p:to>
                                    </p:set>
                                    <p:animEffect transition="in" filter="wipe(left)">
                                      <p:cBhvr>
                                        <p:cTn id="95" dur="500"/>
                                        <p:tgtEl>
                                          <p:spTgt spid="7">
                                            <p:txEl>
                                              <p:pRg st="3" end="3"/>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7">
                                            <p:txEl>
                                              <p:pRg st="4" end="4"/>
                                            </p:txEl>
                                          </p:spTgt>
                                        </p:tgtEl>
                                        <p:attrNameLst>
                                          <p:attrName>style.visibility</p:attrName>
                                        </p:attrNameLst>
                                      </p:cBhvr>
                                      <p:to>
                                        <p:strVal val="visible"/>
                                      </p:to>
                                    </p:set>
                                    <p:animEffect transition="in" filter="wipe(left)">
                                      <p:cBhvr>
                                        <p:cTn id="100" dur="500"/>
                                        <p:tgtEl>
                                          <p:spTgt spid="7">
                                            <p:txEl>
                                              <p:pRg st="4" end="4"/>
                                            </p:txEl>
                                          </p:spTgt>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wipe(left)">
                                      <p:cBhvr>
                                        <p:cTn id="105" dur="500"/>
                                        <p:tgtEl>
                                          <p:spTgt spid="19"/>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1" fill="hold" nodeType="click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wipe(up)">
                                      <p:cBhvr>
                                        <p:cTn id="110" dur="500"/>
                                        <p:tgtEl>
                                          <p:spTgt spid="15"/>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wipe(left)">
                                      <p:cBhvr>
                                        <p:cTn id="115" dur="500"/>
                                        <p:tgtEl>
                                          <p:spTgt spid="6"/>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9"/>
                                        </p:tgtEl>
                                        <p:attrNameLst>
                                          <p:attrName>style.visibility</p:attrName>
                                        </p:attrNameLst>
                                      </p:cBhvr>
                                      <p:to>
                                        <p:strVal val="visible"/>
                                      </p:to>
                                    </p:set>
                                    <p:animEffect transition="in" filter="wipe(left)">
                                      <p:cBhvr>
                                        <p:cTn id="120" dur="500"/>
                                        <p:tgtEl>
                                          <p:spTgt spid="9"/>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100"/>
                                        </p:tgtEl>
                                        <p:attrNameLst>
                                          <p:attrName>style.visibility</p:attrName>
                                        </p:attrNameLst>
                                      </p:cBhvr>
                                      <p:to>
                                        <p:strVal val="visible"/>
                                      </p:to>
                                    </p:set>
                                    <p:animEffect transition="in" filter="wipe(left)">
                                      <p:cBhvr>
                                        <p:cTn id="125" dur="500"/>
                                        <p:tgtEl>
                                          <p:spTgt spid="100"/>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10"/>
                                        </p:tgtEl>
                                        <p:attrNameLst>
                                          <p:attrName>style.visibility</p:attrName>
                                        </p:attrNameLst>
                                      </p:cBhvr>
                                      <p:to>
                                        <p:strVal val="visible"/>
                                      </p:to>
                                    </p:set>
                                    <p:animEffect transition="in" filter="wipe(left)">
                                      <p:cBhvr>
                                        <p:cTn id="130" dur="500"/>
                                        <p:tgtEl>
                                          <p:spTgt spid="10"/>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wipe(left)">
                                      <p:cBhvr>
                                        <p:cTn id="1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p:bldP spid="6" grpId="0"/>
      <p:bldP spid="9" grpId="0"/>
      <p:bldP spid="100" grpId="0"/>
      <p:bldP spid="10" grpId="0"/>
      <p:bldP spid="11" grpId="0"/>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237172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连通器</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3" name="文本框 12" title=""/>
          <p:cNvSpPr txBox="1"/>
          <p:nvPr>
            <p:custDataLst>
              <p:tags r:id="rId4"/>
            </p:custDataLst>
          </p:nvPr>
        </p:nvSpPr>
        <p:spPr>
          <a:xfrm>
            <a:off x="144780" y="1282700"/>
            <a:ext cx="5824855" cy="156845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【例</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3</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位于陕西泾阳的郑国渠，是我国古代三大水利工程之一、如图是郑国渠跨路面两侧的截面示意图，两侧水渠和中间的涵洞可以看作是一个________；当水不流动时，水对A点的压强______（选填“大于”、“等于”或“小于”）水对B点的压强。</a:t>
            </a:r>
            <a:endParaRPr sz="1600">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custDataLst>
              <p:tags r:id="rId5"/>
            </p:custDataLst>
          </p:nvPr>
        </p:nvCxnSpPr>
        <p:spPr>
          <a:xfrm flipH="1">
            <a:off x="6121400" y="1256665"/>
            <a:ext cx="0" cy="332232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custDataLst>
              <p:tags r:id="rId6"/>
            </p:custDataLst>
          </p:nvPr>
        </p:nvSpPr>
        <p:spPr>
          <a:xfrm>
            <a:off x="6273165" y="1282700"/>
            <a:ext cx="5829935" cy="119888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3-1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如图，轮船由下游经过船闸驶往上游。船进入闸室后，再打开阀门___________，使闸室与上游构成___________，当闸室与上游水位相平时，再打开闸门C，船驶入上游。</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732" title=""/>
          <p:cNvPicPr>
            <a:picLocks noChangeAspect="1"/>
          </p:cNvPicPr>
          <p:nvPr/>
        </p:nvPicPr>
        <p:blipFill>
          <a:blip r:embed="rId7"/>
          <a:stretch>
            <a:fillRect/>
          </a:stretch>
        </p:blipFill>
        <p:spPr>
          <a:xfrm>
            <a:off x="1741170" y="2970530"/>
            <a:ext cx="2846070" cy="1459230"/>
          </a:xfrm>
          <a:prstGeom prst="rect">
            <a:avLst/>
          </a:prstGeom>
          <a:noFill/>
          <a:ln w="9525">
            <a:noFill/>
          </a:ln>
        </p:spPr>
      </p:pic>
      <p:pic>
        <p:nvPicPr>
          <p:cNvPr id="6" name="图片 -2147481733" title=""/>
          <p:cNvPicPr>
            <a:picLocks noChangeAspect="1"/>
          </p:cNvPicPr>
          <p:nvPr/>
        </p:nvPicPr>
        <p:blipFill>
          <a:blip r:embed="rId8"/>
          <a:stretch>
            <a:fillRect/>
          </a:stretch>
        </p:blipFill>
        <p:spPr>
          <a:xfrm>
            <a:off x="7898765" y="2726055"/>
            <a:ext cx="2928620" cy="1631950"/>
          </a:xfrm>
          <a:prstGeom prst="rect">
            <a:avLst/>
          </a:prstGeom>
          <a:noFill/>
          <a:ln w="9525">
            <a:noFill/>
          </a:ln>
        </p:spPr>
      </p:pic>
      <p:cxnSp>
        <p:nvCxnSpPr>
          <p:cNvPr id="17" name="直接连接符 16" title=""/>
          <p:cNvCxnSpPr/>
          <p:nvPr>
            <p:custDataLst>
              <p:tags r:id="rId9"/>
            </p:custDataLst>
          </p:nvPr>
        </p:nvCxnSpPr>
        <p:spPr>
          <a:xfrm>
            <a:off x="207010" y="4620260"/>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18" name="文本框 17" title=""/>
          <p:cNvSpPr txBox="1"/>
          <p:nvPr>
            <p:custDataLst>
              <p:tags r:id="rId10"/>
            </p:custDataLst>
          </p:nvPr>
        </p:nvSpPr>
        <p:spPr>
          <a:xfrm>
            <a:off x="236220" y="4661535"/>
            <a:ext cx="5885180" cy="46037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3-2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下列不是利用连通器原理工作的是（　　）。</a:t>
            </a:r>
            <a:endParaRPr sz="1600">
              <a:latin typeface="微软雅黑" panose="020b0503020204020204" charset="-122"/>
              <a:ea typeface="微软雅黑" panose="020b0503020204020204" charset="-122"/>
              <a:cs typeface="微软雅黑" panose="020b0503020204020204" charset="-122"/>
            </a:endParaRPr>
          </a:p>
        </p:txBody>
      </p:sp>
      <p:pic>
        <p:nvPicPr>
          <p:cNvPr id="7" name="图片 -2147481622" title=""/>
          <p:cNvPicPr>
            <a:picLocks noChangeAspect="1"/>
          </p:cNvPicPr>
          <p:nvPr/>
        </p:nvPicPr>
        <p:blipFill>
          <a:blip r:embed="rId11"/>
          <a:stretch>
            <a:fillRect/>
          </a:stretch>
        </p:blipFill>
        <p:spPr>
          <a:xfrm>
            <a:off x="1151255" y="5238750"/>
            <a:ext cx="9175750" cy="1254125"/>
          </a:xfrm>
          <a:prstGeom prst="rect">
            <a:avLst/>
          </a:prstGeom>
          <a:noFill/>
          <a:ln w="9525">
            <a:noFill/>
          </a:ln>
        </p:spPr>
      </p:pic>
      <p:sp>
        <p:nvSpPr>
          <p:cNvPr id="30" name="文本框 29" title=""/>
          <p:cNvSpPr txBox="1"/>
          <p:nvPr>
            <p:custDataLst>
              <p:tags r:id="rId12"/>
            </p:custDataLst>
          </p:nvPr>
        </p:nvSpPr>
        <p:spPr>
          <a:xfrm>
            <a:off x="1877060" y="2061845"/>
            <a:ext cx="99314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连通器</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custDataLst>
              <p:tags r:id="rId13"/>
            </p:custDataLst>
          </p:nvPr>
        </p:nvSpPr>
        <p:spPr>
          <a:xfrm>
            <a:off x="207010" y="2429510"/>
            <a:ext cx="67373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小于</a:t>
            </a:r>
            <a:endParaRPr lang="zh-CN" altLang="en-US" sz="1600">
              <a:solidFill>
                <a:srgbClr val="FF0000"/>
              </a:solidFill>
              <a:latin typeface="微软雅黑" panose="020b0503020204020204" charset="-122"/>
              <a:ea typeface="微软雅黑" panose="020b0503020204020204" charset="-122"/>
            </a:endParaRPr>
          </a:p>
        </p:txBody>
      </p:sp>
      <p:sp>
        <p:nvSpPr>
          <p:cNvPr id="21" name="文本框 20" title=""/>
          <p:cNvSpPr txBox="1"/>
          <p:nvPr>
            <p:custDataLst>
              <p:tags r:id="rId14"/>
            </p:custDataLst>
          </p:nvPr>
        </p:nvSpPr>
        <p:spPr>
          <a:xfrm>
            <a:off x="10646410" y="1713865"/>
            <a:ext cx="99314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连通器</a:t>
            </a:r>
            <a:endParaRPr lang="en-US" altLang="zh-CN" sz="1600">
              <a:solidFill>
                <a:srgbClr val="FF0000"/>
              </a:solidFill>
              <a:latin typeface="微软雅黑" panose="020b0503020204020204" charset="-122"/>
              <a:ea typeface="微软雅黑" panose="020b0503020204020204" charset="-122"/>
            </a:endParaRPr>
          </a:p>
        </p:txBody>
      </p:sp>
      <p:sp>
        <p:nvSpPr>
          <p:cNvPr id="22" name="文本框 21" title=""/>
          <p:cNvSpPr txBox="1"/>
          <p:nvPr>
            <p:custDataLst>
              <p:tags r:id="rId15"/>
            </p:custDataLst>
          </p:nvPr>
        </p:nvSpPr>
        <p:spPr>
          <a:xfrm>
            <a:off x="7969885" y="1724660"/>
            <a:ext cx="45847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
        <p:nvSpPr>
          <p:cNvPr id="24" name="文本框 23" title=""/>
          <p:cNvSpPr txBox="1"/>
          <p:nvPr>
            <p:custDataLst>
              <p:tags r:id="rId16"/>
            </p:custDataLst>
          </p:nvPr>
        </p:nvSpPr>
        <p:spPr>
          <a:xfrm>
            <a:off x="4692650" y="4761230"/>
            <a:ext cx="45847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xEl>
                                              <p:pRg st="0" end="0"/>
                                            </p:txEl>
                                          </p:spTgt>
                                        </p:tgtEl>
                                        <p:attrNameLst>
                                          <p:attrName>style.visibility</p:attrName>
                                        </p:attrNameLst>
                                      </p:cBhvr>
                                      <p:to>
                                        <p:strVal val="visible"/>
                                      </p:to>
                                    </p:set>
                                    <p:animEffect transition="in" filter="wipe(left)">
                                      <p:cBhvr>
                                        <p:cTn id="30" dur="500"/>
                                        <p:tgtEl>
                                          <p:spTgt spid="26">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xEl>
                                              <p:pRg st="0" end="0"/>
                                            </p:txEl>
                                          </p:spTgt>
                                        </p:tgtEl>
                                        <p:attrNameLst>
                                          <p:attrName>style.visibility</p:attrName>
                                        </p:attrNameLst>
                                      </p:cBhvr>
                                      <p:to>
                                        <p:strVal val="visible"/>
                                      </p:to>
                                    </p:set>
                                    <p:animEffect transition="in" filter="wipe(left)">
                                      <p:cBhvr>
                                        <p:cTn id="45" dur="500"/>
                                        <p:tgtEl>
                                          <p:spTgt spid="18">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arn(inVertical)">
                                      <p:cBhvr>
                                        <p:cTn id="60" dur="500"/>
                                        <p:tgtEl>
                                          <p:spTgt spid="19"/>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arn(inVertical)">
                                      <p:cBhvr>
                                        <p:cTn id="65" dur="500"/>
                                        <p:tgtEl>
                                          <p:spTgt spid="22"/>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barn(inVertical)">
                                      <p:cBhvr>
                                        <p:cTn id="70" dur="500"/>
                                        <p:tgtEl>
                                          <p:spTgt spid="21"/>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 grpId="0" animBg="1"/>
      <p:bldP spid="19" grpId="0" animBg="1"/>
      <p:bldP spid="21" grpId="0" animBg="1"/>
      <p:bldP spid="22" grpId="0" animBg="1"/>
      <p:bldP spid="24" grpId="0" animBg="1"/>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03</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大气压强</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9" name="矩形 78" title=""/>
          <p:cNvSpPr/>
          <p:nvPr/>
        </p:nvSpPr>
        <p:spPr>
          <a:xfrm>
            <a:off x="0" y="5287010"/>
            <a:ext cx="12192000" cy="1570990"/>
          </a:xfrm>
          <a:prstGeom prst="rect">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80" name="泪滴形 79" title=""/>
          <p:cNvSpPr/>
          <p:nvPr/>
        </p:nvSpPr>
        <p:spPr>
          <a:xfrm flipV="1">
            <a:off x="334841" y="526047"/>
            <a:ext cx="1405913" cy="1405913"/>
          </a:xfrm>
          <a:prstGeom prst="teardrop">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11" name="文本框 10" title=""/>
          <p:cNvSpPr txBox="1"/>
          <p:nvPr/>
        </p:nvSpPr>
        <p:spPr>
          <a:xfrm>
            <a:off x="735818" y="756063"/>
            <a:ext cx="1877437" cy="1175899"/>
          </a:xfrm>
          <a:prstGeom prst="rect">
            <a:avLst/>
          </a:prstGeom>
          <a:noFill/>
        </p:spPr>
        <p:txBody>
          <a:bodyPr wrap="none" lIns="0" tIns="0" rIns="0" bIns="0" rtlCol="0">
            <a:noAutofit/>
          </a:bodyPr>
          <a:lstStyle/>
          <a:p>
            <a:pPr>
              <a:lnSpc>
                <a:spcPct val="110000"/>
              </a:lnSpc>
            </a:pPr>
            <a:r>
              <a:rPr lang="zh-CN" altLang="en-US" sz="6600">
                <a:solidFill>
                  <a:schemeClr val="tx1">
                    <a:lumMod val="75000"/>
                    <a:lumOff val="25000"/>
                  </a:schemeClr>
                </a:solidFill>
                <a:latin typeface="+mj-ea"/>
                <a:ea typeface="+mj-ea"/>
              </a:rPr>
              <a:t>目录</a:t>
            </a:r>
            <a:endParaRPr lang="zh-CN" altLang="en-US" sz="6600">
              <a:solidFill>
                <a:schemeClr val="tx1">
                  <a:lumMod val="75000"/>
                  <a:lumOff val="25000"/>
                </a:schemeClr>
              </a:solidFill>
              <a:latin typeface="+mj-ea"/>
              <a:ea typeface="+mj-ea"/>
            </a:endParaRPr>
          </a:p>
        </p:txBody>
      </p:sp>
      <p:sp>
        <p:nvSpPr>
          <p:cNvPr id="45" name="文本框 44" title=""/>
          <p:cNvSpPr txBox="1"/>
          <p:nvPr/>
        </p:nvSpPr>
        <p:spPr>
          <a:xfrm>
            <a:off x="776804" y="1812598"/>
            <a:ext cx="3048000" cy="329321"/>
          </a:xfrm>
          <a:prstGeom prst="rect">
            <a:avLst/>
          </a:prstGeom>
          <a:noFill/>
        </p:spPr>
        <p:txBody>
          <a:bodyPr wrap="square" lIns="0" tIns="0" rIns="0" bIns="0" rtlCol="0">
            <a:noAutofit/>
          </a:bodyPr>
          <a:lstStyle/>
          <a:p>
            <a:pPr algn="dist">
              <a:lnSpc>
                <a:spcPct val="110000"/>
              </a:lnSpc>
            </a:pPr>
            <a:r>
              <a:rPr lang="en-US" altLang="zh-CN" sz="1400">
                <a:solidFill>
                  <a:schemeClr val="tx1">
                    <a:lumMod val="75000"/>
                    <a:lumOff val="25000"/>
                  </a:schemeClr>
                </a:solidFill>
                <a:latin typeface="+mn-ea"/>
              </a:rPr>
              <a:t>CONTENTS</a:t>
            </a:r>
            <a:endParaRPr lang="zh-CN" altLang="en-US" sz="1400">
              <a:solidFill>
                <a:schemeClr val="tx1">
                  <a:lumMod val="75000"/>
                  <a:lumOff val="25000"/>
                </a:schemeClr>
              </a:solidFill>
              <a:latin typeface="+mn-ea"/>
            </a:endParaRPr>
          </a:p>
        </p:txBody>
      </p:sp>
      <p:sp>
        <p:nvSpPr>
          <p:cNvPr id="10" name="圆角矩形 9" title=""/>
          <p:cNvSpPr/>
          <p:nvPr/>
        </p:nvSpPr>
        <p:spPr>
          <a:xfrm>
            <a:off x="54292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title=""/>
          <p:cNvSpPr/>
          <p:nvPr/>
        </p:nvSpPr>
        <p:spPr>
          <a:xfrm>
            <a:off x="125793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01</a:t>
            </a:r>
            <a:endParaRPr lang="en-US" altLang="zh-CN" sz="3600" b="1">
              <a:sym typeface="+mn-ea"/>
            </a:endParaRPr>
          </a:p>
        </p:txBody>
      </p:sp>
      <p:sp>
        <p:nvSpPr>
          <p:cNvPr id="50" name="文本框 49" title=""/>
          <p:cNvSpPr txBox="1"/>
          <p:nvPr/>
        </p:nvSpPr>
        <p:spPr>
          <a:xfrm>
            <a:off x="970280" y="451929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考情分析</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5" name="圆角矩形 4" title=""/>
          <p:cNvSpPr/>
          <p:nvPr/>
        </p:nvSpPr>
        <p:spPr>
          <a:xfrm>
            <a:off x="338328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椭圆 5" title=""/>
          <p:cNvSpPr/>
          <p:nvPr/>
        </p:nvSpPr>
        <p:spPr>
          <a:xfrm>
            <a:off x="406019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02</a:t>
            </a:r>
            <a:endParaRPr lang="en-US" altLang="zh-CN" sz="3600" b="1">
              <a:sym typeface="+mn-ea"/>
            </a:endParaRPr>
          </a:p>
        </p:txBody>
      </p:sp>
      <p:sp>
        <p:nvSpPr>
          <p:cNvPr id="7" name="文本框 6" title=""/>
          <p:cNvSpPr txBox="1"/>
          <p:nvPr/>
        </p:nvSpPr>
        <p:spPr>
          <a:xfrm>
            <a:off x="3827145" y="4458335"/>
            <a:ext cx="1641475" cy="492760"/>
          </a:xfrm>
          <a:prstGeom prst="rect">
            <a:avLst/>
          </a:prstGeom>
          <a:noFill/>
        </p:spPr>
        <p:txBody>
          <a:bodyPr wrap="none" lIns="0" tIns="0" rIns="0" bIns="0" rtlCol="0">
            <a:noAutofit/>
          </a:bodyPr>
          <a:lstStyle/>
          <a:p>
            <a:pPr algn="ctr"/>
            <a:r>
              <a:rPr lang="zh-CN" altLang="en-US" sz="3200" b="1">
                <a:solidFill>
                  <a:schemeClr val="accent2">
                    <a:lumMod val="75000"/>
                  </a:schemeClr>
                </a:solidFill>
                <a:latin typeface="幼圆" panose="02010509060101010101" charset="-122"/>
                <a:ea typeface="幼圆" panose="02010509060101010101" charset="-122"/>
              </a:rPr>
              <a:t>知识建构</a:t>
            </a:r>
            <a:endParaRPr lang="zh-CN" altLang="en-US" sz="3200" b="1">
              <a:solidFill>
                <a:schemeClr val="accent2">
                  <a:lumMod val="75000"/>
                </a:schemeClr>
              </a:solidFill>
              <a:latin typeface="幼圆" panose="02010509060101010101" charset="-122"/>
              <a:ea typeface="幼圆" panose="02010509060101010101" charset="-122"/>
            </a:endParaRPr>
          </a:p>
        </p:txBody>
      </p:sp>
      <p:sp>
        <p:nvSpPr>
          <p:cNvPr id="20" name="圆角矩形 19" title=""/>
          <p:cNvSpPr/>
          <p:nvPr/>
        </p:nvSpPr>
        <p:spPr>
          <a:xfrm>
            <a:off x="618553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椭圆 23" title=""/>
          <p:cNvSpPr/>
          <p:nvPr/>
        </p:nvSpPr>
        <p:spPr>
          <a:xfrm>
            <a:off x="686244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03</a:t>
            </a:r>
            <a:endParaRPr lang="en-US" altLang="zh-CN" sz="3600" b="1">
              <a:sym typeface="+mn-ea"/>
            </a:endParaRPr>
          </a:p>
        </p:txBody>
      </p:sp>
      <p:sp>
        <p:nvSpPr>
          <p:cNvPr id="25" name="文本框 24" title=""/>
          <p:cNvSpPr txBox="1"/>
          <p:nvPr/>
        </p:nvSpPr>
        <p:spPr>
          <a:xfrm>
            <a:off x="6629400"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知识梳理</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28" name="圆角矩形 27" title=""/>
          <p:cNvSpPr/>
          <p:nvPr/>
        </p:nvSpPr>
        <p:spPr>
          <a:xfrm>
            <a:off x="898779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9" name="椭圆 28" title=""/>
          <p:cNvSpPr/>
          <p:nvPr/>
        </p:nvSpPr>
        <p:spPr>
          <a:xfrm>
            <a:off x="966470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04</a:t>
            </a:r>
            <a:endParaRPr lang="en-US" altLang="zh-CN" sz="3600" b="1">
              <a:sym typeface="+mn-ea"/>
            </a:endParaRPr>
          </a:p>
        </p:txBody>
      </p:sp>
      <p:sp>
        <p:nvSpPr>
          <p:cNvPr id="30" name="文本框 29" title=""/>
          <p:cNvSpPr txBox="1"/>
          <p:nvPr/>
        </p:nvSpPr>
        <p:spPr>
          <a:xfrm>
            <a:off x="9431655"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题型归纳</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5" name="图片 54" title=""/>
          <p:cNvPicPr>
            <a:picLocks noChangeAspect="1"/>
          </p:cNvPicPr>
          <p:nvPr>
            <p:custDataLst>
              <p:tags r:id="rId3"/>
            </p:custDataLst>
          </p:nvPr>
        </p:nvPicPr>
        <p:blipFill>
          <a:blip r:embed="rId2"/>
          <a:stretch>
            <a:fillRect/>
          </a:stretch>
        </p:blipFill>
        <p:spPr>
          <a:xfrm>
            <a:off x="4455160" y="1098550"/>
            <a:ext cx="1325245" cy="1224915"/>
          </a:xfrm>
          <a:prstGeom prst="rect">
            <a:avLst/>
          </a:prstGeom>
        </p:spPr>
      </p:pic>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4"/>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一、大气压强</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6" name="Freeform 3" title=""/>
          <p:cNvSpPr/>
          <p:nvPr>
            <p:custDataLst>
              <p:tags r:id="rId5"/>
            </p:custDataLst>
          </p:nvPr>
        </p:nvSpPr>
        <p:spPr>
          <a:xfrm>
            <a:off x="215921" y="2014112"/>
            <a:ext cx="2810941" cy="2810942"/>
          </a:xfrm>
          <a:custGeom>
            <a:rect l="l" t="t" r="r" b="b"/>
            <a:pathLst>
              <a:path w="3747922" h="3747922">
                <a:moveTo>
                  <a:pt x="0" y="0"/>
                </a:moveTo>
                <a:lnTo>
                  <a:pt x="3747922" y="0"/>
                </a:lnTo>
                <a:lnTo>
                  <a:pt x="3747922" y="3747922"/>
                </a:lnTo>
                <a:lnTo>
                  <a:pt x="0" y="37479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p:txBody>
      </p:sp>
      <p:sp>
        <p:nvSpPr>
          <p:cNvPr id="56" name="TextBox 56" title=""/>
          <p:cNvSpPr txBox="1"/>
          <p:nvPr>
            <p:custDataLst>
              <p:tags r:id="rId8"/>
            </p:custDataLst>
          </p:nvPr>
        </p:nvSpPr>
        <p:spPr>
          <a:xfrm>
            <a:off x="219096" y="3127274"/>
            <a:ext cx="2807896" cy="394970"/>
          </a:xfrm>
          <a:prstGeom prst="rect">
            <a:avLst/>
          </a:prstGeom>
        </p:spPr>
        <p:txBody>
          <a:bodyPr lIns="0" tIns="0" rIns="0" bIns="0" rtlCol="0" anchor="t">
            <a:spAutoFit/>
          </a:bodyPr>
          <a:lstStyle/>
          <a:p>
            <a:pPr algn="ctr">
              <a:lnSpc>
                <a:spcPts val="3080"/>
              </a:lnSpc>
            </a:pPr>
            <a:r>
              <a:rPr lang="zh-CN" altLang="en-US" sz="2800" spc="175">
                <a:solidFill>
                  <a:srgbClr val="C00000"/>
                </a:solidFill>
                <a:latin typeface="微软雅黑" panose="020b0503020204020204" charset="-122"/>
                <a:ea typeface="微软雅黑" panose="020b0503020204020204" charset="-122"/>
              </a:rPr>
              <a:t>大气压强</a:t>
            </a:r>
            <a:endParaRPr lang="zh-CN" altLang="en-US" sz="2800" spc="175">
              <a:solidFill>
                <a:srgbClr val="C00000"/>
              </a:solidFill>
              <a:latin typeface="微软雅黑" panose="020b0503020204020204" charset="-122"/>
              <a:ea typeface="微软雅黑" panose="020b0503020204020204" charset="-122"/>
            </a:endParaRPr>
          </a:p>
        </p:txBody>
      </p:sp>
      <p:sp>
        <p:nvSpPr>
          <p:cNvPr id="17" name="Freeform 39" title=""/>
          <p:cNvSpPr/>
          <p:nvPr>
            <p:custDataLst>
              <p:tags r:id="rId9"/>
            </p:custDataLst>
          </p:nvPr>
        </p:nvSpPr>
        <p:spPr>
          <a:xfrm rot="-10800000">
            <a:off x="3027045" y="3034665"/>
            <a:ext cx="1032510" cy="579755"/>
          </a:xfrm>
          <a:custGeom>
            <a:rect l="l" t="t" r="r" b="b"/>
            <a:pathLst>
              <a:path w="768502" h="772717">
                <a:moveTo>
                  <a:pt x="0" y="0"/>
                </a:moveTo>
                <a:lnTo>
                  <a:pt x="768502" y="0"/>
                </a:lnTo>
                <a:lnTo>
                  <a:pt x="768502" y="772717"/>
                </a:lnTo>
                <a:lnTo>
                  <a:pt x="0" y="772717"/>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a:solidFill>
              <a:schemeClr val="bg1"/>
            </a:solidFill>
          </a:ln>
        </p:spPr>
        <p:txBody>
          <a:bodyPr/>
          <a:lstStyle/>
          <a:p/>
        </p:txBody>
      </p:sp>
      <p:sp>
        <p:nvSpPr>
          <p:cNvPr id="35" name="AutoShape 35" title=""/>
          <p:cNvSpPr/>
          <p:nvPr>
            <p:custDataLst>
              <p:tags r:id="rId12"/>
            </p:custDataLst>
          </p:nvPr>
        </p:nvSpPr>
        <p:spPr>
          <a:xfrm>
            <a:off x="4063973" y="1732000"/>
            <a:ext cx="394158" cy="0"/>
          </a:xfrm>
          <a:prstGeom prst="line">
            <a:avLst/>
          </a:prstGeom>
          <a:ln w="25400" cap="flat">
            <a:solidFill>
              <a:srgbClr val="7167E4"/>
            </a:solidFill>
            <a:prstDash val="solid"/>
            <a:headEnd type="none" w="sm" len="sm"/>
            <a:tailEnd type="triangle" w="lg" len="med"/>
          </a:ln>
        </p:spPr>
        <p:txBody>
          <a:bodyPr/>
          <a:lstStyle/>
          <a:p/>
        </p:txBody>
      </p:sp>
      <p:sp>
        <p:nvSpPr>
          <p:cNvPr id="19" name="AutoShape 37" title=""/>
          <p:cNvSpPr/>
          <p:nvPr>
            <p:custDataLst>
              <p:tags r:id="rId13"/>
            </p:custDataLst>
          </p:nvPr>
        </p:nvSpPr>
        <p:spPr>
          <a:xfrm rot="5400000">
            <a:off x="2407285" y="3388360"/>
            <a:ext cx="3324860" cy="12065"/>
          </a:xfrm>
          <a:prstGeom prst="line">
            <a:avLst/>
          </a:prstGeom>
          <a:ln w="25400" cap="flat">
            <a:solidFill>
              <a:srgbClr val="7167E4"/>
            </a:solidFill>
            <a:prstDash val="solid"/>
            <a:headEnd type="none" w="sm" len="sm"/>
            <a:tailEnd type="none" w="sm" len="sm"/>
          </a:ln>
        </p:spPr>
        <p:txBody>
          <a:bodyPr/>
          <a:lstStyle/>
          <a:p/>
        </p:txBody>
      </p:sp>
      <p:sp>
        <p:nvSpPr>
          <p:cNvPr id="38" name="AutoShape 38" title=""/>
          <p:cNvSpPr/>
          <p:nvPr>
            <p:custDataLst>
              <p:tags r:id="rId14"/>
            </p:custDataLst>
          </p:nvPr>
        </p:nvSpPr>
        <p:spPr>
          <a:xfrm>
            <a:off x="4055718" y="5047246"/>
            <a:ext cx="394158" cy="0"/>
          </a:xfrm>
          <a:prstGeom prst="line">
            <a:avLst/>
          </a:prstGeom>
          <a:ln w="25400" cap="flat">
            <a:solidFill>
              <a:srgbClr val="7167E4"/>
            </a:solidFill>
            <a:prstDash val="solid"/>
            <a:headEnd type="none" w="sm" len="sm"/>
            <a:tailEnd type="triangle" w="lg" len="med"/>
          </a:ln>
        </p:spPr>
        <p:txBody>
          <a:bodyPr/>
          <a:lstStyle/>
          <a:p/>
        </p:txBody>
      </p:sp>
      <p:sp>
        <p:nvSpPr>
          <p:cNvPr id="44" name="Freeform 44" title=""/>
          <p:cNvSpPr/>
          <p:nvPr>
            <p:custDataLst>
              <p:tags r:id="rId15"/>
            </p:custDataLst>
          </p:nvPr>
        </p:nvSpPr>
        <p:spPr>
          <a:xfrm>
            <a:off x="4905432" y="1261754"/>
            <a:ext cx="393742" cy="449291"/>
          </a:xfrm>
          <a:custGeom>
            <a:rect l="l" t="t" r="r" b="b"/>
            <a:pathLst>
              <a:path w="393742" h="449291">
                <a:moveTo>
                  <a:pt x="0" y="0"/>
                </a:moveTo>
                <a:lnTo>
                  <a:pt x="393742" y="0"/>
                </a:lnTo>
                <a:lnTo>
                  <a:pt x="393742" y="449291"/>
                </a:lnTo>
                <a:lnTo>
                  <a:pt x="0" y="4492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p:txBody>
      </p:sp>
      <p:sp>
        <p:nvSpPr>
          <p:cNvPr id="10" name="TextBox 51" title=""/>
          <p:cNvSpPr txBox="1"/>
          <p:nvPr>
            <p:custDataLst>
              <p:tags r:id="rId18"/>
            </p:custDataLst>
          </p:nvPr>
        </p:nvSpPr>
        <p:spPr>
          <a:xfrm>
            <a:off x="4313203" y="1801936"/>
            <a:ext cx="1646782" cy="287020"/>
          </a:xfrm>
          <a:prstGeom prst="rect">
            <a:avLst/>
          </a:prstGeom>
        </p:spPr>
        <p:txBody>
          <a:bodyPr lIns="0" tIns="0" rIns="0" bIns="0" rtlCol="0" anchor="t">
            <a:spAutoFit/>
          </a:bodyPr>
          <a:lstStyle/>
          <a:p>
            <a:pPr algn="ctr">
              <a:lnSpc>
                <a:spcPts val="2240"/>
              </a:lnSpc>
            </a:pPr>
            <a:r>
              <a:rPr lang="zh-CN" altLang="en-US" spc="127">
                <a:latin typeface="微软雅黑" panose="020b0503020204020204" charset="-122"/>
                <a:ea typeface="微软雅黑" panose="020b0503020204020204" charset="-122"/>
              </a:rPr>
              <a:t>产生</a:t>
            </a:r>
            <a:endParaRPr lang="zh-CN" altLang="en-US" spc="127">
              <a:latin typeface="微软雅黑" panose="020b0503020204020204" charset="-122"/>
              <a:ea typeface="微软雅黑" panose="020b0503020204020204" charset="-122"/>
            </a:endParaRPr>
          </a:p>
        </p:txBody>
      </p:sp>
      <p:sp>
        <p:nvSpPr>
          <p:cNvPr id="11" name="文本框 10" title=""/>
          <p:cNvSpPr txBox="1"/>
          <p:nvPr>
            <p:custDataLst>
              <p:tags r:id="rId19"/>
            </p:custDataLst>
          </p:nvPr>
        </p:nvSpPr>
        <p:spPr>
          <a:xfrm>
            <a:off x="5551805" y="1485265"/>
            <a:ext cx="4271645" cy="460375"/>
          </a:xfrm>
          <a:prstGeom prst="rect">
            <a:avLst/>
          </a:prstGeom>
          <a:noFill/>
        </p:spPr>
        <p:txBody>
          <a:bodyPr wrap="square" rtlCol="0" anchor="t">
            <a:spAutoFit/>
          </a:bodyPr>
          <a:lstStyle/>
          <a:p>
            <a:pPr fontAlgn="auto">
              <a:lnSpc>
                <a:spcPct val="150000"/>
              </a:lnSpc>
            </a:pPr>
            <a:r>
              <a:rPr lang="zh-CN" altLang="en-US" sz="16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气体受到重力作用，气体具有流动性</a:t>
            </a:r>
            <a:endParaRPr lang="zh-CN" altLang="en-US" sz="1600">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p:txBody>
      </p:sp>
      <p:sp>
        <p:nvSpPr>
          <p:cNvPr id="18" name="文本框 17" title=""/>
          <p:cNvSpPr txBox="1"/>
          <p:nvPr>
            <p:custDataLst>
              <p:tags r:id="rId20"/>
            </p:custDataLst>
          </p:nvPr>
        </p:nvSpPr>
        <p:spPr>
          <a:xfrm>
            <a:off x="5775325" y="3042285"/>
            <a:ext cx="6406515" cy="460375"/>
          </a:xfrm>
          <a:prstGeom prst="rect">
            <a:avLst/>
          </a:prstGeom>
          <a:noFill/>
        </p:spPr>
        <p:txBody>
          <a:bodyPr wrap="square" rtlCol="0" anchor="t">
            <a:spAutoFit/>
          </a:bodyPr>
          <a:lstStyle/>
          <a:p>
            <a:pPr fontAlgn="auto">
              <a:lnSpc>
                <a:spcPct val="150000"/>
              </a:lnSpc>
            </a:pPr>
            <a:r>
              <a:rPr lang="zh-CN" altLang="en-US" sz="1600">
                <a:solidFill>
                  <a:schemeClr val="bg1"/>
                </a:solidFill>
                <a:highlight>
                  <a:srgbClr val="008080"/>
                </a:highlight>
                <a:latin typeface="微软雅黑" panose="020b0503020204020204" charset="-122"/>
                <a:ea typeface="微软雅黑" panose="020b0503020204020204" charset="-122"/>
                <a:cs typeface="微软雅黑" panose="020b0503020204020204" charset="-122"/>
              </a:rPr>
              <a:t>大气向各个方向都有压强</a:t>
            </a:r>
            <a:endParaRPr lang="zh-CN" altLang="en-US" sz="1600">
              <a:solidFill>
                <a:schemeClr val="bg1"/>
              </a:solidFill>
              <a:highlight>
                <a:srgbClr val="008080"/>
              </a:highlight>
              <a:latin typeface="微软雅黑" panose="020b0503020204020204" charset="-122"/>
              <a:ea typeface="微软雅黑" panose="020b0503020204020204" charset="-122"/>
              <a:cs typeface="微软雅黑" panose="020b0503020204020204" charset="-122"/>
            </a:endParaRPr>
          </a:p>
        </p:txBody>
      </p:sp>
      <p:pic>
        <p:nvPicPr>
          <p:cNvPr id="21" name="图片 20" title=""/>
          <p:cNvPicPr>
            <a:picLocks noChangeAspect="1"/>
          </p:cNvPicPr>
          <p:nvPr>
            <p:custDataLst>
              <p:tags r:id="rId21"/>
            </p:custDataLst>
          </p:nvPr>
        </p:nvPicPr>
        <p:blipFill>
          <a:blip r:embed="rId2"/>
          <a:stretch>
            <a:fillRect/>
          </a:stretch>
        </p:blipFill>
        <p:spPr>
          <a:xfrm>
            <a:off x="4429760" y="4405630"/>
            <a:ext cx="1325245" cy="1224915"/>
          </a:xfrm>
          <a:prstGeom prst="rect">
            <a:avLst/>
          </a:prstGeom>
        </p:spPr>
      </p:pic>
      <p:sp>
        <p:nvSpPr>
          <p:cNvPr id="22" name="TextBox 51" title=""/>
          <p:cNvSpPr txBox="1"/>
          <p:nvPr>
            <p:custDataLst>
              <p:tags r:id="rId22"/>
            </p:custDataLst>
          </p:nvPr>
        </p:nvSpPr>
        <p:spPr>
          <a:xfrm>
            <a:off x="4531360" y="5109210"/>
            <a:ext cx="1069340" cy="574040"/>
          </a:xfrm>
          <a:prstGeom prst="rect">
            <a:avLst/>
          </a:prstGeom>
        </p:spPr>
        <p:txBody>
          <a:bodyPr wrap="square" lIns="0" tIns="0" rIns="0" bIns="0" rtlCol="0" anchor="t">
            <a:spAutoFit/>
          </a:bodyPr>
          <a:lstStyle/>
          <a:p>
            <a:pPr algn="ctr">
              <a:lnSpc>
                <a:spcPts val="2240"/>
              </a:lnSpc>
            </a:pPr>
            <a:r>
              <a:rPr lang="zh-CN" altLang="en-US" spc="127">
                <a:latin typeface="微软雅黑" panose="020b0503020204020204" charset="-122"/>
                <a:ea typeface="微软雅黑" panose="020b0503020204020204" charset="-122"/>
              </a:rPr>
              <a:t>大气压强特点</a:t>
            </a:r>
            <a:endParaRPr lang="zh-CN" altLang="en-US" spc="127">
              <a:latin typeface="微软雅黑" panose="020b0503020204020204" charset="-122"/>
              <a:ea typeface="微软雅黑" panose="020b0503020204020204" charset="-122"/>
            </a:endParaRPr>
          </a:p>
        </p:txBody>
      </p:sp>
      <p:sp>
        <p:nvSpPr>
          <p:cNvPr id="37" name="文本框 36" title=""/>
          <p:cNvSpPr txBox="1"/>
          <p:nvPr>
            <p:custDataLst>
              <p:tags r:id="rId23"/>
            </p:custDataLst>
          </p:nvPr>
        </p:nvSpPr>
        <p:spPr>
          <a:xfrm>
            <a:off x="5770245" y="4624070"/>
            <a:ext cx="6334125" cy="1198880"/>
          </a:xfrm>
          <a:prstGeom prst="rect">
            <a:avLst/>
          </a:prstGeom>
          <a:noFill/>
          <a:ln>
            <a:noFill/>
          </a:ln>
        </p:spPr>
        <p:txBody>
          <a:bodyPr wrap="square" rtlCol="0" anchor="t">
            <a:spAutoFit/>
          </a:bodyPr>
          <a:lstStyle/>
          <a:p>
            <a:pPr fontAlgn="auto">
              <a:lnSpc>
                <a:spcPct val="150000"/>
              </a:lnSpc>
            </a:pPr>
            <a:r>
              <a:rPr lang="zh-CN" altLang="en-US"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rPr>
              <a:t>大气压与海拔高度：（1）海拔越高，气压越小，在海波3000m内，每升高10m，大气压越减小100Pa；（2）海平面附近的大气压越等于标准大气压</a:t>
            </a:r>
            <a:endParaRPr lang="zh-CN" altLang="en-US"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endParaRPr>
          </a:p>
        </p:txBody>
      </p:sp>
      <p:pic>
        <p:nvPicPr>
          <p:cNvPr id="42" name="图片 41" title=""/>
          <p:cNvPicPr>
            <a:picLocks noChangeAspect="1"/>
          </p:cNvPicPr>
          <p:nvPr>
            <p:custDataLst>
              <p:tags r:id="rId25"/>
            </p:custDataLst>
          </p:nvPr>
        </p:nvPicPr>
        <p:blipFill>
          <a:blip r:embed="rId24"/>
          <a:stretch>
            <a:fillRect/>
          </a:stretch>
        </p:blipFill>
        <p:spPr>
          <a:xfrm>
            <a:off x="4783455" y="4535805"/>
            <a:ext cx="666115" cy="616585"/>
          </a:xfrm>
          <a:prstGeom prst="rect">
            <a:avLst/>
          </a:prstGeom>
        </p:spPr>
      </p:pic>
      <p:sp>
        <p:nvSpPr>
          <p:cNvPr id="46" name="文本框 45" title=""/>
          <p:cNvSpPr txBox="1"/>
          <p:nvPr>
            <p:custDataLst>
              <p:tags r:id="rId26"/>
            </p:custDataLst>
          </p:nvPr>
        </p:nvSpPr>
        <p:spPr>
          <a:xfrm>
            <a:off x="5780405" y="3487420"/>
            <a:ext cx="6195060" cy="460375"/>
          </a:xfrm>
          <a:prstGeom prst="rect">
            <a:avLst/>
          </a:prstGeom>
          <a:noFill/>
          <a:ln>
            <a:noFill/>
          </a:ln>
        </p:spPr>
        <p:txBody>
          <a:bodyPr wrap="square" rtlCol="0" anchor="t">
            <a:spAutoFit/>
          </a:bodyPr>
          <a:lstStyle/>
          <a:p>
            <a:pPr fontAlgn="auto">
              <a:lnSpc>
                <a:spcPct val="150000"/>
              </a:lnSpc>
            </a:pPr>
            <a:r>
              <a:rPr lang="zh-CN" altLang="en-US" sz="1600">
                <a:solidFill>
                  <a:schemeClr val="bg1"/>
                </a:solidFill>
                <a:highlight>
                  <a:srgbClr val="800080"/>
                </a:highlight>
                <a:latin typeface="微软雅黑" panose="020b0503020204020204" charset="-122"/>
                <a:ea typeface="微软雅黑" panose="020b0503020204020204" charset="-122"/>
                <a:cs typeface="微软雅黑" panose="020b0503020204020204" charset="-122"/>
              </a:rPr>
              <a:t>在同一高度向各个方向的压强相等</a:t>
            </a:r>
            <a:endParaRPr lang="zh-CN" altLang="en-US" sz="1600">
              <a:solidFill>
                <a:schemeClr val="bg1"/>
              </a:solidFill>
              <a:highlight>
                <a:srgbClr val="800080"/>
              </a:highlight>
              <a:latin typeface="微软雅黑" panose="020b0503020204020204" charset="-122"/>
              <a:ea typeface="微软雅黑" panose="020b0503020204020204" charset="-122"/>
              <a:cs typeface="微软雅黑" panose="020b0503020204020204" charset="-122"/>
            </a:endParaRPr>
          </a:p>
        </p:txBody>
      </p:sp>
      <p:sp>
        <p:nvSpPr>
          <p:cNvPr id="47" name="文本框 46" title=""/>
          <p:cNvSpPr txBox="1"/>
          <p:nvPr>
            <p:custDataLst>
              <p:tags r:id="rId27"/>
            </p:custDataLst>
          </p:nvPr>
        </p:nvSpPr>
        <p:spPr>
          <a:xfrm>
            <a:off x="5780405" y="3876675"/>
            <a:ext cx="6323330" cy="829945"/>
          </a:xfrm>
          <a:prstGeom prst="rect">
            <a:avLst/>
          </a:prstGeom>
          <a:noFill/>
          <a:ln>
            <a:noFill/>
          </a:ln>
        </p:spPr>
        <p:txBody>
          <a:bodyPr wrap="square" rtlCol="0" anchor="t">
            <a:spAutoFit/>
          </a:bodyPr>
          <a:lstStyle/>
          <a:p>
            <a:pPr fontAlgn="auto">
              <a:lnSpc>
                <a:spcPct val="150000"/>
              </a:lnSpc>
            </a:pPr>
            <a:r>
              <a:rPr lang="zh-CN" altLang="en-US" sz="1600">
                <a:solidFill>
                  <a:schemeClr val="bg1"/>
                </a:solidFill>
                <a:highlight>
                  <a:srgbClr val="FF00FF"/>
                </a:highlight>
                <a:latin typeface="微软雅黑" panose="020b0503020204020204" charset="-122"/>
                <a:ea typeface="微软雅黑" panose="020b0503020204020204" charset="-122"/>
                <a:cs typeface="微软雅黑" panose="020b0503020204020204" charset="-122"/>
              </a:rPr>
              <a:t>我们没有感受到大气压，这是因为人身体内外空气相通，身体各部位内外所受的压力相同，内外平衡</a:t>
            </a:r>
            <a:endParaRPr lang="zh-CN" altLang="en-US" sz="1600">
              <a:solidFill>
                <a:schemeClr val="bg1"/>
              </a:solidFill>
              <a:highlight>
                <a:srgbClr val="FF00FF"/>
              </a:highlight>
              <a:latin typeface="微软雅黑" panose="020b0503020204020204" charset="-122"/>
              <a:ea typeface="微软雅黑" panose="020b0503020204020204" charset="-122"/>
              <a:cs typeface="微软雅黑" panose="020b0503020204020204" charset="-122"/>
            </a:endParaRPr>
          </a:p>
        </p:txBody>
      </p:sp>
      <p:sp>
        <p:nvSpPr>
          <p:cNvPr id="48" name="文本框 47" title=""/>
          <p:cNvSpPr txBox="1"/>
          <p:nvPr>
            <p:custDataLst>
              <p:tags r:id="rId28"/>
            </p:custDataLst>
          </p:nvPr>
        </p:nvSpPr>
        <p:spPr>
          <a:xfrm>
            <a:off x="5754370" y="5784850"/>
            <a:ext cx="6221095" cy="829945"/>
          </a:xfrm>
          <a:prstGeom prst="rect">
            <a:avLst/>
          </a:prstGeom>
          <a:noFill/>
          <a:ln>
            <a:noFill/>
          </a:ln>
        </p:spPr>
        <p:txBody>
          <a:bodyPr wrap="square" rtlCol="0" anchor="t">
            <a:spAutoFit/>
          </a:bodyPr>
          <a:lstStyle/>
          <a:p>
            <a:pPr fontAlgn="auto">
              <a:lnSpc>
                <a:spcPct val="150000"/>
              </a:lnSpc>
            </a:pPr>
            <a:r>
              <a:rPr lang="zh-CN" altLang="en-US" sz="1600">
                <a:solidFill>
                  <a:schemeClr val="bg1"/>
                </a:solidFill>
                <a:highlight>
                  <a:srgbClr val="008000"/>
                </a:highlight>
                <a:latin typeface="微软雅黑" panose="020b0503020204020204" charset="-122"/>
                <a:ea typeface="微软雅黑" panose="020b0503020204020204" charset="-122"/>
                <a:cs typeface="微软雅黑" panose="020b0503020204020204" charset="-122"/>
              </a:rPr>
              <a:t>大气压与气象：（1）晴天的大气压比阴雨天的高；（2）冬天的大气压比夏天的高</a:t>
            </a:r>
            <a:endParaRPr lang="zh-CN" altLang="en-US" sz="1600">
              <a:solidFill>
                <a:schemeClr val="bg1"/>
              </a:solidFill>
              <a:highlight>
                <a:srgbClr val="008000"/>
              </a:highlight>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blinds(horizontal)">
                                      <p:cBhvr>
                                        <p:cTn id="18" dur="500"/>
                                        <p:tgtEl>
                                          <p:spTgt spid="56"/>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22" presetClass="entr" presetSubtype="8"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nodeType="clickPar">
                      <p:stCondLst>
                        <p:cond delay="indefinite"/>
                        <p:cond evt="onBegin" delay="0">
                          <p:tn val="34"/>
                        </p:cond>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barn(inVertical)">
                                      <p:cBhvr>
                                        <p:cTn id="39" dur="500"/>
                                        <p:tgtEl>
                                          <p:spTgt spid="55"/>
                                        </p:tgtEl>
                                      </p:cBhvr>
                                    </p:animEffect>
                                  </p:childTnLst>
                                </p:cTn>
                              </p:par>
                              <p:par>
                                <p:cTn id="40" presetID="16" presetClass="entr" presetSubtype="21"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Effect transition="in" filter="wipe(left)">
                                      <p:cBhvr>
                                        <p:cTn id="50" dur="500"/>
                                        <p:tgtEl>
                                          <p:spTgt spid="11">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barn(inVertical)">
                                      <p:cBhvr>
                                        <p:cTn id="60" dur="500"/>
                                        <p:tgtEl>
                                          <p:spTgt spid="4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8">
                                            <p:txEl>
                                              <p:pRg st="0" end="0"/>
                                            </p:txEl>
                                          </p:spTgt>
                                        </p:tgtEl>
                                        <p:attrNameLst>
                                          <p:attrName>style.visibility</p:attrName>
                                        </p:attrNameLst>
                                      </p:cBhvr>
                                      <p:to>
                                        <p:strVal val="visible"/>
                                      </p:to>
                                    </p:set>
                                    <p:animEffect transition="in" filter="wipe(left)">
                                      <p:cBhvr>
                                        <p:cTn id="68" dur="500"/>
                                        <p:tgtEl>
                                          <p:spTgt spid="18">
                                            <p:txEl>
                                              <p:pRg st="0" end="0"/>
                                            </p:txEl>
                                          </p:spTgt>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46">
                                            <p:txEl>
                                              <p:pRg st="0" end="0"/>
                                            </p:txEl>
                                          </p:spTgt>
                                        </p:tgtEl>
                                        <p:attrNameLst>
                                          <p:attrName>style.visibility</p:attrName>
                                        </p:attrNameLst>
                                      </p:cBhvr>
                                      <p:to>
                                        <p:strVal val="visible"/>
                                      </p:to>
                                    </p:set>
                                    <p:animEffect transition="in" filter="wipe(left)">
                                      <p:cBhvr>
                                        <p:cTn id="73" dur="500"/>
                                        <p:tgtEl>
                                          <p:spTgt spid="46">
                                            <p:txEl>
                                              <p:pRg st="0" end="0"/>
                                            </p:txEl>
                                          </p:spTgt>
                                        </p:tgtEl>
                                      </p:cBhvr>
                                    </p:animEffect>
                                  </p:childTnLst>
                                </p:cTn>
                              </p:par>
                            </p:childTnLst>
                          </p:cTn>
                        </p:par>
                      </p:childTnLst>
                    </p:cTn>
                  </p:par>
                  <p:par>
                    <p:cTn id="74" fill="hold" nodeType="clickPar">
                      <p:stCondLst>
                        <p:cond delay="indefinite"/>
                        <p:cond evt="onBegin" delay="0">
                          <p:tn val="73"/>
                        </p:cond>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47">
                                            <p:txEl>
                                              <p:pRg st="0" end="0"/>
                                            </p:txEl>
                                          </p:spTgt>
                                        </p:tgtEl>
                                        <p:attrNameLst>
                                          <p:attrName>style.visibility</p:attrName>
                                        </p:attrNameLst>
                                      </p:cBhvr>
                                      <p:to>
                                        <p:strVal val="visible"/>
                                      </p:to>
                                    </p:set>
                                    <p:animEffect transition="in" filter="wipe(left)">
                                      <p:cBhvr>
                                        <p:cTn id="78" dur="500"/>
                                        <p:tgtEl>
                                          <p:spTgt spid="47">
                                            <p:txEl>
                                              <p:pRg st="0" end="0"/>
                                            </p:txEl>
                                          </p:spTgt>
                                        </p:tgtEl>
                                      </p:cBhvr>
                                    </p:animEffect>
                                  </p:childTnLst>
                                </p:cTn>
                              </p:par>
                            </p:childTnLst>
                          </p:cTn>
                        </p:par>
                      </p:childTnLst>
                    </p:cTn>
                  </p:par>
                  <p:par>
                    <p:cTn id="79" fill="hold" nodeType="clickPar">
                      <p:stCondLst>
                        <p:cond delay="indefinite"/>
                        <p:cond evt="onBegin" delay="0">
                          <p:tn val="78"/>
                        </p:cond>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37">
                                            <p:txEl>
                                              <p:pRg st="0" end="0"/>
                                            </p:txEl>
                                          </p:spTgt>
                                        </p:tgtEl>
                                        <p:attrNameLst>
                                          <p:attrName>style.visibility</p:attrName>
                                        </p:attrNameLst>
                                      </p:cBhvr>
                                      <p:to>
                                        <p:strVal val="visible"/>
                                      </p:to>
                                    </p:set>
                                    <p:animEffect transition="in" filter="wipe(left)">
                                      <p:cBhvr>
                                        <p:cTn id="83" dur="500"/>
                                        <p:tgtEl>
                                          <p:spTgt spid="37">
                                            <p:txEl>
                                              <p:pRg st="0" end="0"/>
                                            </p:txEl>
                                          </p:spTgt>
                                        </p:tgtEl>
                                      </p:cBhvr>
                                    </p:animEffect>
                                  </p:childTnLst>
                                </p:cTn>
                              </p:par>
                            </p:childTnLst>
                          </p:cTn>
                        </p:par>
                      </p:childTnLst>
                    </p:cTn>
                  </p:par>
                  <p:par>
                    <p:cTn id="84" fill="hold" nodeType="clickPar">
                      <p:stCondLst>
                        <p:cond delay="indefinite"/>
                        <p:cond evt="onBegin" delay="0">
                          <p:tn val="83"/>
                        </p:cond>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48">
                                            <p:txEl>
                                              <p:pRg st="0" end="0"/>
                                            </p:txEl>
                                          </p:spTgt>
                                        </p:tgtEl>
                                        <p:attrNameLst>
                                          <p:attrName>style.visibility</p:attrName>
                                        </p:attrNameLst>
                                      </p:cBhvr>
                                      <p:to>
                                        <p:strVal val="visible"/>
                                      </p:to>
                                    </p:set>
                                    <p:animEffect transition="in" filter="wipe(left)">
                                      <p:cBhvr>
                                        <p:cTn id="88"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p:bldP spid="10" grpId="0"/>
      <p:bldP spid="22" grpId="0"/>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二、大气压的测量</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2" name="文本框 21" title=""/>
          <p:cNvSpPr txBox="1"/>
          <p:nvPr>
            <p:custDataLst>
              <p:tags r:id="rId3"/>
            </p:custDataLst>
          </p:nvPr>
        </p:nvSpPr>
        <p:spPr>
          <a:xfrm>
            <a:off x="292735" y="1785620"/>
            <a:ext cx="11684000" cy="1938020"/>
          </a:xfrm>
          <a:prstGeom prst="rect">
            <a:avLst/>
          </a:prstGeom>
          <a:noFill/>
        </p:spPr>
        <p:txBody>
          <a:bodyPr wrap="square" rtlCol="0" anchor="t">
            <a:spAutoFit/>
          </a:bodyPr>
          <a:lstStyle/>
          <a:p>
            <a:pPr fontAlgn="auto">
              <a:lnSpc>
                <a:spcPct val="150000"/>
              </a:lnSpc>
            </a:pPr>
            <a:r>
              <a:rPr lang="zh-CN" sz="2000">
                <a:solidFill>
                  <a:srgbClr val="2621EF"/>
                </a:solidFill>
                <a:latin typeface="微软雅黑" panose="020b0503020204020204" charset="-122"/>
                <a:ea typeface="微软雅黑" panose="020b0503020204020204" charset="-122"/>
                <a:cs typeface="微软雅黑" panose="020b0503020204020204" charset="-122"/>
              </a:rPr>
              <a:t>【测量过程】</a:t>
            </a:r>
            <a:r>
              <a:rPr sz="2000">
                <a:latin typeface="微软雅黑" panose="020b0503020204020204" charset="-122"/>
                <a:ea typeface="微软雅黑" panose="020b0503020204020204" charset="-122"/>
                <a:cs typeface="微软雅黑" panose="020b0503020204020204" charset="-122"/>
              </a:rPr>
              <a:t>将一个约1m长、一端封闭的玻璃管里灌满水银，用手指将管口堵住（如图甲所示），然后倒插在水银槽中（如图乙所示）。放开手指，管内水银面下降到一定高度时不再下降，这时管内外水银面高度差约为760mm，水银处于静止状态（如图丙所示）。</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sym typeface="+mn-ea"/>
              </a:rPr>
              <a:t>丁图，玻璃管倾斜，水银柱长度变长，但竖直高度差不变</a:t>
            </a:r>
            <a:r>
              <a:rPr lang="zh-CN" sz="2000">
                <a:latin typeface="微软雅黑" panose="020b0503020204020204" charset="-122"/>
                <a:ea typeface="微软雅黑" panose="020b0503020204020204" charset="-122"/>
                <a:cs typeface="微软雅黑" panose="020b0503020204020204" charset="-122"/>
                <a:sym typeface="+mn-ea"/>
              </a:rPr>
              <a:t>。</a:t>
            </a:r>
            <a:endParaRPr sz="2000">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custDataLst>
              <p:tags r:id="rId4"/>
            </p:custDataLst>
          </p:nvPr>
        </p:nvSpPr>
        <p:spPr>
          <a:xfrm>
            <a:off x="374650" y="1216025"/>
            <a:ext cx="1939925" cy="553085"/>
          </a:xfrm>
          <a:prstGeom prst="rect">
            <a:avLst/>
          </a:prstGeom>
          <a:noFill/>
        </p:spPr>
        <p:txBody>
          <a:bodyPr wrap="square" rtlCol="0" anchor="t">
            <a:spAutoFit/>
          </a:bodyPr>
          <a:lstStyle/>
          <a:p>
            <a:pPr fontAlgn="auto">
              <a:lnSpc>
                <a:spcPct val="150000"/>
              </a:lnSpc>
            </a:pPr>
            <a:r>
              <a:rPr lang="en-US" altLang="zh-CN" sz="2000">
                <a:solidFill>
                  <a:schemeClr val="accent3">
                    <a:lumMod val="75000"/>
                  </a:schemeClr>
                </a:solidFill>
                <a:latin typeface="微软雅黑" panose="020b0503020204020204" charset="-122"/>
                <a:ea typeface="微软雅黑" panose="020b0503020204020204" charset="-122"/>
                <a:cs typeface="微软雅黑" panose="020b0503020204020204" charset="-122"/>
              </a:rPr>
              <a:t>1</a:t>
            </a:r>
            <a:r>
              <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.托里拆利实验</a:t>
            </a:r>
            <a:endPar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2147481727" title=""/>
          <p:cNvPicPr>
            <a:picLocks noChangeAspect="1"/>
          </p:cNvPicPr>
          <p:nvPr/>
        </p:nvPicPr>
        <p:blipFill>
          <a:blip r:embed="rId5"/>
          <a:stretch>
            <a:fillRect/>
          </a:stretch>
        </p:blipFill>
        <p:spPr>
          <a:xfrm>
            <a:off x="3371850" y="3723640"/>
            <a:ext cx="5601970" cy="28606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left)">
                                      <p:cBhvr>
                                        <p:cTn id="20" dur="500"/>
                                        <p:tgtEl>
                                          <p:spTgt spid="2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1" end="1"/>
                                            </p:txEl>
                                          </p:spTgt>
                                        </p:tgtEl>
                                        <p:attrNameLst>
                                          <p:attrName>style.visibility</p:attrName>
                                        </p:attrNameLst>
                                      </p:cBhvr>
                                      <p:to>
                                        <p:strVal val="visible"/>
                                      </p:to>
                                    </p:set>
                                    <p:animEffect transition="in" filter="wipe(left)">
                                      <p:cBhvr>
                                        <p:cTn id="30"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二、大气压的测量</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2" name="文本框 21" title=""/>
          <p:cNvSpPr txBox="1"/>
          <p:nvPr>
            <p:custDataLst>
              <p:tags r:id="rId3"/>
            </p:custDataLst>
          </p:nvPr>
        </p:nvSpPr>
        <p:spPr>
          <a:xfrm>
            <a:off x="292735" y="1785620"/>
            <a:ext cx="11684000" cy="1014730"/>
          </a:xfrm>
          <a:prstGeom prst="rect">
            <a:avLst/>
          </a:prstGeom>
          <a:noFill/>
        </p:spPr>
        <p:txBody>
          <a:bodyPr wrap="square" rtlCol="0" anchor="t">
            <a:spAutoFit/>
          </a:bodyPr>
          <a:lstStyle/>
          <a:p>
            <a:pPr fontAlgn="auto">
              <a:lnSpc>
                <a:spcPct val="150000"/>
              </a:lnSpc>
            </a:pPr>
            <a:r>
              <a:rPr lang="zh-CN" sz="2000">
                <a:solidFill>
                  <a:srgbClr val="2621EF"/>
                </a:solidFill>
                <a:latin typeface="微软雅黑" panose="020b0503020204020204" charset="-122"/>
                <a:ea typeface="微软雅黑" panose="020b0503020204020204" charset="-122"/>
                <a:cs typeface="微软雅黑" panose="020b0503020204020204" charset="-122"/>
              </a:rPr>
              <a:t>【实验分析】</a:t>
            </a:r>
            <a:r>
              <a:rPr sz="2000">
                <a:latin typeface="微软雅黑" panose="020b0503020204020204" charset="-122"/>
                <a:ea typeface="微软雅黑" panose="020b0503020204020204" charset="-122"/>
                <a:cs typeface="微软雅黑" panose="020b0503020204020204" charset="-122"/>
              </a:rPr>
              <a:t>玻璃管上端为真空，没有大大气压，管外水银面的上方是空气，玻璃管内的水银面之所以能够高于水银槽内的水银面，是因为大气压支撑管内这段水银柱使它不会落下</a:t>
            </a:r>
            <a:r>
              <a:rPr lang="zh-CN" sz="2000">
                <a:latin typeface="微软雅黑" panose="020b0503020204020204" charset="-122"/>
                <a:ea typeface="微软雅黑" panose="020b0503020204020204" charset="-122"/>
                <a:cs typeface="微软雅黑" panose="020b0503020204020204" charset="-122"/>
                <a:sym typeface="+mn-ea"/>
              </a:rPr>
              <a:t>。</a:t>
            </a:r>
            <a:endParaRPr sz="2000">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custDataLst>
              <p:tags r:id="rId4"/>
            </p:custDataLst>
          </p:nvPr>
        </p:nvSpPr>
        <p:spPr>
          <a:xfrm>
            <a:off x="374650" y="1216025"/>
            <a:ext cx="1939925" cy="553085"/>
          </a:xfrm>
          <a:prstGeom prst="rect">
            <a:avLst/>
          </a:prstGeom>
          <a:noFill/>
        </p:spPr>
        <p:txBody>
          <a:bodyPr wrap="square" rtlCol="0" anchor="t">
            <a:spAutoFit/>
          </a:bodyPr>
          <a:lstStyle/>
          <a:p>
            <a:pPr fontAlgn="auto">
              <a:lnSpc>
                <a:spcPct val="150000"/>
              </a:lnSpc>
            </a:pPr>
            <a:r>
              <a:rPr lang="en-US" altLang="zh-CN" sz="2000">
                <a:solidFill>
                  <a:schemeClr val="accent3">
                    <a:lumMod val="75000"/>
                  </a:schemeClr>
                </a:solidFill>
                <a:latin typeface="微软雅黑" panose="020b0503020204020204" charset="-122"/>
                <a:ea typeface="微软雅黑" panose="020b0503020204020204" charset="-122"/>
                <a:cs typeface="微软雅黑" panose="020b0503020204020204" charset="-122"/>
              </a:rPr>
              <a:t>1</a:t>
            </a:r>
            <a:r>
              <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.托里拆利实验</a:t>
            </a:r>
            <a:endPar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5"/>
            </p:custDataLst>
          </p:nvPr>
        </p:nvSpPr>
        <p:spPr>
          <a:xfrm>
            <a:off x="292735" y="2816860"/>
            <a:ext cx="11684000" cy="553085"/>
          </a:xfrm>
          <a:prstGeom prst="rect">
            <a:avLst/>
          </a:prstGeom>
          <a:noFill/>
        </p:spPr>
        <p:txBody>
          <a:bodyPr wrap="square" rtlCol="0" anchor="t">
            <a:spAutoFit/>
          </a:bodyPr>
          <a:lstStyle/>
          <a:p>
            <a:pPr fontAlgn="auto">
              <a:lnSpc>
                <a:spcPct val="150000"/>
              </a:lnSpc>
            </a:pPr>
            <a:r>
              <a:rPr lang="zh-CN" sz="2000">
                <a:solidFill>
                  <a:srgbClr val="2621EF"/>
                </a:solidFill>
                <a:latin typeface="微软雅黑" panose="020b0503020204020204" charset="-122"/>
                <a:ea typeface="微软雅黑" panose="020b0503020204020204" charset="-122"/>
                <a:cs typeface="微软雅黑" panose="020b0503020204020204" charset="-122"/>
              </a:rPr>
              <a:t>【实验结论】</a:t>
            </a:r>
            <a:r>
              <a:rPr sz="2000">
                <a:latin typeface="微软雅黑" panose="020b0503020204020204" charset="-122"/>
                <a:ea typeface="微软雅黑" panose="020b0503020204020204" charset="-122"/>
                <a:cs typeface="微软雅黑" panose="020b0503020204020204" charset="-122"/>
              </a:rPr>
              <a:t>大气压的数值等于它支撑的这段水银柱产生的压强，即p</a:t>
            </a:r>
            <a:r>
              <a:rPr sz="2000" baseline="-25000">
                <a:latin typeface="微软雅黑" panose="020b0503020204020204" charset="-122"/>
                <a:ea typeface="微软雅黑" panose="020b0503020204020204" charset="-122"/>
                <a:cs typeface="微软雅黑" panose="020b0503020204020204" charset="-122"/>
              </a:rPr>
              <a:t>大气</a:t>
            </a:r>
            <a:r>
              <a:rPr sz="2000">
                <a:latin typeface="微软雅黑" panose="020b0503020204020204" charset="-122"/>
                <a:ea typeface="微软雅黑" panose="020b0503020204020204" charset="-122"/>
                <a:cs typeface="微软雅黑" panose="020b0503020204020204" charset="-122"/>
              </a:rPr>
              <a:t>=p</a:t>
            </a:r>
            <a:r>
              <a:rPr sz="2000" baseline="-25000">
                <a:latin typeface="微软雅黑" panose="020b0503020204020204" charset="-122"/>
                <a:ea typeface="微软雅黑" panose="020b0503020204020204" charset="-122"/>
                <a:cs typeface="微软雅黑" panose="020b0503020204020204" charset="-122"/>
              </a:rPr>
              <a:t>水银</a:t>
            </a:r>
            <a:r>
              <a:rPr sz="2000">
                <a:latin typeface="微软雅黑" panose="020b0503020204020204" charset="-122"/>
                <a:ea typeface="微软雅黑" panose="020b0503020204020204" charset="-122"/>
                <a:cs typeface="微软雅黑" panose="020b0503020204020204" charset="-122"/>
              </a:rPr>
              <a:t>=ρ</a:t>
            </a:r>
            <a:r>
              <a:rPr sz="2000" baseline="-25000">
                <a:latin typeface="微软雅黑" panose="020b0503020204020204" charset="-122"/>
                <a:ea typeface="微软雅黑" panose="020b0503020204020204" charset="-122"/>
                <a:cs typeface="微软雅黑" panose="020b0503020204020204" charset="-122"/>
              </a:rPr>
              <a:t>水银</a:t>
            </a:r>
            <a:r>
              <a:rPr sz="2000">
                <a:latin typeface="微软雅黑" panose="020b0503020204020204" charset="-122"/>
                <a:ea typeface="微软雅黑" panose="020b0503020204020204" charset="-122"/>
                <a:cs typeface="微软雅黑" panose="020b0503020204020204" charset="-122"/>
              </a:rPr>
              <a:t>gh</a:t>
            </a:r>
            <a:r>
              <a:rPr lang="zh-CN" sz="2000">
                <a:latin typeface="微软雅黑" panose="020b0503020204020204" charset="-122"/>
                <a:ea typeface="微软雅黑" panose="020b0503020204020204" charset="-122"/>
                <a:cs typeface="微软雅黑" panose="020b0503020204020204" charset="-122"/>
                <a:sym typeface="+mn-ea"/>
              </a:rPr>
              <a:t>。</a:t>
            </a:r>
            <a:endParaRPr sz="2000">
              <a:latin typeface="微软雅黑" panose="020b0503020204020204" charset="-122"/>
              <a:ea typeface="微软雅黑" panose="020b0503020204020204" charset="-122"/>
              <a:cs typeface="微软雅黑" panose="020b0503020204020204" charset="-122"/>
            </a:endParaRPr>
          </a:p>
        </p:txBody>
      </p:sp>
      <p:sp>
        <p:nvSpPr>
          <p:cNvPr id="7" name="文本框 6" title=""/>
          <p:cNvSpPr txBox="1"/>
          <p:nvPr>
            <p:custDataLst>
              <p:tags r:id="rId6"/>
            </p:custDataLst>
          </p:nvPr>
        </p:nvSpPr>
        <p:spPr>
          <a:xfrm>
            <a:off x="292735" y="3398520"/>
            <a:ext cx="11684000" cy="1476375"/>
          </a:xfrm>
          <a:prstGeom prst="rect">
            <a:avLst/>
          </a:prstGeom>
          <a:noFill/>
        </p:spPr>
        <p:txBody>
          <a:bodyPr wrap="square" rtlCol="0" anchor="t">
            <a:spAutoFit/>
          </a:bodyPr>
          <a:lstStyle/>
          <a:p>
            <a:pPr fontAlgn="auto">
              <a:lnSpc>
                <a:spcPct val="150000"/>
              </a:lnSpc>
            </a:pPr>
            <a:r>
              <a:rPr lang="zh-CN" sz="2000">
                <a:solidFill>
                  <a:srgbClr val="2621EF"/>
                </a:solidFill>
                <a:latin typeface="微软雅黑" panose="020b0503020204020204" charset="-122"/>
                <a:ea typeface="微软雅黑" panose="020b0503020204020204" charset="-122"/>
                <a:cs typeface="微软雅黑" panose="020b0503020204020204" charset="-122"/>
              </a:rPr>
              <a:t>【归纳总结】</a:t>
            </a:r>
            <a:r>
              <a:rPr sz="2000">
                <a:latin typeface="微软雅黑" panose="020b0503020204020204" charset="-122"/>
                <a:ea typeface="微软雅黑" panose="020b0503020204020204" charset="-122"/>
                <a:cs typeface="微软雅黑" panose="020b0503020204020204" charset="-122"/>
              </a:rPr>
              <a:t>我们通常把760mm高的水银柱产生的压强叫做标准大气压，用字母p</a:t>
            </a:r>
            <a:r>
              <a:rPr sz="2000" baseline="-25000">
                <a:latin typeface="微软雅黑" panose="020b0503020204020204" charset="-122"/>
                <a:ea typeface="微软雅黑" panose="020b0503020204020204" charset="-122"/>
                <a:cs typeface="微软雅黑" panose="020b0503020204020204" charset="-122"/>
              </a:rPr>
              <a:t>0</a:t>
            </a:r>
            <a:r>
              <a:rPr sz="2000">
                <a:latin typeface="微软雅黑" panose="020b0503020204020204" charset="-122"/>
                <a:ea typeface="微软雅黑" panose="020b0503020204020204" charset="-122"/>
                <a:cs typeface="微软雅黑" panose="020b0503020204020204" charset="-122"/>
              </a:rPr>
              <a:t>表示；</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p</a:t>
            </a:r>
            <a:r>
              <a:rPr sz="2000" baseline="-25000">
                <a:latin typeface="微软雅黑" panose="020b0503020204020204" charset="-122"/>
                <a:ea typeface="微软雅黑" panose="020b0503020204020204" charset="-122"/>
                <a:cs typeface="微软雅黑" panose="020b0503020204020204" charset="-122"/>
              </a:rPr>
              <a:t>0</a:t>
            </a:r>
            <a:r>
              <a:rPr sz="2000">
                <a:latin typeface="微软雅黑" panose="020b0503020204020204" charset="-122"/>
                <a:ea typeface="微软雅黑" panose="020b0503020204020204" charset="-122"/>
                <a:cs typeface="微软雅黑" panose="020b0503020204020204" charset="-122"/>
              </a:rPr>
              <a:t>=ρ</a:t>
            </a:r>
            <a:r>
              <a:rPr sz="2000" baseline="-25000">
                <a:latin typeface="微软雅黑" panose="020b0503020204020204" charset="-122"/>
                <a:ea typeface="微软雅黑" panose="020b0503020204020204" charset="-122"/>
                <a:cs typeface="微软雅黑" panose="020b0503020204020204" charset="-122"/>
              </a:rPr>
              <a:t>水银</a:t>
            </a:r>
            <a:r>
              <a:rPr sz="2000">
                <a:latin typeface="微软雅黑" panose="020b0503020204020204" charset="-122"/>
                <a:ea typeface="微软雅黑" panose="020b0503020204020204" charset="-122"/>
                <a:cs typeface="微软雅黑" panose="020b0503020204020204" charset="-122"/>
              </a:rPr>
              <a:t>gh=13.6×10</a:t>
            </a:r>
            <a:r>
              <a:rPr sz="2000" baseline="30000">
                <a:latin typeface="微软雅黑" panose="020b0503020204020204" charset="-122"/>
                <a:ea typeface="微软雅黑" panose="020b0503020204020204" charset="-122"/>
                <a:cs typeface="微软雅黑" panose="020b0503020204020204" charset="-122"/>
              </a:rPr>
              <a:t>3</a:t>
            </a:r>
            <a:r>
              <a:rPr sz="2000">
                <a:latin typeface="微软雅黑" panose="020b0503020204020204" charset="-122"/>
                <a:ea typeface="微软雅黑" panose="020b0503020204020204" charset="-122"/>
                <a:cs typeface="微软雅黑" panose="020b0503020204020204" charset="-122"/>
              </a:rPr>
              <a:t>kg/m</a:t>
            </a:r>
            <a:r>
              <a:rPr sz="2000" baseline="30000">
                <a:latin typeface="微软雅黑" panose="020b0503020204020204" charset="-122"/>
                <a:ea typeface="微软雅黑" panose="020b0503020204020204" charset="-122"/>
                <a:cs typeface="微软雅黑" panose="020b0503020204020204" charset="-122"/>
              </a:rPr>
              <a:t>3</a:t>
            </a:r>
            <a:r>
              <a:rPr sz="2000">
                <a:latin typeface="微软雅黑" panose="020b0503020204020204" charset="-122"/>
                <a:ea typeface="微软雅黑" panose="020b0503020204020204" charset="-122"/>
                <a:cs typeface="微软雅黑" panose="020b0503020204020204" charset="-122"/>
              </a:rPr>
              <a:t>×9.8N/kg×0.76m=1.013×10</a:t>
            </a:r>
            <a:r>
              <a:rPr sz="2000" baseline="30000">
                <a:latin typeface="微软雅黑" panose="020b0503020204020204" charset="-122"/>
                <a:ea typeface="微软雅黑" panose="020b0503020204020204" charset="-122"/>
                <a:cs typeface="微软雅黑" panose="020b0503020204020204" charset="-122"/>
              </a:rPr>
              <a:t>5</a:t>
            </a:r>
            <a:r>
              <a:rPr sz="2000">
                <a:latin typeface="微软雅黑" panose="020b0503020204020204" charset="-122"/>
                <a:ea typeface="微软雅黑" panose="020b0503020204020204" charset="-122"/>
                <a:cs typeface="微软雅黑" panose="020b0503020204020204" charset="-122"/>
              </a:rPr>
              <a:t>Pa；</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这个实验最早是由意大利科学家托里拆利完成的，所以该实验被称为托里拆利实验</a:t>
            </a:r>
            <a:r>
              <a:rPr lang="zh-CN" sz="2000">
                <a:latin typeface="微软雅黑" panose="020b0503020204020204" charset="-122"/>
                <a:ea typeface="微软雅黑" panose="020b0503020204020204" charset="-122"/>
                <a:cs typeface="微软雅黑" panose="020b0503020204020204" charset="-122"/>
                <a:sym typeface="+mn-ea"/>
              </a:rPr>
              <a:t>。</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left)">
                                      <p:cBhvr>
                                        <p:cTn id="20" dur="500"/>
                                        <p:tgtEl>
                                          <p:spTgt spid="2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ipe(left)">
                                      <p:cBhvr>
                                        <p:cTn id="30" dur="500"/>
                                        <p:tgtEl>
                                          <p:spTgt spid="7">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wipe(left)">
                                      <p:cBhvr>
                                        <p:cTn id="35" dur="500"/>
                                        <p:tgtEl>
                                          <p:spTgt spid="7">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wipe(left)">
                                      <p:cBhvr>
                                        <p:cTn id="4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二、大气压的测量</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2" name="文本框 21" title=""/>
          <p:cNvSpPr txBox="1"/>
          <p:nvPr>
            <p:custDataLst>
              <p:tags r:id="rId3"/>
            </p:custDataLst>
          </p:nvPr>
        </p:nvSpPr>
        <p:spPr>
          <a:xfrm>
            <a:off x="292735" y="1785620"/>
            <a:ext cx="11684000" cy="424624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a:t>
            </a:r>
            <a:r>
              <a:rPr sz="2000">
                <a:highlight>
                  <a:srgbClr val="FFFF00"/>
                </a:highlight>
                <a:latin typeface="微软雅黑" panose="020b0503020204020204" charset="-122"/>
                <a:ea typeface="微软雅黑" panose="020b0503020204020204" charset="-122"/>
                <a:cs typeface="微软雅黑" panose="020b0503020204020204" charset="-122"/>
              </a:rPr>
              <a:t>玻璃管中要充满水银，不能混有气泡</a:t>
            </a:r>
            <a:r>
              <a:rPr sz="2000">
                <a:latin typeface="微软雅黑" panose="020b0503020204020204" charset="-122"/>
                <a:ea typeface="微软雅黑" panose="020b0503020204020204" charset="-122"/>
                <a:cs typeface="微软雅黑" panose="020b0503020204020204" charset="-122"/>
              </a:rPr>
              <a:t>。若玻璃管内混入少量空气，由于这部分空气也有压强，管内水银面的高度差会变小，使测得的大气压强值会偏小。</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（2）水银柱的高度是指管内外水银面的竖直高度差，不是指管内水银柱的长度，所以实验过程中，只要测量正确（测量高度差），玻璃管是否倾斜不影响实验结果。</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（3）做托里拆利实验时，不易选用粗管，原因是：①耗用水银多；②不容易堵住玻璃管口，易漏气。</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（4）</a:t>
            </a:r>
            <a:r>
              <a:rPr sz="2000">
                <a:highlight>
                  <a:srgbClr val="FFFF00"/>
                </a:highlight>
                <a:latin typeface="微软雅黑" panose="020b0503020204020204" charset="-122"/>
                <a:ea typeface="微软雅黑" panose="020b0503020204020204" charset="-122"/>
                <a:cs typeface="微软雅黑" panose="020b0503020204020204" charset="-122"/>
              </a:rPr>
              <a:t>管内水银柱的高度与大气压的大小有关</a:t>
            </a:r>
            <a:r>
              <a:rPr sz="2000">
                <a:latin typeface="微软雅黑" panose="020b0503020204020204" charset="-122"/>
                <a:ea typeface="微软雅黑" panose="020b0503020204020204" charset="-122"/>
                <a:cs typeface="微软雅黑" panose="020b0503020204020204" charset="-122"/>
              </a:rPr>
              <a:t>，而与</a:t>
            </a:r>
            <a:r>
              <a:rPr sz="2000">
                <a:highlight>
                  <a:srgbClr val="FFFF00"/>
                </a:highlight>
                <a:latin typeface="微软雅黑" panose="020b0503020204020204" charset="-122"/>
                <a:ea typeface="微软雅黑" panose="020b0503020204020204" charset="-122"/>
                <a:cs typeface="微软雅黑" panose="020b0503020204020204" charset="-122"/>
              </a:rPr>
              <a:t>管的粗细、长度、形状等无关</a:t>
            </a:r>
            <a:r>
              <a:rPr sz="2000">
                <a:latin typeface="微软雅黑" panose="020b0503020204020204" charset="-122"/>
                <a:ea typeface="微软雅黑" panose="020b0503020204020204" charset="-122"/>
                <a:cs typeface="微软雅黑" panose="020b0503020204020204" charset="-122"/>
              </a:rPr>
              <a:t>。</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（5）玻璃管管口在水银槽内的深度不影响实验结果，稍微向上提或向下按玻璃管，只能改变管内水银柱上方真空部分的体积，而水银柱的高度不变。</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（6）若在管的顶端开一小孔，则玻璃管和水银槽构成连通器，管中液面会下降，最终管内外液面相平。</a:t>
            </a:r>
            <a:endParaRPr sz="2000">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custDataLst>
              <p:tags r:id="rId4"/>
            </p:custDataLst>
          </p:nvPr>
        </p:nvSpPr>
        <p:spPr>
          <a:xfrm>
            <a:off x="374650" y="1216025"/>
            <a:ext cx="3040380" cy="553085"/>
          </a:xfrm>
          <a:prstGeom prst="rect">
            <a:avLst/>
          </a:prstGeom>
          <a:noFill/>
        </p:spPr>
        <p:txBody>
          <a:bodyPr wrap="square" rtlCol="0" anchor="t">
            <a:spAutoFit/>
          </a:bodyPr>
          <a:lstStyle/>
          <a:p>
            <a:pPr fontAlgn="auto">
              <a:lnSpc>
                <a:spcPct val="150000"/>
              </a:lnSpc>
            </a:pPr>
            <a:r>
              <a:rPr lang="en-US" altLang="zh-CN"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a:t>
            </a:r>
            <a:r>
              <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.对托里拆利实验的认识</a:t>
            </a:r>
            <a:endPar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left)">
                                      <p:cBhvr>
                                        <p:cTn id="20" dur="500"/>
                                        <p:tgtEl>
                                          <p:spTgt spid="2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animEffect transition="in" filter="wipe(left)">
                                      <p:cBhvr>
                                        <p:cTn id="25" dur="500"/>
                                        <p:tgtEl>
                                          <p:spTgt spid="22">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2" end="2"/>
                                            </p:txEl>
                                          </p:spTgt>
                                        </p:tgtEl>
                                        <p:attrNameLst>
                                          <p:attrName>style.visibility</p:attrName>
                                        </p:attrNameLst>
                                      </p:cBhvr>
                                      <p:to>
                                        <p:strVal val="visible"/>
                                      </p:to>
                                    </p:set>
                                    <p:animEffect transition="in" filter="wipe(left)">
                                      <p:cBhvr>
                                        <p:cTn id="30" dur="500"/>
                                        <p:tgtEl>
                                          <p:spTgt spid="22">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3" end="3"/>
                                            </p:txEl>
                                          </p:spTgt>
                                        </p:tgtEl>
                                        <p:attrNameLst>
                                          <p:attrName>style.visibility</p:attrName>
                                        </p:attrNameLst>
                                      </p:cBhvr>
                                      <p:to>
                                        <p:strVal val="visible"/>
                                      </p:to>
                                    </p:set>
                                    <p:animEffect transition="in" filter="wipe(left)">
                                      <p:cBhvr>
                                        <p:cTn id="35" dur="500"/>
                                        <p:tgtEl>
                                          <p:spTgt spid="22">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4" end="4"/>
                                            </p:txEl>
                                          </p:spTgt>
                                        </p:tgtEl>
                                        <p:attrNameLst>
                                          <p:attrName>style.visibility</p:attrName>
                                        </p:attrNameLst>
                                      </p:cBhvr>
                                      <p:to>
                                        <p:strVal val="visible"/>
                                      </p:to>
                                    </p:set>
                                    <p:animEffect transition="in" filter="wipe(left)">
                                      <p:cBhvr>
                                        <p:cTn id="40" dur="500"/>
                                        <p:tgtEl>
                                          <p:spTgt spid="22">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xEl>
                                              <p:pRg st="5" end="5"/>
                                            </p:txEl>
                                          </p:spTgt>
                                        </p:tgtEl>
                                        <p:attrNameLst>
                                          <p:attrName>style.visibility</p:attrName>
                                        </p:attrNameLst>
                                      </p:cBhvr>
                                      <p:to>
                                        <p:strVal val="visible"/>
                                      </p:to>
                                    </p:set>
                                    <p:animEffect transition="in" filter="wipe(left)">
                                      <p:cBhvr>
                                        <p:cTn id="45"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三、大气压的应用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6" name="文本框 15" title=""/>
          <p:cNvSpPr txBox="1"/>
          <p:nvPr>
            <p:custDataLst>
              <p:tags r:id="rId3"/>
            </p:custDataLst>
          </p:nvPr>
        </p:nvSpPr>
        <p:spPr>
          <a:xfrm>
            <a:off x="292735" y="1370330"/>
            <a:ext cx="5057140"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1.活塞式抽水机的工作原理</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custDataLst>
              <p:tags r:id="rId4"/>
            </p:custDataLst>
          </p:nvPr>
        </p:nvSpPr>
        <p:spPr>
          <a:xfrm>
            <a:off x="262890" y="1839595"/>
            <a:ext cx="11818620" cy="553085"/>
          </a:xfrm>
          <a:prstGeom prst="rect">
            <a:avLst/>
          </a:prstGeom>
          <a:noFill/>
        </p:spPr>
        <p:txBody>
          <a:bodyPr wrap="square" rtlCol="0" anchor="t">
            <a:spAutoFit/>
          </a:bodyPr>
          <a:lstStyle/>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活塞式抽水机是利用大气压工作的，通过活塞在圆筒中往复运动不断地将水抽取上来。</a:t>
            </a:r>
            <a:endParaRPr lang="zh-CN" sz="2000">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custDataLst>
              <p:tags r:id="rId5"/>
            </p:custDataLst>
          </p:nvPr>
        </p:nvSpPr>
        <p:spPr>
          <a:xfrm>
            <a:off x="292735" y="4570095"/>
            <a:ext cx="2444750"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2.生活中的“吸力”</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6"/>
            </p:custDataLst>
          </p:nvPr>
        </p:nvSpPr>
        <p:spPr>
          <a:xfrm>
            <a:off x="262890" y="5106670"/>
            <a:ext cx="11818620" cy="1014730"/>
          </a:xfrm>
          <a:prstGeom prst="rect">
            <a:avLst/>
          </a:prstGeom>
          <a:noFill/>
        </p:spPr>
        <p:txBody>
          <a:bodyPr wrap="square" rtlCol="0" anchor="t">
            <a:spAutoFit/>
          </a:bodyPr>
          <a:lstStyle/>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日常生活中的吸盘挂物中的“吸”、钢笔吸墨水中的“吸”、吸管吸饮料的中的“吸”，都不是“吸力”的作用，“吸力”是不存在的，实际上是大气压强的作用。</a:t>
            </a:r>
            <a:endParaRPr lang="zh-CN" sz="2000">
              <a:latin typeface="微软雅黑" panose="020b0503020204020204" charset="-122"/>
              <a:ea typeface="微软雅黑" panose="020b0503020204020204" charset="-122"/>
              <a:cs typeface="微软雅黑" panose="020b0503020204020204" charset="-122"/>
            </a:endParaRPr>
          </a:p>
        </p:txBody>
      </p:sp>
      <p:pic>
        <p:nvPicPr>
          <p:cNvPr id="6" name="图片 -2147481725" title=""/>
          <p:cNvPicPr>
            <a:picLocks noChangeAspect="1"/>
          </p:cNvPicPr>
          <p:nvPr/>
        </p:nvPicPr>
        <p:blipFill>
          <a:blip r:embed="rId7"/>
          <a:stretch>
            <a:fillRect/>
          </a:stretch>
        </p:blipFill>
        <p:spPr>
          <a:xfrm>
            <a:off x="3797935" y="2533650"/>
            <a:ext cx="3728720" cy="215138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left)">
                                      <p:cBhvr>
                                        <p:cTn id="30" dur="500"/>
                                        <p:tgtEl>
                                          <p:spTgt spid="14">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391160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大气压强与应用</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02" name="文本框 101" title=""/>
          <p:cNvSpPr txBox="1"/>
          <p:nvPr>
            <p:custDataLst>
              <p:tags r:id="rId4"/>
            </p:custDataLst>
          </p:nvPr>
        </p:nvSpPr>
        <p:spPr>
          <a:xfrm>
            <a:off x="292735" y="1356995"/>
            <a:ext cx="4978400" cy="193802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sz="1600">
                <a:latin typeface="微软雅黑" panose="020b0503020204020204" charset="-122"/>
                <a:ea typeface="微软雅黑" panose="020b0503020204020204" charset="-122"/>
                <a:cs typeface="微软雅黑" panose="020b0503020204020204" charset="-122"/>
              </a:rPr>
              <a:t>下列现象中能说明大气压强存在的是（　　）。</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A．医生推动注射器的活塞给病人注射药液；</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B．巨大的冰山在水上漂浮；</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C．塑料吸盘能“贴”在墙面上；</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D．高压锅能更快地煮熟食物</a:t>
            </a:r>
            <a:endParaRPr sz="1600">
              <a:latin typeface="微软雅黑" panose="020b0503020204020204" charset="-122"/>
              <a:ea typeface="微软雅黑" panose="020b0503020204020204" charset="-122"/>
              <a:cs typeface="微软雅黑" panose="020b0503020204020204" charset="-122"/>
            </a:endParaRPr>
          </a:p>
        </p:txBody>
      </p:sp>
      <p:cxnSp>
        <p:nvCxnSpPr>
          <p:cNvPr id="28" name="直接连接符 27" title=""/>
          <p:cNvCxnSpPr/>
          <p:nvPr>
            <p:custDataLst>
              <p:tags r:id="rId5"/>
            </p:custDataLst>
          </p:nvPr>
        </p:nvCxnSpPr>
        <p:spPr>
          <a:xfrm flipH="1">
            <a:off x="5372735" y="1417955"/>
            <a:ext cx="0" cy="25965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46" name="文本框 45" title=""/>
          <p:cNvSpPr txBox="1"/>
          <p:nvPr>
            <p:custDataLst>
              <p:tags r:id="rId6"/>
            </p:custDataLst>
          </p:nvPr>
        </p:nvSpPr>
        <p:spPr>
          <a:xfrm>
            <a:off x="5434330" y="1356995"/>
            <a:ext cx="6649085" cy="82994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下列生活中的现象均与气压有关，其中一个利用的原理与另外三个不同的是（　　）。</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623" title=""/>
          <p:cNvPicPr>
            <a:picLocks noChangeAspect="1"/>
          </p:cNvPicPr>
          <p:nvPr/>
        </p:nvPicPr>
        <p:blipFill>
          <a:blip r:embed="rId7"/>
          <a:stretch>
            <a:fillRect/>
          </a:stretch>
        </p:blipFill>
        <p:spPr>
          <a:xfrm>
            <a:off x="8018780" y="1917700"/>
            <a:ext cx="3850640" cy="1981200"/>
          </a:xfrm>
          <a:prstGeom prst="rect">
            <a:avLst/>
          </a:prstGeom>
          <a:noFill/>
          <a:ln w="9525">
            <a:noFill/>
          </a:ln>
        </p:spPr>
      </p:pic>
      <p:cxnSp>
        <p:nvCxnSpPr>
          <p:cNvPr id="23" name="直接连接符 22" title=""/>
          <p:cNvCxnSpPr/>
          <p:nvPr>
            <p:custDataLst>
              <p:tags r:id="rId8"/>
            </p:custDataLst>
          </p:nvPr>
        </p:nvCxnSpPr>
        <p:spPr>
          <a:xfrm>
            <a:off x="292735" y="4029710"/>
            <a:ext cx="11868150"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7" name="文本框 6" title=""/>
          <p:cNvSpPr txBox="1"/>
          <p:nvPr>
            <p:custDataLst>
              <p:tags r:id="rId9"/>
            </p:custDataLst>
          </p:nvPr>
        </p:nvSpPr>
        <p:spPr>
          <a:xfrm>
            <a:off x="281305" y="4028440"/>
            <a:ext cx="4989830" cy="230695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如图所示的两种实验器材，图甲：一个玻璃瓶，瓶中装满水，把一细玻璃管通过带孔的橡皮塞插入瓶中，用手捏玻璃瓶时，发现玻璃管中液面升高，说明</a:t>
            </a:r>
            <a:r>
              <a:rPr lang="en-US" altLang="zh-CN" sz="1600" u="sng">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，图乙是自制气压计，从乙管子上端吹入少量气体，水会沿管子______（选填“上升”或“下降”）。</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10" name="直接连接符 9" title=""/>
          <p:cNvCxnSpPr/>
          <p:nvPr>
            <p:custDataLst>
              <p:tags r:id="rId10"/>
            </p:custDataLst>
          </p:nvPr>
        </p:nvCxnSpPr>
        <p:spPr>
          <a:xfrm flipH="1">
            <a:off x="6817360" y="4029075"/>
            <a:ext cx="0" cy="289814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6" name="图片 6" title=""/>
          <p:cNvPicPr>
            <a:picLocks noChangeAspect="1"/>
          </p:cNvPicPr>
          <p:nvPr/>
        </p:nvPicPr>
        <p:blipFill>
          <a:blip r:embed="rId11"/>
          <a:stretch>
            <a:fillRect/>
          </a:stretch>
        </p:blipFill>
        <p:spPr>
          <a:xfrm>
            <a:off x="5339715" y="4160520"/>
            <a:ext cx="1376680" cy="1673225"/>
          </a:xfrm>
          <a:prstGeom prst="rect">
            <a:avLst/>
          </a:prstGeom>
          <a:noFill/>
          <a:ln w="9525">
            <a:noFill/>
          </a:ln>
        </p:spPr>
      </p:pic>
      <p:sp>
        <p:nvSpPr>
          <p:cNvPr id="11" name="文本框 10" title=""/>
          <p:cNvSpPr txBox="1"/>
          <p:nvPr>
            <p:custDataLst>
              <p:tags r:id="rId12"/>
            </p:custDataLst>
          </p:nvPr>
        </p:nvSpPr>
        <p:spPr>
          <a:xfrm>
            <a:off x="6918325" y="4098925"/>
            <a:ext cx="5219065" cy="267652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我们身边看似“轻”的空气，其实蕴含着巨大的力量，能够帮助我们完成很多工作。以下事例，与大气压作用无关的是（　　）。</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A．用吸管吸饮料瓶中的饮料</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B．用抽水机把水从低处抽到高出</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C．用注射器把新冠疫苗药液注入肌肉里	    D．茶壶盖上开小孔便于把水倒出</a:t>
            </a:r>
            <a:endParaRPr sz="1600">
              <a:latin typeface="微软雅黑" panose="020b0503020204020204" charset="-122"/>
              <a:ea typeface="微软雅黑" panose="020b0503020204020204" charset="-122"/>
              <a:cs typeface="微软雅黑" panose="020b0503020204020204" charset="-122"/>
            </a:endParaRPr>
          </a:p>
        </p:txBody>
      </p:sp>
      <p:sp>
        <p:nvSpPr>
          <p:cNvPr id="13" name="流程图: 联系 12" title=""/>
          <p:cNvSpPr/>
          <p:nvPr>
            <p:custDataLst>
              <p:tags r:id="rId13"/>
            </p:custDataLst>
          </p:nvPr>
        </p:nvSpPr>
        <p:spPr>
          <a:xfrm>
            <a:off x="1075055" y="1771650"/>
            <a:ext cx="54229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联系 13" title=""/>
          <p:cNvSpPr/>
          <p:nvPr>
            <p:custDataLst>
              <p:tags r:id="rId14"/>
            </p:custDataLst>
          </p:nvPr>
        </p:nvSpPr>
        <p:spPr>
          <a:xfrm>
            <a:off x="2272030" y="2118360"/>
            <a:ext cx="54229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联系 14" title=""/>
          <p:cNvSpPr/>
          <p:nvPr>
            <p:custDataLst>
              <p:tags r:id="rId15"/>
            </p:custDataLst>
          </p:nvPr>
        </p:nvSpPr>
        <p:spPr>
          <a:xfrm>
            <a:off x="1812290" y="2533650"/>
            <a:ext cx="54229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流程图: 联系 15" title=""/>
          <p:cNvSpPr/>
          <p:nvPr>
            <p:custDataLst>
              <p:tags r:id="rId16"/>
            </p:custDataLst>
          </p:nvPr>
        </p:nvSpPr>
        <p:spPr>
          <a:xfrm>
            <a:off x="2094230" y="2879725"/>
            <a:ext cx="54229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title=""/>
          <p:cNvSpPr txBox="1"/>
          <p:nvPr>
            <p:custDataLst>
              <p:tags r:id="rId17"/>
            </p:custDataLst>
          </p:nvPr>
        </p:nvSpPr>
        <p:spPr>
          <a:xfrm>
            <a:off x="4592320" y="143446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baseline="30000">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18"/>
            </p:custDataLst>
          </p:nvPr>
        </p:nvSpPr>
        <p:spPr>
          <a:xfrm>
            <a:off x="5474335" y="2295525"/>
            <a:ext cx="2207260" cy="58356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利用大气压强的是</a:t>
            </a:r>
            <a:r>
              <a:rPr lang="en-US" altLang="zh-CN" sz="1600">
                <a:solidFill>
                  <a:srgbClr val="FF0000"/>
                </a:solidFill>
                <a:latin typeface="微软雅黑" panose="020b0503020204020204" charset="-122"/>
                <a:ea typeface="微软雅黑" panose="020b0503020204020204" charset="-122"/>
              </a:rPr>
              <a:t>A</a:t>
            </a:r>
            <a:r>
              <a:rPr lang="zh-CN" altLang="en-US" sz="1600">
                <a:solidFill>
                  <a:srgbClr val="FF0000"/>
                </a:solidFill>
                <a:latin typeface="微软雅黑" panose="020b0503020204020204" charset="-122"/>
                <a:ea typeface="微软雅黑" panose="020b0503020204020204" charset="-122"/>
              </a:rPr>
              <a:t>、</a:t>
            </a:r>
            <a:r>
              <a:rPr lang="en-US" altLang="zh-CN" sz="1600">
                <a:solidFill>
                  <a:srgbClr val="FF0000"/>
                </a:solidFill>
                <a:latin typeface="微软雅黑" panose="020b0503020204020204" charset="-122"/>
                <a:ea typeface="微软雅黑" panose="020b0503020204020204" charset="-122"/>
              </a:rPr>
              <a:t>B</a:t>
            </a:r>
            <a:r>
              <a:rPr lang="zh-CN" altLang="en-US" sz="1600">
                <a:solidFill>
                  <a:srgbClr val="FF0000"/>
                </a:solidFill>
                <a:latin typeface="微软雅黑" panose="020b0503020204020204" charset="-122"/>
                <a:ea typeface="微软雅黑" panose="020b0503020204020204" charset="-122"/>
              </a:rPr>
              <a:t>、</a:t>
            </a:r>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custDataLst>
              <p:tags r:id="rId19"/>
            </p:custDataLst>
          </p:nvPr>
        </p:nvSpPr>
        <p:spPr>
          <a:xfrm>
            <a:off x="5474335" y="3006090"/>
            <a:ext cx="2207260" cy="58356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高压锅利用的是气压越大沸点越高</a:t>
            </a:r>
            <a:endParaRPr lang="zh-CN" altLang="en-US" sz="1600">
              <a:solidFill>
                <a:srgbClr val="FF0000"/>
              </a:solidFill>
              <a:latin typeface="微软雅黑" panose="020b0503020204020204" charset="-122"/>
              <a:ea typeface="微软雅黑" panose="020b0503020204020204" charset="-122"/>
            </a:endParaRPr>
          </a:p>
        </p:txBody>
      </p:sp>
      <p:sp>
        <p:nvSpPr>
          <p:cNvPr id="20" name="文本框 19" title=""/>
          <p:cNvSpPr txBox="1"/>
          <p:nvPr>
            <p:custDataLst>
              <p:tags r:id="rId20"/>
            </p:custDataLst>
          </p:nvPr>
        </p:nvSpPr>
        <p:spPr>
          <a:xfrm>
            <a:off x="7136130" y="184975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baseline="30000">
              <a:solidFill>
                <a:srgbClr val="FF0000"/>
              </a:solidFill>
              <a:latin typeface="微软雅黑" panose="020b0503020204020204" charset="-122"/>
              <a:ea typeface="微软雅黑" panose="020b0503020204020204" charset="-122"/>
            </a:endParaRPr>
          </a:p>
        </p:txBody>
      </p:sp>
      <p:sp>
        <p:nvSpPr>
          <p:cNvPr id="21" name="文本框 20" title=""/>
          <p:cNvSpPr txBox="1"/>
          <p:nvPr>
            <p:custDataLst>
              <p:tags r:id="rId21"/>
            </p:custDataLst>
          </p:nvPr>
        </p:nvSpPr>
        <p:spPr>
          <a:xfrm>
            <a:off x="429260" y="6287770"/>
            <a:ext cx="2207260" cy="58356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页面上升是因为玻璃瓶形变的原因</a:t>
            </a:r>
            <a:endParaRPr lang="zh-CN" altLang="en-US" sz="1600">
              <a:solidFill>
                <a:srgbClr val="FF0000"/>
              </a:solidFill>
              <a:latin typeface="微软雅黑" panose="020b0503020204020204" charset="-122"/>
              <a:ea typeface="微软雅黑" panose="020b0503020204020204" charset="-122"/>
            </a:endParaRPr>
          </a:p>
        </p:txBody>
      </p:sp>
      <p:sp>
        <p:nvSpPr>
          <p:cNvPr id="22" name="文本框 21" title=""/>
          <p:cNvSpPr txBox="1"/>
          <p:nvPr>
            <p:custDataLst>
              <p:tags r:id="rId22"/>
            </p:custDataLst>
          </p:nvPr>
        </p:nvSpPr>
        <p:spPr>
          <a:xfrm>
            <a:off x="3227070" y="6094095"/>
            <a:ext cx="277304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往里吹气，瓶中气压增大</a:t>
            </a:r>
            <a:endParaRPr lang="zh-CN" altLang="en-US" sz="1600">
              <a:solidFill>
                <a:srgbClr val="FF0000"/>
              </a:solidFill>
              <a:latin typeface="微软雅黑" panose="020b0503020204020204" charset="-122"/>
              <a:ea typeface="微软雅黑" panose="020b0503020204020204" charset="-122"/>
            </a:endParaRPr>
          </a:p>
        </p:txBody>
      </p:sp>
      <p:sp>
        <p:nvSpPr>
          <p:cNvPr id="24" name="文本框 23" title=""/>
          <p:cNvSpPr txBox="1"/>
          <p:nvPr>
            <p:custDataLst>
              <p:tags r:id="rId23"/>
            </p:custDataLst>
          </p:nvPr>
        </p:nvSpPr>
        <p:spPr>
          <a:xfrm>
            <a:off x="833755" y="5180330"/>
            <a:ext cx="277304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力可以改变物体的形状</a:t>
            </a:r>
            <a:endParaRPr lang="zh-CN" altLang="en-US" sz="1600">
              <a:solidFill>
                <a:srgbClr val="FF0000"/>
              </a:solidFill>
              <a:latin typeface="微软雅黑" panose="020b0503020204020204" charset="-122"/>
              <a:ea typeface="微软雅黑" panose="020b0503020204020204" charset="-122"/>
            </a:endParaRPr>
          </a:p>
        </p:txBody>
      </p:sp>
      <p:sp>
        <p:nvSpPr>
          <p:cNvPr id="25" name="文本框 24" title=""/>
          <p:cNvSpPr txBox="1"/>
          <p:nvPr>
            <p:custDataLst>
              <p:tags r:id="rId24"/>
            </p:custDataLst>
          </p:nvPr>
        </p:nvSpPr>
        <p:spPr>
          <a:xfrm>
            <a:off x="3975735" y="5525770"/>
            <a:ext cx="69469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上升</a:t>
            </a:r>
            <a:endParaRPr lang="zh-CN" altLang="en-US" sz="1600">
              <a:solidFill>
                <a:srgbClr val="FF0000"/>
              </a:solidFill>
              <a:latin typeface="微软雅黑" panose="020b0503020204020204" charset="-122"/>
              <a:ea typeface="微软雅黑" panose="020b0503020204020204" charset="-122"/>
            </a:endParaRPr>
          </a:p>
        </p:txBody>
      </p:sp>
      <p:sp>
        <p:nvSpPr>
          <p:cNvPr id="26" name="文本框 25" title=""/>
          <p:cNvSpPr txBox="1"/>
          <p:nvPr>
            <p:custDataLst>
              <p:tags r:id="rId25"/>
            </p:custDataLst>
          </p:nvPr>
        </p:nvSpPr>
        <p:spPr>
          <a:xfrm>
            <a:off x="9831705" y="4843145"/>
            <a:ext cx="2247900" cy="82994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用注射器把新冠疫苗药液注入肌肉里，利用的是人的推力</a:t>
            </a:r>
            <a:endParaRPr lang="zh-CN" altLang="en-US" sz="1600">
              <a:solidFill>
                <a:srgbClr val="FF0000"/>
              </a:solidFill>
              <a:latin typeface="微软雅黑" panose="020b0503020204020204" charset="-122"/>
              <a:ea typeface="微软雅黑" panose="020b0503020204020204" charset="-122"/>
            </a:endParaRPr>
          </a:p>
        </p:txBody>
      </p:sp>
      <p:sp>
        <p:nvSpPr>
          <p:cNvPr id="27" name="文本框 26" title=""/>
          <p:cNvSpPr txBox="1"/>
          <p:nvPr>
            <p:custDataLst>
              <p:tags r:id="rId26"/>
            </p:custDataLst>
          </p:nvPr>
        </p:nvSpPr>
        <p:spPr>
          <a:xfrm>
            <a:off x="9061450" y="492569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baseline="30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blinds(horizontal)">
                                      <p:cBhvr>
                                        <p:cTn id="15" dur="500"/>
                                        <p:tgtEl>
                                          <p:spTgt spid="10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barn(inVertical)">
                                      <p:cBhvr>
                                        <p:cTn id="25" dur="500"/>
                                        <p:tgtEl>
                                          <p:spTgt spid="4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up)">
                                      <p:cBhvr>
                                        <p:cTn id="50" dur="500"/>
                                        <p:tgtEl>
                                          <p:spTgt spid="10"/>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left)">
                                      <p:cBhvr>
                                        <p:cTn id="75" dur="500"/>
                                        <p:tgtEl>
                                          <p:spTgt spid="16"/>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left)">
                                      <p:cBhvr>
                                        <p:cTn id="80" dur="500"/>
                                        <p:tgtEl>
                                          <p:spTgt spid="17"/>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500"/>
                                        <p:tgtEl>
                                          <p:spTgt spid="18"/>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left)">
                                      <p:cBhvr>
                                        <p:cTn id="90" dur="500"/>
                                        <p:tgtEl>
                                          <p:spTgt spid="19"/>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left)">
                                      <p:cBhvr>
                                        <p:cTn id="95" dur="500"/>
                                        <p:tgtEl>
                                          <p:spTgt spid="20"/>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wipe(left)">
                                      <p:cBhvr>
                                        <p:cTn id="100" dur="500"/>
                                        <p:tgtEl>
                                          <p:spTgt spid="21"/>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wipe(left)">
                                      <p:cBhvr>
                                        <p:cTn id="110" dur="500"/>
                                        <p:tgtEl>
                                          <p:spTgt spid="24"/>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wipe(left)">
                                      <p:cBhvr>
                                        <p:cTn id="115" dur="500"/>
                                        <p:tgtEl>
                                          <p:spTgt spid="25"/>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6"/>
                                        </p:tgtEl>
                                        <p:attrNameLst>
                                          <p:attrName>style.visibility</p:attrName>
                                        </p:attrNameLst>
                                      </p:cBhvr>
                                      <p:to>
                                        <p:strVal val="visible"/>
                                      </p:to>
                                    </p:set>
                                    <p:animEffect transition="in" filter="wipe(left)">
                                      <p:cBhvr>
                                        <p:cTn id="120" dur="500"/>
                                        <p:tgtEl>
                                          <p:spTgt spid="26"/>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wipe(left)">
                                      <p:cBhvr>
                                        <p:cTn id="1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2" grpId="0"/>
      <p:bldP spid="46" grpId="0"/>
      <p:bldP spid="7" grpId="0"/>
      <p:bldP spid="11" grpId="0"/>
      <p:bldP spid="13" grpId="0" animBg="1"/>
      <p:bldP spid="14" grpId="0" animBg="1"/>
      <p:bldP spid="15" grpId="0" animBg="1"/>
      <p:bldP spid="16" grpId="0" animBg="1"/>
      <p:bldP spid="17" grpId="0"/>
      <p:bldP spid="18" grpId="0"/>
      <p:bldP spid="19" grpId="0"/>
      <p:bldP spid="20" grpId="0"/>
      <p:bldP spid="21" grpId="0"/>
      <p:bldP spid="22" grpId="0"/>
      <p:bldP spid="24" grpId="0"/>
      <p:bldP spid="25" grpId="0"/>
      <p:bldP spid="26" grpId="0"/>
      <p:bldP spid="27" grpId="0"/>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25645" y="163195"/>
            <a:ext cx="903605" cy="923290"/>
          </a:xfrm>
          <a:prstGeom prst="rect">
            <a:avLst/>
          </a:prstGeom>
        </p:spPr>
      </p:pic>
      <p:sp>
        <p:nvSpPr>
          <p:cNvPr id="5" name="文本框 4" title=""/>
          <p:cNvSpPr txBox="1"/>
          <p:nvPr/>
        </p:nvSpPr>
        <p:spPr>
          <a:xfrm>
            <a:off x="5450205" y="222885"/>
            <a:ext cx="46031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大气压强的测量</a:t>
            </a:r>
            <a:endParaRPr lang="zh-CN" sz="2400" b="1">
              <a:solidFill>
                <a:srgbClr val="0070C0"/>
              </a:solidFill>
              <a:latin typeface="微软雅黑" panose="020b0503020204020204" charset="-122"/>
              <a:ea typeface="微软雅黑" panose="020b0503020204020204" charset="-122"/>
              <a:sym typeface="+mn-ea"/>
            </a:endParaRPr>
          </a:p>
        </p:txBody>
      </p:sp>
      <p:pic>
        <p:nvPicPr>
          <p:cNvPr id="51" name="图片 50" title=""/>
          <p:cNvPicPr>
            <a:picLocks noChangeAspect="1"/>
          </p:cNvPicPr>
          <p:nvPr/>
        </p:nvPicPr>
        <p:blipFill>
          <a:blip r:embed="rId3"/>
          <a:stretch>
            <a:fillRect/>
          </a:stretch>
        </p:blipFill>
        <p:spPr>
          <a:xfrm>
            <a:off x="10218420" y="509270"/>
            <a:ext cx="1651000" cy="528955"/>
          </a:xfrm>
          <a:prstGeom prst="rect">
            <a:avLst/>
          </a:prstGeom>
        </p:spPr>
      </p:pic>
      <p:sp>
        <p:nvSpPr>
          <p:cNvPr id="102" name="文本框 101" title=""/>
          <p:cNvSpPr txBox="1"/>
          <p:nvPr>
            <p:custDataLst>
              <p:tags r:id="rId4"/>
            </p:custDataLst>
          </p:nvPr>
        </p:nvSpPr>
        <p:spPr>
          <a:xfrm>
            <a:off x="292735" y="1356995"/>
            <a:ext cx="5292090" cy="341503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如图是测量大气压强的实验装置，玻璃管长约1米，槽内装有水银。下列说法正确的是（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 将玻璃管从竖直位置适当向右侧倾斜，玻璃管内外水银面的高度差仍为760mm；</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 若将玻璃管向上提2cm，但玻璃管口仍在槽内水银面以下，则玻璃管内外水银面高度差变为780mm；</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 在实验中，若玻璃管内混入少量空气，所测的大气压值偏大；</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 将此装置从山脚移到山顶，管内外水银面高度差变大</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28" name="直接连接符 27" title=""/>
          <p:cNvCxnSpPr/>
          <p:nvPr>
            <p:custDataLst>
              <p:tags r:id="rId5"/>
            </p:custDataLst>
          </p:nvPr>
        </p:nvCxnSpPr>
        <p:spPr>
          <a:xfrm flipH="1">
            <a:off x="5395595" y="1397635"/>
            <a:ext cx="0" cy="541528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6"/>
            </p:custDataLst>
          </p:nvPr>
        </p:nvSpPr>
        <p:spPr>
          <a:xfrm>
            <a:off x="5450205" y="1356995"/>
            <a:ext cx="6703695" cy="452310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如图是小明利用V=2mL的注射器，弹簧测力计、刻度尺等器材估测大气压值的情况。</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（1）利用刻度尺测量出</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的长度l为10cm，即可算出活塞横截面积为______cm</a:t>
            </a:r>
            <a:r>
              <a:rPr sz="1600" baseline="30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（2）把活塞推至注射器筒的底端，用橡皮帽封住注射器小孔，再水平向右缓慢拉动注射器筒，当注射器的活塞开始滑动时，记下弹簧测力计的示数F=2.1N，据此可测得大气压值p=</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Pa；</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（3）考虑到活塞与筒壁之间有摩擦，小明继续拉动一小段距离后，缓慢退回注射器筒，在活塞刚要到筒内底部时弹簧测力计示数为</a:t>
            </a:r>
            <a:r>
              <a:rPr lang="en-US" sz="1600">
                <a:latin typeface="微软雅黑" panose="020b0503020204020204" charset="-122"/>
                <a:ea typeface="微软雅黑" panose="020b0503020204020204" charset="-122"/>
                <a:cs typeface="微软雅黑" panose="020b0503020204020204" charset="-122"/>
              </a:rPr>
              <a:t>F</a:t>
            </a:r>
            <a:r>
              <a:rPr lang="en-US" sz="1600">
                <a:latin typeface="Arial" panose="020b0604020202020204" pitchFamily="34" charset="0"/>
                <a:ea typeface="微软雅黑" panose="020b0503020204020204" charset="-122"/>
                <a:cs typeface="Arial" panose="020b0604020202020204" pitchFamily="34" charset="0"/>
              </a:rPr>
              <a:t>'</a:t>
            </a:r>
            <a:r>
              <a:rPr sz="1600">
                <a:latin typeface="微软雅黑" panose="020b0503020204020204" charset="-122"/>
                <a:ea typeface="微软雅黑" panose="020b0503020204020204" charset="-122"/>
                <a:cs typeface="微软雅黑" panose="020b0503020204020204" charset="-122"/>
              </a:rPr>
              <a:t>，则大气压值</a:t>
            </a:r>
            <a:r>
              <a:rPr lang="en-US" sz="1600">
                <a:latin typeface="微软雅黑" panose="020b0503020204020204" charset="-122"/>
                <a:ea typeface="微软雅黑" panose="020b0503020204020204" charset="-122"/>
                <a:cs typeface="微软雅黑" panose="020b0503020204020204" charset="-122"/>
              </a:rPr>
              <a:t>p</a:t>
            </a:r>
            <a:r>
              <a:rPr lang="en-US" sz="1600">
                <a:latin typeface="Arial" panose="020b0604020202020204" pitchFamily="34" charset="0"/>
                <a:ea typeface="微软雅黑" panose="020b0503020204020204" charset="-122"/>
                <a:cs typeface="Arial" panose="020b0604020202020204" pitchFamily="34" charset="0"/>
              </a:rPr>
              <a:t>'</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（用题中出现的物理量符号表示）；</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（4）实验时若筒内空气没有排尽，此因素将导致所测大气压值______（偏大/偏小/不变）。</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719" title=""/>
          <p:cNvPicPr>
            <a:picLocks noChangeAspect="1"/>
          </p:cNvPicPr>
          <p:nvPr/>
        </p:nvPicPr>
        <p:blipFill>
          <a:blip r:embed="rId7"/>
          <a:stretch>
            <a:fillRect/>
          </a:stretch>
        </p:blipFill>
        <p:spPr>
          <a:xfrm>
            <a:off x="934085" y="4872355"/>
            <a:ext cx="1197610" cy="1913890"/>
          </a:xfrm>
          <a:prstGeom prst="rect">
            <a:avLst/>
          </a:prstGeom>
          <a:noFill/>
          <a:ln w="9525">
            <a:noFill/>
          </a:ln>
        </p:spPr>
      </p:pic>
      <p:pic>
        <p:nvPicPr>
          <p:cNvPr id="7" name="图片 -2147481709" title=""/>
          <p:cNvPicPr>
            <a:picLocks noChangeAspect="1"/>
          </p:cNvPicPr>
          <p:nvPr/>
        </p:nvPicPr>
        <p:blipFill>
          <a:blip r:embed="rId8"/>
          <a:stretch>
            <a:fillRect/>
          </a:stretch>
        </p:blipFill>
        <p:spPr>
          <a:xfrm>
            <a:off x="7579360" y="5503545"/>
            <a:ext cx="3923665" cy="847725"/>
          </a:xfrm>
          <a:prstGeom prst="rect">
            <a:avLst/>
          </a:prstGeom>
          <a:noFill/>
          <a:ln w="9525">
            <a:noFill/>
          </a:ln>
        </p:spPr>
      </p:pic>
      <p:sp>
        <p:nvSpPr>
          <p:cNvPr id="19" name="文本框 18" title=""/>
          <p:cNvSpPr txBox="1"/>
          <p:nvPr>
            <p:custDataLst>
              <p:tags r:id="rId9"/>
            </p:custDataLst>
          </p:nvPr>
        </p:nvSpPr>
        <p:spPr>
          <a:xfrm>
            <a:off x="2689860" y="4872355"/>
            <a:ext cx="2525395" cy="58356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玻璃管内外水银面的高度差与玻璃管是否倾斜无关</a:t>
            </a:r>
            <a:endParaRPr lang="zh-CN" altLang="en-US" sz="1600">
              <a:solidFill>
                <a:srgbClr val="FF0000"/>
              </a:solidFill>
              <a:latin typeface="微软雅黑" panose="020b0503020204020204" charset="-122"/>
              <a:ea typeface="微软雅黑" panose="020b0503020204020204" charset="-122"/>
            </a:endParaRPr>
          </a:p>
        </p:txBody>
      </p:sp>
      <p:sp>
        <p:nvSpPr>
          <p:cNvPr id="17" name="文本框 16" title=""/>
          <p:cNvSpPr txBox="1"/>
          <p:nvPr>
            <p:custDataLst>
              <p:tags r:id="rId10"/>
            </p:custDataLst>
          </p:nvPr>
        </p:nvSpPr>
        <p:spPr>
          <a:xfrm>
            <a:off x="4057015" y="1846580"/>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baseline="30000">
              <a:solidFill>
                <a:srgbClr val="FF0000"/>
              </a:solidFill>
              <a:latin typeface="微软雅黑" panose="020b0503020204020204" charset="-122"/>
              <a:ea typeface="微软雅黑" panose="020b0503020204020204" charset="-122"/>
            </a:endParaRPr>
          </a:p>
        </p:txBody>
      </p:sp>
      <p:sp>
        <p:nvSpPr>
          <p:cNvPr id="9" name="文本框 8" title=""/>
          <p:cNvSpPr txBox="1"/>
          <p:nvPr>
            <p:custDataLst>
              <p:tags r:id="rId11"/>
            </p:custDataLst>
          </p:nvPr>
        </p:nvSpPr>
        <p:spPr>
          <a:xfrm>
            <a:off x="7689850" y="2163445"/>
            <a:ext cx="169354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注射器刻度部分</a:t>
            </a:r>
            <a:endParaRPr lang="zh-CN" altLang="en-US" sz="1600">
              <a:solidFill>
                <a:srgbClr val="FF0000"/>
              </a:solidFill>
              <a:latin typeface="微软雅黑" panose="020b0503020204020204" charset="-122"/>
              <a:ea typeface="微软雅黑" panose="020b0503020204020204" charset="-122"/>
            </a:endParaRPr>
          </a:p>
        </p:txBody>
      </p:sp>
      <p:sp>
        <p:nvSpPr>
          <p:cNvPr id="10" name="文本框 9" title=""/>
          <p:cNvSpPr txBox="1"/>
          <p:nvPr>
            <p:custDataLst>
              <p:tags r:id="rId12"/>
            </p:custDataLst>
          </p:nvPr>
        </p:nvSpPr>
        <p:spPr>
          <a:xfrm>
            <a:off x="6725920" y="2500630"/>
            <a:ext cx="58229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0.2</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8713470" y="3606800"/>
            <a:ext cx="113665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1.05</a:t>
            </a:r>
            <a:r>
              <a:rPr lang="en-US" altLang="zh-CN" sz="1600">
                <a:solidFill>
                  <a:srgbClr val="FF0000"/>
                </a:solidFill>
                <a:latin typeface="Arial" panose="020b0604020202020204" pitchFamily="34" charset="0"/>
                <a:ea typeface="微软雅黑" panose="020b0503020204020204" charset="-122"/>
              </a:rPr>
              <a:t>×</a:t>
            </a:r>
            <a:r>
              <a:rPr lang="en-US" altLang="zh-CN" sz="1600">
                <a:solidFill>
                  <a:srgbClr val="FF0000"/>
                </a:solidFill>
                <a:latin typeface="微软雅黑" panose="020b0503020204020204" charset="-122"/>
                <a:ea typeface="微软雅黑" panose="020b0503020204020204" charset="-122"/>
              </a:rPr>
              <a:t>10</a:t>
            </a:r>
            <a:r>
              <a:rPr lang="en-US" altLang="zh-CN" sz="1600" baseline="30000">
                <a:solidFill>
                  <a:srgbClr val="FF0000"/>
                </a:solidFill>
                <a:latin typeface="微软雅黑" panose="020b0503020204020204" charset="-122"/>
                <a:ea typeface="微软雅黑" panose="020b0503020204020204" charset="-122"/>
              </a:rPr>
              <a:t>5</a:t>
            </a:r>
            <a:endParaRPr lang="en-US" altLang="zh-CN" sz="1600" baseline="300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11157585" y="5066665"/>
            <a:ext cx="78740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偏小</a:t>
            </a:r>
            <a:endParaRPr lang="zh-CN" altLang="en-US" sz="1600">
              <a:solidFill>
                <a:srgbClr val="FF0000"/>
              </a:solidFill>
              <a:latin typeface="微软雅黑" panose="020b0503020204020204" charset="-122"/>
              <a:ea typeface="微软雅黑" panose="020b0503020204020204" charset="-122"/>
            </a:endParaRPr>
          </a:p>
        </p:txBody>
      </p:sp>
      <p:graphicFrame>
        <p:nvGraphicFramePr>
          <p:cNvPr id="14" name="Object 920" title=""/>
          <p:cNvGraphicFramePr>
            <a:graphicFrameLocks noChangeAspect="1"/>
          </p:cNvGraphicFramePr>
          <p:nvPr/>
        </p:nvGraphicFramePr>
        <p:xfrm>
          <a:off x="6026468" y="4646295"/>
          <a:ext cx="699135" cy="420370"/>
        </p:xfrm>
        <a:graphic>
          <a:graphicData uri="http://schemas.openxmlformats.org/presentationml/2006/ole">
            <mc:AlternateContent>
              <mc:Choice xmlns:v="urn:schemas-microsoft-com:vml" Requires="v">
                <p:oleObj spid="_x0000_s1051" r:id="rId13" imgW="698500" imgH="419100" progId="Equation.DSMT4">
                  <p:embed/>
                </p:oleObj>
              </mc:Choice>
              <mc:Fallback>
                <p:oleObj r:id="rId13" imgW="698500" imgH="419100" progId="Equation.DSMT4">
                  <p:embed/>
                  <p:pic>
                    <p:nvPicPr>
                      <p:cNvPr id="0" name="OLE substitute image"/>
                      <p:cNvPicPr/>
                      <p:nvPr/>
                    </p:nvPicPr>
                    <p:blipFill>
                      <a:blip r:embed="rId14"/>
                      <a:stretch>
                        <a:fillRect/>
                      </a:stretch>
                    </p:blipFill>
                    <p:spPr>
                      <a:xfrm>
                        <a:off x="6026468" y="4646295"/>
                        <a:ext cx="699135" cy="420370"/>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blinds(horizontal)">
                                      <p:cBhvr>
                                        <p:cTn id="26" dur="500"/>
                                        <p:tgtEl>
                                          <p:spTgt spid="102"/>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500"/>
                                        <p:tgtEl>
                                          <p:spTgt spid="9"/>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left)">
                                      <p:cBhvr>
                                        <p:cTn id="66" dur="500"/>
                                        <p:tgtEl>
                                          <p:spTgt spid="10"/>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500"/>
                                        <p:tgtEl>
                                          <p:spTgt spid="11"/>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left)">
                                      <p:cBhvr>
                                        <p:cTn id="76" dur="500"/>
                                        <p:tgtEl>
                                          <p:spTgt spid="14"/>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wipe(left)">
                                      <p:cBhvr>
                                        <p:cTn id="8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2" grpId="0"/>
      <p:bldP spid="6" grpId="0"/>
      <p:bldP spid="19" grpId="0"/>
      <p:bldP spid="17" grpId="0"/>
      <p:bldP spid="2" grpId="0"/>
      <p:bldP spid="7" grpId="0"/>
      <p:bldP spid="9" grpId="0"/>
      <p:bldP spid="10" grpId="0"/>
      <p:bldP spid="11" grpId="0"/>
      <p:bldP spid="13" grpId="0"/>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25645" y="163195"/>
            <a:ext cx="903605" cy="923290"/>
          </a:xfrm>
          <a:prstGeom prst="rect">
            <a:avLst/>
          </a:prstGeom>
        </p:spPr>
      </p:pic>
      <p:sp>
        <p:nvSpPr>
          <p:cNvPr id="5" name="文本框 4" title=""/>
          <p:cNvSpPr txBox="1"/>
          <p:nvPr/>
        </p:nvSpPr>
        <p:spPr>
          <a:xfrm>
            <a:off x="5450205" y="222885"/>
            <a:ext cx="46031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大气压强的测量</a:t>
            </a:r>
            <a:endParaRPr lang="zh-CN" sz="2400" b="1">
              <a:solidFill>
                <a:srgbClr val="0070C0"/>
              </a:solidFill>
              <a:latin typeface="微软雅黑" panose="020b0503020204020204" charset="-122"/>
              <a:ea typeface="微软雅黑" panose="020b0503020204020204" charset="-122"/>
              <a:sym typeface="+mn-ea"/>
            </a:endParaRPr>
          </a:p>
        </p:txBody>
      </p:sp>
      <p:pic>
        <p:nvPicPr>
          <p:cNvPr id="51" name="图片 50" title=""/>
          <p:cNvPicPr>
            <a:picLocks noChangeAspect="1"/>
          </p:cNvPicPr>
          <p:nvPr/>
        </p:nvPicPr>
        <p:blipFill>
          <a:blip r:embed="rId3"/>
          <a:stretch>
            <a:fillRect/>
          </a:stretch>
        </p:blipFill>
        <p:spPr>
          <a:xfrm>
            <a:off x="10218420" y="509270"/>
            <a:ext cx="1651000" cy="528955"/>
          </a:xfrm>
          <a:prstGeom prst="rect">
            <a:avLst/>
          </a:prstGeom>
        </p:spPr>
      </p:pic>
      <p:sp>
        <p:nvSpPr>
          <p:cNvPr id="102" name="文本框 101" title=""/>
          <p:cNvSpPr txBox="1"/>
          <p:nvPr>
            <p:custDataLst>
              <p:tags r:id="rId4"/>
            </p:custDataLst>
          </p:nvPr>
        </p:nvSpPr>
        <p:spPr>
          <a:xfrm>
            <a:off x="292735" y="1356995"/>
            <a:ext cx="5292090" cy="267652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如图所示，是托里拆利实验的规范操作过程，关于托里拆利实验，下面说法错误的是（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A．是大气压支持玻璃管内的水银柱不会下落；</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B．实验中玻璃管内水银面的上方有少量空气；</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C．大气压的数值等于这段水银柱产生的压强；</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D．换用更粗一些的等长玻璃管，管内外水银面高度差将不变</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28" name="直接连接符 27" title=""/>
          <p:cNvCxnSpPr/>
          <p:nvPr>
            <p:custDataLst>
              <p:tags r:id="rId5"/>
            </p:custDataLst>
          </p:nvPr>
        </p:nvCxnSpPr>
        <p:spPr>
          <a:xfrm flipH="1">
            <a:off x="5395595" y="1397635"/>
            <a:ext cx="0" cy="541528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6"/>
            </p:custDataLst>
          </p:nvPr>
        </p:nvSpPr>
        <p:spPr>
          <a:xfrm>
            <a:off x="5450205" y="1356995"/>
            <a:ext cx="6703695" cy="230695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如图实验中，吸盘都保持静止，所挂钩码是吸盘所能提起的最大重物。对此，下列说法正确的是（　　）。</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A．甲图中大气对吸盘的压力等于钩码的重力；</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B．乙图中大气对下面吸盘的压力等于钩码的重力的；</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C．利用甲图的实验可以粗测大气压的值；</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D．利用乙图的实验可以粗测大气压的值</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712" title=""/>
          <p:cNvPicPr>
            <a:picLocks noChangeAspect="1"/>
          </p:cNvPicPr>
          <p:nvPr/>
        </p:nvPicPr>
        <p:blipFill>
          <a:blip r:embed="rId7"/>
          <a:stretch>
            <a:fillRect/>
          </a:stretch>
        </p:blipFill>
        <p:spPr>
          <a:xfrm>
            <a:off x="399415" y="4033520"/>
            <a:ext cx="3966210" cy="2054860"/>
          </a:xfrm>
          <a:prstGeom prst="rect">
            <a:avLst/>
          </a:prstGeom>
          <a:noFill/>
          <a:ln w="9525">
            <a:noFill/>
          </a:ln>
        </p:spPr>
      </p:pic>
      <p:pic>
        <p:nvPicPr>
          <p:cNvPr id="7" name="图片 -2147481711" title=""/>
          <p:cNvPicPr>
            <a:picLocks noChangeAspect="1"/>
          </p:cNvPicPr>
          <p:nvPr/>
        </p:nvPicPr>
        <p:blipFill>
          <a:blip r:embed="rId8"/>
          <a:stretch>
            <a:fillRect/>
          </a:stretch>
        </p:blipFill>
        <p:spPr>
          <a:xfrm>
            <a:off x="6136005" y="3663950"/>
            <a:ext cx="1826895" cy="2717165"/>
          </a:xfrm>
          <a:prstGeom prst="rect">
            <a:avLst/>
          </a:prstGeom>
          <a:noFill/>
          <a:ln w="9525">
            <a:noFill/>
          </a:ln>
        </p:spPr>
      </p:pic>
      <p:sp>
        <p:nvSpPr>
          <p:cNvPr id="15" name="文本框 14" title=""/>
          <p:cNvSpPr txBox="1"/>
          <p:nvPr>
            <p:custDataLst>
              <p:tags r:id="rId9"/>
            </p:custDataLst>
          </p:nvPr>
        </p:nvSpPr>
        <p:spPr>
          <a:xfrm>
            <a:off x="4057015" y="184658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baseline="30000">
              <a:solidFill>
                <a:srgbClr val="FF0000"/>
              </a:solidFill>
              <a:latin typeface="微软雅黑" panose="020b0503020204020204" charset="-122"/>
              <a:ea typeface="微软雅黑" panose="020b0503020204020204" charset="-122"/>
            </a:endParaRPr>
          </a:p>
        </p:txBody>
      </p:sp>
      <p:sp>
        <p:nvSpPr>
          <p:cNvPr id="16" name="文本框 15" title=""/>
          <p:cNvSpPr txBox="1"/>
          <p:nvPr>
            <p:custDataLst>
              <p:tags r:id="rId10"/>
            </p:custDataLst>
          </p:nvPr>
        </p:nvSpPr>
        <p:spPr>
          <a:xfrm>
            <a:off x="9067800" y="1846580"/>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baseline="30000">
              <a:solidFill>
                <a:srgbClr val="FF0000"/>
              </a:solidFill>
              <a:latin typeface="微软雅黑" panose="020b0503020204020204" charset="-122"/>
              <a:ea typeface="微软雅黑" panose="020b0503020204020204" charset="-122"/>
            </a:endParaRPr>
          </a:p>
        </p:txBody>
      </p:sp>
      <p:pic>
        <p:nvPicPr>
          <p:cNvPr id="9" name="Picture 9"/>
          <p:cNvPicPr>
            <a:picLocks noChangeAspect="1"/>
          </p:cNvPicPr>
          <p:nvPr/>
        </p:nvPicPr>
        <p:blipFill>
          <a:blip r:embed="rId11"/>
          <a:stretch>
            <a:fillRect/>
          </a:stretch>
        </p:blipFill>
        <p:spPr>
          <a:xfrm flipH="1">
            <a:off x="11874500" y="114046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blinds(horizontal)">
                                      <p:cBhvr>
                                        <p:cTn id="26" dur="500"/>
                                        <p:tgtEl>
                                          <p:spTgt spid="102"/>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2" grpId="0"/>
      <p:bldP spid="6" grpId="0"/>
      <p:bldP spid="15" grpId="0"/>
      <p:bldP spid="16" grpId="0"/>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04</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流体压强与流速关系</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一、流体压强与流速关系</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292735" y="2364740"/>
            <a:ext cx="11684000" cy="332295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（1）在硬币上方沿水平方向吹气，硬币会向上跳起，并随着气流向前运动，飞跃障碍物</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        </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（2）在两张纸之间向下吹气，观察到两张纸向中间靠拢</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（3）纸条一端贴近下嘴唇，用力向前方吹气，观察到纸条飘起</a:t>
            </a:r>
            <a:endParaRPr sz="2000">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4"/>
            </p:custDataLst>
          </p:nvPr>
        </p:nvSpPr>
        <p:spPr>
          <a:xfrm>
            <a:off x="374650" y="1216025"/>
            <a:ext cx="7023100" cy="553085"/>
          </a:xfrm>
          <a:prstGeom prst="rect">
            <a:avLst/>
          </a:prstGeom>
          <a:noFill/>
        </p:spPr>
        <p:txBody>
          <a:bodyPr wrap="square" rtlCol="0" anchor="t">
            <a:spAutoFit/>
          </a:bodyPr>
          <a:lstStyle/>
          <a:p>
            <a:pPr fontAlgn="auto">
              <a:lnSpc>
                <a:spcPct val="150000"/>
              </a:lnSpc>
            </a:pPr>
            <a:r>
              <a:rPr lang="en-US" altLang="zh-CN" sz="2000">
                <a:solidFill>
                  <a:schemeClr val="accent3">
                    <a:lumMod val="75000"/>
                  </a:schemeClr>
                </a:solidFill>
                <a:latin typeface="微软雅黑" panose="020b0503020204020204" charset="-122"/>
                <a:ea typeface="微软雅黑" panose="020b0503020204020204" charset="-122"/>
                <a:cs typeface="微软雅黑" panose="020b0503020204020204" charset="-122"/>
              </a:rPr>
              <a:t>1</a:t>
            </a:r>
            <a:r>
              <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.流体：</a:t>
            </a:r>
            <a:r>
              <a:rPr lang="zh-CN" altLang="en-US" sz="2000">
                <a:latin typeface="微软雅黑" panose="020b0503020204020204" charset="-122"/>
                <a:ea typeface="微软雅黑" panose="020b0503020204020204" charset="-122"/>
                <a:cs typeface="微软雅黑" panose="020b0503020204020204" charset="-122"/>
              </a:rPr>
              <a:t>物理学中把具有流动性的液体和气体统称为流体。</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7" name="文本框 6" title=""/>
          <p:cNvSpPr txBox="1"/>
          <p:nvPr>
            <p:custDataLst>
              <p:tags r:id="rId5"/>
            </p:custDataLst>
          </p:nvPr>
        </p:nvSpPr>
        <p:spPr>
          <a:xfrm>
            <a:off x="379730" y="1769745"/>
            <a:ext cx="11597005" cy="553085"/>
          </a:xfrm>
          <a:prstGeom prst="rect">
            <a:avLst/>
          </a:prstGeom>
          <a:noFill/>
        </p:spPr>
        <p:txBody>
          <a:bodyPr wrap="square" rtlCol="0" anchor="t">
            <a:spAutoFit/>
          </a:bodyPr>
          <a:lstStyle/>
          <a:p>
            <a:pPr fontAlgn="auto">
              <a:lnSpc>
                <a:spcPct val="150000"/>
              </a:lnSpc>
            </a:pPr>
            <a:r>
              <a:rPr lang="en-US" altLang="zh-CN"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a:t>
            </a:r>
            <a:r>
              <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.流体压强与流速的关系：</a:t>
            </a:r>
            <a:r>
              <a:rPr lang="zh-CN" altLang="en-US" sz="2000">
                <a:latin typeface="微软雅黑" panose="020b0503020204020204" charset="-122"/>
                <a:ea typeface="微软雅黑" panose="020b0503020204020204" charset="-122"/>
                <a:cs typeface="微软雅黑" panose="020b0503020204020204" charset="-122"/>
              </a:rPr>
              <a:t>在气体和液体中，流速越大的位置压强越小，流速越小的位置压强越大。</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10" name="图片 -2147481622" title=""/>
          <p:cNvPicPr>
            <a:picLocks noChangeAspect="1"/>
          </p:cNvPicPr>
          <p:nvPr/>
        </p:nvPicPr>
        <p:blipFill>
          <a:blip r:embed="rId6"/>
          <a:stretch>
            <a:fillRect/>
          </a:stretch>
        </p:blipFill>
        <p:spPr>
          <a:xfrm>
            <a:off x="604520" y="3129280"/>
            <a:ext cx="3753485" cy="1206500"/>
          </a:xfrm>
          <a:prstGeom prst="rect">
            <a:avLst/>
          </a:prstGeom>
          <a:noFill/>
          <a:ln w="9525">
            <a:noFill/>
          </a:ln>
        </p:spPr>
      </p:pic>
      <p:pic>
        <p:nvPicPr>
          <p:cNvPr id="11" name="图片 -2147481688" title=""/>
          <p:cNvPicPr>
            <a:picLocks noChangeAspect="1"/>
          </p:cNvPicPr>
          <p:nvPr/>
        </p:nvPicPr>
        <p:blipFill>
          <a:blip r:embed="rId7"/>
          <a:stretch>
            <a:fillRect/>
          </a:stretch>
        </p:blipFill>
        <p:spPr>
          <a:xfrm>
            <a:off x="4677410" y="3134360"/>
            <a:ext cx="2635250" cy="1201420"/>
          </a:xfrm>
          <a:prstGeom prst="rect">
            <a:avLst/>
          </a:prstGeom>
          <a:noFill/>
          <a:ln w="9525">
            <a:noFill/>
          </a:ln>
        </p:spPr>
      </p:pic>
      <p:pic>
        <p:nvPicPr>
          <p:cNvPr id="13" name="图片 -2147481687" title=""/>
          <p:cNvPicPr>
            <a:picLocks noChangeAspect="1"/>
          </p:cNvPicPr>
          <p:nvPr/>
        </p:nvPicPr>
        <p:blipFill>
          <a:blip r:embed="rId8"/>
          <a:stretch>
            <a:fillRect/>
          </a:stretch>
        </p:blipFill>
        <p:spPr>
          <a:xfrm>
            <a:off x="7884160" y="3129280"/>
            <a:ext cx="3020695" cy="12065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left)">
                                      <p:cBhvr>
                                        <p:cTn id="20" dur="500"/>
                                        <p:tgtEl>
                                          <p:spTgt spid="7">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left)">
                                      <p:cBhvr>
                                        <p:cTn id="25" dur="500"/>
                                        <p:tgtEl>
                                          <p:spTgt spid="2">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wipe(left)">
                                      <p:cBhvr>
                                        <p:cTn id="35" dur="500"/>
                                        <p:tgtEl>
                                          <p:spTgt spid="2">
                                            <p:txEl>
                                              <p:pRg st="5" end="5"/>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wipe(left)">
                                      <p:cBhvr>
                                        <p:cTn id="45" dur="500"/>
                                        <p:tgtEl>
                                          <p:spTgt spid="2">
                                            <p:txEl>
                                              <p:pRg st="6" end="6"/>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278765" y="1253490"/>
            <a:ext cx="11634470" cy="598805"/>
          </a:xfrm>
          <a:prstGeom prst="rect">
            <a:avLst/>
          </a:prstGeom>
          <a:noFill/>
        </p:spPr>
        <p:txBody>
          <a:bodyPr wrap="square" rtlCol="0" anchor="t">
            <a:spAutoFit/>
          </a:bodyPr>
          <a:lstStyle/>
          <a:p>
            <a:pPr fontAlgn="auto">
              <a:lnSpc>
                <a:spcPct val="150000"/>
              </a:lnSpc>
            </a:pPr>
            <a:r>
              <a:rPr lang="zh-CN" altLang="en-US" sz="2200">
                <a:solidFill>
                  <a:srgbClr val="C00000"/>
                </a:solidFill>
                <a:latin typeface="微软雅黑" panose="020b0503020204020204" charset="-122"/>
                <a:ea typeface="微软雅黑" panose="020b0503020204020204" charset="-122"/>
                <a:cs typeface="微软雅黑" panose="020b0503020204020204" charset="-122"/>
              </a:rPr>
              <a:t>一、课标考点分析</a:t>
            </a:r>
            <a:endParaRPr lang="zh-CN" altLang="en-US" sz="2200">
              <a:solidFill>
                <a:srgbClr val="C00000"/>
              </a:solidFill>
              <a:latin typeface="微软雅黑" panose="020b0503020204020204" charset="-122"/>
              <a:ea typeface="微软雅黑" panose="020b0503020204020204" charset="-122"/>
              <a:cs typeface="微软雅黑" panose="020b0503020204020204" charset="-122"/>
            </a:endParaRPr>
          </a:p>
        </p:txBody>
      </p:sp>
      <p:graphicFrame>
        <p:nvGraphicFramePr>
          <p:cNvPr id="5" name="表格 4" title=""/>
          <p:cNvGraphicFramePr>
            <a:graphicFrameLocks noGrp="1"/>
          </p:cNvGraphicFramePr>
          <p:nvPr>
            <p:custDataLst>
              <p:tags r:id="rId3"/>
            </p:custDataLst>
          </p:nvPr>
        </p:nvGraphicFramePr>
        <p:xfrm>
          <a:off x="322580" y="1852295"/>
          <a:ext cx="11591290" cy="3938905"/>
        </p:xfrm>
        <a:graphic>
          <a:graphicData uri="http://schemas.openxmlformats.org/drawingml/2006/table">
            <a:tbl>
              <a:tblPr/>
              <a:tblGrid>
                <a:gridCol w="2733040"/>
                <a:gridCol w="4036695"/>
                <a:gridCol w="4821555"/>
              </a:tblGrid>
              <a:tr h="320040">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考点内容</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课标要求</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命题预测</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r>
              <a:tr h="426085">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探究压力作用效果的影响因素</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rowSpan="2">
                  <a:txBody>
                    <a:bodyPr vert="horz" wrap="square"/>
                    <a:lstStyle/>
                    <a:p>
                      <a:pPr indent="0">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通过实验，理解压强</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1BC64"/>
                      </a:solidFill>
                      <a:prstDash val="solid"/>
                      <a:headEnd type="none" w="med" len="med"/>
                      <a:tailEnd type="none" w="med" len="med"/>
                    </a:lnB>
                    <a:lnTlToBr>
                      <a:noFill/>
                    </a:lnTlToBr>
                    <a:lnBlToTr>
                      <a:noFill/>
                    </a:lnBlToTr>
                    <a:solidFill>
                      <a:srgbClr val="FEFEFE"/>
                    </a:solidFill>
                  </a:tcPr>
                </a:tc>
                <a:tc rowSpan="10">
                  <a:txBody>
                    <a:bodyPr vert="horz" wrap="square"/>
                    <a:lstStyle/>
                    <a:p>
                      <a:pPr indent="0" fontAlgn="auto">
                        <a:lnSpc>
                          <a:spcPct val="150000"/>
                        </a:lnSpc>
                        <a:buNone/>
                      </a:pPr>
                      <a:r>
                        <a:rPr lang="en-US" sz="1400" b="0">
                          <a:latin typeface="微软雅黑" panose="020b0503020204020204" charset="-122"/>
                          <a:ea typeface="微软雅黑" panose="020b0503020204020204" charset="-122"/>
                          <a:cs typeface="宋体" panose="02010600030101010101" pitchFamily="2" charset="-122"/>
                        </a:rPr>
                        <a:t>《压强》是力学部分的重点内容，也是学生学习过程中较难的部分，尤其是压强的相关计算是学生学习的重点和难点。对压强的学习应和生产和生活中的实例相结合，为此，在备考中，考生应注重所学概念和规律在实际生活中的应用。</a:t>
                      </a:r>
                      <a:r>
                        <a:rPr lang="en-US" sz="1400" b="0">
                          <a:solidFill>
                            <a:srgbClr val="000000"/>
                          </a:solidFill>
                          <a:latin typeface="微软雅黑" panose="020b0503020204020204" charset="-122"/>
                          <a:ea typeface="微软雅黑" panose="020b0503020204020204" charset="-122"/>
                          <a:cs typeface="宋体" panose="02010600030101010101" pitchFamily="2" charset="-122"/>
                        </a:rPr>
                        <a:t>本单元常考题型有：选择题、填空题、实验探究题、计算题和综合题等。主要命题点有：探究压力作用效果的影响因素、压强及其计算、增大或减小压强的方法、探究液体内部压强的特点、液体压强的计算、连通器、大气压强及其应用、流体压强与流速关系等</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2700" cap="flat" cmpd="sng">
                      <a:solidFill>
                        <a:srgbClr val="E1BC64"/>
                      </a:solidFill>
                      <a:prstDash val="solid"/>
                      <a:headEnd type="none" w="med" len="med"/>
                      <a:tailEnd type="none" w="med" len="med"/>
                    </a:lnB>
                    <a:lnTlToBr>
                      <a:noFill/>
                    </a:lnTlToBr>
                    <a:lnBlToTr>
                      <a:noFill/>
                    </a:lnBlToTr>
                    <a:solidFill>
                      <a:srgbClr val="FEFEFE"/>
                    </a:solidFill>
                  </a:tcPr>
                </a:tc>
              </a:tr>
              <a:tr h="381635">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压强及其计算</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B w="12700" cap="flat" cmpd="sng">
                      <a:solidFill>
                        <a:srgbClr val="E1BC64"/>
                      </a:solidFill>
                      <a:prstDash val="solid"/>
                      <a:headEnd type="none" w="med" len="med"/>
                      <a:tailEnd type="none" w="med" len="med"/>
                    </a:lnB>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329565">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增大、减小压强的方法</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知道增大和减小压强的方法，了解压强在生产、生活中的应用</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1BC6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381000">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探究液体内部压强的特点</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探究并了解液体压强与哪些因素有关</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387350">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液体压强及其计算</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了解液体压强的应用实例</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334010">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连通器</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知道连通器的特点及生活中应用连通器的实例</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382270">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大气压强的存在及应用</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rowSpan="2">
                  <a:txBody>
                    <a:bodyPr vert="horz" wrap="square"/>
                    <a:lstStyle/>
                    <a:p>
                      <a:pPr indent="0">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知道大气压强及其与人类生活的关系，了解大气压强的测量方法</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1BC64"/>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289560">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大气压强的测量</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B w="12700" cap="flat" cmpd="sng">
                      <a:solidFill>
                        <a:srgbClr val="E1BC64"/>
                      </a:solidFill>
                      <a:prstDash val="solid"/>
                      <a:headEnd type="none" w="med" len="med"/>
                      <a:tailEnd type="none" w="med" len="med"/>
                    </a:lnB>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274320">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生活中流体压强现象</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rowSpan="2">
                  <a:txBody>
                    <a:bodyPr vert="horz" wrap="square"/>
                    <a:lstStyle/>
                    <a:p>
                      <a:pPr indent="0">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了解流体压强与流速的关系及其在生产生活中的应用</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1BC64"/>
                      </a:solidFill>
                      <a:prstDash val="solid"/>
                      <a:headEnd type="none" w="med" len="med"/>
                      <a:tailEnd type="none" w="med" len="med"/>
                    </a:lnT>
                    <a:lnB w="12700" cap="flat" cmpd="sng">
                      <a:solidFill>
                        <a:srgbClr val="E1BC64"/>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335915">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飞机的升力</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B w="12700" cap="flat" cmpd="sng">
                      <a:solidFill>
                        <a:srgbClr val="E1BC64"/>
                      </a:solidFill>
                      <a:prstDash val="solid"/>
                      <a:headEnd type="none" w="med" len="med"/>
                      <a:tailEnd type="none" w="med" len="med"/>
                    </a:lnB>
                  </a:tcPr>
                </a:tc>
                <a:tc vMerge="1">
                  <a:txBody>
                    <a:bodyPr vert="horz" wrap="square"/>
                    <a:lstStyle/>
                    <a:p/>
                  </a:txBody>
                  <a:tcPr>
                    <a:lnL w="12700" cap="flat" cmpd="sng">
                      <a:solidFill>
                        <a:srgbClr val="E36C09"/>
                      </a:solidFill>
                      <a:prstDash val="solid"/>
                      <a:headEnd type="none" w="med" len="med"/>
                      <a:tailEnd type="none" w="med" len="med"/>
                    </a:lnL>
                    <a:lnR cap="flat">
                      <a:noFill/>
                    </a:lnR>
                    <a:lnB w="12700" cap="flat" cmpd="sng">
                      <a:solidFill>
                        <a:srgbClr val="E1BC64"/>
                      </a:solidFill>
                      <a:prstDash val="soli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一、流体压强与流速关系</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292735" y="1795780"/>
            <a:ext cx="11684000" cy="424624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（4）在水平放置的两根筷子之间放上两个乒乓球，通过塑料管像两球中间吹气，观察到乒乓球向中间靠拢</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 </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     </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（5）将两只小纸船放入水盆中，用针管向两船之间冲水，观察到两只小船向中间靠拢</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（6）在倒置的漏斗里放一个乒乓球，并用手指托住，然后从漏管用力向下吹气，将手指移开，发现乒乓球掉不下来</a:t>
            </a:r>
            <a:endParaRPr sz="2000">
              <a:latin typeface="微软雅黑" panose="020b0503020204020204" charset="-122"/>
              <a:ea typeface="微软雅黑" panose="020b0503020204020204" charset="-122"/>
              <a:cs typeface="微软雅黑" panose="020b0503020204020204" charset="-122"/>
            </a:endParaRPr>
          </a:p>
        </p:txBody>
      </p:sp>
      <p:sp>
        <p:nvSpPr>
          <p:cNvPr id="7" name="文本框 6" title=""/>
          <p:cNvSpPr txBox="1"/>
          <p:nvPr>
            <p:custDataLst>
              <p:tags r:id="rId4"/>
            </p:custDataLst>
          </p:nvPr>
        </p:nvSpPr>
        <p:spPr>
          <a:xfrm>
            <a:off x="379730" y="1200785"/>
            <a:ext cx="11597005" cy="553085"/>
          </a:xfrm>
          <a:prstGeom prst="rect">
            <a:avLst/>
          </a:prstGeom>
          <a:noFill/>
        </p:spPr>
        <p:txBody>
          <a:bodyPr wrap="square" rtlCol="0" anchor="t">
            <a:spAutoFit/>
          </a:bodyPr>
          <a:lstStyle/>
          <a:p>
            <a:pPr fontAlgn="auto">
              <a:lnSpc>
                <a:spcPct val="150000"/>
              </a:lnSpc>
            </a:pPr>
            <a:r>
              <a:rPr lang="en-US" altLang="zh-CN"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a:t>
            </a:r>
            <a:r>
              <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.流体压强与流速的关系：</a:t>
            </a:r>
            <a:r>
              <a:rPr lang="zh-CN" altLang="en-US" sz="2000">
                <a:latin typeface="微软雅黑" panose="020b0503020204020204" charset="-122"/>
                <a:ea typeface="微软雅黑" panose="020b0503020204020204" charset="-122"/>
                <a:cs typeface="微软雅黑" panose="020b0503020204020204" charset="-122"/>
              </a:rPr>
              <a:t>在气体和液体中，流速越大的位置压强越小，流速越小的位置压强越大。</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6" name="图片 -2147481686" title=""/>
          <p:cNvPicPr>
            <a:picLocks noChangeAspect="1"/>
          </p:cNvPicPr>
          <p:nvPr/>
        </p:nvPicPr>
        <p:blipFill>
          <a:blip r:embed="rId5"/>
          <a:stretch>
            <a:fillRect/>
          </a:stretch>
        </p:blipFill>
        <p:spPr>
          <a:xfrm>
            <a:off x="673100" y="2933065"/>
            <a:ext cx="2791460" cy="1256665"/>
          </a:xfrm>
          <a:prstGeom prst="rect">
            <a:avLst/>
          </a:prstGeom>
          <a:noFill/>
          <a:ln w="9525">
            <a:noFill/>
          </a:ln>
        </p:spPr>
      </p:pic>
      <p:pic>
        <p:nvPicPr>
          <p:cNvPr id="10" name="图片 -2147481685" title=""/>
          <p:cNvPicPr>
            <a:picLocks noChangeAspect="1"/>
          </p:cNvPicPr>
          <p:nvPr/>
        </p:nvPicPr>
        <p:blipFill>
          <a:blip r:embed="rId6"/>
          <a:stretch>
            <a:fillRect/>
          </a:stretch>
        </p:blipFill>
        <p:spPr>
          <a:xfrm>
            <a:off x="3810635" y="2933065"/>
            <a:ext cx="3134360" cy="1257300"/>
          </a:xfrm>
          <a:prstGeom prst="rect">
            <a:avLst/>
          </a:prstGeom>
          <a:noFill/>
          <a:ln w="9525">
            <a:noFill/>
          </a:ln>
        </p:spPr>
      </p:pic>
      <p:pic>
        <p:nvPicPr>
          <p:cNvPr id="11" name="图片 -2147481684" title=""/>
          <p:cNvPicPr>
            <a:picLocks noChangeAspect="1"/>
          </p:cNvPicPr>
          <p:nvPr/>
        </p:nvPicPr>
        <p:blipFill>
          <a:blip r:embed="rId7"/>
          <a:stretch>
            <a:fillRect/>
          </a:stretch>
        </p:blipFill>
        <p:spPr>
          <a:xfrm>
            <a:off x="7533640" y="2933065"/>
            <a:ext cx="3256280" cy="125666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wipe(left)">
                                      <p:cBhvr>
                                        <p:cTn id="30" dur="500"/>
                                        <p:tgtEl>
                                          <p:spTgt spid="2">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wipe(left)">
                                      <p:cBhvr>
                                        <p:cTn id="35" dur="500"/>
                                        <p:tgtEl>
                                          <p:spTgt spid="2">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wipe(left)">
                                      <p:cBhvr>
                                        <p:cTn id="40" dur="500"/>
                                        <p:tgtEl>
                                          <p:spTgt spid="2">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
                                            <p:txEl>
                                              <p:pRg st="6" end="6"/>
                                            </p:txEl>
                                          </p:spTgt>
                                        </p:tgtEl>
                                        <p:attrNameLst>
                                          <p:attrName>style.visibility</p:attrName>
                                        </p:attrNameLst>
                                      </p:cBhvr>
                                      <p:to>
                                        <p:strVal val="visible"/>
                                      </p:to>
                                    </p:set>
                                    <p:animEffect transition="in" filter="wipe(left)">
                                      <p:cBhvr>
                                        <p:cTn id="50" dur="500"/>
                                        <p:tgtEl>
                                          <p:spTgt spid="2">
                                            <p:txEl>
                                              <p:pRg st="6" end="6"/>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一、流体压强与流速关系</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292735" y="1277620"/>
            <a:ext cx="11684000" cy="563118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7）“香蕉球”：足球在飞行时快速旋转，旋转带动球面附近的空气一起流动，在旋转气流方向和迎面气流方向相同的一侧，形成相对低压区，另一侧形成相对高压区，足球在两侧压力差的作用下发生偏转，沿弧线前进。</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      </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（8）“气流喷壶”：水平管中的空气流速大，导致竖直细管最上端管口处压强减小，水在大气压的作用下上升并进入水平出水管，随气流喷出。</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（9）“站台安全线”：列车进站时，带动附近的空气流速加快，在列车周围形成低压区，如果人离列车太近，就会被外侧较大的气压“推向”列车。</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（10）“风沿墙面吹过时窗帘飘向窗外”：风刮过时，室外空气流速加快，压强减小，而室内空气流速很慢，压强较大，窗帘在室内、外压力差的作用下被“推向”窗外。</a:t>
            </a:r>
            <a:endParaRPr sz="2000">
              <a:latin typeface="微软雅黑" panose="020b0503020204020204" charset="-122"/>
              <a:ea typeface="微软雅黑" panose="020b0503020204020204" charset="-122"/>
              <a:cs typeface="微软雅黑" panose="020b0503020204020204" charset="-122"/>
            </a:endParaRPr>
          </a:p>
        </p:txBody>
      </p:sp>
      <p:pic>
        <p:nvPicPr>
          <p:cNvPr id="6" name="图片 -2147481683" title=""/>
          <p:cNvPicPr>
            <a:picLocks noChangeAspect="1"/>
          </p:cNvPicPr>
          <p:nvPr/>
        </p:nvPicPr>
        <p:blipFill>
          <a:blip r:embed="rId4"/>
          <a:stretch>
            <a:fillRect/>
          </a:stretch>
        </p:blipFill>
        <p:spPr>
          <a:xfrm>
            <a:off x="561340" y="2774950"/>
            <a:ext cx="1746250" cy="1389380"/>
          </a:xfrm>
          <a:prstGeom prst="rect">
            <a:avLst/>
          </a:prstGeom>
          <a:noFill/>
          <a:ln w="9525">
            <a:noFill/>
          </a:ln>
        </p:spPr>
      </p:pic>
      <p:pic>
        <p:nvPicPr>
          <p:cNvPr id="7" name="图片 -2147481682" title=""/>
          <p:cNvPicPr>
            <a:picLocks noChangeAspect="1"/>
          </p:cNvPicPr>
          <p:nvPr/>
        </p:nvPicPr>
        <p:blipFill>
          <a:blip r:embed="rId5"/>
          <a:stretch>
            <a:fillRect/>
          </a:stretch>
        </p:blipFill>
        <p:spPr>
          <a:xfrm>
            <a:off x="3354705" y="2774950"/>
            <a:ext cx="2355215" cy="1389380"/>
          </a:xfrm>
          <a:prstGeom prst="rect">
            <a:avLst/>
          </a:prstGeom>
          <a:noFill/>
          <a:ln w="9525">
            <a:noFill/>
          </a:ln>
        </p:spPr>
      </p:pic>
      <p:pic>
        <p:nvPicPr>
          <p:cNvPr id="10" name="图片 -2147481681" title=""/>
          <p:cNvPicPr>
            <a:picLocks noChangeAspect="1"/>
          </p:cNvPicPr>
          <p:nvPr/>
        </p:nvPicPr>
        <p:blipFill>
          <a:blip r:embed="rId6"/>
          <a:stretch>
            <a:fillRect/>
          </a:stretch>
        </p:blipFill>
        <p:spPr>
          <a:xfrm>
            <a:off x="7185025" y="2774950"/>
            <a:ext cx="1544955" cy="1389380"/>
          </a:xfrm>
          <a:prstGeom prst="rect">
            <a:avLst/>
          </a:prstGeom>
          <a:noFill/>
          <a:ln w="9525">
            <a:noFill/>
          </a:ln>
        </p:spPr>
      </p:pic>
      <p:pic>
        <p:nvPicPr>
          <p:cNvPr id="11" name="图片 -2147481680" title=""/>
          <p:cNvPicPr>
            <a:picLocks noChangeAspect="1"/>
          </p:cNvPicPr>
          <p:nvPr/>
        </p:nvPicPr>
        <p:blipFill>
          <a:blip r:embed="rId7"/>
          <a:stretch>
            <a:fillRect/>
          </a:stretch>
        </p:blipFill>
        <p:spPr>
          <a:xfrm>
            <a:off x="9756775" y="2774950"/>
            <a:ext cx="1589405" cy="142113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left)">
                                      <p:cBhvr>
                                        <p:cTn id="25" dur="500"/>
                                        <p:tgtEl>
                                          <p:spTgt spid="2">
                                            <p:txEl>
                                              <p:pRg st="3" end="3"/>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wipe(left)">
                                      <p:cBhvr>
                                        <p:cTn id="30" dur="500"/>
                                        <p:tgtEl>
                                          <p:spTgt spid="2">
                                            <p:txEl>
                                              <p:pRg st="4" end="4"/>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wipe(left)">
                                      <p:cBhvr>
                                        <p:cTn id="40" dur="500"/>
                                        <p:tgtEl>
                                          <p:spTgt spid="2">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
                                            <p:txEl>
                                              <p:pRg st="6" end="6"/>
                                            </p:txEl>
                                          </p:spTgt>
                                        </p:tgtEl>
                                        <p:attrNameLst>
                                          <p:attrName>style.visibility</p:attrName>
                                        </p:attrNameLst>
                                      </p:cBhvr>
                                      <p:to>
                                        <p:strVal val="visible"/>
                                      </p:to>
                                    </p:set>
                                    <p:animEffect transition="in" filter="wipe(left)">
                                      <p:cBhvr>
                                        <p:cTn id="50" dur="500"/>
                                        <p:tgtEl>
                                          <p:spTgt spid="2">
                                            <p:txEl>
                                              <p:pRg st="6" end="6"/>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二、飞机的升力</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292735" y="1277620"/>
            <a:ext cx="11684000" cy="1014730"/>
          </a:xfrm>
          <a:prstGeom prst="rect">
            <a:avLst/>
          </a:prstGeom>
          <a:noFill/>
        </p:spPr>
        <p:txBody>
          <a:bodyPr wrap="square" rtlCol="0" anchor="t">
            <a:spAutoFit/>
          </a:bodyPr>
          <a:lstStyle/>
          <a:p>
            <a:pPr fontAlgn="auto">
              <a:lnSpc>
                <a:spcPct val="150000"/>
              </a:lnSpc>
            </a:pPr>
            <a:r>
              <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1.飞机机翼的形状：</a:t>
            </a:r>
            <a:r>
              <a:rPr sz="2000">
                <a:latin typeface="微软雅黑" panose="020b0503020204020204" charset="-122"/>
                <a:ea typeface="微软雅黑" panose="020b0503020204020204" charset="-122"/>
                <a:cs typeface="微软雅黑" panose="020b0503020204020204" charset="-122"/>
              </a:rPr>
              <a:t>如图所示，可以看到机翼截面的大致形状，其上表面呈弯曲的流线型，下表面则比较平。</a:t>
            </a:r>
            <a:endParaRPr sz="2000">
              <a:latin typeface="微软雅黑" panose="020b0503020204020204" charset="-122"/>
              <a:ea typeface="微软雅黑" panose="020b0503020204020204" charset="-122"/>
              <a:cs typeface="微软雅黑" panose="020b0503020204020204" charset="-122"/>
            </a:endParaRPr>
          </a:p>
        </p:txBody>
      </p:sp>
      <p:pic>
        <p:nvPicPr>
          <p:cNvPr id="6" name="图片 -2147481679" title=""/>
          <p:cNvPicPr>
            <a:picLocks noChangeAspect="1"/>
          </p:cNvPicPr>
          <p:nvPr/>
        </p:nvPicPr>
        <p:blipFill>
          <a:blip r:embed="rId4"/>
          <a:stretch>
            <a:fillRect/>
          </a:stretch>
        </p:blipFill>
        <p:spPr>
          <a:xfrm>
            <a:off x="1493520" y="2164080"/>
            <a:ext cx="3336925" cy="1170940"/>
          </a:xfrm>
          <a:prstGeom prst="rect">
            <a:avLst/>
          </a:prstGeom>
          <a:noFill/>
          <a:ln w="9525">
            <a:noFill/>
          </a:ln>
        </p:spPr>
      </p:pic>
      <p:sp>
        <p:nvSpPr>
          <p:cNvPr id="13" name="文本框 12" title=""/>
          <p:cNvSpPr txBox="1"/>
          <p:nvPr>
            <p:custDataLst>
              <p:tags r:id="rId5"/>
            </p:custDataLst>
          </p:nvPr>
        </p:nvSpPr>
        <p:spPr>
          <a:xfrm>
            <a:off x="292735" y="3335020"/>
            <a:ext cx="11684000" cy="1938020"/>
          </a:xfrm>
          <a:prstGeom prst="rect">
            <a:avLst/>
          </a:prstGeom>
          <a:noFill/>
        </p:spPr>
        <p:txBody>
          <a:bodyPr wrap="square" rtlCol="0" anchor="t">
            <a:spAutoFit/>
          </a:bodyPr>
          <a:lstStyle/>
          <a:p>
            <a:pPr fontAlgn="auto">
              <a:lnSpc>
                <a:spcPct val="150000"/>
              </a:lnSpc>
            </a:pPr>
            <a:r>
              <a:rPr lang="en-US" altLang="zh-CN"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a:t>
            </a:r>
            <a:r>
              <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.升力产生的原因：</a:t>
            </a:r>
            <a:r>
              <a:rPr sz="2000">
                <a:latin typeface="微软雅黑" panose="020b0503020204020204" charset="-122"/>
                <a:ea typeface="微软雅黑" panose="020b0503020204020204" charset="-122"/>
                <a:cs typeface="微软雅黑" panose="020b0503020204020204" charset="-122"/>
              </a:rPr>
              <a:t>飞机前进时，机翼与周围的空气发生相对运动，相当于气流迎面流过机翼。气流被机翼分成上、下两部分，由于机翼横截面的形状上、下不对称，在相同时间内，机翼上方气流通过的路程较长，因而速度较大，对机翼上表面的压强较小；下方气流通过的路程较短，速度较小，对机翼下表面的压强较大。</a:t>
            </a:r>
            <a:endParaRPr sz="2000">
              <a:latin typeface="微软雅黑" panose="020b0503020204020204" charset="-122"/>
              <a:ea typeface="微软雅黑" panose="020b0503020204020204" charset="-122"/>
              <a:cs typeface="微软雅黑" panose="020b0503020204020204" charset="-122"/>
            </a:endParaRPr>
          </a:p>
        </p:txBody>
      </p:sp>
      <p:pic>
        <p:nvPicPr>
          <p:cNvPr id="7" name="图片 -2147481678" title=""/>
          <p:cNvPicPr>
            <a:picLocks noChangeAspect="1"/>
          </p:cNvPicPr>
          <p:nvPr/>
        </p:nvPicPr>
        <p:blipFill>
          <a:blip r:embed="rId6"/>
          <a:stretch>
            <a:fillRect/>
          </a:stretch>
        </p:blipFill>
        <p:spPr>
          <a:xfrm>
            <a:off x="5765165" y="1951990"/>
            <a:ext cx="2583815" cy="1383030"/>
          </a:xfrm>
          <a:prstGeom prst="rect">
            <a:avLst/>
          </a:prstGeom>
          <a:noFill/>
          <a:ln w="9525">
            <a:noFill/>
          </a:ln>
        </p:spPr>
      </p:pic>
      <p:sp>
        <p:nvSpPr>
          <p:cNvPr id="14" name="文本框 13" title=""/>
          <p:cNvSpPr txBox="1"/>
          <p:nvPr>
            <p:custDataLst>
              <p:tags r:id="rId7"/>
            </p:custDataLst>
          </p:nvPr>
        </p:nvSpPr>
        <p:spPr>
          <a:xfrm>
            <a:off x="292735" y="5386705"/>
            <a:ext cx="11684000" cy="101473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机翼上表面受到的压强对机翼产生的压力F</a:t>
            </a:r>
            <a:r>
              <a:rPr sz="2000" baseline="-25000">
                <a:latin typeface="微软雅黑" panose="020b0503020204020204" charset="-122"/>
                <a:ea typeface="微软雅黑" panose="020b0503020204020204" charset="-122"/>
                <a:cs typeface="微软雅黑" panose="020b0503020204020204" charset="-122"/>
              </a:rPr>
              <a:t>1</a:t>
            </a:r>
            <a:r>
              <a:rPr sz="2000">
                <a:latin typeface="微软雅黑" panose="020b0503020204020204" charset="-122"/>
                <a:ea typeface="微软雅黑" panose="020b0503020204020204" charset="-122"/>
                <a:cs typeface="微软雅黑" panose="020b0503020204020204" charset="-122"/>
              </a:rPr>
              <a:t>，机翼下表面受到的压强对机翼产生的压力F</a:t>
            </a:r>
            <a:r>
              <a:rPr sz="2000" baseline="-25000">
                <a:latin typeface="微软雅黑" panose="020b0503020204020204" charset="-122"/>
                <a:ea typeface="微软雅黑" panose="020b0503020204020204" charset="-122"/>
                <a:cs typeface="微软雅黑" panose="020b0503020204020204" charset="-122"/>
              </a:rPr>
              <a:t>2</a:t>
            </a:r>
            <a:r>
              <a:rPr sz="2000">
                <a:latin typeface="微软雅黑" panose="020b0503020204020204" charset="-122"/>
                <a:ea typeface="微软雅黑" panose="020b0503020204020204" charset="-122"/>
                <a:cs typeface="微软雅黑" panose="020b0503020204020204" charset="-122"/>
              </a:rPr>
              <a:t>，因为</a:t>
            </a:r>
            <a:r>
              <a:rPr sz="2000">
                <a:highlight>
                  <a:srgbClr val="FFFF00"/>
                </a:highlight>
                <a:latin typeface="微软雅黑" panose="020b0503020204020204" charset="-122"/>
                <a:ea typeface="微软雅黑" panose="020b0503020204020204" charset="-122"/>
                <a:cs typeface="微软雅黑" panose="020b0503020204020204" charset="-122"/>
              </a:rPr>
              <a:t>机翼上、下表面存在压强差，这样就产生了向上的压力差</a:t>
            </a:r>
            <a:r>
              <a:rPr sz="2000">
                <a:latin typeface="微软雅黑" panose="020b0503020204020204" charset="-122"/>
                <a:ea typeface="微软雅黑" panose="020b0503020204020204" charset="-122"/>
                <a:cs typeface="微软雅黑" panose="020b0503020204020204" charset="-122"/>
              </a:rPr>
              <a:t>，</a:t>
            </a:r>
            <a:r>
              <a:rPr sz="2000">
                <a:highlight>
                  <a:srgbClr val="FFFF00"/>
                </a:highlight>
                <a:latin typeface="微软雅黑" panose="020b0503020204020204" charset="-122"/>
                <a:ea typeface="微软雅黑" panose="020b0503020204020204" charset="-122"/>
                <a:cs typeface="微软雅黑" panose="020b0503020204020204" charset="-122"/>
              </a:rPr>
              <a:t>即飞机的升力（F=F</a:t>
            </a:r>
            <a:r>
              <a:rPr sz="2000" baseline="-25000">
                <a:highlight>
                  <a:srgbClr val="FFFF00"/>
                </a:highlight>
                <a:latin typeface="微软雅黑" panose="020b0503020204020204" charset="-122"/>
                <a:ea typeface="微软雅黑" panose="020b0503020204020204" charset="-122"/>
                <a:cs typeface="微软雅黑" panose="020b0503020204020204" charset="-122"/>
              </a:rPr>
              <a:t>2</a:t>
            </a:r>
            <a:r>
              <a:rPr sz="2000">
                <a:highlight>
                  <a:srgbClr val="FFFF00"/>
                </a:highlight>
                <a:latin typeface="微软雅黑" panose="020b0503020204020204" charset="-122"/>
                <a:ea typeface="微软雅黑" panose="020b0503020204020204" charset="-122"/>
                <a:cs typeface="微软雅黑" panose="020b0503020204020204" charset="-122"/>
              </a:rPr>
              <a:t>-F</a:t>
            </a:r>
            <a:r>
              <a:rPr sz="2000" baseline="-25000">
                <a:highlight>
                  <a:srgbClr val="FFFF00"/>
                </a:highlight>
                <a:latin typeface="微软雅黑" panose="020b0503020204020204" charset="-122"/>
                <a:ea typeface="微软雅黑" panose="020b0503020204020204" charset="-122"/>
                <a:cs typeface="微软雅黑" panose="020b0503020204020204" charset="-122"/>
              </a:rPr>
              <a:t>1</a:t>
            </a:r>
            <a:r>
              <a:rPr sz="2000">
                <a:highlight>
                  <a:srgbClr val="FFFF00"/>
                </a:highlight>
                <a:latin typeface="微软雅黑" panose="020b0503020204020204" charset="-122"/>
                <a:ea typeface="微软雅黑" panose="020b0503020204020204" charset="-122"/>
                <a:cs typeface="微软雅黑" panose="020b0503020204020204" charset="-122"/>
              </a:rPr>
              <a:t>）</a:t>
            </a:r>
            <a:r>
              <a:rPr sz="2000">
                <a:latin typeface="微软雅黑" panose="020b0503020204020204" charset="-122"/>
                <a:ea typeface="微软雅黑" panose="020b0503020204020204" charset="-122"/>
                <a:cs typeface="微软雅黑" panose="020b0503020204020204" charset="-122"/>
              </a:rPr>
              <a:t>。</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500"/>
                                        <p:tgtEl>
                                          <p:spTgt spid="13">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left)">
                                      <p:cBhvr>
                                        <p:cTn id="3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391160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流体压强现象</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pic>
        <p:nvPicPr>
          <p:cNvPr id="29" name="图片 28" title=""/>
          <p:cNvPicPr>
            <a:picLocks noChangeAspect="1"/>
          </p:cNvPicPr>
          <p:nvPr>
            <p:custDataLst>
              <p:tags r:id="rId5"/>
            </p:custDataLst>
          </p:nvPr>
        </p:nvPicPr>
        <p:blipFill>
          <a:blip r:embed="rId4"/>
          <a:stretch>
            <a:fillRect/>
          </a:stretch>
        </p:blipFill>
        <p:spPr>
          <a:xfrm>
            <a:off x="292735" y="1556385"/>
            <a:ext cx="2013585" cy="483870"/>
          </a:xfrm>
          <a:prstGeom prst="rect">
            <a:avLst/>
          </a:prstGeom>
        </p:spPr>
      </p:pic>
      <p:sp>
        <p:nvSpPr>
          <p:cNvPr id="30" name="文本框 29" title=""/>
          <p:cNvSpPr txBox="1"/>
          <p:nvPr>
            <p:custDataLst>
              <p:tags r:id="rId6"/>
            </p:custDataLst>
          </p:nvPr>
        </p:nvSpPr>
        <p:spPr>
          <a:xfrm>
            <a:off x="371475" y="2120080"/>
            <a:ext cx="11734800" cy="286131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明确“因果”，辨别现象：流体流动时，不同的区域流速不同，压强大小不同，流速大的区域压强小，不同的区域之间就会出现压强差。有压强差时，物体的形状或运动状态就会发生改变。这时，流体流动是“因”，压强差是：“果”。根据这个“因”和“果”辨别是不是流体压强跟流速的关系导致的现象。</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（2）利用流体压强与流速的关系解题时，先弄清哪个位置的流体流速大，哪个位置的流体流速小，再找出各处压强的大小的关系，进而分析物体受力情况和可能发生的现象。</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xEl>
                                              <p:pRg st="0" end="0"/>
                                            </p:txEl>
                                          </p:spTgt>
                                        </p:tgtEl>
                                        <p:attrNameLst>
                                          <p:attrName>style.visibility</p:attrName>
                                        </p:attrNameLst>
                                      </p:cBhvr>
                                      <p:to>
                                        <p:strVal val="visible"/>
                                      </p:to>
                                    </p:set>
                                    <p:animEffect transition="in" filter="wipe(left)">
                                      <p:cBhvr>
                                        <p:cTn id="20" dur="500"/>
                                        <p:tgtEl>
                                          <p:spTgt spid="3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wipe(left)">
                                      <p:cBhvr>
                                        <p:cTn id="25"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391160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流体压强现象</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02" name="文本框 101" title=""/>
          <p:cNvSpPr txBox="1"/>
          <p:nvPr>
            <p:custDataLst>
              <p:tags r:id="rId4"/>
            </p:custDataLst>
          </p:nvPr>
        </p:nvSpPr>
        <p:spPr>
          <a:xfrm>
            <a:off x="292735" y="1356995"/>
            <a:ext cx="5458460" cy="267652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如图所示，当从管的一端吹气时，A管中的液面会下降，B管中的液面会上升。下列现象产生的原理与此实验原理相同的是（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A．热气球升空；</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B．风沿窗外的墙面吹过，</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窗口悬挂的窗帘飘向窗外；</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C．用吸管喝酸奶；D．用抽水机把井中的水抽上来</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28" name="直接连接符 27" title=""/>
          <p:cNvCxnSpPr/>
          <p:nvPr>
            <p:custDataLst>
              <p:tags r:id="rId5"/>
            </p:custDataLst>
          </p:nvPr>
        </p:nvCxnSpPr>
        <p:spPr>
          <a:xfrm flipH="1">
            <a:off x="5751195" y="1397635"/>
            <a:ext cx="0" cy="261683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 name="文本框 1" title=""/>
          <p:cNvSpPr txBox="1"/>
          <p:nvPr>
            <p:custDataLst>
              <p:tags r:id="rId6"/>
            </p:custDataLst>
          </p:nvPr>
        </p:nvSpPr>
        <p:spPr>
          <a:xfrm>
            <a:off x="5852160" y="1356995"/>
            <a:ext cx="6115685" cy="119888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如图所示的现象中，能用“流速越大的位置，压强越小”来解释的是（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A．②③	B．③④	C．②③④	D．①③④</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custDataLst>
              <p:tags r:id="rId7"/>
            </p:custDataLst>
          </p:nvPr>
        </p:nvCxnSpPr>
        <p:spPr>
          <a:xfrm>
            <a:off x="292735" y="4029710"/>
            <a:ext cx="11868150"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8"/>
            </p:custDataLst>
          </p:nvPr>
        </p:nvSpPr>
        <p:spPr>
          <a:xfrm>
            <a:off x="292735" y="4133850"/>
            <a:ext cx="11804650" cy="267652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球类比赛中的旋转球具有很大的威力，旋转球和不旋转球的飞行轨迹不同，是因为球周围空气流动情况不同，如图所示，是乒乓球运动员拉出的弧圆球在空中高速旋转这向左前进的示意图，此时相对于球来说，上方空气流速小于下方空气流速。下列关于乒乓球的说法中，正确的是（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A．球在空中能继续前进，是受到了惯性力的作用；</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B．球在空中前进时，受到了平衡力的作用；</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C．球高速旋转前进时，比不旋转前进时下落得慢；</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D．球高速旋转前进时，比不旋转前进时下落得快</a:t>
            </a:r>
            <a:endParaRPr lang="zh-CN" sz="1600">
              <a:latin typeface="微软雅黑" panose="020b0503020204020204" charset="-122"/>
              <a:ea typeface="微软雅黑" panose="020b0503020204020204" charset="-122"/>
              <a:cs typeface="微软雅黑" panose="020b0503020204020204" charset="-122"/>
            </a:endParaRPr>
          </a:p>
        </p:txBody>
      </p:sp>
      <p:pic>
        <p:nvPicPr>
          <p:cNvPr id="7" name="图片 -2147481667" title=""/>
          <p:cNvPicPr>
            <a:picLocks noChangeAspect="1"/>
          </p:cNvPicPr>
          <p:nvPr/>
        </p:nvPicPr>
        <p:blipFill>
          <a:blip r:embed="rId9"/>
          <a:stretch>
            <a:fillRect/>
          </a:stretch>
        </p:blipFill>
        <p:spPr>
          <a:xfrm>
            <a:off x="5339715" y="5143500"/>
            <a:ext cx="3504565" cy="1261745"/>
          </a:xfrm>
          <a:prstGeom prst="rect">
            <a:avLst/>
          </a:prstGeom>
          <a:noFill/>
          <a:ln w="9525">
            <a:noFill/>
          </a:ln>
        </p:spPr>
      </p:pic>
      <p:pic>
        <p:nvPicPr>
          <p:cNvPr id="10" name="图片 -2147481621" title=""/>
          <p:cNvPicPr>
            <a:picLocks noChangeAspect="1"/>
          </p:cNvPicPr>
          <p:nvPr/>
        </p:nvPicPr>
        <p:blipFill>
          <a:blip r:embed="rId10"/>
          <a:stretch>
            <a:fillRect/>
          </a:stretch>
        </p:blipFill>
        <p:spPr>
          <a:xfrm>
            <a:off x="5916295" y="2555875"/>
            <a:ext cx="3926840" cy="1294765"/>
          </a:xfrm>
          <a:prstGeom prst="rect">
            <a:avLst/>
          </a:prstGeom>
          <a:noFill/>
          <a:ln w="9525">
            <a:noFill/>
          </a:ln>
        </p:spPr>
      </p:pic>
      <p:pic>
        <p:nvPicPr>
          <p:cNvPr id="11" name="图片 1" title=""/>
          <p:cNvPicPr>
            <a:picLocks noChangeAspect="1"/>
          </p:cNvPicPr>
          <p:nvPr/>
        </p:nvPicPr>
        <p:blipFill>
          <a:blip r:embed="rId11"/>
          <a:stretch>
            <a:fillRect/>
          </a:stretch>
        </p:blipFill>
        <p:spPr>
          <a:xfrm>
            <a:off x="3009265" y="2223453"/>
            <a:ext cx="2057400" cy="942975"/>
          </a:xfrm>
          <a:prstGeom prst="rect">
            <a:avLst/>
          </a:prstGeom>
          <a:noFill/>
          <a:ln w="9525">
            <a:noFill/>
          </a:ln>
        </p:spPr>
      </p:pic>
      <p:sp>
        <p:nvSpPr>
          <p:cNvPr id="22" name="文本框 21" title=""/>
          <p:cNvSpPr txBox="1"/>
          <p:nvPr>
            <p:custDataLst>
              <p:tags r:id="rId12"/>
            </p:custDataLst>
          </p:nvPr>
        </p:nvSpPr>
        <p:spPr>
          <a:xfrm>
            <a:off x="2733040" y="3261995"/>
            <a:ext cx="3018155" cy="58356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气流通过</a:t>
            </a:r>
            <a:r>
              <a:rPr lang="en-US" altLang="zh-CN" sz="1600">
                <a:solidFill>
                  <a:srgbClr val="FF0000"/>
                </a:solidFill>
                <a:latin typeface="微软雅黑" panose="020b0503020204020204" charset="-122"/>
                <a:ea typeface="微软雅黑" panose="020b0503020204020204" charset="-122"/>
              </a:rPr>
              <a:t>A</a:t>
            </a:r>
            <a:r>
              <a:rPr lang="zh-CN" altLang="en-US" sz="1600">
                <a:solidFill>
                  <a:srgbClr val="FF0000"/>
                </a:solidFill>
                <a:latin typeface="微软雅黑" panose="020b0503020204020204" charset="-122"/>
                <a:ea typeface="微软雅黑" panose="020b0503020204020204" charset="-122"/>
              </a:rPr>
              <a:t>管和</a:t>
            </a:r>
            <a:r>
              <a:rPr lang="en-US" altLang="zh-CN" sz="1600">
                <a:solidFill>
                  <a:srgbClr val="FF0000"/>
                </a:solidFill>
                <a:latin typeface="微软雅黑" panose="020b0503020204020204" charset="-122"/>
                <a:ea typeface="微软雅黑" panose="020b0503020204020204" charset="-122"/>
              </a:rPr>
              <a:t>B</a:t>
            </a:r>
            <a:r>
              <a:rPr lang="zh-CN" altLang="en-US" sz="1600">
                <a:solidFill>
                  <a:srgbClr val="FF0000"/>
                </a:solidFill>
                <a:latin typeface="微软雅黑" panose="020b0503020204020204" charset="-122"/>
                <a:ea typeface="微软雅黑" panose="020b0503020204020204" charset="-122"/>
              </a:rPr>
              <a:t>管口时流速不同</a:t>
            </a:r>
            <a:endParaRPr lang="zh-CN" altLang="en-US" sz="1600">
              <a:solidFill>
                <a:srgbClr val="FF0000"/>
              </a:solidFill>
              <a:latin typeface="微软雅黑" panose="020b0503020204020204" charset="-122"/>
              <a:ea typeface="微软雅黑" panose="020b0503020204020204" charset="-122"/>
            </a:endParaRPr>
          </a:p>
        </p:txBody>
      </p:sp>
      <p:sp>
        <p:nvSpPr>
          <p:cNvPr id="17" name="文本框 16" title=""/>
          <p:cNvSpPr txBox="1"/>
          <p:nvPr>
            <p:custDataLst>
              <p:tags r:id="rId13"/>
            </p:custDataLst>
          </p:nvPr>
        </p:nvSpPr>
        <p:spPr>
          <a:xfrm>
            <a:off x="1849120" y="221869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baseline="300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7593330" y="178816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baseline="30000">
              <a:solidFill>
                <a:srgbClr val="FF0000"/>
              </a:solidFill>
              <a:latin typeface="微软雅黑" panose="020b0503020204020204" charset="-122"/>
              <a:ea typeface="微软雅黑" panose="020b0503020204020204" charset="-122"/>
            </a:endParaRPr>
          </a:p>
        </p:txBody>
      </p:sp>
      <p:sp>
        <p:nvSpPr>
          <p:cNvPr id="14" name="文本框 13" title=""/>
          <p:cNvSpPr txBox="1"/>
          <p:nvPr/>
        </p:nvSpPr>
        <p:spPr>
          <a:xfrm>
            <a:off x="3673475" y="4989830"/>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baseline="30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blinds(horizontal)">
                                      <p:cBhvr>
                                        <p:cTn id="15" dur="500"/>
                                        <p:tgtEl>
                                          <p:spTgt spid="10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linds(horizontal)">
                                      <p:cBhvr>
                                        <p:cTn id="45" dur="500"/>
                                        <p:tgtEl>
                                          <p:spTgt spid="6"/>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left)">
                                      <p:cBhvr>
                                        <p:cTn id="7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2" grpId="0"/>
      <p:bldP spid="2" grpId="0"/>
      <p:bldP spid="6" grpId="0"/>
      <p:bldP spid="22" grpId="0"/>
      <p:bldP spid="17" grpId="0"/>
      <p:bldP spid="7" grpId="0"/>
      <p:bldP spid="10" grpId="0"/>
      <p:bldP spid="13" grpId="0"/>
      <p:bldP spid="14" grpId="0"/>
    </p:bld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391160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飞机的升力</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02" name="文本框 101" title=""/>
          <p:cNvSpPr txBox="1"/>
          <p:nvPr>
            <p:custDataLst>
              <p:tags r:id="rId4"/>
            </p:custDataLst>
          </p:nvPr>
        </p:nvSpPr>
        <p:spPr>
          <a:xfrm>
            <a:off x="292735" y="1356995"/>
            <a:ext cx="5458460" cy="82994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如图中各现象与飞机机翼获得升力的原理相同的是（　　）。</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28" name="直接连接符 27" title=""/>
          <p:cNvCxnSpPr/>
          <p:nvPr>
            <p:custDataLst>
              <p:tags r:id="rId5"/>
            </p:custDataLst>
          </p:nvPr>
        </p:nvCxnSpPr>
        <p:spPr>
          <a:xfrm flipH="1">
            <a:off x="5751195" y="1397635"/>
            <a:ext cx="0" cy="536384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2" name="图片 -2147481620" title=""/>
          <p:cNvPicPr>
            <a:picLocks noChangeAspect="1"/>
          </p:cNvPicPr>
          <p:nvPr/>
        </p:nvPicPr>
        <p:blipFill>
          <a:blip r:embed="rId6"/>
          <a:stretch>
            <a:fillRect/>
          </a:stretch>
        </p:blipFill>
        <p:spPr>
          <a:xfrm>
            <a:off x="378460" y="2404745"/>
            <a:ext cx="5136515" cy="2284095"/>
          </a:xfrm>
          <a:prstGeom prst="rect">
            <a:avLst/>
          </a:prstGeom>
          <a:noFill/>
          <a:ln w="9525">
            <a:noFill/>
          </a:ln>
        </p:spPr>
      </p:pic>
      <p:sp>
        <p:nvSpPr>
          <p:cNvPr id="6" name="文本框 5" title=""/>
          <p:cNvSpPr txBox="1"/>
          <p:nvPr>
            <p:custDataLst>
              <p:tags r:id="rId7"/>
            </p:custDataLst>
          </p:nvPr>
        </p:nvSpPr>
        <p:spPr>
          <a:xfrm>
            <a:off x="5852160" y="1356995"/>
            <a:ext cx="6115685" cy="267652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如图为飞机的机翼截面形状示意图。飞机在飞行时，关于机翼的上方和下方的空气流速和气流压强，下列说法中正确的是（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A．机翼上方的空气流速大，气流压强较大；</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B．机翼下方的空气流速大，气流压强较大；</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C．机翼上方的空气流速大，气流压强较小；</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D．机翼下方的空气流速大，气流压强较小</a:t>
            </a:r>
            <a:endParaRPr lang="zh-CN" sz="1600">
              <a:latin typeface="微软雅黑" panose="020b0503020204020204" charset="-122"/>
              <a:ea typeface="微软雅黑" panose="020b0503020204020204" charset="-122"/>
              <a:cs typeface="微软雅黑" panose="020b0503020204020204" charset="-122"/>
            </a:endParaRPr>
          </a:p>
        </p:txBody>
      </p:sp>
      <p:pic>
        <p:nvPicPr>
          <p:cNvPr id="7" name="图片 -2147481619" title=""/>
          <p:cNvPicPr>
            <a:picLocks noChangeAspect="1"/>
          </p:cNvPicPr>
          <p:nvPr/>
        </p:nvPicPr>
        <p:blipFill>
          <a:blip r:embed="rId8"/>
          <a:stretch>
            <a:fillRect/>
          </a:stretch>
        </p:blipFill>
        <p:spPr>
          <a:xfrm>
            <a:off x="6314440" y="4134485"/>
            <a:ext cx="3620770" cy="1810385"/>
          </a:xfrm>
          <a:prstGeom prst="rect">
            <a:avLst/>
          </a:prstGeom>
          <a:noFill/>
          <a:ln w="9525">
            <a:noFill/>
          </a:ln>
        </p:spPr>
      </p:pic>
      <p:sp>
        <p:nvSpPr>
          <p:cNvPr id="22" name="文本框 21" title=""/>
          <p:cNvSpPr txBox="1"/>
          <p:nvPr>
            <p:custDataLst>
              <p:tags r:id="rId9"/>
            </p:custDataLst>
          </p:nvPr>
        </p:nvSpPr>
        <p:spPr>
          <a:xfrm>
            <a:off x="847725" y="2134870"/>
            <a:ext cx="151701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液体传递压强</a:t>
            </a:r>
            <a:endParaRPr lang="zh-CN" altLang="en-US" sz="1600">
              <a:solidFill>
                <a:srgbClr val="FF0000"/>
              </a:solidFill>
              <a:latin typeface="微软雅黑" panose="020b0503020204020204" charset="-122"/>
              <a:ea typeface="微软雅黑" panose="020b0503020204020204" charset="-122"/>
            </a:endParaRPr>
          </a:p>
        </p:txBody>
      </p:sp>
      <p:sp>
        <p:nvSpPr>
          <p:cNvPr id="10" name="文本框 9" title=""/>
          <p:cNvSpPr txBox="1"/>
          <p:nvPr>
            <p:custDataLst>
              <p:tags r:id="rId10"/>
            </p:custDataLst>
          </p:nvPr>
        </p:nvSpPr>
        <p:spPr>
          <a:xfrm>
            <a:off x="2928620" y="2105660"/>
            <a:ext cx="258635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管上方的流速大，压强小</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11"/>
            </p:custDataLst>
          </p:nvPr>
        </p:nvSpPr>
        <p:spPr>
          <a:xfrm>
            <a:off x="450215" y="4871085"/>
            <a:ext cx="239077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吸墨水利用的是大气压</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custDataLst>
              <p:tags r:id="rId12"/>
            </p:custDataLst>
          </p:nvPr>
        </p:nvSpPr>
        <p:spPr>
          <a:xfrm>
            <a:off x="2755900" y="4862830"/>
            <a:ext cx="289433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热气球升空利用的是浮力</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3"/>
            </p:custDataLst>
          </p:nvPr>
        </p:nvSpPr>
        <p:spPr>
          <a:xfrm>
            <a:off x="576580" y="1844675"/>
            <a:ext cx="43561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7171690" y="5944870"/>
            <a:ext cx="289433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流速大的地方压强小</a:t>
            </a:r>
            <a:endParaRPr lang="zh-CN" altLang="en-US" sz="1600">
              <a:solidFill>
                <a:srgbClr val="FF0000"/>
              </a:solidFill>
              <a:latin typeface="微软雅黑" panose="020b0503020204020204" charset="-122"/>
              <a:ea typeface="微软雅黑" panose="020b0503020204020204" charset="-122"/>
            </a:endParaRPr>
          </a:p>
        </p:txBody>
      </p:sp>
      <p:sp>
        <p:nvSpPr>
          <p:cNvPr id="16" name="文本框 15" title=""/>
          <p:cNvSpPr txBox="1"/>
          <p:nvPr/>
        </p:nvSpPr>
        <p:spPr>
          <a:xfrm>
            <a:off x="6339840" y="2181860"/>
            <a:ext cx="39433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blinds(horizontal)">
                                      <p:cBhvr>
                                        <p:cTn id="15" dur="500"/>
                                        <p:tgtEl>
                                          <p:spTgt spid="10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left)">
                                      <p:cBhvr>
                                        <p:cTn id="60" dur="500"/>
                                        <p:tgtEl>
                                          <p:spTgt spid="14"/>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left)">
                                      <p:cBhvr>
                                        <p:cTn id="65" dur="500"/>
                                        <p:tgtEl>
                                          <p:spTgt spid="15"/>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wipe(left)">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2" grpId="0"/>
      <p:bldP spid="2" grpId="0"/>
      <p:bldP spid="22" grpId="0"/>
      <p:bldP spid="6" grpId="0"/>
      <p:bldP spid="7" grpId="0"/>
      <p:bldP spid="10" grpId="0"/>
      <p:bldP spid="11" grpId="0"/>
      <p:bldP spid="13" grpId="0"/>
      <p:bldP spid="14" grpId="0"/>
      <p:bldP spid="16" grpId="0"/>
      <p:bldP spid="15" grpId="0"/>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391160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飞机的升力</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6" name="文本框 5" title=""/>
          <p:cNvSpPr txBox="1"/>
          <p:nvPr>
            <p:custDataLst>
              <p:tags r:id="rId4"/>
            </p:custDataLst>
          </p:nvPr>
        </p:nvSpPr>
        <p:spPr>
          <a:xfrm>
            <a:off x="292735" y="1356995"/>
            <a:ext cx="11496040" cy="82994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夏季临近，交警部门加大对电动车安装遮阳伞的检查拆除力度，如图所示遮阳伞虽能遮挡阳光，但是当电动车快速行驶时，伞面被向上吸，存在较大的安全隐患。如图四种情景与其原理不同的是（　　）。</a:t>
            </a:r>
            <a:endParaRPr lang="zh-CN" sz="1600">
              <a:latin typeface="微软雅黑" panose="020b0503020204020204" charset="-122"/>
              <a:ea typeface="微软雅黑" panose="020b0503020204020204" charset="-122"/>
              <a:cs typeface="微软雅黑" panose="020b0503020204020204" charset="-122"/>
            </a:endParaRPr>
          </a:p>
        </p:txBody>
      </p:sp>
      <p:pic>
        <p:nvPicPr>
          <p:cNvPr id="2" name="图片 -2147481665" title=""/>
          <p:cNvPicPr>
            <a:picLocks noChangeAspect="1"/>
          </p:cNvPicPr>
          <p:nvPr/>
        </p:nvPicPr>
        <p:blipFill>
          <a:blip r:embed="rId5"/>
          <a:stretch>
            <a:fillRect/>
          </a:stretch>
        </p:blipFill>
        <p:spPr>
          <a:xfrm>
            <a:off x="567055" y="2776220"/>
            <a:ext cx="3361055" cy="1651635"/>
          </a:xfrm>
          <a:prstGeom prst="rect">
            <a:avLst/>
          </a:prstGeom>
          <a:noFill/>
          <a:ln w="9525">
            <a:noFill/>
          </a:ln>
        </p:spPr>
      </p:pic>
      <p:pic>
        <p:nvPicPr>
          <p:cNvPr id="7" name="图片 -2147481664" title=""/>
          <p:cNvPicPr>
            <a:picLocks noChangeAspect="1"/>
          </p:cNvPicPr>
          <p:nvPr/>
        </p:nvPicPr>
        <p:blipFill>
          <a:blip r:embed="rId6"/>
          <a:stretch>
            <a:fillRect/>
          </a:stretch>
        </p:blipFill>
        <p:spPr>
          <a:xfrm>
            <a:off x="4850130" y="2287270"/>
            <a:ext cx="2381250" cy="1704975"/>
          </a:xfrm>
          <a:prstGeom prst="rect">
            <a:avLst/>
          </a:prstGeom>
          <a:noFill/>
          <a:ln w="9525">
            <a:noFill/>
          </a:ln>
        </p:spPr>
      </p:pic>
      <p:pic>
        <p:nvPicPr>
          <p:cNvPr id="10" name="图片 -2147481663" title=""/>
          <p:cNvPicPr>
            <a:picLocks noChangeAspect="1"/>
          </p:cNvPicPr>
          <p:nvPr/>
        </p:nvPicPr>
        <p:blipFill>
          <a:blip r:embed="rId7"/>
          <a:stretch>
            <a:fillRect/>
          </a:stretch>
        </p:blipFill>
        <p:spPr>
          <a:xfrm>
            <a:off x="8326755" y="2186940"/>
            <a:ext cx="2466340" cy="1701800"/>
          </a:xfrm>
          <a:prstGeom prst="rect">
            <a:avLst/>
          </a:prstGeom>
          <a:noFill/>
          <a:ln w="9525">
            <a:noFill/>
          </a:ln>
        </p:spPr>
      </p:pic>
      <p:pic>
        <p:nvPicPr>
          <p:cNvPr id="11" name="图片 -2147481662" title=""/>
          <p:cNvPicPr>
            <a:picLocks noChangeAspect="1"/>
          </p:cNvPicPr>
          <p:nvPr/>
        </p:nvPicPr>
        <p:blipFill>
          <a:blip r:embed="rId8"/>
          <a:stretch>
            <a:fillRect/>
          </a:stretch>
        </p:blipFill>
        <p:spPr>
          <a:xfrm>
            <a:off x="4850130" y="4427855"/>
            <a:ext cx="2399030" cy="1339215"/>
          </a:xfrm>
          <a:prstGeom prst="rect">
            <a:avLst/>
          </a:prstGeom>
          <a:noFill/>
          <a:ln w="9525">
            <a:noFill/>
          </a:ln>
        </p:spPr>
      </p:pic>
      <p:pic>
        <p:nvPicPr>
          <p:cNvPr id="13" name="图片 -2147481661" title=""/>
          <p:cNvPicPr>
            <a:picLocks noChangeAspect="1"/>
          </p:cNvPicPr>
          <p:nvPr/>
        </p:nvPicPr>
        <p:blipFill>
          <a:blip r:embed="rId9"/>
          <a:stretch>
            <a:fillRect/>
          </a:stretch>
        </p:blipFill>
        <p:spPr>
          <a:xfrm>
            <a:off x="8451850" y="4427855"/>
            <a:ext cx="2215515" cy="1339215"/>
          </a:xfrm>
          <a:prstGeom prst="rect">
            <a:avLst/>
          </a:prstGeom>
          <a:noFill/>
          <a:ln w="9525">
            <a:noFill/>
          </a:ln>
        </p:spPr>
      </p:pic>
      <p:sp>
        <p:nvSpPr>
          <p:cNvPr id="14" name="文本框 13" title=""/>
          <p:cNvSpPr txBox="1"/>
          <p:nvPr>
            <p:custDataLst>
              <p:tags r:id="rId10"/>
            </p:custDataLst>
          </p:nvPr>
        </p:nvSpPr>
        <p:spPr>
          <a:xfrm>
            <a:off x="4400550" y="3919220"/>
            <a:ext cx="3453130" cy="460375"/>
          </a:xfrm>
          <a:prstGeom prst="rect">
            <a:avLst/>
          </a:prstGeom>
          <a:noFill/>
        </p:spPr>
        <p:txBody>
          <a:bodyPr wrap="square" rtlCol="0" anchor="t">
            <a:spAutoFit/>
          </a:bodyPr>
          <a:lstStyle/>
          <a:p>
            <a:pPr fontAlgn="auto">
              <a:lnSpc>
                <a:spcPct val="150000"/>
              </a:lnSpc>
            </a:pPr>
            <a:r>
              <a:rPr sz="1600">
                <a:latin typeface="微软雅黑" panose="020b0503020204020204" charset="-122"/>
                <a:ea typeface="微软雅黑" panose="020b0503020204020204" charset="-122"/>
                <a:cs typeface="微软雅黑" panose="020b0503020204020204" charset="-122"/>
              </a:rPr>
              <a:t>A．人站在高铁站的安全线以外候车</a:t>
            </a:r>
            <a:endParaRPr sz="1600">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custDataLst>
              <p:tags r:id="rId11"/>
            </p:custDataLst>
          </p:nvPr>
        </p:nvSpPr>
        <p:spPr>
          <a:xfrm>
            <a:off x="8158480" y="3957320"/>
            <a:ext cx="3453130" cy="460375"/>
          </a:xfrm>
          <a:prstGeom prst="rect">
            <a:avLst/>
          </a:prstGeom>
          <a:noFill/>
        </p:spPr>
        <p:txBody>
          <a:bodyPr wrap="square" rtlCol="0" anchor="t">
            <a:spAutoFit/>
          </a:bodyPr>
          <a:lstStyle/>
          <a:p>
            <a:pPr fontAlgn="auto">
              <a:lnSpc>
                <a:spcPct val="150000"/>
              </a:lnSpc>
            </a:pPr>
            <a:r>
              <a:rPr sz="1600">
                <a:latin typeface="微软雅黑" panose="020b0503020204020204" charset="-122"/>
                <a:ea typeface="微软雅黑" panose="020b0503020204020204" charset="-122"/>
                <a:cs typeface="微软雅黑" panose="020b0503020204020204" charset="-122"/>
              </a:rPr>
              <a:t>B． 用手动抽水机抽出地下水</a:t>
            </a:r>
            <a:endParaRPr sz="1600">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custDataLst>
              <p:tags r:id="rId12"/>
            </p:custDataLst>
          </p:nvPr>
        </p:nvSpPr>
        <p:spPr>
          <a:xfrm>
            <a:off x="4685030" y="5815330"/>
            <a:ext cx="2918460" cy="460375"/>
          </a:xfrm>
          <a:prstGeom prst="rect">
            <a:avLst/>
          </a:prstGeom>
          <a:noFill/>
        </p:spPr>
        <p:txBody>
          <a:bodyPr wrap="square" rtlCol="0" anchor="t">
            <a:spAutoFit/>
          </a:bodyPr>
          <a:lstStyle/>
          <a:p>
            <a:pPr fontAlgn="auto">
              <a:lnSpc>
                <a:spcPct val="150000"/>
              </a:lnSpc>
            </a:pPr>
            <a:r>
              <a:rPr sz="1600">
                <a:latin typeface="微软雅黑" panose="020b0503020204020204" charset="-122"/>
                <a:ea typeface="微软雅黑" panose="020b0503020204020204" charset="-122"/>
                <a:cs typeface="微软雅黑" panose="020b0503020204020204" charset="-122"/>
              </a:rPr>
              <a:t>C．飞机的机翼设计成流线型</a:t>
            </a:r>
            <a:endParaRPr sz="1600">
              <a:latin typeface="微软雅黑" panose="020b0503020204020204" charset="-122"/>
              <a:ea typeface="微软雅黑" panose="020b0503020204020204" charset="-122"/>
              <a:cs typeface="微软雅黑" panose="020b0503020204020204" charset="-122"/>
            </a:endParaRPr>
          </a:p>
        </p:txBody>
      </p:sp>
      <p:sp>
        <p:nvSpPr>
          <p:cNvPr id="17" name="文本框 16" title=""/>
          <p:cNvSpPr txBox="1"/>
          <p:nvPr>
            <p:custDataLst>
              <p:tags r:id="rId13"/>
            </p:custDataLst>
          </p:nvPr>
        </p:nvSpPr>
        <p:spPr>
          <a:xfrm>
            <a:off x="8035290" y="5807710"/>
            <a:ext cx="3080385" cy="460375"/>
          </a:xfrm>
          <a:prstGeom prst="rect">
            <a:avLst/>
          </a:prstGeom>
          <a:noFill/>
        </p:spPr>
        <p:txBody>
          <a:bodyPr wrap="square" rtlCol="0" anchor="t">
            <a:spAutoFit/>
          </a:bodyPr>
          <a:lstStyle/>
          <a:p>
            <a:pPr fontAlgn="auto">
              <a:lnSpc>
                <a:spcPct val="150000"/>
              </a:lnSpc>
            </a:pPr>
            <a:r>
              <a:rPr sz="1600">
                <a:latin typeface="微软雅黑" panose="020b0503020204020204" charset="-122"/>
                <a:ea typeface="微软雅黑" panose="020b0503020204020204" charset="-122"/>
                <a:cs typeface="微软雅黑" panose="020b0503020204020204" charset="-122"/>
              </a:rPr>
              <a:t>D．赛车尾部安装的气流偏导器</a:t>
            </a:r>
            <a:endParaRPr sz="1600">
              <a:latin typeface="微软雅黑" panose="020b0503020204020204" charset="-122"/>
              <a:ea typeface="微软雅黑" panose="020b0503020204020204" charset="-122"/>
              <a:cs typeface="微软雅黑" panose="020b0503020204020204" charset="-122"/>
            </a:endParaRPr>
          </a:p>
        </p:txBody>
      </p:sp>
      <p:sp>
        <p:nvSpPr>
          <p:cNvPr id="18" name="文本框 17" title=""/>
          <p:cNvSpPr txBox="1"/>
          <p:nvPr/>
        </p:nvSpPr>
        <p:spPr>
          <a:xfrm>
            <a:off x="908050" y="4665345"/>
            <a:ext cx="267906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上方空气流速大，压强小</a:t>
            </a:r>
            <a:endParaRPr lang="zh-CN" altLang="en-US"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10793095" y="2505710"/>
            <a:ext cx="1269365" cy="107632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手动抽水机抽出地下水，是利用了大气压的作用</a:t>
            </a:r>
            <a:endParaRPr lang="zh-CN" altLang="en-US" sz="1600">
              <a:solidFill>
                <a:srgbClr val="FF0000"/>
              </a:solidFill>
              <a:latin typeface="微软雅黑" panose="020b0503020204020204" charset="-122"/>
              <a:ea typeface="微软雅黑" panose="020b0503020204020204" charset="-122"/>
            </a:endParaRPr>
          </a:p>
        </p:txBody>
      </p:sp>
      <p:sp>
        <p:nvSpPr>
          <p:cNvPr id="20" name="文本框 19" title=""/>
          <p:cNvSpPr txBox="1"/>
          <p:nvPr/>
        </p:nvSpPr>
        <p:spPr>
          <a:xfrm>
            <a:off x="7722870" y="1849755"/>
            <a:ext cx="43561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left)">
                                      <p:cBhvr>
                                        <p:cTn id="30" dur="500"/>
                                        <p:tgtEl>
                                          <p:spTgt spid="14">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left)">
                                      <p:cBhvr>
                                        <p:cTn id="70" dur="500"/>
                                        <p:tgtEl>
                                          <p:spTgt spid="19"/>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15" grpId="0"/>
      <p:bldP spid="16" grpId="0"/>
      <p:bldP spid="17" grpId="0"/>
      <p:bldP spid="19" grpId="0"/>
      <p:bldP spid="20" grpId="0"/>
      <p:bldP spid="18" grpId="0"/>
    </p:bldLst>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A9D3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35" name="任意多边形: 形状 34" title=""/>
          <p:cNvSpPr/>
          <p:nvPr/>
        </p:nvSpPr>
        <p:spPr>
          <a:xfrm>
            <a:off x="630528" y="1048373"/>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8" name="文本框 27" title=""/>
          <p:cNvSpPr txBox="1"/>
          <p:nvPr/>
        </p:nvSpPr>
        <p:spPr>
          <a:xfrm>
            <a:off x="630320" y="2525518"/>
            <a:ext cx="6155531" cy="2031325"/>
          </a:xfrm>
          <a:prstGeom prst="rect">
            <a:avLst/>
          </a:prstGeom>
          <a:noFill/>
        </p:spPr>
        <p:txBody>
          <a:bodyPr wrap="none" lIns="0" tIns="0" rIns="0" bIns="0" rtlCol="0">
            <a:noAutofit/>
          </a:bodyPr>
          <a:lstStyle/>
          <a:p>
            <a:pPr lvl="0" algn="l">
              <a:lnSpc>
                <a:spcPct val="110000"/>
              </a:lnSpc>
              <a:buClrTx/>
              <a:buSzTx/>
              <a:buFontTx/>
            </a:pPr>
            <a:r>
              <a:rPr lang="zh-CN" altLang="en-US" sz="6000">
                <a:solidFill>
                  <a:schemeClr val="tx1">
                    <a:lumMod val="75000"/>
                    <a:lumOff val="25000"/>
                  </a:schemeClr>
                </a:solidFill>
                <a:latin typeface="思源黑体 CN (标题)" charset="0"/>
                <a:ea typeface="思源黑体 CN (标题)" charset="0"/>
                <a:cs typeface="思源黑体 CN (标题)" charset="0"/>
                <a:sym typeface="+mn-ea"/>
              </a:rPr>
              <a:t>感谢观看</a:t>
            </a:r>
            <a:endParaRPr lang="zh-CN" altLang="en-US" sz="6000">
              <a:solidFill>
                <a:schemeClr val="tx1">
                  <a:lumMod val="75000"/>
                  <a:lumOff val="25000"/>
                </a:schemeClr>
              </a:solidFill>
              <a:latin typeface="思源黑体 CN (标题)" charset="0"/>
              <a:ea typeface="思源黑体 CN (标题)" charset="0"/>
              <a:cs typeface="思源黑体 CN (标题)" charset="0"/>
              <a:sym typeface="+mn-ea"/>
            </a:endParaRPr>
          </a:p>
          <a:p>
            <a:pPr lvl="0" algn="l">
              <a:lnSpc>
                <a:spcPct val="110000"/>
              </a:lnSpc>
              <a:buClrTx/>
              <a:buSzTx/>
              <a:buFontTx/>
            </a:pPr>
            <a:r>
              <a:rPr lang="zh-CN" altLang="en-US" sz="6000">
                <a:solidFill>
                  <a:schemeClr val="tx1">
                    <a:lumMod val="75000"/>
                    <a:lumOff val="25000"/>
                  </a:schemeClr>
                </a:solidFill>
                <a:latin typeface="思源黑体 CN (标题)" charset="0"/>
                <a:ea typeface="+mj-ea"/>
                <a:cs typeface="思源黑体 CN (标题)" charset="0"/>
                <a:sym typeface="+mn-ea"/>
              </a:rPr>
              <a:t>THANK YOU</a:t>
            </a:r>
            <a:endParaRPr lang="zh-CN" altLang="en-US" sz="6000">
              <a:solidFill>
                <a:schemeClr val="tx1">
                  <a:lumMod val="75000"/>
                  <a:lumOff val="25000"/>
                </a:schemeClr>
              </a:solidFill>
              <a:latin typeface="思源黑体 CN (标题)" charset="0"/>
              <a:ea typeface="+mj-ea"/>
              <a:cs typeface="思源黑体 CN (标题)" charset="0"/>
              <a:sym typeface="+mn-ea"/>
            </a:endParaRPr>
          </a:p>
        </p:txBody>
      </p:sp>
      <p:sp>
        <p:nvSpPr>
          <p:cNvPr id="3" name="椭圆 2"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pic>
        <p:nvPicPr>
          <p:cNvPr id="2" name="图片 1" title=""/>
          <p:cNvPicPr>
            <a:picLocks noChangeAspect="1"/>
          </p:cNvPicPr>
          <p:nvPr/>
        </p:nvPicPr>
        <p:blipFill>
          <a:blip r:embed="rId3"/>
          <a:stretch>
            <a:fillRect/>
          </a:stretch>
        </p:blipFill>
        <p:spPr>
          <a:xfrm>
            <a:off x="8121650" y="1333500"/>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5" grpId="0" animBg="1"/>
      <p:bldP spid="55" grpId="0" animBg="1"/>
      <p:bldP spid="59" grpId="0" animBg="1"/>
      <p:bldP spid="60" grpId="1" animBg="1"/>
      <p:bldP spid="63" grpId="0" animBg="1"/>
      <p:bldP spid="3"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414714" y="1481123"/>
            <a:ext cx="10856873" cy="3322955"/>
          </a:xfrm>
          <a:prstGeom prst="rect">
            <a:avLst/>
          </a:prstGeom>
          <a:noFill/>
        </p:spPr>
        <p:txBody>
          <a:bodyPr wrap="square" rtlCol="0" anchor="t">
            <a:spAutoFit/>
          </a:bodyPr>
          <a:lstStyle/>
          <a:p>
            <a:pPr fontAlgn="auto">
              <a:lnSpc>
                <a:spcPct val="150000"/>
              </a:lnSpc>
            </a:pPr>
            <a:r>
              <a:rPr lang="zh-CN" altLang="en-US" sz="2000" smtClean="0">
                <a:solidFill>
                  <a:srgbClr val="C00000"/>
                </a:solidFill>
                <a:latin typeface="微软雅黑" panose="020b0503020204020204" charset="-122"/>
                <a:ea typeface="微软雅黑" panose="020b0503020204020204" charset="-122"/>
                <a:cs typeface="微软雅黑" panose="020b0503020204020204" charset="-122"/>
              </a:rPr>
              <a:t>二、考情分析</a:t>
            </a:r>
            <a:endParaRPr lang="en-US" altLang="zh-CN" sz="2000" smtClean="0">
              <a:solidFill>
                <a:srgbClr val="C00000"/>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压强》是中考必考内容，也是力学考题较为集中的部分。本单元的考题在试卷中所占分值一般在2-5分之间，并会出现压强与浮力相结合的考题。由于考题类型、考点分布和所占分值差异较大，所以考生在加强对本单元复习时，应注重考点与考题的结合，做好备考准备。</a:t>
            </a:r>
            <a:endParaRPr lang="zh-CN" altLang="en-US" sz="2000" smtClean="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对本单元的考查，从出现概率看，主要有：压强及其计算、增大或减小压强的方法、液体压强的计算、大气压强及其应用、探究压力作用效果的影响因素、探究液体内部压强的特点、连通器、流体压强与流速关系等。</a:t>
            </a:r>
            <a:endParaRPr lang="zh-CN" altLang="en-US" sz="2000" smtClean="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nodeType="clickPar">
                      <p:stCondLst>
                        <p:cond delay="indefinite"/>
                        <p:cond evt="onBegin" delay="0">
                          <p:tn val="24"/>
                        </p:cond>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242820" cy="733425"/>
          </a:xfrm>
          <a:prstGeom prst="rect">
            <a:avLst/>
          </a:prstGeom>
          <a:noFill/>
        </p:spPr>
        <p:txBody>
          <a:bodyPr wrap="none" lIns="0" tIns="0" rIns="0" bIns="0"/>
          <a:lstStyle/>
          <a:p>
            <a:pPr>
              <a:lnSpc>
                <a:spcPct val="110000"/>
              </a:lnSpc>
            </a:pPr>
            <a:r>
              <a:rPr lang="zh-CN" altLang="en-US" sz="4000">
                <a:solidFill>
                  <a:schemeClr val="accent2">
                    <a:lumMod val="75000"/>
                  </a:schemeClr>
                </a:solidFill>
                <a:latin typeface="微软雅黑" panose="020b0503020204020204" charset="-122"/>
                <a:ea typeface="微软雅黑" panose="020b0503020204020204" charset="-122"/>
              </a:rPr>
              <a:t>知识建构</a:t>
            </a:r>
            <a:endParaRPr lang="zh-CN" altLang="en-US" sz="4000">
              <a:solidFill>
                <a:schemeClr val="accent2">
                  <a:lumMod val="75000"/>
                </a:schemeClr>
              </a:solidFill>
              <a:latin typeface="微软雅黑" panose="020b0503020204020204" charset="-122"/>
              <a:ea typeface="微软雅黑" panose="020b0503020204020204" charset="-122"/>
            </a:endParaRPr>
          </a:p>
        </p:txBody>
      </p:sp>
      <p:pic>
        <p:nvPicPr>
          <p:cNvPr id="4" name="图片 2" title=""/>
          <p:cNvPicPr>
            <a:picLocks noChangeAspect="1"/>
          </p:cNvPicPr>
          <p:nvPr/>
        </p:nvPicPr>
        <p:blipFill>
          <a:blip r:embed="rId3"/>
          <a:stretch>
            <a:fillRect/>
          </a:stretch>
        </p:blipFill>
        <p:spPr>
          <a:xfrm>
            <a:off x="812165" y="1563370"/>
            <a:ext cx="10170795" cy="453072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01</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压强</a:t>
              </a:r>
              <a:endParaRPr lang="zh-CN"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一、压力</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41" name="Group 41" title=""/>
          <p:cNvGrpSpPr/>
          <p:nvPr/>
        </p:nvGrpSpPr>
        <p:grpSpPr>
          <a:xfrm>
            <a:off x="4420235" y="2809875"/>
            <a:ext cx="2374265" cy="2265680"/>
            <a:chExt cx="6037744" cy="6037744"/>
          </a:xfrm>
        </p:grpSpPr>
        <p:grpSp>
          <p:nvGrpSpPr>
            <p:cNvPr id="42" name="Group 42"/>
            <p:cNvGrpSpPr/>
            <p:nvPr/>
          </p:nvGrpSpPr>
          <p:grpSpPr>
            <a:xfrm>
              <a:off x="303549" y="303549"/>
              <a:ext cx="5430645" cy="5430645"/>
              <a:chExt cx="812800" cy="812800"/>
            </a:xfrm>
          </p:grpSpPr>
          <p:sp>
            <p:nvSpPr>
              <p:cNvPr id="43" name="Freeform 43"/>
              <p:cNvSpPr/>
              <p:nvPr>
                <p:custDataLst>
                  <p:tags r:id="rId3"/>
                </p:custDataLst>
              </p:nvPr>
            </p:nvSpPr>
            <p:spPr>
              <a:xfrm>
                <a:off x="0" y="0"/>
                <a:ext cx="812800" cy="812800"/>
              </a:xfrm>
              <a:custGeom>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3CEE">
                  <a:alpha val="4706"/>
                </a:srgbClr>
              </a:solidFill>
            </p:spPr>
            <p:txBody>
              <a:bodyPr/>
              <a:lstStyle/>
              <a:p/>
            </p:txBody>
          </p:sp>
          <p:sp>
            <p:nvSpPr>
              <p:cNvPr id="44" name="TextBox 44"/>
              <p:cNvSpPr txBox="1"/>
              <p:nvPr>
                <p:custDataLst>
                  <p:tags r:id="rId4"/>
                </p:custDataLst>
              </p:nvPr>
            </p:nvSpPr>
            <p:spPr>
              <a:xfrm>
                <a:off x="76200" y="9525"/>
                <a:ext cx="660400" cy="727075"/>
              </a:xfrm>
              <a:prstGeom prst="rect">
                <a:avLst/>
              </a:prstGeom>
            </p:spPr>
            <p:txBody>
              <a:bodyPr lIns="50800" tIns="50800" rIns="50800" bIns="50800" rtlCol="0" anchor="ctr"/>
              <a:lstStyle/>
              <a:p>
                <a:pPr algn="ctr">
                  <a:lnSpc>
                    <a:spcPts val="2670"/>
                  </a:lnSpc>
                </a:pPr>
              </a:p>
            </p:txBody>
          </p:sp>
        </p:grpSp>
        <p:grpSp>
          <p:nvGrpSpPr>
            <p:cNvPr id="45" name="Group 45"/>
            <p:cNvGrpSpPr/>
            <p:nvPr/>
          </p:nvGrpSpPr>
          <p:grpSpPr>
            <a:xfrm>
              <a:off x="0" y="0"/>
              <a:ext cx="6037744" cy="6037744"/>
              <a:chExt cx="812800" cy="812800"/>
            </a:xfrm>
          </p:grpSpPr>
          <p:sp>
            <p:nvSpPr>
              <p:cNvPr id="46" name="Freeform 46"/>
              <p:cNvSpPr/>
              <p:nvPr>
                <p:custDataLst>
                  <p:tags r:id="rId5"/>
                </p:custDataLst>
              </p:nvPr>
            </p:nvSpPr>
            <p:spPr>
              <a:xfrm>
                <a:off x="0" y="0"/>
                <a:ext cx="812800" cy="812800"/>
              </a:xfrm>
              <a:custGeom>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3CEE">
                  <a:alpha val="4706"/>
                </a:srgbClr>
              </a:solidFill>
            </p:spPr>
            <p:txBody>
              <a:bodyPr/>
              <a:lstStyle/>
              <a:p/>
            </p:txBody>
          </p:sp>
          <p:sp>
            <p:nvSpPr>
              <p:cNvPr id="47" name="TextBox 47"/>
              <p:cNvSpPr txBox="1"/>
              <p:nvPr>
                <p:custDataLst>
                  <p:tags r:id="rId6"/>
                </p:custDataLst>
              </p:nvPr>
            </p:nvSpPr>
            <p:spPr>
              <a:xfrm>
                <a:off x="76200" y="9525"/>
                <a:ext cx="660400" cy="727075"/>
              </a:xfrm>
              <a:prstGeom prst="rect">
                <a:avLst/>
              </a:prstGeom>
            </p:spPr>
            <p:txBody>
              <a:bodyPr lIns="50800" tIns="50800" rIns="50800" bIns="50800" rtlCol="0" anchor="ctr"/>
              <a:lstStyle/>
              <a:p>
                <a:pPr algn="ctr">
                  <a:lnSpc>
                    <a:spcPts val="2670"/>
                  </a:lnSpc>
                </a:pPr>
              </a:p>
            </p:txBody>
          </p:sp>
        </p:grpSp>
        <p:sp>
          <p:nvSpPr>
            <p:cNvPr id="48" name="Freeform 48"/>
            <p:cNvSpPr/>
            <p:nvPr>
              <p:custDataLst>
                <p:tags r:id="rId7"/>
              </p:custDataLst>
            </p:nvPr>
          </p:nvSpPr>
          <p:spPr>
            <a:xfrm>
              <a:off x="1549339" y="787708"/>
              <a:ext cx="2939065" cy="2449221"/>
            </a:xfrm>
            <a:custGeom>
              <a:rect l="l" t="t" r="r" b="b"/>
              <a:pathLst>
                <a:path w="2939065" h="2449221">
                  <a:moveTo>
                    <a:pt x="0" y="0"/>
                  </a:moveTo>
                  <a:lnTo>
                    <a:pt x="2939065" y="0"/>
                  </a:lnTo>
                  <a:lnTo>
                    <a:pt x="2939065" y="2449221"/>
                  </a:lnTo>
                  <a:lnTo>
                    <a:pt x="0" y="24492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p:txBody>
        </p:sp>
        <p:sp>
          <p:nvSpPr>
            <p:cNvPr id="49" name="TextBox 49"/>
            <p:cNvSpPr txBox="1"/>
            <p:nvPr>
              <p:custDataLst>
                <p:tags r:id="rId10"/>
              </p:custDataLst>
            </p:nvPr>
          </p:nvSpPr>
          <p:spPr>
            <a:xfrm>
              <a:off x="744110" y="2874938"/>
              <a:ext cx="4627859" cy="2025555"/>
            </a:xfrm>
            <a:prstGeom prst="rect">
              <a:avLst/>
            </a:prstGeom>
          </p:spPr>
          <p:txBody>
            <a:bodyPr lIns="0" tIns="0" rIns="0" bIns="0" rtlCol="0" anchor="t">
              <a:spAutoFit/>
            </a:bodyPr>
            <a:lstStyle/>
            <a:p>
              <a:pPr algn="ctr">
                <a:lnSpc>
                  <a:spcPts val="5930"/>
                </a:lnSpc>
              </a:pPr>
              <a:r>
                <a:rPr lang="zh-CN" altLang="en-US" sz="2400" spc="254">
                  <a:solidFill>
                    <a:schemeClr val="accent2">
                      <a:lumMod val="75000"/>
                    </a:schemeClr>
                  </a:solidFill>
                  <a:latin typeface="微软雅黑" panose="020b0503020204020204" charset="-122"/>
                  <a:ea typeface="微软雅黑" panose="020b0503020204020204" charset="-122"/>
                </a:rPr>
                <a:t>压力</a:t>
              </a:r>
              <a:endParaRPr lang="zh-CN" altLang="en-US" sz="2400" spc="254">
                <a:solidFill>
                  <a:schemeClr val="accent2">
                    <a:lumMod val="75000"/>
                  </a:schemeClr>
                </a:solidFill>
                <a:latin typeface="微软雅黑" panose="020b0503020204020204" charset="-122"/>
                <a:ea typeface="微软雅黑" panose="020b0503020204020204" charset="-122"/>
              </a:endParaRPr>
            </a:p>
          </p:txBody>
        </p:sp>
      </p:grpSp>
      <p:cxnSp>
        <p:nvCxnSpPr>
          <p:cNvPr id="16" name="直接连接符 15" title=""/>
          <p:cNvCxnSpPr/>
          <p:nvPr/>
        </p:nvCxnSpPr>
        <p:spPr>
          <a:xfrm flipH="1" flipV="1">
            <a:off x="3540760" y="2193925"/>
            <a:ext cx="1254760" cy="977265"/>
          </a:xfrm>
          <a:prstGeom prst="line">
            <a:avLst/>
          </a:prstGeom>
          <a:ln w="28575" cmpd="sng">
            <a:solidFill>
              <a:srgbClr val="15B1A8"/>
            </a:solidFill>
            <a:prstDash val="solid"/>
          </a:ln>
        </p:spPr>
        <p:style>
          <a:lnRef idx="2">
            <a:schemeClr val="accent1"/>
          </a:lnRef>
          <a:fillRef idx="0">
            <a:srgbClr val="FFFFFF"/>
          </a:fillRef>
          <a:effectRef idx="0">
            <a:srgbClr val="FFFFFF"/>
          </a:effectRef>
          <a:fontRef idx="minor">
            <a:schemeClr val="tx1"/>
          </a:fontRef>
        </p:style>
      </p:cxnSp>
      <p:sp>
        <p:nvSpPr>
          <p:cNvPr id="17" name="流程图: 可选过程 16" title=""/>
          <p:cNvSpPr/>
          <p:nvPr/>
        </p:nvSpPr>
        <p:spPr>
          <a:xfrm>
            <a:off x="617220" y="1668780"/>
            <a:ext cx="2901315" cy="782320"/>
          </a:xfrm>
          <a:prstGeom prst="flowChartAlternateProcess">
            <a:avLst/>
          </a:prstGeom>
          <a:solidFill>
            <a:schemeClr val="accent5">
              <a:lumMod val="75000"/>
            </a:schemeClr>
          </a:solidFill>
          <a:ln>
            <a:solidFill>
              <a:srgbClr val="15B1A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物体间由于发生挤压而垂直作用在受力面上的力</a:t>
            </a:r>
            <a:endParaRPr lang="zh-CN" altLang="en-US"/>
          </a:p>
        </p:txBody>
      </p:sp>
      <p:cxnSp>
        <p:nvCxnSpPr>
          <p:cNvPr id="18" name="直接连接符 17" title=""/>
          <p:cNvCxnSpPr/>
          <p:nvPr>
            <p:custDataLst>
              <p:tags r:id="rId11"/>
            </p:custDataLst>
          </p:nvPr>
        </p:nvCxnSpPr>
        <p:spPr>
          <a:xfrm flipH="1" flipV="1">
            <a:off x="3458210" y="3793490"/>
            <a:ext cx="1007110" cy="5080"/>
          </a:xfrm>
          <a:prstGeom prst="line">
            <a:avLst/>
          </a:prstGeom>
          <a:ln w="28575" cmpd="sng">
            <a:solidFill>
              <a:schemeClr val="accent3">
                <a:lumMod val="75000"/>
              </a:schemeClr>
            </a:solidFill>
            <a:prstDash val="solid"/>
          </a:ln>
        </p:spPr>
        <p:style>
          <a:lnRef idx="2">
            <a:schemeClr val="accent1"/>
          </a:lnRef>
          <a:fillRef idx="0">
            <a:srgbClr val="FFFFFF"/>
          </a:fillRef>
          <a:effectRef idx="0">
            <a:srgbClr val="FFFFFF"/>
          </a:effectRef>
          <a:fontRef idx="minor">
            <a:schemeClr val="tx1"/>
          </a:fontRef>
        </p:style>
      </p:cxnSp>
      <p:sp>
        <p:nvSpPr>
          <p:cNvPr id="19" name="流程图: 可选过程 18" title=""/>
          <p:cNvSpPr/>
          <p:nvPr>
            <p:custDataLst>
              <p:tags r:id="rId12"/>
            </p:custDataLst>
          </p:nvPr>
        </p:nvSpPr>
        <p:spPr>
          <a:xfrm>
            <a:off x="621030" y="3429000"/>
            <a:ext cx="2901315" cy="782320"/>
          </a:xfrm>
          <a:prstGeom prst="flowChartAlternateProcess">
            <a:avLst/>
          </a:prstGeom>
          <a:solidFill>
            <a:schemeClr val="accent3">
              <a:lumMod val="75000"/>
            </a:schemeClr>
          </a:solidFill>
          <a:ln>
            <a:solidFill>
              <a:srgbClr val="15B1A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两个物体必须接触，而且有挤压的作用</a:t>
            </a:r>
            <a:endParaRPr lang="zh-CN" altLang="en-US"/>
          </a:p>
        </p:txBody>
      </p:sp>
      <p:sp>
        <p:nvSpPr>
          <p:cNvPr id="20" name="文本框 19" title=""/>
          <p:cNvSpPr txBox="1"/>
          <p:nvPr/>
        </p:nvSpPr>
        <p:spPr>
          <a:xfrm rot="2220000">
            <a:off x="3982085" y="2366645"/>
            <a:ext cx="720725" cy="36830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1800">
                <a:latin typeface="Arial" panose="020b0604020202020204" pitchFamily="34" charset="0"/>
                <a:ea typeface="微软雅黑" panose="020b0503020204020204" charset="-122"/>
              </a:rPr>
              <a:t>概念</a:t>
            </a:r>
            <a:endParaRPr lang="zh-CN" altLang="en-US" sz="1800">
              <a:latin typeface="Arial" panose="020b0604020202020204" pitchFamily="34" charset="0"/>
              <a:ea typeface="微软雅黑" panose="020b0503020204020204" charset="-122"/>
            </a:endParaRPr>
          </a:p>
        </p:txBody>
      </p:sp>
      <p:sp>
        <p:nvSpPr>
          <p:cNvPr id="21" name="文本框 20" title=""/>
          <p:cNvSpPr txBox="1"/>
          <p:nvPr/>
        </p:nvSpPr>
        <p:spPr>
          <a:xfrm>
            <a:off x="3623945" y="3459480"/>
            <a:ext cx="732790" cy="64516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1800">
                <a:latin typeface="Arial" panose="020b0604020202020204" pitchFamily="34" charset="0"/>
                <a:ea typeface="微软雅黑" panose="020b0503020204020204" charset="-122"/>
              </a:rPr>
              <a:t>产生</a:t>
            </a:r>
            <a:endParaRPr lang="zh-CN" altLang="en-US" sz="1800">
              <a:latin typeface="Arial" panose="020b0604020202020204" pitchFamily="34" charset="0"/>
              <a:ea typeface="微软雅黑" panose="020b0503020204020204" charset="-122"/>
            </a:endParaRPr>
          </a:p>
          <a:p>
            <a:pPr algn="l"/>
            <a:r>
              <a:rPr lang="zh-CN" altLang="en-US" sz="1800">
                <a:latin typeface="Arial" panose="020b0604020202020204" pitchFamily="34" charset="0"/>
                <a:ea typeface="微软雅黑" panose="020b0503020204020204" charset="-122"/>
              </a:rPr>
              <a:t>条件</a:t>
            </a:r>
            <a:endParaRPr lang="zh-CN" altLang="en-US" sz="1800">
              <a:latin typeface="Arial" panose="020b0604020202020204" pitchFamily="34" charset="0"/>
              <a:ea typeface="微软雅黑" panose="020b0503020204020204" charset="-122"/>
            </a:endParaRPr>
          </a:p>
        </p:txBody>
      </p:sp>
      <p:sp>
        <p:nvSpPr>
          <p:cNvPr id="22" name="流程图: 可选过程 21" title=""/>
          <p:cNvSpPr/>
          <p:nvPr>
            <p:custDataLst>
              <p:tags r:id="rId13"/>
            </p:custDataLst>
          </p:nvPr>
        </p:nvSpPr>
        <p:spPr>
          <a:xfrm>
            <a:off x="617220" y="5093970"/>
            <a:ext cx="2901315" cy="782320"/>
          </a:xfrm>
          <a:prstGeom prst="flowChartAlternateProcess">
            <a:avLst/>
          </a:prstGeom>
          <a:solidFill>
            <a:schemeClr val="accent4">
              <a:lumMod val="75000"/>
            </a:schemeClr>
          </a:solidFill>
          <a:ln>
            <a:solidFill>
              <a:srgbClr val="15B1A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垂直于受力物体表面并指向被压物体</a:t>
            </a:r>
            <a:endParaRPr lang="zh-CN" altLang="en-US"/>
          </a:p>
        </p:txBody>
      </p:sp>
      <p:cxnSp>
        <p:nvCxnSpPr>
          <p:cNvPr id="23" name="直接连接符 22" title=""/>
          <p:cNvCxnSpPr/>
          <p:nvPr>
            <p:custDataLst>
              <p:tags r:id="rId14"/>
            </p:custDataLst>
          </p:nvPr>
        </p:nvCxnSpPr>
        <p:spPr>
          <a:xfrm flipH="1">
            <a:off x="3488690" y="4981575"/>
            <a:ext cx="1655445" cy="513080"/>
          </a:xfrm>
          <a:prstGeom prst="line">
            <a:avLst/>
          </a:prstGeom>
          <a:ln w="28575" cmpd="sng">
            <a:solidFill>
              <a:schemeClr val="accent4">
                <a:lumMod val="75000"/>
              </a:schemeClr>
            </a:solidFill>
            <a:prstDash val="solid"/>
          </a:ln>
        </p:spPr>
        <p:style>
          <a:lnRef idx="2">
            <a:schemeClr val="accent1"/>
          </a:lnRef>
          <a:fillRef idx="0">
            <a:srgbClr val="FFFFFF"/>
          </a:fillRef>
          <a:effectRef idx="0">
            <a:srgbClr val="FFFFFF"/>
          </a:effectRef>
          <a:fontRef idx="minor">
            <a:schemeClr val="tx1"/>
          </a:fontRef>
        </p:style>
      </p:cxnSp>
      <p:sp>
        <p:nvSpPr>
          <p:cNvPr id="27" name="文本框 26" title=""/>
          <p:cNvSpPr txBox="1"/>
          <p:nvPr>
            <p:custDataLst>
              <p:tags r:id="rId15"/>
            </p:custDataLst>
          </p:nvPr>
        </p:nvSpPr>
        <p:spPr>
          <a:xfrm rot="20520000">
            <a:off x="3663315" y="4852035"/>
            <a:ext cx="1216025" cy="36830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1800">
                <a:latin typeface="Arial" panose="020b0604020202020204" pitchFamily="34" charset="0"/>
                <a:ea typeface="微软雅黑" panose="020b0503020204020204" charset="-122"/>
              </a:rPr>
              <a:t>压力方向</a:t>
            </a:r>
            <a:endParaRPr lang="zh-CN" altLang="en-US" sz="1800">
              <a:latin typeface="Arial" panose="020b0604020202020204" pitchFamily="34" charset="0"/>
              <a:ea typeface="微软雅黑" panose="020b0503020204020204" charset="-122"/>
            </a:endParaRPr>
          </a:p>
        </p:txBody>
      </p:sp>
      <p:cxnSp>
        <p:nvCxnSpPr>
          <p:cNvPr id="28" name="直接连接符 27" title=""/>
          <p:cNvCxnSpPr/>
          <p:nvPr>
            <p:custDataLst>
              <p:tags r:id="rId16"/>
            </p:custDataLst>
          </p:nvPr>
        </p:nvCxnSpPr>
        <p:spPr>
          <a:xfrm flipV="1">
            <a:off x="6521450" y="2193925"/>
            <a:ext cx="1176020" cy="1115060"/>
          </a:xfrm>
          <a:prstGeom prst="line">
            <a:avLst/>
          </a:prstGeom>
          <a:ln w="28575" cmpd="sng">
            <a:solidFill>
              <a:schemeClr val="accent6">
                <a:lumMod val="75000"/>
              </a:schemeClr>
            </a:solidFill>
            <a:prstDash val="solid"/>
          </a:ln>
        </p:spPr>
        <p:style>
          <a:lnRef idx="2">
            <a:schemeClr val="accent1"/>
          </a:lnRef>
          <a:fillRef idx="0">
            <a:srgbClr val="FFFFFF"/>
          </a:fillRef>
          <a:effectRef idx="0">
            <a:srgbClr val="FFFFFF"/>
          </a:effectRef>
          <a:fontRef idx="minor">
            <a:schemeClr val="tx1"/>
          </a:fontRef>
        </p:style>
      </p:cxnSp>
      <p:sp>
        <p:nvSpPr>
          <p:cNvPr id="29" name="文本框 28" title=""/>
          <p:cNvSpPr txBox="1"/>
          <p:nvPr>
            <p:custDataLst>
              <p:tags r:id="rId17"/>
            </p:custDataLst>
          </p:nvPr>
        </p:nvSpPr>
        <p:spPr>
          <a:xfrm rot="19020000">
            <a:off x="6534785" y="2419985"/>
            <a:ext cx="876300" cy="36830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1800">
                <a:latin typeface="Arial" panose="020b0604020202020204" pitchFamily="34" charset="0"/>
                <a:ea typeface="微软雅黑" panose="020b0503020204020204" charset="-122"/>
              </a:rPr>
              <a:t>作用点</a:t>
            </a:r>
            <a:endParaRPr lang="zh-CN" altLang="en-US" sz="1800">
              <a:latin typeface="Arial" panose="020b0604020202020204" pitchFamily="34" charset="0"/>
              <a:ea typeface="微软雅黑" panose="020b0503020204020204" charset="-122"/>
            </a:endParaRPr>
          </a:p>
        </p:txBody>
      </p:sp>
      <p:sp>
        <p:nvSpPr>
          <p:cNvPr id="30" name="流程图: 可选过程 29" title=""/>
          <p:cNvSpPr/>
          <p:nvPr>
            <p:custDataLst>
              <p:tags r:id="rId18"/>
            </p:custDataLst>
          </p:nvPr>
        </p:nvSpPr>
        <p:spPr>
          <a:xfrm>
            <a:off x="7743825" y="1668780"/>
            <a:ext cx="4278630" cy="782320"/>
          </a:xfrm>
          <a:prstGeom prst="flowChartAlternateProcess">
            <a:avLst/>
          </a:prstGeom>
          <a:solidFill>
            <a:schemeClr val="accent6">
              <a:lumMod val="75000"/>
            </a:schemeClr>
          </a:solidFill>
          <a:ln>
            <a:solidFill>
              <a:srgbClr val="15B1A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被压物体的受力面上，作用点等效作用在接触面中心</a:t>
            </a:r>
            <a:endParaRPr lang="zh-CN" altLang="en-US"/>
          </a:p>
        </p:txBody>
      </p:sp>
      <p:cxnSp>
        <p:nvCxnSpPr>
          <p:cNvPr id="31" name="直接连接符 30" title=""/>
          <p:cNvCxnSpPr/>
          <p:nvPr>
            <p:custDataLst>
              <p:tags r:id="rId19"/>
            </p:custDataLst>
          </p:nvPr>
        </p:nvCxnSpPr>
        <p:spPr>
          <a:xfrm flipH="1" flipV="1">
            <a:off x="6725285" y="3798570"/>
            <a:ext cx="1007110" cy="5080"/>
          </a:xfrm>
          <a:prstGeom prst="line">
            <a:avLst/>
          </a:prstGeom>
          <a:ln w="28575" cmpd="sng">
            <a:solidFill>
              <a:schemeClr val="accent6">
                <a:lumMod val="50000"/>
              </a:schemeClr>
            </a:solidFill>
            <a:prstDash val="solid"/>
          </a:ln>
        </p:spPr>
        <p:style>
          <a:lnRef idx="2">
            <a:schemeClr val="accent1"/>
          </a:lnRef>
          <a:fillRef idx="0">
            <a:srgbClr val="FFFFFF"/>
          </a:fillRef>
          <a:effectRef idx="0">
            <a:srgbClr val="FFFFFF"/>
          </a:effectRef>
          <a:fontRef idx="minor">
            <a:schemeClr val="tx1"/>
          </a:fontRef>
        </p:style>
      </p:cxnSp>
      <p:sp>
        <p:nvSpPr>
          <p:cNvPr id="32" name="流程图: 可选过程 31" title=""/>
          <p:cNvSpPr/>
          <p:nvPr>
            <p:custDataLst>
              <p:tags r:id="rId20"/>
            </p:custDataLst>
          </p:nvPr>
        </p:nvSpPr>
        <p:spPr>
          <a:xfrm>
            <a:off x="7723505" y="3429000"/>
            <a:ext cx="4381500" cy="782320"/>
          </a:xfrm>
          <a:prstGeom prst="flowChartAlternateProcess">
            <a:avLst/>
          </a:prstGeom>
          <a:solidFill>
            <a:schemeClr val="accent6">
              <a:lumMod val="50000"/>
            </a:schemeClr>
          </a:solidFill>
          <a:ln>
            <a:solidFill>
              <a:srgbClr val="15B1A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zh-CN" altLang="en-US"/>
              <a:t>压力是相互接触的物体彼此挤压对方使物体表面发生弹性形变而产生的力，属于弹力</a:t>
            </a:r>
            <a:endParaRPr lang="zh-CN" altLang="en-US"/>
          </a:p>
        </p:txBody>
      </p:sp>
      <p:sp>
        <p:nvSpPr>
          <p:cNvPr id="33" name="文本框 32" title=""/>
          <p:cNvSpPr txBox="1"/>
          <p:nvPr>
            <p:custDataLst>
              <p:tags r:id="rId21"/>
            </p:custDataLst>
          </p:nvPr>
        </p:nvSpPr>
        <p:spPr>
          <a:xfrm>
            <a:off x="6883400" y="3479800"/>
            <a:ext cx="732790" cy="64516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1800">
                <a:latin typeface="Arial" panose="020b0604020202020204" pitchFamily="34" charset="0"/>
                <a:ea typeface="微软雅黑" panose="020b0503020204020204" charset="-122"/>
              </a:rPr>
              <a:t>压力</a:t>
            </a:r>
            <a:endParaRPr lang="zh-CN" altLang="en-US" sz="1800">
              <a:latin typeface="Arial" panose="020b0604020202020204" pitchFamily="34" charset="0"/>
              <a:ea typeface="微软雅黑" panose="020b0503020204020204" charset="-122"/>
            </a:endParaRPr>
          </a:p>
          <a:p>
            <a:pPr algn="l"/>
            <a:r>
              <a:rPr lang="zh-CN" altLang="en-US" sz="1800">
                <a:latin typeface="Arial" panose="020b0604020202020204" pitchFamily="34" charset="0"/>
                <a:ea typeface="微软雅黑" panose="020b0503020204020204" charset="-122"/>
              </a:rPr>
              <a:t>性质</a:t>
            </a:r>
            <a:endParaRPr lang="zh-CN" altLang="en-US" sz="1800">
              <a:latin typeface="Arial" panose="020b0604020202020204" pitchFamily="34" charset="0"/>
              <a:ea typeface="微软雅黑" panose="020b0503020204020204" charset="-122"/>
            </a:endParaRPr>
          </a:p>
        </p:txBody>
      </p:sp>
      <p:cxnSp>
        <p:nvCxnSpPr>
          <p:cNvPr id="34" name="直接连接符 33" title=""/>
          <p:cNvCxnSpPr>
            <a:stCxn id="36" idx="1"/>
          </p:cNvCxnSpPr>
          <p:nvPr>
            <p:custDataLst>
              <p:tags r:id="rId22"/>
            </p:custDataLst>
          </p:nvPr>
        </p:nvCxnSpPr>
        <p:spPr>
          <a:xfrm flipH="1" flipV="1">
            <a:off x="6421120" y="4832985"/>
            <a:ext cx="1276350" cy="652145"/>
          </a:xfrm>
          <a:prstGeom prst="line">
            <a:avLst/>
          </a:prstGeom>
          <a:ln w="28575" cmpd="sng">
            <a:solidFill>
              <a:schemeClr val="accent1">
                <a:lumMod val="75000"/>
              </a:schemeClr>
            </a:solidFill>
            <a:prstDash val="solid"/>
          </a:ln>
        </p:spPr>
        <p:style>
          <a:lnRef idx="2">
            <a:schemeClr val="accent1"/>
          </a:lnRef>
          <a:fillRef idx="0">
            <a:srgbClr val="FFFFFF"/>
          </a:fillRef>
          <a:effectRef idx="0">
            <a:srgbClr val="FFFFFF"/>
          </a:effectRef>
          <a:fontRef idx="minor">
            <a:schemeClr val="tx1"/>
          </a:fontRef>
        </p:style>
      </p:cxnSp>
      <p:sp>
        <p:nvSpPr>
          <p:cNvPr id="35" name="文本框 34" title=""/>
          <p:cNvSpPr txBox="1"/>
          <p:nvPr>
            <p:custDataLst>
              <p:tags r:id="rId23"/>
            </p:custDataLst>
          </p:nvPr>
        </p:nvSpPr>
        <p:spPr>
          <a:xfrm rot="1680000">
            <a:off x="6463665" y="4793615"/>
            <a:ext cx="1375410" cy="36830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1800">
                <a:latin typeface="Arial" panose="020b0604020202020204" pitchFamily="34" charset="0"/>
                <a:ea typeface="微软雅黑" panose="020b0503020204020204" charset="-122"/>
              </a:rPr>
              <a:t>压力与重力</a:t>
            </a:r>
            <a:endParaRPr lang="zh-CN" altLang="en-US" sz="1800">
              <a:latin typeface="Arial" panose="020b0604020202020204" pitchFamily="34" charset="0"/>
              <a:ea typeface="微软雅黑" panose="020b0503020204020204" charset="-122"/>
            </a:endParaRPr>
          </a:p>
        </p:txBody>
      </p:sp>
      <p:sp>
        <p:nvSpPr>
          <p:cNvPr id="36" name="流程图: 可选过程 35" title=""/>
          <p:cNvSpPr/>
          <p:nvPr>
            <p:custDataLst>
              <p:tags r:id="rId24"/>
            </p:custDataLst>
          </p:nvPr>
        </p:nvSpPr>
        <p:spPr>
          <a:xfrm>
            <a:off x="7697470" y="5093970"/>
            <a:ext cx="4396740" cy="782320"/>
          </a:xfrm>
          <a:prstGeom prst="flowChartAlternateProcess">
            <a:avLst/>
          </a:prstGeom>
          <a:solidFill>
            <a:schemeClr val="accent1">
              <a:lumMod val="75000"/>
            </a:schemeClr>
          </a:solidFill>
          <a:ln>
            <a:solidFill>
              <a:srgbClr val="15B1A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600"/>
              <a:t>只有物体处于水平面且在竖直方向只受重力和支持力时，物体对水平面压力的大小、方向才跟重力的大小、方向相同，但压力不是重力</a:t>
            </a:r>
            <a:endParaRPr lang="zh-CN" altLang="en-US" sz="16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8" presetClass="entr" presetSubtype="16" fill="hold" nodeType="clickEffect">
                                  <p:stCondLst>
                                    <p:cond delay="0"/>
                                  </p:stCondLst>
                                  <p:childTnLst>
                                    <p:set>
                                      <p:cBhvr>
                                        <p:cTn id="14" dur="1000" fill="hold">
                                          <p:stCondLst>
                                            <p:cond delay="0"/>
                                          </p:stCondLst>
                                        </p:cTn>
                                        <p:tgtEl>
                                          <p:spTgt spid="41"/>
                                        </p:tgtEl>
                                        <p:attrNameLst>
                                          <p:attrName>style.visibility</p:attrName>
                                        </p:attrNameLst>
                                      </p:cBhvr>
                                      <p:to>
                                        <p:strVal val="visible"/>
                                      </p:to>
                                    </p:set>
                                    <p:animEffect transition="in" filter="diamond(in)">
                                      <p:cBhvr>
                                        <p:cTn id="15" dur="1000"/>
                                        <p:tgtEl>
                                          <p:spTgt spid="41"/>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right)">
                                      <p:cBhvr>
                                        <p:cTn id="50" dur="500"/>
                                        <p:tgtEl>
                                          <p:spTgt spid="23"/>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500"/>
                                        <p:tgtEl>
                                          <p:spTgt spid="27"/>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500"/>
                                        <p:tgtEl>
                                          <p:spTgt spid="28"/>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left)">
                                      <p:cBhvr>
                                        <p:cTn id="70" dur="500"/>
                                        <p:tgtEl>
                                          <p:spTgt spid="29"/>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barn(inVertical)">
                                      <p:cBhvr>
                                        <p:cTn id="75" dur="500"/>
                                        <p:tgtEl>
                                          <p:spTgt spid="30"/>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wipe(down)">
                                      <p:cBhvr>
                                        <p:cTn id="80" dur="500"/>
                                        <p:tgtEl>
                                          <p:spTgt spid="31"/>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wipe(left)">
                                      <p:cBhvr>
                                        <p:cTn id="85" dur="500"/>
                                        <p:tgtEl>
                                          <p:spTgt spid="33"/>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barn(inVertical)">
                                      <p:cBhvr>
                                        <p:cTn id="90" dur="500"/>
                                        <p:tgtEl>
                                          <p:spTgt spid="32"/>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left)">
                                      <p:cBhvr>
                                        <p:cTn id="95" dur="500"/>
                                        <p:tgtEl>
                                          <p:spTgt spid="34"/>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wipe(left)">
                                      <p:cBhvr>
                                        <p:cTn id="100" dur="500"/>
                                        <p:tgtEl>
                                          <p:spTgt spid="35"/>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barn(inVertical)">
                                      <p:cBhvr>
                                        <p:cTn id="10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9" grpId="0" animBg="1"/>
      <p:bldP spid="20" grpId="0"/>
      <p:bldP spid="21" grpId="0"/>
      <p:bldP spid="22" grpId="0" animBg="1"/>
      <p:bldP spid="27" grpId="0"/>
      <p:bldP spid="29" grpId="0"/>
      <p:bldP spid="30" grpId="0" animBg="1"/>
      <p:bldP spid="32" grpId="0" animBg="1"/>
      <p:bldP spid="33" grpId="0"/>
      <p:bldP spid="35" grpId="0"/>
      <p:bldP spid="36"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9" name="图片 58" title=""/>
          <p:cNvPicPr>
            <a:picLocks noChangeAspect="1"/>
          </p:cNvPicPr>
          <p:nvPr>
            <p:custDataLst>
              <p:tags r:id="rId3"/>
            </p:custDataLst>
          </p:nvPr>
        </p:nvPicPr>
        <p:blipFill>
          <a:blip r:embed="rId2"/>
          <a:stretch>
            <a:fillRect/>
          </a:stretch>
        </p:blipFill>
        <p:spPr>
          <a:xfrm>
            <a:off x="4353560" y="1118870"/>
            <a:ext cx="1325245" cy="1224915"/>
          </a:xfrm>
          <a:prstGeom prst="rect">
            <a:avLst/>
          </a:prstGeom>
        </p:spPr>
      </p:pic>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4"/>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二、压强</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6" name="Freeform 3" title=""/>
          <p:cNvSpPr/>
          <p:nvPr>
            <p:custDataLst>
              <p:tags r:id="rId5"/>
            </p:custDataLst>
          </p:nvPr>
        </p:nvSpPr>
        <p:spPr>
          <a:xfrm>
            <a:off x="215921" y="2522112"/>
            <a:ext cx="2810941" cy="2810942"/>
          </a:xfrm>
          <a:custGeom>
            <a:rect l="l" t="t" r="r" b="b"/>
            <a:pathLst>
              <a:path w="3747922" h="3747922">
                <a:moveTo>
                  <a:pt x="0" y="0"/>
                </a:moveTo>
                <a:lnTo>
                  <a:pt x="3747922" y="0"/>
                </a:lnTo>
                <a:lnTo>
                  <a:pt x="3747922" y="3747922"/>
                </a:lnTo>
                <a:lnTo>
                  <a:pt x="0" y="37479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p:txBody>
      </p:sp>
      <p:sp>
        <p:nvSpPr>
          <p:cNvPr id="56" name="TextBox 56" title=""/>
          <p:cNvSpPr txBox="1"/>
          <p:nvPr>
            <p:custDataLst>
              <p:tags r:id="rId8"/>
            </p:custDataLst>
          </p:nvPr>
        </p:nvSpPr>
        <p:spPr>
          <a:xfrm>
            <a:off x="219096" y="3635274"/>
            <a:ext cx="2807896" cy="394970"/>
          </a:xfrm>
          <a:prstGeom prst="rect">
            <a:avLst/>
          </a:prstGeom>
        </p:spPr>
        <p:txBody>
          <a:bodyPr lIns="0" tIns="0" rIns="0" bIns="0" rtlCol="0" anchor="t">
            <a:spAutoFit/>
          </a:bodyPr>
          <a:lstStyle/>
          <a:p>
            <a:pPr algn="ctr">
              <a:lnSpc>
                <a:spcPts val="3080"/>
              </a:lnSpc>
            </a:pPr>
            <a:r>
              <a:rPr lang="zh-CN" altLang="en-US" sz="2800" spc="175">
                <a:solidFill>
                  <a:srgbClr val="C00000"/>
                </a:solidFill>
                <a:latin typeface="微软雅黑" panose="020b0503020204020204" charset="-122"/>
                <a:ea typeface="微软雅黑" panose="020b0503020204020204" charset="-122"/>
              </a:rPr>
              <a:t>压强</a:t>
            </a:r>
            <a:endParaRPr lang="zh-CN" altLang="en-US" sz="2800" spc="175">
              <a:solidFill>
                <a:srgbClr val="C00000"/>
              </a:solidFill>
              <a:latin typeface="微软雅黑" panose="020b0503020204020204" charset="-122"/>
              <a:ea typeface="微软雅黑" panose="020b0503020204020204" charset="-122"/>
            </a:endParaRPr>
          </a:p>
        </p:txBody>
      </p:sp>
      <p:sp>
        <p:nvSpPr>
          <p:cNvPr id="17" name="Freeform 39" title=""/>
          <p:cNvSpPr/>
          <p:nvPr>
            <p:custDataLst>
              <p:tags r:id="rId9"/>
            </p:custDataLst>
          </p:nvPr>
        </p:nvSpPr>
        <p:spPr>
          <a:xfrm rot="-10800000">
            <a:off x="3027045" y="3542665"/>
            <a:ext cx="1032510" cy="579755"/>
          </a:xfrm>
          <a:custGeom>
            <a:rect l="l" t="t" r="r" b="b"/>
            <a:pathLst>
              <a:path w="768502" h="772717">
                <a:moveTo>
                  <a:pt x="0" y="0"/>
                </a:moveTo>
                <a:lnTo>
                  <a:pt x="768502" y="0"/>
                </a:lnTo>
                <a:lnTo>
                  <a:pt x="768502" y="772717"/>
                </a:lnTo>
                <a:lnTo>
                  <a:pt x="0" y="772717"/>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a:solidFill>
              <a:schemeClr val="bg1"/>
            </a:solidFill>
          </a:ln>
        </p:spPr>
        <p:txBody>
          <a:bodyPr/>
          <a:lstStyle/>
          <a:p/>
        </p:txBody>
      </p:sp>
      <p:sp>
        <p:nvSpPr>
          <p:cNvPr id="35" name="AutoShape 35" title=""/>
          <p:cNvSpPr/>
          <p:nvPr>
            <p:custDataLst>
              <p:tags r:id="rId12"/>
            </p:custDataLst>
          </p:nvPr>
        </p:nvSpPr>
        <p:spPr>
          <a:xfrm>
            <a:off x="4063973" y="1732000"/>
            <a:ext cx="394158" cy="0"/>
          </a:xfrm>
          <a:prstGeom prst="line">
            <a:avLst/>
          </a:prstGeom>
          <a:ln w="25400" cap="flat">
            <a:solidFill>
              <a:srgbClr val="7167E4"/>
            </a:solidFill>
            <a:prstDash val="solid"/>
            <a:headEnd type="none" w="sm" len="sm"/>
            <a:tailEnd type="triangle" w="lg" len="med"/>
          </a:ln>
        </p:spPr>
        <p:txBody>
          <a:bodyPr/>
          <a:lstStyle/>
          <a:p/>
        </p:txBody>
      </p:sp>
      <p:sp>
        <p:nvSpPr>
          <p:cNvPr id="19" name="AutoShape 37" title=""/>
          <p:cNvSpPr/>
          <p:nvPr>
            <p:custDataLst>
              <p:tags r:id="rId13"/>
            </p:custDataLst>
          </p:nvPr>
        </p:nvSpPr>
        <p:spPr>
          <a:xfrm rot="5400000">
            <a:off x="1989455" y="3806190"/>
            <a:ext cx="4158615" cy="10160"/>
          </a:xfrm>
          <a:prstGeom prst="line">
            <a:avLst/>
          </a:prstGeom>
          <a:ln w="25400" cap="flat">
            <a:solidFill>
              <a:srgbClr val="7167E4"/>
            </a:solidFill>
            <a:prstDash val="solid"/>
            <a:headEnd type="none" w="sm" len="sm"/>
            <a:tailEnd type="none" w="sm" len="sm"/>
          </a:ln>
        </p:spPr>
        <p:txBody>
          <a:bodyPr/>
          <a:lstStyle/>
          <a:p/>
        </p:txBody>
      </p:sp>
      <p:sp>
        <p:nvSpPr>
          <p:cNvPr id="38" name="AutoShape 38" title=""/>
          <p:cNvSpPr/>
          <p:nvPr>
            <p:custDataLst>
              <p:tags r:id="rId14"/>
            </p:custDataLst>
          </p:nvPr>
        </p:nvSpPr>
        <p:spPr>
          <a:xfrm>
            <a:off x="4064608" y="5881636"/>
            <a:ext cx="394158" cy="0"/>
          </a:xfrm>
          <a:prstGeom prst="line">
            <a:avLst/>
          </a:prstGeom>
          <a:ln w="25400" cap="flat">
            <a:solidFill>
              <a:srgbClr val="7167E4"/>
            </a:solidFill>
            <a:prstDash val="solid"/>
            <a:headEnd type="none" w="sm" len="sm"/>
            <a:tailEnd type="triangle" w="lg" len="med"/>
          </a:ln>
        </p:spPr>
        <p:txBody>
          <a:bodyPr/>
          <a:lstStyle/>
          <a:p/>
        </p:txBody>
      </p:sp>
      <p:sp>
        <p:nvSpPr>
          <p:cNvPr id="44" name="Freeform 44" title=""/>
          <p:cNvSpPr/>
          <p:nvPr>
            <p:custDataLst>
              <p:tags r:id="rId15"/>
            </p:custDataLst>
          </p:nvPr>
        </p:nvSpPr>
        <p:spPr>
          <a:xfrm>
            <a:off x="4783512" y="1261754"/>
            <a:ext cx="393742" cy="449291"/>
          </a:xfrm>
          <a:custGeom>
            <a:rect l="l" t="t" r="r" b="b"/>
            <a:pathLst>
              <a:path w="393742" h="449291">
                <a:moveTo>
                  <a:pt x="0" y="0"/>
                </a:moveTo>
                <a:lnTo>
                  <a:pt x="393742" y="0"/>
                </a:lnTo>
                <a:lnTo>
                  <a:pt x="393742" y="449291"/>
                </a:lnTo>
                <a:lnTo>
                  <a:pt x="0" y="4492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p:txBody>
      </p:sp>
      <p:sp>
        <p:nvSpPr>
          <p:cNvPr id="51" name="TextBox 51" title=""/>
          <p:cNvSpPr txBox="1"/>
          <p:nvPr>
            <p:custDataLst>
              <p:tags r:id="rId18"/>
            </p:custDataLst>
          </p:nvPr>
        </p:nvSpPr>
        <p:spPr>
          <a:xfrm>
            <a:off x="4201443" y="1801936"/>
            <a:ext cx="1646782" cy="287020"/>
          </a:xfrm>
          <a:prstGeom prst="rect">
            <a:avLst/>
          </a:prstGeom>
        </p:spPr>
        <p:txBody>
          <a:bodyPr lIns="0" tIns="0" rIns="0" bIns="0" rtlCol="0" anchor="t">
            <a:spAutoFit/>
          </a:bodyPr>
          <a:lstStyle/>
          <a:p>
            <a:pPr algn="ctr">
              <a:lnSpc>
                <a:spcPts val="2240"/>
              </a:lnSpc>
            </a:pPr>
            <a:r>
              <a:rPr lang="zh-CN" altLang="en-US" spc="127">
                <a:latin typeface="微软雅黑" panose="020b0503020204020204" charset="-122"/>
                <a:ea typeface="微软雅黑" panose="020b0503020204020204" charset="-122"/>
              </a:rPr>
              <a:t>定义</a:t>
            </a:r>
            <a:endParaRPr lang="zh-CN" altLang="en-US" spc="127">
              <a:latin typeface="微软雅黑" panose="020b0503020204020204" charset="-122"/>
              <a:ea typeface="微软雅黑" panose="020b0503020204020204" charset="-122"/>
            </a:endParaRPr>
          </a:p>
        </p:txBody>
      </p:sp>
      <p:sp>
        <p:nvSpPr>
          <p:cNvPr id="23" name="文本框 22" title=""/>
          <p:cNvSpPr txBox="1"/>
          <p:nvPr>
            <p:custDataLst>
              <p:tags r:id="rId19"/>
            </p:custDataLst>
          </p:nvPr>
        </p:nvSpPr>
        <p:spPr>
          <a:xfrm>
            <a:off x="5551805" y="1485265"/>
            <a:ext cx="4271645" cy="460375"/>
          </a:xfrm>
          <a:prstGeom prst="rect">
            <a:avLst/>
          </a:prstGeom>
          <a:noFill/>
        </p:spPr>
        <p:txBody>
          <a:bodyPr wrap="square" rtlCol="0" anchor="t">
            <a:spAutoFit/>
          </a:bodyPr>
          <a:lstStyle/>
          <a:p>
            <a:pPr fontAlgn="auto">
              <a:lnSpc>
                <a:spcPct val="150000"/>
              </a:lnSpc>
            </a:pPr>
            <a:r>
              <a:rPr lang="zh-CN" altLang="en-US" sz="16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物体所受压力与受力面积之比（比值定义法）</a:t>
            </a:r>
            <a:endParaRPr lang="zh-CN" altLang="en-US" sz="1600">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p:txBody>
      </p:sp>
      <p:sp>
        <p:nvSpPr>
          <p:cNvPr id="28" name="文本框 27" title=""/>
          <p:cNvSpPr txBox="1"/>
          <p:nvPr>
            <p:custDataLst>
              <p:tags r:id="rId20"/>
            </p:custDataLst>
          </p:nvPr>
        </p:nvSpPr>
        <p:spPr>
          <a:xfrm>
            <a:off x="5704205" y="2737485"/>
            <a:ext cx="2712720" cy="460375"/>
          </a:xfrm>
          <a:prstGeom prst="rect">
            <a:avLst/>
          </a:prstGeom>
          <a:noFill/>
        </p:spPr>
        <p:txBody>
          <a:bodyPr wrap="square" rtlCol="0" anchor="t">
            <a:spAutoFit/>
          </a:bodyPr>
          <a:lstStyle/>
          <a:p>
            <a:pPr fontAlgn="auto">
              <a:lnSpc>
                <a:spcPct val="150000"/>
              </a:lnSpc>
            </a:pPr>
            <a:r>
              <a:rPr lang="zh-CN" altLang="en-US" sz="1600">
                <a:solidFill>
                  <a:schemeClr val="bg1"/>
                </a:solidFill>
                <a:highlight>
                  <a:srgbClr val="008080"/>
                </a:highlight>
                <a:latin typeface="微软雅黑" panose="020b0503020204020204" charset="-122"/>
                <a:ea typeface="微软雅黑" panose="020b0503020204020204" charset="-122"/>
                <a:cs typeface="微软雅黑" panose="020b0503020204020204" charset="-122"/>
              </a:rPr>
              <a:t>表示压力作用效果的物理量</a:t>
            </a:r>
            <a:endParaRPr lang="zh-CN" altLang="en-US" sz="1600">
              <a:solidFill>
                <a:schemeClr val="bg1"/>
              </a:solidFill>
              <a:highlight>
                <a:srgbClr val="008080"/>
              </a:highlight>
              <a:latin typeface="微软雅黑" panose="020b0503020204020204" charset="-122"/>
              <a:ea typeface="微软雅黑" panose="020b0503020204020204" charset="-122"/>
              <a:cs typeface="微软雅黑" panose="020b0503020204020204" charset="-122"/>
            </a:endParaRPr>
          </a:p>
        </p:txBody>
      </p:sp>
      <p:pic>
        <p:nvPicPr>
          <p:cNvPr id="6" name="图片 5" title=""/>
          <p:cNvPicPr>
            <a:picLocks noChangeAspect="1"/>
          </p:cNvPicPr>
          <p:nvPr>
            <p:custDataLst>
              <p:tags r:id="rId21"/>
            </p:custDataLst>
          </p:nvPr>
        </p:nvPicPr>
        <p:blipFill>
          <a:blip r:embed="rId2"/>
          <a:stretch>
            <a:fillRect/>
          </a:stretch>
        </p:blipFill>
        <p:spPr>
          <a:xfrm>
            <a:off x="4429760" y="2383790"/>
            <a:ext cx="1325245" cy="1224915"/>
          </a:xfrm>
          <a:prstGeom prst="rect">
            <a:avLst/>
          </a:prstGeom>
        </p:spPr>
      </p:pic>
      <p:sp>
        <p:nvSpPr>
          <p:cNvPr id="10" name="TextBox 51" title=""/>
          <p:cNvSpPr txBox="1"/>
          <p:nvPr>
            <p:custDataLst>
              <p:tags r:id="rId22"/>
            </p:custDataLst>
          </p:nvPr>
        </p:nvSpPr>
        <p:spPr>
          <a:xfrm>
            <a:off x="4277643" y="3066856"/>
            <a:ext cx="1646782" cy="287020"/>
          </a:xfrm>
          <a:prstGeom prst="rect">
            <a:avLst/>
          </a:prstGeom>
        </p:spPr>
        <p:txBody>
          <a:bodyPr lIns="0" tIns="0" rIns="0" bIns="0" rtlCol="0" anchor="t">
            <a:spAutoFit/>
          </a:bodyPr>
          <a:lstStyle/>
          <a:p>
            <a:pPr algn="ctr">
              <a:lnSpc>
                <a:spcPts val="2240"/>
              </a:lnSpc>
            </a:pPr>
            <a:r>
              <a:rPr lang="zh-CN" altLang="en-US" spc="127">
                <a:latin typeface="微软雅黑" panose="020b0503020204020204" charset="-122"/>
                <a:ea typeface="微软雅黑" panose="020b0503020204020204" charset="-122"/>
              </a:rPr>
              <a:t>物理意义</a:t>
            </a:r>
            <a:endParaRPr lang="zh-CN" altLang="en-US" spc="127">
              <a:latin typeface="微软雅黑" panose="020b0503020204020204" charset="-122"/>
              <a:ea typeface="微软雅黑" panose="020b0503020204020204" charset="-122"/>
            </a:endParaRPr>
          </a:p>
        </p:txBody>
      </p:sp>
      <p:pic>
        <p:nvPicPr>
          <p:cNvPr id="14" name="图片 13" title=""/>
          <p:cNvPicPr>
            <a:picLocks noChangeAspect="1"/>
          </p:cNvPicPr>
          <p:nvPr>
            <p:custDataLst>
              <p:tags r:id="rId23"/>
            </p:custDataLst>
          </p:nvPr>
        </p:nvPicPr>
        <p:blipFill>
          <a:blip r:embed="rId2"/>
          <a:stretch>
            <a:fillRect/>
          </a:stretch>
        </p:blipFill>
        <p:spPr>
          <a:xfrm>
            <a:off x="4445000" y="3669030"/>
            <a:ext cx="1325245" cy="1224915"/>
          </a:xfrm>
          <a:prstGeom prst="rect">
            <a:avLst/>
          </a:prstGeom>
        </p:spPr>
      </p:pic>
      <p:sp>
        <p:nvSpPr>
          <p:cNvPr id="15" name="TextBox 51" title=""/>
          <p:cNvSpPr txBox="1"/>
          <p:nvPr>
            <p:custDataLst>
              <p:tags r:id="rId24"/>
            </p:custDataLst>
          </p:nvPr>
        </p:nvSpPr>
        <p:spPr>
          <a:xfrm>
            <a:off x="4292883" y="4352096"/>
            <a:ext cx="1646782" cy="287020"/>
          </a:xfrm>
          <a:prstGeom prst="rect">
            <a:avLst/>
          </a:prstGeom>
        </p:spPr>
        <p:txBody>
          <a:bodyPr lIns="0" tIns="0" rIns="0" bIns="0" rtlCol="0" anchor="t">
            <a:spAutoFit/>
          </a:bodyPr>
          <a:lstStyle/>
          <a:p>
            <a:pPr algn="ctr">
              <a:lnSpc>
                <a:spcPts val="2240"/>
              </a:lnSpc>
            </a:pPr>
            <a:r>
              <a:rPr lang="zh-CN" altLang="en-US" spc="127">
                <a:latin typeface="微软雅黑" panose="020b0503020204020204" charset="-122"/>
                <a:ea typeface="微软雅黑" panose="020b0503020204020204" charset="-122"/>
              </a:rPr>
              <a:t>公式</a:t>
            </a:r>
            <a:endParaRPr lang="zh-CN" altLang="en-US" spc="127">
              <a:latin typeface="微软雅黑" panose="020b0503020204020204" charset="-122"/>
              <a:ea typeface="微软雅黑" panose="020b0503020204020204" charset="-122"/>
            </a:endParaRPr>
          </a:p>
        </p:txBody>
      </p:sp>
      <p:graphicFrame>
        <p:nvGraphicFramePr>
          <p:cNvPr id="2" name="Object 803" title=""/>
          <p:cNvGraphicFramePr>
            <a:graphicFrameLocks noChangeAspect="1"/>
          </p:cNvGraphicFramePr>
          <p:nvPr/>
        </p:nvGraphicFramePr>
        <p:xfrm>
          <a:off x="5704205" y="3943350"/>
          <a:ext cx="681990" cy="636905"/>
        </p:xfrm>
        <a:graphic>
          <a:graphicData uri="http://schemas.openxmlformats.org/presentationml/2006/ole">
            <mc:AlternateContent>
              <mc:Choice xmlns:v="urn:schemas-microsoft-com:vml" Requires="v">
                <p:oleObj spid="_x0000_s1038" r:id="rId25" imgW="381000" imgH="355600" progId="Equation.KSEE3">
                  <p:embed/>
                </p:oleObj>
              </mc:Choice>
              <mc:Fallback>
                <p:oleObj r:id="rId25" imgW="381000" imgH="355600" progId="Equation.KSEE3">
                  <p:embed/>
                  <p:pic>
                    <p:nvPicPr>
                      <p:cNvPr id="0" name="OLE substitute image"/>
                      <p:cNvPicPr/>
                      <p:nvPr/>
                    </p:nvPicPr>
                    <p:blipFill>
                      <a:blip r:embed="rId26"/>
                      <a:stretch>
                        <a:fillRect/>
                      </a:stretch>
                    </p:blipFill>
                    <p:spPr>
                      <a:xfrm>
                        <a:off x="5704205" y="3943350"/>
                        <a:ext cx="681990" cy="636905"/>
                      </a:xfrm>
                      <a:prstGeom prst="rect">
                        <a:avLst/>
                      </a:prstGeom>
                      <a:noFill/>
                      <a:ln w="38100">
                        <a:noFill/>
                        <a:miter/>
                      </a:ln>
                    </p:spPr>
                  </p:pic>
                </p:oleObj>
              </mc:Fallback>
            </mc:AlternateContent>
          </a:graphicData>
        </a:graphic>
      </p:graphicFrame>
      <p:sp>
        <p:nvSpPr>
          <p:cNvPr id="20" name="文本框 19" title=""/>
          <p:cNvSpPr txBox="1"/>
          <p:nvPr>
            <p:custDataLst>
              <p:tags r:id="rId27"/>
            </p:custDataLst>
          </p:nvPr>
        </p:nvSpPr>
        <p:spPr>
          <a:xfrm>
            <a:off x="5770245" y="5467350"/>
            <a:ext cx="5840095" cy="460375"/>
          </a:xfrm>
          <a:prstGeom prst="rect">
            <a:avLst/>
          </a:prstGeom>
          <a:noFill/>
          <a:ln>
            <a:noFill/>
          </a:ln>
        </p:spPr>
        <p:txBody>
          <a:bodyPr wrap="square" rtlCol="0" anchor="t">
            <a:spAutoFit/>
          </a:bodyPr>
          <a:lstStyle/>
          <a:p>
            <a:pPr fontAlgn="auto">
              <a:lnSpc>
                <a:spcPct val="150000"/>
              </a:lnSpc>
            </a:pPr>
            <a:r>
              <a:rPr lang="zh-CN" altLang="en-US"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rPr>
              <a:t>F-压力，单位为N；S-受力面积，单位m</a:t>
            </a:r>
            <a:r>
              <a:rPr lang="zh-CN" altLang="en-US" sz="1600" baseline="30000">
                <a:solidFill>
                  <a:schemeClr val="bg1"/>
                </a:solidFill>
                <a:highlight>
                  <a:srgbClr val="000080"/>
                </a:highlight>
                <a:latin typeface="微软雅黑" panose="020b0503020204020204" charset="-122"/>
                <a:ea typeface="微软雅黑" panose="020b0503020204020204" charset="-122"/>
                <a:cs typeface="微软雅黑" panose="020b0503020204020204" charset="-122"/>
              </a:rPr>
              <a:t>2</a:t>
            </a:r>
            <a:r>
              <a:rPr lang="zh-CN" altLang="en-US"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rPr>
              <a:t>；p-压强（单位Pa）</a:t>
            </a:r>
            <a:endParaRPr lang="zh-CN" altLang="en-US" sz="1600">
              <a:solidFill>
                <a:schemeClr val="bg1"/>
              </a:solidFill>
              <a:highlight>
                <a:srgbClr val="000080"/>
              </a:highlight>
              <a:latin typeface="微软雅黑" panose="020b0503020204020204" charset="-122"/>
              <a:ea typeface="微软雅黑" panose="020b0503020204020204" charset="-122"/>
              <a:cs typeface="微软雅黑" panose="020b0503020204020204" charset="-122"/>
            </a:endParaRPr>
          </a:p>
        </p:txBody>
      </p:sp>
      <p:pic>
        <p:nvPicPr>
          <p:cNvPr id="22" name="图片 21" title=""/>
          <p:cNvPicPr>
            <a:picLocks noChangeAspect="1"/>
          </p:cNvPicPr>
          <p:nvPr>
            <p:custDataLst>
              <p:tags r:id="rId28"/>
            </p:custDataLst>
          </p:nvPr>
        </p:nvPicPr>
        <p:blipFill>
          <a:blip r:embed="rId2"/>
          <a:stretch>
            <a:fillRect/>
          </a:stretch>
        </p:blipFill>
        <p:spPr>
          <a:xfrm>
            <a:off x="4495800" y="5113655"/>
            <a:ext cx="1325245" cy="1224915"/>
          </a:xfrm>
          <a:prstGeom prst="rect">
            <a:avLst/>
          </a:prstGeom>
        </p:spPr>
      </p:pic>
      <p:sp>
        <p:nvSpPr>
          <p:cNvPr id="25" name="TextBox 51" title=""/>
          <p:cNvSpPr txBox="1"/>
          <p:nvPr>
            <p:custDataLst>
              <p:tags r:id="rId29"/>
            </p:custDataLst>
          </p:nvPr>
        </p:nvSpPr>
        <p:spPr>
          <a:xfrm>
            <a:off x="4343683" y="5796721"/>
            <a:ext cx="1646782" cy="287020"/>
          </a:xfrm>
          <a:prstGeom prst="rect">
            <a:avLst/>
          </a:prstGeom>
        </p:spPr>
        <p:txBody>
          <a:bodyPr lIns="0" tIns="0" rIns="0" bIns="0" rtlCol="0" anchor="t">
            <a:spAutoFit/>
          </a:bodyPr>
          <a:lstStyle/>
          <a:p>
            <a:pPr algn="ctr">
              <a:lnSpc>
                <a:spcPts val="2240"/>
              </a:lnSpc>
            </a:pPr>
            <a:r>
              <a:rPr lang="zh-CN" altLang="en-US" spc="127">
                <a:latin typeface="微软雅黑" panose="020b0503020204020204" charset="-122"/>
                <a:ea typeface="微软雅黑" panose="020b0503020204020204" charset="-122"/>
              </a:rPr>
              <a:t>单位</a:t>
            </a:r>
            <a:endParaRPr lang="zh-CN" altLang="en-US" spc="127">
              <a:latin typeface="微软雅黑" panose="020b0503020204020204" charset="-122"/>
              <a:ea typeface="微软雅黑" panose="020b0503020204020204" charset="-122"/>
            </a:endParaRPr>
          </a:p>
        </p:txBody>
      </p:sp>
      <p:pic>
        <p:nvPicPr>
          <p:cNvPr id="27" name="图片 26" title=""/>
          <p:cNvPicPr>
            <a:picLocks noChangeAspect="1"/>
          </p:cNvPicPr>
          <p:nvPr/>
        </p:nvPicPr>
        <p:blipFill>
          <a:blip r:embed="rId30"/>
          <a:stretch>
            <a:fillRect/>
          </a:stretch>
        </p:blipFill>
        <p:spPr>
          <a:xfrm>
            <a:off x="4783455" y="2513965"/>
            <a:ext cx="666115" cy="616585"/>
          </a:xfrm>
          <a:prstGeom prst="rect">
            <a:avLst/>
          </a:prstGeom>
        </p:spPr>
      </p:pic>
      <p:pic>
        <p:nvPicPr>
          <p:cNvPr id="30" name="图片 29" title=""/>
          <p:cNvPicPr>
            <a:picLocks noChangeAspect="1"/>
          </p:cNvPicPr>
          <p:nvPr/>
        </p:nvPicPr>
        <p:blipFill>
          <a:blip r:embed="rId31"/>
          <a:stretch>
            <a:fillRect/>
          </a:stretch>
        </p:blipFill>
        <p:spPr>
          <a:xfrm>
            <a:off x="4874895" y="3850005"/>
            <a:ext cx="464820" cy="495300"/>
          </a:xfrm>
          <a:prstGeom prst="rect">
            <a:avLst/>
          </a:prstGeom>
        </p:spPr>
      </p:pic>
      <p:pic>
        <p:nvPicPr>
          <p:cNvPr id="31" name="图片 30" title=""/>
          <p:cNvPicPr>
            <a:picLocks noChangeAspect="1"/>
          </p:cNvPicPr>
          <p:nvPr/>
        </p:nvPicPr>
        <p:blipFill>
          <a:blip r:embed="rId32"/>
          <a:stretch>
            <a:fillRect/>
          </a:stretch>
        </p:blipFill>
        <p:spPr>
          <a:xfrm>
            <a:off x="4874895" y="5339715"/>
            <a:ext cx="472440" cy="3962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blinds(horizontal)">
                                      <p:cBhvr>
                                        <p:cTn id="18" dur="500"/>
                                        <p:tgtEl>
                                          <p:spTgt spid="56"/>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22" presetClass="entr" presetSubtype="8"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nodeType="clickPar">
                      <p:stCondLst>
                        <p:cond delay="indefinite"/>
                        <p:cond evt="onBegin" delay="0">
                          <p:tn val="34"/>
                        </p:cond>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barn(inVertical)">
                                      <p:cBhvr>
                                        <p:cTn id="39" dur="500"/>
                                        <p:tgtEl>
                                          <p:spTgt spid="59"/>
                                        </p:tgtEl>
                                      </p:cBhvr>
                                    </p:animEffect>
                                  </p:childTnLst>
                                </p:cTn>
                              </p:par>
                              <p:par>
                                <p:cTn id="40" presetID="16" presetClass="entr" presetSubtype="21"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barn(inVertical)">
                                      <p:cBhvr>
                                        <p:cTn id="45" dur="500"/>
                                        <p:tgtEl>
                                          <p:spTgt spid="5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3">
                                            <p:txEl>
                                              <p:pRg st="0" end="0"/>
                                            </p:txEl>
                                          </p:spTgt>
                                        </p:tgtEl>
                                        <p:attrNameLst>
                                          <p:attrName>style.visibility</p:attrName>
                                        </p:attrNameLst>
                                      </p:cBhvr>
                                      <p:to>
                                        <p:strVal val="visible"/>
                                      </p:to>
                                    </p:set>
                                    <p:animEffect transition="in" filter="wipe(left)">
                                      <p:cBhvr>
                                        <p:cTn id="50" dur="500"/>
                                        <p:tgtEl>
                                          <p:spTgt spid="23">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arn(inVertical)">
                                      <p:cBhvr>
                                        <p:cTn id="55" dur="500"/>
                                        <p:tgtEl>
                                          <p:spTgt spid="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arn(inVertical)">
                                      <p:cBhvr>
                                        <p:cTn id="63" dur="500"/>
                                        <p:tgtEl>
                                          <p:spTgt spid="10"/>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8">
                                            <p:txEl>
                                              <p:pRg st="0" end="0"/>
                                            </p:txEl>
                                          </p:spTgt>
                                        </p:tgtEl>
                                        <p:attrNameLst>
                                          <p:attrName>style.visibility</p:attrName>
                                        </p:attrNameLst>
                                      </p:cBhvr>
                                      <p:to>
                                        <p:strVal val="visible"/>
                                      </p:to>
                                    </p:set>
                                    <p:animEffect transition="in" filter="wipe(left)">
                                      <p:cBhvr>
                                        <p:cTn id="68" dur="500"/>
                                        <p:tgtEl>
                                          <p:spTgt spid="28">
                                            <p:txEl>
                                              <p:pRg st="0" end="0"/>
                                            </p:txEl>
                                          </p:spTgt>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arn(inVertical)">
                                      <p:cBhvr>
                                        <p:cTn id="73" dur="500"/>
                                        <p:tgtEl>
                                          <p:spTgt spid="14"/>
                                        </p:tgtEl>
                                      </p:cBhvr>
                                    </p:animEffect>
                                  </p:childTnLst>
                                </p:cTn>
                              </p:par>
                            </p:childTnLst>
                          </p:cTn>
                        </p:par>
                      </p:childTnLst>
                    </p:cTn>
                  </p:par>
                  <p:par>
                    <p:cTn id="74" fill="hold" nodeType="clickPar">
                      <p:stCondLst>
                        <p:cond delay="indefinite"/>
                        <p:cond evt="onBegin" delay="0">
                          <p:tn val="73"/>
                        </p:cond>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barn(inVertical)">
                                      <p:cBhvr>
                                        <p:cTn id="78" dur="500"/>
                                        <p:tgtEl>
                                          <p:spTgt spid="30"/>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barn(inVertical)">
                                      <p:cBhvr>
                                        <p:cTn id="81" dur="500"/>
                                        <p:tgtEl>
                                          <p:spTgt spid="15"/>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wipe(left)">
                                      <p:cBhvr>
                                        <p:cTn id="86" dur="500"/>
                                        <p:tgtEl>
                                          <p:spTgt spid="2"/>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barn(inVertical)">
                                      <p:cBhvr>
                                        <p:cTn id="91" dur="500"/>
                                        <p:tgtEl>
                                          <p:spTgt spid="22"/>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barn(inVertical)">
                                      <p:cBhvr>
                                        <p:cTn id="96" dur="500"/>
                                        <p:tgtEl>
                                          <p:spTgt spid="31"/>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barn(inVertical)">
                                      <p:cBhvr>
                                        <p:cTn id="99" dur="500"/>
                                        <p:tgtEl>
                                          <p:spTgt spid="25"/>
                                        </p:tgtEl>
                                      </p:cBhvr>
                                    </p:animEffect>
                                  </p:childTnLst>
                                </p:cTn>
                              </p:par>
                            </p:childTnLst>
                          </p:cTn>
                        </p:par>
                      </p:childTnLst>
                    </p:cTn>
                  </p:par>
                  <p:par>
                    <p:cTn id="100" fill="hold" nodeType="clickPar">
                      <p:stCondLst>
                        <p:cond delay="indefinite"/>
                        <p:cond evt="onBegin" delay="0">
                          <p:tn val="99"/>
                        </p:cond>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20">
                                            <p:txEl>
                                              <p:pRg st="0" end="0"/>
                                            </p:txEl>
                                          </p:spTgt>
                                        </p:tgtEl>
                                        <p:attrNameLst>
                                          <p:attrName>style.visibility</p:attrName>
                                        </p:attrNameLst>
                                      </p:cBhvr>
                                      <p:to>
                                        <p:strVal val="visible"/>
                                      </p:to>
                                    </p:set>
                                    <p:animEffect transition="in" filter="wipe(left)">
                                      <p:cBhvr>
                                        <p:cTn id="104"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p:bldP spid="51" grpId="0"/>
      <p:bldP spid="10" grpId="0"/>
      <p:bldP spid="15" grpId="0"/>
      <p:bldP spid="25"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TABLE_ENDDRAG_ORIGIN_RECT" val="906*164"/>
  <p:tag name="TABLE_ENDDRAG_RECT" val="27*112*906*164"/>
</p:tagLst>
</file>

<file path=ppt/tags/tag121.xml><?xml version="1.0" encoding="utf-8"?>
<p:tagLst xmlns:p="http://schemas.openxmlformats.org/presentationml/2006/main">
  <p:tag name="TABLE_ENDDRAG_ORIGIN_RECT" val="906*258"/>
  <p:tag name="TABLE_ENDDRAG_RECT" val="28*217*906*258"/>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TABLE_ENDDRAG_ORIGIN_RECT" val="921*295"/>
  <p:tag name="TABLE_ENDDRAG_RECT" val="23*172*921*295"/>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AS_OS" val="Unix 3.10 unknown"/>
  <p:tag name="AS_RELEASE_DATE" val="2023.03.31"/>
  <p:tag name="AS_TITLE" val="Aspose.Slides for Java"/>
  <p:tag name="AS_VERSION" val="23.3"/>
  <p:tag name="COMMONDATA" val="eyJoZGlkIjoiZDhkNGI4NmJhMmU1MTZhMTI4OTdlYzlhMTQwNTZmNmIifQ=="/>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TABLE_ENDDRAG_ORIGIN_RECT" val="912*343"/>
  <p:tag name="TABLE_ENDDRAG_RECT" val="25*145*912*343"/>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Arial"/>
      </a:majorFont>
      <a:minorFont>
        <a:latin typeface="Calibri"/>
        <a:ea typeface="宋体"/>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宋体"/>
        <a:cs typeface="Arial"/>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宋体"/>
        <a:cs typeface="Arial"/>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453</Paragraphs>
  <Slides>47</Slides>
  <Notes>5</Notes>
  <TotalTime>0</TotalTime>
  <HiddenSlides>0</HiddenSlides>
  <MMClips>0</MMClips>
  <ScaleCrop>0</ScaleCrop>
  <HeadingPairs>
    <vt:vector baseType="variant" size="6">
      <vt:variant>
        <vt:lpstr>Fonts used</vt:lpstr>
      </vt:variant>
      <vt:variant>
        <vt:i4>14</vt:i4>
      </vt:variant>
      <vt:variant>
        <vt:lpstr>Theme</vt:lpstr>
      </vt:variant>
      <vt:variant>
        <vt:i4>1</vt:i4>
      </vt:variant>
      <vt:variant>
        <vt:lpstr>Slide Titles</vt:lpstr>
      </vt:variant>
      <vt:variant>
        <vt:i4>47</vt:i4>
      </vt:variant>
    </vt:vector>
  </HeadingPairs>
  <TitlesOfParts>
    <vt:vector baseType="lpstr" size="62">
      <vt:lpstr>Arial</vt:lpstr>
      <vt:lpstr>Calibri</vt:lpstr>
      <vt:lpstr>宋体</vt:lpstr>
      <vt:lpstr>Calibri Light</vt:lpstr>
      <vt:lpstr>思源黑体 CN Light</vt:lpstr>
      <vt:lpstr>Alibaba PuHuiTi 2.0 105 Heavy</vt:lpstr>
      <vt:lpstr>思源黑体 CN Normal</vt:lpstr>
      <vt:lpstr>微软雅黑</vt:lpstr>
      <vt:lpstr>思源黑体 CN Bold</vt:lpstr>
      <vt:lpstr>幼圆</vt:lpstr>
      <vt:lpstr>OPPOSans B</vt:lpstr>
      <vt:lpstr>Times New Roman</vt:lpstr>
      <vt:lpstr>华文楷体</vt:lpstr>
      <vt:lpstr>思源黑体 CN (标题)</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2024-01-17T10:15:43.325</cp:lastPrinted>
  <dcterms:created xsi:type="dcterms:W3CDTF">2024-01-17T10:15:43Z</dcterms:created>
  <dcterms:modified xsi:type="dcterms:W3CDTF">2024-01-17T02:15:43Z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