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Default Extension="svg" ContentType="image/sv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1"/>
  </p:sldMasterIdLst>
  <p:notesMasterIdLst>
    <p:notesMasterId r:id="rId2"/>
  </p:notesMasterIdLst>
  <p:handoutMasterIdLst>
    <p:handoutMasterId r:id="rId3"/>
  </p:handoutMasterIdLst>
  <p:sldIdLst>
    <p:sldId id="403" r:id="rId4"/>
    <p:sldId id="404" r:id="rId5"/>
    <p:sldId id="259" r:id="rId6"/>
    <p:sldId id="260" r:id="rId7"/>
    <p:sldId id="2105" r:id="rId8"/>
    <p:sldId id="262" r:id="rId9"/>
    <p:sldId id="263" r:id="rId10"/>
    <p:sldId id="264" r:id="rId11"/>
    <p:sldId id="3267" r:id="rId12"/>
    <p:sldId id="265" r:id="rId13"/>
    <p:sldId id="3268" r:id="rId14"/>
    <p:sldId id="3304" r:id="rId15"/>
    <p:sldId id="3305" r:id="rId16"/>
    <p:sldId id="3306" r:id="rId17"/>
    <p:sldId id="3307" r:id="rId18"/>
    <p:sldId id="303" r:id="rId19"/>
    <p:sldId id="304" r:id="rId20"/>
    <p:sldId id="2280" r:id="rId21"/>
    <p:sldId id="3308" r:id="rId22"/>
    <p:sldId id="3309" r:id="rId23"/>
    <p:sldId id="320" r:id="rId24"/>
    <p:sldId id="3310" r:id="rId25"/>
    <p:sldId id="3338" r:id="rId26"/>
    <p:sldId id="3339" r:id="rId27"/>
    <p:sldId id="3340" r:id="rId28"/>
    <p:sldId id="333" r:id="rId29"/>
    <p:sldId id="334" r:id="rId30"/>
    <p:sldId id="3250" r:id="rId31"/>
    <p:sldId id="3341" r:id="rId32"/>
    <p:sldId id="3342" r:id="rId33"/>
    <p:sldId id="3343" r:id="rId34"/>
    <p:sldId id="1643" r:id="rId35"/>
    <p:sldId id="3344" r:id="rId36"/>
    <p:sldId id="3345" r:id="rId37"/>
    <p:sldId id="3346" r:id="rId38"/>
    <p:sldId id="261" r:id="rId39"/>
  </p:sldIdLst>
  <p:sldSz cx="12192000" cy="6858000"/>
  <p:notesSz cx="7103745" cy="10234295"/>
  <p:embeddedFontLst>
    <p:embeddedFont>
      <p:font typeface="思源黑体 CN Normal" panose="02010600030101010101" charset="-122"/>
      <p:regular r:id="rId41"/>
    </p:embeddedFont>
    <p:embeddedFont>
      <p:font typeface="微软雅黑" panose="020B0503020204020204" charset="-122"/>
      <p:regular r:id="rId42"/>
    </p:embeddedFont>
    <p:embeddedFont>
      <p:font typeface="幼圆" panose="02010509060101010101" charset="-122"/>
      <p:regular r:id="rId43"/>
    </p:embeddedFont>
    <p:embeddedFont>
      <p:font typeface="华文楷体" panose="02010600040101010101" pitchFamily="2" charset="-122"/>
      <p:regular r:id="rId44"/>
    </p:embeddedFont>
    <p:embeddedFont>
      <p:font typeface="Calibri" panose="020F0502020204030204" charset="0"/>
      <p:regular r:id="rId45"/>
      <p:bold r:id="rId46"/>
      <p:italic r:id="rId47"/>
      <p:boldItalic r:id="rId48"/>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6" userDrawn="1">
          <p15:clr>
            <a:srgbClr val="A4A3A4"/>
          </p15:clr>
        </p15:guide>
        <p15:guide id="2" pos="3890"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00" d="100"/>
          <a:sy n="100" d="100"/>
        </p:scale>
        <p:origin x="1080" y="90"/>
      </p:cViewPr>
      <p:guideLst>
        <p:guide orient="horz" pos="2126"/>
        <p:guide pos="3890"/>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tags" Target="tags/tag14.xml" /><Relationship Id="rId41" Type="http://schemas.openxmlformats.org/officeDocument/2006/relationships/font" Target="fonts/font1.fntdata" /><Relationship Id="rId42" Type="http://schemas.openxmlformats.org/officeDocument/2006/relationships/font" Target="fonts/font2.fntdata" /><Relationship Id="rId43" Type="http://schemas.openxmlformats.org/officeDocument/2006/relationships/font" Target="fonts/font3.fntdata" /><Relationship Id="rId44" Type="http://schemas.openxmlformats.org/officeDocument/2006/relationships/font" Target="fonts/font4.fntdata" /><Relationship Id="rId45" Type="http://schemas.openxmlformats.org/officeDocument/2006/relationships/font" Target="fonts/font5.fntdata" /><Relationship Id="rId46" Type="http://schemas.openxmlformats.org/officeDocument/2006/relationships/font" Target="fonts/font6.fntdata" /><Relationship Id="rId47" Type="http://schemas.openxmlformats.org/officeDocument/2006/relationships/font" Target="fonts/font7.fntdata" /><Relationship Id="rId48" Type="http://schemas.openxmlformats.org/officeDocument/2006/relationships/font" Target="fonts/font8.fntdata" /><Relationship Id="rId49" Type="http://schemas.openxmlformats.org/officeDocument/2006/relationships/presProps" Target="presProps.xml" /><Relationship Id="rId5" Type="http://schemas.openxmlformats.org/officeDocument/2006/relationships/slide" Target="slides/slide2.xml" /><Relationship Id="rId50" Type="http://schemas.openxmlformats.org/officeDocument/2006/relationships/viewProps" Target="viewProps.xml" /><Relationship Id="rId51" Type="http://schemas.openxmlformats.org/officeDocument/2006/relationships/theme" Target="theme/theme1.xml" /><Relationship Id="rId52" Type="http://schemas.openxmlformats.org/officeDocument/2006/relationships/tableStyles" Target="tableStyles.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17</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endParaRPr lang="zh-CN" altLang="en-US"/>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endParaRPr lang="zh-CN" altLang="en-US"/>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0.png" /><Relationship Id="rId4" Type="http://schemas.openxmlformats.org/officeDocument/2006/relationships/image" Target="../media/image11.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0.png" /><Relationship Id="rId4" Type="http://schemas.openxmlformats.org/officeDocument/2006/relationships/image" Target="../media/image12.png" /><Relationship Id="rId5" Type="http://schemas.openxmlformats.org/officeDocument/2006/relationships/image" Target="../media/image13.png" /><Relationship Id="rId6" Type="http://schemas.openxmlformats.org/officeDocument/2006/relationships/image" Target="../media/image14.png" /><Relationship Id="rId7" Type="http://schemas.openxmlformats.org/officeDocument/2006/relationships/image" Target="../media/image15.png" /><Relationship Id="rId8" Type="http://schemas.openxmlformats.org/officeDocument/2006/relationships/image" Target="../media/image16.png" /><Relationship Id="rId9" Type="http://schemas.openxmlformats.org/officeDocument/2006/relationships/tags" Target="../tags/tag4.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0.png" /><Relationship Id="rId4" Type="http://schemas.openxmlformats.org/officeDocument/2006/relationships/image" Target="../media/image11.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0.png" /><Relationship Id="rId4" Type="http://schemas.openxmlformats.org/officeDocument/2006/relationships/image" Target="../media/image17.jpeg" /><Relationship Id="rId5" Type="http://schemas.openxmlformats.org/officeDocument/2006/relationships/image" Target="../media/image18.png" /><Relationship Id="rId6" Type="http://schemas.openxmlformats.org/officeDocument/2006/relationships/image" Target="../media/image19.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0.png" /><Relationship Id="rId4" Type="http://schemas.openxmlformats.org/officeDocument/2006/relationships/image" Target="../media/image11.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0.png" /><Relationship Id="rId4" Type="http://schemas.openxmlformats.org/officeDocument/2006/relationships/image" Target="../media/image20.png" /><Relationship Id="rId5" Type="http://schemas.openxmlformats.org/officeDocument/2006/relationships/image" Target="../media/image21.png" /><Relationship Id="rId6" Type="http://schemas.openxmlformats.org/officeDocument/2006/relationships/image" Target="../media/image22.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29.svg" /><Relationship Id="rId11" Type="http://schemas.openxmlformats.org/officeDocument/2006/relationships/image" Target="../media/image30.png" /><Relationship Id="rId12" Type="http://schemas.openxmlformats.org/officeDocument/2006/relationships/image" Target="../media/image31.svg" /><Relationship Id="rId13" Type="http://schemas.openxmlformats.org/officeDocument/2006/relationships/image" Target="../media/image32.png" /><Relationship Id="rId14" Type="http://schemas.openxmlformats.org/officeDocument/2006/relationships/image" Target="../media/image33.svg"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23.png" /><Relationship Id="rId5" Type="http://schemas.openxmlformats.org/officeDocument/2006/relationships/image" Target="../media/image24.svg" /><Relationship Id="rId6" Type="http://schemas.openxmlformats.org/officeDocument/2006/relationships/image" Target="../media/image25.png" /><Relationship Id="rId7" Type="http://schemas.openxmlformats.org/officeDocument/2006/relationships/image" Target="../media/image26.svg" /><Relationship Id="rId8" Type="http://schemas.openxmlformats.org/officeDocument/2006/relationships/image" Target="../media/image27.png" /><Relationship Id="rId9" Type="http://schemas.openxmlformats.org/officeDocument/2006/relationships/image" Target="../media/image28.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6.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34.png" /><Relationship Id="rId4" Type="http://schemas.openxmlformats.org/officeDocument/2006/relationships/image" Target="../media/image35.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36.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11.png" /><Relationship Id="rId4" Type="http://schemas.openxmlformats.org/officeDocument/2006/relationships/image" Target="../media/image3.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3.png" /><Relationship Id="rId4" Type="http://schemas.openxmlformats.org/officeDocument/2006/relationships/image" Target="../media/image37.png" /><Relationship Id="rId5" Type="http://schemas.openxmlformats.org/officeDocument/2006/relationships/image" Target="../media/image38.png" /><Relationship Id="rId6" Type="http://schemas.openxmlformats.org/officeDocument/2006/relationships/tags" Target="../tags/tag7.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11.png" /><Relationship Id="rId4" Type="http://schemas.openxmlformats.org/officeDocument/2006/relationships/image" Target="../media/image3.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3.png" /><Relationship Id="rId4" Type="http://schemas.openxmlformats.org/officeDocument/2006/relationships/image" Target="../media/image39.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3.png" /><Relationship Id="rId4" Type="http://schemas.openxmlformats.org/officeDocument/2006/relationships/image" Target="../media/image40.png" /><Relationship Id="rId5" Type="http://schemas.openxmlformats.org/officeDocument/2006/relationships/image" Target="../media/image41.png" /><Relationship Id="rId6" Type="http://schemas.openxmlformats.org/officeDocument/2006/relationships/tags" Target="../tags/tag8.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9.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2.png" /><Relationship Id="rId4" Type="http://schemas.openxmlformats.org/officeDocument/2006/relationships/image" Target="../media/image43.sv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4.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0.xml" /><Relationship Id="rId4" Type="http://schemas.openxmlformats.org/officeDocument/2006/relationships/image" Target="../media/image45.png" /><Relationship Id="rId5" Type="http://schemas.openxmlformats.org/officeDocument/2006/relationships/image" Target="../media/image46.png" /><Relationship Id="rId6" Type="http://schemas.openxmlformats.org/officeDocument/2006/relationships/image" Target="../media/image47.png" /><Relationship Id="rId7" Type="http://schemas.openxmlformats.org/officeDocument/2006/relationships/image" Target="../media/image48.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1.xml" /><Relationship Id="rId4" Type="http://schemas.openxmlformats.org/officeDocument/2006/relationships/image" Target="../media/image49.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50.png" /><Relationship Id="rId4" Type="http://schemas.openxmlformats.org/officeDocument/2006/relationships/image" Target="../media/image51.png" /><Relationship Id="rId5" Type="http://schemas.openxmlformats.org/officeDocument/2006/relationships/tags" Target="../tags/tag12.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3.png" /><Relationship Id="rId4" Type="http://schemas.openxmlformats.org/officeDocument/2006/relationships/image" Target="../media/image11.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3.png" /><Relationship Id="rId4" Type="http://schemas.openxmlformats.org/officeDocument/2006/relationships/image" Target="../media/image52.png" /><Relationship Id="rId5" Type="http://schemas.openxmlformats.org/officeDocument/2006/relationships/image" Target="../media/image53.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3.png" /><Relationship Id="rId4" Type="http://schemas.openxmlformats.org/officeDocument/2006/relationships/image" Target="../media/image54.png" /><Relationship Id="rId5" Type="http://schemas.openxmlformats.org/officeDocument/2006/relationships/image" Target="../media/image55.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3.xml" /><Relationship Id="rId3" Type="http://schemas.openxmlformats.org/officeDocument/2006/relationships/image" Target="../media/image2.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 Id="rId4" Type="http://schemas.openxmlformats.org/officeDocument/2006/relationships/image" Target="../media/image6.svg" /><Relationship Id="rId5" Type="http://schemas.openxmlformats.org/officeDocument/2006/relationships/image" Target="../media/image7.png" /><Relationship Id="rId6" Type="http://schemas.openxmlformats.org/officeDocument/2006/relationships/image" Target="../media/image8.sv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9.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endPar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endParaRP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endParaRPr lang="zh-CN" sz="2800" b="1">
              <a:solidFill>
                <a:srgbClr val="92D05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85203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力的概念与力的作用效果</a:t>
            </a:r>
            <a:endParaRPr lang="zh-CN" sz="2400" b="1">
              <a:solidFill>
                <a:srgbClr val="0070C0"/>
              </a:solidFill>
              <a:latin typeface="微软雅黑" panose="020b0503020204020204" charset="-122"/>
              <a:ea typeface="微软雅黑" panose="020b0503020204020204" charset="-122"/>
            </a:endParaRPr>
          </a:p>
        </p:txBody>
      </p:sp>
      <p:pic>
        <p:nvPicPr>
          <p:cNvPr id="2" name="图片 1" title=""/>
          <p:cNvPicPr>
            <a:picLocks noChangeAspect="1"/>
          </p:cNvPicPr>
          <p:nvPr/>
        </p:nvPicPr>
        <p:blipFill>
          <a:blip r:embed="rId4"/>
          <a:stretch>
            <a:fillRect/>
          </a:stretch>
        </p:blipFill>
        <p:spPr>
          <a:xfrm>
            <a:off x="475329" y="1418708"/>
            <a:ext cx="2013585" cy="483870"/>
          </a:xfrm>
          <a:prstGeom prst="rect">
            <a:avLst/>
          </a:prstGeom>
        </p:spPr>
      </p:pic>
      <p:sp>
        <p:nvSpPr>
          <p:cNvPr id="6" name="文本框 5" title=""/>
          <p:cNvSpPr txBox="1"/>
          <p:nvPr/>
        </p:nvSpPr>
        <p:spPr>
          <a:xfrm>
            <a:off x="374679" y="1902477"/>
            <a:ext cx="11734800" cy="2399665"/>
          </a:xfrm>
          <a:prstGeom prst="rect">
            <a:avLst/>
          </a:prstGeom>
          <a:noFill/>
        </p:spPr>
        <p:txBody>
          <a:bodyPr wrap="square" rtlCol="0" anchor="t">
            <a:spAutoFit/>
          </a:bodyPr>
          <a:lstStyle/>
          <a:p>
            <a:pPr eaLnBrk="1" fontAlgn="auto" latinLnBrk="0" hangingPunct="1">
              <a:lnSpc>
                <a:spcPct val="150000"/>
              </a:lnSpc>
            </a:pPr>
            <a:r>
              <a:rPr lang="zh-CN" altLang="en-US" sz="2000" b="1">
                <a:latin typeface="微软雅黑" panose="020b0503020204020204" charset="-122"/>
                <a:ea typeface="微软雅黑" panose="020b0503020204020204" charset="-122"/>
                <a:cs typeface="微软雅黑" panose="020b0503020204020204" charset="-122"/>
              </a:rPr>
              <a:t>（1）力是物体对物体的作用</a:t>
            </a:r>
            <a:endParaRPr lang="zh-CN" altLang="en-US" sz="2000" b="1">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“物体对物体”：一个物体不会产生力的作用，有力一定有施力物体和受力物体两个物体。</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“作用”：力是一种作用，如果物体间没有推、拉、挤、压等作用，就不存在力。</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b="1">
                <a:latin typeface="微软雅黑" panose="020b0503020204020204" charset="-122"/>
                <a:ea typeface="微软雅黑" panose="020b0503020204020204" charset="-122"/>
                <a:cs typeface="微软雅黑" panose="020b0503020204020204" charset="-122"/>
              </a:rPr>
              <a:t>（2）力的作用效果：</a:t>
            </a:r>
            <a:r>
              <a:rPr lang="zh-CN" altLang="en-US" sz="2000">
                <a:latin typeface="微软雅黑" panose="020b0503020204020204" charset="-122"/>
                <a:ea typeface="微软雅黑" panose="020b0503020204020204" charset="-122"/>
                <a:cs typeface="微软雅黑" panose="020b0503020204020204" charset="-122"/>
              </a:rPr>
              <a:t>一是可使物体发生形变；二是可以改变物体的运动状态（物体的速度、方向改变或速度和方向同时改变）。</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85203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力的概念与力的作用效果</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292735" y="1331595"/>
            <a:ext cx="11410950" cy="46037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sz="1600" b="1">
                <a:latin typeface="微软雅黑" panose="020b0503020204020204" charset="-122"/>
                <a:ea typeface="微软雅黑" panose="020b0503020204020204" charset="-122"/>
                <a:cs typeface="微软雅黑" panose="020b0503020204020204" charset="-122"/>
              </a:rPr>
              <a:t>（2023·贵州）</a:t>
            </a:r>
            <a:r>
              <a:rPr sz="1600">
                <a:latin typeface="微软雅黑" panose="020b0503020204020204" charset="-122"/>
                <a:ea typeface="微软雅黑" panose="020b0503020204020204" charset="-122"/>
                <a:cs typeface="微软雅黑" panose="020b0503020204020204" charset="-122"/>
              </a:rPr>
              <a:t>力能产生不同的作用效果，下列情况中与其它三个力所产生的作用效果不同的是（　　）。</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87" title=""/>
          <p:cNvPicPr>
            <a:picLocks noChangeAspect="1"/>
          </p:cNvPicPr>
          <p:nvPr/>
        </p:nvPicPr>
        <p:blipFill>
          <a:blip r:embed="rId4"/>
          <a:stretch>
            <a:fillRect/>
          </a:stretch>
        </p:blipFill>
        <p:spPr>
          <a:xfrm>
            <a:off x="1074420" y="1875790"/>
            <a:ext cx="1377315" cy="1028065"/>
          </a:xfrm>
          <a:prstGeom prst="rect">
            <a:avLst/>
          </a:prstGeom>
          <a:noFill/>
          <a:ln w="9525">
            <a:noFill/>
          </a:ln>
        </p:spPr>
      </p:pic>
      <p:pic>
        <p:nvPicPr>
          <p:cNvPr id="6" name="图片 188" title=""/>
          <p:cNvPicPr>
            <a:picLocks noChangeAspect="1"/>
          </p:cNvPicPr>
          <p:nvPr/>
        </p:nvPicPr>
        <p:blipFill>
          <a:blip r:embed="rId5"/>
          <a:stretch>
            <a:fillRect/>
          </a:stretch>
        </p:blipFill>
        <p:spPr>
          <a:xfrm>
            <a:off x="3362325" y="1878965"/>
            <a:ext cx="1834515" cy="1036320"/>
          </a:xfrm>
          <a:prstGeom prst="rect">
            <a:avLst/>
          </a:prstGeom>
          <a:noFill/>
          <a:ln w="9525">
            <a:noFill/>
          </a:ln>
        </p:spPr>
      </p:pic>
      <p:pic>
        <p:nvPicPr>
          <p:cNvPr id="10" name="图片 189" title=""/>
          <p:cNvPicPr>
            <a:picLocks noChangeAspect="1"/>
          </p:cNvPicPr>
          <p:nvPr/>
        </p:nvPicPr>
        <p:blipFill>
          <a:blip r:embed="rId6"/>
          <a:stretch>
            <a:fillRect/>
          </a:stretch>
        </p:blipFill>
        <p:spPr>
          <a:xfrm>
            <a:off x="6339840" y="1875790"/>
            <a:ext cx="1654810" cy="1030605"/>
          </a:xfrm>
          <a:prstGeom prst="rect">
            <a:avLst/>
          </a:prstGeom>
          <a:noFill/>
          <a:ln w="9525">
            <a:noFill/>
          </a:ln>
        </p:spPr>
      </p:pic>
      <p:pic>
        <p:nvPicPr>
          <p:cNvPr id="11" name="图片 190" title=""/>
          <p:cNvPicPr>
            <a:picLocks noChangeAspect="1"/>
          </p:cNvPicPr>
          <p:nvPr/>
        </p:nvPicPr>
        <p:blipFill>
          <a:blip r:embed="rId7"/>
          <a:stretch>
            <a:fillRect/>
          </a:stretch>
        </p:blipFill>
        <p:spPr>
          <a:xfrm>
            <a:off x="9473565" y="1875790"/>
            <a:ext cx="1428115" cy="1039495"/>
          </a:xfrm>
          <a:prstGeom prst="rect">
            <a:avLst/>
          </a:prstGeom>
          <a:noFill/>
          <a:ln w="9525">
            <a:noFill/>
          </a:ln>
        </p:spPr>
      </p:pic>
      <p:sp>
        <p:nvSpPr>
          <p:cNvPr id="100" name="文本框 99" title=""/>
          <p:cNvSpPr txBox="1"/>
          <p:nvPr/>
        </p:nvSpPr>
        <p:spPr>
          <a:xfrm>
            <a:off x="942340" y="2987675"/>
            <a:ext cx="1641475" cy="337185"/>
          </a:xfrm>
          <a:prstGeom prst="rect">
            <a:avLst/>
          </a:prstGeom>
          <a:noFill/>
          <a:ln w="9525">
            <a:noFill/>
          </a:ln>
        </p:spPr>
        <p:txBody>
          <a:bodyPr wrap="square">
            <a:spAutoFit/>
          </a:bodyPr>
          <a:lstStyle/>
          <a:p>
            <a:pPr indent="0"/>
            <a:r>
              <a:rPr lang="en-US" altLang="zh-CN" sz="1600" b="0">
                <a:solidFill>
                  <a:srgbClr val="000000"/>
                </a:solidFill>
                <a:latin typeface="微软雅黑" panose="020b0503020204020204" charset="-122"/>
                <a:ea typeface="微软雅黑" panose="020b0503020204020204" charset="-122"/>
                <a:cs typeface="微软雅黑" panose="020b0503020204020204" charset="-122"/>
              </a:rPr>
              <a:t>A.</a:t>
            </a:r>
            <a:r>
              <a:rPr lang="zh-CN" sz="1600" b="0">
                <a:solidFill>
                  <a:srgbClr val="000000"/>
                </a:solidFill>
                <a:latin typeface="微软雅黑" panose="020b0503020204020204" charset="-122"/>
                <a:ea typeface="微软雅黑" panose="020b0503020204020204" charset="-122"/>
                <a:cs typeface="微软雅黑" panose="020b0503020204020204" charset="-122"/>
              </a:rPr>
              <a:t>手对弹簧的力</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3373120" y="2982595"/>
            <a:ext cx="1823720" cy="337185"/>
          </a:xfrm>
          <a:prstGeom prst="rect">
            <a:avLst/>
          </a:prstGeom>
          <a:noFill/>
          <a:ln w="9525">
            <a:noFill/>
          </a:ln>
        </p:spPr>
        <p:txBody>
          <a:bodyPr wrap="square">
            <a:spAutoFit/>
          </a:bodyPr>
          <a:lstStyle/>
          <a:p>
            <a:pPr indent="0"/>
            <a:r>
              <a:rPr lang="en-US" altLang="zh-CN" sz="1600" b="0">
                <a:solidFill>
                  <a:srgbClr val="000000"/>
                </a:solidFill>
                <a:latin typeface="微软雅黑" panose="020b0503020204020204" charset="-122"/>
                <a:ea typeface="微软雅黑" panose="020b0503020204020204" charset="-122"/>
                <a:cs typeface="微软雅黑" panose="020b0503020204020204" charset="-122"/>
              </a:rPr>
              <a:t>B.</a:t>
            </a:r>
            <a:r>
              <a:rPr lang="zh-CN" sz="1600" b="0">
                <a:solidFill>
                  <a:srgbClr val="000000"/>
                </a:solidFill>
                <a:latin typeface="微软雅黑" panose="020b0503020204020204" charset="-122"/>
                <a:ea typeface="微软雅黑" panose="020b0503020204020204" charset="-122"/>
                <a:cs typeface="微软雅黑" panose="020b0503020204020204" charset="-122"/>
              </a:rPr>
              <a:t>磁体对小球的力</a:t>
            </a:r>
            <a:endParaRPr lang="zh-CN" sz="1600" b="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6255385" y="2990215"/>
            <a:ext cx="1823720" cy="337185"/>
          </a:xfrm>
          <a:prstGeom prst="rect">
            <a:avLst/>
          </a:prstGeom>
          <a:noFill/>
          <a:ln w="9525">
            <a:noFill/>
          </a:ln>
        </p:spPr>
        <p:txBody>
          <a:bodyPr wrap="square">
            <a:spAutoFit/>
          </a:bodyPr>
          <a:lstStyle/>
          <a:p>
            <a:pPr indent="0"/>
            <a:r>
              <a:rPr lang="en-US" altLang="zh-CN" sz="1600" b="0">
                <a:solidFill>
                  <a:srgbClr val="000000"/>
                </a:solidFill>
                <a:latin typeface="微软雅黑" panose="020b0503020204020204" charset="-122"/>
                <a:ea typeface="微软雅黑" panose="020b0503020204020204" charset="-122"/>
                <a:cs typeface="微软雅黑" panose="020b0503020204020204" charset="-122"/>
              </a:rPr>
              <a:t>C.</a:t>
            </a:r>
            <a:r>
              <a:rPr lang="zh-CN" sz="1600" b="0">
                <a:solidFill>
                  <a:srgbClr val="000000"/>
                </a:solidFill>
                <a:latin typeface="微软雅黑" panose="020b0503020204020204" charset="-122"/>
                <a:ea typeface="微软雅黑" panose="020b0503020204020204" charset="-122"/>
                <a:cs typeface="微软雅黑" panose="020b0503020204020204" charset="-122"/>
              </a:rPr>
              <a:t>手对撑杆的力</a:t>
            </a:r>
            <a:endParaRPr lang="zh-CN" sz="1600" b="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nvSpPr>
        <p:spPr>
          <a:xfrm>
            <a:off x="9461500" y="2974975"/>
            <a:ext cx="1823720" cy="337185"/>
          </a:xfrm>
          <a:prstGeom prst="rect">
            <a:avLst/>
          </a:prstGeom>
          <a:noFill/>
          <a:ln w="9525">
            <a:noFill/>
          </a:ln>
        </p:spPr>
        <p:txBody>
          <a:bodyPr wrap="square">
            <a:spAutoFit/>
          </a:bodyPr>
          <a:lstStyle/>
          <a:p>
            <a:pPr indent="0"/>
            <a:r>
              <a:rPr lang="en-US" altLang="zh-CN" sz="1600" b="0">
                <a:solidFill>
                  <a:srgbClr val="000000"/>
                </a:solidFill>
                <a:latin typeface="微软雅黑" panose="020b0503020204020204" charset="-122"/>
                <a:ea typeface="微软雅黑" panose="020b0503020204020204" charset="-122"/>
                <a:cs typeface="微软雅黑" panose="020b0503020204020204" charset="-122"/>
              </a:rPr>
              <a:t>D.</a:t>
            </a:r>
            <a:r>
              <a:rPr lang="zh-CN" sz="1600" b="0">
                <a:solidFill>
                  <a:srgbClr val="000000"/>
                </a:solidFill>
                <a:latin typeface="微软雅黑" panose="020b0503020204020204" charset="-122"/>
                <a:ea typeface="微软雅黑" panose="020b0503020204020204" charset="-122"/>
                <a:cs typeface="微软雅黑" panose="020b0503020204020204" charset="-122"/>
              </a:rPr>
              <a:t>手对弓的力</a:t>
            </a:r>
            <a:endParaRPr lang="zh-CN" sz="1600" b="0">
              <a:solidFill>
                <a:srgbClr val="000000"/>
              </a:solidFill>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nvCxnSpPr>
        <p:spPr>
          <a:xfrm>
            <a:off x="0" y="3435985"/>
            <a:ext cx="1217104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292735" y="3522980"/>
            <a:ext cx="6764655"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（2023·德阳）</a:t>
            </a:r>
            <a:r>
              <a:rPr sz="1600">
                <a:latin typeface="微软雅黑" panose="020b0503020204020204" charset="-122"/>
                <a:ea typeface="微软雅黑" panose="020b0503020204020204" charset="-122"/>
                <a:cs typeface="微软雅黑" panose="020b0503020204020204" charset="-122"/>
              </a:rPr>
              <a:t>下列体育项目中的一些现象，运用物理知识解释错误的是（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拔河运动中甲队赢得乙队，但双方的相互作用力是一样大的；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运动员投出篮球后，手对篮球不产生力的作用；</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足球比赛中，前锋运动员将足球踢向球门，说明力可以改变足球的运动状态；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滑冰运动员在比赛中穿与冰面接触面积小的冰鞋，减小了对冰面的压强</a:t>
            </a:r>
            <a:endParaRPr sz="1600">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nvSpPr>
        <p:spPr>
          <a:xfrm>
            <a:off x="7134860" y="3519805"/>
            <a:ext cx="492633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（2023·甘孜州）</a:t>
            </a:r>
            <a:r>
              <a:rPr sz="1600">
                <a:latin typeface="微软雅黑" panose="020b0503020204020204" charset="-122"/>
                <a:ea typeface="微软雅黑" panose="020b0503020204020204" charset="-122"/>
                <a:cs typeface="微软雅黑" panose="020b0503020204020204" charset="-122"/>
              </a:rPr>
              <a:t>如图所示，右边小船上的人用力撑开左边那一只小船，结果两只小船将向______（选填“相同”或“相反”）方向移动，这说明力的作用是______的。</a:t>
            </a:r>
            <a:endParaRPr sz="1600">
              <a:latin typeface="微软雅黑" panose="020b0503020204020204" charset="-122"/>
              <a:ea typeface="微软雅黑" panose="020b0503020204020204" charset="-122"/>
              <a:cs typeface="微软雅黑" panose="020b0503020204020204" charset="-122"/>
            </a:endParaRPr>
          </a:p>
        </p:txBody>
      </p:sp>
      <p:cxnSp>
        <p:nvCxnSpPr>
          <p:cNvPr id="25" name="直接连接符 24" title=""/>
          <p:cNvCxnSpPr/>
          <p:nvPr/>
        </p:nvCxnSpPr>
        <p:spPr>
          <a:xfrm flipH="1">
            <a:off x="7096125" y="3449320"/>
            <a:ext cx="0" cy="341630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18" name="图片 173" title=""/>
          <p:cNvPicPr>
            <a:picLocks noChangeAspect="1"/>
          </p:cNvPicPr>
          <p:nvPr/>
        </p:nvPicPr>
        <p:blipFill>
          <a:blip r:embed="rId8"/>
          <a:stretch>
            <a:fillRect/>
          </a:stretch>
        </p:blipFill>
        <p:spPr>
          <a:xfrm>
            <a:off x="8630285" y="5080000"/>
            <a:ext cx="2099945" cy="1078230"/>
          </a:xfrm>
          <a:prstGeom prst="rect">
            <a:avLst/>
          </a:prstGeom>
          <a:noFill/>
          <a:ln w="9525">
            <a:noFill/>
          </a:ln>
        </p:spPr>
      </p:pic>
      <p:sp>
        <p:nvSpPr>
          <p:cNvPr id="23" name="文本框 22" title=""/>
          <p:cNvSpPr txBox="1"/>
          <p:nvPr/>
        </p:nvSpPr>
        <p:spPr>
          <a:xfrm>
            <a:off x="9876155" y="1417320"/>
            <a:ext cx="34226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B</a:t>
            </a:r>
            <a:endParaRPr lang="en-US" altLang="zh-CN" sz="2000">
              <a:solidFill>
                <a:srgbClr val="FF0000"/>
              </a:solidFill>
              <a:latin typeface="微软雅黑" panose="020b0503020204020204" charset="-122"/>
              <a:ea typeface="微软雅黑" panose="020b0503020204020204" charset="-122"/>
            </a:endParaRPr>
          </a:p>
        </p:txBody>
      </p:sp>
      <p:sp>
        <p:nvSpPr>
          <p:cNvPr id="24" name="流程图: 联系 23" title=""/>
          <p:cNvSpPr/>
          <p:nvPr/>
        </p:nvSpPr>
        <p:spPr>
          <a:xfrm>
            <a:off x="5688965" y="917575"/>
            <a:ext cx="168275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形状变化</a:t>
            </a:r>
            <a:endParaRPr lang="zh-CN" altLang="en-US">
              <a:solidFill>
                <a:schemeClr val="tx1"/>
              </a:solidFill>
            </a:endParaRPr>
          </a:p>
        </p:txBody>
      </p:sp>
      <p:cxnSp>
        <p:nvCxnSpPr>
          <p:cNvPr id="26" name="直接连接符 25" title=""/>
          <p:cNvCxnSpPr>
            <a:stCxn id="24" idx="2"/>
          </p:cNvCxnSpPr>
          <p:nvPr/>
        </p:nvCxnSpPr>
        <p:spPr>
          <a:xfrm flipH="1">
            <a:off x="2504440" y="1125220"/>
            <a:ext cx="3184525" cy="10541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title=""/>
          <p:cNvCxnSpPr/>
          <p:nvPr/>
        </p:nvCxnSpPr>
        <p:spPr>
          <a:xfrm>
            <a:off x="6557645" y="1331595"/>
            <a:ext cx="237490" cy="5029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title=""/>
          <p:cNvCxnSpPr/>
          <p:nvPr/>
        </p:nvCxnSpPr>
        <p:spPr>
          <a:xfrm>
            <a:off x="7371715" y="1100455"/>
            <a:ext cx="2050415" cy="78486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流程图: 联系 28" title=""/>
          <p:cNvSpPr/>
          <p:nvPr/>
        </p:nvSpPr>
        <p:spPr>
          <a:xfrm>
            <a:off x="4957445" y="5785485"/>
            <a:ext cx="213868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文本框 31" title=""/>
          <p:cNvSpPr txBox="1"/>
          <p:nvPr/>
        </p:nvSpPr>
        <p:spPr>
          <a:xfrm>
            <a:off x="5949950" y="6240780"/>
            <a:ext cx="30543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a:t>
            </a:r>
            <a:endParaRPr lang="en-US" altLang="zh-CN" sz="2000">
              <a:solidFill>
                <a:srgbClr val="FF0000"/>
              </a:solidFill>
              <a:latin typeface="微软雅黑" panose="020b0503020204020204" charset="-122"/>
              <a:ea typeface="微软雅黑" panose="020b0503020204020204" charset="-122"/>
            </a:endParaRPr>
          </a:p>
        </p:txBody>
      </p:sp>
      <p:sp>
        <p:nvSpPr>
          <p:cNvPr id="33" name="文本框 32" title=""/>
          <p:cNvSpPr txBox="1"/>
          <p:nvPr/>
        </p:nvSpPr>
        <p:spPr>
          <a:xfrm>
            <a:off x="1827530" y="3965575"/>
            <a:ext cx="37655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D</a:t>
            </a:r>
            <a:endParaRPr lang="en-US" altLang="zh-CN" sz="2000">
              <a:solidFill>
                <a:srgbClr val="FF0000"/>
              </a:solidFill>
              <a:latin typeface="微软雅黑" panose="020b0503020204020204" charset="-122"/>
              <a:ea typeface="微软雅黑" panose="020b0503020204020204" charset="-122"/>
            </a:endParaRPr>
          </a:p>
        </p:txBody>
      </p:sp>
      <p:cxnSp>
        <p:nvCxnSpPr>
          <p:cNvPr id="34" name="直接箭头连接符 33" title=""/>
          <p:cNvCxnSpPr/>
          <p:nvPr/>
        </p:nvCxnSpPr>
        <p:spPr>
          <a:xfrm flipH="1">
            <a:off x="8438515" y="5692775"/>
            <a:ext cx="923290"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title=""/>
          <p:cNvCxnSpPr/>
          <p:nvPr/>
        </p:nvCxnSpPr>
        <p:spPr>
          <a:xfrm>
            <a:off x="10218420" y="5615305"/>
            <a:ext cx="953770"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6" name="文本框 35" title=""/>
          <p:cNvSpPr txBox="1"/>
          <p:nvPr/>
        </p:nvSpPr>
        <p:spPr>
          <a:xfrm>
            <a:off x="7209155" y="425513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相反</a:t>
            </a:r>
            <a:endParaRPr lang="zh-CN" altLang="en-US">
              <a:solidFill>
                <a:srgbClr val="FF0000"/>
              </a:solidFill>
              <a:latin typeface="微软雅黑" panose="020b0503020204020204" charset="-122"/>
              <a:ea typeface="微软雅黑" panose="020b0503020204020204" charset="-122"/>
            </a:endParaRPr>
          </a:p>
        </p:txBody>
      </p:sp>
      <p:sp>
        <p:nvSpPr>
          <p:cNvPr id="37" name="文本框 36" title=""/>
          <p:cNvSpPr txBox="1"/>
          <p:nvPr/>
        </p:nvSpPr>
        <p:spPr>
          <a:xfrm>
            <a:off x="8438515" y="4640580"/>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相互</a:t>
            </a:r>
            <a:endParaRPr lang="zh-CN" altLang="en-US">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9"/>
            </p:custDataLst>
          </p:nvPr>
        </p:nvSpPr>
        <p:spPr>
          <a:xfrm>
            <a:off x="1070610" y="6286500"/>
            <a:ext cx="4069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压力不变时，受力面积减小，压强增大</a:t>
            </a:r>
            <a:endParaRPr lang="zh-CN" altLang="en-US">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nodeType="clickPar">
                      <p:stCondLst>
                        <p:cond delay="indefinite"/>
                        <p:cond evt="onBegin" delay="0">
                          <p:tn val="29"/>
                        </p:cond>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barn(inVertical)">
                                      <p:cBhvr>
                                        <p:cTn id="37" dur="500"/>
                                        <p:tgtEl>
                                          <p:spTgt spid="10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wipe(left)">
                                      <p:cBhvr>
                                        <p:cTn id="45" dur="500"/>
                                        <p:tgtEl>
                                          <p:spTgt spid="15">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up)">
                                      <p:cBhvr>
                                        <p:cTn id="55" dur="500"/>
                                        <p:tgtEl>
                                          <p:spTgt spid="1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up)">
                                      <p:cBhvr>
                                        <p:cTn id="60" dur="500"/>
                                        <p:tgtEl>
                                          <p:spTgt spid="25"/>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up)">
                                      <p:cBhvr>
                                        <p:cTn id="65" dur="500"/>
                                        <p:tgtEl>
                                          <p:spTgt spid="17"/>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left)">
                                      <p:cBhvr>
                                        <p:cTn id="75" dur="500"/>
                                        <p:tgtEl>
                                          <p:spTgt spid="24"/>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ipe(up)">
                                      <p:cBhvr>
                                        <p:cTn id="80" dur="500"/>
                                        <p:tgtEl>
                                          <p:spTgt spid="26"/>
                                        </p:tgtEl>
                                      </p:cBhvr>
                                    </p:animEffect>
                                  </p:childTnLst>
                                </p:cTn>
                              </p:par>
                              <p:par>
                                <p:cTn id="81" presetID="22" presetClass="entr" presetSubtype="1" fill="hold"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up)">
                                      <p:cBhvr>
                                        <p:cTn id="83" dur="500"/>
                                        <p:tgtEl>
                                          <p:spTgt spid="27"/>
                                        </p:tgtEl>
                                      </p:cBhvr>
                                    </p:animEffect>
                                  </p:childTnLst>
                                </p:cTn>
                              </p:par>
                              <p:par>
                                <p:cTn id="84" presetID="22" presetClass="entr" presetSubtype="1"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wipe(up)">
                                      <p:cBhvr>
                                        <p:cTn id="86" dur="500"/>
                                        <p:tgtEl>
                                          <p:spTgt spid="28"/>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wipe(left)">
                                      <p:cBhvr>
                                        <p:cTn id="96" dur="500"/>
                                        <p:tgtEl>
                                          <p:spTgt spid="29"/>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wipe(left)">
                                      <p:cBhvr>
                                        <p:cTn id="101" dur="500"/>
                                        <p:tgtEl>
                                          <p:spTgt spid="32"/>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wipe(left)">
                                      <p:cBhvr>
                                        <p:cTn id="106" dur="500"/>
                                        <p:tgtEl>
                                          <p:spTgt spid="19"/>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wipe(left)">
                                      <p:cBhvr>
                                        <p:cTn id="111" dur="500"/>
                                        <p:tgtEl>
                                          <p:spTgt spid="33"/>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2" fill="hold" nodeType="click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wipe(right)">
                                      <p:cBhvr>
                                        <p:cTn id="116" dur="500"/>
                                        <p:tgtEl>
                                          <p:spTgt spid="34"/>
                                        </p:tgtEl>
                                      </p:cBhvr>
                                    </p:animEffect>
                                  </p:childTnLst>
                                </p:cTn>
                              </p:par>
                              <p:par>
                                <p:cTn id="117" presetID="22" presetClass="entr" presetSubtype="8" fill="hold" nodeType="with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wipe(left)">
                                      <p:cBhvr>
                                        <p:cTn id="119" dur="500"/>
                                        <p:tgtEl>
                                          <p:spTgt spid="35"/>
                                        </p:tgtEl>
                                      </p:cBhvr>
                                    </p:animEffect>
                                  </p:childTnLst>
                                </p:cTn>
                              </p:par>
                            </p:childTnLst>
                          </p:cTn>
                        </p:par>
                      </p:childTnLst>
                    </p:cTn>
                  </p:par>
                  <p:par>
                    <p:cTn id="120" fill="hold" nodeType="clickPar">
                      <p:stCondLst>
                        <p:cond delay="indefinite"/>
                        <p:cond evt="onBegin" delay="0">
                          <p:tn val="119"/>
                        </p:cond>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wipe(left)">
                                      <p:cBhvr>
                                        <p:cTn id="124" dur="500"/>
                                        <p:tgtEl>
                                          <p:spTgt spid="36"/>
                                        </p:tgtEl>
                                      </p:cBhvr>
                                    </p:animEffect>
                                  </p:childTnLst>
                                </p:cTn>
                              </p:par>
                            </p:childTnLst>
                          </p:cTn>
                        </p:par>
                      </p:childTnLst>
                    </p:cTn>
                  </p:par>
                  <p:par>
                    <p:cTn id="125" fill="hold" nodeType="clickPar">
                      <p:stCondLst>
                        <p:cond delay="indefinite"/>
                        <p:cond evt="onBegin" delay="0">
                          <p:tn val="124"/>
                        </p:cond>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wipe(left)">
                                      <p:cBhvr>
                                        <p:cTn id="1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0" grpId="0"/>
      <p:bldP spid="10" grpId="0"/>
      <p:bldP spid="11" grpId="0"/>
      <p:bldP spid="13" grpId="0"/>
      <p:bldP spid="16" grpId="0" animBg="1"/>
      <p:bldP spid="17" grpId="0" animBg="1"/>
      <p:bldP spid="18" grpId="0"/>
      <p:bldP spid="24" grpId="0" animBg="1"/>
      <p:bldP spid="23" grpId="0"/>
      <p:bldP spid="29" grpId="0" animBg="1"/>
      <p:bldP spid="32" grpId="0"/>
      <p:bldP spid="33" grpId="0"/>
      <p:bldP spid="36" grpId="0"/>
      <p:bldP spid="37" grpId="0"/>
      <p:bldP spid="19"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85203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力的三要素与力的示意图</a:t>
            </a:r>
            <a:endParaRPr lang="zh-CN" sz="2400" b="1">
              <a:solidFill>
                <a:srgbClr val="0070C0"/>
              </a:solidFill>
              <a:latin typeface="微软雅黑" panose="020b0503020204020204" charset="-122"/>
              <a:ea typeface="微软雅黑" panose="020b0503020204020204" charset="-122"/>
            </a:endParaRPr>
          </a:p>
        </p:txBody>
      </p:sp>
      <p:pic>
        <p:nvPicPr>
          <p:cNvPr id="2" name="图片 1" title=""/>
          <p:cNvPicPr>
            <a:picLocks noChangeAspect="1"/>
          </p:cNvPicPr>
          <p:nvPr/>
        </p:nvPicPr>
        <p:blipFill>
          <a:blip r:embed="rId4"/>
          <a:stretch>
            <a:fillRect/>
          </a:stretch>
        </p:blipFill>
        <p:spPr>
          <a:xfrm>
            <a:off x="475329" y="1418708"/>
            <a:ext cx="2013585" cy="483870"/>
          </a:xfrm>
          <a:prstGeom prst="rect">
            <a:avLst/>
          </a:prstGeom>
        </p:spPr>
      </p:pic>
      <p:sp>
        <p:nvSpPr>
          <p:cNvPr id="6" name="文本框 5" title=""/>
          <p:cNvSpPr txBox="1"/>
          <p:nvPr/>
        </p:nvSpPr>
        <p:spPr>
          <a:xfrm>
            <a:off x="374679" y="1902477"/>
            <a:ext cx="11734800" cy="2861310"/>
          </a:xfrm>
          <a:prstGeom prst="rect">
            <a:avLst/>
          </a:prstGeom>
          <a:noFill/>
        </p:spPr>
        <p:txBody>
          <a:bodyPr wrap="square" rtlCol="0" anchor="t">
            <a:spAutoFit/>
          </a:bodyPr>
          <a:lstStyle/>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力的作用效果与力的大小、方向、作用点有关。力的三要素指的是力的大小、方向和作用点。</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画力的示意图的步骤：</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一找点：找力的作用点；</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二画线：沿力的方向画线；</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三线段末端画箭头；</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四标符号：在箭头附近标上力的符号和大小。</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wipe(left)">
                                      <p:cBhvr>
                                        <p:cTn id="4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85203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力的三要素与力的示意图</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292735" y="1331595"/>
            <a:ext cx="317500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（2023·苏州）</a:t>
            </a:r>
            <a:r>
              <a:rPr sz="1600">
                <a:latin typeface="微软雅黑" panose="020b0503020204020204" charset="-122"/>
                <a:ea typeface="微软雅黑" panose="020b0503020204020204" charset="-122"/>
                <a:cs typeface="微软雅黑" panose="020b0503020204020204" charset="-122"/>
              </a:rPr>
              <a:t>按要求作图：图中，箱子静止在水平桌面上，画出箱子受力示意图。</a:t>
            </a:r>
            <a:endParaRPr sz="1600">
              <a:latin typeface="微软雅黑" panose="020b0503020204020204" charset="-122"/>
              <a:ea typeface="微软雅黑" panose="020b0503020204020204" charset="-122"/>
              <a:cs typeface="微软雅黑" panose="020b0503020204020204" charset="-122"/>
            </a:endParaRPr>
          </a:p>
        </p:txBody>
      </p:sp>
      <p:cxnSp>
        <p:nvCxnSpPr>
          <p:cNvPr id="25" name="直接连接符 24" title=""/>
          <p:cNvCxnSpPr/>
          <p:nvPr/>
        </p:nvCxnSpPr>
        <p:spPr>
          <a:xfrm flipH="1">
            <a:off x="3487420" y="1331595"/>
            <a:ext cx="0" cy="55302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nvSpPr>
        <p:spPr>
          <a:xfrm>
            <a:off x="3584575" y="1331595"/>
            <a:ext cx="412305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（2023·武威）</a:t>
            </a:r>
            <a:r>
              <a:rPr sz="1600">
                <a:latin typeface="微软雅黑" panose="020b0503020204020204" charset="-122"/>
                <a:ea typeface="微软雅黑" panose="020b0503020204020204" charset="-122"/>
                <a:cs typeface="微软雅黑" panose="020b0503020204020204" charset="-122"/>
              </a:rPr>
              <a:t>如图甲所示，小阳乘坐机场水平电梯时，放在电梯上的手提箱与水平电梯以相同速度匀速直线前进，乙图是手提箱在水平电梯上的简化图，请在乙图中画出手提箱此时受力的示意图。</a:t>
            </a:r>
            <a:endParaRPr sz="1600">
              <a:latin typeface="微软雅黑" panose="020b0503020204020204" charset="-122"/>
              <a:ea typeface="微软雅黑" panose="020b0503020204020204" charset="-122"/>
              <a:cs typeface="微软雅黑" panose="020b0503020204020204" charset="-122"/>
            </a:endParaRPr>
          </a:p>
        </p:txBody>
      </p:sp>
      <p:cxnSp>
        <p:nvCxnSpPr>
          <p:cNvPr id="11" name="直接连接符 10" title=""/>
          <p:cNvCxnSpPr/>
          <p:nvPr/>
        </p:nvCxnSpPr>
        <p:spPr>
          <a:xfrm flipH="1">
            <a:off x="7847965" y="1331595"/>
            <a:ext cx="0" cy="55302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3" name="文本框 12" title=""/>
          <p:cNvSpPr txBox="1"/>
          <p:nvPr/>
        </p:nvSpPr>
        <p:spPr>
          <a:xfrm>
            <a:off x="7914640" y="1331595"/>
            <a:ext cx="4086860"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（2023·深圳）</a:t>
            </a:r>
            <a:r>
              <a:rPr sz="1600">
                <a:latin typeface="微软雅黑" panose="020b0503020204020204" charset="-122"/>
                <a:ea typeface="微软雅黑" panose="020b0503020204020204" charset="-122"/>
                <a:cs typeface="微软雅黑" panose="020b0503020204020204" charset="-122"/>
              </a:rPr>
              <a:t>小白同学用斜向右上的拉力拉动物体向右做匀速运动，请在图中：</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①画出绳子对手的拉力F，</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②物块受到的摩擦力f。</a:t>
            </a:r>
            <a:endParaRPr sz="1600">
              <a:latin typeface="微软雅黑" panose="020b0503020204020204" charset="-122"/>
              <a:ea typeface="微软雅黑" panose="020b0503020204020204" charset="-122"/>
              <a:cs typeface="微软雅黑" panose="020b0503020204020204" charset="-122"/>
            </a:endParaRPr>
          </a:p>
        </p:txBody>
      </p:sp>
      <p:pic>
        <p:nvPicPr>
          <p:cNvPr id="100" name="图片 99" title=""/>
          <p:cNvPicPr/>
          <p:nvPr/>
        </p:nvPicPr>
        <p:blipFill>
          <a:blip r:embed="rId4"/>
          <a:stretch>
            <a:fillRect/>
          </a:stretch>
        </p:blipFill>
        <p:spPr>
          <a:xfrm>
            <a:off x="506095" y="3314065"/>
            <a:ext cx="2097405" cy="1565910"/>
          </a:xfrm>
          <a:prstGeom prst="rect">
            <a:avLst/>
          </a:prstGeom>
          <a:noFill/>
          <a:ln w="9525">
            <a:noFill/>
          </a:ln>
        </p:spPr>
      </p:pic>
      <p:pic>
        <p:nvPicPr>
          <p:cNvPr id="2" name="图片 100017" title=""/>
          <p:cNvPicPr>
            <a:picLocks noChangeAspect="1"/>
          </p:cNvPicPr>
          <p:nvPr/>
        </p:nvPicPr>
        <p:blipFill>
          <a:blip r:embed="rId5"/>
          <a:stretch>
            <a:fillRect/>
          </a:stretch>
        </p:blipFill>
        <p:spPr>
          <a:xfrm>
            <a:off x="3679190" y="3848100"/>
            <a:ext cx="3938270" cy="1668780"/>
          </a:xfrm>
          <a:prstGeom prst="rect">
            <a:avLst/>
          </a:prstGeom>
          <a:noFill/>
          <a:ln w="9525">
            <a:noFill/>
          </a:ln>
        </p:spPr>
      </p:pic>
      <p:pic>
        <p:nvPicPr>
          <p:cNvPr id="6" name="图片 1" title=""/>
          <p:cNvPicPr>
            <a:picLocks noChangeAspect="1"/>
          </p:cNvPicPr>
          <p:nvPr/>
        </p:nvPicPr>
        <p:blipFill>
          <a:blip r:embed="rId6"/>
          <a:stretch>
            <a:fillRect/>
          </a:stretch>
        </p:blipFill>
        <p:spPr>
          <a:xfrm>
            <a:off x="8662670" y="3514725"/>
            <a:ext cx="2595245" cy="1638300"/>
          </a:xfrm>
          <a:prstGeom prst="rect">
            <a:avLst/>
          </a:prstGeom>
          <a:noFill/>
          <a:ln w="9525">
            <a:noFill/>
          </a:ln>
        </p:spPr>
      </p:pic>
      <p:cxnSp>
        <p:nvCxnSpPr>
          <p:cNvPr id="14" name="直接箭头连接符 13" title=""/>
          <p:cNvCxnSpPr/>
          <p:nvPr/>
        </p:nvCxnSpPr>
        <p:spPr>
          <a:xfrm flipH="1">
            <a:off x="1611630" y="3618230"/>
            <a:ext cx="0" cy="106489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6" name="文本框 35" title=""/>
          <p:cNvSpPr txBox="1"/>
          <p:nvPr/>
        </p:nvSpPr>
        <p:spPr>
          <a:xfrm>
            <a:off x="1703705" y="4377055"/>
            <a:ext cx="35306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G</a:t>
            </a:r>
            <a:endParaRPr lang="en-US" altLang="zh-CN">
              <a:solidFill>
                <a:srgbClr val="FF0000"/>
              </a:solidFill>
              <a:latin typeface="微软雅黑" panose="020b0503020204020204" charset="-122"/>
              <a:ea typeface="微软雅黑" panose="020b0503020204020204" charset="-122"/>
            </a:endParaRPr>
          </a:p>
        </p:txBody>
      </p:sp>
      <p:cxnSp>
        <p:nvCxnSpPr>
          <p:cNvPr id="15" name="直接箭头连接符 14" title=""/>
          <p:cNvCxnSpPr/>
          <p:nvPr/>
        </p:nvCxnSpPr>
        <p:spPr>
          <a:xfrm flipH="1" flipV="1">
            <a:off x="1611630" y="2552700"/>
            <a:ext cx="0" cy="1085215"/>
          </a:xfrm>
          <a:prstGeom prst="straightConnector1">
            <a:avLst/>
          </a:prstGeom>
          <a:ln w="28575" cmpd="sng">
            <a:solidFill>
              <a:schemeClr val="accent1">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1703705" y="2530475"/>
            <a:ext cx="452755" cy="368300"/>
          </a:xfrm>
          <a:prstGeom prst="rect">
            <a:avLst/>
          </a:prstGeom>
          <a:noFill/>
        </p:spPr>
        <p:txBody>
          <a:bodyPr wrap="none" rtlCol="0">
            <a:spAutoFit/>
          </a:bodyPr>
          <a:lstStyle/>
          <a:p>
            <a:r>
              <a:rPr lang="en-US" altLang="zh-CN">
                <a:solidFill>
                  <a:schemeClr val="accent1">
                    <a:lumMod val="75000"/>
                  </a:schemeClr>
                </a:solidFill>
                <a:latin typeface="微软雅黑" panose="020b0503020204020204" charset="-122"/>
                <a:ea typeface="微软雅黑" panose="020b0503020204020204" charset="-122"/>
              </a:rPr>
              <a:t>F</a:t>
            </a:r>
            <a:r>
              <a:rPr lang="zh-CN" altLang="en-US" baseline="-25000">
                <a:solidFill>
                  <a:schemeClr val="accent1">
                    <a:lumMod val="75000"/>
                  </a:schemeClr>
                </a:solidFill>
                <a:latin typeface="微软雅黑" panose="020b0503020204020204" charset="-122"/>
                <a:ea typeface="微软雅黑" panose="020b0503020204020204" charset="-122"/>
              </a:rPr>
              <a:t>支</a:t>
            </a:r>
            <a:endParaRPr lang="zh-CN" altLang="en-US" baseline="-25000">
              <a:solidFill>
                <a:schemeClr val="accent1">
                  <a:lumMod val="75000"/>
                </a:schemeClr>
              </a:solidFill>
              <a:latin typeface="微软雅黑" panose="020b0503020204020204" charset="-122"/>
              <a:ea typeface="微软雅黑" panose="020b0503020204020204" charset="-122"/>
            </a:endParaRPr>
          </a:p>
        </p:txBody>
      </p:sp>
      <p:cxnSp>
        <p:nvCxnSpPr>
          <p:cNvPr id="17" name="直接箭头连接符 16" title=""/>
          <p:cNvCxnSpPr/>
          <p:nvPr/>
        </p:nvCxnSpPr>
        <p:spPr>
          <a:xfrm flipH="1">
            <a:off x="6698615" y="4528185"/>
            <a:ext cx="0" cy="106489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title=""/>
          <p:cNvCxnSpPr/>
          <p:nvPr/>
        </p:nvCxnSpPr>
        <p:spPr>
          <a:xfrm flipH="1" flipV="1">
            <a:off x="6698615" y="3462655"/>
            <a:ext cx="0" cy="1085215"/>
          </a:xfrm>
          <a:prstGeom prst="straightConnector1">
            <a:avLst/>
          </a:prstGeom>
          <a:ln w="28575" cmpd="sng">
            <a:solidFill>
              <a:schemeClr val="accent1">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9" name="文本框 18" title=""/>
          <p:cNvSpPr txBox="1"/>
          <p:nvPr/>
        </p:nvSpPr>
        <p:spPr>
          <a:xfrm>
            <a:off x="6871970" y="5224780"/>
            <a:ext cx="35306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G</a:t>
            </a:r>
            <a:endParaRPr lang="en-US" altLang="zh-CN">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6871970" y="3378200"/>
            <a:ext cx="452755" cy="368300"/>
          </a:xfrm>
          <a:prstGeom prst="rect">
            <a:avLst/>
          </a:prstGeom>
          <a:noFill/>
        </p:spPr>
        <p:txBody>
          <a:bodyPr wrap="none" rtlCol="0">
            <a:spAutoFit/>
          </a:bodyPr>
          <a:lstStyle/>
          <a:p>
            <a:r>
              <a:rPr lang="en-US" altLang="zh-CN">
                <a:solidFill>
                  <a:schemeClr val="accent1">
                    <a:lumMod val="75000"/>
                  </a:schemeClr>
                </a:solidFill>
                <a:latin typeface="微软雅黑" panose="020b0503020204020204" charset="-122"/>
                <a:ea typeface="微软雅黑" panose="020b0503020204020204" charset="-122"/>
              </a:rPr>
              <a:t>F</a:t>
            </a:r>
            <a:r>
              <a:rPr lang="zh-CN" altLang="en-US" baseline="-25000">
                <a:solidFill>
                  <a:schemeClr val="accent1">
                    <a:lumMod val="75000"/>
                  </a:schemeClr>
                </a:solidFill>
                <a:latin typeface="微软雅黑" panose="020b0503020204020204" charset="-122"/>
                <a:ea typeface="微软雅黑" panose="020b0503020204020204" charset="-122"/>
              </a:rPr>
              <a:t>支</a:t>
            </a:r>
            <a:endParaRPr lang="zh-CN" altLang="en-US" baseline="-25000">
              <a:solidFill>
                <a:schemeClr val="accent1">
                  <a:lumMod val="75000"/>
                </a:schemeClr>
              </a:solidFill>
              <a:latin typeface="微软雅黑" panose="020b0503020204020204" charset="-122"/>
              <a:ea typeface="微软雅黑" panose="020b0503020204020204" charset="-122"/>
            </a:endParaRPr>
          </a:p>
        </p:txBody>
      </p:sp>
      <p:cxnSp>
        <p:nvCxnSpPr>
          <p:cNvPr id="21" name="直接箭头连接符 20" title=""/>
          <p:cNvCxnSpPr/>
          <p:nvPr/>
        </p:nvCxnSpPr>
        <p:spPr>
          <a:xfrm flipH="1">
            <a:off x="8662670" y="4879975"/>
            <a:ext cx="948055" cy="825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nvSpPr>
        <p:spPr>
          <a:xfrm>
            <a:off x="8641715" y="4443730"/>
            <a:ext cx="26225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f</a:t>
            </a:r>
            <a:endParaRPr lang="en-US" altLang="zh-CN">
              <a:solidFill>
                <a:srgbClr val="FF0000"/>
              </a:solidFill>
              <a:latin typeface="微软雅黑" panose="020b0503020204020204" charset="-122"/>
              <a:ea typeface="微软雅黑" panose="020b0503020204020204" charset="-122"/>
            </a:endParaRPr>
          </a:p>
        </p:txBody>
      </p:sp>
      <p:cxnSp>
        <p:nvCxnSpPr>
          <p:cNvPr id="23" name="直接箭头连接符 22" title=""/>
          <p:cNvCxnSpPr/>
          <p:nvPr/>
        </p:nvCxnSpPr>
        <p:spPr>
          <a:xfrm flipH="1">
            <a:off x="10061575" y="4001770"/>
            <a:ext cx="702945" cy="549275"/>
          </a:xfrm>
          <a:prstGeom prst="straightConnector1">
            <a:avLst/>
          </a:prstGeom>
          <a:ln w="28575" cmpd="sng">
            <a:solidFill>
              <a:schemeClr val="accent1">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4" name="文本框 23" title=""/>
          <p:cNvSpPr txBox="1"/>
          <p:nvPr/>
        </p:nvSpPr>
        <p:spPr>
          <a:xfrm>
            <a:off x="10218420" y="4377055"/>
            <a:ext cx="304165" cy="368300"/>
          </a:xfrm>
          <a:prstGeom prst="rect">
            <a:avLst/>
          </a:prstGeom>
          <a:noFill/>
        </p:spPr>
        <p:txBody>
          <a:bodyPr wrap="none" rtlCol="0">
            <a:spAutoFit/>
          </a:bodyPr>
          <a:lstStyle/>
          <a:p>
            <a:r>
              <a:rPr lang="en-US" altLang="zh-CN">
                <a:solidFill>
                  <a:schemeClr val="accent1">
                    <a:lumMod val="75000"/>
                  </a:schemeClr>
                </a:solidFill>
                <a:latin typeface="微软雅黑" panose="020b0503020204020204" charset="-122"/>
                <a:ea typeface="微软雅黑" panose="020b0503020204020204" charset="-122"/>
              </a:rPr>
              <a:t>F</a:t>
            </a:r>
            <a:endParaRPr lang="zh-CN" altLang="en-US" baseline="-25000">
              <a:solidFill>
                <a:schemeClr val="accent1">
                  <a:lumMod val="75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barn(inVertical)">
                                      <p:cBhvr>
                                        <p:cTn id="20" dur="500"/>
                                        <p:tgtEl>
                                          <p:spTgt spid="100"/>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animEffect transition="in" filter="wipe(left)">
                                      <p:cBhvr>
                                        <p:cTn id="45" dur="500"/>
                                        <p:tgtEl>
                                          <p:spTgt spid="13">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3">
                                            <p:txEl>
                                              <p:pRg st="1" end="1"/>
                                            </p:txEl>
                                          </p:spTgt>
                                        </p:tgtEl>
                                        <p:attrNameLst>
                                          <p:attrName>style.visibility</p:attrName>
                                        </p:attrNameLst>
                                      </p:cBhvr>
                                      <p:to>
                                        <p:strVal val="visible"/>
                                      </p:to>
                                    </p:set>
                                    <p:animEffect transition="in" filter="wipe(left)">
                                      <p:cBhvr>
                                        <p:cTn id="55" dur="500"/>
                                        <p:tgtEl>
                                          <p:spTgt spid="13">
                                            <p:txEl>
                                              <p:pRg st="1" end="1"/>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3">
                                            <p:txEl>
                                              <p:pRg st="2" end="2"/>
                                            </p:txEl>
                                          </p:spTgt>
                                        </p:tgtEl>
                                        <p:attrNameLst>
                                          <p:attrName>style.visibility</p:attrName>
                                        </p:attrNameLst>
                                      </p:cBhvr>
                                      <p:to>
                                        <p:strVal val="visible"/>
                                      </p:to>
                                    </p:set>
                                    <p:animEffect transition="in" filter="wipe(left)">
                                      <p:cBhvr>
                                        <p:cTn id="60" dur="500"/>
                                        <p:tgtEl>
                                          <p:spTgt spid="13">
                                            <p:txEl>
                                              <p:pRg st="2" end="2"/>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up)">
                                      <p:cBhvr>
                                        <p:cTn id="65" dur="500"/>
                                        <p:tgtEl>
                                          <p:spTgt spid="14"/>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left)">
                                      <p:cBhvr>
                                        <p:cTn id="70" dur="500"/>
                                        <p:tgtEl>
                                          <p:spTgt spid="36"/>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down)">
                                      <p:cBhvr>
                                        <p:cTn id="75" dur="500"/>
                                        <p:tgtEl>
                                          <p:spTgt spid="15"/>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500"/>
                                        <p:tgtEl>
                                          <p:spTgt spid="16"/>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up)">
                                      <p:cBhvr>
                                        <p:cTn id="85" dur="500"/>
                                        <p:tgtEl>
                                          <p:spTgt spid="17"/>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left)">
                                      <p:cBhvr>
                                        <p:cTn id="90" dur="500"/>
                                        <p:tgtEl>
                                          <p:spTgt spid="19"/>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wipe(down)">
                                      <p:cBhvr>
                                        <p:cTn id="95" dur="500"/>
                                        <p:tgtEl>
                                          <p:spTgt spid="18"/>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wipe(left)">
                                      <p:cBhvr>
                                        <p:cTn id="100" dur="500"/>
                                        <p:tgtEl>
                                          <p:spTgt spid="20"/>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2" fill="hold" nodeType="click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wipe(right)">
                                      <p:cBhvr>
                                        <p:cTn id="105" dur="500"/>
                                        <p:tgtEl>
                                          <p:spTgt spid="21"/>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left)">
                                      <p:cBhvr>
                                        <p:cTn id="110" dur="500"/>
                                        <p:tgtEl>
                                          <p:spTgt spid="22"/>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2" fill="hold" nodeType="click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wipe(right)">
                                      <p:cBhvr>
                                        <p:cTn id="115" dur="500"/>
                                        <p:tgtEl>
                                          <p:spTgt spid="23"/>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left)">
                                      <p:cBhvr>
                                        <p:cTn id="1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6" grpId="0"/>
      <p:bldP spid="16" grpId="0"/>
      <p:bldP spid="19" grpId="0"/>
      <p:bldP spid="20" grpId="0"/>
      <p:bldP spid="22" grpId="0"/>
      <p:bldP spid="24"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85203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物体间力的作用是相互的</a:t>
            </a:r>
            <a:endParaRPr lang="zh-CN" sz="2400" b="1">
              <a:solidFill>
                <a:srgbClr val="0070C0"/>
              </a:solidFill>
              <a:latin typeface="微软雅黑" panose="020b0503020204020204" charset="-122"/>
              <a:ea typeface="微软雅黑" panose="020b0503020204020204" charset="-122"/>
            </a:endParaRPr>
          </a:p>
        </p:txBody>
      </p:sp>
      <p:pic>
        <p:nvPicPr>
          <p:cNvPr id="2" name="图片 1" title=""/>
          <p:cNvPicPr>
            <a:picLocks noChangeAspect="1"/>
          </p:cNvPicPr>
          <p:nvPr/>
        </p:nvPicPr>
        <p:blipFill>
          <a:blip r:embed="rId4"/>
          <a:stretch>
            <a:fillRect/>
          </a:stretch>
        </p:blipFill>
        <p:spPr>
          <a:xfrm>
            <a:off x="475329" y="1418708"/>
            <a:ext cx="2013585" cy="483870"/>
          </a:xfrm>
          <a:prstGeom prst="rect">
            <a:avLst/>
          </a:prstGeom>
        </p:spPr>
      </p:pic>
      <p:sp>
        <p:nvSpPr>
          <p:cNvPr id="6" name="文本框 5" title=""/>
          <p:cNvSpPr txBox="1"/>
          <p:nvPr/>
        </p:nvSpPr>
        <p:spPr>
          <a:xfrm>
            <a:off x="374679" y="1902477"/>
            <a:ext cx="11734800" cy="1938020"/>
          </a:xfrm>
          <a:prstGeom prst="rect">
            <a:avLst/>
          </a:prstGeom>
          <a:noFill/>
        </p:spPr>
        <p:txBody>
          <a:bodyPr wrap="square" rtlCol="0" anchor="t">
            <a:spAutoFit/>
          </a:bodyPr>
          <a:lstStyle/>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（1）任何力的作用都是相互的。但要注意题目中针对的是什么问题。若力的相互性在该问题中不是主要因素，即可认为该问题与“力的作用是相互的原理”无关。</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（2）根据相互作用力的特点来区分平衡力与相互作用力：</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两个相互作用的力大小相等、方向相反、作用在同一条直线上，分别作用在两个物体上。</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85203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物体间力的作用是相互的</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292735" y="1331595"/>
            <a:ext cx="5927725" cy="304609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（2023·凉山州）</a:t>
            </a:r>
            <a:r>
              <a:rPr sz="1600">
                <a:latin typeface="微软雅黑" panose="020b0503020204020204" charset="-122"/>
                <a:ea typeface="微软雅黑" panose="020b0503020204020204" charset="-122"/>
                <a:cs typeface="微软雅黑" panose="020b0503020204020204" charset="-122"/>
              </a:rPr>
              <a:t>车站广场上，常常看到人们将旅行包放在拉杆箱上，如图所示，若地面和拉杆箱A的上表面均水平，拉杆箱A和旅行包B在水平推力F的作用下，一起向右做匀速直线运动，不计空气阻力，下列分析正确的是（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A对B具有水平向右的摩擦力；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B的重力和A对B的支持力是一对平衡力；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A的重力和地面对A的支持力是一对平衡力；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B对A的压力和B的重力是一对相互作用力</a:t>
            </a:r>
            <a:endParaRPr sz="1600">
              <a:latin typeface="微软雅黑" panose="020b0503020204020204" charset="-122"/>
              <a:ea typeface="微软雅黑" panose="020b0503020204020204" charset="-122"/>
              <a:cs typeface="微软雅黑" panose="020b0503020204020204" charset="-122"/>
            </a:endParaRPr>
          </a:p>
        </p:txBody>
      </p:sp>
      <p:cxnSp>
        <p:nvCxnSpPr>
          <p:cNvPr id="25" name="直接连接符 24" title=""/>
          <p:cNvCxnSpPr/>
          <p:nvPr/>
        </p:nvCxnSpPr>
        <p:spPr>
          <a:xfrm flipH="1">
            <a:off x="6190615" y="1331595"/>
            <a:ext cx="0" cy="55302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nvSpPr>
        <p:spPr>
          <a:xfrm>
            <a:off x="6339205" y="1331595"/>
            <a:ext cx="565531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（2023·贵州）</a:t>
            </a:r>
            <a:r>
              <a:rPr sz="1600">
                <a:latin typeface="微软雅黑" panose="020b0503020204020204" charset="-122"/>
                <a:ea typeface="微软雅黑" panose="020b0503020204020204" charset="-122"/>
                <a:cs typeface="微软雅黑" panose="020b0503020204020204" charset="-122"/>
              </a:rPr>
              <a:t>“交通文明，从我做起”，交通安全一直是人们时刻关注的话题。如图所示，A、B，两车发生了追尾。在两车撞击瞬间，A车对B车的力___________（选填“大于”、“小于”或“等于”）B车对A车的力。</a:t>
            </a:r>
            <a:endParaRPr sz="1600">
              <a:latin typeface="微软雅黑" panose="020b0503020204020204" charset="-122"/>
              <a:ea typeface="微软雅黑" panose="020b0503020204020204" charset="-122"/>
              <a:cs typeface="微软雅黑" panose="020b0503020204020204" charset="-122"/>
            </a:endParaRPr>
          </a:p>
        </p:txBody>
      </p:sp>
      <p:cxnSp>
        <p:nvCxnSpPr>
          <p:cNvPr id="13" name="直接连接符 12" title=""/>
          <p:cNvCxnSpPr/>
          <p:nvPr/>
        </p:nvCxnSpPr>
        <p:spPr>
          <a:xfrm>
            <a:off x="6190615" y="4463415"/>
            <a:ext cx="599059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6248400" y="4440555"/>
            <a:ext cx="584390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（2023·广西）</a:t>
            </a:r>
            <a:r>
              <a:rPr sz="1600">
                <a:latin typeface="微软雅黑" panose="020b0503020204020204" charset="-122"/>
                <a:ea typeface="微软雅黑" panose="020b0503020204020204" charset="-122"/>
                <a:cs typeface="微软雅黑" panose="020b0503020204020204" charset="-122"/>
              </a:rPr>
              <a:t>如图，在龙舟比赛的整个过程中，下列说法正确的是（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各队的平均速度一定一样大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打鼓声主要通过水传给选手</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向后划桨，桨会受到水向前力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冠军队的龙舟所受阻力一定最小</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42" title=""/>
          <p:cNvPicPr>
            <a:picLocks noChangeAspect="1"/>
          </p:cNvPicPr>
          <p:nvPr/>
        </p:nvPicPr>
        <p:blipFill>
          <a:blip r:embed="rId4"/>
          <a:stretch>
            <a:fillRect/>
          </a:stretch>
        </p:blipFill>
        <p:spPr>
          <a:xfrm>
            <a:off x="1909445" y="4377690"/>
            <a:ext cx="2033270" cy="2265680"/>
          </a:xfrm>
          <a:prstGeom prst="rect">
            <a:avLst/>
          </a:prstGeom>
          <a:noFill/>
          <a:ln w="9525">
            <a:noFill/>
          </a:ln>
        </p:spPr>
      </p:pic>
      <p:pic>
        <p:nvPicPr>
          <p:cNvPr id="6" name="图片 191" title=""/>
          <p:cNvPicPr>
            <a:picLocks noChangeAspect="1"/>
          </p:cNvPicPr>
          <p:nvPr/>
        </p:nvPicPr>
        <p:blipFill>
          <a:blip r:embed="rId5"/>
          <a:stretch>
            <a:fillRect/>
          </a:stretch>
        </p:blipFill>
        <p:spPr>
          <a:xfrm>
            <a:off x="7462520" y="2874645"/>
            <a:ext cx="1988185" cy="1503045"/>
          </a:xfrm>
          <a:prstGeom prst="rect">
            <a:avLst/>
          </a:prstGeom>
          <a:noFill/>
          <a:ln w="9525">
            <a:noFill/>
          </a:ln>
        </p:spPr>
      </p:pic>
      <p:pic>
        <p:nvPicPr>
          <p:cNvPr id="14" name="图片 211" title=""/>
          <p:cNvPicPr>
            <a:picLocks noChangeAspect="1"/>
          </p:cNvPicPr>
          <p:nvPr/>
        </p:nvPicPr>
        <p:blipFill>
          <a:blip r:embed="rId6"/>
          <a:stretch>
            <a:fillRect/>
          </a:stretch>
        </p:blipFill>
        <p:spPr>
          <a:xfrm>
            <a:off x="9575165" y="5137785"/>
            <a:ext cx="2419350" cy="1505585"/>
          </a:xfrm>
          <a:prstGeom prst="rect">
            <a:avLst/>
          </a:prstGeom>
          <a:noFill/>
          <a:ln w="9525">
            <a:noFill/>
          </a:ln>
        </p:spPr>
      </p:pic>
      <p:sp>
        <p:nvSpPr>
          <p:cNvPr id="36" name="文本框 35" title=""/>
          <p:cNvSpPr txBox="1"/>
          <p:nvPr/>
        </p:nvSpPr>
        <p:spPr>
          <a:xfrm>
            <a:off x="3335655" y="2900045"/>
            <a:ext cx="207899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rPr>
              <a:t>B</a:t>
            </a:r>
            <a:r>
              <a:rPr lang="zh-CN" altLang="en-US" sz="1600">
                <a:solidFill>
                  <a:srgbClr val="FF0000"/>
                </a:solidFill>
                <a:latin typeface="微软雅黑" panose="020b0503020204020204" charset="-122"/>
                <a:ea typeface="微软雅黑" panose="020b0503020204020204" charset="-122"/>
              </a:rPr>
              <a:t>间有摩擦力吗？</a:t>
            </a:r>
            <a:endParaRPr lang="zh-CN" altLang="en-US"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4224655" y="3237230"/>
            <a:ext cx="1544955" cy="337185"/>
          </a:xfrm>
          <a:prstGeom prst="rect">
            <a:avLst/>
          </a:prstGeom>
          <a:noFill/>
        </p:spPr>
        <p:txBody>
          <a:bodyPr wrap="none" rtlCol="0">
            <a:spAutoFit/>
          </a:bodyPr>
          <a:lstStyle/>
          <a:p>
            <a:r>
              <a:rPr lang="en-US"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受力是平衡力</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4442460" y="3644265"/>
            <a:ext cx="15449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：少了一个力</a:t>
            </a:r>
            <a:endParaRPr lang="zh-CN" altLang="en-US"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4300855" y="3981450"/>
            <a:ext cx="1605280" cy="337185"/>
          </a:xfrm>
          <a:prstGeom prst="rect">
            <a:avLst/>
          </a:prstGeom>
          <a:noFill/>
        </p:spPr>
        <p:txBody>
          <a:bodyPr wrap="none" rtlCol="0">
            <a:spAutoFit/>
          </a:bodyPr>
          <a:lstStyle/>
          <a:p>
            <a:r>
              <a:rPr lang="zh-CN" sz="1600">
                <a:solidFill>
                  <a:srgbClr val="FF0000"/>
                </a:solidFill>
                <a:latin typeface="微软雅黑" panose="020b0503020204020204" charset="-122"/>
                <a:ea typeface="微软雅黑" panose="020b0503020204020204" charset="-122"/>
              </a:rPr>
              <a:t>受力物体是两个</a:t>
            </a:r>
            <a:endParaRPr 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4300855" y="256286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9575165" y="3053715"/>
            <a:ext cx="2517775" cy="58356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对</a:t>
            </a:r>
            <a:r>
              <a:rPr lang="en-US" altLang="zh-CN" sz="1600">
                <a:solidFill>
                  <a:srgbClr val="FF0000"/>
                </a:solidFill>
                <a:latin typeface="微软雅黑" panose="020b0503020204020204" charset="-122"/>
                <a:ea typeface="微软雅黑" panose="020b0503020204020204" charset="-122"/>
              </a:rPr>
              <a:t>B</a:t>
            </a:r>
            <a:r>
              <a:rPr lang="zh-CN" altLang="en-US" sz="1600">
                <a:solidFill>
                  <a:srgbClr val="FF0000"/>
                </a:solidFill>
                <a:latin typeface="微软雅黑" panose="020b0503020204020204" charset="-122"/>
                <a:ea typeface="微软雅黑" panose="020b0503020204020204" charset="-122"/>
              </a:rPr>
              <a:t>的力与</a:t>
            </a:r>
            <a:r>
              <a:rPr lang="en-US" altLang="zh-CN" sz="1600">
                <a:solidFill>
                  <a:srgbClr val="FF0000"/>
                </a:solidFill>
                <a:latin typeface="微软雅黑" panose="020b0503020204020204" charset="-122"/>
                <a:ea typeface="微软雅黑" panose="020b0503020204020204" charset="-122"/>
              </a:rPr>
              <a:t>B</a:t>
            </a:r>
            <a:r>
              <a:rPr lang="zh-CN" altLang="en-US" sz="1600">
                <a:solidFill>
                  <a:srgbClr val="FF0000"/>
                </a:solidFill>
                <a:latin typeface="微软雅黑" panose="020b0503020204020204" charset="-122"/>
                <a:ea typeface="微软雅黑" panose="020b0503020204020204" charset="-122"/>
              </a:rPr>
              <a:t>对</a:t>
            </a:r>
            <a:r>
              <a:rPr lang="en-US" altLang="zh-CN"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的力是相互作用力</a:t>
            </a:r>
            <a:endParaRPr lang="zh-CN" alt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10539730" y="2112645"/>
            <a:ext cx="589280" cy="337185"/>
          </a:xfrm>
          <a:prstGeom prst="rect">
            <a:avLst/>
          </a:prstGeom>
          <a:noFill/>
        </p:spPr>
        <p:txBody>
          <a:bodyPr wrap="none" rtlCol="0">
            <a:spAutoFit/>
          </a:bodyPr>
          <a:lstStyle/>
          <a:p>
            <a:r>
              <a:rPr lang="zh-CN" sz="1600">
                <a:solidFill>
                  <a:srgbClr val="FF0000"/>
                </a:solidFill>
                <a:latin typeface="微软雅黑" panose="020b0503020204020204" charset="-122"/>
                <a:ea typeface="微软雅黑" panose="020b0503020204020204" charset="-122"/>
              </a:rPr>
              <a:t>等于</a:t>
            </a:r>
            <a:endParaRPr lang="zh-CN" sz="1600">
              <a:solidFill>
                <a:srgbClr val="FF0000"/>
              </a:solidFill>
              <a:latin typeface="微软雅黑" panose="020b0503020204020204" charset="-122"/>
              <a:ea typeface="微软雅黑" panose="020b0503020204020204" charset="-122"/>
            </a:endParaRPr>
          </a:p>
        </p:txBody>
      </p:sp>
      <p:sp>
        <p:nvSpPr>
          <p:cNvPr id="21" name="文本框 20" title=""/>
          <p:cNvSpPr txBox="1"/>
          <p:nvPr/>
        </p:nvSpPr>
        <p:spPr>
          <a:xfrm>
            <a:off x="8981440" y="4800600"/>
            <a:ext cx="176530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力是相互作用力</a:t>
            </a:r>
            <a:endParaRPr lang="zh-CN" altLang="en-US" sz="1600">
              <a:solidFill>
                <a:srgbClr val="FF0000"/>
              </a:solidFill>
              <a:latin typeface="微软雅黑" panose="020b0503020204020204" charset="-122"/>
              <a:ea typeface="微软雅黑" panose="020b0503020204020204" charset="-122"/>
            </a:endParaRPr>
          </a:p>
        </p:txBody>
      </p:sp>
      <p:sp>
        <p:nvSpPr>
          <p:cNvPr id="22" name="文本框 21" title=""/>
          <p:cNvSpPr txBox="1"/>
          <p:nvPr/>
        </p:nvSpPr>
        <p:spPr>
          <a:xfrm>
            <a:off x="8210550" y="493141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wipe(left)">
                                      <p:cBhvr>
                                        <p:cTn id="50" dur="500"/>
                                        <p:tgtEl>
                                          <p:spTgt spid="10">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1">
                                            <p:txEl>
                                              <p:pRg st="0" end="0"/>
                                            </p:txEl>
                                          </p:spTgt>
                                        </p:tgtEl>
                                        <p:attrNameLst>
                                          <p:attrName>style.visibility</p:attrName>
                                        </p:attrNameLst>
                                      </p:cBhvr>
                                      <p:to>
                                        <p:strVal val="visible"/>
                                      </p:to>
                                    </p:set>
                                    <p:animEffect transition="in" filter="wipe(left)">
                                      <p:cBhvr>
                                        <p:cTn id="65" dur="500"/>
                                        <p:tgtEl>
                                          <p:spTgt spid="11">
                                            <p:txEl>
                                              <p:pRg st="0" end="0"/>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1">
                                            <p:txEl>
                                              <p:pRg st="1" end="1"/>
                                            </p:txEl>
                                          </p:spTgt>
                                        </p:tgtEl>
                                        <p:attrNameLst>
                                          <p:attrName>style.visibility</p:attrName>
                                        </p:attrNameLst>
                                      </p:cBhvr>
                                      <p:to>
                                        <p:strVal val="visible"/>
                                      </p:to>
                                    </p:set>
                                    <p:animEffect transition="in" filter="wipe(left)">
                                      <p:cBhvr>
                                        <p:cTn id="70" dur="500"/>
                                        <p:tgtEl>
                                          <p:spTgt spid="11">
                                            <p:txEl>
                                              <p:pRg st="1" end="1"/>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1">
                                            <p:txEl>
                                              <p:pRg st="2" end="2"/>
                                            </p:txEl>
                                          </p:spTgt>
                                        </p:tgtEl>
                                        <p:attrNameLst>
                                          <p:attrName>style.visibility</p:attrName>
                                        </p:attrNameLst>
                                      </p:cBhvr>
                                      <p:to>
                                        <p:strVal val="visible"/>
                                      </p:to>
                                    </p:set>
                                    <p:animEffect transition="in" filter="wipe(left)">
                                      <p:cBhvr>
                                        <p:cTn id="75" dur="500"/>
                                        <p:tgtEl>
                                          <p:spTgt spid="11">
                                            <p:txEl>
                                              <p:pRg st="2" end="2"/>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1">
                                            <p:txEl>
                                              <p:pRg st="3" end="3"/>
                                            </p:txEl>
                                          </p:spTgt>
                                        </p:tgtEl>
                                        <p:attrNameLst>
                                          <p:attrName>style.visibility</p:attrName>
                                        </p:attrNameLst>
                                      </p:cBhvr>
                                      <p:to>
                                        <p:strVal val="visible"/>
                                      </p:to>
                                    </p:set>
                                    <p:animEffect transition="in" filter="wipe(left)">
                                      <p:cBhvr>
                                        <p:cTn id="80" dur="500"/>
                                        <p:tgtEl>
                                          <p:spTgt spid="11">
                                            <p:txEl>
                                              <p:pRg st="3" end="3"/>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1">
                                            <p:txEl>
                                              <p:pRg st="4" end="4"/>
                                            </p:txEl>
                                          </p:spTgt>
                                        </p:tgtEl>
                                        <p:attrNameLst>
                                          <p:attrName>style.visibility</p:attrName>
                                        </p:attrNameLst>
                                      </p:cBhvr>
                                      <p:to>
                                        <p:strVal val="visible"/>
                                      </p:to>
                                    </p:set>
                                    <p:animEffect transition="in" filter="wipe(left)">
                                      <p:cBhvr>
                                        <p:cTn id="85" dur="500"/>
                                        <p:tgtEl>
                                          <p:spTgt spid="11">
                                            <p:txEl>
                                              <p:pRg st="4" end="4"/>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wipe(left)">
                                      <p:cBhvr>
                                        <p:cTn id="90" dur="500"/>
                                        <p:tgtEl>
                                          <p:spTgt spid="14"/>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wipe(left)">
                                      <p:cBhvr>
                                        <p:cTn id="95" dur="500"/>
                                        <p:tgtEl>
                                          <p:spTgt spid="36"/>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wipe(left)">
                                      <p:cBhvr>
                                        <p:cTn id="100" dur="500"/>
                                        <p:tgtEl>
                                          <p:spTgt spid="15"/>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wipe(left)">
                                      <p:cBhvr>
                                        <p:cTn id="105" dur="500"/>
                                        <p:tgtEl>
                                          <p:spTgt spid="16"/>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7"/>
                                        </p:tgtEl>
                                        <p:attrNameLst>
                                          <p:attrName>style.visibility</p:attrName>
                                        </p:attrNameLst>
                                      </p:cBhvr>
                                      <p:to>
                                        <p:strVal val="visible"/>
                                      </p:to>
                                    </p:set>
                                    <p:animEffect transition="in" filter="wipe(left)">
                                      <p:cBhvr>
                                        <p:cTn id="110" dur="500"/>
                                        <p:tgtEl>
                                          <p:spTgt spid="17"/>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wipe(left)">
                                      <p:cBhvr>
                                        <p:cTn id="115" dur="500"/>
                                        <p:tgtEl>
                                          <p:spTgt spid="18"/>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19"/>
                                        </p:tgtEl>
                                        <p:attrNameLst>
                                          <p:attrName>style.visibility</p:attrName>
                                        </p:attrNameLst>
                                      </p:cBhvr>
                                      <p:to>
                                        <p:strVal val="visible"/>
                                      </p:to>
                                    </p:set>
                                    <p:animEffect transition="in" filter="wipe(left)">
                                      <p:cBhvr>
                                        <p:cTn id="120" dur="500"/>
                                        <p:tgtEl>
                                          <p:spTgt spid="19"/>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0"/>
                                        </p:tgtEl>
                                        <p:attrNameLst>
                                          <p:attrName>style.visibility</p:attrName>
                                        </p:attrNameLst>
                                      </p:cBhvr>
                                      <p:to>
                                        <p:strVal val="visible"/>
                                      </p:to>
                                    </p:set>
                                    <p:animEffect transition="in" filter="wipe(left)">
                                      <p:cBhvr>
                                        <p:cTn id="125" dur="500"/>
                                        <p:tgtEl>
                                          <p:spTgt spid="20"/>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21"/>
                                        </p:tgtEl>
                                        <p:attrNameLst>
                                          <p:attrName>style.visibility</p:attrName>
                                        </p:attrNameLst>
                                      </p:cBhvr>
                                      <p:to>
                                        <p:strVal val="visible"/>
                                      </p:to>
                                    </p:set>
                                    <p:animEffect transition="in" filter="wipe(left)">
                                      <p:cBhvr>
                                        <p:cTn id="130" dur="500"/>
                                        <p:tgtEl>
                                          <p:spTgt spid="21"/>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left)">
                                      <p:cBhvr>
                                        <p:cTn id="1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6" grpId="0"/>
      <p:bldP spid="14" grpId="0"/>
      <p:bldP spid="15" grpId="0"/>
      <p:bldP spid="16" grpId="0"/>
      <p:bldP spid="17" grpId="0"/>
      <p:bldP spid="18"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弹力</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一、密度</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Freeform 3" title=""/>
          <p:cNvSpPr/>
          <p:nvPr/>
        </p:nvSpPr>
        <p:spPr>
          <a:xfrm>
            <a:off x="215921" y="2522112"/>
            <a:ext cx="2810941" cy="2810942"/>
          </a:xfrm>
          <a:custGeom>
            <a:rect l="l" t="t" r="r" b="b"/>
            <a:pathLst>
              <a:path w="3747922" h="3747922">
                <a:moveTo>
                  <a:pt x="0" y="0"/>
                </a:moveTo>
                <a:lnTo>
                  <a:pt x="3747922" y="0"/>
                </a:lnTo>
                <a:lnTo>
                  <a:pt x="3747922" y="3747922"/>
                </a:lnTo>
                <a:lnTo>
                  <a:pt x="0" y="3747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p:txBody>
      </p:sp>
      <p:sp>
        <p:nvSpPr>
          <p:cNvPr id="56" name="TextBox 56" title=""/>
          <p:cNvSpPr txBox="1"/>
          <p:nvPr/>
        </p:nvSpPr>
        <p:spPr>
          <a:xfrm>
            <a:off x="219096" y="3635274"/>
            <a:ext cx="2807896" cy="394970"/>
          </a:xfrm>
          <a:prstGeom prst="rect">
            <a:avLst/>
          </a:prstGeom>
        </p:spPr>
        <p:txBody>
          <a:bodyPr lIns="0" tIns="0" rIns="0" bIns="0" rtlCol="0" anchor="t">
            <a:spAutoFit/>
          </a:bodyPr>
          <a:lstStyle/>
          <a:p>
            <a:pPr algn="ctr">
              <a:lnSpc>
                <a:spcPts val="3080"/>
              </a:lnSpc>
            </a:pPr>
            <a:r>
              <a:rPr lang="zh-CN" altLang="en-US" sz="2800" spc="175">
                <a:solidFill>
                  <a:srgbClr val="C00000"/>
                </a:solidFill>
                <a:latin typeface="微软雅黑" panose="020b0503020204020204" charset="-122"/>
                <a:ea typeface="微软雅黑" panose="020b0503020204020204" charset="-122"/>
              </a:rPr>
              <a:t>弹力</a:t>
            </a:r>
            <a:endParaRPr lang="zh-CN" altLang="en-US" sz="2800" spc="175">
              <a:solidFill>
                <a:srgbClr val="C00000"/>
              </a:solidFill>
              <a:latin typeface="微软雅黑" panose="020b0503020204020204" charset="-122"/>
              <a:ea typeface="微软雅黑" panose="020b0503020204020204" charset="-122"/>
            </a:endParaRPr>
          </a:p>
        </p:txBody>
      </p:sp>
      <p:sp>
        <p:nvSpPr>
          <p:cNvPr id="7" name="Freeform 39" title=""/>
          <p:cNvSpPr/>
          <p:nvPr/>
        </p:nvSpPr>
        <p:spPr>
          <a:xfrm rot="-10800000">
            <a:off x="3026992" y="3543199"/>
            <a:ext cx="576376" cy="579538"/>
          </a:xfrm>
          <a:custGeom>
            <a:rect l="l" t="t" r="r" b="b"/>
            <a:pathLst>
              <a:path w="768502" h="772717">
                <a:moveTo>
                  <a:pt x="0" y="0"/>
                </a:moveTo>
                <a:lnTo>
                  <a:pt x="768502" y="0"/>
                </a:lnTo>
                <a:lnTo>
                  <a:pt x="768502" y="772717"/>
                </a:lnTo>
                <a:lnTo>
                  <a:pt x="0" y="772717"/>
                </a:lnTo>
                <a:lnTo>
                  <a:pt x="0" y="0"/>
                </a:lnTo>
                <a:close/>
              </a:path>
            </a:pathLst>
          </a:custGeom>
          <a:blipFill>
            <a:blip r:embed="rId6">
              <a:extLst>
                <a:ext uri="{96DAC541-7B7A-43D3-8B79-37D633B846F1}">
                  <asvg:svgBlip xmlns:asvg="http://schemas.microsoft.com/office/drawing/2016/SVG/main" r:embed="rId7"/>
                </a:ext>
              </a:extLst>
            </a:blip>
            <a:stretch>
              <a:fillRect/>
            </a:stretch>
          </a:blipFill>
          <a:ln>
            <a:solidFill>
              <a:schemeClr val="bg1"/>
            </a:solidFill>
          </a:ln>
        </p:spPr>
        <p:txBody>
          <a:bodyPr/>
          <a:lstStyle/>
          <a:p/>
        </p:txBody>
      </p:sp>
      <p:sp>
        <p:nvSpPr>
          <p:cNvPr id="35" name="AutoShape 35" title=""/>
          <p:cNvSpPr/>
          <p:nvPr/>
        </p:nvSpPr>
        <p:spPr>
          <a:xfrm>
            <a:off x="4063973" y="1732000"/>
            <a:ext cx="394158" cy="0"/>
          </a:xfrm>
          <a:prstGeom prst="line">
            <a:avLst/>
          </a:prstGeom>
          <a:ln w="25400" cap="flat">
            <a:solidFill>
              <a:srgbClr val="7167E4"/>
            </a:solidFill>
            <a:prstDash val="solid"/>
            <a:headEnd type="none" w="sm" len="sm"/>
            <a:tailEnd type="triangle" w="lg" len="med"/>
          </a:ln>
        </p:spPr>
        <p:txBody>
          <a:bodyPr/>
          <a:lstStyle/>
          <a:p/>
        </p:txBody>
      </p:sp>
      <p:sp>
        <p:nvSpPr>
          <p:cNvPr id="15" name="AutoShape 36" title=""/>
          <p:cNvSpPr/>
          <p:nvPr/>
        </p:nvSpPr>
        <p:spPr>
          <a:xfrm>
            <a:off x="3692675" y="3832968"/>
            <a:ext cx="778791" cy="0"/>
          </a:xfrm>
          <a:prstGeom prst="line">
            <a:avLst/>
          </a:prstGeom>
          <a:ln w="25400" cap="flat">
            <a:solidFill>
              <a:srgbClr val="7167E4"/>
            </a:solidFill>
            <a:prstDash val="solid"/>
            <a:headEnd type="none" w="sm" len="sm"/>
            <a:tailEnd type="triangle" w="lg" len="med"/>
          </a:ln>
        </p:spPr>
        <p:txBody>
          <a:bodyPr/>
          <a:lstStyle/>
          <a:p/>
        </p:txBody>
      </p:sp>
      <p:sp>
        <p:nvSpPr>
          <p:cNvPr id="16" name="AutoShape 37" title=""/>
          <p:cNvSpPr/>
          <p:nvPr/>
        </p:nvSpPr>
        <p:spPr>
          <a:xfrm rot="5400000">
            <a:off x="1989455" y="3806190"/>
            <a:ext cx="4158615" cy="10160"/>
          </a:xfrm>
          <a:prstGeom prst="line">
            <a:avLst/>
          </a:prstGeom>
          <a:ln w="25400" cap="flat">
            <a:solidFill>
              <a:srgbClr val="7167E4"/>
            </a:solidFill>
            <a:prstDash val="solid"/>
            <a:headEnd type="none" w="sm" len="sm"/>
            <a:tailEnd type="none" w="sm" len="sm"/>
          </a:ln>
        </p:spPr>
        <p:txBody>
          <a:bodyPr/>
          <a:lstStyle/>
          <a:p/>
        </p:txBody>
      </p:sp>
      <p:sp>
        <p:nvSpPr>
          <p:cNvPr id="38" name="AutoShape 38" title=""/>
          <p:cNvSpPr/>
          <p:nvPr/>
        </p:nvSpPr>
        <p:spPr>
          <a:xfrm>
            <a:off x="4064608" y="5881636"/>
            <a:ext cx="394158" cy="0"/>
          </a:xfrm>
          <a:prstGeom prst="line">
            <a:avLst/>
          </a:prstGeom>
          <a:ln w="25400" cap="flat">
            <a:solidFill>
              <a:srgbClr val="7167E4"/>
            </a:solidFill>
            <a:prstDash val="solid"/>
            <a:headEnd type="none" w="sm" len="sm"/>
            <a:tailEnd type="triangle" w="lg" len="med"/>
          </a:ln>
        </p:spPr>
        <p:txBody>
          <a:bodyPr/>
          <a:lstStyle/>
          <a:p/>
        </p:txBody>
      </p:sp>
      <p:pic>
        <p:nvPicPr>
          <p:cNvPr id="59" name="图片 58" title=""/>
          <p:cNvPicPr>
            <a:picLocks noChangeAspect="1"/>
          </p:cNvPicPr>
          <p:nvPr/>
        </p:nvPicPr>
        <p:blipFill>
          <a:blip r:embed="rId8"/>
          <a:stretch>
            <a:fillRect/>
          </a:stretch>
        </p:blipFill>
        <p:spPr>
          <a:xfrm>
            <a:off x="4465320" y="905510"/>
            <a:ext cx="1788160" cy="1652905"/>
          </a:xfrm>
          <a:prstGeom prst="rect">
            <a:avLst/>
          </a:prstGeom>
        </p:spPr>
      </p:pic>
      <p:pic>
        <p:nvPicPr>
          <p:cNvPr id="17" name="图片 16" title=""/>
          <p:cNvPicPr>
            <a:picLocks noChangeAspect="1"/>
          </p:cNvPicPr>
          <p:nvPr/>
        </p:nvPicPr>
        <p:blipFill>
          <a:blip r:embed="rId8"/>
          <a:stretch>
            <a:fillRect/>
          </a:stretch>
        </p:blipFill>
        <p:spPr>
          <a:xfrm>
            <a:off x="4486910" y="3003550"/>
            <a:ext cx="1788160" cy="1652905"/>
          </a:xfrm>
          <a:prstGeom prst="rect">
            <a:avLst/>
          </a:prstGeom>
        </p:spPr>
      </p:pic>
      <p:pic>
        <p:nvPicPr>
          <p:cNvPr id="18" name="图片 17" title=""/>
          <p:cNvPicPr>
            <a:picLocks noChangeAspect="1"/>
          </p:cNvPicPr>
          <p:nvPr/>
        </p:nvPicPr>
        <p:blipFill>
          <a:blip r:embed="rId8"/>
          <a:stretch>
            <a:fillRect/>
          </a:stretch>
        </p:blipFill>
        <p:spPr>
          <a:xfrm>
            <a:off x="4507865" y="5060950"/>
            <a:ext cx="1788160" cy="1652905"/>
          </a:xfrm>
          <a:prstGeom prst="rect">
            <a:avLst/>
          </a:prstGeom>
        </p:spPr>
      </p:pic>
      <p:sp>
        <p:nvSpPr>
          <p:cNvPr id="44" name="Freeform 44" title=""/>
          <p:cNvSpPr/>
          <p:nvPr/>
        </p:nvSpPr>
        <p:spPr>
          <a:xfrm>
            <a:off x="5162607" y="1184284"/>
            <a:ext cx="393742" cy="449291"/>
          </a:xfrm>
          <a:custGeom>
            <a:rect l="l" t="t" r="r" b="b"/>
            <a:pathLst>
              <a:path w="393742" h="449291">
                <a:moveTo>
                  <a:pt x="0" y="0"/>
                </a:moveTo>
                <a:lnTo>
                  <a:pt x="393742" y="0"/>
                </a:lnTo>
                <a:lnTo>
                  <a:pt x="393742" y="449291"/>
                </a:lnTo>
                <a:lnTo>
                  <a:pt x="0" y="449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p:txBody>
      </p:sp>
      <p:sp>
        <p:nvSpPr>
          <p:cNvPr id="51" name="TextBox 51" title=""/>
          <p:cNvSpPr txBox="1"/>
          <p:nvPr/>
        </p:nvSpPr>
        <p:spPr>
          <a:xfrm>
            <a:off x="4548788" y="1719386"/>
            <a:ext cx="1646782" cy="287020"/>
          </a:xfrm>
          <a:prstGeom prst="rect">
            <a:avLst/>
          </a:prstGeom>
        </p:spPr>
        <p:txBody>
          <a:bodyPr lIns="0" tIns="0" rIns="0" bIns="0" rtlCol="0" anchor="t">
            <a:spAutoFit/>
          </a:bodyPr>
          <a:lstStyle/>
          <a:p>
            <a:pPr algn="ctr">
              <a:lnSpc>
                <a:spcPts val="2240"/>
              </a:lnSpc>
            </a:pPr>
            <a:r>
              <a:rPr lang="zh-CN" altLang="en-US" sz="1600" spc="127">
                <a:solidFill>
                  <a:srgbClr val="7167E4"/>
                </a:solidFill>
                <a:ea typeface="思源黑体 1 Medium" panose="020b0600000000000000" charset="-122"/>
              </a:rPr>
              <a:t>弹性与塑性</a:t>
            </a:r>
            <a:endParaRPr lang="zh-CN" altLang="en-US" sz="1600" spc="127">
              <a:solidFill>
                <a:srgbClr val="7167E4"/>
              </a:solidFill>
              <a:ea typeface="思源黑体 1 Medium" panose="020b0600000000000000" charset="-122"/>
            </a:endParaRPr>
          </a:p>
        </p:txBody>
      </p:sp>
      <p:sp>
        <p:nvSpPr>
          <p:cNvPr id="46" name="Freeform 46" title=""/>
          <p:cNvSpPr/>
          <p:nvPr/>
        </p:nvSpPr>
        <p:spPr>
          <a:xfrm>
            <a:off x="5174948" y="3303121"/>
            <a:ext cx="412241" cy="332041"/>
          </a:xfrm>
          <a:custGeom>
            <a:rect l="l" t="t" r="r" b="b"/>
            <a:pathLst>
              <a:path w="412240" h="332041">
                <a:moveTo>
                  <a:pt x="0" y="0"/>
                </a:moveTo>
                <a:lnTo>
                  <a:pt x="412241" y="0"/>
                </a:lnTo>
                <a:lnTo>
                  <a:pt x="412241" y="332041"/>
                </a:lnTo>
                <a:lnTo>
                  <a:pt x="0" y="3320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p:txBody>
      </p:sp>
      <p:sp>
        <p:nvSpPr>
          <p:cNvPr id="19" name="TextBox 51" title=""/>
          <p:cNvSpPr txBox="1"/>
          <p:nvPr/>
        </p:nvSpPr>
        <p:spPr>
          <a:xfrm>
            <a:off x="4582443" y="3847906"/>
            <a:ext cx="1646782" cy="287020"/>
          </a:xfrm>
          <a:prstGeom prst="rect">
            <a:avLst/>
          </a:prstGeom>
        </p:spPr>
        <p:txBody>
          <a:bodyPr lIns="0" tIns="0" rIns="0" bIns="0" rtlCol="0" anchor="t">
            <a:spAutoFit/>
          </a:bodyPr>
          <a:lstStyle/>
          <a:p>
            <a:pPr algn="ctr">
              <a:lnSpc>
                <a:spcPts val="2240"/>
              </a:lnSpc>
            </a:pPr>
            <a:r>
              <a:rPr lang="zh-CN" altLang="en-US" sz="1600" spc="127">
                <a:solidFill>
                  <a:srgbClr val="7167E4"/>
                </a:solidFill>
                <a:ea typeface="思源黑体 1 Medium" panose="020b0600000000000000" charset="-122"/>
              </a:rPr>
              <a:t>弹力</a:t>
            </a:r>
            <a:endParaRPr lang="en-US" sz="1600" spc="127">
              <a:solidFill>
                <a:srgbClr val="7167E4"/>
              </a:solidFill>
              <a:ea typeface="思源黑体 1 Medium" panose="020b0600000000000000" charset="-122"/>
            </a:endParaRPr>
          </a:p>
        </p:txBody>
      </p:sp>
      <p:sp>
        <p:nvSpPr>
          <p:cNvPr id="45" name="Freeform 45" title=""/>
          <p:cNvSpPr/>
          <p:nvPr/>
        </p:nvSpPr>
        <p:spPr>
          <a:xfrm>
            <a:off x="5205152" y="5304872"/>
            <a:ext cx="393742" cy="408600"/>
          </a:xfrm>
          <a:custGeom>
            <a:rect l="l" t="t" r="r" b="b"/>
            <a:pathLst>
              <a:path w="393742" h="408600">
                <a:moveTo>
                  <a:pt x="0" y="0"/>
                </a:moveTo>
                <a:lnTo>
                  <a:pt x="393742" y="0"/>
                </a:lnTo>
                <a:lnTo>
                  <a:pt x="393742" y="408600"/>
                </a:lnTo>
                <a:lnTo>
                  <a:pt x="0" y="408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p:txBody>
      </p:sp>
      <p:sp>
        <p:nvSpPr>
          <p:cNvPr id="60" name="TextBox 49" title=""/>
          <p:cNvSpPr txBox="1"/>
          <p:nvPr/>
        </p:nvSpPr>
        <p:spPr>
          <a:xfrm>
            <a:off x="4602128" y="5789663"/>
            <a:ext cx="1646782" cy="574040"/>
          </a:xfrm>
          <a:prstGeom prst="rect">
            <a:avLst/>
          </a:prstGeom>
        </p:spPr>
        <p:txBody>
          <a:bodyPr lIns="0" tIns="0" rIns="0" bIns="0" rtlCol="0" anchor="t">
            <a:spAutoFit/>
          </a:bodyPr>
          <a:lstStyle/>
          <a:p>
            <a:pPr algn="ctr">
              <a:lnSpc>
                <a:spcPts val="2240"/>
              </a:lnSpc>
            </a:pPr>
            <a:r>
              <a:rPr lang="zh-CN" altLang="en-US" sz="1600" spc="127">
                <a:solidFill>
                  <a:srgbClr val="7167E4"/>
                </a:solidFill>
                <a:latin typeface="微软雅黑" panose="020b0503020204020204" charset="-122"/>
                <a:ea typeface="微软雅黑" panose="020b0503020204020204" charset="-122"/>
                <a:cs typeface="微软雅黑" panose="020b0503020204020204" charset="-122"/>
              </a:rPr>
              <a:t>弹力的</a:t>
            </a:r>
            <a:endParaRPr lang="zh-CN" altLang="en-US" sz="1600" spc="127">
              <a:solidFill>
                <a:srgbClr val="7167E4"/>
              </a:solidFill>
              <a:latin typeface="微软雅黑" panose="020b0503020204020204" charset="-122"/>
              <a:ea typeface="微软雅黑" panose="020b0503020204020204" charset="-122"/>
              <a:cs typeface="微软雅黑" panose="020b0503020204020204" charset="-122"/>
            </a:endParaRPr>
          </a:p>
          <a:p>
            <a:pPr algn="ctr">
              <a:lnSpc>
                <a:spcPts val="2240"/>
              </a:lnSpc>
            </a:pPr>
            <a:r>
              <a:rPr lang="zh-CN" altLang="en-US" sz="1600" spc="127">
                <a:solidFill>
                  <a:srgbClr val="7167E4"/>
                </a:solidFill>
                <a:latin typeface="微软雅黑" panose="020b0503020204020204" charset="-122"/>
                <a:ea typeface="微软雅黑" panose="020b0503020204020204" charset="-122"/>
                <a:cs typeface="微软雅黑" panose="020b0503020204020204" charset="-122"/>
              </a:rPr>
              <a:t>三要素</a:t>
            </a:r>
            <a:endParaRPr lang="zh-CN" altLang="en-US" sz="1600" spc="127">
              <a:solidFill>
                <a:srgbClr val="7167E4"/>
              </a:solidFill>
              <a:latin typeface="微软雅黑" panose="020b0503020204020204" charset="-122"/>
              <a:ea typeface="微软雅黑" panose="020b0503020204020204" charset="-122"/>
              <a:cs typeface="微软雅黑" panose="020b0503020204020204" charset="-122"/>
            </a:endParaRPr>
          </a:p>
        </p:txBody>
      </p:sp>
      <p:sp>
        <p:nvSpPr>
          <p:cNvPr id="20" name="文本框 19" title=""/>
          <p:cNvSpPr txBox="1"/>
          <p:nvPr/>
        </p:nvSpPr>
        <p:spPr>
          <a:xfrm>
            <a:off x="6062980" y="1029970"/>
            <a:ext cx="6128385" cy="737235"/>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弹性：物体受力发生形变，撤去外力后又恢复到原来的形状，发生这种形变叫做弹性形变，物体这种性质叫做弹性</a:t>
            </a:r>
            <a:endParaRPr lang="zh-CN" altLang="en-US" sz="14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p:txBody>
      </p:sp>
      <p:sp>
        <p:nvSpPr>
          <p:cNvPr id="21" name="文本框 20" title=""/>
          <p:cNvSpPr txBox="1"/>
          <p:nvPr/>
        </p:nvSpPr>
        <p:spPr>
          <a:xfrm>
            <a:off x="6063615" y="1784985"/>
            <a:ext cx="6128385" cy="737235"/>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塑性：有些物体发生形变后不能自动恢复到原来的形状，发生的这种形变叫做塑形形变，物体的这种性质叫做塑性</a:t>
            </a:r>
            <a:endPar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p:txBody>
      </p:sp>
      <p:sp>
        <p:nvSpPr>
          <p:cNvPr id="22" name="文本框 21" title=""/>
          <p:cNvSpPr txBox="1"/>
          <p:nvPr/>
        </p:nvSpPr>
        <p:spPr>
          <a:xfrm>
            <a:off x="6063615" y="3006725"/>
            <a:ext cx="6128385" cy="414020"/>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弹力：物体由于发生弹性形变而产生的力叫做弹力</a:t>
            </a:r>
            <a:endParaRPr lang="zh-CN" altLang="en-US" sz="14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p:txBody>
      </p:sp>
      <p:sp>
        <p:nvSpPr>
          <p:cNvPr id="23" name="文本框 22" title=""/>
          <p:cNvSpPr txBox="1"/>
          <p:nvPr/>
        </p:nvSpPr>
        <p:spPr>
          <a:xfrm>
            <a:off x="6063615" y="3401695"/>
            <a:ext cx="6128385" cy="1383665"/>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产生条件：</a:t>
            </a:r>
            <a:endPar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①两物体相互接触；</a:t>
            </a:r>
            <a:endPar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②接触处相互挤压或拉伸而发生弹性形变（相互接触的物体间不一定产生弹力，如相互接触但没有发生相互作用的物体间是没有弹力的）</a:t>
            </a:r>
            <a:endPar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p:txBody>
      </p:sp>
      <p:sp>
        <p:nvSpPr>
          <p:cNvPr id="24" name="文本框 23" title=""/>
          <p:cNvSpPr txBox="1"/>
          <p:nvPr/>
        </p:nvSpPr>
        <p:spPr>
          <a:xfrm>
            <a:off x="6062980" y="5101590"/>
            <a:ext cx="6128385" cy="414020"/>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大小：与物体的材料和弹性形变程度有关</a:t>
            </a:r>
            <a:endParaRPr lang="zh-CN" altLang="en-US" sz="14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p:txBody>
      </p:sp>
      <p:sp>
        <p:nvSpPr>
          <p:cNvPr id="25" name="文本框 24" title=""/>
          <p:cNvSpPr txBox="1"/>
          <p:nvPr/>
        </p:nvSpPr>
        <p:spPr>
          <a:xfrm>
            <a:off x="6063615" y="5513705"/>
            <a:ext cx="6128385" cy="737235"/>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方向：始终与物体形变方向相反，与物体恢复原状的方向相同，或与使物体发生形变的力的方向相反，且总是与接触面垂直</a:t>
            </a:r>
            <a:endPar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p:txBody>
      </p:sp>
      <p:sp>
        <p:nvSpPr>
          <p:cNvPr id="26" name="文本框 25" title=""/>
          <p:cNvSpPr txBox="1"/>
          <p:nvPr/>
        </p:nvSpPr>
        <p:spPr>
          <a:xfrm>
            <a:off x="6063615" y="6263640"/>
            <a:ext cx="5033645" cy="414020"/>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0000FF"/>
                </a:highlight>
                <a:latin typeface="微软雅黑" panose="020b0503020204020204" charset="-122"/>
                <a:ea typeface="微软雅黑" panose="020b0503020204020204" charset="-122"/>
                <a:cs typeface="微软雅黑" panose="020b0503020204020204" charset="-122"/>
              </a:rPr>
              <a:t>作用点：在两个物体的接触面上，也可等效在接触面的一点</a:t>
            </a:r>
            <a:endParaRPr lang="zh-CN" altLang="en-US" sz="1400">
              <a:solidFill>
                <a:schemeClr val="bg1"/>
              </a:solidFill>
              <a:highlight>
                <a:srgbClr val="0000FF"/>
              </a:highligh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linds(horizontal)">
                                      <p:cBhvr>
                                        <p:cTn id="18" dur="500"/>
                                        <p:tgtEl>
                                          <p:spTgt spid="56"/>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par>
                                <p:cTn id="35" presetID="22" presetClass="entr" presetSubtype="8"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childTnLst>
                    </p:cTn>
                  </p:par>
                  <p:par>
                    <p:cTn id="38" fill="hold" nodeType="clickPar">
                      <p:stCondLst>
                        <p:cond delay="indefinite"/>
                        <p:cond evt="onBegin" delay="0">
                          <p:tn val="37"/>
                        </p:cond>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barn(inVertical)">
                                      <p:cBhvr>
                                        <p:cTn id="42" dur="500"/>
                                        <p:tgtEl>
                                          <p:spTgt spid="59"/>
                                        </p:tgtEl>
                                      </p:cBhvr>
                                    </p:animEffect>
                                  </p:childTnLst>
                                </p:cTn>
                              </p:par>
                              <p:par>
                                <p:cTn id="43" presetID="16" presetClass="entr" presetSubtype="21"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barn(inVertical)">
                                      <p:cBhvr>
                                        <p:cTn id="48" dur="500"/>
                                        <p:tgtEl>
                                          <p:spTgt spid="51"/>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par>
                                <p:cTn id="54" presetID="16" presetClass="entr" presetSubtype="21"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barn(inVertical)">
                                      <p:cBhvr>
                                        <p:cTn id="56" dur="500"/>
                                        <p:tgtEl>
                                          <p:spTgt spid="4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arn(inVertical)">
                                      <p:cBhvr>
                                        <p:cTn id="59" dur="500"/>
                                        <p:tgtEl>
                                          <p:spTgt spid="19"/>
                                        </p:tgtEl>
                                      </p:cBhvr>
                                    </p:animEffect>
                                  </p:childTnLst>
                                </p:cTn>
                              </p:par>
                            </p:childTnLst>
                          </p:cTn>
                        </p:par>
                      </p:childTnLst>
                    </p:cTn>
                  </p:par>
                  <p:par>
                    <p:cTn id="60" fill="hold" nodeType="clickPar">
                      <p:stCondLst>
                        <p:cond delay="indefinite"/>
                        <p:cond evt="onBegin" delay="0">
                          <p:tn val="59"/>
                        </p:cond>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par>
                                <p:cTn id="65" presetID="16" presetClass="entr" presetSubtype="21"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barn(inVertical)">
                                      <p:cBhvr>
                                        <p:cTn id="67" dur="500"/>
                                        <p:tgtEl>
                                          <p:spTgt spid="4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barn(inVertical)">
                                      <p:cBhvr>
                                        <p:cTn id="70" dur="500"/>
                                        <p:tgtEl>
                                          <p:spTgt spid="60"/>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0">
                                            <p:txEl>
                                              <p:pRg st="0" end="0"/>
                                            </p:txEl>
                                          </p:spTgt>
                                        </p:tgtEl>
                                        <p:attrNameLst>
                                          <p:attrName>style.visibility</p:attrName>
                                        </p:attrNameLst>
                                      </p:cBhvr>
                                      <p:to>
                                        <p:strVal val="visible"/>
                                      </p:to>
                                    </p:set>
                                    <p:animEffect transition="in" filter="wipe(left)">
                                      <p:cBhvr>
                                        <p:cTn id="75" dur="500"/>
                                        <p:tgtEl>
                                          <p:spTgt spid="20">
                                            <p:txEl>
                                              <p:pRg st="0" end="0"/>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1">
                                            <p:txEl>
                                              <p:pRg st="0" end="0"/>
                                            </p:txEl>
                                          </p:spTgt>
                                        </p:tgtEl>
                                        <p:attrNameLst>
                                          <p:attrName>style.visibility</p:attrName>
                                        </p:attrNameLst>
                                      </p:cBhvr>
                                      <p:to>
                                        <p:strVal val="visible"/>
                                      </p:to>
                                    </p:set>
                                    <p:animEffect transition="in" filter="wipe(left)">
                                      <p:cBhvr>
                                        <p:cTn id="80" dur="500"/>
                                        <p:tgtEl>
                                          <p:spTgt spid="21">
                                            <p:txEl>
                                              <p:pRg st="0" end="0"/>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2">
                                            <p:txEl>
                                              <p:pRg st="0" end="0"/>
                                            </p:txEl>
                                          </p:spTgt>
                                        </p:tgtEl>
                                        <p:attrNameLst>
                                          <p:attrName>style.visibility</p:attrName>
                                        </p:attrNameLst>
                                      </p:cBhvr>
                                      <p:to>
                                        <p:strVal val="visible"/>
                                      </p:to>
                                    </p:set>
                                    <p:animEffect transition="in" filter="wipe(left)">
                                      <p:cBhvr>
                                        <p:cTn id="85" dur="500"/>
                                        <p:tgtEl>
                                          <p:spTgt spid="22">
                                            <p:txEl>
                                              <p:pRg st="0" end="0"/>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3">
                                            <p:txEl>
                                              <p:pRg st="0" end="0"/>
                                            </p:txEl>
                                          </p:spTgt>
                                        </p:tgtEl>
                                        <p:attrNameLst>
                                          <p:attrName>style.visibility</p:attrName>
                                        </p:attrNameLst>
                                      </p:cBhvr>
                                      <p:to>
                                        <p:strVal val="visible"/>
                                      </p:to>
                                    </p:set>
                                    <p:animEffect transition="in" filter="wipe(left)">
                                      <p:cBhvr>
                                        <p:cTn id="90" dur="500"/>
                                        <p:tgtEl>
                                          <p:spTgt spid="23">
                                            <p:txEl>
                                              <p:pRg st="0" end="0"/>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23">
                                            <p:txEl>
                                              <p:pRg st="1" end="1"/>
                                            </p:txEl>
                                          </p:spTgt>
                                        </p:tgtEl>
                                        <p:attrNameLst>
                                          <p:attrName>style.visibility</p:attrName>
                                        </p:attrNameLst>
                                      </p:cBhvr>
                                      <p:to>
                                        <p:strVal val="visible"/>
                                      </p:to>
                                    </p:set>
                                    <p:animEffect transition="in" filter="wipe(left)">
                                      <p:cBhvr>
                                        <p:cTn id="95" dur="500"/>
                                        <p:tgtEl>
                                          <p:spTgt spid="23">
                                            <p:txEl>
                                              <p:pRg st="1" end="1"/>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23">
                                            <p:txEl>
                                              <p:pRg st="2" end="2"/>
                                            </p:txEl>
                                          </p:spTgt>
                                        </p:tgtEl>
                                        <p:attrNameLst>
                                          <p:attrName>style.visibility</p:attrName>
                                        </p:attrNameLst>
                                      </p:cBhvr>
                                      <p:to>
                                        <p:strVal val="visible"/>
                                      </p:to>
                                    </p:set>
                                    <p:animEffect transition="in" filter="wipe(left)">
                                      <p:cBhvr>
                                        <p:cTn id="100" dur="500"/>
                                        <p:tgtEl>
                                          <p:spTgt spid="23">
                                            <p:txEl>
                                              <p:pRg st="2" end="2"/>
                                            </p:txEl>
                                          </p:spTgt>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24">
                                            <p:txEl>
                                              <p:pRg st="0" end="0"/>
                                            </p:txEl>
                                          </p:spTgt>
                                        </p:tgtEl>
                                        <p:attrNameLst>
                                          <p:attrName>style.visibility</p:attrName>
                                        </p:attrNameLst>
                                      </p:cBhvr>
                                      <p:to>
                                        <p:strVal val="visible"/>
                                      </p:to>
                                    </p:set>
                                    <p:animEffect transition="in" filter="wipe(left)">
                                      <p:cBhvr>
                                        <p:cTn id="105" dur="500"/>
                                        <p:tgtEl>
                                          <p:spTgt spid="24">
                                            <p:txEl>
                                              <p:pRg st="0" end="0"/>
                                            </p:txEl>
                                          </p:spTgt>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25">
                                            <p:txEl>
                                              <p:pRg st="0" end="0"/>
                                            </p:txEl>
                                          </p:spTgt>
                                        </p:tgtEl>
                                        <p:attrNameLst>
                                          <p:attrName>style.visibility</p:attrName>
                                        </p:attrNameLst>
                                      </p:cBhvr>
                                      <p:to>
                                        <p:strVal val="visible"/>
                                      </p:to>
                                    </p:set>
                                    <p:animEffect transition="in" filter="wipe(left)">
                                      <p:cBhvr>
                                        <p:cTn id="110" dur="500"/>
                                        <p:tgtEl>
                                          <p:spTgt spid="25">
                                            <p:txEl>
                                              <p:pRg st="0" end="0"/>
                                            </p:txEl>
                                          </p:spTgt>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6">
                                            <p:txEl>
                                              <p:pRg st="0" end="0"/>
                                            </p:txEl>
                                          </p:spTgt>
                                        </p:tgtEl>
                                        <p:attrNameLst>
                                          <p:attrName>style.visibility</p:attrName>
                                        </p:attrNameLst>
                                      </p:cBhvr>
                                      <p:to>
                                        <p:strVal val="visible"/>
                                      </p:to>
                                    </p:set>
                                    <p:animEffect transition="in" filter="wipe(left)">
                                      <p:cBhvr>
                                        <p:cTn id="115"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p:bldP spid="51" grpId="0"/>
      <p:bldP spid="19" grpId="0"/>
      <p:bldP spid="60"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二、弹簧测力计</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09040"/>
            <a:ext cx="1854200" cy="506730"/>
          </a:xfrm>
          <a:prstGeom prst="rect">
            <a:avLst/>
          </a:prstGeom>
          <a:noFill/>
        </p:spPr>
        <p:txBody>
          <a:bodyPr wrap="square" rtlCol="0" anchor="t">
            <a:spAutoFit/>
          </a:bodyPr>
          <a:lstStyle/>
          <a:p>
            <a:pPr fontAlgn="auto">
              <a:lnSpc>
                <a:spcPct val="150000"/>
              </a:lnSpc>
            </a:pPr>
            <a:r>
              <a:rPr lang="zh-CN" altLang="en-US">
                <a:solidFill>
                  <a:schemeClr val="accent3">
                    <a:lumMod val="75000"/>
                  </a:schemeClr>
                </a:solidFill>
                <a:latin typeface="微软雅黑" panose="020b0503020204020204" charset="-122"/>
                <a:ea typeface="微软雅黑" panose="020b0503020204020204" charset="-122"/>
                <a:cs typeface="微软雅黑" panose="020b0503020204020204" charset="-122"/>
              </a:rPr>
              <a:t>1.弹簧测力计</a:t>
            </a:r>
            <a:endParaRPr lang="zh-CN" altLang="en-US">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custDataLst>
              <p:tags r:id="rId3"/>
            </p:custDataLst>
          </p:nvPr>
        </p:nvGraphicFramePr>
        <p:xfrm>
          <a:off x="292735" y="1886585"/>
          <a:ext cx="11072495" cy="3556000"/>
        </p:xfrm>
        <a:graphic>
          <a:graphicData uri="http://schemas.openxmlformats.org/drawingml/2006/table">
            <a:tbl>
              <a:tblPr firstRow="1" bandRow="1">
                <a:tableStyleId>{5940675A-B579-460E-94D1-54222C63F5DA}</a:tableStyleId>
              </a:tblPr>
              <a:tblGrid>
                <a:gridCol w="1835785"/>
                <a:gridCol w="9236710"/>
              </a:tblGrid>
              <a:tr h="961390">
                <a:tc>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弹簧测力计</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fontAlgn="auto">
                        <a:lnSpc>
                          <a:spcPct val="150000"/>
                        </a:lnSpc>
                        <a:buNone/>
                      </a:pPr>
                      <a:r>
                        <a:rPr lang="en-US" sz="1600" b="0">
                          <a:latin typeface="宋体" panose="02010600030101010101" pitchFamily="2" charset="-122"/>
                          <a:ea typeface="宋体" panose="02010600030101010101" pitchFamily="2" charset="-122"/>
                          <a:cs typeface="宋体" panose="02010600030101010101" pitchFamily="2" charset="-122"/>
                        </a:rPr>
                        <a:t>测量力的大小的工具叫做测力计。其中利用弹簧受到的拉力越大，弹簧的伸长量就越长的原理制成的测力计叫做弹簧测力计</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96670">
                <a:tc rowSpan="2">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弹簧测力计的使用方法</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使用前：</a:t>
                      </a: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（1）观察量程：待测力的大小不能超过量程；（2）明确分度值：知道每一小格表示多少牛；（3）校零：</a:t>
                      </a:r>
                      <a:r>
                        <a:rPr lang="en-US" sz="1600" b="0">
                          <a:solidFill>
                            <a:srgbClr val="000000"/>
                          </a:solidFill>
                          <a:highlight>
                            <a:srgbClr val="FFFF00"/>
                          </a:highlight>
                          <a:latin typeface="宋体" panose="02010600030101010101" pitchFamily="2" charset="-122"/>
                          <a:ea typeface="宋体" panose="02010600030101010101" pitchFamily="2" charset="-122"/>
                          <a:cs typeface="宋体" panose="02010600030101010101" pitchFamily="2" charset="-122"/>
                        </a:rPr>
                        <a:t>检查指针是否指在零刻度线上</a:t>
                      </a: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。若没有，要调节至对齐；（4）沿弹簧轴线方向轻轻来回拉动几次挂钩，放手后观察指针是否能回到零刻度线处，以防止弹簧卡壳</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97940">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使用时：</a:t>
                      </a: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（1）测量：要使弹簧测力计的弹簧轴线方向跟所测力的方向在一条直线上，弹簧不要靠在刻度盘上（避免因摩擦而影响测量的准确程度）；（2）读数：</a:t>
                      </a:r>
                      <a:r>
                        <a:rPr lang="en-US" sz="1600" b="0">
                          <a:solidFill>
                            <a:srgbClr val="000000"/>
                          </a:solidFill>
                          <a:highlight>
                            <a:srgbClr val="FFFF00"/>
                          </a:highlight>
                          <a:latin typeface="宋体" panose="02010600030101010101" pitchFamily="2" charset="-122"/>
                          <a:ea typeface="宋体" panose="02010600030101010101" pitchFamily="2" charset="-122"/>
                          <a:cs typeface="宋体" panose="02010600030101010101" pitchFamily="2" charset="-122"/>
                        </a:rPr>
                        <a:t>应让视线垂直于刻度盘读数</a:t>
                      </a: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；（3）记录：在记录数据时要带上单位；（4）待测的力（物体）一定要在弹簧测力计的挂钩一端</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 name="文本框 9" title=""/>
          <p:cNvSpPr txBox="1"/>
          <p:nvPr/>
        </p:nvSpPr>
        <p:spPr>
          <a:xfrm>
            <a:off x="292735" y="5520337"/>
            <a:ext cx="11734800" cy="922020"/>
          </a:xfrm>
          <a:prstGeom prst="rect">
            <a:avLst/>
          </a:prstGeom>
          <a:noFill/>
        </p:spPr>
        <p:txBody>
          <a:bodyPr wrap="square" rtlCol="0" anchor="t">
            <a:spAutoFit/>
          </a:bodyPr>
          <a:lstStyle/>
          <a:p>
            <a:pPr fontAlgn="auto">
              <a:lnSpc>
                <a:spcPct val="150000"/>
              </a:lnSpc>
            </a:pPr>
            <a:r>
              <a:rPr>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r>
              <a:rPr>
                <a:latin typeface="微软雅黑" panose="020b0503020204020204" charset="-122"/>
                <a:ea typeface="微软雅黑" panose="020b0503020204020204" charset="-122"/>
                <a:cs typeface="微软雅黑" panose="020b0503020204020204" charset="-122"/>
              </a:rPr>
              <a:t>弹簧测力计是测量力的工具，不仅能测竖直方向或水平方向的力，其他方向的力也可测量。在测量时，只要保证弹簧测力计所测力的方向与弹簧测力计的轴线方向一致即可</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二、弹簧测力计</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09040"/>
            <a:ext cx="4177030" cy="506730"/>
          </a:xfrm>
          <a:prstGeom prst="rect">
            <a:avLst/>
          </a:prstGeom>
          <a:noFill/>
        </p:spPr>
        <p:txBody>
          <a:bodyPr wrap="square" rtlCol="0" anchor="t">
            <a:spAutoFit/>
          </a:bodyPr>
          <a:lstStyle/>
          <a:p>
            <a:pPr fontAlgn="auto">
              <a:lnSpc>
                <a:spcPct val="150000"/>
              </a:lnSpc>
            </a:pPr>
            <a:r>
              <a:rPr lang="zh-CN" altLang="en-US">
                <a:solidFill>
                  <a:schemeClr val="accent3">
                    <a:lumMod val="75000"/>
                  </a:schemeClr>
                </a:solidFill>
                <a:latin typeface="微软雅黑" panose="020b0503020204020204" charset="-122"/>
                <a:ea typeface="微软雅黑" panose="020b0503020204020204" charset="-122"/>
                <a:cs typeface="微软雅黑" panose="020b0503020204020204" charset="-122"/>
              </a:rPr>
              <a:t>2.弹簧测力计的测量原理（拓展实验）</a:t>
            </a:r>
            <a:endParaRPr lang="zh-CN" altLang="en-US">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nvSpPr>
        <p:spPr>
          <a:xfrm>
            <a:off x="228600" y="1716052"/>
            <a:ext cx="11734800" cy="1753235"/>
          </a:xfrm>
          <a:prstGeom prst="rect">
            <a:avLst/>
          </a:prstGeom>
          <a:noFill/>
        </p:spPr>
        <p:txBody>
          <a:bodyPr wrap="square" rtlCol="0" anchor="t">
            <a:spAutoFit/>
          </a:bodyPr>
          <a:lstStyle/>
          <a:p>
            <a:pPr fontAlgn="auto">
              <a:lnSpc>
                <a:spcPct val="150000"/>
              </a:lnSpc>
            </a:pPr>
            <a:r>
              <a:rPr>
                <a:solidFill>
                  <a:srgbClr val="172EDB"/>
                </a:solidFill>
                <a:latin typeface="微软雅黑" panose="020b0503020204020204" charset="-122"/>
                <a:ea typeface="微软雅黑" panose="020b0503020204020204" charset="-122"/>
                <a:cs typeface="微软雅黑" panose="020b0503020204020204" charset="-122"/>
              </a:rPr>
              <a:t>【实验探究】</a:t>
            </a:r>
            <a:r>
              <a:rPr>
                <a:latin typeface="微软雅黑" panose="020b0503020204020204" charset="-122"/>
                <a:ea typeface="微软雅黑" panose="020b0503020204020204" charset="-122"/>
                <a:cs typeface="微软雅黑" panose="020b0503020204020204" charset="-122"/>
              </a:rPr>
              <a:t>弹簧的伸长量与拉力的关系</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rgbClr val="172EDB"/>
                </a:solidFill>
                <a:latin typeface="微软雅黑" panose="020b0503020204020204" charset="-122"/>
                <a:ea typeface="微软雅黑" panose="020b0503020204020204" charset="-122"/>
                <a:cs typeface="微软雅黑" panose="020b0503020204020204" charset="-122"/>
              </a:rPr>
              <a:t>【实验过程】</a:t>
            </a:r>
            <a:r>
              <a:rPr>
                <a:latin typeface="微软雅黑" panose="020b0503020204020204" charset="-122"/>
                <a:ea typeface="微软雅黑" panose="020b0503020204020204" charset="-122"/>
                <a:cs typeface="微软雅黑" panose="020b0503020204020204" charset="-122"/>
              </a:rPr>
              <a:t>如图所示，将弹簧固定在支架上，旁边直立放置一刻度尺，记下挂钩上挂钩码前弹簧下端的位置，然后每次增加两个钩码（每个钩码对弹簧的拉力均为0.5N），使弹簧所受拉力逐渐增大，通过刻度尺读出弹簧每次的总伸长量Δl，记录实验数据如下表。</a:t>
            </a:r>
            <a:endParaRPr>
              <a:latin typeface="微软雅黑" panose="020b0503020204020204" charset="-122"/>
              <a:ea typeface="微软雅黑" panose="020b0503020204020204" charset="-122"/>
              <a:cs typeface="微软雅黑" panose="020b0503020204020204" charset="-122"/>
            </a:endParaRPr>
          </a:p>
        </p:txBody>
      </p:sp>
      <p:graphicFrame>
        <p:nvGraphicFramePr>
          <p:cNvPr id="11" name="表格 10" title=""/>
          <p:cNvGraphicFramePr>
            <a:graphicFrameLocks noGrp="1"/>
          </p:cNvGraphicFramePr>
          <p:nvPr/>
        </p:nvGraphicFramePr>
        <p:xfrm>
          <a:off x="393065" y="4947285"/>
          <a:ext cx="11656695" cy="1670685"/>
        </p:xfrm>
        <a:graphic>
          <a:graphicData uri="http://schemas.openxmlformats.org/drawingml/2006/table">
            <a:tbl>
              <a:tblPr firstRow="1" bandRow="1">
                <a:tableStyleId>{5940675A-B579-460E-94D1-54222C63F5DA}</a:tableStyleId>
              </a:tblPr>
              <a:tblGrid>
                <a:gridCol w="1995170"/>
                <a:gridCol w="1377950"/>
                <a:gridCol w="1381760"/>
                <a:gridCol w="1379220"/>
                <a:gridCol w="1377950"/>
                <a:gridCol w="1379220"/>
                <a:gridCol w="1377315"/>
                <a:gridCol w="1388110"/>
              </a:tblGrid>
              <a:tr h="55689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实验序号</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4</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6</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7</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56895">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拉力F/N</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4</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6</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56895">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弹簧伸长量Δ</a:t>
                      </a:r>
                      <a:r>
                        <a:rPr lang="en-US" sz="1600" b="0" i="1">
                          <a:latin typeface="微软雅黑" panose="020b0503020204020204" charset="-122"/>
                          <a:ea typeface="微软雅黑" panose="020b0503020204020204" charset="-122"/>
                          <a:cs typeface="微软雅黑" panose="020b0503020204020204" charset="-122"/>
                        </a:rPr>
                        <a:t>l</a:t>
                      </a:r>
                      <a:r>
                        <a:rPr lang="en-US" sz="1600" b="0">
                          <a:latin typeface="微软雅黑" panose="020b0503020204020204" charset="-122"/>
                          <a:ea typeface="微软雅黑" panose="020b0503020204020204" charset="-122"/>
                          <a:cs typeface="微软雅黑" panose="020b0503020204020204" charset="-122"/>
                        </a:rPr>
                        <a:t>/cm</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4</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7</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11</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6" name="图片 8" title=""/>
          <p:cNvPicPr>
            <a:picLocks noChangeAspect="1"/>
          </p:cNvPicPr>
          <p:nvPr/>
        </p:nvPicPr>
        <p:blipFill>
          <a:blip r:embed="rId3"/>
          <a:stretch>
            <a:fillRect/>
          </a:stretch>
        </p:blipFill>
        <p:spPr>
          <a:xfrm>
            <a:off x="4312603" y="3113405"/>
            <a:ext cx="724535" cy="1685290"/>
          </a:xfrm>
          <a:prstGeom prst="rect">
            <a:avLst/>
          </a:prstGeom>
          <a:noFill/>
          <a:ln w="9525">
            <a:noFill/>
          </a:ln>
        </p:spPr>
      </p:pic>
      <p:pic>
        <p:nvPicPr>
          <p:cNvPr id="10" name="图片 9" title=""/>
          <p:cNvPicPr>
            <a:picLocks noChangeAspect="1"/>
          </p:cNvPicPr>
          <p:nvPr/>
        </p:nvPicPr>
        <p:blipFill>
          <a:blip r:embed="rId4"/>
          <a:stretch>
            <a:fillRect/>
          </a:stretch>
        </p:blipFill>
        <p:spPr>
          <a:xfrm>
            <a:off x="5288915" y="3114040"/>
            <a:ext cx="3702050" cy="16846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left)">
                                      <p:cBhvr>
                                        <p:cTn id="25" dur="500"/>
                                        <p:tgtEl>
                                          <p:spTgt spid="2">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08</a:t>
            </a:r>
            <a:endParaRPr lang="en-US" altLang="zh-CN" sz="3200">
              <a:solidFill>
                <a:schemeClr val="bg1"/>
              </a:solidFill>
              <a:latin typeface="思源黑体 CN Bold" panose="020b0800000000000000" pitchFamily="34" charset="-122"/>
              <a:ea typeface="思源黑体 CN Bold" panose="020b0800000000000000" pitchFamily="34" charset="-122"/>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力</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二、弹簧测力计</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09040"/>
            <a:ext cx="4177030" cy="506730"/>
          </a:xfrm>
          <a:prstGeom prst="rect">
            <a:avLst/>
          </a:prstGeom>
          <a:noFill/>
        </p:spPr>
        <p:txBody>
          <a:bodyPr wrap="square" rtlCol="0" anchor="t">
            <a:spAutoFit/>
          </a:bodyPr>
          <a:lstStyle/>
          <a:p>
            <a:pPr fontAlgn="auto">
              <a:lnSpc>
                <a:spcPct val="150000"/>
              </a:lnSpc>
            </a:pPr>
            <a:r>
              <a:rPr lang="zh-CN" altLang="en-US">
                <a:solidFill>
                  <a:schemeClr val="accent3">
                    <a:lumMod val="75000"/>
                  </a:schemeClr>
                </a:solidFill>
                <a:latin typeface="微软雅黑" panose="020b0503020204020204" charset="-122"/>
                <a:ea typeface="微软雅黑" panose="020b0503020204020204" charset="-122"/>
                <a:cs typeface="微软雅黑" panose="020b0503020204020204" charset="-122"/>
              </a:rPr>
              <a:t>2.弹簧测力计的测量原理（拓展实验）</a:t>
            </a:r>
            <a:endParaRPr lang="zh-CN" altLang="en-US">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nvSpPr>
        <p:spPr>
          <a:xfrm>
            <a:off x="228600" y="1716052"/>
            <a:ext cx="11734800" cy="1337945"/>
          </a:xfrm>
          <a:prstGeom prst="rect">
            <a:avLst/>
          </a:prstGeom>
          <a:noFill/>
        </p:spPr>
        <p:txBody>
          <a:bodyPr wrap="square" rtlCol="0" anchor="t">
            <a:spAutoFit/>
          </a:bodyPr>
          <a:lstStyle/>
          <a:p>
            <a:pPr fontAlgn="auto">
              <a:lnSpc>
                <a:spcPct val="150000"/>
              </a:lnSpc>
            </a:pPr>
            <a:r>
              <a:rPr>
                <a:solidFill>
                  <a:srgbClr val="172EDB"/>
                </a:solidFill>
                <a:latin typeface="微软雅黑" panose="020b0503020204020204" charset="-122"/>
                <a:ea typeface="微软雅黑" panose="020b0503020204020204" charset="-122"/>
                <a:cs typeface="微软雅黑" panose="020b0503020204020204" charset="-122"/>
              </a:rPr>
              <a:t>【探究归纳】</a:t>
            </a:r>
            <a:r>
              <a:rPr>
                <a:latin typeface="微软雅黑" panose="020b0503020204020204" charset="-122"/>
                <a:ea typeface="微软雅黑" panose="020b0503020204020204" charset="-122"/>
                <a:cs typeface="微软雅黑" panose="020b0503020204020204" charset="-122"/>
              </a:rPr>
              <a:t>通过实验可以发现，在弹簧限度内，弹簧受到的拉力越大，弹簧的伸长量越长，且弹簧的伸长量与弹簧受到的拉力成正比，这就是弹簧测力计的测量原理。当超过弹簧的弹性限度后（如本实验中当拉力超过4N后），弹簧发生非弹性形变，撤去外力后弹簧将无法自动恢复到原状。</a:t>
            </a:r>
            <a:endParaRPr>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228600" y="3053997"/>
            <a:ext cx="11734800" cy="1337945"/>
          </a:xfrm>
          <a:prstGeom prst="rect">
            <a:avLst/>
          </a:prstGeom>
          <a:noFill/>
        </p:spPr>
        <p:txBody>
          <a:bodyPr wrap="square" rtlCol="0" anchor="t">
            <a:spAutoFit/>
          </a:bodyPr>
          <a:lstStyle/>
          <a:p>
            <a:pPr fontAlgn="auto">
              <a:lnSpc>
                <a:spcPct val="150000"/>
              </a:lnSpc>
            </a:pPr>
            <a:r>
              <a:rPr>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r>
              <a:rPr b="1">
                <a:latin typeface="微软雅黑" panose="020b0503020204020204" charset="-122"/>
                <a:ea typeface="微软雅黑" panose="020b0503020204020204" charset="-122"/>
                <a:cs typeface="微软雅黑" panose="020b0503020204020204" charset="-122"/>
              </a:rPr>
              <a:t>弹簧长度与弹簧伸长量</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弹簧的伸长量与弹簧的长度不一样。弹簧不受任何拉力时的长度叫做弹簧的原长，一般用l</a:t>
            </a:r>
            <a:r>
              <a:rPr baseline="-25000">
                <a:latin typeface="微软雅黑" panose="020b0503020204020204" charset="-122"/>
                <a:ea typeface="微软雅黑" panose="020b0503020204020204" charset="-122"/>
                <a:cs typeface="微软雅黑" panose="020b0503020204020204" charset="-122"/>
              </a:rPr>
              <a:t>0</a:t>
            </a:r>
            <a:r>
              <a:rPr>
                <a:latin typeface="微软雅黑" panose="020b0503020204020204" charset="-122"/>
                <a:ea typeface="微软雅黑" panose="020b0503020204020204" charset="-122"/>
                <a:cs typeface="微软雅黑" panose="020b0503020204020204" charset="-122"/>
              </a:rPr>
              <a:t>表示，弹簧受到拉力之后的长度一般用l表示，则弹簧的伸长量就是Δl=l-l</a:t>
            </a:r>
            <a:r>
              <a:rPr baseline="-25000">
                <a:latin typeface="微软雅黑" panose="020b0503020204020204" charset="-122"/>
                <a:ea typeface="微软雅黑" panose="020b0503020204020204" charset="-122"/>
                <a:cs typeface="微软雅黑" panose="020b0503020204020204" charset="-122"/>
              </a:rPr>
              <a:t>0</a:t>
            </a:r>
            <a:r>
              <a:rPr>
                <a:latin typeface="微软雅黑" panose="020b0503020204020204" charset="-122"/>
                <a:ea typeface="微软雅黑" panose="020b0503020204020204" charset="-122"/>
                <a:cs typeface="微软雅黑" panose="020b0503020204020204" charset="-122"/>
              </a:rPr>
              <a:t>，如图所示</a:t>
            </a:r>
            <a:endParaRPr>
              <a:latin typeface="微软雅黑" panose="020b0503020204020204" charset="-122"/>
              <a:ea typeface="微软雅黑" panose="020b0503020204020204" charset="-122"/>
              <a:cs typeface="微软雅黑" panose="020b0503020204020204" charset="-122"/>
            </a:endParaRPr>
          </a:p>
        </p:txBody>
      </p:sp>
      <p:pic>
        <p:nvPicPr>
          <p:cNvPr id="6" name="图片 10" title=""/>
          <p:cNvPicPr>
            <a:picLocks noChangeAspect="1"/>
          </p:cNvPicPr>
          <p:nvPr/>
        </p:nvPicPr>
        <p:blipFill>
          <a:blip r:embed="rId3"/>
          <a:stretch>
            <a:fillRect/>
          </a:stretch>
        </p:blipFill>
        <p:spPr>
          <a:xfrm>
            <a:off x="4159885" y="4480560"/>
            <a:ext cx="3137535" cy="22180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500"/>
                                        <p:tgtEl>
                                          <p:spTgt spid="13">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wipe(left)">
                                      <p:cBhvr>
                                        <p:cTn id="30" dur="500"/>
                                        <p:tgtEl>
                                          <p:spTgt spid="13">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298196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弹力的概念</a:t>
            </a:r>
            <a:endParaRPr lang="zh-CN" altLang="en-US"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28600" y="1930047"/>
            <a:ext cx="11734800" cy="1337945"/>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（1）弹力产生的条件：“接触”且“产生弹簧形变”；</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（2）常见的压力、拉力、支持力等都是弹力；</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（3）受力物体受到的弹力是由施力物体发生弹性形变产生的。</a:t>
            </a:r>
            <a:endParaRPr>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271145" y="1446177"/>
            <a:ext cx="2013585" cy="483870"/>
          </a:xfrm>
          <a:prstGeom prst="rect">
            <a:avLst/>
          </a:prstGeom>
        </p:spPr>
      </p:pic>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298196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弹力的概念</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3" name="文本框 12" title=""/>
          <p:cNvSpPr txBox="1"/>
          <p:nvPr/>
        </p:nvSpPr>
        <p:spPr>
          <a:xfrm>
            <a:off x="144780" y="1384300"/>
            <a:ext cx="3488690" cy="304609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【例1】</a:t>
            </a:r>
            <a:r>
              <a:rPr sz="1600">
                <a:latin typeface="微软雅黑" panose="020b0503020204020204" charset="-122"/>
                <a:ea typeface="微软雅黑" panose="020b0503020204020204" charset="-122"/>
                <a:cs typeface="微软雅黑" panose="020b0503020204020204" charset="-122"/>
              </a:rPr>
              <a:t>关于弹力的叙述正确的是（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A．弹力的大小只与形变的程度有关；</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B．压力、拉力、支持力都属于弹力；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C．放在桌面上的一根弹簧一定产生了弹力；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D．只有弹簧、橡皮筋等物体才可能产生弹力</a:t>
            </a:r>
            <a:endParaRPr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nvCxnSpPr>
        <p:spPr>
          <a:xfrm flipH="1">
            <a:off x="3662680" y="125666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3744595" y="1384300"/>
            <a:ext cx="5139055" cy="304609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（2023·宜昌）</a:t>
            </a:r>
            <a:r>
              <a:rPr sz="1600">
                <a:latin typeface="微软雅黑" panose="020b0503020204020204" charset="-122"/>
                <a:ea typeface="微软雅黑" panose="020b0503020204020204" charset="-122"/>
                <a:cs typeface="微软雅黑" panose="020b0503020204020204" charset="-122"/>
              </a:rPr>
              <a:t>如图在跳板跳水比赛中，运动员向下压跳板使之弯曲，跳板恢复原状时将运动员向上高高弹起，下列说法正确的是（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运动员对跳板的压力是跳板形变产生的；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运动员对跳板的压力与跳板对运动员的支持力是一对平衡力；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运动员起跳时的动能是由跳板的弹性势能转化而来的；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运动员在空中上升过程中，机械能逐渐增大</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2" title=""/>
          <p:cNvPicPr>
            <a:picLocks noChangeAspect="1"/>
          </p:cNvPicPr>
          <p:nvPr/>
        </p:nvPicPr>
        <p:blipFill>
          <a:blip r:embed="rId4"/>
          <a:stretch>
            <a:fillRect/>
          </a:stretch>
        </p:blipFill>
        <p:spPr>
          <a:xfrm>
            <a:off x="5339715" y="4728210"/>
            <a:ext cx="1406525" cy="1577975"/>
          </a:xfrm>
          <a:prstGeom prst="rect">
            <a:avLst/>
          </a:prstGeom>
          <a:noFill/>
          <a:ln w="9525">
            <a:noFill/>
          </a:ln>
        </p:spPr>
      </p:pic>
      <p:cxnSp>
        <p:nvCxnSpPr>
          <p:cNvPr id="25" name="直接连接符 24" title=""/>
          <p:cNvCxnSpPr/>
          <p:nvPr/>
        </p:nvCxnSpPr>
        <p:spPr>
          <a:xfrm flipH="1">
            <a:off x="8814435" y="117792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7" name="文本框 26" title=""/>
          <p:cNvSpPr txBox="1"/>
          <p:nvPr/>
        </p:nvSpPr>
        <p:spPr>
          <a:xfrm>
            <a:off x="8964930" y="1384300"/>
            <a:ext cx="3192780" cy="119888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（2023·徐州）</a:t>
            </a:r>
            <a:r>
              <a:rPr sz="1600">
                <a:latin typeface="微软雅黑" panose="020b0503020204020204" charset="-122"/>
                <a:ea typeface="微软雅黑" panose="020b0503020204020204" charset="-122"/>
                <a:cs typeface="微软雅黑" panose="020b0503020204020204" charset="-122"/>
              </a:rPr>
              <a:t>如图所示，请画出水坝上O点受到水压力F的示意图。</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71" title=""/>
          <p:cNvPicPr>
            <a:picLocks noChangeAspect="1"/>
          </p:cNvPicPr>
          <p:nvPr/>
        </p:nvPicPr>
        <p:blipFill>
          <a:blip r:embed="rId5"/>
          <a:stretch>
            <a:fillRect/>
          </a:stretch>
        </p:blipFill>
        <p:spPr>
          <a:xfrm>
            <a:off x="9330690" y="3140075"/>
            <a:ext cx="2105660" cy="1416685"/>
          </a:xfrm>
          <a:prstGeom prst="rect">
            <a:avLst/>
          </a:prstGeom>
          <a:noFill/>
          <a:ln w="9525">
            <a:noFill/>
          </a:ln>
        </p:spPr>
      </p:pic>
      <p:sp>
        <p:nvSpPr>
          <p:cNvPr id="29" name="流程图: 联系 28" title=""/>
          <p:cNvSpPr/>
          <p:nvPr/>
        </p:nvSpPr>
        <p:spPr>
          <a:xfrm>
            <a:off x="444500" y="2167890"/>
            <a:ext cx="265557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流程图: 联系 6" title=""/>
          <p:cNvSpPr/>
          <p:nvPr/>
        </p:nvSpPr>
        <p:spPr>
          <a:xfrm>
            <a:off x="2159000" y="2913380"/>
            <a:ext cx="131635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流程图: 联系 9" title=""/>
          <p:cNvSpPr/>
          <p:nvPr/>
        </p:nvSpPr>
        <p:spPr>
          <a:xfrm>
            <a:off x="444500" y="3612515"/>
            <a:ext cx="191452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title=""/>
          <p:cNvSpPr txBox="1"/>
          <p:nvPr/>
        </p:nvSpPr>
        <p:spPr>
          <a:xfrm>
            <a:off x="144780" y="4558030"/>
            <a:ext cx="3435985" cy="1938020"/>
          </a:xfrm>
          <a:prstGeom prst="rect">
            <a:avLst/>
          </a:prstGeom>
          <a:noFill/>
        </p:spPr>
        <p:txBody>
          <a:bodyPr wrap="square" rtlCol="0">
            <a:spAutoFit/>
          </a:bodyPr>
          <a:lstStyle/>
          <a:p>
            <a:pPr algn="l" fontAlgn="auto">
              <a:lnSpc>
                <a:spcPct val="150000"/>
              </a:lnSpc>
            </a:pPr>
            <a:r>
              <a:rPr lang="zh-CN" altLang="en-US" sz="1600">
                <a:solidFill>
                  <a:srgbClr val="FF0000"/>
                </a:solidFill>
                <a:latin typeface="微软雅黑" panose="020b0503020204020204" charset="-122"/>
                <a:ea typeface="微软雅黑" panose="020b0503020204020204" charset="-122"/>
                <a:cs typeface="微软雅黑" panose="020b0503020204020204" charset="-122"/>
                <a:sym typeface="+mn-ea"/>
              </a:rPr>
              <a:t>①两物体相互接触；</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endParaRPr>
          </a:p>
          <a:p>
            <a:pPr algn="l" fontAlgn="auto">
              <a:lnSpc>
                <a:spcPct val="150000"/>
              </a:lnSpc>
            </a:pPr>
            <a:r>
              <a:rPr lang="zh-CN" altLang="en-US" sz="1600">
                <a:solidFill>
                  <a:srgbClr val="FF0000"/>
                </a:solidFill>
                <a:latin typeface="微软雅黑" panose="020b0503020204020204" charset="-122"/>
                <a:ea typeface="微软雅黑" panose="020b0503020204020204" charset="-122"/>
                <a:cs typeface="微软雅黑" panose="020b0503020204020204" charset="-122"/>
                <a:sym typeface="+mn-ea"/>
              </a:rPr>
              <a:t>②接触处相互挤压或拉伸而发生弹性形变</a:t>
            </a:r>
            <a:r>
              <a:rPr lang="en-US" altLang="zh-CN" sz="160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en-US" altLang="zh-CN" sz="160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zh-CN" altLang="en-US" sz="1600">
                <a:solidFill>
                  <a:srgbClr val="FF0000"/>
                </a:solidFill>
                <a:latin typeface="Calibri"/>
                <a:ea typeface="微软雅黑" panose="020b0503020204020204" charset="-122"/>
                <a:cs typeface="微软雅黑" panose="020b0503020204020204" charset="-122"/>
                <a:sym typeface="+mn-ea"/>
              </a:rPr>
              <a:t>③弹力大小</a:t>
            </a:r>
            <a:r>
              <a:rPr lang="zh-CN" altLang="en-US" sz="1600">
                <a:solidFill>
                  <a:srgbClr val="FF0000"/>
                </a:solidFill>
                <a:latin typeface="微软雅黑" panose="020b0503020204020204" charset="-122"/>
                <a:ea typeface="微软雅黑" panose="020b0503020204020204" charset="-122"/>
                <a:cs typeface="微软雅黑" panose="020b0503020204020204" charset="-122"/>
                <a:sym typeface="+mn-ea"/>
              </a:rPr>
              <a:t>与物体的材料和弹性形变程度有关</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5" name="文本框 14" title=""/>
          <p:cNvSpPr txBox="1"/>
          <p:nvPr/>
        </p:nvSpPr>
        <p:spPr>
          <a:xfrm>
            <a:off x="385445" y="185928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4635500" y="3301365"/>
            <a:ext cx="417893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人对跳板的力与跳板对人的力是相互作用力</a:t>
            </a:r>
            <a:endParaRPr lang="zh-CN" altLang="en-US" sz="1600">
              <a:solidFill>
                <a:srgbClr val="FF0000"/>
              </a:solidFill>
              <a:latin typeface="微软雅黑" panose="020b0503020204020204" charset="-122"/>
              <a:ea typeface="微软雅黑" panose="020b0503020204020204" charset="-122"/>
            </a:endParaRPr>
          </a:p>
        </p:txBody>
      </p:sp>
      <p:sp>
        <p:nvSpPr>
          <p:cNvPr id="11" name="流程图: 联系 10" title=""/>
          <p:cNvSpPr/>
          <p:nvPr/>
        </p:nvSpPr>
        <p:spPr>
          <a:xfrm>
            <a:off x="5977890" y="2540000"/>
            <a:ext cx="103251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文本框 31" title=""/>
          <p:cNvSpPr txBox="1"/>
          <p:nvPr/>
        </p:nvSpPr>
        <p:spPr>
          <a:xfrm>
            <a:off x="7759700" y="2540000"/>
            <a:ext cx="30543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a:t>
            </a:r>
            <a:endParaRPr lang="en-US" altLang="zh-CN" sz="2000">
              <a:solidFill>
                <a:srgbClr val="FF0000"/>
              </a:solidFill>
              <a:latin typeface="微软雅黑" panose="020b0503020204020204" charset="-122"/>
              <a:ea typeface="微软雅黑" panose="020b0503020204020204" charset="-122"/>
            </a:endParaRPr>
          </a:p>
        </p:txBody>
      </p:sp>
      <p:sp>
        <p:nvSpPr>
          <p:cNvPr id="14" name="流程图: 联系 13" title=""/>
          <p:cNvSpPr/>
          <p:nvPr/>
        </p:nvSpPr>
        <p:spPr>
          <a:xfrm>
            <a:off x="4573270" y="3612515"/>
            <a:ext cx="76644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文本框 15" title=""/>
          <p:cNvSpPr txBox="1"/>
          <p:nvPr/>
        </p:nvSpPr>
        <p:spPr>
          <a:xfrm>
            <a:off x="6042660" y="4391025"/>
            <a:ext cx="250571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部分机械能会转化成内能</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7139940" y="221170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9152890" y="2618105"/>
            <a:ext cx="250571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压力是垂直于坝面向下的</a:t>
            </a:r>
            <a:endParaRPr lang="zh-CN" altLang="en-US" sz="1600">
              <a:solidFill>
                <a:srgbClr val="FF0000"/>
              </a:solidFill>
              <a:latin typeface="微软雅黑" panose="020b0503020204020204" charset="-122"/>
              <a:ea typeface="微软雅黑" panose="020b0503020204020204" charset="-122"/>
            </a:endParaRPr>
          </a:p>
        </p:txBody>
      </p:sp>
      <p:cxnSp>
        <p:nvCxnSpPr>
          <p:cNvPr id="21" name="直接箭头连接符 20" title=""/>
          <p:cNvCxnSpPr/>
          <p:nvPr/>
        </p:nvCxnSpPr>
        <p:spPr>
          <a:xfrm>
            <a:off x="10375900" y="3655695"/>
            <a:ext cx="557530" cy="50673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2" name="矩形 21" title=""/>
          <p:cNvSpPr/>
          <p:nvPr/>
        </p:nvSpPr>
        <p:spPr>
          <a:xfrm rot="18960000">
            <a:off x="10425430" y="3592195"/>
            <a:ext cx="121285" cy="161925"/>
          </a:xfrm>
          <a:prstGeom prst="rect">
            <a:avLst/>
          </a:prstGeom>
          <a:solidFill>
            <a:schemeClr val="bg1"/>
          </a:solid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title=""/>
          <p:cNvSpPr txBox="1"/>
          <p:nvPr>
            <p:custDataLst>
              <p:tags r:id="rId6"/>
            </p:custDataLst>
          </p:nvPr>
        </p:nvSpPr>
        <p:spPr>
          <a:xfrm>
            <a:off x="3744595" y="4391025"/>
            <a:ext cx="250571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是运动员形变产生的</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wipe(left)">
                                      <p:cBhvr>
                                        <p:cTn id="20" dur="500"/>
                                        <p:tgtEl>
                                          <p:spTgt spid="13">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wipe(left)">
                                      <p:cBhvr>
                                        <p:cTn id="25" dur="500"/>
                                        <p:tgtEl>
                                          <p:spTgt spid="13">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3" end="3"/>
                                            </p:txEl>
                                          </p:spTgt>
                                        </p:tgtEl>
                                        <p:attrNameLst>
                                          <p:attrName>style.visibility</p:attrName>
                                        </p:attrNameLst>
                                      </p:cBhvr>
                                      <p:to>
                                        <p:strVal val="visible"/>
                                      </p:to>
                                    </p:set>
                                    <p:animEffect transition="in" filter="wipe(left)">
                                      <p:cBhvr>
                                        <p:cTn id="30" dur="500"/>
                                        <p:tgtEl>
                                          <p:spTgt spid="13">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wipe(left)">
                                      <p:cBhvr>
                                        <p:cTn id="35" dur="500"/>
                                        <p:tgtEl>
                                          <p:spTgt spid="13">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up)">
                                      <p:cBhvr>
                                        <p:cTn id="40" dur="500"/>
                                        <p:tgtEl>
                                          <p:spTgt spid="2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6">
                                            <p:txEl>
                                              <p:pRg st="0" end="0"/>
                                            </p:txEl>
                                          </p:spTgt>
                                        </p:tgtEl>
                                        <p:attrNameLst>
                                          <p:attrName>style.visibility</p:attrName>
                                        </p:attrNameLst>
                                      </p:cBhvr>
                                      <p:to>
                                        <p:strVal val="visible"/>
                                      </p:to>
                                    </p:set>
                                    <p:animEffect transition="in" filter="wipe(left)">
                                      <p:cBhvr>
                                        <p:cTn id="45" dur="500"/>
                                        <p:tgtEl>
                                          <p:spTgt spid="26">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left)">
                                      <p:cBhvr>
                                        <p:cTn id="50" dur="500"/>
                                        <p:tgtEl>
                                          <p:spTgt spid="2"/>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6">
                                            <p:txEl>
                                              <p:pRg st="1" end="1"/>
                                            </p:txEl>
                                          </p:spTgt>
                                        </p:tgtEl>
                                        <p:attrNameLst>
                                          <p:attrName>style.visibility</p:attrName>
                                        </p:attrNameLst>
                                      </p:cBhvr>
                                      <p:to>
                                        <p:strVal val="visible"/>
                                      </p:to>
                                    </p:set>
                                    <p:animEffect transition="in" filter="wipe(left)">
                                      <p:cBhvr>
                                        <p:cTn id="55" dur="500"/>
                                        <p:tgtEl>
                                          <p:spTgt spid="26">
                                            <p:txEl>
                                              <p:pRg st="1" end="1"/>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6">
                                            <p:txEl>
                                              <p:pRg st="2" end="2"/>
                                            </p:txEl>
                                          </p:spTgt>
                                        </p:tgtEl>
                                        <p:attrNameLst>
                                          <p:attrName>style.visibility</p:attrName>
                                        </p:attrNameLst>
                                      </p:cBhvr>
                                      <p:to>
                                        <p:strVal val="visible"/>
                                      </p:to>
                                    </p:set>
                                    <p:animEffect transition="in" filter="wipe(left)">
                                      <p:cBhvr>
                                        <p:cTn id="60" dur="500"/>
                                        <p:tgtEl>
                                          <p:spTgt spid="26">
                                            <p:txEl>
                                              <p:pRg st="2" end="2"/>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6">
                                            <p:txEl>
                                              <p:pRg st="3" end="3"/>
                                            </p:txEl>
                                          </p:spTgt>
                                        </p:tgtEl>
                                        <p:attrNameLst>
                                          <p:attrName>style.visibility</p:attrName>
                                        </p:attrNameLst>
                                      </p:cBhvr>
                                      <p:to>
                                        <p:strVal val="visible"/>
                                      </p:to>
                                    </p:set>
                                    <p:animEffect transition="in" filter="wipe(left)">
                                      <p:cBhvr>
                                        <p:cTn id="65" dur="500"/>
                                        <p:tgtEl>
                                          <p:spTgt spid="26">
                                            <p:txEl>
                                              <p:pRg st="3" end="3"/>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6">
                                            <p:txEl>
                                              <p:pRg st="4" end="4"/>
                                            </p:txEl>
                                          </p:spTgt>
                                        </p:tgtEl>
                                        <p:attrNameLst>
                                          <p:attrName>style.visibility</p:attrName>
                                        </p:attrNameLst>
                                      </p:cBhvr>
                                      <p:to>
                                        <p:strVal val="visible"/>
                                      </p:to>
                                    </p:set>
                                    <p:animEffect transition="in" filter="wipe(left)">
                                      <p:cBhvr>
                                        <p:cTn id="70" dur="500"/>
                                        <p:tgtEl>
                                          <p:spTgt spid="26">
                                            <p:txEl>
                                              <p:pRg st="4" end="4"/>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up)">
                                      <p:cBhvr>
                                        <p:cTn id="75" dur="500"/>
                                        <p:tgtEl>
                                          <p:spTgt spid="25"/>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7">
                                            <p:txEl>
                                              <p:pRg st="0" end="0"/>
                                            </p:txEl>
                                          </p:spTgt>
                                        </p:tgtEl>
                                        <p:attrNameLst>
                                          <p:attrName>style.visibility</p:attrName>
                                        </p:attrNameLst>
                                      </p:cBhvr>
                                      <p:to>
                                        <p:strVal val="visible"/>
                                      </p:to>
                                    </p:set>
                                    <p:animEffect transition="in" filter="wipe(left)">
                                      <p:cBhvr>
                                        <p:cTn id="80" dur="500"/>
                                        <p:tgtEl>
                                          <p:spTgt spid="27">
                                            <p:txEl>
                                              <p:pRg st="0" end="0"/>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left)">
                                      <p:cBhvr>
                                        <p:cTn id="85" dur="500"/>
                                        <p:tgtEl>
                                          <p:spTgt spid="6"/>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left)">
                                      <p:cBhvr>
                                        <p:cTn id="90" dur="500"/>
                                        <p:tgtEl>
                                          <p:spTgt spid="29"/>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wipe(left)">
                                      <p:cBhvr>
                                        <p:cTn id="100" dur="500"/>
                                        <p:tgtEl>
                                          <p:spTgt spid="10"/>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wipe(left)">
                                      <p:cBhvr>
                                        <p:cTn id="105" dur="500"/>
                                        <p:tgtEl>
                                          <p:spTgt spid="17"/>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wipe(left)">
                                      <p:cBhvr>
                                        <p:cTn id="110" dur="500"/>
                                        <p:tgtEl>
                                          <p:spTgt spid="15"/>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left)">
                                      <p:cBhvr>
                                        <p:cTn id="115" dur="500"/>
                                        <p:tgtEl>
                                          <p:spTgt spid="11"/>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32"/>
                                        </p:tgtEl>
                                        <p:attrNameLst>
                                          <p:attrName>style.visibility</p:attrName>
                                        </p:attrNameLst>
                                      </p:cBhvr>
                                      <p:to>
                                        <p:strVal val="visible"/>
                                      </p:to>
                                    </p:set>
                                    <p:animEffect transition="in" filter="wipe(left)">
                                      <p:cBhvr>
                                        <p:cTn id="120" dur="500"/>
                                        <p:tgtEl>
                                          <p:spTgt spid="32"/>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wipe(left)">
                                      <p:cBhvr>
                                        <p:cTn id="125" dur="500"/>
                                        <p:tgtEl>
                                          <p:spTgt spid="24"/>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9"/>
                                        </p:tgtEl>
                                        <p:attrNameLst>
                                          <p:attrName>style.visibility</p:attrName>
                                        </p:attrNameLst>
                                      </p:cBhvr>
                                      <p:to>
                                        <p:strVal val="visible"/>
                                      </p:to>
                                    </p:set>
                                    <p:animEffect transition="in" filter="wipe(left)">
                                      <p:cBhvr>
                                        <p:cTn id="130" dur="500"/>
                                        <p:tgtEl>
                                          <p:spTgt spid="19"/>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wipe(left)">
                                      <p:cBhvr>
                                        <p:cTn id="135" dur="500"/>
                                        <p:tgtEl>
                                          <p:spTgt spid="14"/>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16"/>
                                        </p:tgtEl>
                                        <p:attrNameLst>
                                          <p:attrName>style.visibility</p:attrName>
                                        </p:attrNameLst>
                                      </p:cBhvr>
                                      <p:to>
                                        <p:strVal val="visible"/>
                                      </p:to>
                                    </p:set>
                                    <p:animEffect transition="in" filter="wipe(left)">
                                      <p:cBhvr>
                                        <p:cTn id="140" dur="500"/>
                                        <p:tgtEl>
                                          <p:spTgt spid="16"/>
                                        </p:tgtEl>
                                      </p:cBhvr>
                                    </p:animEffec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22" presetClass="entr" presetSubtype="1" fill="hold" nodeType="clickEffect">
                                  <p:stCondLst>
                                    <p:cond delay="0"/>
                                  </p:stCondLst>
                                  <p:childTnLst>
                                    <p:set>
                                      <p:cBhvr>
                                        <p:cTn id="144" dur="1" fill="hold">
                                          <p:stCondLst>
                                            <p:cond delay="0"/>
                                          </p:stCondLst>
                                        </p:cTn>
                                        <p:tgtEl>
                                          <p:spTgt spid="18"/>
                                        </p:tgtEl>
                                        <p:attrNameLst>
                                          <p:attrName>style.visibility</p:attrName>
                                        </p:attrNameLst>
                                      </p:cBhvr>
                                      <p:to>
                                        <p:strVal val="visible"/>
                                      </p:to>
                                    </p:set>
                                    <p:animEffect transition="in" filter="wipe(up)">
                                      <p:cBhvr>
                                        <p:cTn id="145" dur="500"/>
                                        <p:tgtEl>
                                          <p:spTgt spid="18"/>
                                        </p:tgtEl>
                                      </p:cBhvr>
                                    </p:animEffec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20"/>
                                        </p:tgtEl>
                                        <p:attrNameLst>
                                          <p:attrName>style.visibility</p:attrName>
                                        </p:attrNameLst>
                                      </p:cBhvr>
                                      <p:to>
                                        <p:strVal val="visible"/>
                                      </p:to>
                                    </p:set>
                                    <p:animEffect transition="in" filter="barn(inVertical)">
                                      <p:cBhvr>
                                        <p:cTn id="150" dur="500"/>
                                        <p:tgtEl>
                                          <p:spTgt spid="20"/>
                                        </p:tgtEl>
                                      </p:cBhvr>
                                    </p:animEffect>
                                  </p:childTnLst>
                                </p:cTn>
                              </p:par>
                            </p:childTnLst>
                          </p:cTn>
                        </p:par>
                      </p:childTnLst>
                    </p:cTn>
                  </p:par>
                  <p:par>
                    <p:cTn id="151" fill="hold" nodeType="clickPar">
                      <p:stCondLst>
                        <p:cond delay="indefinite"/>
                        <p:cond evt="onBegin" delay="0">
                          <p:tn val="150"/>
                        </p:cond>
                      </p:stCondLst>
                      <p:childTnLst>
                        <p:par>
                          <p:cTn id="152" fill="hold">
                            <p:stCondLst>
                              <p:cond delay="0"/>
                            </p:stCondLst>
                            <p:childTnLst>
                              <p:par>
                                <p:cTn id="153" presetID="22" presetClass="entr" presetSubtype="1" fill="hold" nodeType="clickEffect">
                                  <p:stCondLst>
                                    <p:cond delay="0"/>
                                  </p:stCondLst>
                                  <p:childTnLst>
                                    <p:set>
                                      <p:cBhvr>
                                        <p:cTn id="154" dur="1" fill="hold">
                                          <p:stCondLst>
                                            <p:cond delay="0"/>
                                          </p:stCondLst>
                                        </p:cTn>
                                        <p:tgtEl>
                                          <p:spTgt spid="21"/>
                                        </p:tgtEl>
                                        <p:attrNameLst>
                                          <p:attrName>style.visibility</p:attrName>
                                        </p:attrNameLst>
                                      </p:cBhvr>
                                      <p:to>
                                        <p:strVal val="visible"/>
                                      </p:to>
                                    </p:set>
                                    <p:animEffect transition="in" filter="wipe(up)">
                                      <p:cBhvr>
                                        <p:cTn id="155" dur="500"/>
                                        <p:tgtEl>
                                          <p:spTgt spid="21"/>
                                        </p:tgtEl>
                                      </p:cBhvr>
                                    </p:animEffect>
                                  </p:childTnLst>
                                </p:cTn>
                              </p:par>
                            </p:childTnLst>
                          </p:cTn>
                        </p:par>
                      </p:childTnLst>
                    </p:cTn>
                  </p:par>
                  <p:par>
                    <p:cTn id="156" fill="hold" nodeType="clickPar">
                      <p:stCondLst>
                        <p:cond delay="indefinite"/>
                        <p:cond evt="onBegin" delay="0">
                          <p:tn val="155"/>
                        </p:cond>
                      </p:stCondLst>
                      <p:childTnLst>
                        <p:par>
                          <p:cTn id="157" fill="hold">
                            <p:stCondLst>
                              <p:cond delay="0"/>
                            </p:stCondLst>
                            <p:childTnLst>
                              <p:par>
                                <p:cTn id="158" presetID="16" presetClass="entr" presetSubtype="21" fill="hold" grpId="0" nodeType="clickEffect">
                                  <p:stCondLst>
                                    <p:cond delay="0"/>
                                  </p:stCondLst>
                                  <p:childTnLst>
                                    <p:set>
                                      <p:cBhvr>
                                        <p:cTn id="159" dur="1" fill="hold">
                                          <p:stCondLst>
                                            <p:cond delay="0"/>
                                          </p:stCondLst>
                                        </p:cTn>
                                        <p:tgtEl>
                                          <p:spTgt spid="22"/>
                                        </p:tgtEl>
                                        <p:attrNameLst>
                                          <p:attrName>style.visibility</p:attrName>
                                        </p:attrNameLst>
                                      </p:cBhvr>
                                      <p:to>
                                        <p:strVal val="visible"/>
                                      </p:to>
                                    </p:set>
                                    <p:animEffect transition="in" filter="barn(inVertical)">
                                      <p:cBhvr>
                                        <p:cTn id="1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animBg="1"/>
      <p:bldP spid="2" grpId="0" animBg="1"/>
      <p:bldP spid="6" grpId="0" animBg="1"/>
      <p:bldP spid="17" grpId="0"/>
      <p:bldP spid="15" grpId="0"/>
      <p:bldP spid="19" grpId="0"/>
      <p:bldP spid="7" grpId="0" animBg="1"/>
      <p:bldP spid="32" grpId="0"/>
      <p:bldP spid="10" grpId="0" animBg="1"/>
      <p:bldP spid="11" grpId="0"/>
      <p:bldP spid="14" grpId="0"/>
      <p:bldP spid="16" grpId="0"/>
      <p:bldP spid="20" grpId="0" animBg="1"/>
      <p:bldP spid="22" grpId="0" animBg="1"/>
      <p:bldP spid="24"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298196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弹簧测力计</a:t>
            </a:r>
            <a:endParaRPr lang="zh-CN" altLang="en-US"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28600" y="1930047"/>
            <a:ext cx="11734800" cy="3415030"/>
          </a:xfrm>
          <a:prstGeom prst="rect">
            <a:avLst/>
          </a:prstGeom>
          <a:noFill/>
        </p:spPr>
        <p:txBody>
          <a:bodyPr wrap="square" rtlCol="0" anchor="t">
            <a:spAutoFit/>
          </a:bodyPr>
          <a:lstStyle/>
          <a:p>
            <a:pPr fontAlgn="auto">
              <a:lnSpc>
                <a:spcPct val="150000"/>
              </a:lnSpc>
            </a:pPr>
            <a:r>
              <a:rPr b="1">
                <a:latin typeface="微软雅黑" panose="020b0503020204020204" charset="-122"/>
                <a:ea typeface="微软雅黑" panose="020b0503020204020204" charset="-122"/>
                <a:cs typeface="微软雅黑" panose="020b0503020204020204" charset="-122"/>
              </a:rPr>
              <a:t>（1）弹簧测力计的使用口诀：</a:t>
            </a:r>
            <a:endParaRPr b="1">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认分度、看量程、先校零；</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要顺拉、勿摩擦、不猛拉；</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正对看、记数值、带单位。</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b="1">
                <a:latin typeface="微软雅黑" panose="020b0503020204020204" charset="-122"/>
                <a:ea typeface="微软雅黑" panose="020b0503020204020204" charset="-122"/>
                <a:cs typeface="微软雅黑" panose="020b0503020204020204" charset="-122"/>
              </a:rPr>
              <a:t>（2）弹簧测力计的读数：</a:t>
            </a:r>
            <a:r>
              <a:rPr>
                <a:latin typeface="微软雅黑" panose="020b0503020204020204" charset="-122"/>
                <a:ea typeface="微软雅黑" panose="020b0503020204020204" charset="-122"/>
                <a:cs typeface="微软雅黑" panose="020b0503020204020204" charset="-122"/>
              </a:rPr>
              <a:t>弹簧测力计倒挂时，弹簧测力计显示的拉力=弹簧测力计外壳对弹簧的拉力+重物对弹簧的拉力。</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b="1">
                <a:latin typeface="微软雅黑" panose="020b0503020204020204" charset="-122"/>
                <a:ea typeface="微软雅黑" panose="020b0503020204020204" charset="-122"/>
                <a:cs typeface="微软雅黑" panose="020b0503020204020204" charset="-122"/>
              </a:rPr>
              <a:t>（3）弹簧测力计和力的相互性：</a:t>
            </a:r>
            <a:r>
              <a:rPr>
                <a:latin typeface="微软雅黑" panose="020b0503020204020204" charset="-122"/>
                <a:ea typeface="微软雅黑" panose="020b0503020204020204" charset="-122"/>
                <a:cs typeface="微软雅黑" panose="020b0503020204020204" charset="-122"/>
              </a:rPr>
              <a:t>当弹簧测力计处于静止状态或用弹簧测力计匀速拉动物体时，弹簧测力计的示数就等于作用在挂钩上的力的大小。</a:t>
            </a:r>
            <a:endParaRPr>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271145" y="1446177"/>
            <a:ext cx="2013585" cy="483870"/>
          </a:xfrm>
          <a:prstGeom prst="rect">
            <a:avLst/>
          </a:prstGeom>
        </p:spPr>
      </p:pic>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wipe(left)">
                                      <p:cBhvr>
                                        <p:cTn id="4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298196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弹簧测力计</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3" name="文本框 12" title=""/>
          <p:cNvSpPr txBox="1"/>
          <p:nvPr/>
        </p:nvSpPr>
        <p:spPr>
          <a:xfrm>
            <a:off x="144780" y="1384300"/>
            <a:ext cx="11724640" cy="216852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（2023·广州）</a:t>
            </a:r>
            <a:r>
              <a:rPr>
                <a:latin typeface="微软雅黑" panose="020b0503020204020204" charset="-122"/>
                <a:ea typeface="微软雅黑" panose="020b0503020204020204" charset="-122"/>
                <a:cs typeface="微软雅黑" panose="020b0503020204020204" charset="-122"/>
              </a:rPr>
              <a:t>小明计划制作一个简易弹簧测力计，要求：</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①测量范围为0~30N；②分度值为1N；③用木板M做刻度板；④相邻两刻度线之间的距离相等且适当大一些。</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为了满足上述要求，小明对已有的四根弹簧做了如下测试：</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如图1，把弹簧挂在竖直木板M上，测出弹簧原长l</a:t>
            </a:r>
            <a:r>
              <a:rPr baseline="-25000">
                <a:latin typeface="微软雅黑" panose="020b0503020204020204" charset="-122"/>
                <a:ea typeface="微软雅黑" panose="020b0503020204020204" charset="-122"/>
                <a:cs typeface="微软雅黑" panose="020b0503020204020204" charset="-122"/>
              </a:rPr>
              <a:t>0</a:t>
            </a:r>
            <a:r>
              <a:rPr>
                <a:latin typeface="微软雅黑" panose="020b0503020204020204" charset="-122"/>
                <a:ea typeface="微软雅黑" panose="020b0503020204020204" charset="-122"/>
                <a:cs typeface="微软雅黑" panose="020b0503020204020204" charset="-122"/>
              </a:rPr>
              <a:t>，如图2，把30N的重物挂在弹簧下端，测出弹簧总长l。测试结果如下表。请你帮小明选择一根最合适的弹簧，并说明不选其他三根的理由。</a:t>
            </a:r>
            <a:endParaRPr>
              <a:latin typeface="微软雅黑" panose="020b0503020204020204" charset="-122"/>
              <a:ea typeface="微软雅黑" panose="020b0503020204020204" charset="-122"/>
              <a:cs typeface="微软雅黑" panose="020b0503020204020204" charset="-122"/>
            </a:endParaRPr>
          </a:p>
        </p:txBody>
      </p:sp>
      <p:graphicFrame>
        <p:nvGraphicFramePr>
          <p:cNvPr id="7" name="表格 6" title=""/>
          <p:cNvGraphicFramePr>
            <a:graphicFrameLocks noGrp="1"/>
          </p:cNvGraphicFramePr>
          <p:nvPr/>
        </p:nvGraphicFramePr>
        <p:xfrm>
          <a:off x="4770120" y="4180840"/>
          <a:ext cx="6891020" cy="1397000"/>
        </p:xfrm>
        <a:graphic>
          <a:graphicData uri="http://schemas.openxmlformats.org/drawingml/2006/table">
            <a:tbl>
              <a:tblPr firstRow="1" bandRow="1">
                <a:tableStyleId>{5940675A-B579-460E-94D1-54222C63F5DA}</a:tableStyleId>
              </a:tblPr>
              <a:tblGrid>
                <a:gridCol w="3512820"/>
                <a:gridCol w="874395"/>
                <a:gridCol w="875030"/>
                <a:gridCol w="754380"/>
                <a:gridCol w="874395"/>
              </a:tblGrid>
              <a:tr h="349250">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弹簧代号</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甲</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乙</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丙</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丁</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49250">
                <a:tc>
                  <a:txBody>
                    <a:bodyPr vert="horz" wrap="square"/>
                    <a:lstStyle/>
                    <a:p>
                      <a:pPr indent="0" algn="ctr">
                        <a:buNone/>
                      </a:pPr>
                      <a:r>
                        <a:rPr lang="en-US" sz="1400" b="0" i="1">
                          <a:solidFill>
                            <a:srgbClr val="000000"/>
                          </a:solidFill>
                          <a:latin typeface="微软雅黑" panose="020b0503020204020204" charset="-122"/>
                          <a:ea typeface="微软雅黑" panose="020b0503020204020204" charset="-122"/>
                          <a:cs typeface="宋体" panose="02010600030101010101" pitchFamily="2" charset="-122"/>
                        </a:rPr>
                        <a:t>l</a:t>
                      </a:r>
                      <a:r>
                        <a:rPr lang="en-US" sz="1400" b="0" baseline="-25000">
                          <a:solidFill>
                            <a:srgbClr val="000000"/>
                          </a:solidFill>
                          <a:latin typeface="微软雅黑" panose="020b0503020204020204" charset="-122"/>
                          <a:ea typeface="微软雅黑" panose="020b0503020204020204" charset="-122"/>
                          <a:cs typeface="宋体" panose="02010600030101010101" pitchFamily="2" charset="-122"/>
                        </a:rPr>
                        <a:t>0</a:t>
                      </a:r>
                      <a:r>
                        <a:rPr lang="en-US" sz="1400" b="0">
                          <a:solidFill>
                            <a:srgbClr val="000000"/>
                          </a:solidFill>
                          <a:latin typeface="微软雅黑" panose="020b0503020204020204" charset="-122"/>
                          <a:ea typeface="微软雅黑" panose="020b0503020204020204" charset="-122"/>
                          <a:cs typeface="宋体" panose="02010600030101010101" pitchFamily="2" charset="-122"/>
                        </a:rPr>
                        <a:t>/cm</a:t>
                      </a:r>
                      <a:endParaRPr lang="en-US" altLang="en-US" sz="1400" b="0" i="1">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2.00</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4.00</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4.00</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8.00</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49250">
                <a:tc>
                  <a:txBody>
                    <a:bodyPr vert="horz" wrap="square"/>
                    <a:lstStyle/>
                    <a:p>
                      <a:pPr indent="0" algn="ctr">
                        <a:buNone/>
                      </a:pPr>
                      <a:r>
                        <a:rPr lang="en-US" sz="1400" b="0" i="1">
                          <a:solidFill>
                            <a:srgbClr val="000000"/>
                          </a:solidFill>
                          <a:latin typeface="微软雅黑" panose="020b0503020204020204" charset="-122"/>
                          <a:ea typeface="微软雅黑" panose="020b0503020204020204" charset="-122"/>
                          <a:cs typeface="宋体" panose="02010600030101010101" pitchFamily="2" charset="-122"/>
                        </a:rPr>
                        <a:t>l</a:t>
                      </a:r>
                      <a:r>
                        <a:rPr lang="en-US" sz="1400" b="0">
                          <a:solidFill>
                            <a:srgbClr val="000000"/>
                          </a:solidFill>
                          <a:latin typeface="微软雅黑" panose="020b0503020204020204" charset="-122"/>
                          <a:ea typeface="微软雅黑" panose="020b0503020204020204" charset="-122"/>
                          <a:cs typeface="宋体" panose="02010600030101010101" pitchFamily="2" charset="-122"/>
                        </a:rPr>
                        <a:t>/cm</a:t>
                      </a:r>
                      <a:endParaRPr lang="en-US" altLang="en-US" sz="1400" b="0" i="1">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20.00</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22.00</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6.10</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35.00</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49250">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取走重物后弹簧能否恢复原状</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不能</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能</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能</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能</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2" name="图片 100061" title=""/>
          <p:cNvPicPr>
            <a:picLocks noChangeAspect="1"/>
          </p:cNvPicPr>
          <p:nvPr/>
        </p:nvPicPr>
        <p:blipFill>
          <a:blip r:embed="rId4"/>
          <a:stretch>
            <a:fillRect/>
          </a:stretch>
        </p:blipFill>
        <p:spPr>
          <a:xfrm>
            <a:off x="873125" y="3571240"/>
            <a:ext cx="3232150" cy="2187575"/>
          </a:xfrm>
          <a:prstGeom prst="rect">
            <a:avLst/>
          </a:prstGeom>
          <a:noFill/>
          <a:ln w="9525">
            <a:noFill/>
          </a:ln>
        </p:spPr>
      </p:pic>
      <p:sp>
        <p:nvSpPr>
          <p:cNvPr id="11" name="文本框 10" title=""/>
          <p:cNvSpPr txBox="1"/>
          <p:nvPr/>
        </p:nvSpPr>
        <p:spPr>
          <a:xfrm>
            <a:off x="4843145" y="3571240"/>
            <a:ext cx="250571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30N</a:t>
            </a:r>
            <a:r>
              <a:rPr lang="zh-CN" altLang="en-US" sz="1600">
                <a:solidFill>
                  <a:srgbClr val="FF0000"/>
                </a:solidFill>
                <a:latin typeface="微软雅黑" panose="020b0503020204020204" charset="-122"/>
                <a:ea typeface="微软雅黑" panose="020b0503020204020204" charset="-122"/>
              </a:rPr>
              <a:t>超出了它的弹性限度</a:t>
            </a:r>
            <a:endParaRPr lang="zh-CN" altLang="en-US" sz="1600">
              <a:solidFill>
                <a:srgbClr val="FF0000"/>
              </a:solidFill>
              <a:latin typeface="微软雅黑" panose="020b0503020204020204" charset="-122"/>
              <a:ea typeface="微软雅黑" panose="020b0503020204020204" charset="-122"/>
            </a:endParaRPr>
          </a:p>
        </p:txBody>
      </p:sp>
      <p:cxnSp>
        <p:nvCxnSpPr>
          <p:cNvPr id="10" name="直接连接符 9" title=""/>
          <p:cNvCxnSpPr/>
          <p:nvPr/>
        </p:nvCxnSpPr>
        <p:spPr>
          <a:xfrm flipH="1" flipV="1">
            <a:off x="7211060" y="3788410"/>
            <a:ext cx="1419860" cy="5480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title=""/>
          <p:cNvCxnSpPr/>
          <p:nvPr/>
        </p:nvCxnSpPr>
        <p:spPr>
          <a:xfrm flipH="1" flipV="1">
            <a:off x="9605010" y="3890010"/>
            <a:ext cx="704850" cy="446405"/>
          </a:xfrm>
          <a:prstGeom prst="line">
            <a:avLst/>
          </a:prstGeom>
        </p:spPr>
        <p:style>
          <a:lnRef idx="1">
            <a:schemeClr val="accent1"/>
          </a:lnRef>
          <a:fillRef idx="0">
            <a:schemeClr val="accent1"/>
          </a:fillRef>
          <a:effectRef idx="0">
            <a:schemeClr val="accent1"/>
          </a:effectRef>
          <a:fontRef idx="minor">
            <a:schemeClr val="tx1"/>
          </a:fontRef>
        </p:style>
      </p:cxnSp>
      <p:sp>
        <p:nvSpPr>
          <p:cNvPr id="15" name="文本框 14" title=""/>
          <p:cNvSpPr txBox="1"/>
          <p:nvPr/>
        </p:nvSpPr>
        <p:spPr>
          <a:xfrm>
            <a:off x="9311640" y="3571240"/>
            <a:ext cx="1248410"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形变量太小</a:t>
            </a:r>
            <a:endParaRPr lang="zh-CN" sz="1600">
              <a:solidFill>
                <a:srgbClr val="FF0000"/>
              </a:solidFill>
              <a:latin typeface="微软雅黑" panose="020b0503020204020204" charset="-122"/>
              <a:ea typeface="微软雅黑" panose="020b0503020204020204" charset="-122"/>
            </a:endParaRPr>
          </a:p>
        </p:txBody>
      </p:sp>
      <p:cxnSp>
        <p:nvCxnSpPr>
          <p:cNvPr id="16" name="直接连接符 15" title=""/>
          <p:cNvCxnSpPr/>
          <p:nvPr/>
        </p:nvCxnSpPr>
        <p:spPr>
          <a:xfrm flipV="1">
            <a:off x="10568305" y="4441825"/>
            <a:ext cx="685165" cy="1486535"/>
          </a:xfrm>
          <a:prstGeom prst="line">
            <a:avLst/>
          </a:prstGeom>
        </p:spPr>
        <p:style>
          <a:lnRef idx="1">
            <a:schemeClr val="accent1"/>
          </a:lnRef>
          <a:fillRef idx="0">
            <a:schemeClr val="accent1"/>
          </a:fillRef>
          <a:effectRef idx="0">
            <a:schemeClr val="accent1"/>
          </a:effectRef>
          <a:fontRef idx="minor">
            <a:schemeClr val="tx1"/>
          </a:fontRef>
        </p:style>
      </p:cxnSp>
      <p:sp>
        <p:nvSpPr>
          <p:cNvPr id="17" name="文本框 16" title=""/>
          <p:cNvSpPr txBox="1"/>
          <p:nvPr/>
        </p:nvSpPr>
        <p:spPr>
          <a:xfrm>
            <a:off x="9013825" y="5928360"/>
            <a:ext cx="2647315"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最大形变量超过了木板长度</a:t>
            </a:r>
            <a:endParaRPr 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4683125" y="5928360"/>
            <a:ext cx="1656080"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故，选乙弹簧</a:t>
            </a:r>
            <a:endParaRPr 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wipe(left)">
                                      <p:cBhvr>
                                        <p:cTn id="35" dur="500"/>
                                        <p:tgtEl>
                                          <p:spTgt spid="13">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500"/>
                                        <p:tgtEl>
                                          <p:spTgt spid="15"/>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up)">
                                      <p:cBhvr>
                                        <p:cTn id="65" dur="500"/>
                                        <p:tgtEl>
                                          <p:spTgt spid="16"/>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5" grpId="0"/>
      <p:bldP spid="17" grpId="0"/>
      <p:bldP spid="18"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298196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弹簧测力计</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3" name="文本框 12" title=""/>
          <p:cNvSpPr txBox="1"/>
          <p:nvPr/>
        </p:nvSpPr>
        <p:spPr>
          <a:xfrm>
            <a:off x="144780" y="1384300"/>
            <a:ext cx="7079615" cy="230695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从实验室借来一把弹簧测力计如图甲所示，直接测量铁柱的重量，读数如图乙所示；测完后同学发现了问题，问题是______。如果要改正问题，他要______（选A或B）；</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A．把刻度板向上拉，指针对准零刻度线。</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B．把刻度板向下拉，指针对准零刻度线。</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用调整好后的此弹簧测力计测量铁柱，铁柱的重量应为______N。</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6" title=""/>
          <p:cNvPicPr>
            <a:picLocks noChangeAspect="1"/>
          </p:cNvPicPr>
          <p:nvPr/>
        </p:nvPicPr>
        <p:blipFill>
          <a:blip r:embed="rId4"/>
          <a:stretch>
            <a:fillRect/>
          </a:stretch>
        </p:blipFill>
        <p:spPr>
          <a:xfrm>
            <a:off x="2635885" y="3691255"/>
            <a:ext cx="1731645" cy="3108325"/>
          </a:xfrm>
          <a:prstGeom prst="rect">
            <a:avLst/>
          </a:prstGeom>
          <a:noFill/>
          <a:ln w="9525">
            <a:noFill/>
          </a:ln>
        </p:spPr>
      </p:pic>
      <p:cxnSp>
        <p:nvCxnSpPr>
          <p:cNvPr id="23" name="直接连接符 22" title=""/>
          <p:cNvCxnSpPr/>
          <p:nvPr/>
        </p:nvCxnSpPr>
        <p:spPr>
          <a:xfrm flipH="1">
            <a:off x="7225030" y="125666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7360920" y="1384300"/>
            <a:ext cx="4743450" cy="267652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（2023·无锡）</a:t>
            </a:r>
            <a:r>
              <a:rPr sz="1600">
                <a:latin typeface="微软雅黑" panose="020b0503020204020204" charset="-122"/>
                <a:ea typeface="微软雅黑" panose="020b0503020204020204" charset="-122"/>
                <a:cs typeface="微软雅黑" panose="020b0503020204020204" charset="-122"/>
              </a:rPr>
              <a:t>如图所示，用手拉弹簧使弹簧伸长，弹簧发生了弹性形变。关于该实验，下列说法中错误的是（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说明力能改变物体的形状；</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拉弹簧的力越大弹簧伸长越长；</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发生形变后的弹簧对手指产生弹力；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手对弹簧的拉力和弹簧对手的拉力是一对平衡力</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67" title=""/>
          <p:cNvPicPr>
            <a:picLocks noChangeAspect="1"/>
          </p:cNvPicPr>
          <p:nvPr/>
        </p:nvPicPr>
        <p:blipFill>
          <a:blip r:embed="rId5"/>
          <a:stretch>
            <a:fillRect/>
          </a:stretch>
        </p:blipFill>
        <p:spPr>
          <a:xfrm>
            <a:off x="8182610" y="4253230"/>
            <a:ext cx="2683510" cy="1323975"/>
          </a:xfrm>
          <a:prstGeom prst="rect">
            <a:avLst/>
          </a:prstGeom>
          <a:noFill/>
          <a:ln w="9525">
            <a:noFill/>
          </a:ln>
        </p:spPr>
      </p:pic>
      <p:sp>
        <p:nvSpPr>
          <p:cNvPr id="7" name="流程图: 联系 6" title=""/>
          <p:cNvSpPr/>
          <p:nvPr/>
        </p:nvSpPr>
        <p:spPr>
          <a:xfrm>
            <a:off x="2534285" y="4139565"/>
            <a:ext cx="76644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文本框 18" title=""/>
          <p:cNvSpPr txBox="1"/>
          <p:nvPr/>
        </p:nvSpPr>
        <p:spPr>
          <a:xfrm>
            <a:off x="3975100" y="291147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cs typeface="Arial" panose="020b0604020202020204" pitchFamily="34" charset="0"/>
              </a:rPr>
              <a:t>√</a:t>
            </a:r>
            <a:endParaRPr lang="en-US" altLang="zh-CN" sz="1600">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20" name="流程图: 联系 19" title=""/>
          <p:cNvSpPr/>
          <p:nvPr/>
        </p:nvSpPr>
        <p:spPr>
          <a:xfrm>
            <a:off x="3754755" y="4448810"/>
            <a:ext cx="76644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文本框 20" title=""/>
          <p:cNvSpPr txBox="1"/>
          <p:nvPr/>
        </p:nvSpPr>
        <p:spPr>
          <a:xfrm>
            <a:off x="4521200" y="4076065"/>
            <a:ext cx="250571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F=2.2N-0.4N=1.8N</a:t>
            </a:r>
            <a:endParaRPr lang="en-US" altLang="zh-CN" sz="1600">
              <a:solidFill>
                <a:srgbClr val="FF0000"/>
              </a:solidFill>
              <a:latin typeface="微软雅黑" panose="020b0503020204020204" charset="-122"/>
              <a:ea typeface="微软雅黑" panose="020b0503020204020204" charset="-122"/>
            </a:endParaRPr>
          </a:p>
        </p:txBody>
      </p:sp>
      <p:sp>
        <p:nvSpPr>
          <p:cNvPr id="22" name="文本框 21" title=""/>
          <p:cNvSpPr txBox="1"/>
          <p:nvPr/>
        </p:nvSpPr>
        <p:spPr>
          <a:xfrm>
            <a:off x="4708525" y="1821815"/>
            <a:ext cx="87312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没调零</a:t>
            </a:r>
            <a:endParaRPr lang="zh-CN" altLang="en-US" sz="1600">
              <a:solidFill>
                <a:srgbClr val="FF0000"/>
              </a:solidFill>
              <a:latin typeface="微软雅黑" panose="020b0503020204020204" charset="-122"/>
              <a:ea typeface="微软雅黑" panose="020b0503020204020204" charset="-122"/>
            </a:endParaRPr>
          </a:p>
        </p:txBody>
      </p:sp>
      <p:sp>
        <p:nvSpPr>
          <p:cNvPr id="24" name="文本框 23" title=""/>
          <p:cNvSpPr txBox="1"/>
          <p:nvPr/>
        </p:nvSpPr>
        <p:spPr>
          <a:xfrm>
            <a:off x="749300" y="2159000"/>
            <a:ext cx="40195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25" name="文本框 24" title=""/>
          <p:cNvSpPr txBox="1"/>
          <p:nvPr/>
        </p:nvSpPr>
        <p:spPr>
          <a:xfrm>
            <a:off x="5131435" y="3260725"/>
            <a:ext cx="51308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1.8</a:t>
            </a:r>
            <a:endParaRPr lang="en-US" altLang="zh-CN" sz="1600">
              <a:solidFill>
                <a:srgbClr val="FF0000"/>
              </a:solidFill>
              <a:latin typeface="微软雅黑" panose="020b0503020204020204" charset="-122"/>
              <a:ea typeface="微软雅黑" panose="020b0503020204020204" charset="-122"/>
            </a:endParaRPr>
          </a:p>
        </p:txBody>
      </p:sp>
      <p:sp>
        <p:nvSpPr>
          <p:cNvPr id="27" name="流程图: 联系 26" title=""/>
          <p:cNvSpPr/>
          <p:nvPr/>
        </p:nvSpPr>
        <p:spPr>
          <a:xfrm>
            <a:off x="7702550" y="3645535"/>
            <a:ext cx="440182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文本框 27" title=""/>
          <p:cNvSpPr txBox="1"/>
          <p:nvPr/>
        </p:nvSpPr>
        <p:spPr>
          <a:xfrm>
            <a:off x="11354435" y="4060825"/>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cs typeface="Arial" panose="020b0604020202020204" pitchFamily="34" charset="0"/>
              </a:rPr>
              <a:t>？</a:t>
            </a:r>
            <a:endParaRPr lang="zh-CN" altLang="en-US" sz="1600">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29" name="文本框 28" title=""/>
          <p:cNvSpPr txBox="1"/>
          <p:nvPr/>
        </p:nvSpPr>
        <p:spPr>
          <a:xfrm>
            <a:off x="9531350" y="2245995"/>
            <a:ext cx="40195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30" name="文本框 29" title=""/>
          <p:cNvSpPr txBox="1"/>
          <p:nvPr/>
        </p:nvSpPr>
        <p:spPr>
          <a:xfrm>
            <a:off x="10218420" y="258318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cs typeface="Arial" panose="020b0604020202020204" pitchFamily="34" charset="0"/>
              </a:rPr>
              <a:t>√</a:t>
            </a:r>
            <a:endParaRPr lang="en-US" altLang="zh-CN" sz="1600">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32" name="文本框 31" title=""/>
          <p:cNvSpPr txBox="1"/>
          <p:nvPr/>
        </p:nvSpPr>
        <p:spPr>
          <a:xfrm>
            <a:off x="10540365" y="292354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cs typeface="Arial" panose="020b0604020202020204" pitchFamily="34" charset="0"/>
              </a:rPr>
              <a:t>√</a:t>
            </a:r>
            <a:endParaRPr lang="en-US" altLang="zh-CN" sz="1600">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33" name="文本框 32" title=""/>
          <p:cNvSpPr txBox="1"/>
          <p:nvPr/>
        </p:nvSpPr>
        <p:spPr>
          <a:xfrm>
            <a:off x="10881360" y="330835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cs typeface="Arial" panose="020b0604020202020204" pitchFamily="34" charset="0"/>
              </a:rPr>
              <a:t>√</a:t>
            </a:r>
            <a:endParaRPr lang="en-US" altLang="zh-CN" sz="1600">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10" name="文本框 9" title=""/>
          <p:cNvSpPr txBox="1"/>
          <p:nvPr>
            <p:custDataLst>
              <p:tags r:id="rId6"/>
            </p:custDataLst>
          </p:nvPr>
        </p:nvSpPr>
        <p:spPr>
          <a:xfrm>
            <a:off x="9735185" y="4105910"/>
            <a:ext cx="147193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相互作用力</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wipe(left)">
                                      <p:cBhvr>
                                        <p:cTn id="35" dur="500"/>
                                        <p:tgtEl>
                                          <p:spTgt spid="13">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up)">
                                      <p:cBhvr>
                                        <p:cTn id="40" dur="500"/>
                                        <p:tgtEl>
                                          <p:spTgt spid="2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6">
                                            <p:txEl>
                                              <p:pRg st="0" end="0"/>
                                            </p:txEl>
                                          </p:spTgt>
                                        </p:tgtEl>
                                        <p:attrNameLst>
                                          <p:attrName>style.visibility</p:attrName>
                                        </p:attrNameLst>
                                      </p:cBhvr>
                                      <p:to>
                                        <p:strVal val="visible"/>
                                      </p:to>
                                    </p:set>
                                    <p:animEffect transition="in" filter="wipe(left)">
                                      <p:cBhvr>
                                        <p:cTn id="45" dur="500"/>
                                        <p:tgtEl>
                                          <p:spTgt spid="26">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6">
                                            <p:txEl>
                                              <p:pRg st="1" end="1"/>
                                            </p:txEl>
                                          </p:spTgt>
                                        </p:tgtEl>
                                        <p:attrNameLst>
                                          <p:attrName>style.visibility</p:attrName>
                                        </p:attrNameLst>
                                      </p:cBhvr>
                                      <p:to>
                                        <p:strVal val="visible"/>
                                      </p:to>
                                    </p:set>
                                    <p:animEffect transition="in" filter="wipe(left)">
                                      <p:cBhvr>
                                        <p:cTn id="50" dur="500"/>
                                        <p:tgtEl>
                                          <p:spTgt spid="26">
                                            <p:txEl>
                                              <p:pRg st="1" end="1"/>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6">
                                            <p:txEl>
                                              <p:pRg st="2" end="2"/>
                                            </p:txEl>
                                          </p:spTgt>
                                        </p:tgtEl>
                                        <p:attrNameLst>
                                          <p:attrName>style.visibility</p:attrName>
                                        </p:attrNameLst>
                                      </p:cBhvr>
                                      <p:to>
                                        <p:strVal val="visible"/>
                                      </p:to>
                                    </p:set>
                                    <p:animEffect transition="in" filter="wipe(left)">
                                      <p:cBhvr>
                                        <p:cTn id="55" dur="500"/>
                                        <p:tgtEl>
                                          <p:spTgt spid="26">
                                            <p:txEl>
                                              <p:pRg st="2" end="2"/>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6">
                                            <p:txEl>
                                              <p:pRg st="3" end="3"/>
                                            </p:txEl>
                                          </p:spTgt>
                                        </p:tgtEl>
                                        <p:attrNameLst>
                                          <p:attrName>style.visibility</p:attrName>
                                        </p:attrNameLst>
                                      </p:cBhvr>
                                      <p:to>
                                        <p:strVal val="visible"/>
                                      </p:to>
                                    </p:set>
                                    <p:animEffect transition="in" filter="wipe(left)">
                                      <p:cBhvr>
                                        <p:cTn id="60" dur="500"/>
                                        <p:tgtEl>
                                          <p:spTgt spid="26">
                                            <p:txEl>
                                              <p:pRg st="3" end="3"/>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6">
                                            <p:txEl>
                                              <p:pRg st="4" end="4"/>
                                            </p:txEl>
                                          </p:spTgt>
                                        </p:tgtEl>
                                        <p:attrNameLst>
                                          <p:attrName>style.visibility</p:attrName>
                                        </p:attrNameLst>
                                      </p:cBhvr>
                                      <p:to>
                                        <p:strVal val="visible"/>
                                      </p:to>
                                    </p:set>
                                    <p:animEffect transition="in" filter="wipe(left)">
                                      <p:cBhvr>
                                        <p:cTn id="65" dur="500"/>
                                        <p:tgtEl>
                                          <p:spTgt spid="26">
                                            <p:txEl>
                                              <p:pRg st="4" end="4"/>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left)">
                                      <p:cBhvr>
                                        <p:cTn id="70" dur="500"/>
                                        <p:tgtEl>
                                          <p:spTgt spid="6"/>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barn(inVertical)">
                                      <p:cBhvr>
                                        <p:cTn id="75" dur="500"/>
                                        <p:tgtEl>
                                          <p:spTgt spid="7"/>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left)">
                                      <p:cBhvr>
                                        <p:cTn id="80" dur="500"/>
                                        <p:tgtEl>
                                          <p:spTgt spid="19"/>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500"/>
                                        <p:tgtEl>
                                          <p:spTgt spid="20"/>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left)">
                                      <p:cBhvr>
                                        <p:cTn id="90" dur="500"/>
                                        <p:tgtEl>
                                          <p:spTgt spid="21"/>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left)">
                                      <p:cBhvr>
                                        <p:cTn id="95" dur="500"/>
                                        <p:tgtEl>
                                          <p:spTgt spid="22"/>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left)">
                                      <p:cBhvr>
                                        <p:cTn id="100" dur="500"/>
                                        <p:tgtEl>
                                          <p:spTgt spid="24"/>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wipe(left)">
                                      <p:cBhvr>
                                        <p:cTn id="105" dur="500"/>
                                        <p:tgtEl>
                                          <p:spTgt spid="25"/>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wipe(left)">
                                      <p:cBhvr>
                                        <p:cTn id="110" dur="500"/>
                                        <p:tgtEl>
                                          <p:spTgt spid="30"/>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wipe(left)">
                                      <p:cBhvr>
                                        <p:cTn id="115" dur="500"/>
                                        <p:tgtEl>
                                          <p:spTgt spid="32"/>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wipe(left)">
                                      <p:cBhvr>
                                        <p:cTn id="120" dur="500"/>
                                        <p:tgtEl>
                                          <p:spTgt spid="33"/>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left)">
                                      <p:cBhvr>
                                        <p:cTn id="125" dur="500"/>
                                        <p:tgtEl>
                                          <p:spTgt spid="27"/>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28"/>
                                        </p:tgtEl>
                                        <p:attrNameLst>
                                          <p:attrName>style.visibility</p:attrName>
                                        </p:attrNameLst>
                                      </p:cBhvr>
                                      <p:to>
                                        <p:strVal val="visible"/>
                                      </p:to>
                                    </p:set>
                                    <p:animEffect transition="in" filter="wipe(left)">
                                      <p:cBhvr>
                                        <p:cTn id="130" dur="500"/>
                                        <p:tgtEl>
                                          <p:spTgt spid="28"/>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wipe(left)">
                                      <p:cBhvr>
                                        <p:cTn id="135" dur="500"/>
                                        <p:tgtEl>
                                          <p:spTgt spid="10"/>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9"/>
                                        </p:tgtEl>
                                        <p:attrNameLst>
                                          <p:attrName>style.visibility</p:attrName>
                                        </p:attrNameLst>
                                      </p:cBhvr>
                                      <p:to>
                                        <p:strVal val="visible"/>
                                      </p:to>
                                    </p:set>
                                    <p:animEffect transition="in" filter="wipe(left)">
                                      <p:cBhvr>
                                        <p:cTn id="1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9" grpId="0"/>
      <p:bldP spid="20" grpId="0" animBg="1"/>
      <p:bldP spid="21" grpId="0"/>
      <p:bldP spid="22" grpId="0"/>
      <p:bldP spid="24" grpId="0"/>
      <p:bldP spid="25" grpId="0"/>
      <p:bldP spid="27" grpId="0" animBg="1"/>
      <p:bldP spid="28" grpId="0"/>
      <p:bldP spid="29" grpId="0"/>
      <p:bldP spid="30" grpId="0"/>
      <p:bldP spid="32" grpId="0"/>
      <p:bldP spid="33" grpId="0"/>
      <p:bldP spid="7" grpId="0" animBg="1"/>
      <p:bldP spid="10"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03</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重力</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一、重力</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41" name="Group 41" title=""/>
          <p:cNvGrpSpPr/>
          <p:nvPr/>
        </p:nvGrpSpPr>
        <p:grpSpPr>
          <a:xfrm>
            <a:off x="3960495" y="2093595"/>
            <a:ext cx="3655695" cy="3778250"/>
            <a:chExt cx="6037744" cy="6037744"/>
          </a:xfrm>
        </p:grpSpPr>
        <p:grpSp>
          <p:nvGrpSpPr>
            <p:cNvPr id="42" name="Group 42"/>
            <p:cNvGrpSpPr/>
            <p:nvPr/>
          </p:nvGrpSpPr>
          <p:grpSpPr>
            <a:xfrm>
              <a:off x="303549" y="303549"/>
              <a:ext cx="5430645" cy="5430645"/>
              <a:chExt cx="812800" cy="812800"/>
            </a:xfrm>
          </p:grpSpPr>
          <p:sp>
            <p:nvSpPr>
              <p:cNvPr id="43" name="Freeform 43"/>
              <p:cNvSpPr/>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3CEE">
                  <a:alpha val="4706"/>
                </a:srgbClr>
              </a:solidFill>
            </p:spPr>
            <p:txBody>
              <a:bodyPr/>
              <a:lstStyle/>
              <a:p/>
            </p:txBody>
          </p:sp>
          <p:sp>
            <p:nvSpPr>
              <p:cNvPr id="44" name="TextBox 44"/>
              <p:cNvSpPr txBox="1"/>
              <p:nvPr/>
            </p:nvSpPr>
            <p:spPr>
              <a:xfrm>
                <a:off x="76200" y="9525"/>
                <a:ext cx="660400" cy="727075"/>
              </a:xfrm>
              <a:prstGeom prst="rect">
                <a:avLst/>
              </a:prstGeom>
            </p:spPr>
            <p:txBody>
              <a:bodyPr lIns="50800" tIns="50800" rIns="50800" bIns="50800" rtlCol="0" anchor="ctr"/>
              <a:lstStyle/>
              <a:p>
                <a:pPr algn="ctr">
                  <a:lnSpc>
                    <a:spcPts val="2670"/>
                  </a:lnSpc>
                </a:pPr>
              </a:p>
            </p:txBody>
          </p:sp>
        </p:grpSp>
        <p:grpSp>
          <p:nvGrpSpPr>
            <p:cNvPr id="45" name="Group 45"/>
            <p:cNvGrpSpPr/>
            <p:nvPr/>
          </p:nvGrpSpPr>
          <p:grpSpPr>
            <a:xfrm>
              <a:off x="0" y="0"/>
              <a:ext cx="6037744" cy="6037744"/>
              <a:chExt cx="812800" cy="812800"/>
            </a:xfrm>
          </p:grpSpPr>
          <p:sp>
            <p:nvSpPr>
              <p:cNvPr id="46" name="Freeform 46"/>
              <p:cNvSpPr/>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3CEE">
                  <a:alpha val="4706"/>
                </a:srgbClr>
              </a:solidFill>
            </p:spPr>
            <p:txBody>
              <a:bodyPr/>
              <a:lstStyle/>
              <a:p/>
            </p:txBody>
          </p:sp>
          <p:sp>
            <p:nvSpPr>
              <p:cNvPr id="47" name="TextBox 47"/>
              <p:cNvSpPr txBox="1"/>
              <p:nvPr/>
            </p:nvSpPr>
            <p:spPr>
              <a:xfrm>
                <a:off x="76200" y="9525"/>
                <a:ext cx="660400" cy="727075"/>
              </a:xfrm>
              <a:prstGeom prst="rect">
                <a:avLst/>
              </a:prstGeom>
            </p:spPr>
            <p:txBody>
              <a:bodyPr lIns="50800" tIns="50800" rIns="50800" bIns="50800" rtlCol="0" anchor="ctr"/>
              <a:lstStyle/>
              <a:p>
                <a:pPr algn="ctr">
                  <a:lnSpc>
                    <a:spcPts val="2670"/>
                  </a:lnSpc>
                </a:pPr>
              </a:p>
            </p:txBody>
          </p:sp>
        </p:grpSp>
        <p:sp>
          <p:nvSpPr>
            <p:cNvPr id="48" name="Freeform 48"/>
            <p:cNvSpPr/>
            <p:nvPr/>
          </p:nvSpPr>
          <p:spPr>
            <a:xfrm>
              <a:off x="1549339" y="787708"/>
              <a:ext cx="2939065" cy="2449221"/>
            </a:xfrm>
            <a:custGeom>
              <a:rect l="l" t="t" r="r" b="b"/>
              <a:pathLst>
                <a:path w="2939065" h="2449221">
                  <a:moveTo>
                    <a:pt x="0" y="0"/>
                  </a:moveTo>
                  <a:lnTo>
                    <a:pt x="2939065" y="0"/>
                  </a:lnTo>
                  <a:lnTo>
                    <a:pt x="2939065" y="2449221"/>
                  </a:lnTo>
                  <a:lnTo>
                    <a:pt x="0" y="24492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sp>
          <p:nvSpPr>
            <p:cNvPr id="49" name="TextBox 49"/>
            <p:cNvSpPr txBox="1"/>
            <p:nvPr/>
          </p:nvSpPr>
          <p:spPr>
            <a:xfrm>
              <a:off x="685892" y="3440129"/>
              <a:ext cx="4627859" cy="1214652"/>
            </a:xfrm>
            <a:prstGeom prst="rect">
              <a:avLst/>
            </a:prstGeom>
          </p:spPr>
          <p:txBody>
            <a:bodyPr lIns="0" tIns="0" rIns="0" bIns="0" rtlCol="0" anchor="t">
              <a:spAutoFit/>
            </a:bodyPr>
            <a:lstStyle/>
            <a:p>
              <a:pPr algn="ctr">
                <a:lnSpc>
                  <a:spcPts val="5930"/>
                </a:lnSpc>
              </a:pPr>
              <a:r>
                <a:rPr lang="zh-CN" altLang="en-US" sz="4235" spc="254">
                  <a:solidFill>
                    <a:srgbClr val="623CEE"/>
                  </a:solidFill>
                  <a:ea typeface="思源黑体 1 Bold" panose="020b0800000000000000" charset="-122"/>
                </a:rPr>
                <a:t>重力</a:t>
              </a:r>
              <a:endParaRPr lang="zh-CN" altLang="en-US" sz="4235" spc="254">
                <a:solidFill>
                  <a:srgbClr val="623CEE"/>
                </a:solidFill>
                <a:ea typeface="思源黑体 1 Bold" panose="020b0800000000000000" charset="-122"/>
              </a:endParaRPr>
            </a:p>
          </p:txBody>
        </p:sp>
      </p:grpSp>
      <p:sp>
        <p:nvSpPr>
          <p:cNvPr id="11" name="流程图: 可选过程 10" title=""/>
          <p:cNvSpPr/>
          <p:nvPr/>
        </p:nvSpPr>
        <p:spPr>
          <a:xfrm>
            <a:off x="2757805" y="1057910"/>
            <a:ext cx="6676390" cy="861060"/>
          </a:xfrm>
          <a:prstGeom prst="flowChartAlternateProcess">
            <a:avLst/>
          </a:prstGeom>
          <a:solidFill>
            <a:srgbClr val="8A3D91">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
            <a:endParaRPr lang="zh-CN" altLang="en-US"/>
          </a:p>
          <a:p>
            <a:pPr algn="just" fontAlgn="b"/>
            <a:r>
              <a:rPr lang="zh-CN" altLang="en-US"/>
              <a:t>由于地球的吸引而使物体受到的力叫做重力，通常用字母G表示</a:t>
            </a:r>
            <a:endParaRPr lang="zh-CN" altLang="en-US"/>
          </a:p>
        </p:txBody>
      </p:sp>
      <p:sp>
        <p:nvSpPr>
          <p:cNvPr id="18" name="TextBox 51" title=""/>
          <p:cNvSpPr txBox="1"/>
          <p:nvPr/>
        </p:nvSpPr>
        <p:spPr>
          <a:xfrm>
            <a:off x="5146675" y="1125220"/>
            <a:ext cx="1711325" cy="276860"/>
          </a:xfrm>
          <a:prstGeom prst="rect">
            <a:avLst/>
          </a:prstGeom>
        </p:spPr>
        <p:txBody>
          <a:bodyPr wrap="square" lIns="0" tIns="0" rIns="0" bIns="0" rtlCol="0" anchor="t">
            <a:spAutoFit/>
          </a:bodyPr>
          <a:lstStyle/>
          <a:p>
            <a:pPr algn="ctr" fontAlgn="auto">
              <a:lnSpc>
                <a:spcPct val="100000"/>
              </a:lnSpc>
            </a:pPr>
            <a:r>
              <a:rPr lang="en-US" spc="170">
                <a:solidFill>
                  <a:schemeClr val="tx1"/>
                </a:solidFill>
                <a:latin typeface="微软雅黑" panose="020b0503020204020204" charset="-122"/>
                <a:ea typeface="微软雅黑" panose="020b0503020204020204" charset="-122"/>
              </a:rPr>
              <a:t>1.</a:t>
            </a:r>
            <a:r>
              <a:rPr lang="zh-CN" altLang="en-US" spc="170">
                <a:solidFill>
                  <a:schemeClr val="tx1"/>
                </a:solidFill>
                <a:latin typeface="微软雅黑" panose="020b0503020204020204" charset="-122"/>
                <a:ea typeface="微软雅黑" panose="020b0503020204020204" charset="-122"/>
              </a:rPr>
              <a:t>重力的产生</a:t>
            </a:r>
            <a:endParaRPr lang="zh-CN" altLang="en-US" spc="170">
              <a:solidFill>
                <a:schemeClr val="tx1"/>
              </a:solidFill>
              <a:latin typeface="微软雅黑" panose="020b0503020204020204" charset="-122"/>
              <a:ea typeface="微软雅黑" panose="020b0503020204020204" charset="-122"/>
            </a:endParaRPr>
          </a:p>
        </p:txBody>
      </p:sp>
      <p:sp>
        <p:nvSpPr>
          <p:cNvPr id="10" name="流程图: 可选过程 9" title=""/>
          <p:cNvSpPr/>
          <p:nvPr/>
        </p:nvSpPr>
        <p:spPr>
          <a:xfrm>
            <a:off x="7701915" y="2627630"/>
            <a:ext cx="4253865" cy="2437130"/>
          </a:xfrm>
          <a:prstGeom prst="flowChartAlternateProcess">
            <a:avLst/>
          </a:prstGeom>
          <a:solidFill>
            <a:schemeClr val="accent2">
              <a:lumMod val="75000"/>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
            <a:endParaRPr lang="zh-CN" altLang="en-US"/>
          </a:p>
          <a:p>
            <a:pPr algn="just" fontAlgn="b"/>
            <a:r>
              <a:rPr lang="zh-CN" altLang="en-US"/>
              <a:t>（</a:t>
            </a:r>
            <a:r>
              <a:rPr lang="en-US" altLang="zh-CN"/>
              <a:t>1</a:t>
            </a:r>
            <a:r>
              <a:rPr lang="zh-CN" altLang="en-US"/>
              <a:t>）重力的施力物体是地球，受力物体是地球附近的物体；</a:t>
            </a:r>
            <a:endParaRPr lang="zh-CN" altLang="en-US"/>
          </a:p>
          <a:p>
            <a:pPr algn="just" fontAlgn="b"/>
            <a:r>
              <a:rPr lang="zh-CN" altLang="en-US"/>
              <a:t>（</a:t>
            </a:r>
            <a:r>
              <a:rPr lang="en-US" altLang="zh-CN"/>
              <a:t>2</a:t>
            </a:r>
            <a:r>
              <a:rPr lang="zh-CN" altLang="en-US"/>
              <a:t>）重力的效应：使物体从高处落向地面或使物体由向下落的趋势；</a:t>
            </a:r>
            <a:endParaRPr lang="zh-CN" altLang="en-US"/>
          </a:p>
          <a:p>
            <a:pPr algn="just" fontAlgn="b"/>
            <a:r>
              <a:rPr lang="zh-CN" altLang="en-US"/>
              <a:t>（</a:t>
            </a:r>
            <a:r>
              <a:rPr lang="en-US" altLang="zh-CN"/>
              <a:t>3</a:t>
            </a:r>
            <a:r>
              <a:rPr lang="zh-CN" altLang="en-US"/>
              <a:t>）物体间力的作用是相互的，地球吸引物体的同时，物体也吸引地球</a:t>
            </a:r>
            <a:endParaRPr lang="zh-CN" altLang="en-US"/>
          </a:p>
        </p:txBody>
      </p:sp>
      <p:sp>
        <p:nvSpPr>
          <p:cNvPr id="19" name="TextBox 51" title=""/>
          <p:cNvSpPr txBox="1"/>
          <p:nvPr/>
        </p:nvSpPr>
        <p:spPr>
          <a:xfrm>
            <a:off x="8688705" y="2764155"/>
            <a:ext cx="1945005" cy="276860"/>
          </a:xfrm>
          <a:prstGeom prst="rect">
            <a:avLst/>
          </a:prstGeom>
        </p:spPr>
        <p:txBody>
          <a:bodyPr wrap="square" lIns="0" tIns="0" rIns="0" bIns="0" rtlCol="0" anchor="t">
            <a:spAutoFit/>
          </a:bodyPr>
          <a:lstStyle/>
          <a:p>
            <a:pPr algn="ctr" fontAlgn="auto">
              <a:lnSpc>
                <a:spcPct val="100000"/>
              </a:lnSpc>
            </a:pPr>
            <a:r>
              <a:rPr lang="en-US" spc="170">
                <a:solidFill>
                  <a:schemeClr val="tx1"/>
                </a:solidFill>
                <a:latin typeface="微软雅黑" panose="020b0503020204020204" charset="-122"/>
                <a:ea typeface="微软雅黑" panose="020b0503020204020204" charset="-122"/>
              </a:rPr>
              <a:t>2.</a:t>
            </a:r>
            <a:r>
              <a:rPr lang="zh-CN" altLang="en-US" spc="170">
                <a:solidFill>
                  <a:schemeClr val="tx1"/>
                </a:solidFill>
                <a:latin typeface="微软雅黑" panose="020b0503020204020204" charset="-122"/>
                <a:ea typeface="微软雅黑" panose="020b0503020204020204" charset="-122"/>
              </a:rPr>
              <a:t>重力的特点</a:t>
            </a:r>
            <a:endParaRPr lang="zh-CN" altLang="en-US" spc="170">
              <a:solidFill>
                <a:schemeClr val="tx1"/>
              </a:solidFill>
              <a:latin typeface="微软雅黑" panose="020b0503020204020204" charset="-122"/>
              <a:ea typeface="微软雅黑" panose="020b0503020204020204" charset="-122"/>
            </a:endParaRPr>
          </a:p>
        </p:txBody>
      </p:sp>
      <p:sp>
        <p:nvSpPr>
          <p:cNvPr id="16" name="流程图: 可选过程 15" title=""/>
          <p:cNvSpPr/>
          <p:nvPr/>
        </p:nvSpPr>
        <p:spPr>
          <a:xfrm>
            <a:off x="2877820" y="5767705"/>
            <a:ext cx="6676390" cy="993775"/>
          </a:xfrm>
          <a:prstGeom prst="flowChartAlternateProcess">
            <a:avLst/>
          </a:prstGeom>
          <a:solidFill>
            <a:srgbClr val="2F6CB7">
              <a:alpha val="7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
            <a:endParaRPr lang="zh-CN" altLang="en-US"/>
          </a:p>
          <a:p>
            <a:pPr algn="just" fontAlgn="b"/>
            <a:r>
              <a:t>物体所受重力跟它的质量成正比。G=mg，G表示重力，m表示质量，g表示重力与质量的比值</a:t>
            </a:r>
          </a:p>
        </p:txBody>
      </p:sp>
      <p:sp>
        <p:nvSpPr>
          <p:cNvPr id="17" name="TextBox 51" title=""/>
          <p:cNvSpPr txBox="1"/>
          <p:nvPr/>
        </p:nvSpPr>
        <p:spPr>
          <a:xfrm>
            <a:off x="5102860" y="5878830"/>
            <a:ext cx="1945005" cy="276860"/>
          </a:xfrm>
          <a:prstGeom prst="rect">
            <a:avLst/>
          </a:prstGeom>
        </p:spPr>
        <p:txBody>
          <a:bodyPr wrap="square" lIns="0" tIns="0" rIns="0" bIns="0" rtlCol="0" anchor="t">
            <a:spAutoFit/>
          </a:bodyPr>
          <a:lstStyle/>
          <a:p>
            <a:pPr algn="ctr" fontAlgn="auto">
              <a:lnSpc>
                <a:spcPct val="100000"/>
              </a:lnSpc>
            </a:pPr>
            <a:r>
              <a:rPr lang="en-US" spc="170">
                <a:solidFill>
                  <a:schemeClr val="tx1"/>
                </a:solidFill>
                <a:latin typeface="微软雅黑" panose="020b0503020204020204" charset="-122"/>
                <a:ea typeface="微软雅黑" panose="020b0503020204020204" charset="-122"/>
              </a:rPr>
              <a:t>3.</a:t>
            </a:r>
            <a:r>
              <a:rPr lang="zh-CN" altLang="en-US" spc="170">
                <a:solidFill>
                  <a:schemeClr val="tx1"/>
                </a:solidFill>
                <a:latin typeface="微软雅黑" panose="020b0503020204020204" charset="-122"/>
                <a:ea typeface="微软雅黑" panose="020b0503020204020204" charset="-122"/>
              </a:rPr>
              <a:t>重力的大小</a:t>
            </a:r>
            <a:endParaRPr lang="zh-CN" altLang="en-US" spc="170">
              <a:solidFill>
                <a:schemeClr val="tx1"/>
              </a:solidFill>
              <a:latin typeface="微软雅黑" panose="020b0503020204020204" charset="-122"/>
              <a:ea typeface="微软雅黑" panose="020b0503020204020204" charset="-122"/>
            </a:endParaRPr>
          </a:p>
        </p:txBody>
      </p:sp>
      <p:sp>
        <p:nvSpPr>
          <p:cNvPr id="21" name="流程图: 可选过程 20" title=""/>
          <p:cNvSpPr/>
          <p:nvPr/>
        </p:nvSpPr>
        <p:spPr>
          <a:xfrm>
            <a:off x="46990" y="2025650"/>
            <a:ext cx="3804285" cy="3629025"/>
          </a:xfrm>
          <a:prstGeom prst="flowChartAlternateProcess">
            <a:avLst/>
          </a:prstGeom>
          <a:solidFill>
            <a:srgbClr val="262BA0"/>
          </a:solidFill>
          <a:ln>
            <a:solidFill>
              <a:srgbClr val="77388E">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
            <a:endParaRPr lang="zh-CN" altLang="en-US"/>
          </a:p>
          <a:p>
            <a:pPr algn="just" fontAlgn="b"/>
            <a:r>
              <a:t>（1）重力的方向总是竖直向下，而不是垂直向下。</a:t>
            </a:r>
          </a:p>
          <a:p>
            <a:pPr algn="just" fontAlgn="b"/>
            <a:r>
              <a:t>（2）重力的方向不受其他作用力的影响，与物体的运动状态及位置无关；</a:t>
            </a:r>
          </a:p>
          <a:p>
            <a:pPr algn="just" fontAlgn="b"/>
            <a:r>
              <a:t>（3）重力方向的应用：人们在一根线下吊一重物，就做成了一根铅垂线。因为重力方向始终竖直向下，所以铅垂线静止时总竖直向下</a:t>
            </a:r>
          </a:p>
        </p:txBody>
      </p:sp>
      <p:sp>
        <p:nvSpPr>
          <p:cNvPr id="22" name="TextBox 51" title=""/>
          <p:cNvSpPr txBox="1"/>
          <p:nvPr/>
        </p:nvSpPr>
        <p:spPr>
          <a:xfrm>
            <a:off x="932815" y="2218690"/>
            <a:ext cx="1945005" cy="276860"/>
          </a:xfrm>
          <a:prstGeom prst="rect">
            <a:avLst/>
          </a:prstGeom>
        </p:spPr>
        <p:txBody>
          <a:bodyPr wrap="square" lIns="0" tIns="0" rIns="0" bIns="0" rtlCol="0" anchor="t">
            <a:spAutoFit/>
          </a:bodyPr>
          <a:lstStyle/>
          <a:p>
            <a:pPr algn="ctr" fontAlgn="auto">
              <a:lnSpc>
                <a:spcPct val="100000"/>
              </a:lnSpc>
            </a:pPr>
            <a:r>
              <a:rPr lang="en-US" spc="170">
                <a:solidFill>
                  <a:schemeClr val="accent2">
                    <a:lumMod val="75000"/>
                  </a:schemeClr>
                </a:solidFill>
                <a:latin typeface="微软雅黑" panose="020b0503020204020204" charset="-122"/>
                <a:ea typeface="微软雅黑" panose="020b0503020204020204" charset="-122"/>
              </a:rPr>
              <a:t>4.</a:t>
            </a:r>
            <a:r>
              <a:rPr lang="zh-CN" altLang="en-US" spc="170">
                <a:solidFill>
                  <a:schemeClr val="accent2">
                    <a:lumMod val="75000"/>
                  </a:schemeClr>
                </a:solidFill>
                <a:latin typeface="微软雅黑" panose="020b0503020204020204" charset="-122"/>
                <a:ea typeface="微软雅黑" panose="020b0503020204020204" charset="-122"/>
              </a:rPr>
              <a:t>重力的方向</a:t>
            </a:r>
            <a:endParaRPr lang="zh-CN" altLang="en-US" spc="170">
              <a:solidFill>
                <a:schemeClr val="accent2">
                  <a:lumMod val="75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nodeType="clickPar">
                      <p:stCondLst>
                        <p:cond delay="indefinite"/>
                        <p:cond evt="onBegin" delay="0">
                          <p:tn val="39"/>
                        </p:cond>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8" grpId="0"/>
      <p:bldP spid="10" grpId="0" animBg="1"/>
      <p:bldP spid="19" grpId="0"/>
      <p:bldP spid="16" grpId="0" animBg="1"/>
      <p:bldP spid="17" grpId="0"/>
      <p:bldP spid="21" grpId="0" animBg="1"/>
      <p:bldP spid="22"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4754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二、探究重力的大小和质量的关系</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4" name="文本框 103" title=""/>
          <p:cNvSpPr txBox="1"/>
          <p:nvPr/>
        </p:nvSpPr>
        <p:spPr>
          <a:xfrm>
            <a:off x="292735" y="1201420"/>
            <a:ext cx="5056505" cy="506730"/>
          </a:xfrm>
          <a:prstGeom prst="rect">
            <a:avLst/>
          </a:prstGeom>
          <a:noFill/>
          <a:ln w="9525">
            <a:noFill/>
          </a:ln>
        </p:spPr>
        <p:txBody>
          <a:bodyPr wrap="square">
            <a:spAutoFit/>
          </a:bodyPr>
          <a:lstStyle/>
          <a:p>
            <a:pPr indent="0"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【提出问题】</a:t>
            </a:r>
            <a:r>
              <a:rPr>
                <a:latin typeface="微软雅黑" panose="020b0503020204020204" charset="-122"/>
                <a:ea typeface="微软雅黑" panose="020b0503020204020204" charset="-122"/>
                <a:cs typeface="微软雅黑" panose="020b0503020204020204" charset="-122"/>
              </a:rPr>
              <a:t>物体所受重力与它质量有什么关系</a:t>
            </a:r>
            <a:endParaRPr>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nvSpPr>
        <p:spPr>
          <a:xfrm>
            <a:off x="292735" y="1690370"/>
            <a:ext cx="11576050" cy="922020"/>
          </a:xfrm>
          <a:prstGeom prst="rect">
            <a:avLst/>
          </a:prstGeom>
          <a:noFill/>
          <a:ln w="9525">
            <a:noFill/>
          </a:ln>
        </p:spPr>
        <p:txBody>
          <a:bodyPr wrap="square">
            <a:spAutoFit/>
          </a:bodyPr>
          <a:lstStyle/>
          <a:p>
            <a:pPr indent="0"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【猜想与假设】</a:t>
            </a:r>
            <a:r>
              <a:rPr>
                <a:latin typeface="微软雅黑" panose="020b0503020204020204" charset="-122"/>
                <a:ea typeface="微软雅黑" panose="020b0503020204020204" charset="-122"/>
                <a:cs typeface="微软雅黑" panose="020b0503020204020204" charset="-122"/>
              </a:rPr>
              <a:t>通常我们感觉到物体的质量越大，就越重。因此可以作出猜想：物体所受的重力与质量存在一定的关系，物体的质量越大，它所受的重力越大</a:t>
            </a:r>
            <a:endParaRPr>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nvSpPr>
        <p:spPr>
          <a:xfrm>
            <a:off x="293370" y="2583815"/>
            <a:ext cx="11576050" cy="922020"/>
          </a:xfrm>
          <a:prstGeom prst="rect">
            <a:avLst/>
          </a:prstGeom>
          <a:noFill/>
          <a:ln w="9525">
            <a:noFill/>
          </a:ln>
        </p:spPr>
        <p:txBody>
          <a:bodyPr wrap="square">
            <a:spAutoFit/>
          </a:bodyPr>
          <a:lstStyle/>
          <a:p>
            <a:pPr indent="0"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【设计实验与制定计划】</a:t>
            </a:r>
            <a:r>
              <a:rPr>
                <a:latin typeface="微软雅黑" panose="020b0503020204020204" charset="-122"/>
                <a:ea typeface="微软雅黑" panose="020b0503020204020204" charset="-122"/>
                <a:cs typeface="微软雅黑" panose="020b0503020204020204" charset="-122"/>
              </a:rPr>
              <a:t>用弹簧测力计分别测出总质量不同的钩码所受重力的大小，观察、比较钩码所受总重力的大小与总质量有何关系</a:t>
            </a:r>
            <a:endParaRPr>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292735" y="3440430"/>
            <a:ext cx="11576050" cy="2584450"/>
          </a:xfrm>
          <a:prstGeom prst="rect">
            <a:avLst/>
          </a:prstGeom>
          <a:noFill/>
          <a:ln w="9525">
            <a:noFill/>
          </a:ln>
        </p:spPr>
        <p:txBody>
          <a:bodyPr wrap="square">
            <a:spAutoFit/>
          </a:bodyPr>
          <a:lstStyle/>
          <a:p>
            <a:pPr indent="0"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【进行实验与收集证据】</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（1）固定弹簧测力计，使其保持竖直状态。</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（2）把一个质量为50g的钩码挂在弹簧测力计的挂钩上，当钩码静止时，读出的弹簧测力计的示数即钩码所受重力的大小，将其记录在表格中。</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（3）用同样的方法分别测出2个、3个、4个、5个、6个、7个相同的钩码的重力，并把测量结果记录在表格中。</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（4）以质量为横坐标，重力为纵坐标，作出钩码重力大小跟其质量的关系图像，如图所示</a:t>
            </a:r>
            <a:r>
              <a:rPr lang="zh-CN">
                <a:latin typeface="微软雅黑" panose="020b0503020204020204" charset="-122"/>
                <a:ea typeface="微软雅黑" panose="020b0503020204020204" charset="-122"/>
                <a:cs typeface="微软雅黑" panose="020b0503020204020204" charset="-122"/>
              </a:rPr>
              <a:t>。</a:t>
            </a:r>
            <a:endParaRPr lang="zh-CN">
              <a:latin typeface="微软雅黑" panose="020b0503020204020204" charset="-122"/>
              <a:ea typeface="微软雅黑" panose="020b0503020204020204" charset="-122"/>
              <a:cs typeface="微软雅黑" panose="020b0503020204020204" charset="-122"/>
            </a:endParaRPr>
          </a:p>
        </p:txBody>
      </p:sp>
      <p:pic>
        <p:nvPicPr>
          <p:cNvPr id="2" name="图片 -2147482026" title=""/>
          <p:cNvPicPr>
            <a:picLocks noChangeAspect="1"/>
          </p:cNvPicPr>
          <p:nvPr/>
        </p:nvPicPr>
        <p:blipFill>
          <a:blip r:embed="rId3"/>
          <a:stretch>
            <a:fillRect/>
          </a:stretch>
        </p:blipFill>
        <p:spPr>
          <a:xfrm>
            <a:off x="5318125" y="3129280"/>
            <a:ext cx="1844675" cy="1167130"/>
          </a:xfrm>
          <a:prstGeom prst="rect">
            <a:avLst/>
          </a:prstGeom>
          <a:noFill/>
          <a:ln w="9525">
            <a:noFill/>
          </a:ln>
        </p:spPr>
      </p:pic>
      <p:graphicFrame>
        <p:nvGraphicFramePr>
          <p:cNvPr id="14" name="表格 13" title=""/>
          <p:cNvGraphicFramePr>
            <a:graphicFrameLocks noGrp="1"/>
          </p:cNvGraphicFramePr>
          <p:nvPr/>
        </p:nvGraphicFramePr>
        <p:xfrm>
          <a:off x="7309485" y="3129280"/>
          <a:ext cx="4560570" cy="1080770"/>
        </p:xfrm>
        <a:graphic>
          <a:graphicData uri="http://schemas.openxmlformats.org/drawingml/2006/table">
            <a:tbl>
              <a:tblPr firstRow="1" bandRow="1">
                <a:tableStyleId>{5940675A-B579-460E-94D1-54222C63F5DA}</a:tableStyleId>
              </a:tblPr>
              <a:tblGrid>
                <a:gridCol w="862330"/>
                <a:gridCol w="528955"/>
                <a:gridCol w="527050"/>
                <a:gridCol w="528320"/>
                <a:gridCol w="528955"/>
                <a:gridCol w="527685"/>
                <a:gridCol w="528320"/>
                <a:gridCol w="528955"/>
              </a:tblGrid>
              <a:tr h="215900">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微软雅黑" panose="020b0503020204020204" charset="-122"/>
                        </a:rPr>
                        <a:t>质量m/kg</a:t>
                      </a:r>
                      <a:endParaRPr lang="en-US" altLang="en-US" sz="12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0.05</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0.10</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0.15</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0.20</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0.25</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0.30</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0.35</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6535">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微软雅黑" panose="020b0503020204020204" charset="-122"/>
                        </a:rPr>
                        <a:t>重力G/N</a:t>
                      </a:r>
                      <a:endParaRPr lang="en-US" altLang="en-US" sz="12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0.49</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0.98</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1.47</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1.96</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2.45</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2.94</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3.43</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48335">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微软雅黑" panose="020b0503020204020204" charset="-122"/>
                        </a:rPr>
                        <a:t>重力与质量的比值/（N·kg</a:t>
                      </a:r>
                      <a:r>
                        <a:rPr lang="en-US" sz="1200" b="0" baseline="30000">
                          <a:solidFill>
                            <a:srgbClr val="000000"/>
                          </a:solidFill>
                          <a:latin typeface="微软雅黑" panose="020b0503020204020204" charset="-122"/>
                          <a:ea typeface="微软雅黑" panose="020b0503020204020204" charset="-122"/>
                          <a:cs typeface="微软雅黑" panose="020b0503020204020204" charset="-122"/>
                        </a:rPr>
                        <a:t>-1</a:t>
                      </a:r>
                      <a:r>
                        <a:rPr lang="en-US" sz="12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12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9.8</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9.8</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9.8</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9.8</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9.8</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9.8</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solidFill>
                            <a:srgbClr val="000000"/>
                          </a:solidFill>
                          <a:latin typeface="微软雅黑" panose="020b0503020204020204" charset="-122"/>
                          <a:ea typeface="微软雅黑" panose="020b0503020204020204" charset="-122"/>
                          <a:cs typeface="宋体" panose="02010600030101010101" pitchFamily="2" charset="-122"/>
                        </a:rPr>
                        <a:t>9.8</a:t>
                      </a:r>
                      <a:endParaRPr lang="en-US" altLang="en-US" sz="12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wipe(left)">
                                      <p:cBhvr>
                                        <p:cTn id="15" dur="500"/>
                                        <p:tgtEl>
                                          <p:spTgt spid="104"/>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left)">
                                      <p:cBhvr>
                                        <p:cTn id="30" dur="500"/>
                                        <p:tgtEl>
                                          <p:spTgt spid="13">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wipe(left)">
                                      <p:cBhvr>
                                        <p:cTn id="35" dur="500"/>
                                        <p:tgtEl>
                                          <p:spTgt spid="13">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wipe(left)">
                                      <p:cBhvr>
                                        <p:cTn id="40" dur="500"/>
                                        <p:tgtEl>
                                          <p:spTgt spid="13">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animEffect transition="in" filter="wipe(left)">
                                      <p:cBhvr>
                                        <p:cTn id="45" dur="500"/>
                                        <p:tgtEl>
                                          <p:spTgt spid="13">
                                            <p:txEl>
                                              <p:pRg st="3" end="3"/>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3">
                                            <p:txEl>
                                              <p:pRg st="4" end="4"/>
                                            </p:txEl>
                                          </p:spTgt>
                                        </p:tgtEl>
                                        <p:attrNameLst>
                                          <p:attrName>style.visibility</p:attrName>
                                        </p:attrNameLst>
                                      </p:cBhvr>
                                      <p:to>
                                        <p:strVal val="visible"/>
                                      </p:to>
                                    </p:set>
                                    <p:animEffect transition="in" filter="wipe(left)">
                                      <p:cBhvr>
                                        <p:cTn id="6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4" grpId="0"/>
      <p:bldP spid="6" grpId="0"/>
      <p:bldP spid="7"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4754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二、探究重力的大小和质量的关系</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title=""/>
          <p:cNvSpPr txBox="1"/>
          <p:nvPr/>
        </p:nvSpPr>
        <p:spPr>
          <a:xfrm>
            <a:off x="292735" y="1401445"/>
            <a:ext cx="11576050" cy="1337945"/>
          </a:xfrm>
          <a:prstGeom prst="rect">
            <a:avLst/>
          </a:prstGeom>
          <a:noFill/>
          <a:ln w="9525">
            <a:noFill/>
          </a:ln>
        </p:spPr>
        <p:txBody>
          <a:bodyPr wrap="square">
            <a:spAutoFit/>
          </a:bodyPr>
          <a:lstStyle/>
          <a:p>
            <a:pPr indent="0"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【分析论证】</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（1）由实验数据可知，当质量成倍数增加时，重力也成倍数增加，物体所受的重力与其质量的比值不变。</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（2）由G-m图像可知，此图线是一条过原点的直线，说明物体所受的重力跟它的质量成正比。</a:t>
            </a:r>
            <a:endParaRPr>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nvSpPr>
        <p:spPr>
          <a:xfrm>
            <a:off x="292735" y="2678430"/>
            <a:ext cx="11576050" cy="1337945"/>
          </a:xfrm>
          <a:prstGeom prst="rect">
            <a:avLst/>
          </a:prstGeom>
          <a:noFill/>
          <a:ln w="9525">
            <a:noFill/>
          </a:ln>
        </p:spPr>
        <p:txBody>
          <a:bodyPr wrap="square">
            <a:spAutoFit/>
          </a:bodyPr>
          <a:lstStyle/>
          <a:p>
            <a:pPr indent="0"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【归纳总结】</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大量精确的实验表明，物体所受重力跟它的质量成正比。如果用G表示重力，m表示质量，g表示重力与质量的比值，地球附近的物体所受重力跟它的质量之间的关系可以写成</a:t>
            </a:r>
            <a:r>
              <a:rPr lang="en-US">
                <a:latin typeface="微软雅黑" panose="020b0503020204020204" charset="-122"/>
                <a:ea typeface="微软雅黑" panose="020b0503020204020204" charset="-122"/>
                <a:cs typeface="微软雅黑" panose="020b0503020204020204" charset="-122"/>
              </a:rPr>
              <a:t>g=G/m</a:t>
            </a:r>
            <a:r>
              <a:rPr>
                <a:latin typeface="微软雅黑" panose="020b0503020204020204" charset="-122"/>
                <a:ea typeface="微软雅黑" panose="020b0503020204020204" charset="-122"/>
                <a:cs typeface="微软雅黑" panose="020b0503020204020204" charset="-122"/>
              </a:rPr>
              <a:t>，即G=mg。</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wipe(left)">
                                      <p:cBhvr>
                                        <p:cTn id="20" dur="500"/>
                                        <p:tgtEl>
                                          <p:spTgt spid="13">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wipe(left)">
                                      <p:cBhvr>
                                        <p:cTn id="25" dur="500"/>
                                        <p:tgtEl>
                                          <p:spTgt spid="13">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wipe(left)">
                                      <p:cBhvr>
                                        <p:cTn id="3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endParaRPr lang="zh-CN" altLang="en-US" sz="6600">
              <a:solidFill>
                <a:schemeClr val="tx1">
                  <a:lumMod val="75000"/>
                  <a:lumOff val="25000"/>
                </a:schemeClr>
              </a:solidFill>
              <a:latin typeface="+mj-ea"/>
              <a:ea typeface="+mj-ea"/>
            </a:endParaRP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endParaRPr lang="en-US" altLang="zh-CN" sz="3600" b="1">
              <a:sym typeface="+mn-ea"/>
            </a:endParaRP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endParaRPr lang="en-US" altLang="zh-CN" sz="3600" b="1">
              <a:sym typeface="+mn-ea"/>
            </a:endParaRP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endParaRPr lang="zh-CN" altLang="en-US" sz="3200" b="1">
              <a:solidFill>
                <a:schemeClr val="accent2">
                  <a:lumMod val="75000"/>
                </a:schemeClr>
              </a:solidFill>
              <a:latin typeface="幼圆" panose="02010509060101010101" charset="-122"/>
              <a:ea typeface="幼圆" panose="02010509060101010101" charset="-122"/>
            </a:endParaRP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endParaRPr lang="en-US" altLang="zh-CN" sz="3600" b="1">
              <a:sym typeface="+mn-ea"/>
            </a:endParaRP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endParaRPr lang="en-US" altLang="zh-CN" sz="3600" b="1">
              <a:sym typeface="+mn-ea"/>
            </a:endParaRP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三、重心</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6" name="表格 5" title=""/>
          <p:cNvGraphicFramePr>
            <a:graphicFrameLocks noGrp="1"/>
          </p:cNvGraphicFramePr>
          <p:nvPr>
            <p:custDataLst>
              <p:tags r:id="rId3"/>
            </p:custDataLst>
          </p:nvPr>
        </p:nvGraphicFramePr>
        <p:xfrm>
          <a:off x="292735" y="1430020"/>
          <a:ext cx="8992235" cy="5087620"/>
        </p:xfrm>
        <a:graphic>
          <a:graphicData uri="http://schemas.openxmlformats.org/drawingml/2006/table">
            <a:tbl>
              <a:tblPr firstRow="1" bandRow="1">
                <a:tableStyleId>{5940675A-B579-460E-94D1-54222C63F5DA}</a:tableStyleId>
              </a:tblPr>
              <a:tblGrid>
                <a:gridCol w="1931670"/>
                <a:gridCol w="7060565"/>
              </a:tblGrid>
              <a:tr h="986155">
                <a:tc>
                  <a:txBody>
                    <a:bodyPr vert="horz" wrap="square"/>
                    <a:lstStyle/>
                    <a:p>
                      <a:pPr indent="0" algn="ctr" fontAlgn="auto">
                        <a:lnSpc>
                          <a:spcPct val="150000"/>
                        </a:lnSpc>
                        <a:buNone/>
                      </a:pPr>
                      <a:r>
                        <a:rPr lang="zh-CN" alt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重心的概念</a:t>
                      </a:r>
                      <a:endParaRPr lang="zh-CN"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fontAlgn="auto">
                        <a:lnSpc>
                          <a:spcPct val="150000"/>
                        </a:lnSpc>
                        <a:buNone/>
                      </a:pPr>
                      <a:r>
                        <a:rPr lang="en-US" sz="1600" b="0">
                          <a:latin typeface="宋体" panose="02010600030101010101" pitchFamily="2" charset="-122"/>
                          <a:ea typeface="宋体" panose="02010600030101010101" pitchFamily="2" charset="-122"/>
                          <a:cs typeface="宋体" panose="02010600030101010101" pitchFamily="2" charset="-122"/>
                        </a:rPr>
                        <a:t>地球吸引物体的每一部分，物体的各部分都受到重力的作用。但是，对于整个物体，重力的作用的表现就好像它作用在某一点上，这个点叫做物体的重心。重心实际上是物体各部分受到重力作用的等效作用点。</a:t>
                      </a:r>
                      <a:endParaRPr 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29690">
                <a:tc rowSpan="3">
                  <a:txBody>
                    <a:bodyPr vert="horz" wrap="square"/>
                    <a:lstStyle/>
                    <a:p>
                      <a:pPr indent="0" algn="ctr" fontAlgn="auto">
                        <a:lnSpc>
                          <a:spcPct val="150000"/>
                        </a:lnSpc>
                        <a:buNone/>
                      </a:pPr>
                      <a:r>
                        <a:rPr lang="zh-CN" alt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重心的位置</a:t>
                      </a:r>
                      <a:endParaRPr lang="zh-CN"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fontAlgn="auto">
                        <a:lnSpc>
                          <a:spcPct val="150000"/>
                        </a:lnSpc>
                        <a:buNone/>
                      </a:pPr>
                      <a:r>
                        <a:rPr lang="en-US" sz="1600">
                          <a:solidFill>
                            <a:srgbClr val="000000"/>
                          </a:solidFill>
                          <a:latin typeface="宋体" panose="02010600030101010101" pitchFamily="2" charset="-122"/>
                          <a:ea typeface="宋体" panose="02010600030101010101" pitchFamily="2" charset="-122"/>
                          <a:cs typeface="宋体" panose="02010600030101010101" pitchFamily="2" charset="-122"/>
                        </a:rPr>
                        <a:t>（1）形状规则、质量分布均匀的物体，</a:t>
                      </a:r>
                      <a:endParaRPr lang="en-US" sz="16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buNone/>
                      </a:pPr>
                      <a:r>
                        <a:rPr lang="en-US" sz="1600">
                          <a:solidFill>
                            <a:srgbClr val="000000"/>
                          </a:solidFill>
                          <a:latin typeface="宋体" panose="02010600030101010101" pitchFamily="2" charset="-122"/>
                          <a:ea typeface="宋体" panose="02010600030101010101" pitchFamily="2" charset="-122"/>
                          <a:cs typeface="宋体" panose="02010600030101010101" pitchFamily="2" charset="-122"/>
                        </a:rPr>
                        <a:t>它的重心在它的几何中心处，如图所示</a:t>
                      </a:r>
                      <a:endParaRPr lang="en-US" sz="16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29690">
                <a:tc vMerge="1">
                  <a:txBody>
                    <a:bodyPr vert="horz" wrap="square"/>
                    <a:lstStyle/>
                    <a:p/>
                  </a:txBody>
                  <a:tcPr/>
                </a:tc>
                <a:tc>
                  <a:txBody>
                    <a:bodyPr vert="horz" wrap="square"/>
                    <a:lstStyle/>
                    <a:p>
                      <a:pPr indent="0" fontAlgn="auto">
                        <a:lnSpc>
                          <a:spcPct val="150000"/>
                        </a:lnSpc>
                        <a:buNone/>
                      </a:pPr>
                      <a:r>
                        <a:rPr lang="en-US" sz="1600">
                          <a:solidFill>
                            <a:srgbClr val="000000"/>
                          </a:solidFill>
                          <a:latin typeface="宋体" panose="02010600030101010101" pitchFamily="2" charset="-122"/>
                          <a:ea typeface="宋体" panose="02010600030101010101" pitchFamily="2" charset="-122"/>
                          <a:cs typeface="宋体" panose="02010600030101010101" pitchFamily="2" charset="-122"/>
                        </a:rPr>
                        <a:t>（2）质量分布不均匀的物体，重心的位置除与物体的</a:t>
                      </a:r>
                      <a:endParaRPr lang="en-US" sz="16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buNone/>
                      </a:pPr>
                      <a:r>
                        <a:rPr lang="en-US" sz="1600">
                          <a:solidFill>
                            <a:srgbClr val="000000"/>
                          </a:solidFill>
                          <a:latin typeface="宋体" panose="02010600030101010101" pitchFamily="2" charset="-122"/>
                          <a:ea typeface="宋体" panose="02010600030101010101" pitchFamily="2" charset="-122"/>
                          <a:cs typeface="宋体" panose="02010600030101010101" pitchFamily="2" charset="-122"/>
                        </a:rPr>
                        <a:t>形状有关外，还跟物体的质量分布有关。如图所示是空</a:t>
                      </a:r>
                      <a:endParaRPr lang="en-US" sz="16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buNone/>
                      </a:pPr>
                      <a:r>
                        <a:rPr lang="en-US" sz="1600">
                          <a:solidFill>
                            <a:srgbClr val="000000"/>
                          </a:solidFill>
                          <a:latin typeface="宋体" panose="02010600030101010101" pitchFamily="2" charset="-122"/>
                          <a:ea typeface="宋体" panose="02010600030101010101" pitchFamily="2" charset="-122"/>
                          <a:cs typeface="宋体" panose="02010600030101010101" pitchFamily="2" charset="-122"/>
                        </a:rPr>
                        <a:t>杯、少半杯水、大半杯水时杯子和水重心大致位置。</a:t>
                      </a:r>
                      <a:endParaRPr lang="en-US" sz="16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30960">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fontAlgn="auto">
                        <a:lnSpc>
                          <a:spcPct val="150000"/>
                        </a:lnSpc>
                        <a:buNone/>
                      </a:pPr>
                      <a:r>
                        <a:rPr lang="en-US" sz="1600">
                          <a:solidFill>
                            <a:srgbClr val="000000"/>
                          </a:solidFill>
                          <a:latin typeface="宋体" panose="02010600030101010101" pitchFamily="2" charset="-122"/>
                          <a:ea typeface="宋体" panose="02010600030101010101" pitchFamily="2" charset="-122"/>
                          <a:cs typeface="宋体" panose="02010600030101010101" pitchFamily="2" charset="-122"/>
                        </a:rPr>
                        <a:t>（3）物体的重心不一定在物体上。如质量分布均匀</a:t>
                      </a:r>
                      <a:endParaRPr lang="en-US" sz="16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buNone/>
                      </a:pPr>
                      <a:r>
                        <a:rPr lang="en-US" sz="1600">
                          <a:solidFill>
                            <a:srgbClr val="000000"/>
                          </a:solidFill>
                          <a:latin typeface="宋体" panose="02010600030101010101" pitchFamily="2" charset="-122"/>
                          <a:ea typeface="宋体" panose="02010600030101010101" pitchFamily="2" charset="-122"/>
                          <a:cs typeface="宋体" panose="02010600030101010101" pitchFamily="2" charset="-122"/>
                        </a:rPr>
                        <a:t>的圆环的重心在环的中心处，不在环上。</a:t>
                      </a:r>
                      <a:endParaRPr lang="en-US" sz="16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1" name="文本框 10" title=""/>
          <p:cNvSpPr txBox="1"/>
          <p:nvPr/>
        </p:nvSpPr>
        <p:spPr>
          <a:xfrm>
            <a:off x="9610725" y="2249805"/>
            <a:ext cx="2451100" cy="3830955"/>
          </a:xfrm>
          <a:prstGeom prst="rect">
            <a:avLst/>
          </a:prstGeom>
          <a:noFill/>
          <a:ln w="9525">
            <a:noFill/>
          </a:ln>
        </p:spPr>
        <p:txBody>
          <a:bodyPr wrap="square">
            <a:spAutoFit/>
          </a:bodyPr>
          <a:lstStyle/>
          <a:p>
            <a:pPr indent="0" fontAlgn="auto">
              <a:lnSpc>
                <a:spcPct val="150000"/>
              </a:lnSpc>
            </a:pPr>
            <a:r>
              <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endPar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（4）重心的位置与物体所在的位置及运动状态无关。</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（5）为了研究问题方便，在受力物体上画力的示意图时，常把力的作用点画在重心上。</a:t>
            </a:r>
            <a:endParaRPr lang="zh-CN">
              <a:solidFill>
                <a:srgbClr val="172EDB"/>
              </a:solidFill>
              <a:latin typeface="微软雅黑" panose="020b0503020204020204" charset="-122"/>
              <a:ea typeface="微软雅黑" panose="020b0503020204020204" charset="-122"/>
              <a:cs typeface="微软雅黑" panose="020b0503020204020204" charset="-122"/>
            </a:endParaRPr>
          </a:p>
        </p:txBody>
      </p:sp>
      <p:pic>
        <p:nvPicPr>
          <p:cNvPr id="13" name="图片 12" title=""/>
          <p:cNvPicPr>
            <a:picLocks noChangeAspect="1"/>
          </p:cNvPicPr>
          <p:nvPr/>
        </p:nvPicPr>
        <p:blipFill>
          <a:blip r:embed="rId4"/>
          <a:stretch>
            <a:fillRect/>
          </a:stretch>
        </p:blipFill>
        <p:spPr>
          <a:xfrm>
            <a:off x="6319520" y="2633345"/>
            <a:ext cx="2893060" cy="1141730"/>
          </a:xfrm>
          <a:prstGeom prst="rect">
            <a:avLst/>
          </a:prstGeom>
        </p:spPr>
      </p:pic>
      <p:pic>
        <p:nvPicPr>
          <p:cNvPr id="14" name="图片 13" title=""/>
          <p:cNvPicPr>
            <a:picLocks noChangeAspect="1"/>
          </p:cNvPicPr>
          <p:nvPr/>
        </p:nvPicPr>
        <p:blipFill>
          <a:blip r:embed="rId5"/>
          <a:stretch>
            <a:fillRect/>
          </a:stretch>
        </p:blipFill>
        <p:spPr>
          <a:xfrm>
            <a:off x="7350760" y="4046220"/>
            <a:ext cx="1934210" cy="932180"/>
          </a:xfrm>
          <a:prstGeom prst="rect">
            <a:avLst/>
          </a:prstGeom>
        </p:spPr>
      </p:pic>
      <p:pic>
        <p:nvPicPr>
          <p:cNvPr id="15" name="图片 14" title=""/>
          <p:cNvPicPr>
            <a:picLocks noChangeAspect="1"/>
          </p:cNvPicPr>
          <p:nvPr/>
        </p:nvPicPr>
        <p:blipFill>
          <a:blip r:embed="rId6"/>
          <a:stretch>
            <a:fillRect/>
          </a:stretch>
        </p:blipFill>
        <p:spPr>
          <a:xfrm>
            <a:off x="7614285" y="5249545"/>
            <a:ext cx="1085850" cy="1090295"/>
          </a:xfrm>
          <a:prstGeom prst="rect">
            <a:avLst/>
          </a:prstGeom>
        </p:spPr>
      </p:pic>
      <p:pic>
        <p:nvPicPr>
          <p:cNvPr id="2" name="Picture 2"/>
          <p:cNvPicPr>
            <a:picLocks noChangeAspect="1"/>
          </p:cNvPicPr>
          <p:nvPr/>
        </p:nvPicPr>
        <p:blipFill>
          <a:blip r:embed="rId7"/>
          <a:stretch>
            <a:fillRect/>
          </a:stretch>
        </p:blipFill>
        <p:spPr>
          <a:xfrm flipH="1">
            <a:off x="11836400" y="122809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三、重心</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3" name="表格 12" title=""/>
          <p:cNvGraphicFramePr>
            <a:graphicFrameLocks noGrp="1"/>
          </p:cNvGraphicFramePr>
          <p:nvPr>
            <p:custDataLst>
              <p:tags r:id="rId3"/>
            </p:custDataLst>
          </p:nvPr>
        </p:nvGraphicFramePr>
        <p:xfrm>
          <a:off x="335915" y="1496060"/>
          <a:ext cx="11532870" cy="4598035"/>
        </p:xfrm>
        <a:graphic>
          <a:graphicData uri="http://schemas.openxmlformats.org/drawingml/2006/table">
            <a:tbl>
              <a:tblPr firstRow="1" bandRow="1">
                <a:tableStyleId>{5940675A-B579-460E-94D1-54222C63F5DA}</a:tableStyleId>
              </a:tblPr>
              <a:tblGrid>
                <a:gridCol w="11532870"/>
              </a:tblGrid>
              <a:tr h="4598035">
                <a:tc>
                  <a:txBody>
                    <a:bodyPr vert="horz" wrap="square"/>
                    <a:lstStyle/>
                    <a:p>
                      <a:pPr indent="0" fontAlgn="auto">
                        <a:lnSpc>
                          <a:spcPct val="150000"/>
                        </a:lnSpc>
                        <a:buNone/>
                      </a:pPr>
                      <a:r>
                        <a:rPr lang="en-US" sz="1800" b="1">
                          <a:solidFill>
                            <a:srgbClr val="31849B"/>
                          </a:solidFill>
                          <a:latin typeface="微软雅黑" panose="020b0503020204020204" charset="-122"/>
                          <a:ea typeface="微软雅黑" panose="020b0503020204020204" charset="-122"/>
                          <a:cs typeface="微软雅黑" panose="020b0503020204020204" charset="-122"/>
                        </a:rPr>
                        <a:t>▲拓展培优</a:t>
                      </a:r>
                      <a:r>
                        <a:rPr lang="en-US" sz="1800" b="1">
                          <a:solidFill>
                            <a:srgbClr val="000000"/>
                          </a:solidFill>
                          <a:latin typeface="微软雅黑" panose="020b0503020204020204" charset="-122"/>
                          <a:ea typeface="微软雅黑" panose="020b0503020204020204" charset="-122"/>
                          <a:cs typeface="微软雅黑" panose="020b0503020204020204" charset="-122"/>
                        </a:rPr>
                        <a:t>“支撑法”和“悬挂法”确定重心</a:t>
                      </a:r>
                      <a:endParaRPr lang="en-US" sz="1800" b="1">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r>
                        <a:rPr lang="en-US" sz="1800" b="0">
                          <a:solidFill>
                            <a:srgbClr val="000000"/>
                          </a:solidFill>
                          <a:latin typeface="微软雅黑" panose="020b0503020204020204" charset="-122"/>
                          <a:ea typeface="微软雅黑" panose="020b0503020204020204" charset="-122"/>
                          <a:cs typeface="微软雅黑" panose="020b0503020204020204" charset="-122"/>
                        </a:rPr>
                        <a:t>（1）支撑法：适用于长条状物体。把挂有两个鹦鹉的长条棍放在手指上，仔细调节手指在长条棍的位置，使其在手指上平衡这是就可以找到长条棍的重心（即在支点上方，如图甲所示）。</a:t>
                      </a:r>
                      <a:endParaRPr lang="en-US" sz="1800" b="0">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endParaRPr lang="en-US" sz="1800" b="0">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endParaRPr lang="en-US" sz="1800" b="0">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endParaRPr lang="en-US" sz="1800" b="0">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endParaRPr lang="en-US" sz="1800" b="0">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endParaRPr lang="en-US" sz="1800" b="0">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r>
                        <a:rPr lang="en-US" sz="1800" b="0">
                          <a:solidFill>
                            <a:srgbClr val="000000"/>
                          </a:solidFill>
                          <a:latin typeface="微软雅黑" panose="020b0503020204020204" charset="-122"/>
                          <a:ea typeface="微软雅黑" panose="020b0503020204020204" charset="-122"/>
                          <a:cs typeface="微软雅黑" panose="020b0503020204020204" charset="-122"/>
                        </a:rPr>
                        <a:t>（2）悬挂法：适用于薄板，如图乙所示，用细线通过薄板上某一点A将其悬挂起来。当薄板静止时，用铅笔沿悬线在薄板上画出竖线AB；如图丙所示，用细线再通过另一点C把薄板悬挂起来，当薄板静止时，沿悬线在其上画出另一条竖线CD，则AB、CD两直线的交点O就是薄板的重心。</a:t>
                      </a:r>
                      <a:endParaRPr lang="en-US" altLang="en-US" sz="1800" b="1">
                        <a:solidFill>
                          <a:srgbClr val="31849B"/>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F79646"/>
                      </a:solidFill>
                      <a:prstDash val="solid"/>
                      <a:headEnd type="none" w="med" len="med"/>
                      <a:tailEnd type="none" w="med" len="med"/>
                    </a:lnL>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lnTlToBr>
                      <a:noFill/>
                    </a:lnTlToBr>
                    <a:lnBlToTr>
                      <a:noFill/>
                    </a:lnBlToTr>
                    <a:noFill/>
                  </a:tcPr>
                </a:tc>
              </a:tr>
            </a:tbl>
          </a:graphicData>
        </a:graphic>
      </p:graphicFrame>
      <p:pic>
        <p:nvPicPr>
          <p:cNvPr id="2" name="图片 -2147481964" title=""/>
          <p:cNvPicPr>
            <a:picLocks noChangeAspect="1"/>
          </p:cNvPicPr>
          <p:nvPr/>
        </p:nvPicPr>
        <p:blipFill>
          <a:blip r:embed="rId4"/>
          <a:stretch>
            <a:fillRect/>
          </a:stretch>
        </p:blipFill>
        <p:spPr>
          <a:xfrm>
            <a:off x="4069080" y="2929890"/>
            <a:ext cx="3444240" cy="17297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196205" y="163195"/>
            <a:ext cx="903605" cy="923290"/>
          </a:xfrm>
          <a:prstGeom prst="rect">
            <a:avLst/>
          </a:prstGeom>
        </p:spPr>
      </p:pic>
      <p:sp>
        <p:nvSpPr>
          <p:cNvPr id="5" name="文本框 4" title=""/>
          <p:cNvSpPr txBox="1"/>
          <p:nvPr/>
        </p:nvSpPr>
        <p:spPr>
          <a:xfrm>
            <a:off x="6120765" y="222885"/>
            <a:ext cx="30206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重力与重心</a:t>
            </a:r>
            <a:endParaRPr lang="zh-CN" sz="2400" b="1">
              <a:solidFill>
                <a:srgbClr val="0070C0"/>
              </a:solidFill>
              <a:latin typeface="微软雅黑" panose="020b0503020204020204" charset="-122"/>
              <a:ea typeface="微软雅黑" panose="020b0503020204020204" charset="-122"/>
              <a:sym typeface="+mn-ea"/>
            </a:endParaRPr>
          </a:p>
        </p:txBody>
      </p:sp>
      <p:sp>
        <p:nvSpPr>
          <p:cNvPr id="102" name="文本框 101" title=""/>
          <p:cNvSpPr txBox="1"/>
          <p:nvPr/>
        </p:nvSpPr>
        <p:spPr>
          <a:xfrm>
            <a:off x="292735" y="1356995"/>
            <a:ext cx="4468495" cy="82994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lang="zh-CN" sz="1600">
                <a:latin typeface="微软雅黑" panose="020b0503020204020204" charset="-122"/>
                <a:ea typeface="微软雅黑" panose="020b0503020204020204" charset="-122"/>
                <a:cs typeface="微软雅黑" panose="020b0503020204020204" charset="-122"/>
              </a:rPr>
              <a:t>下列物体所受重力的的示意图正确的是（  </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 ）。</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图片 -2147481963" title=""/>
          <p:cNvPicPr>
            <a:picLocks noChangeAspect="1"/>
          </p:cNvPicPr>
          <p:nvPr/>
        </p:nvPicPr>
        <p:blipFill>
          <a:blip r:embed="rId3"/>
          <a:stretch>
            <a:fillRect/>
          </a:stretch>
        </p:blipFill>
        <p:spPr>
          <a:xfrm>
            <a:off x="292735" y="2287270"/>
            <a:ext cx="4469130" cy="2012950"/>
          </a:xfrm>
          <a:prstGeom prst="rect">
            <a:avLst/>
          </a:prstGeom>
          <a:noFill/>
          <a:ln w="9525">
            <a:noFill/>
          </a:ln>
        </p:spPr>
      </p:pic>
      <p:cxnSp>
        <p:nvCxnSpPr>
          <p:cNvPr id="28" name="直接连接符 27" title=""/>
          <p:cNvCxnSpPr/>
          <p:nvPr/>
        </p:nvCxnSpPr>
        <p:spPr>
          <a:xfrm flipH="1">
            <a:off x="4895215" y="1417955"/>
            <a:ext cx="0" cy="541337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46" name="文本框 45" title=""/>
          <p:cNvSpPr txBox="1"/>
          <p:nvPr/>
        </p:nvSpPr>
        <p:spPr>
          <a:xfrm>
            <a:off x="5028565" y="1356995"/>
            <a:ext cx="6934835" cy="193802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关于重心，下列说法正确的是（ </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A．空心的足球没有重心；</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B．物体的重心不一定在物体上；</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C．将质地均匀的木球的中心挖去后，木球的重心就消失了；</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D．物体受到的力全部都作用在重心上</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nvCxnSpPr>
        <p:spPr>
          <a:xfrm>
            <a:off x="4928870" y="3627755"/>
            <a:ext cx="721677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nvSpPr>
        <p:spPr>
          <a:xfrm>
            <a:off x="5028565" y="3634105"/>
            <a:ext cx="7057390" cy="82994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（2023·德阳）</a:t>
            </a:r>
            <a:r>
              <a:rPr lang="zh-CN" sz="1600">
                <a:latin typeface="微软雅黑" panose="020b0503020204020204" charset="-122"/>
                <a:ea typeface="微软雅黑" panose="020b0503020204020204" charset="-122"/>
                <a:cs typeface="微软雅黑" panose="020b0503020204020204" charset="-122"/>
              </a:rPr>
              <a:t>如图所示，手提箱子离地在竖直方向处于静止状态，请在图中画出箱子的受力示意图。</a:t>
            </a:r>
            <a:endParaRPr lang="zh-CN" sz="1600">
              <a:latin typeface="微软雅黑" panose="020b0503020204020204" charset="-122"/>
              <a:ea typeface="微软雅黑" panose="020b0503020204020204" charset="-122"/>
              <a:cs typeface="微软雅黑" panose="020b0503020204020204" charset="-122"/>
            </a:endParaRPr>
          </a:p>
        </p:txBody>
      </p:sp>
      <p:pic>
        <p:nvPicPr>
          <p:cNvPr id="7" name="图片 164" title=""/>
          <p:cNvPicPr>
            <a:picLocks noChangeAspect="1"/>
          </p:cNvPicPr>
          <p:nvPr/>
        </p:nvPicPr>
        <p:blipFill>
          <a:blip r:embed="rId4"/>
          <a:stretch>
            <a:fillRect/>
          </a:stretch>
        </p:blipFill>
        <p:spPr>
          <a:xfrm>
            <a:off x="7473315" y="4557395"/>
            <a:ext cx="1668145" cy="1818005"/>
          </a:xfrm>
          <a:prstGeom prst="rect">
            <a:avLst/>
          </a:prstGeom>
          <a:noFill/>
          <a:ln w="9525">
            <a:noFill/>
          </a:ln>
        </p:spPr>
      </p:pic>
      <p:sp>
        <p:nvSpPr>
          <p:cNvPr id="11" name="文本框 10" title=""/>
          <p:cNvSpPr txBox="1"/>
          <p:nvPr/>
        </p:nvSpPr>
        <p:spPr>
          <a:xfrm>
            <a:off x="292735" y="4557395"/>
            <a:ext cx="4437380" cy="583565"/>
          </a:xfrm>
          <a:prstGeom prst="rect">
            <a:avLst/>
          </a:prstGeom>
          <a:noFill/>
        </p:spPr>
        <p:txBody>
          <a:bodyPr wrap="square" rtlCol="0">
            <a:spAutoFit/>
          </a:bodyPr>
          <a:lstStyle/>
          <a:p>
            <a:r>
              <a:rPr sz="1600">
                <a:solidFill>
                  <a:srgbClr val="FF0000"/>
                </a:solidFill>
                <a:latin typeface="微软雅黑" panose="020b0503020204020204" charset="-122"/>
                <a:ea typeface="微软雅黑" panose="020b0503020204020204" charset="-122"/>
              </a:rPr>
              <a:t>重力的方向竖直向下，</a:t>
            </a:r>
            <a:r>
              <a:rPr lang="zh-CN" sz="1600">
                <a:solidFill>
                  <a:srgbClr val="FF0000"/>
                </a:solidFill>
                <a:latin typeface="微软雅黑" panose="020b0503020204020204" charset="-122"/>
                <a:ea typeface="微软雅黑" panose="020b0503020204020204" charset="-122"/>
              </a:rPr>
              <a:t>重力的作用点应画在</a:t>
            </a:r>
            <a:r>
              <a:rPr sz="1600">
                <a:solidFill>
                  <a:srgbClr val="FF0000"/>
                </a:solidFill>
                <a:latin typeface="微软雅黑" panose="020b0503020204020204" charset="-122"/>
                <a:ea typeface="微软雅黑" panose="020b0503020204020204" charset="-122"/>
              </a:rPr>
              <a:t>其重心上</a:t>
            </a:r>
            <a:endParaRPr sz="1600">
              <a:solidFill>
                <a:srgbClr val="FF0000"/>
              </a:solidFill>
              <a:latin typeface="微软雅黑" panose="020b0503020204020204" charset="-122"/>
              <a:ea typeface="微软雅黑" panose="020b0503020204020204" charset="-122"/>
            </a:endParaRPr>
          </a:p>
        </p:txBody>
      </p:sp>
      <p:sp>
        <p:nvSpPr>
          <p:cNvPr id="53" name="文本框 52" title=""/>
          <p:cNvSpPr txBox="1"/>
          <p:nvPr/>
        </p:nvSpPr>
        <p:spPr>
          <a:xfrm>
            <a:off x="559435" y="184975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baseline="30000">
              <a:solidFill>
                <a:srgbClr val="FF0000"/>
              </a:solidFill>
              <a:latin typeface="微软雅黑" panose="020b0503020204020204" charset="-122"/>
              <a:ea typeface="微软雅黑" panose="020b0503020204020204" charset="-122"/>
            </a:endParaRPr>
          </a:p>
        </p:txBody>
      </p:sp>
      <p:sp>
        <p:nvSpPr>
          <p:cNvPr id="37" name="流程图: 联系 36" title=""/>
          <p:cNvSpPr/>
          <p:nvPr/>
        </p:nvSpPr>
        <p:spPr>
          <a:xfrm>
            <a:off x="5471160" y="1771650"/>
            <a:ext cx="185102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title=""/>
          <p:cNvSpPr txBox="1"/>
          <p:nvPr/>
        </p:nvSpPr>
        <p:spPr>
          <a:xfrm>
            <a:off x="7564755" y="1811020"/>
            <a:ext cx="460375"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a:t>
            </a:r>
            <a:endParaRPr lang="zh-CN" sz="1600">
              <a:solidFill>
                <a:srgbClr val="FF0000"/>
              </a:solidFill>
              <a:latin typeface="微软雅黑" panose="020b0503020204020204" charset="-122"/>
              <a:ea typeface="微软雅黑" panose="020b0503020204020204" charset="-122"/>
            </a:endParaRPr>
          </a:p>
        </p:txBody>
      </p:sp>
      <p:sp>
        <p:nvSpPr>
          <p:cNvPr id="10" name="流程图: 联系 9" title=""/>
          <p:cNvSpPr/>
          <p:nvPr/>
        </p:nvSpPr>
        <p:spPr>
          <a:xfrm>
            <a:off x="6339840" y="2148205"/>
            <a:ext cx="184150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联系 12" title=""/>
          <p:cNvSpPr/>
          <p:nvPr/>
        </p:nvSpPr>
        <p:spPr>
          <a:xfrm>
            <a:off x="9010015" y="2494280"/>
            <a:ext cx="155638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title=""/>
          <p:cNvSpPr txBox="1"/>
          <p:nvPr/>
        </p:nvSpPr>
        <p:spPr>
          <a:xfrm>
            <a:off x="10704195" y="2533650"/>
            <a:ext cx="460375"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a:t>
            </a:r>
            <a:endParaRPr lang="zh-CN" sz="1600">
              <a:solidFill>
                <a:srgbClr val="FF0000"/>
              </a:solidFill>
              <a:latin typeface="微软雅黑" panose="020b0503020204020204" charset="-122"/>
              <a:ea typeface="微软雅黑" panose="020b0503020204020204" charset="-122"/>
            </a:endParaRPr>
          </a:p>
        </p:txBody>
      </p:sp>
      <p:sp>
        <p:nvSpPr>
          <p:cNvPr id="15" name="流程图: 联系 14" title=""/>
          <p:cNvSpPr/>
          <p:nvPr/>
        </p:nvSpPr>
        <p:spPr>
          <a:xfrm>
            <a:off x="5394325" y="2909570"/>
            <a:ext cx="326961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title=""/>
          <p:cNvSpPr txBox="1"/>
          <p:nvPr/>
        </p:nvSpPr>
        <p:spPr>
          <a:xfrm>
            <a:off x="9141460" y="147002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baseline="30000">
              <a:solidFill>
                <a:srgbClr val="FF0000"/>
              </a:solidFill>
              <a:latin typeface="微软雅黑" panose="020b0503020204020204" charset="-122"/>
              <a:ea typeface="微软雅黑" panose="020b0503020204020204" charset="-122"/>
            </a:endParaRPr>
          </a:p>
        </p:txBody>
      </p:sp>
      <p:cxnSp>
        <p:nvCxnSpPr>
          <p:cNvPr id="17" name="直接箭头连接符 16" title=""/>
          <p:cNvCxnSpPr/>
          <p:nvPr/>
        </p:nvCxnSpPr>
        <p:spPr>
          <a:xfrm flipH="1">
            <a:off x="8306435" y="5523230"/>
            <a:ext cx="0" cy="120650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8" name="文本框 17" title=""/>
          <p:cNvSpPr txBox="1"/>
          <p:nvPr/>
        </p:nvSpPr>
        <p:spPr>
          <a:xfrm>
            <a:off x="8477250" y="6468745"/>
            <a:ext cx="334010" cy="337185"/>
          </a:xfrm>
          <a:prstGeom prst="rect">
            <a:avLst/>
          </a:prstGeom>
          <a:noFill/>
        </p:spPr>
        <p:txBody>
          <a:bodyPr wrap="none" rtlCol="0">
            <a:spAutoFit/>
          </a:bodyPr>
          <a:lstStyle/>
          <a:p>
            <a:r>
              <a:rPr lang="en-US" altLang="zh-CN" sz="1600">
                <a:solidFill>
                  <a:srgbClr val="172EDB"/>
                </a:solidFill>
                <a:latin typeface="微软雅黑" panose="020b0503020204020204" charset="-122"/>
                <a:ea typeface="微软雅黑" panose="020b0503020204020204" charset="-122"/>
              </a:rPr>
              <a:t>G</a:t>
            </a:r>
            <a:endParaRPr lang="en-US" altLang="zh-CN" sz="1600" baseline="30000">
              <a:solidFill>
                <a:srgbClr val="172EDB"/>
              </a:solidFill>
              <a:latin typeface="微软雅黑" panose="020b0503020204020204" charset="-122"/>
              <a:ea typeface="微软雅黑" panose="020b0503020204020204" charset="-122"/>
            </a:endParaRPr>
          </a:p>
        </p:txBody>
      </p:sp>
      <p:cxnSp>
        <p:nvCxnSpPr>
          <p:cNvPr id="19" name="直接箭头连接符 18" title=""/>
          <p:cNvCxnSpPr/>
          <p:nvPr/>
        </p:nvCxnSpPr>
        <p:spPr>
          <a:xfrm flipV="1">
            <a:off x="8306435" y="4427855"/>
            <a:ext cx="1270" cy="1115060"/>
          </a:xfrm>
          <a:prstGeom prst="straightConnector1">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8411845" y="4345940"/>
            <a:ext cx="29083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F</a:t>
            </a:r>
            <a:endParaRPr lang="en-US" altLang="zh-CN" sz="1600" baseline="30000">
              <a:solidFill>
                <a:srgbClr val="FF0000"/>
              </a:solidFill>
              <a:latin typeface="微软雅黑" panose="020b0503020204020204" charset="-122"/>
              <a:ea typeface="微软雅黑" panose="020b0503020204020204" charset="-122"/>
            </a:endParaRPr>
          </a:p>
        </p:txBody>
      </p:sp>
      <p:sp>
        <p:nvSpPr>
          <p:cNvPr id="21" name="文本框 20" title=""/>
          <p:cNvSpPr txBox="1"/>
          <p:nvPr>
            <p:custDataLst>
              <p:tags r:id="rId5"/>
            </p:custDataLst>
          </p:nvPr>
        </p:nvSpPr>
        <p:spPr>
          <a:xfrm>
            <a:off x="8218805" y="1811020"/>
            <a:ext cx="2544445"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任何形状的物体都有重心</a:t>
            </a:r>
            <a:endParaRPr 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arn(inVertical)">
                                      <p:cBhvr>
                                        <p:cTn id="56" dur="500"/>
                                        <p:tgtEl>
                                          <p:spTgt spid="7"/>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wipe(left)">
                                      <p:cBhvr>
                                        <p:cTn id="66" dur="500"/>
                                        <p:tgtEl>
                                          <p:spTgt spid="53"/>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ipe(left)">
                                      <p:cBhvr>
                                        <p:cTn id="86" dur="500"/>
                                        <p:tgtEl>
                                          <p:spTgt spid="10"/>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left)">
                                      <p:cBhvr>
                                        <p:cTn id="91" dur="500"/>
                                        <p:tgtEl>
                                          <p:spTgt spid="13"/>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wipe(left)">
                                      <p:cBhvr>
                                        <p:cTn id="96" dur="500"/>
                                        <p:tgtEl>
                                          <p:spTgt spid="14"/>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wipe(left)">
                                      <p:cBhvr>
                                        <p:cTn id="101" dur="500"/>
                                        <p:tgtEl>
                                          <p:spTgt spid="15"/>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wipe(left)">
                                      <p:cBhvr>
                                        <p:cTn id="106" dur="500"/>
                                        <p:tgtEl>
                                          <p:spTgt spid="16"/>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wipe(up)">
                                      <p:cBhvr>
                                        <p:cTn id="111" dur="500"/>
                                        <p:tgtEl>
                                          <p:spTgt spid="17"/>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wipe(left)">
                                      <p:cBhvr>
                                        <p:cTn id="116" dur="500"/>
                                        <p:tgtEl>
                                          <p:spTgt spid="18"/>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wipe(down)">
                                      <p:cBhvr>
                                        <p:cTn id="121" dur="500"/>
                                        <p:tgtEl>
                                          <p:spTgt spid="19"/>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wipe(left)">
                                      <p:cBhvr>
                                        <p:cTn id="1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46" grpId="0"/>
      <p:bldP spid="6" grpId="0"/>
      <p:bldP spid="11" grpId="0"/>
      <p:bldP spid="53" grpId="0"/>
      <p:bldP spid="37" grpId="0" animBg="1"/>
      <p:bldP spid="9" grpId="0"/>
      <p:bldP spid="10" grpId="0" animBg="1"/>
      <p:bldP spid="13" grpId="0" animBg="1"/>
      <p:bldP spid="14" grpId="0"/>
      <p:bldP spid="15" grpId="0" animBg="1"/>
      <p:bldP spid="16" grpId="0"/>
      <p:bldP spid="18" grpId="0"/>
      <p:bldP spid="20" grpId="0"/>
      <p:bldP spid="21"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196205" y="163195"/>
            <a:ext cx="903605" cy="923290"/>
          </a:xfrm>
          <a:prstGeom prst="rect">
            <a:avLst/>
          </a:prstGeom>
        </p:spPr>
      </p:pic>
      <p:sp>
        <p:nvSpPr>
          <p:cNvPr id="5" name="文本框 4" title=""/>
          <p:cNvSpPr txBox="1"/>
          <p:nvPr/>
        </p:nvSpPr>
        <p:spPr>
          <a:xfrm>
            <a:off x="6120765" y="222885"/>
            <a:ext cx="30206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重力的大小</a:t>
            </a:r>
            <a:endParaRPr lang="zh-CN" sz="2400" b="1">
              <a:solidFill>
                <a:srgbClr val="0070C0"/>
              </a:solidFill>
              <a:latin typeface="微软雅黑" panose="020b0503020204020204" charset="-122"/>
              <a:ea typeface="微软雅黑" panose="020b0503020204020204" charset="-122"/>
              <a:sym typeface="+mn-ea"/>
            </a:endParaRPr>
          </a:p>
        </p:txBody>
      </p:sp>
      <p:pic>
        <p:nvPicPr>
          <p:cNvPr id="51" name="图片 50" title=""/>
          <p:cNvPicPr>
            <a:picLocks noChangeAspect="1"/>
          </p:cNvPicPr>
          <p:nvPr/>
        </p:nvPicPr>
        <p:blipFill>
          <a:blip r:embed="rId3"/>
          <a:stretch>
            <a:fillRect/>
          </a:stretch>
        </p:blipFill>
        <p:spPr>
          <a:xfrm>
            <a:off x="10218420" y="509270"/>
            <a:ext cx="1651000" cy="528955"/>
          </a:xfrm>
          <a:prstGeom prst="rect">
            <a:avLst/>
          </a:prstGeom>
        </p:spPr>
      </p:pic>
      <p:pic>
        <p:nvPicPr>
          <p:cNvPr id="21" name="图片 20" title=""/>
          <p:cNvPicPr>
            <a:picLocks noChangeAspect="1"/>
          </p:cNvPicPr>
          <p:nvPr/>
        </p:nvPicPr>
        <p:blipFill>
          <a:blip r:embed="rId4"/>
          <a:stretch>
            <a:fillRect/>
          </a:stretch>
        </p:blipFill>
        <p:spPr>
          <a:xfrm>
            <a:off x="292735" y="1556385"/>
            <a:ext cx="2013585" cy="483870"/>
          </a:xfrm>
          <a:prstGeom prst="rect">
            <a:avLst/>
          </a:prstGeom>
        </p:spPr>
      </p:pic>
      <p:sp>
        <p:nvSpPr>
          <p:cNvPr id="22" name="文本框 21" title=""/>
          <p:cNvSpPr txBox="1"/>
          <p:nvPr/>
        </p:nvSpPr>
        <p:spPr>
          <a:xfrm>
            <a:off x="371475" y="2120080"/>
            <a:ext cx="11734800" cy="101473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物体质量的大小与外界条件无关，只取决于物体本身所含物质的多少。航天员在月球上所受重力虽然大小不同，但在月球上的质量和地球上的质量是相等的。</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animEffect transition="in" filter="wipe(left)">
                                      <p:cBhvr>
                                        <p:cTn id="31"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196205" y="163195"/>
            <a:ext cx="903605" cy="923290"/>
          </a:xfrm>
          <a:prstGeom prst="rect">
            <a:avLst/>
          </a:prstGeom>
        </p:spPr>
      </p:pic>
      <p:sp>
        <p:nvSpPr>
          <p:cNvPr id="5" name="文本框 4" title=""/>
          <p:cNvSpPr txBox="1"/>
          <p:nvPr/>
        </p:nvSpPr>
        <p:spPr>
          <a:xfrm>
            <a:off x="6120765" y="222885"/>
            <a:ext cx="30206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重力的大小</a:t>
            </a:r>
            <a:endParaRPr lang="zh-CN" sz="2400" b="1">
              <a:solidFill>
                <a:srgbClr val="0070C0"/>
              </a:solidFill>
              <a:latin typeface="微软雅黑" panose="020b0503020204020204" charset="-122"/>
              <a:ea typeface="微软雅黑" panose="020b0503020204020204" charset="-122"/>
              <a:sym typeface="+mn-ea"/>
            </a:endParaRPr>
          </a:p>
        </p:txBody>
      </p:sp>
      <p:pic>
        <p:nvPicPr>
          <p:cNvPr id="51" name="图片 50" title=""/>
          <p:cNvPicPr>
            <a:picLocks noChangeAspect="1"/>
          </p:cNvPicPr>
          <p:nvPr/>
        </p:nvPicPr>
        <p:blipFill>
          <a:blip r:embed="rId3"/>
          <a:stretch>
            <a:fillRect/>
          </a:stretch>
        </p:blipFill>
        <p:spPr>
          <a:xfrm>
            <a:off x="10218420" y="509270"/>
            <a:ext cx="1651000" cy="528955"/>
          </a:xfrm>
          <a:prstGeom prst="rect">
            <a:avLst/>
          </a:prstGeom>
        </p:spPr>
      </p:pic>
      <p:sp>
        <p:nvSpPr>
          <p:cNvPr id="102" name="文本框 101" title=""/>
          <p:cNvSpPr txBox="1"/>
          <p:nvPr/>
        </p:nvSpPr>
        <p:spPr>
          <a:xfrm>
            <a:off x="292735" y="1356995"/>
            <a:ext cx="5384165" cy="156845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（2023·上海）</a:t>
            </a:r>
            <a:r>
              <a:rPr lang="zh-CN" sz="1600">
                <a:latin typeface="微软雅黑" panose="020b0503020204020204" charset="-122"/>
                <a:ea typeface="微软雅黑" panose="020b0503020204020204" charset="-122"/>
                <a:cs typeface="微软雅黑" panose="020b0503020204020204" charset="-122"/>
              </a:rPr>
              <a:t>以下哪个物体的重力最接近0.5N（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一张课桌	B. 一个手机</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 一个鸡蛋	D. 一个中学生</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8" name="直接连接符 27" title=""/>
          <p:cNvCxnSpPr/>
          <p:nvPr/>
        </p:nvCxnSpPr>
        <p:spPr>
          <a:xfrm flipH="1">
            <a:off x="5887085" y="1428115"/>
            <a:ext cx="0" cy="147764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nvSpPr>
        <p:spPr>
          <a:xfrm>
            <a:off x="6018530" y="1356995"/>
            <a:ext cx="5962650" cy="82994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（2023·德阳）</a:t>
            </a:r>
            <a:r>
              <a:rPr lang="zh-CN" sz="1600">
                <a:latin typeface="微软雅黑" panose="020b0503020204020204" charset="-122"/>
                <a:ea typeface="微软雅黑" panose="020b0503020204020204" charset="-122"/>
                <a:cs typeface="微软雅黑" panose="020b0503020204020204" charset="-122"/>
              </a:rPr>
              <a:t>重力的方向总是</a:t>
            </a:r>
            <a:r>
              <a:rPr lang="en-US" altLang="zh-CN" sz="1600" u="sng">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的，一物体质量m=10kg，则物体的重力G=______N。</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nvCxnSpPr>
        <p:spPr>
          <a:xfrm>
            <a:off x="207010" y="291338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nvSpPr>
        <p:spPr>
          <a:xfrm>
            <a:off x="288925" y="2986405"/>
            <a:ext cx="11774805" cy="378460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小明同学在探究“重力的大小跟质量的关系”实验中，得到下表中的实验数据。</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(1)实验中，需要的测量工具包括弹簧测力计，以及______；</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(2)第3次实验“物体3”的重力如图a所示(物体处于静止状态)，根据实验结果完成表格中第3次</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实验的有关数据。</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(3)根据上面实验结果可知：同一物体重力与质量的比值为______N/kg；</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(4)月球对它表面附近的物体也有引力，这个引力是地球对地面附近同一</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物体引力的1/6。若一个连同随身装备共90kg的航天员到达月球表面，</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根据上面实验结果，月球对他的引力是______N；</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(5)小明对太空中的星球比较感兴趣，他从网上查得：甲、乙两个星球表面上物体的重力(G)与其质量(m)的关系如图b所示，从图中信息可知，相同质量的物体在甲星球表面上的重力______(选填“大于”“等于”或“小于”)其在乙星球表面上的重力。</a:t>
            </a:r>
            <a:endParaRPr lang="zh-CN" sz="1600">
              <a:latin typeface="微软雅黑" panose="020b0503020204020204" charset="-122"/>
              <a:ea typeface="微软雅黑" panose="020b0503020204020204" charset="-122"/>
              <a:cs typeface="微软雅黑" panose="020b0503020204020204" charset="-122"/>
            </a:endParaRPr>
          </a:p>
        </p:txBody>
      </p:sp>
      <p:pic>
        <p:nvPicPr>
          <p:cNvPr id="7" name="图片 -2147481993" title=""/>
          <p:cNvPicPr>
            <a:picLocks noChangeAspect="1"/>
          </p:cNvPicPr>
          <p:nvPr/>
        </p:nvPicPr>
        <p:blipFill>
          <a:blip r:embed="rId4"/>
          <a:stretch>
            <a:fillRect/>
          </a:stretch>
        </p:blipFill>
        <p:spPr>
          <a:xfrm>
            <a:off x="9544050" y="2986405"/>
            <a:ext cx="2437130" cy="1474470"/>
          </a:xfrm>
          <a:prstGeom prst="rect">
            <a:avLst/>
          </a:prstGeom>
          <a:noFill/>
          <a:ln w="9525">
            <a:noFill/>
          </a:ln>
        </p:spPr>
      </p:pic>
      <p:graphicFrame>
        <p:nvGraphicFramePr>
          <p:cNvPr id="9" name="表格 8" title=""/>
          <p:cNvGraphicFramePr>
            <a:graphicFrameLocks noGrp="1"/>
          </p:cNvGraphicFramePr>
          <p:nvPr/>
        </p:nvGraphicFramePr>
        <p:xfrm>
          <a:off x="6939280" y="4383405"/>
          <a:ext cx="5124450" cy="857250"/>
        </p:xfrm>
        <a:graphic>
          <a:graphicData uri="http://schemas.openxmlformats.org/drawingml/2006/table">
            <a:tbl>
              <a:tblPr firstRow="1" bandRow="1">
                <a:tableStyleId>{5940675A-B579-460E-94D1-54222C63F5DA}</a:tableStyleId>
              </a:tblPr>
              <a:tblGrid>
                <a:gridCol w="714375"/>
                <a:gridCol w="904875"/>
                <a:gridCol w="1076325"/>
                <a:gridCol w="1352550"/>
                <a:gridCol w="1076325"/>
              </a:tblGrid>
              <a:tr h="203200">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宋体" panose="02010600030101010101" pitchFamily="2" charset="-122"/>
                        </a:rPr>
                        <a:t>实验次数</a:t>
                      </a:r>
                      <a:endParaRPr lang="en-US" altLang="en-US" sz="1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宋体" panose="02010600030101010101" pitchFamily="2" charset="-122"/>
                        </a:rPr>
                        <a:t>被测物体</a:t>
                      </a:r>
                      <a:endParaRPr lang="en-US" altLang="en-US" sz="1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微软雅黑" panose="020b0503020204020204" charset="-122"/>
                        </a:rPr>
                        <a:t>物体质量</a:t>
                      </a:r>
                      <a:r>
                        <a:rPr lang="en-US" sz="1000" b="0" i="1">
                          <a:solidFill>
                            <a:srgbClr val="000000"/>
                          </a:solidFill>
                          <a:latin typeface="微软雅黑" panose="020b0503020204020204" charset="-122"/>
                          <a:ea typeface="微软雅黑" panose="020b0503020204020204" charset="-122"/>
                          <a:cs typeface="微软雅黑" panose="020b0503020204020204" charset="-122"/>
                        </a:rPr>
                        <a:t>m</a:t>
                      </a:r>
                      <a:r>
                        <a:rPr lang="en-US" sz="1000" b="0">
                          <a:solidFill>
                            <a:srgbClr val="000000"/>
                          </a:solidFill>
                          <a:latin typeface="微软雅黑" panose="020b0503020204020204" charset="-122"/>
                          <a:ea typeface="微软雅黑" panose="020b0503020204020204" charset="-122"/>
                          <a:cs typeface="微软雅黑" panose="020b0503020204020204" charset="-122"/>
                        </a:rPr>
                        <a:t>(kg)</a:t>
                      </a:r>
                      <a:endParaRPr lang="en-US" altLang="en-US" sz="10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微软雅黑" panose="020b0503020204020204" charset="-122"/>
                        </a:rPr>
                        <a:t>重力</a:t>
                      </a:r>
                      <a:r>
                        <a:rPr lang="en-US" sz="1000" b="0" i="1">
                          <a:solidFill>
                            <a:srgbClr val="000000"/>
                          </a:solidFill>
                          <a:latin typeface="微软雅黑" panose="020b0503020204020204" charset="-122"/>
                          <a:ea typeface="微软雅黑" panose="020b0503020204020204" charset="-122"/>
                          <a:cs typeface="微软雅黑" panose="020b0503020204020204" charset="-122"/>
                        </a:rPr>
                        <a:t>G</a:t>
                      </a:r>
                      <a:r>
                        <a:rPr lang="en-US" sz="1000" b="0">
                          <a:solidFill>
                            <a:srgbClr val="000000"/>
                          </a:solidFill>
                          <a:latin typeface="微软雅黑" panose="020b0503020204020204" charset="-122"/>
                          <a:ea typeface="微软雅黑" panose="020b0503020204020204" charset="-122"/>
                          <a:cs typeface="微软雅黑" panose="020b0503020204020204" charset="-122"/>
                        </a:rPr>
                        <a:t>(N)</a:t>
                      </a:r>
                      <a:endParaRPr lang="en-US" altLang="en-US" sz="10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微软雅黑" panose="020b0503020204020204" charset="-122"/>
                        </a:rPr>
                        <a:t>比值</a:t>
                      </a:r>
                      <a:r>
                        <a:rPr lang="en-US" sz="1000" b="0" i="1">
                          <a:solidFill>
                            <a:srgbClr val="000000"/>
                          </a:solidFill>
                          <a:latin typeface="微软雅黑" panose="020b0503020204020204" charset="-122"/>
                          <a:ea typeface="微软雅黑" panose="020b0503020204020204" charset="-122"/>
                          <a:cs typeface="微软雅黑" panose="020b0503020204020204" charset="-122"/>
                        </a:rPr>
                        <a:t>G/m</a:t>
                      </a:r>
                      <a:r>
                        <a:rPr lang="en-US" sz="1000" b="0">
                          <a:solidFill>
                            <a:srgbClr val="000000"/>
                          </a:solidFill>
                          <a:latin typeface="微软雅黑" panose="020b0503020204020204" charset="-122"/>
                          <a:ea typeface="微软雅黑" panose="020b0503020204020204" charset="-122"/>
                          <a:cs typeface="微软雅黑" panose="020b0503020204020204" charset="-122"/>
                        </a:rPr>
                        <a:t>(N/kg)</a:t>
                      </a:r>
                      <a:endParaRPr lang="en-US" altLang="en-US" sz="10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03200">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宋体" panose="02010600030101010101" pitchFamily="2" charset="-122"/>
                        </a:rPr>
                        <a:t>1</a:t>
                      </a:r>
                      <a:endParaRPr lang="en-US" altLang="en-US" sz="1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微软雅黑" panose="020b0503020204020204" charset="-122"/>
                        </a:rPr>
                        <a:t>物体1</a:t>
                      </a:r>
                      <a:endParaRPr lang="en-US" altLang="en-US" sz="10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宋体" panose="02010600030101010101" pitchFamily="2" charset="-122"/>
                        </a:rPr>
                        <a:t>0.1</a:t>
                      </a:r>
                      <a:endParaRPr lang="en-US" altLang="en-US" sz="1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宋体" panose="02010600030101010101" pitchFamily="2" charset="-122"/>
                        </a:rPr>
                        <a:t>0.99</a:t>
                      </a:r>
                      <a:endParaRPr lang="en-US" altLang="en-US" sz="1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宋体" panose="02010600030101010101" pitchFamily="2" charset="-122"/>
                        </a:rPr>
                        <a:t>9.9</a:t>
                      </a:r>
                      <a:endParaRPr lang="en-US" altLang="en-US" sz="1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03200">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宋体" panose="02010600030101010101" pitchFamily="2" charset="-122"/>
                        </a:rPr>
                        <a:t>2</a:t>
                      </a:r>
                      <a:endParaRPr lang="en-US" altLang="en-US" sz="1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微软雅黑" panose="020b0503020204020204" charset="-122"/>
                        </a:rPr>
                        <a:t>物体2</a:t>
                      </a:r>
                      <a:endParaRPr lang="en-US" altLang="en-US" sz="10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宋体" panose="02010600030101010101" pitchFamily="2" charset="-122"/>
                        </a:rPr>
                        <a:t>0.4</a:t>
                      </a:r>
                      <a:endParaRPr lang="en-US" altLang="en-US" sz="1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宋体" panose="02010600030101010101" pitchFamily="2" charset="-122"/>
                        </a:rPr>
                        <a:t>3.88</a:t>
                      </a:r>
                      <a:endParaRPr lang="en-US" altLang="en-US" sz="1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宋体" panose="02010600030101010101" pitchFamily="2" charset="-122"/>
                        </a:rPr>
                        <a:t>9.7</a:t>
                      </a:r>
                      <a:endParaRPr lang="en-US" altLang="en-US" sz="1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7650">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宋体" panose="02010600030101010101" pitchFamily="2" charset="-122"/>
                        </a:rPr>
                        <a:t>3</a:t>
                      </a:r>
                      <a:endParaRPr lang="en-US" altLang="en-US" sz="1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微软雅黑" panose="020b0503020204020204" charset="-122"/>
                        </a:rPr>
                        <a:t>物体3</a:t>
                      </a:r>
                      <a:endParaRPr lang="en-US" altLang="en-US" sz="10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宋体" panose="02010600030101010101" pitchFamily="2" charset="-122"/>
                        </a:rPr>
                        <a:t>0.5</a:t>
                      </a:r>
                      <a:endParaRPr lang="en-US" altLang="en-US" sz="1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宋体" panose="02010600030101010101" pitchFamily="2" charset="-122"/>
                        </a:rPr>
                        <a:t>______</a:t>
                      </a:r>
                      <a:endParaRPr lang="en-US" altLang="en-US" sz="1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000" b="0">
                          <a:solidFill>
                            <a:srgbClr val="000000"/>
                          </a:solidFill>
                          <a:latin typeface="微软雅黑" panose="020b0503020204020204" charset="-122"/>
                          <a:ea typeface="微软雅黑" panose="020b0503020204020204" charset="-122"/>
                          <a:cs typeface="宋体" panose="02010600030101010101" pitchFamily="2" charset="-122"/>
                        </a:rPr>
                        <a:t>______</a:t>
                      </a:r>
                      <a:endParaRPr lang="en-US" altLang="en-US" sz="1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10" name="图片 9" title=""/>
          <p:cNvPicPr/>
          <p:nvPr/>
        </p:nvPicPr>
        <p:blipFill>
          <a:blip r:embed="rId5"/>
          <a:stretch>
            <a:fillRect/>
          </a:stretch>
        </p:blipFill>
        <p:spPr>
          <a:xfrm>
            <a:off x="7581900" y="3340100"/>
            <a:ext cx="30480" cy="68580"/>
          </a:xfrm>
          <a:prstGeom prst="rect">
            <a:avLst/>
          </a:prstGeom>
          <a:noFill/>
          <a:ln w="9525">
            <a:noFill/>
          </a:ln>
        </p:spPr>
      </p:pic>
      <p:sp>
        <p:nvSpPr>
          <p:cNvPr id="37" name="流程图: 联系 36" title=""/>
          <p:cNvSpPr/>
          <p:nvPr/>
        </p:nvSpPr>
        <p:spPr>
          <a:xfrm>
            <a:off x="4778375" y="1428115"/>
            <a:ext cx="89852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title=""/>
          <p:cNvSpPr txBox="1"/>
          <p:nvPr/>
        </p:nvSpPr>
        <p:spPr>
          <a:xfrm>
            <a:off x="636905" y="184975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baseline="300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6451600" y="2186940"/>
            <a:ext cx="3159760"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G=mg=10kg</a:t>
            </a:r>
            <a:r>
              <a:rPr lang="en-US" sz="1600">
                <a:solidFill>
                  <a:srgbClr val="FF0000"/>
                </a:solidFill>
                <a:latin typeface="宋体" panose="02010600030101010101" pitchFamily="2" charset="-122"/>
                <a:ea typeface="宋体" panose="02010600030101010101" pitchFamily="2" charset="-122"/>
              </a:rPr>
              <a:t>×</a:t>
            </a:r>
            <a:r>
              <a:rPr lang="en-US" sz="1600">
                <a:solidFill>
                  <a:srgbClr val="FF0000"/>
                </a:solidFill>
                <a:latin typeface="微软雅黑" panose="020b0503020204020204" charset="-122"/>
                <a:ea typeface="微软雅黑" panose="020b0503020204020204" charset="-122"/>
              </a:rPr>
              <a:t>10N/kg=100N</a:t>
            </a:r>
            <a:endParaRPr 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10059670" y="1428115"/>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竖直向下</a:t>
            </a:r>
            <a:endParaRPr lang="zh-CN" altLang="en-US" sz="1600" baseline="300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9143365" y="1765300"/>
            <a:ext cx="7061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100N</a:t>
            </a:r>
            <a:endParaRPr lang="en-US" altLang="zh-CN" sz="1600" baseline="300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4932680" y="340868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天平</a:t>
            </a:r>
            <a:endParaRPr lang="zh-CN" altLang="en-US" sz="1600" baseline="300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10059670" y="5056505"/>
            <a:ext cx="433705" cy="306705"/>
          </a:xfrm>
          <a:prstGeom prst="rect">
            <a:avLst/>
          </a:prstGeom>
          <a:noFill/>
        </p:spPr>
        <p:txBody>
          <a:bodyPr wrap="none" rtlCol="0">
            <a:spAutoFit/>
          </a:bodyPr>
          <a:lstStyle/>
          <a:p>
            <a:r>
              <a:rPr lang="en-US" altLang="zh-CN" sz="1400">
                <a:solidFill>
                  <a:srgbClr val="FF0000"/>
                </a:solidFill>
                <a:latin typeface="微软雅黑" panose="020b0503020204020204" charset="-122"/>
                <a:ea typeface="微软雅黑" panose="020b0503020204020204" charset="-122"/>
              </a:rPr>
              <a:t>4.9</a:t>
            </a:r>
            <a:endParaRPr lang="en-US" altLang="zh-CN" sz="1400" baseline="300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11303000" y="5066030"/>
            <a:ext cx="433705" cy="306705"/>
          </a:xfrm>
          <a:prstGeom prst="rect">
            <a:avLst/>
          </a:prstGeom>
          <a:noFill/>
        </p:spPr>
        <p:txBody>
          <a:bodyPr wrap="none" rtlCol="0">
            <a:spAutoFit/>
          </a:bodyPr>
          <a:lstStyle/>
          <a:p>
            <a:r>
              <a:rPr lang="en-US" altLang="zh-CN" sz="1400">
                <a:solidFill>
                  <a:srgbClr val="FF0000"/>
                </a:solidFill>
                <a:latin typeface="微软雅黑" panose="020b0503020204020204" charset="-122"/>
                <a:ea typeface="微软雅黑" panose="020b0503020204020204" charset="-122"/>
              </a:rPr>
              <a:t>9.8</a:t>
            </a:r>
            <a:endParaRPr lang="en-US" altLang="zh-CN" sz="1400" baseline="300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3867150" y="5638800"/>
            <a:ext cx="495300" cy="306705"/>
          </a:xfrm>
          <a:prstGeom prst="rect">
            <a:avLst/>
          </a:prstGeom>
          <a:noFill/>
        </p:spPr>
        <p:txBody>
          <a:bodyPr wrap="none" rtlCol="0">
            <a:spAutoFit/>
          </a:bodyPr>
          <a:lstStyle/>
          <a:p>
            <a:r>
              <a:rPr lang="en-US" altLang="zh-CN" sz="1400">
                <a:solidFill>
                  <a:srgbClr val="FF0000"/>
                </a:solidFill>
                <a:latin typeface="微软雅黑" panose="020b0503020204020204" charset="-122"/>
                <a:ea typeface="微软雅黑" panose="020b0503020204020204" charset="-122"/>
              </a:rPr>
              <a:t>147</a:t>
            </a:r>
            <a:endParaRPr lang="en-US" altLang="zh-CN" sz="1400" baseline="300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4913630" y="6341745"/>
            <a:ext cx="538480" cy="306705"/>
          </a:xfrm>
          <a:prstGeom prst="rect">
            <a:avLst/>
          </a:prstGeom>
          <a:noFill/>
        </p:spPr>
        <p:txBody>
          <a:bodyPr wrap="none" rtlCol="0">
            <a:spAutoFit/>
          </a:bodyPr>
          <a:lstStyle/>
          <a:p>
            <a:r>
              <a:rPr lang="zh-CN" altLang="en-US" sz="1400">
                <a:solidFill>
                  <a:srgbClr val="FF0000"/>
                </a:solidFill>
                <a:latin typeface="微软雅黑" panose="020b0503020204020204" charset="-122"/>
                <a:ea typeface="微软雅黑" panose="020b0503020204020204" charset="-122"/>
              </a:rPr>
              <a:t>大于</a:t>
            </a:r>
            <a:endParaRPr lang="zh-CN" altLang="en-US" sz="1400" baseline="300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5521960" y="4537075"/>
            <a:ext cx="433705" cy="306705"/>
          </a:xfrm>
          <a:prstGeom prst="rect">
            <a:avLst/>
          </a:prstGeom>
          <a:noFill/>
        </p:spPr>
        <p:txBody>
          <a:bodyPr wrap="none" rtlCol="0">
            <a:spAutoFit/>
          </a:bodyPr>
          <a:lstStyle/>
          <a:p>
            <a:r>
              <a:rPr lang="en-US" altLang="zh-CN" sz="1400">
                <a:solidFill>
                  <a:srgbClr val="FF0000"/>
                </a:solidFill>
                <a:latin typeface="微软雅黑" panose="020b0503020204020204" charset="-122"/>
                <a:ea typeface="微软雅黑" panose="020b0503020204020204" charset="-122"/>
              </a:rPr>
              <a:t>9.8</a:t>
            </a:r>
            <a:endParaRPr lang="en-US" altLang="zh-CN" sz="1400" baseline="30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par>
                                <p:cTn id="47" presetID="16" presetClass="entr" presetSubtype="21"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childTnLst>
                          </p:cTn>
                        </p:par>
                      </p:childTnLst>
                    </p:cTn>
                  </p:par>
                  <p:par>
                    <p:cTn id="50" fill="hold" nodeType="clickPar">
                      <p:stCondLst>
                        <p:cond delay="indefinite"/>
                        <p:cond evt="onBegin" delay="0">
                          <p:tn val="49"/>
                        </p:cond>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childTnLst>
                    </p:cTn>
                  </p:par>
                  <p:par>
                    <p:cTn id="60" fill="hold" nodeType="clickPar">
                      <p:stCondLst>
                        <p:cond delay="indefinite"/>
                        <p:cond evt="onBegin" delay="0">
                          <p:tn val="59"/>
                        </p:cond>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left)">
                                      <p:cBhvr>
                                        <p:cTn id="64" dur="500"/>
                                        <p:tgtEl>
                                          <p:spTgt spid="53"/>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par>
                    <p:cTn id="70" fill="hold" nodeType="clickPar">
                      <p:stCondLst>
                        <p:cond delay="indefinite"/>
                        <p:cond evt="onBegin" delay="0">
                          <p:tn val="69"/>
                        </p:cond>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left)">
                                      <p:cBhvr>
                                        <p:cTn id="74" dur="500"/>
                                        <p:tgtEl>
                                          <p:spTgt spid="10"/>
                                        </p:tgtEl>
                                      </p:cBhvr>
                                    </p:animEffect>
                                  </p:childTnLst>
                                </p:cTn>
                              </p:par>
                            </p:childTnLst>
                          </p:cTn>
                        </p:par>
                      </p:childTnLst>
                    </p:cTn>
                  </p:par>
                  <p:par>
                    <p:cTn id="75" fill="hold" nodeType="clickPar">
                      <p:stCondLst>
                        <p:cond delay="indefinite"/>
                        <p:cond evt="onBegin" delay="0">
                          <p:tn val="74"/>
                        </p:cond>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500"/>
                                        <p:tgtEl>
                                          <p:spTgt spid="13"/>
                                        </p:tgtEl>
                                      </p:cBhvr>
                                    </p:animEffect>
                                  </p:childTnLst>
                                </p:cTn>
                              </p:par>
                            </p:childTnLst>
                          </p:cTn>
                        </p:par>
                      </p:childTnLst>
                    </p:cTn>
                  </p:par>
                  <p:par>
                    <p:cTn id="80" fill="hold" nodeType="clickPar">
                      <p:stCondLst>
                        <p:cond delay="indefinite"/>
                        <p:cond evt="onBegin" delay="0">
                          <p:tn val="79"/>
                        </p:cond>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childTnLst>
                          </p:cTn>
                        </p:par>
                      </p:childTnLst>
                    </p:cTn>
                  </p:par>
                  <p:par>
                    <p:cTn id="85" fill="hold" nodeType="clickPar">
                      <p:stCondLst>
                        <p:cond delay="indefinite"/>
                        <p:cond evt="onBegin" delay="0">
                          <p:tn val="84"/>
                        </p:cond>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ipe(left)">
                                      <p:cBhvr>
                                        <p:cTn id="89" dur="500"/>
                                        <p:tgtEl>
                                          <p:spTgt spid="15"/>
                                        </p:tgtEl>
                                      </p:cBhvr>
                                    </p:animEffect>
                                  </p:childTnLst>
                                </p:cTn>
                              </p:par>
                            </p:childTnLst>
                          </p:cTn>
                        </p:par>
                      </p:childTnLst>
                    </p:cTn>
                  </p:par>
                  <p:par>
                    <p:cTn id="90" fill="hold" nodeType="clickPar">
                      <p:stCondLst>
                        <p:cond delay="indefinite"/>
                        <p:cond evt="onBegin" delay="0">
                          <p:tn val="89"/>
                        </p:cond>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childTnLst>
                    </p:cTn>
                  </p:par>
                  <p:par>
                    <p:cTn id="95" fill="hold" nodeType="clickPar">
                      <p:stCondLst>
                        <p:cond delay="indefinite"/>
                        <p:cond evt="onBegin" delay="0">
                          <p:tn val="94"/>
                        </p:cond>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wipe(left)">
                                      <p:cBhvr>
                                        <p:cTn id="99" dur="500"/>
                                        <p:tgtEl>
                                          <p:spTgt spid="16"/>
                                        </p:tgtEl>
                                      </p:cBhvr>
                                    </p:animEffect>
                                  </p:childTnLst>
                                </p:cTn>
                              </p:par>
                            </p:childTnLst>
                          </p:cTn>
                        </p:par>
                      </p:childTnLst>
                    </p:cTn>
                  </p:par>
                  <p:par>
                    <p:cTn id="100" fill="hold" nodeType="clickPar">
                      <p:stCondLst>
                        <p:cond delay="indefinite"/>
                        <p:cond evt="onBegin" delay="0">
                          <p:tn val="99"/>
                        </p:cond>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wipe(left)">
                                      <p:cBhvr>
                                        <p:cTn id="104" dur="500"/>
                                        <p:tgtEl>
                                          <p:spTgt spid="17"/>
                                        </p:tgtEl>
                                      </p:cBhvr>
                                    </p:animEffect>
                                  </p:childTnLst>
                                </p:cTn>
                              </p:par>
                            </p:childTnLst>
                          </p:cTn>
                        </p:par>
                      </p:childTnLst>
                    </p:cTn>
                  </p:par>
                  <p:par>
                    <p:cTn id="105" fill="hold" nodeType="clickPar">
                      <p:stCondLst>
                        <p:cond delay="indefinite"/>
                        <p:cond evt="onBegin" delay="0">
                          <p:tn val="104"/>
                        </p:cond>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wipe(left)">
                                      <p:cBhvr>
                                        <p:cTn id="109" dur="500"/>
                                        <p:tgtEl>
                                          <p:spTgt spid="18"/>
                                        </p:tgtEl>
                                      </p:cBhvr>
                                    </p:animEffect>
                                  </p:childTnLst>
                                </p:cTn>
                              </p:par>
                            </p:childTnLst>
                          </p:cTn>
                        </p:par>
                      </p:childTnLst>
                    </p:cTn>
                  </p:par>
                  <p:par>
                    <p:cTn id="110" fill="hold" nodeType="clickPar">
                      <p:stCondLst>
                        <p:cond delay="indefinite"/>
                        <p:cond evt="onBegin" delay="0">
                          <p:tn val="109"/>
                        </p:cond>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wipe(left)">
                                      <p:cBhvr>
                                        <p:cTn id="1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2" grpId="0"/>
      <p:bldP spid="6" grpId="0"/>
      <p:bldP spid="37" grpId="0" animBg="1"/>
      <p:bldP spid="53" grpId="0"/>
      <p:bldP spid="11" grpId="0"/>
      <p:bldP spid="10" grpId="0"/>
      <p:bldP spid="13" grpId="0"/>
      <p:bldP spid="14" grpId="0"/>
      <p:bldP spid="15" grpId="0"/>
      <p:bldP spid="16" grpId="0"/>
      <p:bldP spid="17" grpId="0"/>
      <p:bldP spid="18" grpId="0"/>
      <p:bldP spid="19" grpId="0"/>
      <p:bldP spid="20" grpId="0"/>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196205" y="163195"/>
            <a:ext cx="903605" cy="923290"/>
          </a:xfrm>
          <a:prstGeom prst="rect">
            <a:avLst/>
          </a:prstGeom>
        </p:spPr>
      </p:pic>
      <p:sp>
        <p:nvSpPr>
          <p:cNvPr id="5" name="文本框 4" title=""/>
          <p:cNvSpPr txBox="1"/>
          <p:nvPr/>
        </p:nvSpPr>
        <p:spPr>
          <a:xfrm>
            <a:off x="6120765" y="222885"/>
            <a:ext cx="381508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重力的方向及应用</a:t>
            </a:r>
            <a:endParaRPr lang="zh-CN" sz="2400" b="1">
              <a:solidFill>
                <a:srgbClr val="0070C0"/>
              </a:solidFill>
              <a:latin typeface="微软雅黑" panose="020b0503020204020204" charset="-122"/>
              <a:ea typeface="微软雅黑" panose="020b0503020204020204" charset="-122"/>
              <a:sym typeface="+mn-ea"/>
            </a:endParaRPr>
          </a:p>
        </p:txBody>
      </p:sp>
      <p:pic>
        <p:nvPicPr>
          <p:cNvPr id="51" name="图片 50" title=""/>
          <p:cNvPicPr>
            <a:picLocks noChangeAspect="1"/>
          </p:cNvPicPr>
          <p:nvPr/>
        </p:nvPicPr>
        <p:blipFill>
          <a:blip r:embed="rId3"/>
          <a:stretch>
            <a:fillRect/>
          </a:stretch>
        </p:blipFill>
        <p:spPr>
          <a:xfrm>
            <a:off x="10218420" y="509270"/>
            <a:ext cx="1651000" cy="528955"/>
          </a:xfrm>
          <a:prstGeom prst="rect">
            <a:avLst/>
          </a:prstGeom>
        </p:spPr>
      </p:pic>
      <p:sp>
        <p:nvSpPr>
          <p:cNvPr id="102" name="文本框 101" title=""/>
          <p:cNvSpPr txBox="1"/>
          <p:nvPr/>
        </p:nvSpPr>
        <p:spPr>
          <a:xfrm>
            <a:off x="292735" y="1356995"/>
            <a:ext cx="5384165" cy="156845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（2023·天津）</a:t>
            </a:r>
            <a:r>
              <a:rPr lang="zh-CN" sz="1600">
                <a:latin typeface="微软雅黑" panose="020b0503020204020204" charset="-122"/>
                <a:ea typeface="微软雅黑" panose="020b0503020204020204" charset="-122"/>
                <a:cs typeface="微软雅黑" panose="020b0503020204020204" charset="-122"/>
              </a:rPr>
              <a:t>如图所示，建筑工人在砌墙时常用铅垂线来检查墙壁是否竖直。这是利用了（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重力的方向	B. 重力的大小</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 重力的作用点	D. 重力与质量的关系</a:t>
            </a:r>
            <a:endParaRPr lang="zh-CN" sz="1600">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nvSpPr>
        <p:spPr>
          <a:xfrm>
            <a:off x="6018530" y="1356995"/>
            <a:ext cx="5962650" cy="82994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（2023·福建）</a:t>
            </a:r>
            <a:r>
              <a:rPr sz="1600">
                <a:latin typeface="微软雅黑" panose="020b0503020204020204" charset="-122"/>
                <a:ea typeface="微软雅黑" panose="020b0503020204020204" charset="-122"/>
                <a:cs typeface="微软雅黑" panose="020b0503020204020204" charset="-122"/>
              </a:rPr>
              <a:t>投掷实心球是体育项目之一。请在图中画出静止在水平地面上实心球的受力示意图。</a:t>
            </a:r>
            <a:endParaRPr sz="1600">
              <a:latin typeface="微软雅黑" panose="020b0503020204020204" charset="-122"/>
              <a:ea typeface="微软雅黑" panose="020b0503020204020204" charset="-122"/>
              <a:cs typeface="微软雅黑" panose="020b0503020204020204" charset="-122"/>
            </a:endParaRPr>
          </a:p>
        </p:txBody>
      </p:sp>
      <p:cxnSp>
        <p:nvCxnSpPr>
          <p:cNvPr id="28" name="直接连接符 27" title=""/>
          <p:cNvCxnSpPr/>
          <p:nvPr/>
        </p:nvCxnSpPr>
        <p:spPr>
          <a:xfrm flipH="1">
            <a:off x="5847715" y="1444625"/>
            <a:ext cx="0" cy="187706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23" name="直接连接符 22" title=""/>
          <p:cNvCxnSpPr/>
          <p:nvPr/>
        </p:nvCxnSpPr>
        <p:spPr>
          <a:xfrm>
            <a:off x="207010" y="3322955"/>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nvSpPr>
        <p:spPr>
          <a:xfrm>
            <a:off x="288925" y="3415030"/>
            <a:ext cx="11774805" cy="156845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如图所示是同学们在老师指导下探究重力方向的实验装置。</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（1）将该装置放在水平桌面上后，逐渐改变木板M与桌面的夹角α，会观察到悬线OA的方向_____（填“变化”或“不变”）；</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（2）剪断悬线OA，观察小球下落的方向是__________；</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（3）从以上实验现象分析可得出：重力方向_________，建筑工人经常使用的</a:t>
            </a:r>
            <a:r>
              <a:rPr lang="en-US" altLang="zh-CN" sz="1600" u="sng">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就是该原理的应用。</a:t>
            </a:r>
            <a:endParaRPr lang="zh-CN" sz="1600">
              <a:latin typeface="微软雅黑" panose="020b0503020204020204" charset="-122"/>
              <a:ea typeface="微软雅黑" panose="020b0503020204020204" charset="-122"/>
              <a:cs typeface="微软雅黑" panose="020b0503020204020204" charset="-122"/>
            </a:endParaRPr>
          </a:p>
        </p:txBody>
      </p:sp>
      <p:pic>
        <p:nvPicPr>
          <p:cNvPr id="7" name="图片 -2147481988" title=""/>
          <p:cNvPicPr>
            <a:picLocks noChangeAspect="1"/>
          </p:cNvPicPr>
          <p:nvPr/>
        </p:nvPicPr>
        <p:blipFill>
          <a:blip r:embed="rId4"/>
          <a:stretch>
            <a:fillRect/>
          </a:stretch>
        </p:blipFill>
        <p:spPr>
          <a:xfrm>
            <a:off x="4857115" y="4983480"/>
            <a:ext cx="1471295" cy="1797050"/>
          </a:xfrm>
          <a:prstGeom prst="rect">
            <a:avLst/>
          </a:prstGeom>
          <a:noFill/>
          <a:ln w="9525">
            <a:noFill/>
          </a:ln>
        </p:spPr>
      </p:pic>
      <p:pic>
        <p:nvPicPr>
          <p:cNvPr id="9" name="图片 205" title=""/>
          <p:cNvPicPr>
            <a:picLocks noChangeAspect="1"/>
          </p:cNvPicPr>
          <p:nvPr/>
        </p:nvPicPr>
        <p:blipFill>
          <a:blip r:embed="rId5"/>
          <a:stretch>
            <a:fillRect/>
          </a:stretch>
        </p:blipFill>
        <p:spPr>
          <a:xfrm>
            <a:off x="8227695" y="2186940"/>
            <a:ext cx="990600" cy="990600"/>
          </a:xfrm>
          <a:prstGeom prst="rect">
            <a:avLst/>
          </a:prstGeom>
          <a:noFill/>
          <a:ln w="9525">
            <a:noFill/>
          </a:ln>
        </p:spPr>
      </p:pic>
      <p:sp>
        <p:nvSpPr>
          <p:cNvPr id="37" name="流程图: 联系 36" title=""/>
          <p:cNvSpPr/>
          <p:nvPr/>
        </p:nvSpPr>
        <p:spPr>
          <a:xfrm>
            <a:off x="498475" y="2127885"/>
            <a:ext cx="133477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title=""/>
          <p:cNvSpPr txBox="1"/>
          <p:nvPr/>
        </p:nvSpPr>
        <p:spPr>
          <a:xfrm>
            <a:off x="4300855" y="184975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baseline="30000">
              <a:solidFill>
                <a:srgbClr val="FF0000"/>
              </a:solidFill>
              <a:latin typeface="微软雅黑" panose="020b0503020204020204" charset="-122"/>
              <a:ea typeface="微软雅黑" panose="020b0503020204020204" charset="-122"/>
            </a:endParaRPr>
          </a:p>
        </p:txBody>
      </p:sp>
      <p:cxnSp>
        <p:nvCxnSpPr>
          <p:cNvPr id="10" name="直接箭头连接符 9" title=""/>
          <p:cNvCxnSpPr/>
          <p:nvPr/>
        </p:nvCxnSpPr>
        <p:spPr>
          <a:xfrm flipH="1">
            <a:off x="8722360" y="2693035"/>
            <a:ext cx="0" cy="57785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8837295" y="2985770"/>
            <a:ext cx="33401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G</a:t>
            </a:r>
            <a:endParaRPr lang="en-US" altLang="zh-CN" sz="1600" baseline="30000">
              <a:solidFill>
                <a:srgbClr val="FF0000"/>
              </a:solidFill>
              <a:latin typeface="微软雅黑" panose="020b0503020204020204" charset="-122"/>
              <a:ea typeface="微软雅黑" panose="020b0503020204020204" charset="-122"/>
            </a:endParaRPr>
          </a:p>
        </p:txBody>
      </p:sp>
      <p:cxnSp>
        <p:nvCxnSpPr>
          <p:cNvPr id="13" name="直接箭头连接符 12" title=""/>
          <p:cNvCxnSpPr/>
          <p:nvPr/>
        </p:nvCxnSpPr>
        <p:spPr>
          <a:xfrm flipH="1" flipV="1">
            <a:off x="8722995" y="2104390"/>
            <a:ext cx="0" cy="5797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nvSpPr>
        <p:spPr>
          <a:xfrm>
            <a:off x="8837295" y="2104390"/>
            <a:ext cx="422910" cy="337185"/>
          </a:xfrm>
          <a:prstGeom prst="rect">
            <a:avLst/>
          </a:prstGeom>
          <a:noFill/>
        </p:spPr>
        <p:txBody>
          <a:bodyPr wrap="none" rtlCol="0">
            <a:spAutoFit/>
          </a:bodyPr>
          <a:lstStyle/>
          <a:p>
            <a:r>
              <a:rPr lang="en-US" altLang="zh-CN" sz="1600">
                <a:solidFill>
                  <a:srgbClr val="172EDB"/>
                </a:solidFill>
                <a:latin typeface="微软雅黑" panose="020b0503020204020204" charset="-122"/>
                <a:ea typeface="微软雅黑" panose="020b0503020204020204" charset="-122"/>
              </a:rPr>
              <a:t>F</a:t>
            </a:r>
            <a:r>
              <a:rPr lang="zh-CN" altLang="en-US" sz="1600" baseline="-25000">
                <a:solidFill>
                  <a:srgbClr val="172EDB"/>
                </a:solidFill>
                <a:latin typeface="微软雅黑" panose="020b0503020204020204" charset="-122"/>
                <a:ea typeface="微软雅黑" panose="020b0503020204020204" charset="-122"/>
              </a:rPr>
              <a:t>支</a:t>
            </a:r>
            <a:endParaRPr lang="zh-CN" altLang="en-US" sz="1600" baseline="-25000">
              <a:solidFill>
                <a:srgbClr val="172EDB"/>
              </a:solidFill>
              <a:latin typeface="微软雅黑" panose="020b0503020204020204" charset="-122"/>
              <a:ea typeface="微软雅黑" panose="020b0503020204020204" charset="-122"/>
            </a:endParaRPr>
          </a:p>
        </p:txBody>
      </p:sp>
      <p:sp>
        <p:nvSpPr>
          <p:cNvPr id="15" name="文本框 14" title=""/>
          <p:cNvSpPr txBox="1"/>
          <p:nvPr/>
        </p:nvSpPr>
        <p:spPr>
          <a:xfrm>
            <a:off x="7565390" y="3421380"/>
            <a:ext cx="2165350" cy="337185"/>
          </a:xfrm>
          <a:prstGeom prst="rect">
            <a:avLst/>
          </a:prstGeom>
          <a:noFill/>
        </p:spPr>
        <p:txBody>
          <a:bodyPr wrap="square" rtlCol="0">
            <a:spAutoFit/>
          </a:bodyPr>
          <a:lstStyle/>
          <a:p>
            <a:r>
              <a:rPr sz="1600">
                <a:solidFill>
                  <a:srgbClr val="FF0000"/>
                </a:solidFill>
                <a:latin typeface="微软雅黑" panose="020b0503020204020204" charset="-122"/>
                <a:ea typeface="微软雅黑" panose="020b0503020204020204" charset="-122"/>
              </a:rPr>
              <a:t>重力的方向竖直向下</a:t>
            </a:r>
            <a:endParaRPr sz="1600">
              <a:solidFill>
                <a:srgbClr val="FF0000"/>
              </a:solidFill>
              <a:latin typeface="微软雅黑" panose="020b0503020204020204" charset="-122"/>
              <a:ea typeface="微软雅黑" panose="020b0503020204020204" charset="-122"/>
            </a:endParaRPr>
          </a:p>
        </p:txBody>
      </p:sp>
      <p:sp>
        <p:nvSpPr>
          <p:cNvPr id="16" name="流程图: 联系 15" title=""/>
          <p:cNvSpPr/>
          <p:nvPr/>
        </p:nvSpPr>
        <p:spPr>
          <a:xfrm>
            <a:off x="7360920" y="3856990"/>
            <a:ext cx="133477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title=""/>
          <p:cNvSpPr txBox="1"/>
          <p:nvPr/>
        </p:nvSpPr>
        <p:spPr>
          <a:xfrm>
            <a:off x="8605520" y="3867150"/>
            <a:ext cx="654685"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不变</a:t>
            </a:r>
            <a:endParaRPr 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4218940" y="4204335"/>
            <a:ext cx="1040130"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竖直向下</a:t>
            </a:r>
            <a:endParaRPr 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4300855" y="4541520"/>
            <a:ext cx="1040130"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竖直向下</a:t>
            </a:r>
            <a:endParaRPr lang="zh-CN" sz="16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7187565" y="4541520"/>
            <a:ext cx="1040130"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重垂线</a:t>
            </a:r>
            <a:endParaRPr 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up)">
                                      <p:cBhvr>
                                        <p:cTn id="56" dur="500"/>
                                        <p:tgtEl>
                                          <p:spTgt spid="7"/>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left)">
                                      <p:cBhvr>
                                        <p:cTn id="61" dur="500"/>
                                        <p:tgtEl>
                                          <p:spTgt spid="37"/>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wipe(left)">
                                      <p:cBhvr>
                                        <p:cTn id="66" dur="500"/>
                                        <p:tgtEl>
                                          <p:spTgt spid="53"/>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down)">
                                      <p:cBhvr>
                                        <p:cTn id="71" dur="500"/>
                                        <p:tgtEl>
                                          <p:spTgt spid="10"/>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left)">
                                      <p:cBhvr>
                                        <p:cTn id="81" dur="500"/>
                                        <p:tgtEl>
                                          <p:spTgt spid="13"/>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wipe(left)">
                                      <p:cBhvr>
                                        <p:cTn id="86" dur="500"/>
                                        <p:tgtEl>
                                          <p:spTgt spid="14"/>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wipe(left)">
                                      <p:cBhvr>
                                        <p:cTn id="91" dur="500"/>
                                        <p:tgtEl>
                                          <p:spTgt spid="15"/>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left)">
                                      <p:cBhvr>
                                        <p:cTn id="96" dur="500"/>
                                        <p:tgtEl>
                                          <p:spTgt spid="16"/>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wipe(left)">
                                      <p:cBhvr>
                                        <p:cTn id="101" dur="500"/>
                                        <p:tgtEl>
                                          <p:spTgt spid="17"/>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left)">
                                      <p:cBhvr>
                                        <p:cTn id="106" dur="500"/>
                                        <p:tgtEl>
                                          <p:spTgt spid="18"/>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wipe(left)">
                                      <p:cBhvr>
                                        <p:cTn id="111" dur="500"/>
                                        <p:tgtEl>
                                          <p:spTgt spid="19"/>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wipe(left)">
                                      <p:cBhvr>
                                        <p:cTn id="1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2" grpId="0"/>
      <p:bldP spid="6" grpId="0"/>
      <p:bldP spid="37" grpId="0" animBg="1"/>
      <p:bldP spid="53" grpId="0"/>
      <p:bldP spid="9" grpId="0"/>
      <p:bldP spid="11" grpId="0"/>
      <p:bldP spid="13" grpId="0"/>
      <p:bldP spid="14" grpId="0" animBg="1"/>
      <p:bldP spid="15" grpId="0"/>
      <p:bldP spid="16" grpId="0"/>
      <p:bldP spid="17" grpId="0"/>
      <p:bldP spid="18" grpId="0"/>
      <p:bldP spid="19" grpId="0"/>
      <p:bldP spid="20" grpId="0"/>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endParaRPr lang="zh-CN" altLang="en-US" sz="6000">
              <a:solidFill>
                <a:schemeClr val="tx1">
                  <a:lumMod val="75000"/>
                  <a:lumOff val="25000"/>
                </a:schemeClr>
              </a:solidFill>
              <a:latin typeface="思源黑体 CN (标题)" charset="0"/>
              <a:ea typeface="思源黑体 CN (标题)" charset="0"/>
              <a:cs typeface="思源黑体 CN (标题)" charset="0"/>
              <a:sym typeface="+mn-ea"/>
            </a:endParaRP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endParaRPr lang="zh-CN" altLang="en-US" sz="6000">
              <a:solidFill>
                <a:schemeClr val="tx1">
                  <a:lumMod val="75000"/>
                  <a:lumOff val="25000"/>
                </a:schemeClr>
              </a:solidFill>
              <a:latin typeface="思源黑体 CN (标题)" charset="0"/>
              <a:ea typeface="+mj-ea"/>
              <a:cs typeface="思源黑体 CN (标题)" charset="0"/>
              <a:sym typeface="+mn-ea"/>
            </a:endParaRP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endParaRPr lang="zh-CN" altLang="en-US" sz="2200">
              <a:solidFill>
                <a:srgbClr val="C00000"/>
              </a:solidFill>
              <a:latin typeface="微软雅黑" panose="020b0503020204020204" charset="-122"/>
              <a:ea typeface="微软雅黑" panose="020b0503020204020204" charset="-122"/>
              <a:cs typeface="微软雅黑" panose="020b0503020204020204" charset="-122"/>
            </a:endParaRPr>
          </a:p>
        </p:txBody>
      </p:sp>
      <p:graphicFrame>
        <p:nvGraphicFramePr>
          <p:cNvPr id="5" name="表格 4" title=""/>
          <p:cNvGraphicFramePr>
            <a:graphicFrameLocks noGrp="1"/>
          </p:cNvGraphicFramePr>
          <p:nvPr/>
        </p:nvGraphicFramePr>
        <p:xfrm>
          <a:off x="292735" y="1852295"/>
          <a:ext cx="11620500" cy="4636770"/>
        </p:xfrm>
        <a:graphic>
          <a:graphicData uri="http://schemas.openxmlformats.org/drawingml/2006/table">
            <a:tbl>
              <a:tblPr firstRow="1" bandRow="1">
                <a:tableStyleId>{5940675A-B579-460E-94D1-54222C63F5DA}</a:tableStyleId>
              </a:tblPr>
              <a:tblGrid>
                <a:gridCol w="1416050"/>
                <a:gridCol w="3147695"/>
                <a:gridCol w="7056755"/>
              </a:tblGrid>
              <a:tr h="43053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考点内容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课标要求</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命题预测</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88519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力的概念与力的作用效果</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通过常见事例或实验，了解力，认识力的作用效果</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对此考点的考查是学生基本考查内容，出现的概率较高，考查题型主要有选择题、填空题，在考题中对此考点的考查经常与摩擦力、相互作用力和平衡力共同组成一个考题。本考点的命题点有：什么是力、常见力的大小估测、辨别施力物体和受力物体、力的作用效果、相互作用力等</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116840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力的三要素与力的示意图</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通过改变力的大小、方向和作用点了解力的三要素的作用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常见题型是作图题，也有选择题、填空题。命题点有：认识力的三要素对力的作用效果的理解、画力的示意图等</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118935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弹力与弹簧测力计</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通过常见事例或实验了解弹力，会测量力的大小，通过实验探究，学会使用弹簧测力计测量各种力</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对弹力概念的考查题型出现概率较低，利用弹簧测力计测量力的大小属于常考热点，实验探究弹簧的弹力与弹簧伸长量的关系属于冷门考点；常见考题题型有选择题、填空题和实验探究题。主要命题点有：弹力的概念、弹力的三要素、弹力作图、用弹簧测力计测量力等</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96329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重力</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通过常见事例或实验了解重力，认识重力的三要素，了解重心的概念及应用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对重力的考查属于常考热点，常见题型有选择题、填空题、作图题、实验探究题等。命题点有：重力的概念、重力的大小、重力方向的应用、重心的概念及应用、探究物体所受重力与质量的关系等</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414714" y="1481123"/>
            <a:ext cx="10856873" cy="2861310"/>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力》是中考必考内容，在考题中经常和《运动和力》相结合。虽然本单元在试卷中所占分值不大（一般在1-3分之间），但作为必考内容，仍需要考生加强对本单元的复习，做好备考准备。对本单元的考查，从出现概率看，主要有：力的作用效果、相互作用力、力的测量与估测、重力的方向及应用、重心的概念等。考试题型也非常多样，主要有：选择题、填空题、实验题和综合题等。</a:t>
            </a:r>
            <a:endParaRPr lang="zh-CN" altLang="en-US" sz="200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242820" cy="733425"/>
          </a:xfrm>
          <a:prstGeom prst="rect">
            <a:avLst/>
          </a:prstGeom>
          <a:noFill/>
        </p:spPr>
        <p:txBody>
          <a:bodyPr wrap="none" lIns="0" tIns="0" rIns="0" bIns="0"/>
          <a:lstStyle/>
          <a:p>
            <a:pPr>
              <a:lnSpc>
                <a:spcPct val="110000"/>
              </a:lnSpc>
            </a:pPr>
            <a:r>
              <a:rPr lang="zh-CN" altLang="en-US" sz="4000">
                <a:solidFill>
                  <a:schemeClr val="accent2">
                    <a:lumMod val="75000"/>
                  </a:schemeClr>
                </a:solidFill>
                <a:latin typeface="微软雅黑" panose="020b0503020204020204" charset="-122"/>
                <a:ea typeface="微软雅黑" panose="020b0503020204020204" charset="-122"/>
              </a:rPr>
              <a:t>知识建构</a:t>
            </a:r>
            <a:endParaRPr lang="zh-CN" altLang="en-US" sz="4000">
              <a:solidFill>
                <a:schemeClr val="accent2">
                  <a:lumMod val="75000"/>
                </a:schemeClr>
              </a:solidFill>
              <a:latin typeface="微软雅黑" panose="020b0503020204020204" charset="-122"/>
              <a:ea typeface="微软雅黑" panose="020b0503020204020204" charset="-122"/>
            </a:endParaRPr>
          </a:p>
        </p:txBody>
      </p:sp>
      <p:pic>
        <p:nvPicPr>
          <p:cNvPr id="4" name="图片 -2147481986" title=""/>
          <p:cNvPicPr>
            <a:picLocks noChangeAspect="1"/>
          </p:cNvPicPr>
          <p:nvPr/>
        </p:nvPicPr>
        <p:blipFill>
          <a:blip r:embed="rId3"/>
          <a:stretch>
            <a:fillRect/>
          </a:stretch>
        </p:blipFill>
        <p:spPr>
          <a:xfrm>
            <a:off x="2299335" y="1339215"/>
            <a:ext cx="6386830" cy="519239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力</a:t>
              </a:r>
              <a:endParaRPr lang="zh-CN"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4637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097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一、力</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Freeform 2" title=""/>
          <p:cNvSpPr/>
          <p:nvPr/>
        </p:nvSpPr>
        <p:spPr>
          <a:xfrm rot="-5400000">
            <a:off x="-120015" y="2148840"/>
            <a:ext cx="5166995" cy="3699510"/>
          </a:xfrm>
          <a:custGeom>
            <a:rect l="l" t="t" r="r" b="b"/>
            <a:pathLst>
              <a:path w="8229600" h="5709693">
                <a:moveTo>
                  <a:pt x="0" y="0"/>
                </a:moveTo>
                <a:lnTo>
                  <a:pt x="8229600" y="0"/>
                </a:lnTo>
                <a:lnTo>
                  <a:pt x="8229600" y="5709692"/>
                </a:lnTo>
                <a:lnTo>
                  <a:pt x="0" y="5709692"/>
                </a:lnTo>
                <a:lnTo>
                  <a:pt x="0" y="0"/>
                </a:lnTo>
                <a:close/>
              </a:path>
            </a:pathLst>
          </a:custGeom>
          <a:blipFill>
            <a:blip r:embed="rId3">
              <a:extLst>
                <a:ext uri="{96DAC541-7B7A-43D3-8B79-37D633B846F1}">
                  <asvg:svgBlip xmlns:asvg="http://schemas.microsoft.com/office/drawing/2016/SVG/main" r:embed="rId4"/>
                </a:ext>
              </a:extLst>
            </a:blip>
            <a:stretch>
              <a:fillRect t="-21943" b="0"/>
            </a:stretch>
          </a:blipFill>
        </p:spPr>
        <p:txBody>
          <a:bodyPr/>
          <a:lstStyle/>
          <a:p/>
        </p:txBody>
      </p:sp>
      <p:sp>
        <p:nvSpPr>
          <p:cNvPr id="7" name="Freeform 3" title=""/>
          <p:cNvSpPr/>
          <p:nvPr/>
        </p:nvSpPr>
        <p:spPr>
          <a:xfrm rot="-5400000">
            <a:off x="456565" y="2821940"/>
            <a:ext cx="2388870" cy="2378710"/>
          </a:xfrm>
          <a:custGeom>
            <a:rect l="l" t="t" r="r" b="b"/>
            <a:pathLst>
              <a:path w="3804641" h="3804641">
                <a:moveTo>
                  <a:pt x="0" y="0"/>
                </a:moveTo>
                <a:lnTo>
                  <a:pt x="3804641" y="0"/>
                </a:lnTo>
                <a:lnTo>
                  <a:pt x="3804641" y="3804640"/>
                </a:lnTo>
                <a:lnTo>
                  <a:pt x="0" y="38046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p:txBody>
      </p:sp>
      <p:sp>
        <p:nvSpPr>
          <p:cNvPr id="50" name="TextBox 50" title=""/>
          <p:cNvSpPr txBox="1"/>
          <p:nvPr/>
        </p:nvSpPr>
        <p:spPr>
          <a:xfrm>
            <a:off x="3263900" y="3617595"/>
            <a:ext cx="901065" cy="615315"/>
          </a:xfrm>
          <a:prstGeom prst="rect">
            <a:avLst/>
          </a:prstGeom>
        </p:spPr>
        <p:txBody>
          <a:bodyPr wrap="square" lIns="0" tIns="0" rIns="0" bIns="0" rtlCol="0" anchor="t">
            <a:spAutoFit/>
          </a:bodyPr>
          <a:lstStyle/>
          <a:p>
            <a:pPr algn="ctr" fontAlgn="auto">
              <a:lnSpc>
                <a:spcPct val="100000"/>
              </a:lnSpc>
            </a:pPr>
            <a:r>
              <a:rPr lang="en-US" sz="2000" spc="170">
                <a:solidFill>
                  <a:schemeClr val="tx1"/>
                </a:solidFill>
                <a:latin typeface="微软雅黑" panose="020b0503020204020204" charset="-122"/>
                <a:ea typeface="微软雅黑" panose="020b0503020204020204" charset="-122"/>
              </a:rPr>
              <a:t>3.</a:t>
            </a:r>
            <a:r>
              <a:rPr lang="zh-CN" altLang="en-US" sz="2000" spc="170">
                <a:solidFill>
                  <a:schemeClr val="tx1"/>
                </a:solidFill>
                <a:latin typeface="微软雅黑" panose="020b0503020204020204" charset="-122"/>
                <a:ea typeface="微软雅黑" panose="020b0503020204020204" charset="-122"/>
              </a:rPr>
              <a:t>力的三要素</a:t>
            </a:r>
            <a:endParaRPr lang="zh-CN" altLang="en-US" sz="2000" spc="170">
              <a:solidFill>
                <a:schemeClr val="tx1"/>
              </a:solidFill>
              <a:latin typeface="微软雅黑" panose="020b0503020204020204" charset="-122"/>
              <a:ea typeface="微软雅黑" panose="020b0503020204020204" charset="-122"/>
            </a:endParaRPr>
          </a:p>
        </p:txBody>
      </p:sp>
      <p:sp>
        <p:nvSpPr>
          <p:cNvPr id="51" name="TextBox 51" title=""/>
          <p:cNvSpPr txBox="1"/>
          <p:nvPr/>
        </p:nvSpPr>
        <p:spPr>
          <a:xfrm>
            <a:off x="842645" y="1696085"/>
            <a:ext cx="901065" cy="615315"/>
          </a:xfrm>
          <a:prstGeom prst="rect">
            <a:avLst/>
          </a:prstGeom>
        </p:spPr>
        <p:txBody>
          <a:bodyPr wrap="square" lIns="0" tIns="0" rIns="0" bIns="0" rtlCol="0" anchor="t">
            <a:spAutoFit/>
          </a:bodyPr>
          <a:lstStyle/>
          <a:p>
            <a:pPr algn="ctr" fontAlgn="auto">
              <a:lnSpc>
                <a:spcPct val="100000"/>
              </a:lnSpc>
            </a:pPr>
            <a:r>
              <a:rPr lang="en-US" sz="2000" spc="170">
                <a:solidFill>
                  <a:schemeClr val="tx1"/>
                </a:solidFill>
                <a:latin typeface="微软雅黑" panose="020b0503020204020204" charset="-122"/>
                <a:ea typeface="微软雅黑" panose="020b0503020204020204" charset="-122"/>
              </a:rPr>
              <a:t>1.</a:t>
            </a:r>
            <a:r>
              <a:rPr lang="zh-CN" altLang="en-US" sz="2000" spc="170">
                <a:solidFill>
                  <a:schemeClr val="tx1"/>
                </a:solidFill>
                <a:latin typeface="微软雅黑" panose="020b0503020204020204" charset="-122"/>
                <a:ea typeface="微软雅黑" panose="020b0503020204020204" charset="-122"/>
              </a:rPr>
              <a:t>力的概念</a:t>
            </a:r>
            <a:endParaRPr lang="zh-CN" altLang="en-US" sz="2000" spc="170">
              <a:solidFill>
                <a:schemeClr val="tx1"/>
              </a:solidFill>
              <a:latin typeface="微软雅黑" panose="020b0503020204020204" charset="-122"/>
              <a:ea typeface="微软雅黑" panose="020b0503020204020204" charset="-122"/>
            </a:endParaRPr>
          </a:p>
        </p:txBody>
      </p:sp>
      <p:sp>
        <p:nvSpPr>
          <p:cNvPr id="52" name="TextBox 52" title=""/>
          <p:cNvSpPr txBox="1"/>
          <p:nvPr/>
        </p:nvSpPr>
        <p:spPr>
          <a:xfrm>
            <a:off x="2513330" y="5346700"/>
            <a:ext cx="901065" cy="615315"/>
          </a:xfrm>
          <a:prstGeom prst="rect">
            <a:avLst/>
          </a:prstGeom>
        </p:spPr>
        <p:txBody>
          <a:bodyPr wrap="square" lIns="0" tIns="0" rIns="0" bIns="0" rtlCol="0" anchor="t">
            <a:spAutoFit/>
          </a:bodyPr>
          <a:lstStyle/>
          <a:p>
            <a:pPr algn="ctr" fontAlgn="auto">
              <a:lnSpc>
                <a:spcPct val="100000"/>
              </a:lnSpc>
            </a:pPr>
            <a:r>
              <a:rPr lang="en-US" sz="2000" spc="170">
                <a:solidFill>
                  <a:schemeClr val="tx1"/>
                </a:solidFill>
                <a:latin typeface="微软雅黑" panose="020b0503020204020204" charset="-122"/>
                <a:ea typeface="微软雅黑" panose="020b0503020204020204" charset="-122"/>
              </a:rPr>
              <a:t>4.</a:t>
            </a:r>
            <a:r>
              <a:rPr lang="zh-CN" altLang="en-US" sz="2000" spc="170">
                <a:solidFill>
                  <a:schemeClr val="tx1"/>
                </a:solidFill>
                <a:latin typeface="微软雅黑" panose="020b0503020204020204" charset="-122"/>
                <a:ea typeface="微软雅黑" panose="020b0503020204020204" charset="-122"/>
              </a:rPr>
              <a:t>力的示意图</a:t>
            </a:r>
            <a:endParaRPr lang="zh-CN" altLang="en-US" sz="2000" spc="170">
              <a:solidFill>
                <a:schemeClr val="tx1"/>
              </a:solidFill>
              <a:latin typeface="微软雅黑" panose="020b0503020204020204" charset="-122"/>
              <a:ea typeface="微软雅黑" panose="020b0503020204020204" charset="-122"/>
            </a:endParaRPr>
          </a:p>
        </p:txBody>
      </p:sp>
      <p:sp>
        <p:nvSpPr>
          <p:cNvPr id="53" name="TextBox 53" title=""/>
          <p:cNvSpPr txBox="1"/>
          <p:nvPr/>
        </p:nvSpPr>
        <p:spPr>
          <a:xfrm>
            <a:off x="2336165" y="2060575"/>
            <a:ext cx="1083945" cy="615315"/>
          </a:xfrm>
          <a:prstGeom prst="rect">
            <a:avLst/>
          </a:prstGeom>
        </p:spPr>
        <p:txBody>
          <a:bodyPr wrap="square" lIns="0" tIns="0" rIns="0" bIns="0" rtlCol="0" anchor="t">
            <a:spAutoFit/>
          </a:bodyPr>
          <a:lstStyle/>
          <a:p>
            <a:pPr algn="ctr" fontAlgn="auto">
              <a:lnSpc>
                <a:spcPct val="100000"/>
              </a:lnSpc>
            </a:pPr>
            <a:r>
              <a:rPr lang="en-US" sz="2000" spc="170">
                <a:solidFill>
                  <a:schemeClr val="tx1"/>
                </a:solidFill>
                <a:latin typeface="微软雅黑" panose="020b0503020204020204" charset="-122"/>
                <a:ea typeface="微软雅黑" panose="020b0503020204020204" charset="-122"/>
              </a:rPr>
              <a:t>2.</a:t>
            </a:r>
            <a:r>
              <a:rPr lang="zh-CN" altLang="en-US" sz="2000" spc="170">
                <a:solidFill>
                  <a:schemeClr val="tx1"/>
                </a:solidFill>
                <a:latin typeface="微软雅黑" panose="020b0503020204020204" charset="-122"/>
                <a:ea typeface="微软雅黑" panose="020b0503020204020204" charset="-122"/>
              </a:rPr>
              <a:t>力的作用效果</a:t>
            </a:r>
            <a:endParaRPr lang="zh-CN" altLang="en-US" sz="2000" spc="170">
              <a:solidFill>
                <a:schemeClr val="tx1"/>
              </a:solidFill>
              <a:latin typeface="微软雅黑" panose="020b0503020204020204" charset="-122"/>
              <a:ea typeface="微软雅黑" panose="020b0503020204020204" charset="-122"/>
            </a:endParaRPr>
          </a:p>
        </p:txBody>
      </p:sp>
      <p:sp>
        <p:nvSpPr>
          <p:cNvPr id="54" name="TextBox 54" title=""/>
          <p:cNvSpPr txBox="1"/>
          <p:nvPr/>
        </p:nvSpPr>
        <p:spPr>
          <a:xfrm>
            <a:off x="690245" y="5711190"/>
            <a:ext cx="1205865" cy="615315"/>
          </a:xfrm>
          <a:prstGeom prst="rect">
            <a:avLst/>
          </a:prstGeom>
        </p:spPr>
        <p:txBody>
          <a:bodyPr wrap="square" lIns="0" tIns="0" rIns="0" bIns="0" rtlCol="0" anchor="t">
            <a:spAutoFit/>
          </a:bodyPr>
          <a:lstStyle/>
          <a:p>
            <a:pPr algn="ctr" fontAlgn="auto">
              <a:lnSpc>
                <a:spcPct val="100000"/>
              </a:lnSpc>
            </a:pPr>
            <a:r>
              <a:rPr lang="en-US" sz="2000" spc="170">
                <a:solidFill>
                  <a:schemeClr val="tx1"/>
                </a:solidFill>
                <a:latin typeface="微软雅黑" panose="020b0503020204020204" charset="-122"/>
                <a:ea typeface="微软雅黑" panose="020b0503020204020204" charset="-122"/>
              </a:rPr>
              <a:t>5.</a:t>
            </a:r>
            <a:r>
              <a:rPr lang="zh-CN" altLang="en-US" sz="2000" spc="170">
                <a:solidFill>
                  <a:schemeClr val="tx1"/>
                </a:solidFill>
                <a:latin typeface="微软雅黑" panose="020b0503020204020204" charset="-122"/>
                <a:ea typeface="微软雅黑" panose="020b0503020204020204" charset="-122"/>
              </a:rPr>
              <a:t>相互作用力</a:t>
            </a:r>
            <a:endParaRPr lang="zh-CN" altLang="en-US" sz="2000" spc="170">
              <a:solidFill>
                <a:schemeClr val="tx1"/>
              </a:solidFill>
              <a:latin typeface="微软雅黑" panose="020b0503020204020204" charset="-122"/>
              <a:ea typeface="微软雅黑" panose="020b0503020204020204" charset="-122"/>
            </a:endParaRPr>
          </a:p>
        </p:txBody>
      </p:sp>
      <p:sp>
        <p:nvSpPr>
          <p:cNvPr id="10" name="文本框 9" title=""/>
          <p:cNvSpPr txBox="1"/>
          <p:nvPr/>
        </p:nvSpPr>
        <p:spPr>
          <a:xfrm>
            <a:off x="1305560" y="3484880"/>
            <a:ext cx="690880" cy="1014730"/>
          </a:xfrm>
          <a:prstGeom prst="rect">
            <a:avLst/>
          </a:prstGeom>
          <a:noFill/>
        </p:spPr>
        <p:txBody>
          <a:bodyPr wrap="none" rtlCol="0" anchor="t">
            <a:spAutoFit/>
          </a:bodyPr>
          <a:lstStyle/>
          <a:p>
            <a:pPr fontAlgn="auto">
              <a:lnSpc>
                <a:spcPct val="150000"/>
              </a:lnSpc>
            </a:pPr>
            <a:r>
              <a:rPr lang="zh-CN" altLang="en-US" sz="4000" b="1">
                <a:solidFill>
                  <a:srgbClr val="C00000"/>
                </a:solidFill>
                <a:latin typeface="微软雅黑" panose="020b0503020204020204" charset="-122"/>
                <a:ea typeface="微软雅黑" panose="020b0503020204020204" charset="-122"/>
                <a:cs typeface="微软雅黑" panose="020b0503020204020204" charset="-122"/>
                <a:sym typeface="+mn-ea"/>
              </a:rPr>
              <a:t>力</a:t>
            </a:r>
            <a:endParaRPr lang="zh-CN" altLang="en-US" sz="40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流程图: 可选过程 10" title=""/>
          <p:cNvSpPr/>
          <p:nvPr/>
        </p:nvSpPr>
        <p:spPr>
          <a:xfrm>
            <a:off x="5193030" y="1037590"/>
            <a:ext cx="6676390" cy="993775"/>
          </a:xfrm>
          <a:prstGeom prst="flowChartAlternateProcess">
            <a:avLst/>
          </a:prstGeom>
          <a:solidFill>
            <a:srgbClr val="8A3D91">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
            <a:endParaRPr lang="zh-CN" altLang="en-US"/>
          </a:p>
          <a:p>
            <a:pPr algn="just" fontAlgn="b"/>
            <a:r>
              <a:rPr lang="zh-CN" altLang="en-US"/>
              <a:t>力是物体对物体的作用，用符号“F”表示；在国际单位制中，力的单位是牛顿，简称牛，用符号“N”表示</a:t>
            </a:r>
            <a:endParaRPr lang="zh-CN" altLang="en-US"/>
          </a:p>
        </p:txBody>
      </p:sp>
      <p:sp>
        <p:nvSpPr>
          <p:cNvPr id="13" name="流程图: 可选过程 12" title=""/>
          <p:cNvSpPr/>
          <p:nvPr/>
        </p:nvSpPr>
        <p:spPr>
          <a:xfrm>
            <a:off x="5193030" y="2176780"/>
            <a:ext cx="6676390" cy="993775"/>
          </a:xfrm>
          <a:prstGeom prst="flowChartAlternateProcess">
            <a:avLst/>
          </a:prstGeom>
          <a:solidFill>
            <a:srgbClr val="2EE4D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
            <a:endParaRPr lang="zh-CN" altLang="en-US"/>
          </a:p>
          <a:p>
            <a:pPr algn="just" fontAlgn="b"/>
            <a:r>
              <a:rPr lang="zh-CN" altLang="en-US"/>
              <a:t>（</a:t>
            </a:r>
            <a:r>
              <a:rPr lang="en-US" altLang="zh-CN"/>
              <a:t>1</a:t>
            </a:r>
            <a:r>
              <a:rPr lang="zh-CN" altLang="en-US"/>
              <a:t>）力可以改变物体的形状，使物体发生形变；</a:t>
            </a:r>
            <a:endParaRPr lang="zh-CN" altLang="en-US"/>
          </a:p>
          <a:p>
            <a:pPr algn="just" fontAlgn="b"/>
            <a:r>
              <a:rPr lang="zh-CN" altLang="en-US"/>
              <a:t>（</a:t>
            </a:r>
            <a:r>
              <a:rPr lang="en-US" altLang="zh-CN"/>
              <a:t>2</a:t>
            </a:r>
            <a:r>
              <a:rPr lang="zh-CN" altLang="en-US"/>
              <a:t>）力可以改变物体的运动状态</a:t>
            </a:r>
            <a:endParaRPr lang="zh-CN" altLang="en-US"/>
          </a:p>
        </p:txBody>
      </p:sp>
      <p:sp>
        <p:nvSpPr>
          <p:cNvPr id="14" name="流程图: 可选过程 13" title=""/>
          <p:cNvSpPr/>
          <p:nvPr/>
        </p:nvSpPr>
        <p:spPr>
          <a:xfrm>
            <a:off x="5193030" y="3335020"/>
            <a:ext cx="6676390" cy="993775"/>
          </a:xfrm>
          <a:prstGeom prst="flowChartAlternateProcess">
            <a:avLst/>
          </a:prstGeom>
          <a:solidFill>
            <a:srgbClr val="2F6CB7">
              <a:alpha val="7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
            <a:endParaRPr lang="zh-CN" altLang="en-US"/>
          </a:p>
          <a:p>
            <a:pPr algn="just" fontAlgn="b"/>
            <a:r>
              <a:rPr lang="zh-CN" altLang="en-US"/>
              <a:t>（</a:t>
            </a:r>
            <a:r>
              <a:rPr lang="en-US" altLang="zh-CN"/>
              <a:t>1</a:t>
            </a:r>
            <a:r>
              <a:rPr lang="zh-CN" altLang="en-US"/>
              <a:t>）大小；（</a:t>
            </a:r>
            <a:r>
              <a:rPr lang="en-US" altLang="zh-CN"/>
              <a:t>2</a:t>
            </a:r>
            <a:r>
              <a:rPr lang="zh-CN" altLang="en-US"/>
              <a:t>）方向；（</a:t>
            </a:r>
            <a:r>
              <a:rPr lang="en-US" altLang="zh-CN"/>
              <a:t>3</a:t>
            </a:r>
            <a:r>
              <a:rPr lang="zh-CN" altLang="en-US"/>
              <a:t>）作用点</a:t>
            </a:r>
            <a:endParaRPr lang="zh-CN" altLang="en-US"/>
          </a:p>
        </p:txBody>
      </p:sp>
      <p:sp>
        <p:nvSpPr>
          <p:cNvPr id="15" name="流程图: 可选过程 14" title=""/>
          <p:cNvSpPr/>
          <p:nvPr/>
        </p:nvSpPr>
        <p:spPr>
          <a:xfrm>
            <a:off x="5193030" y="4480560"/>
            <a:ext cx="6676390" cy="993775"/>
          </a:xfrm>
          <a:prstGeom prst="flowChartAlternateProcess">
            <a:avLst/>
          </a:prstGeom>
          <a:solidFill>
            <a:srgbClr val="262BA0"/>
          </a:solidFill>
          <a:ln>
            <a:solidFill>
              <a:srgbClr val="77388E">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
            <a:endParaRPr lang="zh-CN" altLang="en-US"/>
          </a:p>
          <a:p>
            <a:pPr algn="just" fontAlgn="b"/>
            <a:r>
              <a:t>在受力物体上沿着力的方向画一条线段，在线段的末端画一个箭头表示力的方向，在线段的起点（或终点）表示力的作用点</a:t>
            </a:r>
          </a:p>
        </p:txBody>
      </p:sp>
      <p:sp>
        <p:nvSpPr>
          <p:cNvPr id="16" name="流程图: 可选过程 15" title=""/>
          <p:cNvSpPr/>
          <p:nvPr/>
        </p:nvSpPr>
        <p:spPr>
          <a:xfrm>
            <a:off x="5193030" y="5578475"/>
            <a:ext cx="6676390" cy="1212850"/>
          </a:xfrm>
          <a:prstGeom prst="flowChartAlternateProcess">
            <a:avLst/>
          </a:prstGeom>
          <a:solidFill>
            <a:srgbClr val="7039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
            <a:endParaRPr lang="zh-CN" altLang="en-US"/>
          </a:p>
          <a:p>
            <a:pPr algn="just" fontAlgn="b"/>
            <a:r>
              <a:t>（1）同时产生、同时消失，没有先后、主次之分；（2）大小相等、方向相反、作用在同一条直线上，作用在两个物体上；（3）施力物体同时也是受力物体，受力物体同时也是施力物体</a:t>
            </a:r>
          </a:p>
        </p:txBody>
      </p:sp>
      <p:cxnSp>
        <p:nvCxnSpPr>
          <p:cNvPr id="17" name="直接箭头连接符 16" title=""/>
          <p:cNvCxnSpPr/>
          <p:nvPr/>
        </p:nvCxnSpPr>
        <p:spPr>
          <a:xfrm>
            <a:off x="2768600" y="1436370"/>
            <a:ext cx="2362835" cy="0"/>
          </a:xfrm>
          <a:prstGeom prst="straightConnector1">
            <a:avLst/>
          </a:prstGeom>
          <a:ln w="28575" cmpd="sng">
            <a:solidFill>
              <a:srgbClr val="70398D"/>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8" name="TextBox 51" title=""/>
          <p:cNvSpPr txBox="1"/>
          <p:nvPr/>
        </p:nvSpPr>
        <p:spPr>
          <a:xfrm>
            <a:off x="7581900" y="1104900"/>
            <a:ext cx="1428115" cy="276860"/>
          </a:xfrm>
          <a:prstGeom prst="rect">
            <a:avLst/>
          </a:prstGeom>
        </p:spPr>
        <p:txBody>
          <a:bodyPr wrap="square" lIns="0" tIns="0" rIns="0" bIns="0" rtlCol="0" anchor="t">
            <a:spAutoFit/>
          </a:bodyPr>
          <a:lstStyle/>
          <a:p>
            <a:pPr algn="ctr" fontAlgn="auto">
              <a:lnSpc>
                <a:spcPct val="100000"/>
              </a:lnSpc>
            </a:pPr>
            <a:r>
              <a:rPr lang="en-US" spc="170">
                <a:solidFill>
                  <a:schemeClr val="tx1"/>
                </a:solidFill>
                <a:latin typeface="微软雅黑" panose="020b0503020204020204" charset="-122"/>
                <a:ea typeface="微软雅黑" panose="020b0503020204020204" charset="-122"/>
              </a:rPr>
              <a:t>1.</a:t>
            </a:r>
            <a:r>
              <a:rPr lang="zh-CN" altLang="en-US" spc="170">
                <a:solidFill>
                  <a:schemeClr val="tx1"/>
                </a:solidFill>
                <a:latin typeface="微软雅黑" panose="020b0503020204020204" charset="-122"/>
                <a:ea typeface="微软雅黑" panose="020b0503020204020204" charset="-122"/>
              </a:rPr>
              <a:t>力的概念</a:t>
            </a:r>
            <a:endParaRPr lang="zh-CN" altLang="en-US" spc="170">
              <a:solidFill>
                <a:schemeClr val="tx1"/>
              </a:solidFill>
              <a:latin typeface="微软雅黑" panose="020b0503020204020204" charset="-122"/>
              <a:ea typeface="微软雅黑" panose="020b0503020204020204" charset="-122"/>
            </a:endParaRPr>
          </a:p>
        </p:txBody>
      </p:sp>
      <p:sp>
        <p:nvSpPr>
          <p:cNvPr id="19" name="TextBox 51" title=""/>
          <p:cNvSpPr txBox="1"/>
          <p:nvPr/>
        </p:nvSpPr>
        <p:spPr>
          <a:xfrm>
            <a:off x="7323455" y="2210435"/>
            <a:ext cx="1945005" cy="276860"/>
          </a:xfrm>
          <a:prstGeom prst="rect">
            <a:avLst/>
          </a:prstGeom>
        </p:spPr>
        <p:txBody>
          <a:bodyPr wrap="square" lIns="0" tIns="0" rIns="0" bIns="0" rtlCol="0" anchor="t">
            <a:spAutoFit/>
          </a:bodyPr>
          <a:lstStyle/>
          <a:p>
            <a:pPr algn="ctr" fontAlgn="auto">
              <a:lnSpc>
                <a:spcPct val="100000"/>
              </a:lnSpc>
            </a:pPr>
            <a:r>
              <a:rPr lang="en-US" spc="170">
                <a:solidFill>
                  <a:schemeClr val="tx1"/>
                </a:solidFill>
                <a:latin typeface="微软雅黑" panose="020b0503020204020204" charset="-122"/>
                <a:ea typeface="微软雅黑" panose="020b0503020204020204" charset="-122"/>
              </a:rPr>
              <a:t>2.</a:t>
            </a:r>
            <a:r>
              <a:rPr lang="zh-CN" altLang="en-US" spc="170">
                <a:solidFill>
                  <a:schemeClr val="tx1"/>
                </a:solidFill>
                <a:latin typeface="微软雅黑" panose="020b0503020204020204" charset="-122"/>
                <a:ea typeface="微软雅黑" panose="020b0503020204020204" charset="-122"/>
              </a:rPr>
              <a:t>力的作用效果</a:t>
            </a:r>
            <a:endParaRPr lang="zh-CN" altLang="en-US" spc="170">
              <a:solidFill>
                <a:schemeClr val="tx1"/>
              </a:solidFill>
              <a:latin typeface="微软雅黑" panose="020b0503020204020204" charset="-122"/>
              <a:ea typeface="微软雅黑" panose="020b0503020204020204" charset="-122"/>
            </a:endParaRPr>
          </a:p>
        </p:txBody>
      </p:sp>
      <p:sp>
        <p:nvSpPr>
          <p:cNvPr id="20" name="TextBox 51" title=""/>
          <p:cNvSpPr txBox="1"/>
          <p:nvPr/>
        </p:nvSpPr>
        <p:spPr>
          <a:xfrm>
            <a:off x="7418070" y="3446145"/>
            <a:ext cx="1945005" cy="276860"/>
          </a:xfrm>
          <a:prstGeom prst="rect">
            <a:avLst/>
          </a:prstGeom>
        </p:spPr>
        <p:txBody>
          <a:bodyPr wrap="square" lIns="0" tIns="0" rIns="0" bIns="0" rtlCol="0" anchor="t">
            <a:spAutoFit/>
          </a:bodyPr>
          <a:lstStyle/>
          <a:p>
            <a:pPr algn="ctr" fontAlgn="auto">
              <a:lnSpc>
                <a:spcPct val="100000"/>
              </a:lnSpc>
            </a:pPr>
            <a:r>
              <a:rPr lang="en-US" spc="170">
                <a:solidFill>
                  <a:schemeClr val="tx1"/>
                </a:solidFill>
                <a:latin typeface="微软雅黑" panose="020b0503020204020204" charset="-122"/>
                <a:ea typeface="微软雅黑" panose="020b0503020204020204" charset="-122"/>
              </a:rPr>
              <a:t>3.</a:t>
            </a:r>
            <a:r>
              <a:rPr lang="zh-CN" altLang="en-US" spc="170">
                <a:solidFill>
                  <a:schemeClr val="tx1"/>
                </a:solidFill>
                <a:latin typeface="微软雅黑" panose="020b0503020204020204" charset="-122"/>
                <a:ea typeface="微软雅黑" panose="020b0503020204020204" charset="-122"/>
              </a:rPr>
              <a:t>力的三要素</a:t>
            </a:r>
            <a:endParaRPr lang="zh-CN" altLang="en-US" spc="170">
              <a:solidFill>
                <a:schemeClr val="tx1"/>
              </a:solidFill>
              <a:latin typeface="微软雅黑" panose="020b0503020204020204" charset="-122"/>
              <a:ea typeface="微软雅黑" panose="020b0503020204020204" charset="-122"/>
            </a:endParaRPr>
          </a:p>
        </p:txBody>
      </p:sp>
      <p:sp>
        <p:nvSpPr>
          <p:cNvPr id="21" name="TextBox 51" title=""/>
          <p:cNvSpPr txBox="1"/>
          <p:nvPr/>
        </p:nvSpPr>
        <p:spPr>
          <a:xfrm>
            <a:off x="7494270" y="4536440"/>
            <a:ext cx="1945005" cy="276860"/>
          </a:xfrm>
          <a:prstGeom prst="rect">
            <a:avLst/>
          </a:prstGeom>
        </p:spPr>
        <p:txBody>
          <a:bodyPr wrap="square" lIns="0" tIns="0" rIns="0" bIns="0" rtlCol="0" anchor="t">
            <a:spAutoFit/>
          </a:bodyPr>
          <a:lstStyle/>
          <a:p>
            <a:pPr algn="ctr" fontAlgn="auto">
              <a:lnSpc>
                <a:spcPct val="100000"/>
              </a:lnSpc>
            </a:pPr>
            <a:r>
              <a:rPr lang="en-US" spc="170">
                <a:solidFill>
                  <a:schemeClr val="tx1"/>
                </a:solidFill>
                <a:latin typeface="微软雅黑" panose="020b0503020204020204" charset="-122"/>
                <a:ea typeface="微软雅黑" panose="020b0503020204020204" charset="-122"/>
              </a:rPr>
              <a:t>4.</a:t>
            </a:r>
            <a:r>
              <a:rPr lang="zh-CN" altLang="en-US" spc="170">
                <a:solidFill>
                  <a:schemeClr val="tx1"/>
                </a:solidFill>
                <a:latin typeface="微软雅黑" panose="020b0503020204020204" charset="-122"/>
                <a:ea typeface="微软雅黑" panose="020b0503020204020204" charset="-122"/>
              </a:rPr>
              <a:t>力的示意图</a:t>
            </a:r>
            <a:endParaRPr lang="zh-CN" altLang="en-US" spc="170">
              <a:solidFill>
                <a:schemeClr val="tx1"/>
              </a:solidFill>
              <a:latin typeface="微软雅黑" panose="020b0503020204020204" charset="-122"/>
              <a:ea typeface="微软雅黑" panose="020b0503020204020204" charset="-122"/>
            </a:endParaRPr>
          </a:p>
        </p:txBody>
      </p:sp>
      <p:sp>
        <p:nvSpPr>
          <p:cNvPr id="22" name="TextBox 51" title=""/>
          <p:cNvSpPr txBox="1"/>
          <p:nvPr/>
        </p:nvSpPr>
        <p:spPr>
          <a:xfrm>
            <a:off x="7418070" y="5626100"/>
            <a:ext cx="1945005" cy="276860"/>
          </a:xfrm>
          <a:prstGeom prst="rect">
            <a:avLst/>
          </a:prstGeom>
        </p:spPr>
        <p:txBody>
          <a:bodyPr wrap="square" lIns="0" tIns="0" rIns="0" bIns="0" rtlCol="0" anchor="t">
            <a:spAutoFit/>
          </a:bodyPr>
          <a:lstStyle/>
          <a:p>
            <a:pPr algn="ctr" fontAlgn="auto">
              <a:lnSpc>
                <a:spcPct val="100000"/>
              </a:lnSpc>
            </a:pPr>
            <a:r>
              <a:rPr lang="en-US" spc="170">
                <a:solidFill>
                  <a:schemeClr val="tx1"/>
                </a:solidFill>
                <a:latin typeface="微软雅黑" panose="020b0503020204020204" charset="-122"/>
                <a:ea typeface="微软雅黑" panose="020b0503020204020204" charset="-122"/>
              </a:rPr>
              <a:t>5.</a:t>
            </a:r>
            <a:r>
              <a:rPr lang="zh-CN" altLang="en-US" spc="170">
                <a:solidFill>
                  <a:schemeClr val="tx1"/>
                </a:solidFill>
                <a:latin typeface="微软雅黑" panose="020b0503020204020204" charset="-122"/>
                <a:ea typeface="微软雅黑" panose="020b0503020204020204" charset="-122"/>
              </a:rPr>
              <a:t>相互作用力</a:t>
            </a:r>
            <a:endParaRPr lang="zh-CN" altLang="en-US" spc="170">
              <a:solidFill>
                <a:schemeClr val="tx1"/>
              </a:solidFill>
              <a:latin typeface="微软雅黑" panose="020b0503020204020204" charset="-122"/>
              <a:ea typeface="微软雅黑" panose="020b0503020204020204" charset="-122"/>
            </a:endParaRPr>
          </a:p>
        </p:txBody>
      </p:sp>
      <p:cxnSp>
        <p:nvCxnSpPr>
          <p:cNvPr id="25" name="直接箭头连接符 24" title=""/>
          <p:cNvCxnSpPr/>
          <p:nvPr/>
        </p:nvCxnSpPr>
        <p:spPr>
          <a:xfrm flipV="1">
            <a:off x="4015740" y="2683510"/>
            <a:ext cx="1177290" cy="19685"/>
          </a:xfrm>
          <a:prstGeom prst="straightConnector1">
            <a:avLst/>
          </a:prstGeom>
          <a:ln w="28575" cmpd="sng">
            <a:solidFill>
              <a:srgbClr val="15B1A8"/>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title=""/>
          <p:cNvCxnSpPr/>
          <p:nvPr/>
        </p:nvCxnSpPr>
        <p:spPr>
          <a:xfrm flipV="1">
            <a:off x="4396105" y="3815715"/>
            <a:ext cx="796925" cy="12700"/>
          </a:xfrm>
          <a:prstGeom prst="straightConnector1">
            <a:avLst/>
          </a:prstGeom>
          <a:ln w="28575" cmpd="sng">
            <a:solidFill>
              <a:srgbClr val="262B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title=""/>
          <p:cNvCxnSpPr/>
          <p:nvPr/>
        </p:nvCxnSpPr>
        <p:spPr>
          <a:xfrm flipV="1">
            <a:off x="4137660" y="4971415"/>
            <a:ext cx="1055370" cy="16510"/>
          </a:xfrm>
          <a:prstGeom prst="straightConnector1">
            <a:avLst/>
          </a:prstGeom>
          <a:ln w="28575" cmpd="sng">
            <a:solidFill>
              <a:srgbClr val="1147B4"/>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title=""/>
          <p:cNvCxnSpPr/>
          <p:nvPr/>
        </p:nvCxnSpPr>
        <p:spPr>
          <a:xfrm flipV="1">
            <a:off x="3285490" y="6207760"/>
            <a:ext cx="1907540" cy="15240"/>
          </a:xfrm>
          <a:prstGeom prst="straightConnector1">
            <a:avLst/>
          </a:prstGeom>
          <a:ln w="28575" cmpd="sng">
            <a:solidFill>
              <a:srgbClr val="70398D"/>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down)">
                                      <p:cBhvr>
                                        <p:cTn id="21" dur="500"/>
                                        <p:tgtEl>
                                          <p:spTgt spid="5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down)">
                                      <p:cBhvr>
                                        <p:cTn id="24" dur="500"/>
                                        <p:tgtEl>
                                          <p:spTgt spid="5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down)">
                                      <p:cBhvr>
                                        <p:cTn id="27" dur="500"/>
                                        <p:tgtEl>
                                          <p:spTgt spid="5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down)">
                                      <p:cBhvr>
                                        <p:cTn id="30" dur="500"/>
                                        <p:tgtEl>
                                          <p:spTgt spid="5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down)">
                                      <p:cBhvr>
                                        <p:cTn id="33" dur="500"/>
                                        <p:tgtEl>
                                          <p:spTgt spid="5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par>
                    <p:cTn id="50" fill="hold" nodeType="clickPar">
                      <p:stCondLst>
                        <p:cond delay="indefinite"/>
                        <p:cond evt="onBegin" delay="0">
                          <p:tn val="49"/>
                        </p:cond>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arn(inVertical)">
                                      <p:cBhvr>
                                        <p:cTn id="59" dur="500"/>
                                        <p:tgtEl>
                                          <p:spTgt spid="1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arn(inVertical)">
                                      <p:cBhvr>
                                        <p:cTn id="62" dur="500"/>
                                        <p:tgtEl>
                                          <p:spTgt spid="19"/>
                                        </p:tgtEl>
                                      </p:cBhvr>
                                    </p:animEffect>
                                  </p:childTnLst>
                                </p:cTn>
                              </p:par>
                            </p:childTnLst>
                          </p:cTn>
                        </p:par>
                      </p:childTnLst>
                    </p:cTn>
                  </p:par>
                  <p:par>
                    <p:cTn id="63" fill="hold" nodeType="clickPar">
                      <p:stCondLst>
                        <p:cond delay="indefinite"/>
                        <p:cond evt="onBegin" delay="0">
                          <p:tn val="62"/>
                        </p:cond>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nodeType="clickPar">
                      <p:stCondLst>
                        <p:cond delay="indefinite"/>
                        <p:cond evt="onBegin" delay="0">
                          <p:tn val="67"/>
                        </p:cond>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barn(inVertical)">
                                      <p:cBhvr>
                                        <p:cTn id="72" dur="500"/>
                                        <p:tgtEl>
                                          <p:spTgt spid="14"/>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barn(inVertical)">
                                      <p:cBhvr>
                                        <p:cTn id="75" dur="500"/>
                                        <p:tgtEl>
                                          <p:spTgt spid="20"/>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left)">
                                      <p:cBhvr>
                                        <p:cTn id="80" dur="500"/>
                                        <p:tgtEl>
                                          <p:spTgt spid="27"/>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barn(inVertical)">
                                      <p:cBhvr>
                                        <p:cTn id="85" dur="500"/>
                                        <p:tgtEl>
                                          <p:spTgt spid="15"/>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barn(inVertical)">
                                      <p:cBhvr>
                                        <p:cTn id="88" dur="500"/>
                                        <p:tgtEl>
                                          <p:spTgt spid="21"/>
                                        </p:tgtEl>
                                      </p:cBhvr>
                                    </p:animEffect>
                                  </p:childTnLst>
                                </p:cTn>
                              </p:par>
                            </p:childTnLst>
                          </p:cTn>
                        </p:par>
                      </p:childTnLst>
                    </p:cTn>
                  </p:par>
                  <p:par>
                    <p:cTn id="89" fill="hold" nodeType="clickPar">
                      <p:stCondLst>
                        <p:cond delay="indefinite"/>
                        <p:cond evt="onBegin" delay="0">
                          <p:tn val="88"/>
                        </p:cond>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wipe(left)">
                                      <p:cBhvr>
                                        <p:cTn id="93" dur="500"/>
                                        <p:tgtEl>
                                          <p:spTgt spid="28"/>
                                        </p:tgtEl>
                                      </p:cBhvr>
                                    </p:animEffect>
                                  </p:childTnLst>
                                </p:cTn>
                              </p:par>
                            </p:childTnLst>
                          </p:cTn>
                        </p:par>
                      </p:childTnLst>
                    </p:cTn>
                  </p:par>
                  <p:par>
                    <p:cTn id="94" fill="hold" nodeType="clickPar">
                      <p:stCondLst>
                        <p:cond delay="indefinite"/>
                        <p:cond evt="onBegin" delay="0">
                          <p:tn val="93"/>
                        </p:cond>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barn(inVertical)">
                                      <p:cBhvr>
                                        <p:cTn id="98" dur="500"/>
                                        <p:tgtEl>
                                          <p:spTgt spid="16"/>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barn(inVertical)">
                                      <p:cBhvr>
                                        <p:cTn id="10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0" grpId="0"/>
      <p:bldP spid="51" grpId="0"/>
      <p:bldP spid="52" grpId="0"/>
      <p:bldP spid="53" grpId="0"/>
      <p:bldP spid="54" grpId="0"/>
      <p:bldP spid="10" grpId="0"/>
      <p:bldP spid="11" grpId="0" animBg="1"/>
      <p:bldP spid="18" grpId="0"/>
      <p:bldP spid="13" grpId="0" animBg="1"/>
      <p:bldP spid="19" grpId="0"/>
      <p:bldP spid="14" grpId="0" animBg="1"/>
      <p:bldP spid="20" grpId="0"/>
      <p:bldP spid="15" grpId="0" animBg="1"/>
      <p:bldP spid="21" grpId="0"/>
      <p:bldP spid="16" grpId="0" animBg="1"/>
      <p:bldP spid="22"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097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一、力</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3"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207" y="157655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title=""/>
          <p:cNvSpPr/>
          <p:nvPr/>
        </p:nvSpPr>
        <p:spPr>
          <a:xfrm>
            <a:off x="292735" y="2050415"/>
            <a:ext cx="11716385" cy="2168525"/>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（1）我们平时所说的物体受到了力，虽然没有明确指明施力物体，但施力物体一定是存在的；</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（2）力可以改变物体的运动状态，不表示“有力作用在物体上时，物体的运动状态一定会发生改变”。如用力推静止的汽车，汽车仍然静止，此时虽然有力作用在物体上，但汽车的运动状态没有改变；</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（3）力的三要素均能影响力的作用效果，当其中的任何一个要素改变时，力的作用效果就会随之改变；</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（4）因为力的三要素决定了力的作用效果，所以我们要描述一个力时，就必须指明该力的三个要素。</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TABLE_ENDDRAG_ORIGIN_RECT" val="917*287"/>
  <p:tag name="TABLE_ENDDRAG_RECT" val="23*112*917*287"/>
</p:tagLst>
</file>

<file path=ppt/tags/tag11.xml><?xml version="1.0" encoding="utf-8"?>
<p:tagLst xmlns:p="http://schemas.openxmlformats.org/presentationml/2006/main">
  <p:tag name="TABLE_ENDDRAG_ORIGIN_RECT" val="908*362"/>
  <p:tag name="TABLE_ENDDRAG_RECT" val="26*117*908*362"/>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AS_OS" val="Unix 3.10 unknown"/>
  <p:tag name="AS_RELEASE_DATE" val="2023.03.31"/>
  <p:tag name="AS_TITLE" val="Aspose.Slides for Java"/>
  <p:tag name="AS_VERSION" val="23.3"/>
  <p:tag name="COMMONDATA" val="eyJoZGlkIjoiZDhkNGI4NmJhMmU1MTZhMTI4OTdlYzlhMTQwNTZmNmI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TABLE_ENDDRAG_ORIGIN_RECT" val="871*280"/>
  <p:tag name="TABLE_ENDDRAG_RECT" val="23*148*871*280"/>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345</Paragraphs>
  <Slides>36</Slides>
  <Notes>1</Notes>
  <TotalTime>0</TotalTime>
  <HiddenSlides>0</HiddenSlides>
  <MMClips>0</MMClips>
  <ScaleCrop>0</ScaleCrop>
  <HeadingPairs>
    <vt:vector baseType="variant" size="6">
      <vt:variant>
        <vt:lpstr>Fonts used</vt:lpstr>
      </vt:variant>
      <vt:variant>
        <vt:i4>16</vt:i4>
      </vt:variant>
      <vt:variant>
        <vt:lpstr>Theme</vt:lpstr>
      </vt:variant>
      <vt:variant>
        <vt:i4>1</vt:i4>
      </vt:variant>
      <vt:variant>
        <vt:lpstr>Slide Titles</vt:lpstr>
      </vt:variant>
      <vt:variant>
        <vt:i4>36</vt:i4>
      </vt:variant>
    </vt:vector>
  </HeadingPairs>
  <TitlesOfParts>
    <vt:vector baseType="lpstr" size="53">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Times New Roman</vt:lpstr>
      <vt:lpstr>华文楷体</vt:lpstr>
      <vt:lpstr>思源黑体 1 Medium</vt:lpstr>
      <vt:lpstr>思源黑体 1 Bold</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2023-12-22T18:29:42.897</cp:lastPrinted>
  <dcterms:created xsi:type="dcterms:W3CDTF">2023-12-22T18:29:42Z</dcterms:created>
  <dcterms:modified xsi:type="dcterms:W3CDTF">2023-12-22T10:29:42Z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