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fntdata" ContentType="application/x-fontdata"/>
  <Default Extension="png" ContentType="image/png"/>
  <Default Extension="wmf" ContentType="image/x-wmf"/>
  <Default Extension="gif" ContentType="image/gif"/>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1"/>
  </p:sldMasterIdLst>
  <p:notesMasterIdLst>
    <p:notesMasterId r:id="rId2"/>
  </p:notesMasterIdLst>
  <p:handoutMasterIdLst>
    <p:handoutMasterId r:id="rId3"/>
  </p:handoutMasterIdLst>
  <p:sldIdLst>
    <p:sldId id="403" r:id="rId4"/>
    <p:sldId id="404" r:id="rId5"/>
    <p:sldId id="259" r:id="rId6"/>
    <p:sldId id="260" r:id="rId7"/>
    <p:sldId id="2105" r:id="rId8"/>
    <p:sldId id="262" r:id="rId9"/>
    <p:sldId id="263" r:id="rId10"/>
    <p:sldId id="264" r:id="rId11"/>
    <p:sldId id="2813" r:id="rId12"/>
    <p:sldId id="1845" r:id="rId13"/>
    <p:sldId id="2888" r:id="rId14"/>
    <p:sldId id="2889" r:id="rId15"/>
    <p:sldId id="2890" r:id="rId16"/>
    <p:sldId id="2891" r:id="rId17"/>
    <p:sldId id="2892" r:id="rId18"/>
    <p:sldId id="2893" r:id="rId19"/>
    <p:sldId id="2895" r:id="rId20"/>
    <p:sldId id="2896" r:id="rId21"/>
    <p:sldId id="265" r:id="rId22"/>
    <p:sldId id="2897" r:id="rId23"/>
    <p:sldId id="2970" r:id="rId24"/>
    <p:sldId id="2971" r:id="rId25"/>
    <p:sldId id="2972" r:id="rId26"/>
    <p:sldId id="303" r:id="rId27"/>
    <p:sldId id="304" r:id="rId28"/>
    <p:sldId id="2280" r:id="rId29"/>
    <p:sldId id="3039" r:id="rId30"/>
    <p:sldId id="3040" r:id="rId31"/>
    <p:sldId id="3041" r:id="rId32"/>
    <p:sldId id="320" r:id="rId33"/>
    <p:sldId id="3099" r:id="rId34"/>
    <p:sldId id="2704" r:id="rId35"/>
    <p:sldId id="3100" r:id="rId36"/>
    <p:sldId id="333" r:id="rId37"/>
    <p:sldId id="334" r:id="rId38"/>
    <p:sldId id="2358" r:id="rId39"/>
    <p:sldId id="3101" r:id="rId40"/>
    <p:sldId id="2392" r:id="rId41"/>
    <p:sldId id="3102" r:id="rId42"/>
    <p:sldId id="3103" r:id="rId43"/>
    <p:sldId id="1643" r:id="rId44"/>
    <p:sldId id="3104" r:id="rId45"/>
    <p:sldId id="3105" r:id="rId46"/>
    <p:sldId id="2401" r:id="rId47"/>
    <p:sldId id="3106" r:id="rId48"/>
    <p:sldId id="3107" r:id="rId49"/>
    <p:sldId id="3108" r:id="rId50"/>
    <p:sldId id="3109" r:id="rId51"/>
    <p:sldId id="3110" r:id="rId52"/>
    <p:sldId id="350" r:id="rId53"/>
    <p:sldId id="351" r:id="rId54"/>
    <p:sldId id="3111" r:id="rId55"/>
    <p:sldId id="2455" r:id="rId56"/>
    <p:sldId id="361" r:id="rId57"/>
    <p:sldId id="3112" r:id="rId58"/>
    <p:sldId id="2787" r:id="rId59"/>
    <p:sldId id="261" r:id="rId60"/>
  </p:sldIdLst>
  <p:sldSz cx="12192000" cy="6858000"/>
  <p:notesSz cx="7103745" cy="10234295"/>
  <p:embeddedFontLst>
    <p:embeddedFont>
      <p:font typeface="思源黑体 CN Normal" panose="02010600030101010101" charset="-122"/>
      <p:regular r:id="rId62"/>
    </p:embeddedFont>
    <p:embeddedFont>
      <p:font typeface="微软雅黑" panose="020B0503020204020204" charset="-122"/>
      <p:regular r:id="rId63"/>
    </p:embeddedFont>
    <p:embeddedFont>
      <p:font typeface="幼圆" panose="02010509060101010101" charset="-122"/>
      <p:regular r:id="rId64"/>
    </p:embeddedFont>
    <p:embeddedFont>
      <p:font typeface="华文楷体" panose="02010600040101010101" pitchFamily="2" charset="-122"/>
      <p:regular r:id="rId65"/>
    </p:embeddedFont>
    <p:embeddedFont>
      <p:font typeface="Calibri" panose="020F0502020204030204" charset="0"/>
      <p:regular r:id="rId66"/>
      <p:bold r:id="rId67"/>
      <p:italic r:id="rId68"/>
      <p:boldItalic r:id="rId69"/>
    </p:embeddedFont>
  </p:embeddedFontLst>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00" d="100"/>
          <a:sy n="100" d="100"/>
        </p:scale>
        <p:origin x="1080" y="90"/>
      </p:cViewPr>
      <p:guideLst>
        <p:guide orient="horz" pos="2103"/>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slide" Target="slides/slide48.xml" /><Relationship Id="rId52" Type="http://schemas.openxmlformats.org/officeDocument/2006/relationships/slide" Target="slides/slide49.xml" /><Relationship Id="rId53" Type="http://schemas.openxmlformats.org/officeDocument/2006/relationships/slide" Target="slides/slide50.xml" /><Relationship Id="rId54" Type="http://schemas.openxmlformats.org/officeDocument/2006/relationships/slide" Target="slides/slide51.xml" /><Relationship Id="rId55" Type="http://schemas.openxmlformats.org/officeDocument/2006/relationships/slide" Target="slides/slide52.xml" /><Relationship Id="rId56" Type="http://schemas.openxmlformats.org/officeDocument/2006/relationships/slide" Target="slides/slide53.xml" /><Relationship Id="rId57" Type="http://schemas.openxmlformats.org/officeDocument/2006/relationships/slide" Target="slides/slide54.xml" /><Relationship Id="rId58" Type="http://schemas.openxmlformats.org/officeDocument/2006/relationships/slide" Target="slides/slide55.xml" /><Relationship Id="rId59" Type="http://schemas.openxmlformats.org/officeDocument/2006/relationships/slide" Target="slides/slide56.xml" /><Relationship Id="rId6" Type="http://schemas.openxmlformats.org/officeDocument/2006/relationships/slide" Target="slides/slide3.xml" /><Relationship Id="rId60" Type="http://schemas.openxmlformats.org/officeDocument/2006/relationships/slide" Target="slides/slide57.xml" /><Relationship Id="rId61" Type="http://schemas.openxmlformats.org/officeDocument/2006/relationships/tags" Target="tags/tag9.xml" /><Relationship Id="rId62" Type="http://schemas.openxmlformats.org/officeDocument/2006/relationships/font" Target="fonts/font1.fntdata" /><Relationship Id="rId63" Type="http://schemas.openxmlformats.org/officeDocument/2006/relationships/font" Target="fonts/font2.fntdata" /><Relationship Id="rId64" Type="http://schemas.openxmlformats.org/officeDocument/2006/relationships/font" Target="fonts/font3.fntdata" /><Relationship Id="rId65" Type="http://schemas.openxmlformats.org/officeDocument/2006/relationships/font" Target="fonts/font4.fntdata" /><Relationship Id="rId66" Type="http://schemas.openxmlformats.org/officeDocument/2006/relationships/font" Target="fonts/font5.fntdata" /><Relationship Id="rId67" Type="http://schemas.openxmlformats.org/officeDocument/2006/relationships/font" Target="fonts/font6.fntdata" /><Relationship Id="rId68" Type="http://schemas.openxmlformats.org/officeDocument/2006/relationships/font" Target="fonts/font7.fntdata" /><Relationship Id="rId69" Type="http://schemas.openxmlformats.org/officeDocument/2006/relationships/font" Target="fonts/font8.fntdata" /><Relationship Id="rId7" Type="http://schemas.openxmlformats.org/officeDocument/2006/relationships/slide" Target="slides/slide4.xml" /><Relationship Id="rId70" Type="http://schemas.openxmlformats.org/officeDocument/2006/relationships/presProps" Target="presProps.xml" /><Relationship Id="rId71" Type="http://schemas.openxmlformats.org/officeDocument/2006/relationships/viewProps" Target="viewProps.xml" /><Relationship Id="rId72" Type="http://schemas.openxmlformats.org/officeDocument/2006/relationships/theme" Target="theme/theme1.xml" /><Relationship Id="rId73" Type="http://schemas.openxmlformats.org/officeDocument/2006/relationships/tableStyles" Target="tableStyles.xml" /><Relationship Id="rId8" Type="http://schemas.openxmlformats.org/officeDocument/2006/relationships/slide" Target="slides/slide5.xml" /><Relationship Id="rId9" Type="http://schemas.openxmlformats.org/officeDocument/2006/relationships/slide" Target="slides/slide6.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22.wmf" /></Relationships>
</file>

<file path=ppt/drawings/_rels/vmlDrawing10.vml.rels>&#65279;<?xml version="1.0" encoding="utf-8" standalone="yes"?><Relationships xmlns="http://schemas.openxmlformats.org/package/2006/relationships"><Relationship Id="rId1" Type="http://schemas.openxmlformats.org/officeDocument/2006/relationships/image" Target="../media/image60.wmf" /><Relationship Id="rId2" Type="http://schemas.openxmlformats.org/officeDocument/2006/relationships/image" Target="../media/image62.wmf" /><Relationship Id="rId3" Type="http://schemas.openxmlformats.org/officeDocument/2006/relationships/image" Target="../media/image63.wmf" /><Relationship Id="rId4" Type="http://schemas.openxmlformats.org/officeDocument/2006/relationships/image" Target="../media/image64.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32.w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33.wmf" /><Relationship Id="rId2" Type="http://schemas.openxmlformats.org/officeDocument/2006/relationships/image" Target="../media/image34.wmf" /></Relationships>
</file>

<file path=ppt/drawings/_rels/vmlDrawing4.vml.rels>&#65279;<?xml version="1.0" encoding="utf-8" standalone="yes"?><Relationships xmlns="http://schemas.openxmlformats.org/package/2006/relationships"><Relationship Id="rId1" Type="http://schemas.openxmlformats.org/officeDocument/2006/relationships/image" Target="../media/image38.wmf" /></Relationships>
</file>

<file path=ppt/drawings/_rels/vmlDrawing5.vml.rels>&#65279;<?xml version="1.0" encoding="utf-8" standalone="yes"?><Relationships xmlns="http://schemas.openxmlformats.org/package/2006/relationships"><Relationship Id="rId1" Type="http://schemas.openxmlformats.org/officeDocument/2006/relationships/image" Target="../media/image39.wmf" /><Relationship Id="rId2" Type="http://schemas.openxmlformats.org/officeDocument/2006/relationships/image" Target="../media/image40.wmf" /></Relationships>
</file>

<file path=ppt/drawings/_rels/vmlDrawing6.vml.rels>&#65279;<?xml version="1.0" encoding="utf-8" standalone="yes"?><Relationships xmlns="http://schemas.openxmlformats.org/package/2006/relationships"><Relationship Id="rId1" Type="http://schemas.openxmlformats.org/officeDocument/2006/relationships/image" Target="../media/image42.wmf" /><Relationship Id="rId2" Type="http://schemas.openxmlformats.org/officeDocument/2006/relationships/image" Target="../media/image43.wmf" /><Relationship Id="rId3" Type="http://schemas.openxmlformats.org/officeDocument/2006/relationships/image" Target="../media/image44.wmf" /><Relationship Id="rId4" Type="http://schemas.openxmlformats.org/officeDocument/2006/relationships/image" Target="../media/image38.wmf" /></Relationships>
</file>

<file path=ppt/drawings/_rels/vmlDrawing7.vml.rels>&#65279;<?xml version="1.0" encoding="utf-8" standalone="yes"?><Relationships xmlns="http://schemas.openxmlformats.org/package/2006/relationships"><Relationship Id="rId1" Type="http://schemas.openxmlformats.org/officeDocument/2006/relationships/image" Target="../media/image46.wmf" /></Relationships>
</file>

<file path=ppt/drawings/_rels/vmlDrawing8.vml.rels>&#65279;<?xml version="1.0" encoding="utf-8" standalone="yes"?><Relationships xmlns="http://schemas.openxmlformats.org/package/2006/relationships"><Relationship Id="rId1" Type="http://schemas.openxmlformats.org/officeDocument/2006/relationships/image" Target="../media/image48.wmf" /><Relationship Id="rId2" Type="http://schemas.openxmlformats.org/officeDocument/2006/relationships/image" Target="../media/image49.wmf" /></Relationships>
</file>

<file path=ppt/drawings/_rels/vmlDrawing9.vml.rels>&#65279;<?xml version="1.0" encoding="utf-8" standalone="yes"?><Relationships xmlns="http://schemas.openxmlformats.org/package/2006/relationships"><Relationship Id="rId1" Type="http://schemas.openxmlformats.org/officeDocument/2006/relationships/image" Target="../media/image52.wmf" /><Relationship Id="rId2" Type="http://schemas.openxmlformats.org/officeDocument/2006/relationships/image" Target="../media/image53.wmf" /><Relationship Id="rId3" Type="http://schemas.openxmlformats.org/officeDocument/2006/relationships/image" Target="../media/image54.wmf" /><Relationship Id="rId4" Type="http://schemas.openxmlformats.org/officeDocument/2006/relationships/image" Target="../media/image55.wmf"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25</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endParaRPr lang="zh-CN" altLang="en-US"/>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7.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8.png" /><Relationship Id="rId4" Type="http://schemas.openxmlformats.org/officeDocument/2006/relationships/image" Target="../media/image9.png" /><Relationship Id="rId5" Type="http://schemas.openxmlformats.org/officeDocument/2006/relationships/image" Target="../media/image10.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 Id="rId4" Type="http://schemas.openxmlformats.org/officeDocument/2006/relationships/image" Target="../media/image11.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2.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3.png" /><Relationship Id="rId4" Type="http://schemas.openxmlformats.org/officeDocument/2006/relationships/image" Target="../media/image14.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5.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6.png" /><Relationship Id="rId4" Type="http://schemas.openxmlformats.org/officeDocument/2006/relationships/image" Target="../media/image17.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6.png" /><Relationship Id="rId4" Type="http://schemas.openxmlformats.org/officeDocument/2006/relationships/image" Target="../media/image18.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6.png" /><Relationship Id="rId4" Type="http://schemas.openxmlformats.org/officeDocument/2006/relationships/image" Target="../media/image17.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6.png" /><Relationship Id="rId4" Type="http://schemas.openxmlformats.org/officeDocument/2006/relationships/image" Target="../media/image19.png" /><Relationship Id="rId5" Type="http://schemas.openxmlformats.org/officeDocument/2006/relationships/image" Target="../media/image20.png" /><Relationship Id="rId6" Type="http://schemas.openxmlformats.org/officeDocument/2006/relationships/image" Target="../media/image21.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6.png" /><Relationship Id="rId4" Type="http://schemas.openxmlformats.org/officeDocument/2006/relationships/oleObject" Target="../embeddings/oleObject1.bin" TargetMode="Internal" /><Relationship Id="rId5" Type="http://schemas.openxmlformats.org/officeDocument/2006/relationships/image" Target="../media/image22.wmf" /><Relationship Id="rId6" Type="http://schemas.openxmlformats.org/officeDocument/2006/relationships/image" Target="../media/image23.png" /><Relationship Id="rId7" Type="http://schemas.openxmlformats.org/officeDocument/2006/relationships/image" Target="../media/image24.png" /><Relationship Id="rId8" Type="http://schemas.openxmlformats.org/officeDocument/2006/relationships/vmlDrawing" Target="../drawings/vmlDrawing1.v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25.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26.gif"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27.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17.png" /><Relationship Id="rId4" Type="http://schemas.openxmlformats.org/officeDocument/2006/relationships/image" Target="../media/image3.png" /><Relationship Id="rId5" Type="http://schemas.openxmlformats.org/officeDocument/2006/relationships/image" Target="../media/image28.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3.png" /><Relationship Id="rId4" Type="http://schemas.openxmlformats.org/officeDocument/2006/relationships/image" Target="../media/image29.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17.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30.png" /><Relationship Id="rId4" Type="http://schemas.openxmlformats.org/officeDocument/2006/relationships/image" Target="../media/image31.png" /><Relationship Id="rId5" Type="http://schemas.openxmlformats.org/officeDocument/2006/relationships/oleObject" Target="../embeddings/oleObject2.bin" TargetMode="Internal" /><Relationship Id="rId6" Type="http://schemas.openxmlformats.org/officeDocument/2006/relationships/image" Target="../media/image32.wmf" /><Relationship Id="rId7" Type="http://schemas.openxmlformats.org/officeDocument/2006/relationships/vmlDrawing" Target="../drawings/vmlDrawing2.v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 Id="rId4" Type="http://schemas.openxmlformats.org/officeDocument/2006/relationships/oleObject" Target="../embeddings/oleObject3.bin" TargetMode="Internal" /><Relationship Id="rId5" Type="http://schemas.openxmlformats.org/officeDocument/2006/relationships/image" Target="../media/image33.wmf" /><Relationship Id="rId6" Type="http://schemas.openxmlformats.org/officeDocument/2006/relationships/oleObject" Target="../embeddings/oleObject4.bin" TargetMode="Internal" /><Relationship Id="rId7" Type="http://schemas.openxmlformats.org/officeDocument/2006/relationships/image" Target="../media/image34.wmf" /><Relationship Id="rId8" Type="http://schemas.openxmlformats.org/officeDocument/2006/relationships/vmlDrawing" Target="../drawings/vmlDrawing3.v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35.gif"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36.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37.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17.pn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oleObject" Target="../embeddings/oleObject5.bin" TargetMode="Internal" /><Relationship Id="rId4" Type="http://schemas.openxmlformats.org/officeDocument/2006/relationships/image" Target="../media/image38.wmf" /><Relationship Id="rId5" Type="http://schemas.openxmlformats.org/officeDocument/2006/relationships/vmlDrawing" Target="../drawings/vmlDrawing4.v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oleObject" Target="../embeddings/oleObject6.bin" TargetMode="Internal" /><Relationship Id="rId4" Type="http://schemas.openxmlformats.org/officeDocument/2006/relationships/image" Target="../media/image39.wmf" /><Relationship Id="rId5" Type="http://schemas.openxmlformats.org/officeDocument/2006/relationships/oleObject" Target="../embeddings/oleObject7.bin" TargetMode="Internal" /><Relationship Id="rId6" Type="http://schemas.openxmlformats.org/officeDocument/2006/relationships/image" Target="../media/image40.wmf" /><Relationship Id="rId7" Type="http://schemas.openxmlformats.org/officeDocument/2006/relationships/image" Target="../media/image41.png" /><Relationship Id="rId8" Type="http://schemas.openxmlformats.org/officeDocument/2006/relationships/vmlDrawing" Target="../drawings/vmlDrawing5.v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17.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38.wmf" /><Relationship Id="rId11" Type="http://schemas.openxmlformats.org/officeDocument/2006/relationships/vmlDrawing" Target="../drawings/vmlDrawing6.vml" /><Relationship Id="rId2" Type="http://schemas.openxmlformats.org/officeDocument/2006/relationships/image" Target="../media/image16.png" /><Relationship Id="rId3" Type="http://schemas.openxmlformats.org/officeDocument/2006/relationships/oleObject" Target="../embeddings/oleObject8.bin" TargetMode="Internal" /><Relationship Id="rId4" Type="http://schemas.openxmlformats.org/officeDocument/2006/relationships/image" Target="../media/image42.wmf" /><Relationship Id="rId5" Type="http://schemas.openxmlformats.org/officeDocument/2006/relationships/oleObject" Target="../embeddings/oleObject9.bin" TargetMode="Internal" /><Relationship Id="rId6" Type="http://schemas.openxmlformats.org/officeDocument/2006/relationships/image" Target="../media/image43.wmf" /><Relationship Id="rId7" Type="http://schemas.openxmlformats.org/officeDocument/2006/relationships/oleObject" Target="../embeddings/oleObject10.bin" TargetMode="Internal" /><Relationship Id="rId8" Type="http://schemas.openxmlformats.org/officeDocument/2006/relationships/image" Target="../media/image44.wmf" /><Relationship Id="rId9" Type="http://schemas.openxmlformats.org/officeDocument/2006/relationships/oleObject" Target="../embeddings/oleObject11.bin" TargetMode="Interna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45.png" /><Relationship Id="rId4" Type="http://schemas.openxmlformats.org/officeDocument/2006/relationships/oleObject" Target="../embeddings/oleObject12.bin" TargetMode="Internal" /><Relationship Id="rId5" Type="http://schemas.openxmlformats.org/officeDocument/2006/relationships/image" Target="../media/image46.wmf" /><Relationship Id="rId6" Type="http://schemas.openxmlformats.org/officeDocument/2006/relationships/vmlDrawing" Target="../drawings/vmlDrawing7.v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17.png"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47.png" /><Relationship Id="rId4" Type="http://schemas.openxmlformats.org/officeDocument/2006/relationships/oleObject" Target="../embeddings/oleObject13.bin" TargetMode="Internal" /><Relationship Id="rId5" Type="http://schemas.openxmlformats.org/officeDocument/2006/relationships/image" Target="../media/image48.wmf" /><Relationship Id="rId6" Type="http://schemas.openxmlformats.org/officeDocument/2006/relationships/oleObject" Target="../embeddings/oleObject14.bin" TargetMode="Internal" /><Relationship Id="rId7" Type="http://schemas.openxmlformats.org/officeDocument/2006/relationships/image" Target="../media/image49.wmf" /><Relationship Id="rId8" Type="http://schemas.openxmlformats.org/officeDocument/2006/relationships/vmlDrawing" Target="../drawings/vmlDrawing8.v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54.wmf" /><Relationship Id="rId11" Type="http://schemas.openxmlformats.org/officeDocument/2006/relationships/oleObject" Target="../embeddings/oleObject18.bin" TargetMode="Internal" /><Relationship Id="rId12" Type="http://schemas.openxmlformats.org/officeDocument/2006/relationships/image" Target="../media/image55.wmf" /><Relationship Id="rId13" Type="http://schemas.openxmlformats.org/officeDocument/2006/relationships/vmlDrawing" Target="../drawings/vmlDrawing9.vml" /><Relationship Id="rId2" Type="http://schemas.openxmlformats.org/officeDocument/2006/relationships/image" Target="../media/image16.png" /><Relationship Id="rId3" Type="http://schemas.openxmlformats.org/officeDocument/2006/relationships/image" Target="../media/image50.png" /><Relationship Id="rId4" Type="http://schemas.openxmlformats.org/officeDocument/2006/relationships/image" Target="../media/image51.png" /><Relationship Id="rId5" Type="http://schemas.openxmlformats.org/officeDocument/2006/relationships/oleObject" Target="../embeddings/oleObject15.bin" TargetMode="Internal" /><Relationship Id="rId6" Type="http://schemas.openxmlformats.org/officeDocument/2006/relationships/image" Target="../media/image52.wmf" /><Relationship Id="rId7" Type="http://schemas.openxmlformats.org/officeDocument/2006/relationships/oleObject" Target="../embeddings/oleObject16.bin" TargetMode="Internal" /><Relationship Id="rId8" Type="http://schemas.openxmlformats.org/officeDocument/2006/relationships/image" Target="../media/image53.wmf" /><Relationship Id="rId9" Type="http://schemas.openxmlformats.org/officeDocument/2006/relationships/oleObject" Target="../embeddings/oleObject17.bin" TargetMode="Interna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6.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6.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7.jpe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17.png" /><Relationship Id="rId4" Type="http://schemas.openxmlformats.org/officeDocument/2006/relationships/image" Target="../media/image58.pn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oleObject" Target="../embeddings/oleObject21.bin" TargetMode="Internal" /><Relationship Id="rId11" Type="http://schemas.openxmlformats.org/officeDocument/2006/relationships/image" Target="../media/image63.wmf" /><Relationship Id="rId12" Type="http://schemas.openxmlformats.org/officeDocument/2006/relationships/oleObject" Target="../embeddings/oleObject22.bin" TargetMode="Internal" /><Relationship Id="rId13" Type="http://schemas.openxmlformats.org/officeDocument/2006/relationships/image" Target="../media/image64.wmf" /><Relationship Id="rId14" Type="http://schemas.openxmlformats.org/officeDocument/2006/relationships/oleObject" Target="../embeddings/oleObject23.bin" TargetMode="Internal" /><Relationship Id="rId15" Type="http://schemas.openxmlformats.org/officeDocument/2006/relationships/vmlDrawing" Target="../drawings/vmlDrawing10.vml" /><Relationship Id="rId2" Type="http://schemas.openxmlformats.org/officeDocument/2006/relationships/image" Target="../media/image16.png" /><Relationship Id="rId3" Type="http://schemas.openxmlformats.org/officeDocument/2006/relationships/image" Target="../media/image59.png" /><Relationship Id="rId4" Type="http://schemas.openxmlformats.org/officeDocument/2006/relationships/oleObject" Target="../embeddings/oleObject19.bin" TargetMode="Internal" /><Relationship Id="rId5" Type="http://schemas.openxmlformats.org/officeDocument/2006/relationships/image" Target="../media/image60.wmf" /><Relationship Id="rId6" Type="http://schemas.openxmlformats.org/officeDocument/2006/relationships/image" Target="../media/image61.png" /><Relationship Id="rId7" Type="http://schemas.openxmlformats.org/officeDocument/2006/relationships/tags" Target="../tags/tag7.xml" /><Relationship Id="rId8" Type="http://schemas.openxmlformats.org/officeDocument/2006/relationships/oleObject" Target="../embeddings/oleObject20.bin" TargetMode="Internal" /><Relationship Id="rId9" Type="http://schemas.openxmlformats.org/officeDocument/2006/relationships/image" Target="../media/image62.wmf"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65.pn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8.xml" /><Relationship Id="rId3" Type="http://schemas.openxmlformats.org/officeDocument/2006/relationships/image" Target="../media/image2.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 Id="rId4" Type="http://schemas.openxmlformats.org/officeDocument/2006/relationships/image" Target="../media/image6.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endPar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endParaRP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endParaRPr lang="zh-CN" sz="2800" b="1">
              <a:solidFill>
                <a:srgbClr val="92D05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二、长度测量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133794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1.长度的测量工具：</a:t>
            </a:r>
            <a:r>
              <a:rPr lang="zh-CN" altLang="en-US">
                <a:latin typeface="微软雅黑" panose="020b0503020204020204" charset="-122"/>
                <a:ea typeface="微软雅黑" panose="020b0503020204020204" charset="-122"/>
                <a:cs typeface="微软雅黑" panose="020b0503020204020204" charset="-122"/>
              </a:rPr>
              <a:t>长度的测量工具有直尺、卷尺、三角尺、游标卡尺、螺旋测微器等，刻度尺是学习和生活中常用的测量长度的工具。</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2.认识刻度尺：</a:t>
            </a:r>
            <a:r>
              <a:rPr lang="zh-CN" altLang="en-US">
                <a:latin typeface="微软雅黑" panose="020b0503020204020204" charset="-122"/>
                <a:ea typeface="微软雅黑" panose="020b0503020204020204" charset="-122"/>
                <a:cs typeface="微软雅黑" panose="020b0503020204020204" charset="-122"/>
              </a:rPr>
              <a:t>刻度尺的零刻度线、量程、分度值如图所示：</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292735" y="4768215"/>
            <a:ext cx="8890635" cy="1661160"/>
          </a:xfrm>
          <a:prstGeom prst="rect">
            <a:avLst/>
          </a:prstGeom>
        </p:spPr>
      </p:pic>
      <p:sp>
        <p:nvSpPr>
          <p:cNvPr id="10" name="文本框 9" title=""/>
          <p:cNvSpPr txBox="1"/>
          <p:nvPr/>
        </p:nvSpPr>
        <p:spPr>
          <a:xfrm>
            <a:off x="925195" y="2759075"/>
            <a:ext cx="1191895" cy="506730"/>
          </a:xfrm>
          <a:prstGeom prst="rect">
            <a:avLst/>
          </a:prstGeom>
          <a:noFill/>
        </p:spPr>
        <p:txBody>
          <a:bodyPr wrap="square" rtlCol="0" anchor="t">
            <a:spAutoFit/>
          </a:bodyPr>
          <a:lstStyle/>
          <a:p>
            <a:pPr fontAlgn="auto">
              <a:lnSpc>
                <a:spcPct val="150000"/>
              </a:lnSpc>
            </a:pPr>
            <a:r>
              <a:rPr lang="zh-CN" altLang="en-US">
                <a:solidFill>
                  <a:srgbClr val="FF0000"/>
                </a:solidFill>
                <a:latin typeface="微软雅黑" panose="020b0503020204020204" charset="-122"/>
                <a:ea typeface="微软雅黑" panose="020b0503020204020204" charset="-122"/>
                <a:cs typeface="微软雅黑" panose="020b0503020204020204" charset="-122"/>
              </a:rPr>
              <a:t>零刻度线</a:t>
            </a:r>
            <a:endParaRPr lang="zh-CN" altLang="en-US">
              <a:solidFill>
                <a:srgbClr val="FF0000"/>
              </a:solidFill>
              <a:latin typeface="微软雅黑" panose="020b0503020204020204" charset="-122"/>
              <a:ea typeface="微软雅黑" panose="020b0503020204020204" charset="-122"/>
              <a:cs typeface="微软雅黑" panose="020b0503020204020204" charset="-122"/>
            </a:endParaRPr>
          </a:p>
        </p:txBody>
      </p:sp>
      <p:cxnSp>
        <p:nvCxnSpPr>
          <p:cNvPr id="13" name="曲线连接符 12" title=""/>
          <p:cNvCxnSpPr/>
          <p:nvPr/>
        </p:nvCxnSpPr>
        <p:spPr>
          <a:xfrm rot="16200000">
            <a:off x="-105410" y="3773805"/>
            <a:ext cx="1820545" cy="297180"/>
          </a:xfrm>
          <a:prstGeom prst="curvedConnector2">
            <a:avLst/>
          </a:prstGeom>
          <a:ln w="28575" cmpd="sng">
            <a:solidFill>
              <a:schemeClr val="accent4">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1999615" y="2788920"/>
            <a:ext cx="7611745" cy="506730"/>
          </a:xfrm>
          <a:prstGeom prst="rect">
            <a:avLst/>
          </a:prstGeom>
          <a:noFill/>
        </p:spPr>
        <p:txBody>
          <a:bodyPr wrap="square" rtlCol="0" anchor="t">
            <a:spAutoFit/>
          </a:bodyPr>
          <a:lstStyle/>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刻度尺的起始刻度，使用时要注意刻度尺的零刻度线是否在端，是否磨损。</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5" name="右大括号 14" title=""/>
          <p:cNvSpPr/>
          <p:nvPr/>
        </p:nvSpPr>
        <p:spPr>
          <a:xfrm rot="16200000">
            <a:off x="4478020" y="492125"/>
            <a:ext cx="476885" cy="8114030"/>
          </a:xfrm>
          <a:prstGeom prst="rightBrace">
            <a:avLst/>
          </a:prstGeom>
          <a:ln w="28575" cmpd="sng">
            <a:solidFill>
              <a:schemeClr val="accent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6" name="曲线连接符 15" title=""/>
          <p:cNvCxnSpPr/>
          <p:nvPr/>
        </p:nvCxnSpPr>
        <p:spPr>
          <a:xfrm rot="10800000">
            <a:off x="1522095" y="3763645"/>
            <a:ext cx="3185795" cy="521335"/>
          </a:xfrm>
          <a:prstGeom prst="curvedConnector3">
            <a:avLst>
              <a:gd name="adj1" fmla="val 98385"/>
            </a:avLst>
          </a:prstGeom>
          <a:ln w="28575" cmpd="sng">
            <a:solidFill>
              <a:schemeClr val="accent4">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nvSpPr>
        <p:spPr>
          <a:xfrm>
            <a:off x="993775" y="3315335"/>
            <a:ext cx="695325" cy="506730"/>
          </a:xfrm>
          <a:prstGeom prst="rect">
            <a:avLst/>
          </a:prstGeom>
          <a:noFill/>
        </p:spPr>
        <p:txBody>
          <a:bodyPr wrap="square" rtlCol="0" anchor="t">
            <a:spAutoFit/>
          </a:bodyPr>
          <a:lstStyle/>
          <a:p>
            <a:pPr fontAlgn="auto">
              <a:lnSpc>
                <a:spcPct val="150000"/>
              </a:lnSpc>
            </a:pPr>
            <a:r>
              <a:rPr lang="zh-CN" altLang="en-US">
                <a:solidFill>
                  <a:srgbClr val="FF0000"/>
                </a:solidFill>
                <a:latin typeface="微软雅黑" panose="020b0503020204020204" charset="-122"/>
                <a:ea typeface="微软雅黑" panose="020b0503020204020204" charset="-122"/>
                <a:cs typeface="微软雅黑" panose="020b0503020204020204" charset="-122"/>
              </a:rPr>
              <a:t>量程</a:t>
            </a:r>
            <a:endParaRPr lang="zh-CN" altLang="en-US">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nvSpPr>
        <p:spPr>
          <a:xfrm>
            <a:off x="1689100" y="3301365"/>
            <a:ext cx="4979670" cy="506730"/>
          </a:xfrm>
          <a:prstGeom prst="rect">
            <a:avLst/>
          </a:prstGeom>
          <a:noFill/>
        </p:spPr>
        <p:txBody>
          <a:bodyPr wrap="square" rtlCol="0" anchor="t">
            <a:spAutoFit/>
          </a:bodyPr>
          <a:lstStyle/>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测量范围，是指刻度尺一次能测出的最大长度。</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cxnSp>
        <p:nvCxnSpPr>
          <p:cNvPr id="19" name="直接连接符 18" title=""/>
          <p:cNvCxnSpPr/>
          <p:nvPr/>
        </p:nvCxnSpPr>
        <p:spPr>
          <a:xfrm flipH="1">
            <a:off x="6127750" y="5224145"/>
            <a:ext cx="0" cy="32448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title=""/>
          <p:cNvCxnSpPr/>
          <p:nvPr/>
        </p:nvCxnSpPr>
        <p:spPr>
          <a:xfrm flipH="1">
            <a:off x="6029325" y="5217795"/>
            <a:ext cx="0" cy="32448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箭头连接符 20" title=""/>
          <p:cNvCxnSpPr/>
          <p:nvPr/>
        </p:nvCxnSpPr>
        <p:spPr>
          <a:xfrm>
            <a:off x="5641340" y="5462270"/>
            <a:ext cx="385445"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title=""/>
          <p:cNvCxnSpPr/>
          <p:nvPr/>
        </p:nvCxnSpPr>
        <p:spPr>
          <a:xfrm flipH="1">
            <a:off x="6123940" y="5462270"/>
            <a:ext cx="263525"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nvSpPr>
        <p:spPr>
          <a:xfrm>
            <a:off x="5699760" y="5803265"/>
            <a:ext cx="969010" cy="506730"/>
          </a:xfrm>
          <a:prstGeom prst="rect">
            <a:avLst/>
          </a:prstGeom>
          <a:noFill/>
        </p:spPr>
        <p:txBody>
          <a:bodyPr wrap="square" rtlCol="0" anchor="t">
            <a:spAutoFit/>
          </a:bodyPr>
          <a:lstStyle/>
          <a:p>
            <a:pPr fontAlgn="auto">
              <a:lnSpc>
                <a:spcPct val="150000"/>
              </a:lnSpc>
            </a:pPr>
            <a:r>
              <a:rPr lang="zh-CN" altLang="en-US">
                <a:solidFill>
                  <a:srgbClr val="FF0000"/>
                </a:solidFill>
                <a:latin typeface="微软雅黑" panose="020b0503020204020204" charset="-122"/>
                <a:ea typeface="微软雅黑" panose="020b0503020204020204" charset="-122"/>
                <a:cs typeface="微软雅黑" panose="020b0503020204020204" charset="-122"/>
              </a:rPr>
              <a:t>分度值</a:t>
            </a:r>
            <a:endParaRPr lang="zh-CN" altLang="en-US">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4" name="文本框 23" title=""/>
          <p:cNvSpPr txBox="1"/>
          <p:nvPr/>
        </p:nvSpPr>
        <p:spPr>
          <a:xfrm>
            <a:off x="5276215" y="3843655"/>
            <a:ext cx="969010" cy="506730"/>
          </a:xfrm>
          <a:prstGeom prst="rect">
            <a:avLst/>
          </a:prstGeom>
          <a:noFill/>
        </p:spPr>
        <p:txBody>
          <a:bodyPr wrap="square" rtlCol="0" anchor="t">
            <a:spAutoFit/>
          </a:bodyPr>
          <a:lstStyle/>
          <a:p>
            <a:pPr fontAlgn="auto">
              <a:lnSpc>
                <a:spcPct val="150000"/>
              </a:lnSpc>
            </a:pPr>
            <a:r>
              <a:rPr lang="zh-CN" altLang="en-US">
                <a:solidFill>
                  <a:srgbClr val="FF0000"/>
                </a:solidFill>
                <a:latin typeface="微软雅黑" panose="020b0503020204020204" charset="-122"/>
                <a:ea typeface="微软雅黑" panose="020b0503020204020204" charset="-122"/>
                <a:cs typeface="微软雅黑" panose="020b0503020204020204" charset="-122"/>
              </a:rPr>
              <a:t>分度值</a:t>
            </a:r>
            <a:endParaRPr lang="zh-CN" altLang="en-US">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5" name="文本框 24" title=""/>
          <p:cNvSpPr txBox="1"/>
          <p:nvPr/>
        </p:nvSpPr>
        <p:spPr>
          <a:xfrm>
            <a:off x="6127750" y="3838575"/>
            <a:ext cx="5741035" cy="506730"/>
          </a:xfrm>
          <a:prstGeom prst="rect">
            <a:avLst/>
          </a:prstGeom>
          <a:noFill/>
        </p:spPr>
        <p:txBody>
          <a:bodyPr wrap="square" rtlCol="0" anchor="t">
            <a:spAutoFit/>
          </a:bodyPr>
          <a:lstStyle/>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相邻两条刻度线之间的长度，它决定测量的精确程度。</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6" name="文本框 25" title=""/>
          <p:cNvSpPr txBox="1"/>
          <p:nvPr/>
        </p:nvSpPr>
        <p:spPr>
          <a:xfrm>
            <a:off x="2374900" y="6420485"/>
            <a:ext cx="777240" cy="506730"/>
          </a:xfrm>
          <a:prstGeom prst="rect">
            <a:avLst/>
          </a:prstGeom>
          <a:noFill/>
        </p:spPr>
        <p:txBody>
          <a:bodyPr wrap="square" rtlCol="0" anchor="t">
            <a:spAutoFit/>
          </a:bodyPr>
          <a:lstStyle/>
          <a:p>
            <a:pPr fontAlgn="auto">
              <a:lnSpc>
                <a:spcPct val="150000"/>
              </a:lnSpc>
            </a:pPr>
            <a:r>
              <a:rPr lang="zh-CN" altLang="en-US">
                <a:solidFill>
                  <a:srgbClr val="FF0000"/>
                </a:solidFill>
                <a:latin typeface="微软雅黑" panose="020b0503020204020204" charset="-122"/>
                <a:ea typeface="微软雅黑" panose="020b0503020204020204" charset="-122"/>
                <a:cs typeface="微软雅黑" panose="020b0503020204020204" charset="-122"/>
              </a:rPr>
              <a:t>单位</a:t>
            </a:r>
            <a:endParaRPr lang="zh-CN" altLang="en-US">
              <a:solidFill>
                <a:srgbClr val="FF0000"/>
              </a:solidFill>
              <a:latin typeface="微软雅黑" panose="020b0503020204020204" charset="-122"/>
              <a:ea typeface="微软雅黑" panose="020b0503020204020204" charset="-122"/>
              <a:cs typeface="微软雅黑" panose="020b0503020204020204" charset="-122"/>
            </a:endParaRPr>
          </a:p>
        </p:txBody>
      </p:sp>
      <p:cxnSp>
        <p:nvCxnSpPr>
          <p:cNvPr id="27" name="曲线连接符 26" title=""/>
          <p:cNvCxnSpPr/>
          <p:nvPr/>
        </p:nvCxnSpPr>
        <p:spPr>
          <a:xfrm rot="10800000">
            <a:off x="1369060" y="5995035"/>
            <a:ext cx="1005840" cy="771525"/>
          </a:xfrm>
          <a:prstGeom prst="curvedConnector3">
            <a:avLst>
              <a:gd name="adj1" fmla="val 49937"/>
            </a:avLst>
          </a:prstGeom>
          <a:ln w="28575" cmpd="sng">
            <a:solidFill>
              <a:schemeClr val="accent4">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left)">
                                      <p:cBhvr>
                                        <p:cTn id="35" dur="500"/>
                                        <p:tgtEl>
                                          <p:spTgt spid="10">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wipe(left)">
                                      <p:cBhvr>
                                        <p:cTn id="40" dur="500"/>
                                        <p:tgtEl>
                                          <p:spTgt spid="14">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wipe(left)">
                                      <p:cBhvr>
                                        <p:cTn id="55" dur="500"/>
                                        <p:tgtEl>
                                          <p:spTgt spid="17">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8">
                                            <p:txEl>
                                              <p:pRg st="0" end="0"/>
                                            </p:txEl>
                                          </p:spTgt>
                                        </p:tgtEl>
                                        <p:attrNameLst>
                                          <p:attrName>style.visibility</p:attrName>
                                        </p:attrNameLst>
                                      </p:cBhvr>
                                      <p:to>
                                        <p:strVal val="visible"/>
                                      </p:to>
                                    </p:set>
                                    <p:animEffect transition="in" filter="wipe(left)">
                                      <p:cBhvr>
                                        <p:cTn id="60" dur="500"/>
                                        <p:tgtEl>
                                          <p:spTgt spid="18">
                                            <p:txEl>
                                              <p:pRg st="0" end="0"/>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down)">
                                      <p:cBhvr>
                                        <p:cTn id="65" dur="500"/>
                                        <p:tgtEl>
                                          <p:spTgt spid="20"/>
                                        </p:tgtEl>
                                      </p:cBhvr>
                                    </p:animEffect>
                                  </p:childTnLst>
                                </p:cTn>
                              </p:par>
                              <p:par>
                                <p:cTn id="66" presetID="22" presetClass="entr" presetSubtype="4"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00"/>
                                        <p:tgtEl>
                                          <p:spTgt spid="19"/>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arn(inVertical)">
                                      <p:cBhvr>
                                        <p:cTn id="73" dur="500"/>
                                        <p:tgtEl>
                                          <p:spTgt spid="22"/>
                                        </p:tgtEl>
                                      </p:cBhvr>
                                    </p:animEffect>
                                  </p:childTnLst>
                                </p:cTn>
                              </p:par>
                              <p:par>
                                <p:cTn id="74" presetID="16" presetClass="entr" presetSubtype="21" fill="hold"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arn(inVertical)">
                                      <p:cBhvr>
                                        <p:cTn id="76" dur="500"/>
                                        <p:tgtEl>
                                          <p:spTgt spid="21"/>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3">
                                            <p:txEl>
                                              <p:pRg st="0" end="0"/>
                                            </p:txEl>
                                          </p:spTgt>
                                        </p:tgtEl>
                                        <p:attrNameLst>
                                          <p:attrName>style.visibility</p:attrName>
                                        </p:attrNameLst>
                                      </p:cBhvr>
                                      <p:to>
                                        <p:strVal val="visible"/>
                                      </p:to>
                                    </p:set>
                                    <p:animEffect transition="in" filter="wipe(left)">
                                      <p:cBhvr>
                                        <p:cTn id="81" dur="500"/>
                                        <p:tgtEl>
                                          <p:spTgt spid="23">
                                            <p:txEl>
                                              <p:pRg st="0" end="0"/>
                                            </p:txEl>
                                          </p:spTgt>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4">
                                            <p:txEl>
                                              <p:pRg st="0" end="0"/>
                                            </p:txEl>
                                          </p:spTgt>
                                        </p:tgtEl>
                                        <p:attrNameLst>
                                          <p:attrName>style.visibility</p:attrName>
                                        </p:attrNameLst>
                                      </p:cBhvr>
                                      <p:to>
                                        <p:strVal val="visible"/>
                                      </p:to>
                                    </p:set>
                                    <p:animEffect transition="in" filter="wipe(left)">
                                      <p:cBhvr>
                                        <p:cTn id="86" dur="500"/>
                                        <p:tgtEl>
                                          <p:spTgt spid="24">
                                            <p:txEl>
                                              <p:pRg st="0" end="0"/>
                                            </p:txEl>
                                          </p:spTgt>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5">
                                            <p:txEl>
                                              <p:pRg st="0" end="0"/>
                                            </p:txEl>
                                          </p:spTgt>
                                        </p:tgtEl>
                                        <p:attrNameLst>
                                          <p:attrName>style.visibility</p:attrName>
                                        </p:attrNameLst>
                                      </p:cBhvr>
                                      <p:to>
                                        <p:strVal val="visible"/>
                                      </p:to>
                                    </p:set>
                                    <p:animEffect transition="in" filter="wipe(left)">
                                      <p:cBhvr>
                                        <p:cTn id="91" dur="500"/>
                                        <p:tgtEl>
                                          <p:spTgt spid="25">
                                            <p:txEl>
                                              <p:pRg st="0" end="0"/>
                                            </p:txEl>
                                          </p:spTgt>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2" fill="hold" nodeType="clickEffect">
                                  <p:stCondLst>
                                    <p:cond delay="0"/>
                                  </p:stCondLst>
                                  <p:childTnLst>
                                    <p:set>
                                      <p:cBhvr>
                                        <p:cTn id="95" dur="1" fill="hold">
                                          <p:stCondLst>
                                            <p:cond delay="0"/>
                                          </p:stCondLst>
                                        </p:cTn>
                                        <p:tgtEl>
                                          <p:spTgt spid="26">
                                            <p:txEl>
                                              <p:pRg st="0" end="0"/>
                                            </p:txEl>
                                          </p:spTgt>
                                        </p:tgtEl>
                                        <p:attrNameLst>
                                          <p:attrName>style.visibility</p:attrName>
                                        </p:attrNameLst>
                                      </p:cBhvr>
                                      <p:to>
                                        <p:strVal val="visible"/>
                                      </p:to>
                                    </p:set>
                                    <p:animEffect transition="in" filter="wipe(right)">
                                      <p:cBhvr>
                                        <p:cTn id="96" dur="500"/>
                                        <p:tgtEl>
                                          <p:spTgt spid="26">
                                            <p:txEl>
                                              <p:pRg st="0" end="0"/>
                                            </p:txEl>
                                          </p:spTgt>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2" fill="hold"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right)">
                                      <p:cBhvr>
                                        <p:cTn id="10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二、长度测量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1073743106" name="组合 1073743105" title=""/>
          <p:cNvGrpSpPr/>
          <p:nvPr/>
        </p:nvGrpSpPr>
        <p:grpSpPr>
          <a:xfrm>
            <a:off x="437515" y="2385060"/>
            <a:ext cx="3875405" cy="3829685"/>
            <a:chOff x="1203" y="1620"/>
            <a:chExt cx="12390" cy="12960"/>
          </a:xfrm>
        </p:grpSpPr>
        <p:sp>
          <p:nvSpPr>
            <p:cNvPr id="1073743107" name="任意多边形 1073743106"/>
            <p:cNvSpPr/>
            <p:nvPr/>
          </p:nvSpPr>
          <p:spPr>
            <a:xfrm>
              <a:off x="1620" y="10892"/>
              <a:ext cx="3386" cy="3688"/>
            </a:xfrm>
            <a:custGeom>
              <a:rect l="l" t="t" r="r" b="b"/>
              <a:pathLst>
                <a:path w="3386" h="3688">
                  <a:moveTo>
                    <a:pt x="3385" y="3628"/>
                  </a:moveTo>
                  <a:lnTo>
                    <a:pt x="3304" y="3638"/>
                  </a:lnTo>
                  <a:lnTo>
                    <a:pt x="3224" y="3648"/>
                  </a:lnTo>
                  <a:lnTo>
                    <a:pt x="3142" y="3656"/>
                  </a:lnTo>
                  <a:lnTo>
                    <a:pt x="3061" y="3664"/>
                  </a:lnTo>
                  <a:lnTo>
                    <a:pt x="2979" y="3670"/>
                  </a:lnTo>
                  <a:lnTo>
                    <a:pt x="2897" y="3675"/>
                  </a:lnTo>
                  <a:lnTo>
                    <a:pt x="2815" y="3680"/>
                  </a:lnTo>
                  <a:lnTo>
                    <a:pt x="2732" y="3683"/>
                  </a:lnTo>
                  <a:lnTo>
                    <a:pt x="2649" y="3685"/>
                  </a:lnTo>
                  <a:lnTo>
                    <a:pt x="2615" y="3686"/>
                  </a:lnTo>
                  <a:lnTo>
                    <a:pt x="2580" y="3686"/>
                  </a:lnTo>
                  <a:lnTo>
                    <a:pt x="2545" y="3687"/>
                  </a:lnTo>
                  <a:lnTo>
                    <a:pt x="2510" y="3687"/>
                  </a:lnTo>
                  <a:lnTo>
                    <a:pt x="2475" y="3687"/>
                  </a:lnTo>
                  <a:lnTo>
                    <a:pt x="2439" y="3686"/>
                  </a:lnTo>
                  <a:lnTo>
                    <a:pt x="2405" y="3686"/>
                  </a:lnTo>
                  <a:lnTo>
                    <a:pt x="2370" y="3685"/>
                  </a:lnTo>
                  <a:lnTo>
                    <a:pt x="2287" y="3683"/>
                  </a:lnTo>
                  <a:lnTo>
                    <a:pt x="2204" y="3680"/>
                  </a:lnTo>
                  <a:lnTo>
                    <a:pt x="2122" y="3675"/>
                  </a:lnTo>
                  <a:lnTo>
                    <a:pt x="2040" y="3670"/>
                  </a:lnTo>
                  <a:lnTo>
                    <a:pt x="1958" y="3664"/>
                  </a:lnTo>
                  <a:lnTo>
                    <a:pt x="1877" y="3656"/>
                  </a:lnTo>
                  <a:lnTo>
                    <a:pt x="1796" y="3648"/>
                  </a:lnTo>
                  <a:lnTo>
                    <a:pt x="1715" y="3638"/>
                  </a:lnTo>
                  <a:lnTo>
                    <a:pt x="1634" y="3628"/>
                  </a:lnTo>
                  <a:lnTo>
                    <a:pt x="1565" y="3618"/>
                  </a:lnTo>
                  <a:lnTo>
                    <a:pt x="1496" y="3608"/>
                  </a:lnTo>
                  <a:lnTo>
                    <a:pt x="1427" y="3597"/>
                  </a:lnTo>
                  <a:lnTo>
                    <a:pt x="1358" y="3585"/>
                  </a:lnTo>
                  <a:lnTo>
                    <a:pt x="1278" y="3570"/>
                  </a:lnTo>
                  <a:lnTo>
                    <a:pt x="1199" y="3554"/>
                  </a:lnTo>
                  <a:lnTo>
                    <a:pt x="1120" y="3537"/>
                  </a:lnTo>
                  <a:lnTo>
                    <a:pt x="1041" y="3519"/>
                  </a:lnTo>
                  <a:lnTo>
                    <a:pt x="962" y="3501"/>
                  </a:lnTo>
                  <a:lnTo>
                    <a:pt x="884" y="3481"/>
                  </a:lnTo>
                  <a:lnTo>
                    <a:pt x="807" y="3461"/>
                  </a:lnTo>
                  <a:lnTo>
                    <a:pt x="729" y="3439"/>
                  </a:lnTo>
                  <a:lnTo>
                    <a:pt x="653" y="3417"/>
                  </a:lnTo>
                  <a:lnTo>
                    <a:pt x="576" y="3393"/>
                  </a:lnTo>
                  <a:lnTo>
                    <a:pt x="500" y="3369"/>
                  </a:lnTo>
                  <a:lnTo>
                    <a:pt x="424" y="3344"/>
                  </a:lnTo>
                  <a:lnTo>
                    <a:pt x="349" y="3318"/>
                  </a:lnTo>
                  <a:lnTo>
                    <a:pt x="274" y="3291"/>
                  </a:lnTo>
                  <a:lnTo>
                    <a:pt x="200" y="3263"/>
                  </a:lnTo>
                  <a:lnTo>
                    <a:pt x="126" y="3234"/>
                  </a:lnTo>
                  <a:lnTo>
                    <a:pt x="52" y="3204"/>
                  </a:lnTo>
                  <a:lnTo>
                    <a:pt x="0" y="3182"/>
                  </a:lnTo>
                  <a:lnTo>
                    <a:pt x="0" y="0"/>
                  </a:lnTo>
                  <a:lnTo>
                    <a:pt x="14" y="12"/>
                  </a:lnTo>
                  <a:lnTo>
                    <a:pt x="73" y="64"/>
                  </a:lnTo>
                  <a:lnTo>
                    <a:pt x="134" y="115"/>
                  </a:lnTo>
                  <a:lnTo>
                    <a:pt x="195" y="164"/>
                  </a:lnTo>
                  <a:lnTo>
                    <a:pt x="258" y="212"/>
                  </a:lnTo>
                  <a:lnTo>
                    <a:pt x="322" y="259"/>
                  </a:lnTo>
                  <a:lnTo>
                    <a:pt x="387" y="305"/>
                  </a:lnTo>
                  <a:lnTo>
                    <a:pt x="453" y="349"/>
                  </a:lnTo>
                  <a:lnTo>
                    <a:pt x="519" y="392"/>
                  </a:lnTo>
                  <a:lnTo>
                    <a:pt x="587" y="433"/>
                  </a:lnTo>
                  <a:lnTo>
                    <a:pt x="656" y="473"/>
                  </a:lnTo>
                  <a:lnTo>
                    <a:pt x="725" y="512"/>
                  </a:lnTo>
                  <a:lnTo>
                    <a:pt x="796" y="549"/>
                  </a:lnTo>
                  <a:lnTo>
                    <a:pt x="867" y="585"/>
                  </a:lnTo>
                  <a:lnTo>
                    <a:pt x="939" y="619"/>
                  </a:lnTo>
                  <a:lnTo>
                    <a:pt x="1012" y="652"/>
                  </a:lnTo>
                  <a:lnTo>
                    <a:pt x="1086" y="683"/>
                  </a:lnTo>
                  <a:lnTo>
                    <a:pt x="1161" y="712"/>
                  </a:lnTo>
                  <a:lnTo>
                    <a:pt x="1236" y="741"/>
                  </a:lnTo>
                  <a:lnTo>
                    <a:pt x="1313" y="767"/>
                  </a:lnTo>
                  <a:lnTo>
                    <a:pt x="1389" y="792"/>
                  </a:lnTo>
                  <a:lnTo>
                    <a:pt x="1467" y="815"/>
                  </a:lnTo>
                  <a:lnTo>
                    <a:pt x="1545" y="837"/>
                  </a:lnTo>
                  <a:lnTo>
                    <a:pt x="1624" y="857"/>
                  </a:lnTo>
                  <a:lnTo>
                    <a:pt x="1704" y="875"/>
                  </a:lnTo>
                  <a:lnTo>
                    <a:pt x="1784" y="892"/>
                  </a:lnTo>
                  <a:lnTo>
                    <a:pt x="1853" y="905"/>
                  </a:lnTo>
                  <a:lnTo>
                    <a:pt x="1922" y="916"/>
                  </a:lnTo>
                  <a:lnTo>
                    <a:pt x="1991" y="926"/>
                  </a:lnTo>
                  <a:lnTo>
                    <a:pt x="2061" y="935"/>
                  </a:lnTo>
                  <a:lnTo>
                    <a:pt x="2137" y="944"/>
                  </a:lnTo>
                  <a:lnTo>
                    <a:pt x="2214" y="950"/>
                  </a:lnTo>
                  <a:lnTo>
                    <a:pt x="2292" y="956"/>
                  </a:lnTo>
                  <a:lnTo>
                    <a:pt x="2370" y="959"/>
                  </a:lnTo>
                  <a:lnTo>
                    <a:pt x="2405" y="961"/>
                  </a:lnTo>
                  <a:lnTo>
                    <a:pt x="2439" y="961"/>
                  </a:lnTo>
                  <a:lnTo>
                    <a:pt x="2475" y="962"/>
                  </a:lnTo>
                  <a:lnTo>
                    <a:pt x="2510" y="962"/>
                  </a:lnTo>
                  <a:lnTo>
                    <a:pt x="2545" y="962"/>
                  </a:lnTo>
                  <a:lnTo>
                    <a:pt x="2580" y="961"/>
                  </a:lnTo>
                  <a:lnTo>
                    <a:pt x="2615" y="961"/>
                  </a:lnTo>
                  <a:lnTo>
                    <a:pt x="2649" y="959"/>
                  </a:lnTo>
                  <a:lnTo>
                    <a:pt x="2727" y="956"/>
                  </a:lnTo>
                  <a:lnTo>
                    <a:pt x="2805" y="950"/>
                  </a:lnTo>
                  <a:lnTo>
                    <a:pt x="2882" y="944"/>
                  </a:lnTo>
                  <a:lnTo>
                    <a:pt x="2959" y="935"/>
                  </a:lnTo>
                  <a:lnTo>
                    <a:pt x="3385" y="3628"/>
                  </a:lnTo>
                  <a:close/>
                </a:path>
              </a:pathLst>
            </a:custGeom>
            <a:solidFill>
              <a:srgbClr val="A315FF"/>
            </a:solidFill>
            <a:ln w="9525">
              <a:noFill/>
            </a:ln>
          </p:spPr>
          <p:txBody>
            <a:bodyPr/>
            <a:lstStyle/>
            <a:p>
              <a:endParaRPr lang="zh-CN" altLang="en-US"/>
            </a:p>
          </p:txBody>
        </p:sp>
        <p:sp>
          <p:nvSpPr>
            <p:cNvPr id="1073743108" name="任意多边形 1073743107"/>
            <p:cNvSpPr/>
            <p:nvPr/>
          </p:nvSpPr>
          <p:spPr>
            <a:xfrm>
              <a:off x="4855" y="9928"/>
              <a:ext cx="4985" cy="4550"/>
            </a:xfrm>
            <a:custGeom>
              <a:rect l="l" t="t" r="r" b="b"/>
              <a:pathLst>
                <a:path w="4985" h="4550">
                  <a:moveTo>
                    <a:pt x="4984" y="1237"/>
                  </a:moveTo>
                  <a:lnTo>
                    <a:pt x="4945" y="1307"/>
                  </a:lnTo>
                  <a:lnTo>
                    <a:pt x="4906" y="1377"/>
                  </a:lnTo>
                  <a:lnTo>
                    <a:pt x="4866" y="1447"/>
                  </a:lnTo>
                  <a:lnTo>
                    <a:pt x="4825" y="1515"/>
                  </a:lnTo>
                  <a:lnTo>
                    <a:pt x="4783" y="1584"/>
                  </a:lnTo>
                  <a:lnTo>
                    <a:pt x="4741" y="1651"/>
                  </a:lnTo>
                  <a:lnTo>
                    <a:pt x="4697" y="1718"/>
                  </a:lnTo>
                  <a:lnTo>
                    <a:pt x="4653" y="1785"/>
                  </a:lnTo>
                  <a:lnTo>
                    <a:pt x="4608" y="1851"/>
                  </a:lnTo>
                  <a:lnTo>
                    <a:pt x="4562" y="1916"/>
                  </a:lnTo>
                  <a:lnTo>
                    <a:pt x="4516" y="1981"/>
                  </a:lnTo>
                  <a:lnTo>
                    <a:pt x="4468" y="2045"/>
                  </a:lnTo>
                  <a:lnTo>
                    <a:pt x="4420" y="2109"/>
                  </a:lnTo>
                  <a:lnTo>
                    <a:pt x="4371" y="2172"/>
                  </a:lnTo>
                  <a:lnTo>
                    <a:pt x="4322" y="2234"/>
                  </a:lnTo>
                  <a:lnTo>
                    <a:pt x="4271" y="2296"/>
                  </a:lnTo>
                  <a:lnTo>
                    <a:pt x="4220" y="2357"/>
                  </a:lnTo>
                  <a:lnTo>
                    <a:pt x="4168" y="2417"/>
                  </a:lnTo>
                  <a:lnTo>
                    <a:pt x="4116" y="2477"/>
                  </a:lnTo>
                  <a:lnTo>
                    <a:pt x="4063" y="2536"/>
                  </a:lnTo>
                  <a:lnTo>
                    <a:pt x="4009" y="2595"/>
                  </a:lnTo>
                  <a:lnTo>
                    <a:pt x="3954" y="2653"/>
                  </a:lnTo>
                  <a:lnTo>
                    <a:pt x="3905" y="2703"/>
                  </a:lnTo>
                  <a:lnTo>
                    <a:pt x="3856" y="2753"/>
                  </a:lnTo>
                  <a:lnTo>
                    <a:pt x="3806" y="2802"/>
                  </a:lnTo>
                  <a:lnTo>
                    <a:pt x="3756" y="2851"/>
                  </a:lnTo>
                  <a:lnTo>
                    <a:pt x="3699" y="2904"/>
                  </a:lnTo>
                  <a:lnTo>
                    <a:pt x="3642" y="2957"/>
                  </a:lnTo>
                  <a:lnTo>
                    <a:pt x="3584" y="3009"/>
                  </a:lnTo>
                  <a:lnTo>
                    <a:pt x="3526" y="3061"/>
                  </a:lnTo>
                  <a:lnTo>
                    <a:pt x="3467" y="3112"/>
                  </a:lnTo>
                  <a:lnTo>
                    <a:pt x="3407" y="3162"/>
                  </a:lnTo>
                  <a:lnTo>
                    <a:pt x="3346" y="3211"/>
                  </a:lnTo>
                  <a:lnTo>
                    <a:pt x="3285" y="3260"/>
                  </a:lnTo>
                  <a:lnTo>
                    <a:pt x="3224" y="3308"/>
                  </a:lnTo>
                  <a:lnTo>
                    <a:pt x="3162" y="3355"/>
                  </a:lnTo>
                  <a:lnTo>
                    <a:pt x="3099" y="3402"/>
                  </a:lnTo>
                  <a:lnTo>
                    <a:pt x="3036" y="3448"/>
                  </a:lnTo>
                  <a:lnTo>
                    <a:pt x="2972" y="3493"/>
                  </a:lnTo>
                  <a:lnTo>
                    <a:pt x="2907" y="3537"/>
                  </a:lnTo>
                  <a:lnTo>
                    <a:pt x="2842" y="3581"/>
                  </a:lnTo>
                  <a:lnTo>
                    <a:pt x="2777" y="3623"/>
                  </a:lnTo>
                  <a:lnTo>
                    <a:pt x="2711" y="3665"/>
                  </a:lnTo>
                  <a:lnTo>
                    <a:pt x="2644" y="3707"/>
                  </a:lnTo>
                  <a:lnTo>
                    <a:pt x="2577" y="3747"/>
                  </a:lnTo>
                  <a:lnTo>
                    <a:pt x="2509" y="3787"/>
                  </a:lnTo>
                  <a:lnTo>
                    <a:pt x="2441" y="3825"/>
                  </a:lnTo>
                  <a:lnTo>
                    <a:pt x="2372" y="3863"/>
                  </a:lnTo>
                  <a:lnTo>
                    <a:pt x="2303" y="3901"/>
                  </a:lnTo>
                  <a:lnTo>
                    <a:pt x="2233" y="3937"/>
                  </a:lnTo>
                  <a:lnTo>
                    <a:pt x="2163" y="3973"/>
                  </a:lnTo>
                  <a:lnTo>
                    <a:pt x="2092" y="4007"/>
                  </a:lnTo>
                  <a:lnTo>
                    <a:pt x="2021" y="4041"/>
                  </a:lnTo>
                  <a:lnTo>
                    <a:pt x="1949" y="4074"/>
                  </a:lnTo>
                  <a:lnTo>
                    <a:pt x="1877" y="4107"/>
                  </a:lnTo>
                  <a:lnTo>
                    <a:pt x="1805" y="4138"/>
                  </a:lnTo>
                  <a:lnTo>
                    <a:pt x="1731" y="4168"/>
                  </a:lnTo>
                  <a:lnTo>
                    <a:pt x="1658" y="4198"/>
                  </a:lnTo>
                  <a:lnTo>
                    <a:pt x="1584" y="4227"/>
                  </a:lnTo>
                  <a:lnTo>
                    <a:pt x="1510" y="4255"/>
                  </a:lnTo>
                  <a:lnTo>
                    <a:pt x="1435" y="4282"/>
                  </a:lnTo>
                  <a:lnTo>
                    <a:pt x="1360" y="4308"/>
                  </a:lnTo>
                  <a:lnTo>
                    <a:pt x="1284" y="4333"/>
                  </a:lnTo>
                  <a:lnTo>
                    <a:pt x="1208" y="4357"/>
                  </a:lnTo>
                  <a:lnTo>
                    <a:pt x="1131" y="4381"/>
                  </a:lnTo>
                  <a:lnTo>
                    <a:pt x="1054" y="4403"/>
                  </a:lnTo>
                  <a:lnTo>
                    <a:pt x="977" y="4425"/>
                  </a:lnTo>
                  <a:lnTo>
                    <a:pt x="900" y="4445"/>
                  </a:lnTo>
                  <a:lnTo>
                    <a:pt x="821" y="4465"/>
                  </a:lnTo>
                  <a:lnTo>
                    <a:pt x="743" y="4484"/>
                  </a:lnTo>
                  <a:lnTo>
                    <a:pt x="664" y="4501"/>
                  </a:lnTo>
                  <a:lnTo>
                    <a:pt x="585" y="4518"/>
                  </a:lnTo>
                  <a:lnTo>
                    <a:pt x="506" y="4534"/>
                  </a:lnTo>
                  <a:lnTo>
                    <a:pt x="426" y="4549"/>
                  </a:lnTo>
                  <a:lnTo>
                    <a:pt x="0" y="1856"/>
                  </a:lnTo>
                  <a:lnTo>
                    <a:pt x="80" y="1839"/>
                  </a:lnTo>
                  <a:lnTo>
                    <a:pt x="159" y="1821"/>
                  </a:lnTo>
                  <a:lnTo>
                    <a:pt x="238" y="1801"/>
                  </a:lnTo>
                  <a:lnTo>
                    <a:pt x="317" y="1779"/>
                  </a:lnTo>
                  <a:lnTo>
                    <a:pt x="394" y="1756"/>
                  </a:lnTo>
                  <a:lnTo>
                    <a:pt x="471" y="1731"/>
                  </a:lnTo>
                  <a:lnTo>
                    <a:pt x="547" y="1705"/>
                  </a:lnTo>
                  <a:lnTo>
                    <a:pt x="623" y="1677"/>
                  </a:lnTo>
                  <a:lnTo>
                    <a:pt x="698" y="1647"/>
                  </a:lnTo>
                  <a:lnTo>
                    <a:pt x="771" y="1616"/>
                  </a:lnTo>
                  <a:lnTo>
                    <a:pt x="844" y="1583"/>
                  </a:lnTo>
                  <a:lnTo>
                    <a:pt x="917" y="1549"/>
                  </a:lnTo>
                  <a:lnTo>
                    <a:pt x="988" y="1513"/>
                  </a:lnTo>
                  <a:lnTo>
                    <a:pt x="1058" y="1476"/>
                  </a:lnTo>
                  <a:lnTo>
                    <a:pt x="1128" y="1437"/>
                  </a:lnTo>
                  <a:lnTo>
                    <a:pt x="1197" y="1397"/>
                  </a:lnTo>
                  <a:lnTo>
                    <a:pt x="1264" y="1356"/>
                  </a:lnTo>
                  <a:lnTo>
                    <a:pt x="1331" y="1313"/>
                  </a:lnTo>
                  <a:lnTo>
                    <a:pt x="1397" y="1269"/>
                  </a:lnTo>
                  <a:lnTo>
                    <a:pt x="1462" y="1223"/>
                  </a:lnTo>
                  <a:lnTo>
                    <a:pt x="1526" y="1177"/>
                  </a:lnTo>
                  <a:lnTo>
                    <a:pt x="1588" y="1128"/>
                  </a:lnTo>
                  <a:lnTo>
                    <a:pt x="1650" y="1079"/>
                  </a:lnTo>
                  <a:lnTo>
                    <a:pt x="1711" y="1028"/>
                  </a:lnTo>
                  <a:lnTo>
                    <a:pt x="1770" y="976"/>
                  </a:lnTo>
                  <a:lnTo>
                    <a:pt x="1829" y="923"/>
                  </a:lnTo>
                  <a:lnTo>
                    <a:pt x="1880" y="875"/>
                  </a:lnTo>
                  <a:lnTo>
                    <a:pt x="1930" y="826"/>
                  </a:lnTo>
                  <a:lnTo>
                    <a:pt x="1979" y="776"/>
                  </a:lnTo>
                  <a:lnTo>
                    <a:pt x="2027" y="725"/>
                  </a:lnTo>
                  <a:lnTo>
                    <a:pt x="2081" y="665"/>
                  </a:lnTo>
                  <a:lnTo>
                    <a:pt x="2135" y="604"/>
                  </a:lnTo>
                  <a:lnTo>
                    <a:pt x="2187" y="541"/>
                  </a:lnTo>
                  <a:lnTo>
                    <a:pt x="2238" y="477"/>
                  </a:lnTo>
                  <a:lnTo>
                    <a:pt x="2288" y="412"/>
                  </a:lnTo>
                  <a:lnTo>
                    <a:pt x="2336" y="346"/>
                  </a:lnTo>
                  <a:lnTo>
                    <a:pt x="2383" y="279"/>
                  </a:lnTo>
                  <a:lnTo>
                    <a:pt x="2428" y="210"/>
                  </a:lnTo>
                  <a:lnTo>
                    <a:pt x="2472" y="141"/>
                  </a:lnTo>
                  <a:lnTo>
                    <a:pt x="2514" y="71"/>
                  </a:lnTo>
                  <a:lnTo>
                    <a:pt x="2555" y="0"/>
                  </a:lnTo>
                  <a:lnTo>
                    <a:pt x="4984" y="1237"/>
                  </a:lnTo>
                  <a:close/>
                </a:path>
              </a:pathLst>
            </a:custGeom>
            <a:solidFill>
              <a:srgbClr val="7064FF"/>
            </a:solidFill>
            <a:ln w="9525">
              <a:noFill/>
            </a:ln>
          </p:spPr>
          <p:txBody>
            <a:bodyPr/>
            <a:lstStyle/>
            <a:p>
              <a:endParaRPr lang="zh-CN" altLang="en-US"/>
            </a:p>
          </p:txBody>
        </p:sp>
        <p:grpSp>
          <p:nvGrpSpPr>
            <p:cNvPr id="1073743109" name="组合 1073743108"/>
            <p:cNvGrpSpPr/>
            <p:nvPr/>
          </p:nvGrpSpPr>
          <p:grpSpPr>
            <a:xfrm>
              <a:off x="7537" y="5283"/>
              <a:ext cx="3068" cy="5634"/>
              <a:chOff x="7537" y="5283"/>
              <a:chExt cx="3068" cy="5634"/>
            </a:xfrm>
          </p:grpSpPr>
          <p:sp>
            <p:nvSpPr>
              <p:cNvPr id="1073743110" name="任意多边形 1073743109"/>
              <p:cNvSpPr/>
              <p:nvPr/>
            </p:nvSpPr>
            <p:spPr>
              <a:xfrm>
                <a:off x="7537" y="5283"/>
                <a:ext cx="3068" cy="5634"/>
              </a:xfrm>
              <a:custGeom>
                <a:rect l="l" t="t" r="r" b="b"/>
                <a:pathLst>
                  <a:path w="3068" h="5634">
                    <a:moveTo>
                      <a:pt x="3067" y="2569"/>
                    </a:moveTo>
                    <a:lnTo>
                      <a:pt x="3067" y="3064"/>
                    </a:lnTo>
                    <a:lnTo>
                      <a:pt x="3065" y="3120"/>
                    </a:lnTo>
                    <a:lnTo>
                      <a:pt x="3060" y="3201"/>
                    </a:lnTo>
                    <a:lnTo>
                      <a:pt x="3055" y="3283"/>
                    </a:lnTo>
                    <a:lnTo>
                      <a:pt x="3049" y="3364"/>
                    </a:lnTo>
                    <a:lnTo>
                      <a:pt x="3041" y="3444"/>
                    </a:lnTo>
                    <a:lnTo>
                      <a:pt x="3033" y="3525"/>
                    </a:lnTo>
                    <a:lnTo>
                      <a:pt x="3024" y="3605"/>
                    </a:lnTo>
                    <a:lnTo>
                      <a:pt x="3014" y="3684"/>
                    </a:lnTo>
                    <a:lnTo>
                      <a:pt x="3003" y="3764"/>
                    </a:lnTo>
                    <a:lnTo>
                      <a:pt x="2991" y="3843"/>
                    </a:lnTo>
                    <a:lnTo>
                      <a:pt x="2978" y="3922"/>
                    </a:lnTo>
                    <a:lnTo>
                      <a:pt x="2964" y="4000"/>
                    </a:lnTo>
                    <a:lnTo>
                      <a:pt x="2949" y="4079"/>
                    </a:lnTo>
                    <a:lnTo>
                      <a:pt x="2933" y="4156"/>
                    </a:lnTo>
                    <a:lnTo>
                      <a:pt x="2916" y="4234"/>
                    </a:lnTo>
                    <a:lnTo>
                      <a:pt x="2898" y="4311"/>
                    </a:lnTo>
                    <a:lnTo>
                      <a:pt x="2880" y="4388"/>
                    </a:lnTo>
                    <a:lnTo>
                      <a:pt x="2860" y="4464"/>
                    </a:lnTo>
                    <a:lnTo>
                      <a:pt x="2840" y="4540"/>
                    </a:lnTo>
                    <a:lnTo>
                      <a:pt x="2818" y="4616"/>
                    </a:lnTo>
                    <a:lnTo>
                      <a:pt x="2796" y="4691"/>
                    </a:lnTo>
                    <a:lnTo>
                      <a:pt x="2773" y="4766"/>
                    </a:lnTo>
                    <a:lnTo>
                      <a:pt x="2749" y="4841"/>
                    </a:lnTo>
                    <a:lnTo>
                      <a:pt x="2724" y="4915"/>
                    </a:lnTo>
                    <a:lnTo>
                      <a:pt x="2698" y="4989"/>
                    </a:lnTo>
                    <a:lnTo>
                      <a:pt x="2672" y="5062"/>
                    </a:lnTo>
                    <a:lnTo>
                      <a:pt x="2644" y="5135"/>
                    </a:lnTo>
                    <a:lnTo>
                      <a:pt x="2616" y="5208"/>
                    </a:lnTo>
                    <a:lnTo>
                      <a:pt x="2587" y="5280"/>
                    </a:lnTo>
                    <a:lnTo>
                      <a:pt x="2557" y="5351"/>
                    </a:lnTo>
                    <a:lnTo>
                      <a:pt x="2526" y="5422"/>
                    </a:lnTo>
                    <a:lnTo>
                      <a:pt x="2494" y="5493"/>
                    </a:lnTo>
                    <a:lnTo>
                      <a:pt x="2462" y="5564"/>
                    </a:lnTo>
                    <a:lnTo>
                      <a:pt x="2429" y="5633"/>
                    </a:lnTo>
                    <a:lnTo>
                      <a:pt x="0" y="4396"/>
                    </a:lnTo>
                    <a:lnTo>
                      <a:pt x="31" y="4326"/>
                    </a:lnTo>
                    <a:lnTo>
                      <a:pt x="61" y="4255"/>
                    </a:lnTo>
                    <a:lnTo>
                      <a:pt x="90" y="4184"/>
                    </a:lnTo>
                    <a:lnTo>
                      <a:pt x="117" y="4112"/>
                    </a:lnTo>
                    <a:lnTo>
                      <a:pt x="143" y="4039"/>
                    </a:lnTo>
                    <a:lnTo>
                      <a:pt x="168" y="3966"/>
                    </a:lnTo>
                    <a:lnTo>
                      <a:pt x="191" y="3892"/>
                    </a:lnTo>
                    <a:lnTo>
                      <a:pt x="212" y="3817"/>
                    </a:lnTo>
                    <a:lnTo>
                      <a:pt x="232" y="3741"/>
                    </a:lnTo>
                    <a:lnTo>
                      <a:pt x="250" y="3665"/>
                    </a:lnTo>
                    <a:lnTo>
                      <a:pt x="267" y="3589"/>
                    </a:lnTo>
                    <a:lnTo>
                      <a:pt x="283" y="3511"/>
                    </a:lnTo>
                    <a:lnTo>
                      <a:pt x="296" y="3434"/>
                    </a:lnTo>
                    <a:lnTo>
                      <a:pt x="308" y="3355"/>
                    </a:lnTo>
                    <a:lnTo>
                      <a:pt x="319" y="3277"/>
                    </a:lnTo>
                    <a:lnTo>
                      <a:pt x="328" y="3197"/>
                    </a:lnTo>
                    <a:lnTo>
                      <a:pt x="335" y="3117"/>
                    </a:lnTo>
                    <a:lnTo>
                      <a:pt x="340" y="3037"/>
                    </a:lnTo>
                    <a:lnTo>
                      <a:pt x="344" y="2956"/>
                    </a:lnTo>
                    <a:lnTo>
                      <a:pt x="345" y="2921"/>
                    </a:lnTo>
                    <a:lnTo>
                      <a:pt x="346" y="2887"/>
                    </a:lnTo>
                    <a:lnTo>
                      <a:pt x="347" y="2852"/>
                    </a:lnTo>
                    <a:lnTo>
                      <a:pt x="347" y="1060"/>
                    </a:lnTo>
                    <a:lnTo>
                      <a:pt x="2429" y="0"/>
                    </a:lnTo>
                    <a:lnTo>
                      <a:pt x="2462" y="69"/>
                    </a:lnTo>
                    <a:lnTo>
                      <a:pt x="2494" y="140"/>
                    </a:lnTo>
                    <a:lnTo>
                      <a:pt x="2526" y="210"/>
                    </a:lnTo>
                    <a:lnTo>
                      <a:pt x="2557" y="282"/>
                    </a:lnTo>
                    <a:lnTo>
                      <a:pt x="2587" y="353"/>
                    </a:lnTo>
                    <a:lnTo>
                      <a:pt x="2616" y="425"/>
                    </a:lnTo>
                    <a:lnTo>
                      <a:pt x="2644" y="498"/>
                    </a:lnTo>
                    <a:lnTo>
                      <a:pt x="2672" y="571"/>
                    </a:lnTo>
                    <a:lnTo>
                      <a:pt x="2698" y="644"/>
                    </a:lnTo>
                    <a:lnTo>
                      <a:pt x="2724" y="718"/>
                    </a:lnTo>
                    <a:lnTo>
                      <a:pt x="2749" y="792"/>
                    </a:lnTo>
                    <a:lnTo>
                      <a:pt x="2773" y="867"/>
                    </a:lnTo>
                    <a:lnTo>
                      <a:pt x="2796" y="942"/>
                    </a:lnTo>
                    <a:lnTo>
                      <a:pt x="2818" y="1017"/>
                    </a:lnTo>
                    <a:lnTo>
                      <a:pt x="2840" y="1093"/>
                    </a:lnTo>
                    <a:lnTo>
                      <a:pt x="2860" y="1169"/>
                    </a:lnTo>
                    <a:lnTo>
                      <a:pt x="2880" y="1245"/>
                    </a:lnTo>
                    <a:lnTo>
                      <a:pt x="2898" y="1322"/>
                    </a:lnTo>
                    <a:lnTo>
                      <a:pt x="2916" y="1399"/>
                    </a:lnTo>
                    <a:lnTo>
                      <a:pt x="2933" y="1477"/>
                    </a:lnTo>
                    <a:lnTo>
                      <a:pt x="2949" y="1554"/>
                    </a:lnTo>
                    <a:lnTo>
                      <a:pt x="2964" y="1633"/>
                    </a:lnTo>
                    <a:lnTo>
                      <a:pt x="2978" y="1711"/>
                    </a:lnTo>
                    <a:lnTo>
                      <a:pt x="2991" y="1790"/>
                    </a:lnTo>
                    <a:lnTo>
                      <a:pt x="3003" y="1869"/>
                    </a:lnTo>
                    <a:lnTo>
                      <a:pt x="3014" y="1948"/>
                    </a:lnTo>
                    <a:lnTo>
                      <a:pt x="3024" y="2028"/>
                    </a:lnTo>
                    <a:lnTo>
                      <a:pt x="3033" y="2108"/>
                    </a:lnTo>
                    <a:lnTo>
                      <a:pt x="3041" y="2189"/>
                    </a:lnTo>
                    <a:lnTo>
                      <a:pt x="3049" y="2269"/>
                    </a:lnTo>
                    <a:lnTo>
                      <a:pt x="3055" y="2350"/>
                    </a:lnTo>
                    <a:lnTo>
                      <a:pt x="3060" y="2431"/>
                    </a:lnTo>
                    <a:lnTo>
                      <a:pt x="3065" y="2513"/>
                    </a:lnTo>
                    <a:lnTo>
                      <a:pt x="3067" y="2569"/>
                    </a:lnTo>
                    <a:close/>
                  </a:path>
                </a:pathLst>
              </a:custGeom>
              <a:solidFill>
                <a:srgbClr val="419EFF"/>
              </a:solidFill>
              <a:ln w="9525">
                <a:noFill/>
              </a:ln>
            </p:spPr>
            <p:txBody>
              <a:bodyPr/>
              <a:lstStyle/>
              <a:p>
                <a:endParaRPr lang="zh-CN" altLang="en-US"/>
              </a:p>
            </p:txBody>
          </p:sp>
          <p:sp>
            <p:nvSpPr>
              <p:cNvPr id="1073743111" name="任意多边形 1073743110"/>
              <p:cNvSpPr/>
              <p:nvPr/>
            </p:nvSpPr>
            <p:spPr>
              <a:xfrm>
                <a:off x="7537" y="5283"/>
                <a:ext cx="3068" cy="5634"/>
              </a:xfrm>
              <a:custGeom>
                <a:rect l="l" t="t" r="r" b="b"/>
                <a:pathLst>
                  <a:path w="3068" h="5634">
                    <a:moveTo>
                      <a:pt x="347" y="1060"/>
                    </a:moveTo>
                    <a:lnTo>
                      <a:pt x="347" y="2816"/>
                    </a:lnTo>
                    <a:lnTo>
                      <a:pt x="347" y="2781"/>
                    </a:lnTo>
                    <a:lnTo>
                      <a:pt x="346" y="2746"/>
                    </a:lnTo>
                    <a:lnTo>
                      <a:pt x="345" y="2711"/>
                    </a:lnTo>
                    <a:lnTo>
                      <a:pt x="344" y="2677"/>
                    </a:lnTo>
                    <a:lnTo>
                      <a:pt x="340" y="2596"/>
                    </a:lnTo>
                    <a:lnTo>
                      <a:pt x="335" y="2516"/>
                    </a:lnTo>
                    <a:lnTo>
                      <a:pt x="328" y="2436"/>
                    </a:lnTo>
                    <a:lnTo>
                      <a:pt x="319" y="2356"/>
                    </a:lnTo>
                    <a:lnTo>
                      <a:pt x="308" y="2278"/>
                    </a:lnTo>
                    <a:lnTo>
                      <a:pt x="296" y="2199"/>
                    </a:lnTo>
                    <a:lnTo>
                      <a:pt x="283" y="2121"/>
                    </a:lnTo>
                    <a:lnTo>
                      <a:pt x="267" y="2044"/>
                    </a:lnTo>
                    <a:lnTo>
                      <a:pt x="250" y="1968"/>
                    </a:lnTo>
                    <a:lnTo>
                      <a:pt x="232" y="1892"/>
                    </a:lnTo>
                    <a:lnTo>
                      <a:pt x="212" y="1816"/>
                    </a:lnTo>
                    <a:lnTo>
                      <a:pt x="191" y="1741"/>
                    </a:lnTo>
                    <a:lnTo>
                      <a:pt x="168" y="1667"/>
                    </a:lnTo>
                    <a:lnTo>
                      <a:pt x="143" y="1594"/>
                    </a:lnTo>
                    <a:lnTo>
                      <a:pt x="117" y="1521"/>
                    </a:lnTo>
                    <a:lnTo>
                      <a:pt x="90" y="1449"/>
                    </a:lnTo>
                    <a:lnTo>
                      <a:pt x="61" y="1378"/>
                    </a:lnTo>
                    <a:lnTo>
                      <a:pt x="31" y="1307"/>
                    </a:lnTo>
                    <a:lnTo>
                      <a:pt x="0" y="1237"/>
                    </a:lnTo>
                    <a:lnTo>
                      <a:pt x="347" y="1060"/>
                    </a:lnTo>
                    <a:close/>
                  </a:path>
                </a:pathLst>
              </a:custGeom>
              <a:solidFill>
                <a:srgbClr val="419EFF"/>
              </a:solidFill>
              <a:ln w="9525">
                <a:noFill/>
              </a:ln>
            </p:spPr>
            <p:txBody>
              <a:bodyPr/>
              <a:lstStyle/>
              <a:p>
                <a:endParaRPr lang="zh-CN" altLang="en-US"/>
              </a:p>
            </p:txBody>
          </p:sp>
        </p:grpSp>
        <p:sp>
          <p:nvSpPr>
            <p:cNvPr id="1073743112" name="任意多边形 1073743111"/>
            <p:cNvSpPr/>
            <p:nvPr/>
          </p:nvSpPr>
          <p:spPr>
            <a:xfrm>
              <a:off x="4855" y="1722"/>
              <a:ext cx="4985" cy="4550"/>
            </a:xfrm>
            <a:custGeom>
              <a:rect l="l" t="t" r="r" b="b"/>
              <a:pathLst>
                <a:path w="4985" h="4550">
                  <a:moveTo>
                    <a:pt x="4984" y="3311"/>
                  </a:moveTo>
                  <a:lnTo>
                    <a:pt x="2555" y="4549"/>
                  </a:lnTo>
                  <a:lnTo>
                    <a:pt x="2514" y="4477"/>
                  </a:lnTo>
                  <a:lnTo>
                    <a:pt x="2472" y="4407"/>
                  </a:lnTo>
                  <a:lnTo>
                    <a:pt x="2428" y="4338"/>
                  </a:lnTo>
                  <a:lnTo>
                    <a:pt x="2383" y="4270"/>
                  </a:lnTo>
                  <a:lnTo>
                    <a:pt x="2336" y="4202"/>
                  </a:lnTo>
                  <a:lnTo>
                    <a:pt x="2288" y="4136"/>
                  </a:lnTo>
                  <a:lnTo>
                    <a:pt x="2238" y="4071"/>
                  </a:lnTo>
                  <a:lnTo>
                    <a:pt x="2187" y="4007"/>
                  </a:lnTo>
                  <a:lnTo>
                    <a:pt x="2135" y="3945"/>
                  </a:lnTo>
                  <a:lnTo>
                    <a:pt x="2082" y="3883"/>
                  </a:lnTo>
                  <a:lnTo>
                    <a:pt x="2027" y="3823"/>
                  </a:lnTo>
                  <a:lnTo>
                    <a:pt x="1979" y="3772"/>
                  </a:lnTo>
                  <a:lnTo>
                    <a:pt x="1930" y="3722"/>
                  </a:lnTo>
                  <a:lnTo>
                    <a:pt x="1880" y="3673"/>
                  </a:lnTo>
                  <a:lnTo>
                    <a:pt x="1829" y="3625"/>
                  </a:lnTo>
                  <a:lnTo>
                    <a:pt x="1770" y="3572"/>
                  </a:lnTo>
                  <a:lnTo>
                    <a:pt x="1711" y="3520"/>
                  </a:lnTo>
                  <a:lnTo>
                    <a:pt x="1650" y="3469"/>
                  </a:lnTo>
                  <a:lnTo>
                    <a:pt x="1588" y="3420"/>
                  </a:lnTo>
                  <a:lnTo>
                    <a:pt x="1526" y="3372"/>
                  </a:lnTo>
                  <a:lnTo>
                    <a:pt x="1462" y="3325"/>
                  </a:lnTo>
                  <a:lnTo>
                    <a:pt x="1397" y="3279"/>
                  </a:lnTo>
                  <a:lnTo>
                    <a:pt x="1331" y="3235"/>
                  </a:lnTo>
                  <a:lnTo>
                    <a:pt x="1264" y="3192"/>
                  </a:lnTo>
                  <a:lnTo>
                    <a:pt x="1197" y="3151"/>
                  </a:lnTo>
                  <a:lnTo>
                    <a:pt x="1128" y="3111"/>
                  </a:lnTo>
                  <a:lnTo>
                    <a:pt x="1058" y="3072"/>
                  </a:lnTo>
                  <a:lnTo>
                    <a:pt x="988" y="3035"/>
                  </a:lnTo>
                  <a:lnTo>
                    <a:pt x="917" y="2999"/>
                  </a:lnTo>
                  <a:lnTo>
                    <a:pt x="844" y="2965"/>
                  </a:lnTo>
                  <a:lnTo>
                    <a:pt x="771" y="2933"/>
                  </a:lnTo>
                  <a:lnTo>
                    <a:pt x="698" y="2901"/>
                  </a:lnTo>
                  <a:lnTo>
                    <a:pt x="623" y="2872"/>
                  </a:lnTo>
                  <a:lnTo>
                    <a:pt x="547" y="2844"/>
                  </a:lnTo>
                  <a:lnTo>
                    <a:pt x="471" y="2817"/>
                  </a:lnTo>
                  <a:lnTo>
                    <a:pt x="394" y="2792"/>
                  </a:lnTo>
                  <a:lnTo>
                    <a:pt x="317" y="2769"/>
                  </a:lnTo>
                  <a:lnTo>
                    <a:pt x="238" y="2747"/>
                  </a:lnTo>
                  <a:lnTo>
                    <a:pt x="159" y="2727"/>
                  </a:lnTo>
                  <a:lnTo>
                    <a:pt x="80" y="2709"/>
                  </a:lnTo>
                  <a:lnTo>
                    <a:pt x="0" y="2692"/>
                  </a:lnTo>
                  <a:lnTo>
                    <a:pt x="426" y="0"/>
                  </a:lnTo>
                  <a:lnTo>
                    <a:pt x="506" y="14"/>
                  </a:lnTo>
                  <a:lnTo>
                    <a:pt x="585" y="30"/>
                  </a:lnTo>
                  <a:lnTo>
                    <a:pt x="664" y="47"/>
                  </a:lnTo>
                  <a:lnTo>
                    <a:pt x="743" y="65"/>
                  </a:lnTo>
                  <a:lnTo>
                    <a:pt x="822" y="83"/>
                  </a:lnTo>
                  <a:lnTo>
                    <a:pt x="900" y="103"/>
                  </a:lnTo>
                  <a:lnTo>
                    <a:pt x="977" y="124"/>
                  </a:lnTo>
                  <a:lnTo>
                    <a:pt x="1055" y="145"/>
                  </a:lnTo>
                  <a:lnTo>
                    <a:pt x="1131" y="168"/>
                  </a:lnTo>
                  <a:lnTo>
                    <a:pt x="1208" y="191"/>
                  </a:lnTo>
                  <a:lnTo>
                    <a:pt x="1284" y="215"/>
                  </a:lnTo>
                  <a:lnTo>
                    <a:pt x="1360" y="240"/>
                  </a:lnTo>
                  <a:lnTo>
                    <a:pt x="1435" y="267"/>
                  </a:lnTo>
                  <a:lnTo>
                    <a:pt x="1510" y="293"/>
                  </a:lnTo>
                  <a:lnTo>
                    <a:pt x="1584" y="321"/>
                  </a:lnTo>
                  <a:lnTo>
                    <a:pt x="1658" y="350"/>
                  </a:lnTo>
                  <a:lnTo>
                    <a:pt x="1732" y="380"/>
                  </a:lnTo>
                  <a:lnTo>
                    <a:pt x="1805" y="410"/>
                  </a:lnTo>
                  <a:lnTo>
                    <a:pt x="1877" y="442"/>
                  </a:lnTo>
                  <a:lnTo>
                    <a:pt x="1949" y="474"/>
                  </a:lnTo>
                  <a:lnTo>
                    <a:pt x="2021" y="507"/>
                  </a:lnTo>
                  <a:lnTo>
                    <a:pt x="2092" y="541"/>
                  </a:lnTo>
                  <a:lnTo>
                    <a:pt x="2163" y="576"/>
                  </a:lnTo>
                  <a:lnTo>
                    <a:pt x="2233" y="611"/>
                  </a:lnTo>
                  <a:lnTo>
                    <a:pt x="2303" y="648"/>
                  </a:lnTo>
                  <a:lnTo>
                    <a:pt x="2372" y="685"/>
                  </a:lnTo>
                  <a:lnTo>
                    <a:pt x="2441" y="723"/>
                  </a:lnTo>
                  <a:lnTo>
                    <a:pt x="2509" y="762"/>
                  </a:lnTo>
                  <a:lnTo>
                    <a:pt x="2577" y="801"/>
                  </a:lnTo>
                  <a:lnTo>
                    <a:pt x="2644" y="842"/>
                  </a:lnTo>
                  <a:lnTo>
                    <a:pt x="2711" y="883"/>
                  </a:lnTo>
                  <a:lnTo>
                    <a:pt x="2777" y="925"/>
                  </a:lnTo>
                  <a:lnTo>
                    <a:pt x="2842" y="968"/>
                  </a:lnTo>
                  <a:lnTo>
                    <a:pt x="2907" y="1011"/>
                  </a:lnTo>
                  <a:lnTo>
                    <a:pt x="2972" y="1056"/>
                  </a:lnTo>
                  <a:lnTo>
                    <a:pt x="3036" y="1101"/>
                  </a:lnTo>
                  <a:lnTo>
                    <a:pt x="3099" y="1146"/>
                  </a:lnTo>
                  <a:lnTo>
                    <a:pt x="3162" y="1193"/>
                  </a:lnTo>
                  <a:lnTo>
                    <a:pt x="3224" y="1240"/>
                  </a:lnTo>
                  <a:lnTo>
                    <a:pt x="3286" y="1288"/>
                  </a:lnTo>
                  <a:lnTo>
                    <a:pt x="3347" y="1337"/>
                  </a:lnTo>
                  <a:lnTo>
                    <a:pt x="3407" y="1386"/>
                  </a:lnTo>
                  <a:lnTo>
                    <a:pt x="3467" y="1437"/>
                  </a:lnTo>
                  <a:lnTo>
                    <a:pt x="3526" y="1487"/>
                  </a:lnTo>
                  <a:lnTo>
                    <a:pt x="3584" y="1539"/>
                  </a:lnTo>
                  <a:lnTo>
                    <a:pt x="3642" y="1591"/>
                  </a:lnTo>
                  <a:lnTo>
                    <a:pt x="3699" y="1644"/>
                  </a:lnTo>
                  <a:lnTo>
                    <a:pt x="3756" y="1698"/>
                  </a:lnTo>
                  <a:lnTo>
                    <a:pt x="3806" y="1746"/>
                  </a:lnTo>
                  <a:lnTo>
                    <a:pt x="3856" y="1795"/>
                  </a:lnTo>
                  <a:lnTo>
                    <a:pt x="3905" y="1845"/>
                  </a:lnTo>
                  <a:lnTo>
                    <a:pt x="3954" y="1896"/>
                  </a:lnTo>
                  <a:lnTo>
                    <a:pt x="4009" y="1953"/>
                  </a:lnTo>
                  <a:lnTo>
                    <a:pt x="4063" y="2012"/>
                  </a:lnTo>
                  <a:lnTo>
                    <a:pt x="4116" y="2071"/>
                  </a:lnTo>
                  <a:lnTo>
                    <a:pt x="4169" y="2131"/>
                  </a:lnTo>
                  <a:lnTo>
                    <a:pt x="4220" y="2191"/>
                  </a:lnTo>
                  <a:lnTo>
                    <a:pt x="4272" y="2252"/>
                  </a:lnTo>
                  <a:lnTo>
                    <a:pt x="4322" y="2314"/>
                  </a:lnTo>
                  <a:lnTo>
                    <a:pt x="4372" y="2376"/>
                  </a:lnTo>
                  <a:lnTo>
                    <a:pt x="4420" y="2439"/>
                  </a:lnTo>
                  <a:lnTo>
                    <a:pt x="4469" y="2503"/>
                  </a:lnTo>
                  <a:lnTo>
                    <a:pt x="4516" y="2567"/>
                  </a:lnTo>
                  <a:lnTo>
                    <a:pt x="4562" y="2632"/>
                  </a:lnTo>
                  <a:lnTo>
                    <a:pt x="4608" y="2697"/>
                  </a:lnTo>
                  <a:lnTo>
                    <a:pt x="4653" y="2763"/>
                  </a:lnTo>
                  <a:lnTo>
                    <a:pt x="4697" y="2830"/>
                  </a:lnTo>
                  <a:lnTo>
                    <a:pt x="4741" y="2897"/>
                  </a:lnTo>
                  <a:lnTo>
                    <a:pt x="4783" y="2965"/>
                  </a:lnTo>
                  <a:lnTo>
                    <a:pt x="4825" y="3033"/>
                  </a:lnTo>
                  <a:lnTo>
                    <a:pt x="4866" y="3102"/>
                  </a:lnTo>
                  <a:lnTo>
                    <a:pt x="4906" y="3171"/>
                  </a:lnTo>
                  <a:lnTo>
                    <a:pt x="4946" y="3241"/>
                  </a:lnTo>
                  <a:lnTo>
                    <a:pt x="4984" y="3311"/>
                  </a:lnTo>
                  <a:close/>
                </a:path>
              </a:pathLst>
            </a:custGeom>
            <a:solidFill>
              <a:srgbClr val="20E3FE"/>
            </a:solidFill>
            <a:ln w="9525">
              <a:noFill/>
            </a:ln>
          </p:spPr>
          <p:txBody>
            <a:bodyPr/>
            <a:lstStyle/>
            <a:p>
              <a:endParaRPr lang="zh-CN" altLang="en-US"/>
            </a:p>
          </p:txBody>
        </p:sp>
        <p:sp>
          <p:nvSpPr>
            <p:cNvPr id="1073743113" name="任意多边形 1073743112"/>
            <p:cNvSpPr/>
            <p:nvPr/>
          </p:nvSpPr>
          <p:spPr>
            <a:xfrm>
              <a:off x="1620" y="1620"/>
              <a:ext cx="3386" cy="3688"/>
            </a:xfrm>
            <a:custGeom>
              <a:rect l="l" t="t" r="r" b="b"/>
              <a:pathLst>
                <a:path w="3386" h="3688">
                  <a:moveTo>
                    <a:pt x="3385" y="58"/>
                  </a:moveTo>
                  <a:lnTo>
                    <a:pt x="2959" y="2751"/>
                  </a:lnTo>
                  <a:lnTo>
                    <a:pt x="2882" y="2742"/>
                  </a:lnTo>
                  <a:lnTo>
                    <a:pt x="2805" y="2736"/>
                  </a:lnTo>
                  <a:lnTo>
                    <a:pt x="2727" y="2730"/>
                  </a:lnTo>
                  <a:lnTo>
                    <a:pt x="2649" y="2727"/>
                  </a:lnTo>
                  <a:lnTo>
                    <a:pt x="2632" y="2726"/>
                  </a:lnTo>
                  <a:lnTo>
                    <a:pt x="2615" y="2726"/>
                  </a:lnTo>
                  <a:lnTo>
                    <a:pt x="2597" y="2725"/>
                  </a:lnTo>
                  <a:lnTo>
                    <a:pt x="2580" y="2725"/>
                  </a:lnTo>
                  <a:lnTo>
                    <a:pt x="2562" y="2724"/>
                  </a:lnTo>
                  <a:lnTo>
                    <a:pt x="2545" y="2724"/>
                  </a:lnTo>
                  <a:lnTo>
                    <a:pt x="2527" y="2724"/>
                  </a:lnTo>
                  <a:lnTo>
                    <a:pt x="2492" y="2724"/>
                  </a:lnTo>
                  <a:lnTo>
                    <a:pt x="2475" y="2724"/>
                  </a:lnTo>
                  <a:lnTo>
                    <a:pt x="2457" y="2724"/>
                  </a:lnTo>
                  <a:lnTo>
                    <a:pt x="2439" y="2725"/>
                  </a:lnTo>
                  <a:lnTo>
                    <a:pt x="2422" y="2725"/>
                  </a:lnTo>
                  <a:lnTo>
                    <a:pt x="2405" y="2726"/>
                  </a:lnTo>
                  <a:lnTo>
                    <a:pt x="2387" y="2726"/>
                  </a:lnTo>
                  <a:lnTo>
                    <a:pt x="2370" y="2727"/>
                  </a:lnTo>
                  <a:lnTo>
                    <a:pt x="2292" y="2730"/>
                  </a:lnTo>
                  <a:lnTo>
                    <a:pt x="2214" y="2736"/>
                  </a:lnTo>
                  <a:lnTo>
                    <a:pt x="2137" y="2742"/>
                  </a:lnTo>
                  <a:lnTo>
                    <a:pt x="2061" y="2751"/>
                  </a:lnTo>
                  <a:lnTo>
                    <a:pt x="1991" y="2760"/>
                  </a:lnTo>
                  <a:lnTo>
                    <a:pt x="1922" y="2770"/>
                  </a:lnTo>
                  <a:lnTo>
                    <a:pt x="1853" y="2781"/>
                  </a:lnTo>
                  <a:lnTo>
                    <a:pt x="1784" y="2794"/>
                  </a:lnTo>
                  <a:lnTo>
                    <a:pt x="1704" y="2811"/>
                  </a:lnTo>
                  <a:lnTo>
                    <a:pt x="1624" y="2829"/>
                  </a:lnTo>
                  <a:lnTo>
                    <a:pt x="1545" y="2849"/>
                  </a:lnTo>
                  <a:lnTo>
                    <a:pt x="1467" y="2871"/>
                  </a:lnTo>
                  <a:lnTo>
                    <a:pt x="1389" y="2894"/>
                  </a:lnTo>
                  <a:lnTo>
                    <a:pt x="1313" y="2919"/>
                  </a:lnTo>
                  <a:lnTo>
                    <a:pt x="1236" y="2946"/>
                  </a:lnTo>
                  <a:lnTo>
                    <a:pt x="1161" y="2974"/>
                  </a:lnTo>
                  <a:lnTo>
                    <a:pt x="1086" y="3003"/>
                  </a:lnTo>
                  <a:lnTo>
                    <a:pt x="1012" y="3034"/>
                  </a:lnTo>
                  <a:lnTo>
                    <a:pt x="939" y="3067"/>
                  </a:lnTo>
                  <a:lnTo>
                    <a:pt x="867" y="3101"/>
                  </a:lnTo>
                  <a:lnTo>
                    <a:pt x="796" y="3137"/>
                  </a:lnTo>
                  <a:lnTo>
                    <a:pt x="725" y="3174"/>
                  </a:lnTo>
                  <a:lnTo>
                    <a:pt x="656" y="3213"/>
                  </a:lnTo>
                  <a:lnTo>
                    <a:pt x="587" y="3253"/>
                  </a:lnTo>
                  <a:lnTo>
                    <a:pt x="519" y="3294"/>
                  </a:lnTo>
                  <a:lnTo>
                    <a:pt x="453" y="3337"/>
                  </a:lnTo>
                  <a:lnTo>
                    <a:pt x="387" y="3381"/>
                  </a:lnTo>
                  <a:lnTo>
                    <a:pt x="322" y="3427"/>
                  </a:lnTo>
                  <a:lnTo>
                    <a:pt x="258" y="3474"/>
                  </a:lnTo>
                  <a:lnTo>
                    <a:pt x="195" y="3522"/>
                  </a:lnTo>
                  <a:lnTo>
                    <a:pt x="134" y="3571"/>
                  </a:lnTo>
                  <a:lnTo>
                    <a:pt x="73" y="3622"/>
                  </a:lnTo>
                  <a:lnTo>
                    <a:pt x="14" y="3674"/>
                  </a:lnTo>
                  <a:lnTo>
                    <a:pt x="0" y="3687"/>
                  </a:lnTo>
                  <a:lnTo>
                    <a:pt x="0" y="504"/>
                  </a:lnTo>
                  <a:lnTo>
                    <a:pt x="65" y="477"/>
                  </a:lnTo>
                  <a:lnTo>
                    <a:pt x="137" y="447"/>
                  </a:lnTo>
                  <a:lnTo>
                    <a:pt x="211" y="419"/>
                  </a:lnTo>
                  <a:lnTo>
                    <a:pt x="284" y="392"/>
                  </a:lnTo>
                  <a:lnTo>
                    <a:pt x="359" y="365"/>
                  </a:lnTo>
                  <a:lnTo>
                    <a:pt x="433" y="339"/>
                  </a:lnTo>
                  <a:lnTo>
                    <a:pt x="508" y="314"/>
                  </a:lnTo>
                  <a:lnTo>
                    <a:pt x="583" y="291"/>
                  </a:lnTo>
                  <a:lnTo>
                    <a:pt x="659" y="267"/>
                  </a:lnTo>
                  <a:lnTo>
                    <a:pt x="735" y="245"/>
                  </a:lnTo>
                  <a:lnTo>
                    <a:pt x="812" y="224"/>
                  </a:lnTo>
                  <a:lnTo>
                    <a:pt x="889" y="204"/>
                  </a:lnTo>
                  <a:lnTo>
                    <a:pt x="966" y="184"/>
                  </a:lnTo>
                  <a:lnTo>
                    <a:pt x="1044" y="166"/>
                  </a:lnTo>
                  <a:lnTo>
                    <a:pt x="1122" y="148"/>
                  </a:lnTo>
                  <a:lnTo>
                    <a:pt x="1200" y="132"/>
                  </a:lnTo>
                  <a:lnTo>
                    <a:pt x="1279" y="116"/>
                  </a:lnTo>
                  <a:lnTo>
                    <a:pt x="1358" y="102"/>
                  </a:lnTo>
                  <a:lnTo>
                    <a:pt x="1427" y="90"/>
                  </a:lnTo>
                  <a:lnTo>
                    <a:pt x="1496" y="78"/>
                  </a:lnTo>
                  <a:lnTo>
                    <a:pt x="1565" y="68"/>
                  </a:lnTo>
                  <a:lnTo>
                    <a:pt x="1634" y="58"/>
                  </a:lnTo>
                  <a:lnTo>
                    <a:pt x="1715" y="48"/>
                  </a:lnTo>
                  <a:lnTo>
                    <a:pt x="1796" y="38"/>
                  </a:lnTo>
                  <a:lnTo>
                    <a:pt x="1877" y="30"/>
                  </a:lnTo>
                  <a:lnTo>
                    <a:pt x="1958" y="23"/>
                  </a:lnTo>
                  <a:lnTo>
                    <a:pt x="2040" y="16"/>
                  </a:lnTo>
                  <a:lnTo>
                    <a:pt x="2122" y="11"/>
                  </a:lnTo>
                  <a:lnTo>
                    <a:pt x="2204" y="7"/>
                  </a:lnTo>
                  <a:lnTo>
                    <a:pt x="2287" y="3"/>
                  </a:lnTo>
                  <a:lnTo>
                    <a:pt x="2370" y="1"/>
                  </a:lnTo>
                  <a:lnTo>
                    <a:pt x="2405" y="0"/>
                  </a:lnTo>
                  <a:lnTo>
                    <a:pt x="2440" y="0"/>
                  </a:lnTo>
                  <a:lnTo>
                    <a:pt x="2475" y="0"/>
                  </a:lnTo>
                  <a:lnTo>
                    <a:pt x="2492" y="0"/>
                  </a:lnTo>
                  <a:lnTo>
                    <a:pt x="2545" y="0"/>
                  </a:lnTo>
                  <a:lnTo>
                    <a:pt x="2580" y="0"/>
                  </a:lnTo>
                  <a:lnTo>
                    <a:pt x="2615" y="0"/>
                  </a:lnTo>
                  <a:lnTo>
                    <a:pt x="2650" y="1"/>
                  </a:lnTo>
                  <a:lnTo>
                    <a:pt x="2732" y="3"/>
                  </a:lnTo>
                  <a:lnTo>
                    <a:pt x="2815" y="6"/>
                  </a:lnTo>
                  <a:lnTo>
                    <a:pt x="2897" y="11"/>
                  </a:lnTo>
                  <a:lnTo>
                    <a:pt x="2979" y="16"/>
                  </a:lnTo>
                  <a:lnTo>
                    <a:pt x="3061" y="23"/>
                  </a:lnTo>
                  <a:lnTo>
                    <a:pt x="3142" y="30"/>
                  </a:lnTo>
                  <a:lnTo>
                    <a:pt x="3224" y="38"/>
                  </a:lnTo>
                  <a:lnTo>
                    <a:pt x="3305" y="48"/>
                  </a:lnTo>
                  <a:lnTo>
                    <a:pt x="3385" y="58"/>
                  </a:lnTo>
                  <a:close/>
                </a:path>
              </a:pathLst>
            </a:custGeom>
            <a:solidFill>
              <a:srgbClr val="D5A2FD"/>
            </a:solidFill>
            <a:ln w="9525">
              <a:noFill/>
            </a:ln>
          </p:spPr>
          <p:txBody>
            <a:bodyPr/>
            <a:lstStyle/>
            <a:p>
              <a:endParaRPr lang="zh-CN" altLang="en-US"/>
            </a:p>
          </p:txBody>
        </p:sp>
        <p:pic>
          <p:nvPicPr>
            <p:cNvPr id="1073743114" name="图片 1073743113"/>
            <p:cNvPicPr>
              <a:picLocks noChangeAspect="1"/>
            </p:cNvPicPr>
            <p:nvPr/>
          </p:nvPicPr>
          <p:blipFill>
            <a:blip r:embed="rId3"/>
            <a:stretch>
              <a:fillRect/>
            </a:stretch>
          </p:blipFill>
          <p:spPr>
            <a:xfrm>
              <a:off x="1246" y="5121"/>
              <a:ext cx="5980" cy="5980"/>
            </a:xfrm>
            <a:prstGeom prst="rect">
              <a:avLst/>
            </a:prstGeom>
            <a:noFill/>
            <a:ln w="9525">
              <a:noFill/>
            </a:ln>
          </p:spPr>
        </p:pic>
        <p:grpSp>
          <p:nvGrpSpPr>
            <p:cNvPr id="1073743115" name="组合 1073743114"/>
            <p:cNvGrpSpPr/>
            <p:nvPr/>
          </p:nvGrpSpPr>
          <p:grpSpPr>
            <a:xfrm>
              <a:off x="9000" y="2712"/>
              <a:ext cx="4459" cy="20"/>
              <a:chOff x="9000" y="2712"/>
              <a:chExt cx="4459" cy="20"/>
            </a:xfrm>
          </p:grpSpPr>
          <p:sp>
            <p:nvSpPr>
              <p:cNvPr id="1073743116" name="任意多边形 1073743115"/>
              <p:cNvSpPr/>
              <p:nvPr/>
            </p:nvSpPr>
            <p:spPr>
              <a:xfrm>
                <a:off x="9000" y="2712"/>
                <a:ext cx="4459" cy="20"/>
              </a:xfrm>
              <a:custGeom>
                <a:rect l="l" t="t" r="r" b="b"/>
                <a:pathLst>
                  <a:path w="4459" h="20">
                    <a:moveTo>
                      <a:pt x="0" y="0"/>
                    </a:moveTo>
                    <a:lnTo>
                      <a:pt x="5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17" name="任意多边形 1073743116"/>
              <p:cNvSpPr/>
              <p:nvPr/>
            </p:nvSpPr>
            <p:spPr>
              <a:xfrm>
                <a:off x="9000" y="2712"/>
                <a:ext cx="4459" cy="20"/>
              </a:xfrm>
              <a:custGeom>
                <a:rect l="l" t="t" r="r" b="b"/>
                <a:pathLst>
                  <a:path w="4459" h="20">
                    <a:moveTo>
                      <a:pt x="119" y="0"/>
                    </a:moveTo>
                    <a:lnTo>
                      <a:pt x="17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18" name="任意多边形 1073743117"/>
              <p:cNvSpPr/>
              <p:nvPr/>
            </p:nvSpPr>
            <p:spPr>
              <a:xfrm>
                <a:off x="9000" y="2712"/>
                <a:ext cx="4459" cy="20"/>
              </a:xfrm>
              <a:custGeom>
                <a:rect l="l" t="t" r="r" b="b"/>
                <a:pathLst>
                  <a:path w="4459" h="20">
                    <a:moveTo>
                      <a:pt x="239" y="0"/>
                    </a:moveTo>
                    <a:lnTo>
                      <a:pt x="29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19" name="任意多边形 1073743118"/>
              <p:cNvSpPr/>
              <p:nvPr/>
            </p:nvSpPr>
            <p:spPr>
              <a:xfrm>
                <a:off x="9000" y="2712"/>
                <a:ext cx="4459" cy="20"/>
              </a:xfrm>
              <a:custGeom>
                <a:rect l="l" t="t" r="r" b="b"/>
                <a:pathLst>
                  <a:path w="4459" h="20">
                    <a:moveTo>
                      <a:pt x="359" y="0"/>
                    </a:moveTo>
                    <a:lnTo>
                      <a:pt x="41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20" name="任意多边形 1073743119"/>
              <p:cNvSpPr/>
              <p:nvPr/>
            </p:nvSpPr>
            <p:spPr>
              <a:xfrm>
                <a:off x="9000" y="2712"/>
                <a:ext cx="4459" cy="20"/>
              </a:xfrm>
              <a:custGeom>
                <a:rect l="l" t="t" r="r" b="b"/>
                <a:pathLst>
                  <a:path w="4459" h="20">
                    <a:moveTo>
                      <a:pt x="479" y="0"/>
                    </a:moveTo>
                    <a:lnTo>
                      <a:pt x="53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21" name="任意多边形 1073743120"/>
              <p:cNvSpPr/>
              <p:nvPr/>
            </p:nvSpPr>
            <p:spPr>
              <a:xfrm>
                <a:off x="9000" y="2712"/>
                <a:ext cx="4459" cy="20"/>
              </a:xfrm>
              <a:custGeom>
                <a:rect l="l" t="t" r="r" b="b"/>
                <a:pathLst>
                  <a:path w="4459" h="20">
                    <a:moveTo>
                      <a:pt x="599" y="0"/>
                    </a:moveTo>
                    <a:lnTo>
                      <a:pt x="65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22" name="任意多边形 1073743121"/>
              <p:cNvSpPr/>
              <p:nvPr/>
            </p:nvSpPr>
            <p:spPr>
              <a:xfrm>
                <a:off x="9000" y="2712"/>
                <a:ext cx="4459" cy="20"/>
              </a:xfrm>
              <a:custGeom>
                <a:rect l="l" t="t" r="r" b="b"/>
                <a:pathLst>
                  <a:path w="4459" h="20">
                    <a:moveTo>
                      <a:pt x="719" y="0"/>
                    </a:moveTo>
                    <a:lnTo>
                      <a:pt x="77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23" name="任意多边形 1073743122"/>
              <p:cNvSpPr/>
              <p:nvPr/>
            </p:nvSpPr>
            <p:spPr>
              <a:xfrm>
                <a:off x="9000" y="2712"/>
                <a:ext cx="4459" cy="20"/>
              </a:xfrm>
              <a:custGeom>
                <a:rect l="l" t="t" r="r" b="b"/>
                <a:pathLst>
                  <a:path w="4459" h="20">
                    <a:moveTo>
                      <a:pt x="839" y="0"/>
                    </a:moveTo>
                    <a:lnTo>
                      <a:pt x="89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24" name="任意多边形 1073743123"/>
              <p:cNvSpPr/>
              <p:nvPr/>
            </p:nvSpPr>
            <p:spPr>
              <a:xfrm>
                <a:off x="9000" y="2712"/>
                <a:ext cx="4459" cy="20"/>
              </a:xfrm>
              <a:custGeom>
                <a:rect l="l" t="t" r="r" b="b"/>
                <a:pathLst>
                  <a:path w="4459" h="20">
                    <a:moveTo>
                      <a:pt x="959" y="0"/>
                    </a:moveTo>
                    <a:lnTo>
                      <a:pt x="101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25" name="任意多边形 1073743124"/>
              <p:cNvSpPr/>
              <p:nvPr/>
            </p:nvSpPr>
            <p:spPr>
              <a:xfrm>
                <a:off x="9000" y="2712"/>
                <a:ext cx="4459" cy="20"/>
              </a:xfrm>
              <a:custGeom>
                <a:rect l="l" t="t" r="r" b="b"/>
                <a:pathLst>
                  <a:path w="4459" h="20">
                    <a:moveTo>
                      <a:pt x="1079" y="0"/>
                    </a:moveTo>
                    <a:lnTo>
                      <a:pt x="113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26" name="任意多边形 1073743125"/>
              <p:cNvSpPr/>
              <p:nvPr/>
            </p:nvSpPr>
            <p:spPr>
              <a:xfrm>
                <a:off x="9000" y="2712"/>
                <a:ext cx="4459" cy="20"/>
              </a:xfrm>
              <a:custGeom>
                <a:rect l="l" t="t" r="r" b="b"/>
                <a:pathLst>
                  <a:path w="4459" h="20">
                    <a:moveTo>
                      <a:pt x="1199" y="0"/>
                    </a:moveTo>
                    <a:lnTo>
                      <a:pt x="125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27" name="任意多边形 1073743126"/>
              <p:cNvSpPr/>
              <p:nvPr/>
            </p:nvSpPr>
            <p:spPr>
              <a:xfrm>
                <a:off x="9000" y="2712"/>
                <a:ext cx="4459" cy="20"/>
              </a:xfrm>
              <a:custGeom>
                <a:rect l="l" t="t" r="r" b="b"/>
                <a:pathLst>
                  <a:path w="4459" h="20">
                    <a:moveTo>
                      <a:pt x="1319" y="0"/>
                    </a:moveTo>
                    <a:lnTo>
                      <a:pt x="137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28" name="任意多边形 1073743127"/>
              <p:cNvSpPr/>
              <p:nvPr/>
            </p:nvSpPr>
            <p:spPr>
              <a:xfrm>
                <a:off x="9000" y="2712"/>
                <a:ext cx="4459" cy="20"/>
              </a:xfrm>
              <a:custGeom>
                <a:rect l="l" t="t" r="r" b="b"/>
                <a:pathLst>
                  <a:path w="4459" h="20">
                    <a:moveTo>
                      <a:pt x="1439" y="0"/>
                    </a:moveTo>
                    <a:lnTo>
                      <a:pt x="149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29" name="任意多边形 1073743128"/>
              <p:cNvSpPr/>
              <p:nvPr/>
            </p:nvSpPr>
            <p:spPr>
              <a:xfrm>
                <a:off x="9000" y="2712"/>
                <a:ext cx="4459" cy="20"/>
              </a:xfrm>
              <a:custGeom>
                <a:rect l="l" t="t" r="r" b="b"/>
                <a:pathLst>
                  <a:path w="4459" h="20">
                    <a:moveTo>
                      <a:pt x="1559" y="0"/>
                    </a:moveTo>
                    <a:lnTo>
                      <a:pt x="161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30" name="任意多边形 1073743129"/>
              <p:cNvSpPr/>
              <p:nvPr/>
            </p:nvSpPr>
            <p:spPr>
              <a:xfrm>
                <a:off x="9000" y="2712"/>
                <a:ext cx="4459" cy="20"/>
              </a:xfrm>
              <a:custGeom>
                <a:rect l="l" t="t" r="r" b="b"/>
                <a:pathLst>
                  <a:path w="4459" h="20">
                    <a:moveTo>
                      <a:pt x="1679" y="0"/>
                    </a:moveTo>
                    <a:lnTo>
                      <a:pt x="173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31" name="任意多边形 1073743130"/>
              <p:cNvSpPr/>
              <p:nvPr/>
            </p:nvSpPr>
            <p:spPr>
              <a:xfrm>
                <a:off x="9000" y="2712"/>
                <a:ext cx="4459" cy="20"/>
              </a:xfrm>
              <a:custGeom>
                <a:rect l="l" t="t" r="r" b="b"/>
                <a:pathLst>
                  <a:path w="4459" h="20">
                    <a:moveTo>
                      <a:pt x="1799" y="0"/>
                    </a:moveTo>
                    <a:lnTo>
                      <a:pt x="185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32" name="任意多边形 1073743131"/>
              <p:cNvSpPr/>
              <p:nvPr/>
            </p:nvSpPr>
            <p:spPr>
              <a:xfrm>
                <a:off x="9000" y="2712"/>
                <a:ext cx="4459" cy="20"/>
              </a:xfrm>
              <a:custGeom>
                <a:rect l="l" t="t" r="r" b="b"/>
                <a:pathLst>
                  <a:path w="4459" h="20">
                    <a:moveTo>
                      <a:pt x="1919" y="0"/>
                    </a:moveTo>
                    <a:lnTo>
                      <a:pt x="197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33" name="任意多边形 1073743132"/>
              <p:cNvSpPr/>
              <p:nvPr/>
            </p:nvSpPr>
            <p:spPr>
              <a:xfrm>
                <a:off x="9000" y="2712"/>
                <a:ext cx="4459" cy="20"/>
              </a:xfrm>
              <a:custGeom>
                <a:rect l="l" t="t" r="r" b="b"/>
                <a:pathLst>
                  <a:path w="4459" h="20">
                    <a:moveTo>
                      <a:pt x="2039" y="0"/>
                    </a:moveTo>
                    <a:lnTo>
                      <a:pt x="209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34" name="任意多边形 1073743133"/>
              <p:cNvSpPr/>
              <p:nvPr/>
            </p:nvSpPr>
            <p:spPr>
              <a:xfrm>
                <a:off x="9000" y="2712"/>
                <a:ext cx="4459" cy="20"/>
              </a:xfrm>
              <a:custGeom>
                <a:rect l="l" t="t" r="r" b="b"/>
                <a:pathLst>
                  <a:path w="4459" h="20">
                    <a:moveTo>
                      <a:pt x="2159" y="0"/>
                    </a:moveTo>
                    <a:lnTo>
                      <a:pt x="221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35" name="任意多边形 1073743134"/>
              <p:cNvSpPr/>
              <p:nvPr/>
            </p:nvSpPr>
            <p:spPr>
              <a:xfrm>
                <a:off x="9000" y="2712"/>
                <a:ext cx="4459" cy="20"/>
              </a:xfrm>
              <a:custGeom>
                <a:rect l="l" t="t" r="r" b="b"/>
                <a:pathLst>
                  <a:path w="4459" h="20">
                    <a:moveTo>
                      <a:pt x="2279" y="0"/>
                    </a:moveTo>
                    <a:lnTo>
                      <a:pt x="233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36" name="任意多边形 1073743135"/>
              <p:cNvSpPr/>
              <p:nvPr/>
            </p:nvSpPr>
            <p:spPr>
              <a:xfrm>
                <a:off x="9000" y="2712"/>
                <a:ext cx="4459" cy="20"/>
              </a:xfrm>
              <a:custGeom>
                <a:rect l="l" t="t" r="r" b="b"/>
                <a:pathLst>
                  <a:path w="4459" h="20">
                    <a:moveTo>
                      <a:pt x="2399" y="0"/>
                    </a:moveTo>
                    <a:lnTo>
                      <a:pt x="245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37" name="任意多边形 1073743136"/>
              <p:cNvSpPr/>
              <p:nvPr/>
            </p:nvSpPr>
            <p:spPr>
              <a:xfrm>
                <a:off x="9000" y="2712"/>
                <a:ext cx="4459" cy="20"/>
              </a:xfrm>
              <a:custGeom>
                <a:rect l="l" t="t" r="r" b="b"/>
                <a:pathLst>
                  <a:path w="4459" h="20">
                    <a:moveTo>
                      <a:pt x="2519" y="0"/>
                    </a:moveTo>
                    <a:lnTo>
                      <a:pt x="257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38" name="任意多边形 1073743137"/>
              <p:cNvSpPr/>
              <p:nvPr/>
            </p:nvSpPr>
            <p:spPr>
              <a:xfrm>
                <a:off x="9000" y="2712"/>
                <a:ext cx="4459" cy="20"/>
              </a:xfrm>
              <a:custGeom>
                <a:rect l="l" t="t" r="r" b="b"/>
                <a:pathLst>
                  <a:path w="4459" h="20">
                    <a:moveTo>
                      <a:pt x="2639" y="0"/>
                    </a:moveTo>
                    <a:lnTo>
                      <a:pt x="269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39" name="任意多边形 1073743138"/>
              <p:cNvSpPr/>
              <p:nvPr/>
            </p:nvSpPr>
            <p:spPr>
              <a:xfrm>
                <a:off x="9000" y="2712"/>
                <a:ext cx="4459" cy="20"/>
              </a:xfrm>
              <a:custGeom>
                <a:rect l="l" t="t" r="r" b="b"/>
                <a:pathLst>
                  <a:path w="4459" h="20">
                    <a:moveTo>
                      <a:pt x="2759" y="0"/>
                    </a:moveTo>
                    <a:lnTo>
                      <a:pt x="281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40" name="任意多边形 1073743139"/>
              <p:cNvSpPr/>
              <p:nvPr/>
            </p:nvSpPr>
            <p:spPr>
              <a:xfrm>
                <a:off x="9000" y="2712"/>
                <a:ext cx="4459" cy="20"/>
              </a:xfrm>
              <a:custGeom>
                <a:rect l="l" t="t" r="r" b="b"/>
                <a:pathLst>
                  <a:path w="4459" h="20">
                    <a:moveTo>
                      <a:pt x="2879" y="0"/>
                    </a:moveTo>
                    <a:lnTo>
                      <a:pt x="293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41" name="任意多边形 1073743140"/>
              <p:cNvSpPr/>
              <p:nvPr/>
            </p:nvSpPr>
            <p:spPr>
              <a:xfrm>
                <a:off x="9000" y="2712"/>
                <a:ext cx="4459" cy="20"/>
              </a:xfrm>
              <a:custGeom>
                <a:rect l="l" t="t" r="r" b="b"/>
                <a:pathLst>
                  <a:path w="4459" h="20">
                    <a:moveTo>
                      <a:pt x="2999" y="0"/>
                    </a:moveTo>
                    <a:lnTo>
                      <a:pt x="305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42" name="任意多边形 1073743141"/>
              <p:cNvSpPr/>
              <p:nvPr/>
            </p:nvSpPr>
            <p:spPr>
              <a:xfrm>
                <a:off x="9000" y="2712"/>
                <a:ext cx="4459" cy="20"/>
              </a:xfrm>
              <a:custGeom>
                <a:rect l="l" t="t" r="r" b="b"/>
                <a:pathLst>
                  <a:path w="4459" h="20">
                    <a:moveTo>
                      <a:pt x="3119" y="0"/>
                    </a:moveTo>
                    <a:lnTo>
                      <a:pt x="317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43" name="任意多边形 1073743142"/>
              <p:cNvSpPr/>
              <p:nvPr/>
            </p:nvSpPr>
            <p:spPr>
              <a:xfrm>
                <a:off x="9000" y="2712"/>
                <a:ext cx="4459" cy="20"/>
              </a:xfrm>
              <a:custGeom>
                <a:rect l="l" t="t" r="r" b="b"/>
                <a:pathLst>
                  <a:path w="4459" h="20">
                    <a:moveTo>
                      <a:pt x="3239" y="0"/>
                    </a:moveTo>
                    <a:lnTo>
                      <a:pt x="329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44" name="任意多边形 1073743143"/>
              <p:cNvSpPr/>
              <p:nvPr/>
            </p:nvSpPr>
            <p:spPr>
              <a:xfrm>
                <a:off x="9000" y="2712"/>
                <a:ext cx="4459" cy="20"/>
              </a:xfrm>
              <a:custGeom>
                <a:rect l="l" t="t" r="r" b="b"/>
                <a:pathLst>
                  <a:path w="4459" h="20">
                    <a:moveTo>
                      <a:pt x="3359" y="0"/>
                    </a:moveTo>
                    <a:lnTo>
                      <a:pt x="341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45" name="任意多边形 1073743144"/>
              <p:cNvSpPr/>
              <p:nvPr/>
            </p:nvSpPr>
            <p:spPr>
              <a:xfrm>
                <a:off x="9000" y="2712"/>
                <a:ext cx="4459" cy="20"/>
              </a:xfrm>
              <a:custGeom>
                <a:rect l="l" t="t" r="r" b="b"/>
                <a:pathLst>
                  <a:path w="4459" h="20">
                    <a:moveTo>
                      <a:pt x="3479" y="0"/>
                    </a:moveTo>
                    <a:lnTo>
                      <a:pt x="353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46" name="任意多边形 1073743145"/>
              <p:cNvSpPr/>
              <p:nvPr/>
            </p:nvSpPr>
            <p:spPr>
              <a:xfrm>
                <a:off x="9000" y="2712"/>
                <a:ext cx="4459" cy="20"/>
              </a:xfrm>
              <a:custGeom>
                <a:rect l="l" t="t" r="r" b="b"/>
                <a:pathLst>
                  <a:path w="4459" h="20">
                    <a:moveTo>
                      <a:pt x="3599" y="0"/>
                    </a:moveTo>
                    <a:lnTo>
                      <a:pt x="365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47" name="任意多边形 1073743146"/>
              <p:cNvSpPr/>
              <p:nvPr/>
            </p:nvSpPr>
            <p:spPr>
              <a:xfrm>
                <a:off x="9000" y="2712"/>
                <a:ext cx="4459" cy="20"/>
              </a:xfrm>
              <a:custGeom>
                <a:rect l="l" t="t" r="r" b="b"/>
                <a:pathLst>
                  <a:path w="4459" h="20">
                    <a:moveTo>
                      <a:pt x="3719" y="0"/>
                    </a:moveTo>
                    <a:lnTo>
                      <a:pt x="377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48" name="任意多边形 1073743147"/>
              <p:cNvSpPr/>
              <p:nvPr/>
            </p:nvSpPr>
            <p:spPr>
              <a:xfrm>
                <a:off x="9000" y="2712"/>
                <a:ext cx="4459" cy="20"/>
              </a:xfrm>
              <a:custGeom>
                <a:rect l="l" t="t" r="r" b="b"/>
                <a:pathLst>
                  <a:path w="4459" h="20">
                    <a:moveTo>
                      <a:pt x="3839" y="0"/>
                    </a:moveTo>
                    <a:lnTo>
                      <a:pt x="389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49" name="任意多边形 1073743148"/>
              <p:cNvSpPr/>
              <p:nvPr/>
            </p:nvSpPr>
            <p:spPr>
              <a:xfrm>
                <a:off x="9000" y="2712"/>
                <a:ext cx="4459" cy="20"/>
              </a:xfrm>
              <a:custGeom>
                <a:rect l="l" t="t" r="r" b="b"/>
                <a:pathLst>
                  <a:path w="4459" h="20">
                    <a:moveTo>
                      <a:pt x="3959" y="0"/>
                    </a:moveTo>
                    <a:lnTo>
                      <a:pt x="401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50" name="任意多边形 1073743149"/>
              <p:cNvSpPr/>
              <p:nvPr/>
            </p:nvSpPr>
            <p:spPr>
              <a:xfrm>
                <a:off x="9000" y="2712"/>
                <a:ext cx="4459" cy="20"/>
              </a:xfrm>
              <a:custGeom>
                <a:rect l="l" t="t" r="r" b="b"/>
                <a:pathLst>
                  <a:path w="4459" h="20">
                    <a:moveTo>
                      <a:pt x="4079" y="0"/>
                    </a:moveTo>
                    <a:lnTo>
                      <a:pt x="413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51" name="任意多边形 1073743150"/>
              <p:cNvSpPr/>
              <p:nvPr/>
            </p:nvSpPr>
            <p:spPr>
              <a:xfrm>
                <a:off x="9000" y="2712"/>
                <a:ext cx="4459" cy="20"/>
              </a:xfrm>
              <a:custGeom>
                <a:rect l="l" t="t" r="r" b="b"/>
                <a:pathLst>
                  <a:path w="4459" h="20">
                    <a:moveTo>
                      <a:pt x="4199" y="0"/>
                    </a:moveTo>
                    <a:lnTo>
                      <a:pt x="425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52" name="任意多边形 1073743151"/>
              <p:cNvSpPr/>
              <p:nvPr/>
            </p:nvSpPr>
            <p:spPr>
              <a:xfrm>
                <a:off x="9000" y="2712"/>
                <a:ext cx="4459" cy="20"/>
              </a:xfrm>
              <a:custGeom>
                <a:rect l="l" t="t" r="r" b="b"/>
                <a:pathLst>
                  <a:path w="4459" h="20">
                    <a:moveTo>
                      <a:pt x="4319" y="0"/>
                    </a:moveTo>
                    <a:lnTo>
                      <a:pt x="4379" y="0"/>
                    </a:lnTo>
                  </a:path>
                </a:pathLst>
              </a:custGeom>
              <a:noFill/>
              <a:ln w="38099" cap="flat" cmpd="sng">
                <a:solidFill>
                  <a:srgbClr val="D5A2FD"/>
                </a:solidFill>
                <a:prstDash val="solid"/>
                <a:headEnd type="none" w="med" len="med"/>
                <a:tailEnd type="none" w="med" len="med"/>
              </a:ln>
            </p:spPr>
            <p:txBody>
              <a:bodyPr/>
              <a:lstStyle/>
              <a:p>
                <a:endParaRPr lang="zh-CN" altLang="en-US"/>
              </a:p>
            </p:txBody>
          </p:sp>
          <p:sp>
            <p:nvSpPr>
              <p:cNvPr id="1073743153" name="任意多边形 1073743152"/>
              <p:cNvSpPr/>
              <p:nvPr/>
            </p:nvSpPr>
            <p:spPr>
              <a:xfrm>
                <a:off x="9000" y="2712"/>
                <a:ext cx="4459" cy="20"/>
              </a:xfrm>
              <a:custGeom>
                <a:rect l="l" t="t" r="r" b="b"/>
                <a:pathLst>
                  <a:path w="4459" h="20">
                    <a:moveTo>
                      <a:pt x="4439" y="0"/>
                    </a:moveTo>
                    <a:lnTo>
                      <a:pt x="4458" y="0"/>
                    </a:lnTo>
                  </a:path>
                </a:pathLst>
              </a:custGeom>
              <a:noFill/>
              <a:ln w="38099" cap="flat" cmpd="sng">
                <a:solidFill>
                  <a:srgbClr val="D5A2FD"/>
                </a:solidFill>
                <a:prstDash val="solid"/>
                <a:headEnd type="none" w="med" len="med"/>
                <a:tailEnd type="none" w="med" len="med"/>
              </a:ln>
            </p:spPr>
            <p:txBody>
              <a:bodyPr/>
              <a:lstStyle/>
              <a:p>
                <a:endParaRPr lang="zh-CN" altLang="en-US"/>
              </a:p>
            </p:txBody>
          </p:sp>
        </p:grpSp>
        <p:sp>
          <p:nvSpPr>
            <p:cNvPr id="1073743154" name="任意多边形 1073743153"/>
            <p:cNvSpPr/>
            <p:nvPr/>
          </p:nvSpPr>
          <p:spPr>
            <a:xfrm>
              <a:off x="13473" y="2622"/>
              <a:ext cx="120" cy="180"/>
            </a:xfrm>
            <a:custGeom>
              <a:rect l="l" t="t" r="r" b="b"/>
              <a:pathLst>
                <a:path w="120" h="180">
                  <a:moveTo>
                    <a:pt x="0" y="179"/>
                  </a:moveTo>
                  <a:lnTo>
                    <a:pt x="0" y="0"/>
                  </a:lnTo>
                  <a:lnTo>
                    <a:pt x="119" y="89"/>
                  </a:lnTo>
                  <a:lnTo>
                    <a:pt x="0" y="179"/>
                  </a:lnTo>
                  <a:close/>
                </a:path>
              </a:pathLst>
            </a:custGeom>
            <a:solidFill>
              <a:srgbClr val="D5A2FD"/>
            </a:solidFill>
            <a:ln w="9525">
              <a:noFill/>
            </a:ln>
          </p:spPr>
          <p:txBody>
            <a:bodyPr/>
            <a:lstStyle/>
            <a:p>
              <a:endParaRPr lang="zh-CN" altLang="en-US"/>
            </a:p>
          </p:txBody>
        </p:sp>
        <p:sp>
          <p:nvSpPr>
            <p:cNvPr id="1073743155" name="任意多边形 1073743154"/>
            <p:cNvSpPr/>
            <p:nvPr/>
          </p:nvSpPr>
          <p:spPr>
            <a:xfrm>
              <a:off x="13473" y="2622"/>
              <a:ext cx="120" cy="180"/>
            </a:xfrm>
            <a:custGeom>
              <a:rect l="l" t="t" r="r" b="b"/>
              <a:pathLst>
                <a:path w="120" h="180">
                  <a:moveTo>
                    <a:pt x="0" y="0"/>
                  </a:moveTo>
                  <a:lnTo>
                    <a:pt x="119" y="89"/>
                  </a:lnTo>
                  <a:lnTo>
                    <a:pt x="0" y="179"/>
                  </a:lnTo>
                  <a:lnTo>
                    <a:pt x="0" y="0"/>
                  </a:lnTo>
                  <a:close/>
                </a:path>
              </a:pathLst>
            </a:custGeom>
            <a:noFill/>
            <a:ln w="38099" cap="flat" cmpd="sng">
              <a:solidFill>
                <a:srgbClr val="D5A2FD"/>
              </a:solidFill>
              <a:prstDash val="solid"/>
              <a:headEnd type="none" w="med" len="med"/>
              <a:tailEnd type="none" w="med" len="med"/>
            </a:ln>
          </p:spPr>
          <p:txBody>
            <a:bodyPr/>
            <a:lstStyle/>
            <a:p>
              <a:endParaRPr lang="zh-CN" altLang="en-US"/>
            </a:p>
          </p:txBody>
        </p:sp>
        <p:grpSp>
          <p:nvGrpSpPr>
            <p:cNvPr id="1073743156" name="组合 1073743155"/>
            <p:cNvGrpSpPr/>
            <p:nvPr/>
          </p:nvGrpSpPr>
          <p:grpSpPr>
            <a:xfrm>
              <a:off x="8781" y="13602"/>
              <a:ext cx="4459" cy="20"/>
              <a:chOff x="8781" y="13602"/>
              <a:chExt cx="4459" cy="20"/>
            </a:xfrm>
          </p:grpSpPr>
          <p:sp>
            <p:nvSpPr>
              <p:cNvPr id="1073743157" name="任意多边形 1073743156"/>
              <p:cNvSpPr/>
              <p:nvPr/>
            </p:nvSpPr>
            <p:spPr>
              <a:xfrm>
                <a:off x="8781" y="13602"/>
                <a:ext cx="4459" cy="20"/>
              </a:xfrm>
              <a:custGeom>
                <a:rect l="l" t="t" r="r" b="b"/>
                <a:pathLst>
                  <a:path w="4459" h="20">
                    <a:moveTo>
                      <a:pt x="0" y="0"/>
                    </a:moveTo>
                    <a:lnTo>
                      <a:pt x="5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58" name="任意多边形 1073743157"/>
              <p:cNvSpPr/>
              <p:nvPr/>
            </p:nvSpPr>
            <p:spPr>
              <a:xfrm>
                <a:off x="8781" y="13602"/>
                <a:ext cx="4459" cy="20"/>
              </a:xfrm>
              <a:custGeom>
                <a:rect l="l" t="t" r="r" b="b"/>
                <a:pathLst>
                  <a:path w="4459" h="20">
                    <a:moveTo>
                      <a:pt x="119" y="0"/>
                    </a:moveTo>
                    <a:lnTo>
                      <a:pt x="17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59" name="任意多边形 1073743158"/>
              <p:cNvSpPr/>
              <p:nvPr/>
            </p:nvSpPr>
            <p:spPr>
              <a:xfrm>
                <a:off x="8781" y="13602"/>
                <a:ext cx="4459" cy="20"/>
              </a:xfrm>
              <a:custGeom>
                <a:rect l="l" t="t" r="r" b="b"/>
                <a:pathLst>
                  <a:path w="4459" h="20">
                    <a:moveTo>
                      <a:pt x="239" y="0"/>
                    </a:moveTo>
                    <a:lnTo>
                      <a:pt x="29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60" name="任意多边形 1073743159"/>
              <p:cNvSpPr/>
              <p:nvPr/>
            </p:nvSpPr>
            <p:spPr>
              <a:xfrm>
                <a:off x="8781" y="13602"/>
                <a:ext cx="4459" cy="20"/>
              </a:xfrm>
              <a:custGeom>
                <a:rect l="l" t="t" r="r" b="b"/>
                <a:pathLst>
                  <a:path w="4459" h="20">
                    <a:moveTo>
                      <a:pt x="359" y="0"/>
                    </a:moveTo>
                    <a:lnTo>
                      <a:pt x="41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61" name="任意多边形 1073743160"/>
              <p:cNvSpPr/>
              <p:nvPr/>
            </p:nvSpPr>
            <p:spPr>
              <a:xfrm>
                <a:off x="8781" y="13602"/>
                <a:ext cx="4459" cy="20"/>
              </a:xfrm>
              <a:custGeom>
                <a:rect l="l" t="t" r="r" b="b"/>
                <a:pathLst>
                  <a:path w="4459" h="20">
                    <a:moveTo>
                      <a:pt x="479" y="0"/>
                    </a:moveTo>
                    <a:lnTo>
                      <a:pt x="53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62" name="任意多边形 1073743161"/>
              <p:cNvSpPr/>
              <p:nvPr/>
            </p:nvSpPr>
            <p:spPr>
              <a:xfrm>
                <a:off x="8781" y="13602"/>
                <a:ext cx="4459" cy="20"/>
              </a:xfrm>
              <a:custGeom>
                <a:rect l="l" t="t" r="r" b="b"/>
                <a:pathLst>
                  <a:path w="4459" h="20">
                    <a:moveTo>
                      <a:pt x="599" y="0"/>
                    </a:moveTo>
                    <a:lnTo>
                      <a:pt x="65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63" name="任意多边形 1073743162"/>
              <p:cNvSpPr/>
              <p:nvPr/>
            </p:nvSpPr>
            <p:spPr>
              <a:xfrm>
                <a:off x="8781" y="13602"/>
                <a:ext cx="4459" cy="20"/>
              </a:xfrm>
              <a:custGeom>
                <a:rect l="l" t="t" r="r" b="b"/>
                <a:pathLst>
                  <a:path w="4459" h="20">
                    <a:moveTo>
                      <a:pt x="719" y="0"/>
                    </a:moveTo>
                    <a:lnTo>
                      <a:pt x="77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64" name="任意多边形 1073743163"/>
              <p:cNvSpPr/>
              <p:nvPr/>
            </p:nvSpPr>
            <p:spPr>
              <a:xfrm>
                <a:off x="8781" y="13602"/>
                <a:ext cx="4459" cy="20"/>
              </a:xfrm>
              <a:custGeom>
                <a:rect l="l" t="t" r="r" b="b"/>
                <a:pathLst>
                  <a:path w="4459" h="20">
                    <a:moveTo>
                      <a:pt x="839" y="0"/>
                    </a:moveTo>
                    <a:lnTo>
                      <a:pt x="89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65" name="任意多边形 1073743164"/>
              <p:cNvSpPr/>
              <p:nvPr/>
            </p:nvSpPr>
            <p:spPr>
              <a:xfrm>
                <a:off x="8781" y="13602"/>
                <a:ext cx="4459" cy="20"/>
              </a:xfrm>
              <a:custGeom>
                <a:rect l="l" t="t" r="r" b="b"/>
                <a:pathLst>
                  <a:path w="4459" h="20">
                    <a:moveTo>
                      <a:pt x="959" y="0"/>
                    </a:moveTo>
                    <a:lnTo>
                      <a:pt x="101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66" name="任意多边形 1073743165"/>
              <p:cNvSpPr/>
              <p:nvPr/>
            </p:nvSpPr>
            <p:spPr>
              <a:xfrm>
                <a:off x="8781" y="13602"/>
                <a:ext cx="4459" cy="20"/>
              </a:xfrm>
              <a:custGeom>
                <a:rect l="l" t="t" r="r" b="b"/>
                <a:pathLst>
                  <a:path w="4459" h="20">
                    <a:moveTo>
                      <a:pt x="1079" y="0"/>
                    </a:moveTo>
                    <a:lnTo>
                      <a:pt x="113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67" name="任意多边形 1073743166"/>
              <p:cNvSpPr/>
              <p:nvPr/>
            </p:nvSpPr>
            <p:spPr>
              <a:xfrm>
                <a:off x="8781" y="13602"/>
                <a:ext cx="4459" cy="20"/>
              </a:xfrm>
              <a:custGeom>
                <a:rect l="l" t="t" r="r" b="b"/>
                <a:pathLst>
                  <a:path w="4459" h="20">
                    <a:moveTo>
                      <a:pt x="1199" y="0"/>
                    </a:moveTo>
                    <a:lnTo>
                      <a:pt x="125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68" name="任意多边形 1073743167"/>
              <p:cNvSpPr/>
              <p:nvPr/>
            </p:nvSpPr>
            <p:spPr>
              <a:xfrm>
                <a:off x="8781" y="13602"/>
                <a:ext cx="4459" cy="20"/>
              </a:xfrm>
              <a:custGeom>
                <a:rect l="l" t="t" r="r" b="b"/>
                <a:pathLst>
                  <a:path w="4459" h="20">
                    <a:moveTo>
                      <a:pt x="1319" y="0"/>
                    </a:moveTo>
                    <a:lnTo>
                      <a:pt x="137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69" name="任意多边形 1073743168"/>
              <p:cNvSpPr/>
              <p:nvPr/>
            </p:nvSpPr>
            <p:spPr>
              <a:xfrm>
                <a:off x="8781" y="13602"/>
                <a:ext cx="4459" cy="20"/>
              </a:xfrm>
              <a:custGeom>
                <a:rect l="l" t="t" r="r" b="b"/>
                <a:pathLst>
                  <a:path w="4459" h="20">
                    <a:moveTo>
                      <a:pt x="1439" y="0"/>
                    </a:moveTo>
                    <a:lnTo>
                      <a:pt x="149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70" name="任意多边形 1073743169"/>
              <p:cNvSpPr/>
              <p:nvPr/>
            </p:nvSpPr>
            <p:spPr>
              <a:xfrm>
                <a:off x="8781" y="13602"/>
                <a:ext cx="4459" cy="20"/>
              </a:xfrm>
              <a:custGeom>
                <a:rect l="l" t="t" r="r" b="b"/>
                <a:pathLst>
                  <a:path w="4459" h="20">
                    <a:moveTo>
                      <a:pt x="1559" y="0"/>
                    </a:moveTo>
                    <a:lnTo>
                      <a:pt x="161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71" name="任意多边形 1073743170"/>
              <p:cNvSpPr/>
              <p:nvPr/>
            </p:nvSpPr>
            <p:spPr>
              <a:xfrm>
                <a:off x="8781" y="13602"/>
                <a:ext cx="4459" cy="20"/>
              </a:xfrm>
              <a:custGeom>
                <a:rect l="l" t="t" r="r" b="b"/>
                <a:pathLst>
                  <a:path w="4459" h="20">
                    <a:moveTo>
                      <a:pt x="1679" y="0"/>
                    </a:moveTo>
                    <a:lnTo>
                      <a:pt x="173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72" name="任意多边形 1073743171"/>
              <p:cNvSpPr/>
              <p:nvPr/>
            </p:nvSpPr>
            <p:spPr>
              <a:xfrm>
                <a:off x="8781" y="13602"/>
                <a:ext cx="4459" cy="20"/>
              </a:xfrm>
              <a:custGeom>
                <a:rect l="l" t="t" r="r" b="b"/>
                <a:pathLst>
                  <a:path w="4459" h="20">
                    <a:moveTo>
                      <a:pt x="1799" y="0"/>
                    </a:moveTo>
                    <a:lnTo>
                      <a:pt x="185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73" name="任意多边形 1073743172"/>
              <p:cNvSpPr/>
              <p:nvPr/>
            </p:nvSpPr>
            <p:spPr>
              <a:xfrm>
                <a:off x="8781" y="13602"/>
                <a:ext cx="4459" cy="20"/>
              </a:xfrm>
              <a:custGeom>
                <a:rect l="l" t="t" r="r" b="b"/>
                <a:pathLst>
                  <a:path w="4459" h="20">
                    <a:moveTo>
                      <a:pt x="1919" y="0"/>
                    </a:moveTo>
                    <a:lnTo>
                      <a:pt x="197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74" name="任意多边形 1073743173"/>
              <p:cNvSpPr/>
              <p:nvPr/>
            </p:nvSpPr>
            <p:spPr>
              <a:xfrm>
                <a:off x="8781" y="13602"/>
                <a:ext cx="4459" cy="20"/>
              </a:xfrm>
              <a:custGeom>
                <a:rect l="l" t="t" r="r" b="b"/>
                <a:pathLst>
                  <a:path w="4459" h="20">
                    <a:moveTo>
                      <a:pt x="2039" y="0"/>
                    </a:moveTo>
                    <a:lnTo>
                      <a:pt x="209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75" name="任意多边形 1073743174"/>
              <p:cNvSpPr/>
              <p:nvPr/>
            </p:nvSpPr>
            <p:spPr>
              <a:xfrm>
                <a:off x="8781" y="13602"/>
                <a:ext cx="4459" cy="20"/>
              </a:xfrm>
              <a:custGeom>
                <a:rect l="l" t="t" r="r" b="b"/>
                <a:pathLst>
                  <a:path w="4459" h="20">
                    <a:moveTo>
                      <a:pt x="2159" y="0"/>
                    </a:moveTo>
                    <a:lnTo>
                      <a:pt x="221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76" name="任意多边形 1073743175"/>
              <p:cNvSpPr/>
              <p:nvPr/>
            </p:nvSpPr>
            <p:spPr>
              <a:xfrm>
                <a:off x="8781" y="13602"/>
                <a:ext cx="4459" cy="20"/>
              </a:xfrm>
              <a:custGeom>
                <a:rect l="l" t="t" r="r" b="b"/>
                <a:pathLst>
                  <a:path w="4459" h="20">
                    <a:moveTo>
                      <a:pt x="2279" y="0"/>
                    </a:moveTo>
                    <a:lnTo>
                      <a:pt x="233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77" name="任意多边形 1073743176"/>
              <p:cNvSpPr/>
              <p:nvPr/>
            </p:nvSpPr>
            <p:spPr>
              <a:xfrm>
                <a:off x="8781" y="13602"/>
                <a:ext cx="4459" cy="20"/>
              </a:xfrm>
              <a:custGeom>
                <a:rect l="l" t="t" r="r" b="b"/>
                <a:pathLst>
                  <a:path w="4459" h="20">
                    <a:moveTo>
                      <a:pt x="2399" y="0"/>
                    </a:moveTo>
                    <a:lnTo>
                      <a:pt x="245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78" name="任意多边形 1073743177"/>
              <p:cNvSpPr/>
              <p:nvPr/>
            </p:nvSpPr>
            <p:spPr>
              <a:xfrm>
                <a:off x="8781" y="13602"/>
                <a:ext cx="4459" cy="20"/>
              </a:xfrm>
              <a:custGeom>
                <a:rect l="l" t="t" r="r" b="b"/>
                <a:pathLst>
                  <a:path w="4459" h="20">
                    <a:moveTo>
                      <a:pt x="2519" y="0"/>
                    </a:moveTo>
                    <a:lnTo>
                      <a:pt x="257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79" name="任意多边形 1073743178"/>
              <p:cNvSpPr/>
              <p:nvPr/>
            </p:nvSpPr>
            <p:spPr>
              <a:xfrm>
                <a:off x="8781" y="13602"/>
                <a:ext cx="4459" cy="20"/>
              </a:xfrm>
              <a:custGeom>
                <a:rect l="l" t="t" r="r" b="b"/>
                <a:pathLst>
                  <a:path w="4459" h="20">
                    <a:moveTo>
                      <a:pt x="2639" y="0"/>
                    </a:moveTo>
                    <a:lnTo>
                      <a:pt x="269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80" name="任意多边形 1073743179"/>
              <p:cNvSpPr/>
              <p:nvPr/>
            </p:nvSpPr>
            <p:spPr>
              <a:xfrm>
                <a:off x="8781" y="13602"/>
                <a:ext cx="4459" cy="20"/>
              </a:xfrm>
              <a:custGeom>
                <a:rect l="l" t="t" r="r" b="b"/>
                <a:pathLst>
                  <a:path w="4459" h="20">
                    <a:moveTo>
                      <a:pt x="2759" y="0"/>
                    </a:moveTo>
                    <a:lnTo>
                      <a:pt x="281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81" name="任意多边形 1073743180"/>
              <p:cNvSpPr/>
              <p:nvPr/>
            </p:nvSpPr>
            <p:spPr>
              <a:xfrm>
                <a:off x="8781" y="13602"/>
                <a:ext cx="4459" cy="20"/>
              </a:xfrm>
              <a:custGeom>
                <a:rect l="l" t="t" r="r" b="b"/>
                <a:pathLst>
                  <a:path w="4459" h="20">
                    <a:moveTo>
                      <a:pt x="2879" y="0"/>
                    </a:moveTo>
                    <a:lnTo>
                      <a:pt x="293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82" name="任意多边形 1073743181"/>
              <p:cNvSpPr/>
              <p:nvPr/>
            </p:nvSpPr>
            <p:spPr>
              <a:xfrm>
                <a:off x="8781" y="13602"/>
                <a:ext cx="4459" cy="20"/>
              </a:xfrm>
              <a:custGeom>
                <a:rect l="l" t="t" r="r" b="b"/>
                <a:pathLst>
                  <a:path w="4459" h="20">
                    <a:moveTo>
                      <a:pt x="2999" y="0"/>
                    </a:moveTo>
                    <a:lnTo>
                      <a:pt x="305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83" name="任意多边形 1073743182"/>
              <p:cNvSpPr/>
              <p:nvPr/>
            </p:nvSpPr>
            <p:spPr>
              <a:xfrm>
                <a:off x="8781" y="13602"/>
                <a:ext cx="4459" cy="20"/>
              </a:xfrm>
              <a:custGeom>
                <a:rect l="l" t="t" r="r" b="b"/>
                <a:pathLst>
                  <a:path w="4459" h="20">
                    <a:moveTo>
                      <a:pt x="3119" y="0"/>
                    </a:moveTo>
                    <a:lnTo>
                      <a:pt x="317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84" name="任意多边形 1073743183"/>
              <p:cNvSpPr/>
              <p:nvPr/>
            </p:nvSpPr>
            <p:spPr>
              <a:xfrm>
                <a:off x="8781" y="13602"/>
                <a:ext cx="4459" cy="20"/>
              </a:xfrm>
              <a:custGeom>
                <a:rect l="l" t="t" r="r" b="b"/>
                <a:pathLst>
                  <a:path w="4459" h="20">
                    <a:moveTo>
                      <a:pt x="3239" y="0"/>
                    </a:moveTo>
                    <a:lnTo>
                      <a:pt x="329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85" name="任意多边形 1073743184"/>
              <p:cNvSpPr/>
              <p:nvPr/>
            </p:nvSpPr>
            <p:spPr>
              <a:xfrm>
                <a:off x="8781" y="13602"/>
                <a:ext cx="4459" cy="20"/>
              </a:xfrm>
              <a:custGeom>
                <a:rect l="l" t="t" r="r" b="b"/>
                <a:pathLst>
                  <a:path w="4459" h="20">
                    <a:moveTo>
                      <a:pt x="3359" y="0"/>
                    </a:moveTo>
                    <a:lnTo>
                      <a:pt x="341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86" name="任意多边形 1073743185"/>
              <p:cNvSpPr/>
              <p:nvPr/>
            </p:nvSpPr>
            <p:spPr>
              <a:xfrm>
                <a:off x="8781" y="13602"/>
                <a:ext cx="4459" cy="20"/>
              </a:xfrm>
              <a:custGeom>
                <a:rect l="l" t="t" r="r" b="b"/>
                <a:pathLst>
                  <a:path w="4459" h="20">
                    <a:moveTo>
                      <a:pt x="3479" y="0"/>
                    </a:moveTo>
                    <a:lnTo>
                      <a:pt x="353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87" name="任意多边形 1073743186"/>
              <p:cNvSpPr/>
              <p:nvPr/>
            </p:nvSpPr>
            <p:spPr>
              <a:xfrm>
                <a:off x="8781" y="13602"/>
                <a:ext cx="4459" cy="20"/>
              </a:xfrm>
              <a:custGeom>
                <a:rect l="l" t="t" r="r" b="b"/>
                <a:pathLst>
                  <a:path w="4459" h="20">
                    <a:moveTo>
                      <a:pt x="3599" y="0"/>
                    </a:moveTo>
                    <a:lnTo>
                      <a:pt x="365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88" name="任意多边形 1073743187"/>
              <p:cNvSpPr/>
              <p:nvPr/>
            </p:nvSpPr>
            <p:spPr>
              <a:xfrm>
                <a:off x="8781" y="13602"/>
                <a:ext cx="4459" cy="20"/>
              </a:xfrm>
              <a:custGeom>
                <a:rect l="l" t="t" r="r" b="b"/>
                <a:pathLst>
                  <a:path w="4459" h="20">
                    <a:moveTo>
                      <a:pt x="3719" y="0"/>
                    </a:moveTo>
                    <a:lnTo>
                      <a:pt x="377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89" name="任意多边形 1073743188"/>
              <p:cNvSpPr/>
              <p:nvPr/>
            </p:nvSpPr>
            <p:spPr>
              <a:xfrm>
                <a:off x="8781" y="13602"/>
                <a:ext cx="4459" cy="20"/>
              </a:xfrm>
              <a:custGeom>
                <a:rect l="l" t="t" r="r" b="b"/>
                <a:pathLst>
                  <a:path w="4459" h="20">
                    <a:moveTo>
                      <a:pt x="3839" y="0"/>
                    </a:moveTo>
                    <a:lnTo>
                      <a:pt x="389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90" name="任意多边形 1073743189"/>
              <p:cNvSpPr/>
              <p:nvPr/>
            </p:nvSpPr>
            <p:spPr>
              <a:xfrm>
                <a:off x="8781" y="13602"/>
                <a:ext cx="4459" cy="20"/>
              </a:xfrm>
              <a:custGeom>
                <a:rect l="l" t="t" r="r" b="b"/>
                <a:pathLst>
                  <a:path w="4459" h="20">
                    <a:moveTo>
                      <a:pt x="3959" y="0"/>
                    </a:moveTo>
                    <a:lnTo>
                      <a:pt x="401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91" name="任意多边形 1073743190"/>
              <p:cNvSpPr/>
              <p:nvPr/>
            </p:nvSpPr>
            <p:spPr>
              <a:xfrm>
                <a:off x="8781" y="13602"/>
                <a:ext cx="4459" cy="20"/>
              </a:xfrm>
              <a:custGeom>
                <a:rect l="l" t="t" r="r" b="b"/>
                <a:pathLst>
                  <a:path w="4459" h="20">
                    <a:moveTo>
                      <a:pt x="4079" y="0"/>
                    </a:moveTo>
                    <a:lnTo>
                      <a:pt x="413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92" name="任意多边形 1073743191"/>
              <p:cNvSpPr/>
              <p:nvPr/>
            </p:nvSpPr>
            <p:spPr>
              <a:xfrm>
                <a:off x="8781" y="13602"/>
                <a:ext cx="4459" cy="20"/>
              </a:xfrm>
              <a:custGeom>
                <a:rect l="l" t="t" r="r" b="b"/>
                <a:pathLst>
                  <a:path w="4459" h="20">
                    <a:moveTo>
                      <a:pt x="4199" y="0"/>
                    </a:moveTo>
                    <a:lnTo>
                      <a:pt x="425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93" name="任意多边形 1073743192"/>
              <p:cNvSpPr/>
              <p:nvPr/>
            </p:nvSpPr>
            <p:spPr>
              <a:xfrm>
                <a:off x="8781" y="13602"/>
                <a:ext cx="4459" cy="20"/>
              </a:xfrm>
              <a:custGeom>
                <a:rect l="l" t="t" r="r" b="b"/>
                <a:pathLst>
                  <a:path w="4459" h="20">
                    <a:moveTo>
                      <a:pt x="4319" y="0"/>
                    </a:moveTo>
                    <a:lnTo>
                      <a:pt x="4379" y="0"/>
                    </a:lnTo>
                  </a:path>
                </a:pathLst>
              </a:custGeom>
              <a:noFill/>
              <a:ln w="38099" cap="flat" cmpd="sng">
                <a:solidFill>
                  <a:srgbClr val="A315FF"/>
                </a:solidFill>
                <a:prstDash val="solid"/>
                <a:headEnd type="none" w="med" len="med"/>
                <a:tailEnd type="none" w="med" len="med"/>
              </a:ln>
            </p:spPr>
            <p:txBody>
              <a:bodyPr/>
              <a:lstStyle/>
              <a:p>
                <a:endParaRPr lang="zh-CN" altLang="en-US"/>
              </a:p>
            </p:txBody>
          </p:sp>
          <p:sp>
            <p:nvSpPr>
              <p:cNvPr id="1073743194" name="任意多边形 1073743193"/>
              <p:cNvSpPr/>
              <p:nvPr/>
            </p:nvSpPr>
            <p:spPr>
              <a:xfrm>
                <a:off x="8781" y="13602"/>
                <a:ext cx="4459" cy="20"/>
              </a:xfrm>
              <a:custGeom>
                <a:rect l="l" t="t" r="r" b="b"/>
                <a:pathLst>
                  <a:path w="4459" h="20">
                    <a:moveTo>
                      <a:pt x="4439" y="0"/>
                    </a:moveTo>
                    <a:lnTo>
                      <a:pt x="4458" y="0"/>
                    </a:lnTo>
                  </a:path>
                </a:pathLst>
              </a:custGeom>
              <a:noFill/>
              <a:ln w="38099" cap="flat" cmpd="sng">
                <a:solidFill>
                  <a:srgbClr val="A315FF"/>
                </a:solidFill>
                <a:prstDash val="solid"/>
                <a:headEnd type="none" w="med" len="med"/>
                <a:tailEnd type="none" w="med" len="med"/>
              </a:ln>
            </p:spPr>
            <p:txBody>
              <a:bodyPr/>
              <a:lstStyle/>
              <a:p>
                <a:endParaRPr lang="zh-CN" altLang="en-US"/>
              </a:p>
            </p:txBody>
          </p:sp>
        </p:grpSp>
        <p:sp>
          <p:nvSpPr>
            <p:cNvPr id="1073743195" name="任意多边形 1073743194"/>
            <p:cNvSpPr/>
            <p:nvPr/>
          </p:nvSpPr>
          <p:spPr>
            <a:xfrm>
              <a:off x="13254" y="13512"/>
              <a:ext cx="120" cy="180"/>
            </a:xfrm>
            <a:custGeom>
              <a:rect l="l" t="t" r="r" b="b"/>
              <a:pathLst>
                <a:path w="120" h="180">
                  <a:moveTo>
                    <a:pt x="0" y="179"/>
                  </a:moveTo>
                  <a:lnTo>
                    <a:pt x="0" y="0"/>
                  </a:lnTo>
                  <a:lnTo>
                    <a:pt x="119" y="89"/>
                  </a:lnTo>
                  <a:lnTo>
                    <a:pt x="0" y="179"/>
                  </a:lnTo>
                  <a:close/>
                </a:path>
              </a:pathLst>
            </a:custGeom>
            <a:solidFill>
              <a:srgbClr val="A315FF"/>
            </a:solidFill>
            <a:ln w="9525">
              <a:noFill/>
            </a:ln>
          </p:spPr>
          <p:txBody>
            <a:bodyPr/>
            <a:lstStyle/>
            <a:p>
              <a:endParaRPr lang="zh-CN" altLang="en-US"/>
            </a:p>
          </p:txBody>
        </p:sp>
        <p:sp>
          <p:nvSpPr>
            <p:cNvPr id="1073743196" name="任意多边形 1073743195"/>
            <p:cNvSpPr/>
            <p:nvPr/>
          </p:nvSpPr>
          <p:spPr>
            <a:xfrm>
              <a:off x="13254" y="13512"/>
              <a:ext cx="120" cy="180"/>
            </a:xfrm>
            <a:custGeom>
              <a:rect l="l" t="t" r="r" b="b"/>
              <a:pathLst>
                <a:path w="120" h="180">
                  <a:moveTo>
                    <a:pt x="0" y="0"/>
                  </a:moveTo>
                  <a:lnTo>
                    <a:pt x="119" y="89"/>
                  </a:lnTo>
                  <a:lnTo>
                    <a:pt x="0" y="179"/>
                  </a:lnTo>
                  <a:lnTo>
                    <a:pt x="0" y="0"/>
                  </a:lnTo>
                  <a:close/>
                </a:path>
              </a:pathLst>
            </a:custGeom>
            <a:noFill/>
            <a:ln w="38099" cap="flat" cmpd="sng">
              <a:solidFill>
                <a:srgbClr val="A315FF"/>
              </a:solidFill>
              <a:prstDash val="solid"/>
              <a:headEnd type="none" w="med" len="med"/>
              <a:tailEnd type="none" w="med" len="med"/>
            </a:ln>
          </p:spPr>
          <p:txBody>
            <a:bodyPr/>
            <a:lstStyle/>
            <a:p>
              <a:endParaRPr lang="zh-CN" altLang="en-US"/>
            </a:p>
          </p:txBody>
        </p:sp>
        <p:grpSp>
          <p:nvGrpSpPr>
            <p:cNvPr id="1073743197" name="组合 1073743196"/>
            <p:cNvGrpSpPr/>
            <p:nvPr/>
          </p:nvGrpSpPr>
          <p:grpSpPr>
            <a:xfrm>
              <a:off x="11092" y="5359"/>
              <a:ext cx="2340" cy="20"/>
              <a:chOff x="11092" y="5359"/>
              <a:chExt cx="2340" cy="20"/>
            </a:xfrm>
          </p:grpSpPr>
          <p:sp>
            <p:nvSpPr>
              <p:cNvPr id="1073743198" name="任意多边形 1073743197"/>
              <p:cNvSpPr/>
              <p:nvPr/>
            </p:nvSpPr>
            <p:spPr>
              <a:xfrm>
                <a:off x="11092" y="5359"/>
                <a:ext cx="2340" cy="20"/>
              </a:xfrm>
              <a:custGeom>
                <a:rect l="l" t="t" r="r" b="b"/>
                <a:pathLst>
                  <a:path w="2340" h="20">
                    <a:moveTo>
                      <a:pt x="0" y="0"/>
                    </a:moveTo>
                    <a:lnTo>
                      <a:pt x="5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199" name="任意多边形 1073743198"/>
              <p:cNvSpPr/>
              <p:nvPr/>
            </p:nvSpPr>
            <p:spPr>
              <a:xfrm>
                <a:off x="11092" y="5359"/>
                <a:ext cx="2340" cy="20"/>
              </a:xfrm>
              <a:custGeom>
                <a:rect l="l" t="t" r="r" b="b"/>
                <a:pathLst>
                  <a:path w="2340" h="20">
                    <a:moveTo>
                      <a:pt x="119" y="0"/>
                    </a:moveTo>
                    <a:lnTo>
                      <a:pt x="17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00" name="任意多边形 1073743199"/>
              <p:cNvSpPr/>
              <p:nvPr/>
            </p:nvSpPr>
            <p:spPr>
              <a:xfrm>
                <a:off x="11092" y="5359"/>
                <a:ext cx="2340" cy="20"/>
              </a:xfrm>
              <a:custGeom>
                <a:rect l="l" t="t" r="r" b="b"/>
                <a:pathLst>
                  <a:path w="2340" h="20">
                    <a:moveTo>
                      <a:pt x="239" y="0"/>
                    </a:moveTo>
                    <a:lnTo>
                      <a:pt x="29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01" name="任意多边形 1073743200"/>
              <p:cNvSpPr/>
              <p:nvPr/>
            </p:nvSpPr>
            <p:spPr>
              <a:xfrm>
                <a:off x="11092" y="5359"/>
                <a:ext cx="2340" cy="20"/>
              </a:xfrm>
              <a:custGeom>
                <a:rect l="l" t="t" r="r" b="b"/>
                <a:pathLst>
                  <a:path w="2340" h="20">
                    <a:moveTo>
                      <a:pt x="359" y="0"/>
                    </a:moveTo>
                    <a:lnTo>
                      <a:pt x="41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02" name="任意多边形 1073743201"/>
              <p:cNvSpPr/>
              <p:nvPr/>
            </p:nvSpPr>
            <p:spPr>
              <a:xfrm>
                <a:off x="11092" y="5359"/>
                <a:ext cx="2340" cy="20"/>
              </a:xfrm>
              <a:custGeom>
                <a:rect l="l" t="t" r="r" b="b"/>
                <a:pathLst>
                  <a:path w="2340" h="20">
                    <a:moveTo>
                      <a:pt x="479" y="0"/>
                    </a:moveTo>
                    <a:lnTo>
                      <a:pt x="53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03" name="任意多边形 1073743202"/>
              <p:cNvSpPr/>
              <p:nvPr/>
            </p:nvSpPr>
            <p:spPr>
              <a:xfrm>
                <a:off x="11092" y="5359"/>
                <a:ext cx="2340" cy="20"/>
              </a:xfrm>
              <a:custGeom>
                <a:rect l="l" t="t" r="r" b="b"/>
                <a:pathLst>
                  <a:path w="2340" h="20">
                    <a:moveTo>
                      <a:pt x="599" y="0"/>
                    </a:moveTo>
                    <a:lnTo>
                      <a:pt x="65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04" name="任意多边形 1073743203"/>
              <p:cNvSpPr/>
              <p:nvPr/>
            </p:nvSpPr>
            <p:spPr>
              <a:xfrm>
                <a:off x="11092" y="5359"/>
                <a:ext cx="2340" cy="20"/>
              </a:xfrm>
              <a:custGeom>
                <a:rect l="l" t="t" r="r" b="b"/>
                <a:pathLst>
                  <a:path w="2340" h="20">
                    <a:moveTo>
                      <a:pt x="719" y="0"/>
                    </a:moveTo>
                    <a:lnTo>
                      <a:pt x="77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05" name="任意多边形 1073743204"/>
              <p:cNvSpPr/>
              <p:nvPr/>
            </p:nvSpPr>
            <p:spPr>
              <a:xfrm>
                <a:off x="11092" y="5359"/>
                <a:ext cx="2340" cy="20"/>
              </a:xfrm>
              <a:custGeom>
                <a:rect l="l" t="t" r="r" b="b"/>
                <a:pathLst>
                  <a:path w="2340" h="20">
                    <a:moveTo>
                      <a:pt x="839" y="0"/>
                    </a:moveTo>
                    <a:lnTo>
                      <a:pt x="89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06" name="任意多边形 1073743205"/>
              <p:cNvSpPr/>
              <p:nvPr/>
            </p:nvSpPr>
            <p:spPr>
              <a:xfrm>
                <a:off x="11092" y="5359"/>
                <a:ext cx="2340" cy="20"/>
              </a:xfrm>
              <a:custGeom>
                <a:rect l="l" t="t" r="r" b="b"/>
                <a:pathLst>
                  <a:path w="2340" h="20">
                    <a:moveTo>
                      <a:pt x="959" y="0"/>
                    </a:moveTo>
                    <a:lnTo>
                      <a:pt x="101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07" name="任意多边形 1073743206"/>
              <p:cNvSpPr/>
              <p:nvPr/>
            </p:nvSpPr>
            <p:spPr>
              <a:xfrm>
                <a:off x="11092" y="5359"/>
                <a:ext cx="2340" cy="20"/>
              </a:xfrm>
              <a:custGeom>
                <a:rect l="l" t="t" r="r" b="b"/>
                <a:pathLst>
                  <a:path w="2340" h="20">
                    <a:moveTo>
                      <a:pt x="1079" y="0"/>
                    </a:moveTo>
                    <a:lnTo>
                      <a:pt x="113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08" name="任意多边形 1073743207"/>
              <p:cNvSpPr/>
              <p:nvPr/>
            </p:nvSpPr>
            <p:spPr>
              <a:xfrm>
                <a:off x="11092" y="5359"/>
                <a:ext cx="2340" cy="20"/>
              </a:xfrm>
              <a:custGeom>
                <a:rect l="l" t="t" r="r" b="b"/>
                <a:pathLst>
                  <a:path w="2340" h="20">
                    <a:moveTo>
                      <a:pt x="1199" y="0"/>
                    </a:moveTo>
                    <a:lnTo>
                      <a:pt x="125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09" name="任意多边形 1073743208"/>
              <p:cNvSpPr/>
              <p:nvPr/>
            </p:nvSpPr>
            <p:spPr>
              <a:xfrm>
                <a:off x="11092" y="5359"/>
                <a:ext cx="2340" cy="20"/>
              </a:xfrm>
              <a:custGeom>
                <a:rect l="l" t="t" r="r" b="b"/>
                <a:pathLst>
                  <a:path w="2340" h="20">
                    <a:moveTo>
                      <a:pt x="1319" y="0"/>
                    </a:moveTo>
                    <a:lnTo>
                      <a:pt x="137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10" name="任意多边形 1073743209"/>
              <p:cNvSpPr/>
              <p:nvPr/>
            </p:nvSpPr>
            <p:spPr>
              <a:xfrm>
                <a:off x="11092" y="5359"/>
                <a:ext cx="2340" cy="20"/>
              </a:xfrm>
              <a:custGeom>
                <a:rect l="l" t="t" r="r" b="b"/>
                <a:pathLst>
                  <a:path w="2340" h="20">
                    <a:moveTo>
                      <a:pt x="1439" y="0"/>
                    </a:moveTo>
                    <a:lnTo>
                      <a:pt x="149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11" name="任意多边形 1073743210"/>
              <p:cNvSpPr/>
              <p:nvPr/>
            </p:nvSpPr>
            <p:spPr>
              <a:xfrm>
                <a:off x="11092" y="5359"/>
                <a:ext cx="2340" cy="20"/>
              </a:xfrm>
              <a:custGeom>
                <a:rect l="l" t="t" r="r" b="b"/>
                <a:pathLst>
                  <a:path w="2340" h="20">
                    <a:moveTo>
                      <a:pt x="1559" y="0"/>
                    </a:moveTo>
                    <a:lnTo>
                      <a:pt x="161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12" name="任意多边形 1073743211"/>
              <p:cNvSpPr/>
              <p:nvPr/>
            </p:nvSpPr>
            <p:spPr>
              <a:xfrm>
                <a:off x="11092" y="5359"/>
                <a:ext cx="2340" cy="20"/>
              </a:xfrm>
              <a:custGeom>
                <a:rect l="l" t="t" r="r" b="b"/>
                <a:pathLst>
                  <a:path w="2340" h="20">
                    <a:moveTo>
                      <a:pt x="1679" y="0"/>
                    </a:moveTo>
                    <a:lnTo>
                      <a:pt x="173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13" name="任意多边形 1073743212"/>
              <p:cNvSpPr/>
              <p:nvPr/>
            </p:nvSpPr>
            <p:spPr>
              <a:xfrm>
                <a:off x="11092" y="5359"/>
                <a:ext cx="2340" cy="20"/>
              </a:xfrm>
              <a:custGeom>
                <a:rect l="l" t="t" r="r" b="b"/>
                <a:pathLst>
                  <a:path w="2340" h="20">
                    <a:moveTo>
                      <a:pt x="1799" y="0"/>
                    </a:moveTo>
                    <a:lnTo>
                      <a:pt x="185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14" name="任意多边形 1073743213"/>
              <p:cNvSpPr/>
              <p:nvPr/>
            </p:nvSpPr>
            <p:spPr>
              <a:xfrm>
                <a:off x="11092" y="5359"/>
                <a:ext cx="2340" cy="20"/>
              </a:xfrm>
              <a:custGeom>
                <a:rect l="l" t="t" r="r" b="b"/>
                <a:pathLst>
                  <a:path w="2340" h="20">
                    <a:moveTo>
                      <a:pt x="1919" y="0"/>
                    </a:moveTo>
                    <a:lnTo>
                      <a:pt x="197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15" name="任意多边形 1073743214"/>
              <p:cNvSpPr/>
              <p:nvPr/>
            </p:nvSpPr>
            <p:spPr>
              <a:xfrm>
                <a:off x="11092" y="5359"/>
                <a:ext cx="2340" cy="20"/>
              </a:xfrm>
              <a:custGeom>
                <a:rect l="l" t="t" r="r" b="b"/>
                <a:pathLst>
                  <a:path w="2340" h="20">
                    <a:moveTo>
                      <a:pt x="2039" y="0"/>
                    </a:moveTo>
                    <a:lnTo>
                      <a:pt x="209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16" name="任意多边形 1073743215"/>
              <p:cNvSpPr/>
              <p:nvPr/>
            </p:nvSpPr>
            <p:spPr>
              <a:xfrm>
                <a:off x="11092" y="5359"/>
                <a:ext cx="2340" cy="20"/>
              </a:xfrm>
              <a:custGeom>
                <a:rect l="l" t="t" r="r" b="b"/>
                <a:pathLst>
                  <a:path w="2340" h="20">
                    <a:moveTo>
                      <a:pt x="2159" y="0"/>
                    </a:moveTo>
                    <a:lnTo>
                      <a:pt x="2219" y="0"/>
                    </a:lnTo>
                  </a:path>
                </a:pathLst>
              </a:custGeom>
              <a:noFill/>
              <a:ln w="38099" cap="flat" cmpd="sng">
                <a:solidFill>
                  <a:srgbClr val="20E3FE"/>
                </a:solidFill>
                <a:prstDash val="solid"/>
                <a:headEnd type="none" w="med" len="med"/>
                <a:tailEnd type="none" w="med" len="med"/>
              </a:ln>
            </p:spPr>
            <p:txBody>
              <a:bodyPr/>
              <a:lstStyle/>
              <a:p>
                <a:endParaRPr lang="zh-CN" altLang="en-US"/>
              </a:p>
            </p:txBody>
          </p:sp>
          <p:sp>
            <p:nvSpPr>
              <p:cNvPr id="1073743217" name="任意多边形 1073743216"/>
              <p:cNvSpPr/>
              <p:nvPr/>
            </p:nvSpPr>
            <p:spPr>
              <a:xfrm>
                <a:off x="11092" y="5359"/>
                <a:ext cx="2340" cy="20"/>
              </a:xfrm>
              <a:custGeom>
                <a:rect l="l" t="t" r="r" b="b"/>
                <a:pathLst>
                  <a:path w="2340" h="20">
                    <a:moveTo>
                      <a:pt x="2279" y="0"/>
                    </a:moveTo>
                    <a:lnTo>
                      <a:pt x="2339" y="0"/>
                    </a:lnTo>
                  </a:path>
                </a:pathLst>
              </a:custGeom>
              <a:noFill/>
              <a:ln w="38099" cap="flat" cmpd="sng">
                <a:solidFill>
                  <a:srgbClr val="20E3FE"/>
                </a:solidFill>
                <a:prstDash val="solid"/>
                <a:headEnd type="none" w="med" len="med"/>
                <a:tailEnd type="none" w="med" len="med"/>
              </a:ln>
            </p:spPr>
            <p:txBody>
              <a:bodyPr/>
              <a:lstStyle/>
              <a:p>
                <a:endParaRPr lang="zh-CN" altLang="en-US"/>
              </a:p>
            </p:txBody>
          </p:sp>
        </p:grpSp>
        <p:sp>
          <p:nvSpPr>
            <p:cNvPr id="1073743218" name="任意多边形 1073743217"/>
            <p:cNvSpPr/>
            <p:nvPr/>
          </p:nvSpPr>
          <p:spPr>
            <a:xfrm>
              <a:off x="13473" y="5269"/>
              <a:ext cx="120" cy="180"/>
            </a:xfrm>
            <a:custGeom>
              <a:rect l="l" t="t" r="r" b="b"/>
              <a:pathLst>
                <a:path w="120" h="180">
                  <a:moveTo>
                    <a:pt x="0" y="179"/>
                  </a:moveTo>
                  <a:lnTo>
                    <a:pt x="0" y="0"/>
                  </a:lnTo>
                  <a:lnTo>
                    <a:pt x="119" y="89"/>
                  </a:lnTo>
                  <a:lnTo>
                    <a:pt x="0" y="179"/>
                  </a:lnTo>
                  <a:close/>
                </a:path>
              </a:pathLst>
            </a:custGeom>
            <a:solidFill>
              <a:srgbClr val="20E3FE"/>
            </a:solidFill>
            <a:ln w="9525">
              <a:noFill/>
            </a:ln>
          </p:spPr>
          <p:txBody>
            <a:bodyPr/>
            <a:lstStyle/>
            <a:p>
              <a:endParaRPr lang="zh-CN" altLang="en-US"/>
            </a:p>
          </p:txBody>
        </p:sp>
        <p:sp>
          <p:nvSpPr>
            <p:cNvPr id="1073743219" name="任意多边形 1073743218"/>
            <p:cNvSpPr/>
            <p:nvPr/>
          </p:nvSpPr>
          <p:spPr>
            <a:xfrm>
              <a:off x="13473" y="5269"/>
              <a:ext cx="120" cy="180"/>
            </a:xfrm>
            <a:custGeom>
              <a:rect l="l" t="t" r="r" b="b"/>
              <a:pathLst>
                <a:path w="120" h="180">
                  <a:moveTo>
                    <a:pt x="0" y="0"/>
                  </a:moveTo>
                  <a:lnTo>
                    <a:pt x="119" y="89"/>
                  </a:lnTo>
                  <a:lnTo>
                    <a:pt x="0" y="179"/>
                  </a:lnTo>
                  <a:lnTo>
                    <a:pt x="0" y="0"/>
                  </a:lnTo>
                  <a:close/>
                </a:path>
              </a:pathLst>
            </a:custGeom>
            <a:noFill/>
            <a:ln w="38099" cap="flat" cmpd="sng">
              <a:solidFill>
                <a:srgbClr val="20E3FE"/>
              </a:solidFill>
              <a:prstDash val="solid"/>
              <a:headEnd type="none" w="med" len="med"/>
              <a:tailEnd type="none" w="med" len="med"/>
            </a:ln>
          </p:spPr>
          <p:txBody>
            <a:bodyPr/>
            <a:lstStyle/>
            <a:p>
              <a:endParaRPr lang="zh-CN" altLang="en-US"/>
            </a:p>
          </p:txBody>
        </p:sp>
        <p:grpSp>
          <p:nvGrpSpPr>
            <p:cNvPr id="1073743220" name="组合 1073743219"/>
            <p:cNvGrpSpPr/>
            <p:nvPr/>
          </p:nvGrpSpPr>
          <p:grpSpPr>
            <a:xfrm>
              <a:off x="11092" y="10813"/>
              <a:ext cx="2340" cy="20"/>
              <a:chOff x="11092" y="10813"/>
              <a:chExt cx="2340" cy="20"/>
            </a:xfrm>
          </p:grpSpPr>
          <p:sp>
            <p:nvSpPr>
              <p:cNvPr id="1073743221" name="任意多边形 1073743220"/>
              <p:cNvSpPr/>
              <p:nvPr/>
            </p:nvSpPr>
            <p:spPr>
              <a:xfrm>
                <a:off x="11092" y="10813"/>
                <a:ext cx="2340" cy="20"/>
              </a:xfrm>
              <a:custGeom>
                <a:rect l="l" t="t" r="r" b="b"/>
                <a:pathLst>
                  <a:path w="2340" h="20">
                    <a:moveTo>
                      <a:pt x="0" y="0"/>
                    </a:moveTo>
                    <a:lnTo>
                      <a:pt x="5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22" name="任意多边形 1073743221"/>
              <p:cNvSpPr/>
              <p:nvPr/>
            </p:nvSpPr>
            <p:spPr>
              <a:xfrm>
                <a:off x="11092" y="10813"/>
                <a:ext cx="2340" cy="20"/>
              </a:xfrm>
              <a:custGeom>
                <a:rect l="l" t="t" r="r" b="b"/>
                <a:pathLst>
                  <a:path w="2340" h="20">
                    <a:moveTo>
                      <a:pt x="119" y="0"/>
                    </a:moveTo>
                    <a:lnTo>
                      <a:pt x="17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23" name="任意多边形 1073743222"/>
              <p:cNvSpPr/>
              <p:nvPr/>
            </p:nvSpPr>
            <p:spPr>
              <a:xfrm>
                <a:off x="11092" y="10813"/>
                <a:ext cx="2340" cy="20"/>
              </a:xfrm>
              <a:custGeom>
                <a:rect l="l" t="t" r="r" b="b"/>
                <a:pathLst>
                  <a:path w="2340" h="20">
                    <a:moveTo>
                      <a:pt x="239" y="0"/>
                    </a:moveTo>
                    <a:lnTo>
                      <a:pt x="29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24" name="任意多边形 1073743223"/>
              <p:cNvSpPr/>
              <p:nvPr/>
            </p:nvSpPr>
            <p:spPr>
              <a:xfrm>
                <a:off x="11092" y="10813"/>
                <a:ext cx="2340" cy="20"/>
              </a:xfrm>
              <a:custGeom>
                <a:rect l="l" t="t" r="r" b="b"/>
                <a:pathLst>
                  <a:path w="2340" h="20">
                    <a:moveTo>
                      <a:pt x="359" y="0"/>
                    </a:moveTo>
                    <a:lnTo>
                      <a:pt x="41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25" name="任意多边形 1073743224"/>
              <p:cNvSpPr/>
              <p:nvPr/>
            </p:nvSpPr>
            <p:spPr>
              <a:xfrm>
                <a:off x="11092" y="10813"/>
                <a:ext cx="2340" cy="20"/>
              </a:xfrm>
              <a:custGeom>
                <a:rect l="l" t="t" r="r" b="b"/>
                <a:pathLst>
                  <a:path w="2340" h="20">
                    <a:moveTo>
                      <a:pt x="479" y="0"/>
                    </a:moveTo>
                    <a:lnTo>
                      <a:pt x="53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26" name="任意多边形 1073743225"/>
              <p:cNvSpPr/>
              <p:nvPr/>
            </p:nvSpPr>
            <p:spPr>
              <a:xfrm>
                <a:off x="11092" y="10813"/>
                <a:ext cx="2340" cy="20"/>
              </a:xfrm>
              <a:custGeom>
                <a:rect l="l" t="t" r="r" b="b"/>
                <a:pathLst>
                  <a:path w="2340" h="20">
                    <a:moveTo>
                      <a:pt x="599" y="0"/>
                    </a:moveTo>
                    <a:lnTo>
                      <a:pt x="65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27" name="任意多边形 1073743226"/>
              <p:cNvSpPr/>
              <p:nvPr/>
            </p:nvSpPr>
            <p:spPr>
              <a:xfrm>
                <a:off x="11092" y="10813"/>
                <a:ext cx="2340" cy="20"/>
              </a:xfrm>
              <a:custGeom>
                <a:rect l="l" t="t" r="r" b="b"/>
                <a:pathLst>
                  <a:path w="2340" h="20">
                    <a:moveTo>
                      <a:pt x="719" y="0"/>
                    </a:moveTo>
                    <a:lnTo>
                      <a:pt x="77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28" name="任意多边形 1073743227"/>
              <p:cNvSpPr/>
              <p:nvPr/>
            </p:nvSpPr>
            <p:spPr>
              <a:xfrm>
                <a:off x="11092" y="10813"/>
                <a:ext cx="2340" cy="20"/>
              </a:xfrm>
              <a:custGeom>
                <a:rect l="l" t="t" r="r" b="b"/>
                <a:pathLst>
                  <a:path w="2340" h="20">
                    <a:moveTo>
                      <a:pt x="839" y="0"/>
                    </a:moveTo>
                    <a:lnTo>
                      <a:pt x="89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29" name="任意多边形 1073743228"/>
              <p:cNvSpPr/>
              <p:nvPr/>
            </p:nvSpPr>
            <p:spPr>
              <a:xfrm>
                <a:off x="11092" y="10813"/>
                <a:ext cx="2340" cy="20"/>
              </a:xfrm>
              <a:custGeom>
                <a:rect l="l" t="t" r="r" b="b"/>
                <a:pathLst>
                  <a:path w="2340" h="20">
                    <a:moveTo>
                      <a:pt x="959" y="0"/>
                    </a:moveTo>
                    <a:lnTo>
                      <a:pt x="101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30" name="任意多边形 1073743229"/>
              <p:cNvSpPr/>
              <p:nvPr/>
            </p:nvSpPr>
            <p:spPr>
              <a:xfrm>
                <a:off x="11092" y="10813"/>
                <a:ext cx="2340" cy="20"/>
              </a:xfrm>
              <a:custGeom>
                <a:rect l="l" t="t" r="r" b="b"/>
                <a:pathLst>
                  <a:path w="2340" h="20">
                    <a:moveTo>
                      <a:pt x="1079" y="0"/>
                    </a:moveTo>
                    <a:lnTo>
                      <a:pt x="113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31" name="任意多边形 1073743230"/>
              <p:cNvSpPr/>
              <p:nvPr/>
            </p:nvSpPr>
            <p:spPr>
              <a:xfrm>
                <a:off x="11092" y="10813"/>
                <a:ext cx="2340" cy="20"/>
              </a:xfrm>
              <a:custGeom>
                <a:rect l="l" t="t" r="r" b="b"/>
                <a:pathLst>
                  <a:path w="2340" h="20">
                    <a:moveTo>
                      <a:pt x="1199" y="0"/>
                    </a:moveTo>
                    <a:lnTo>
                      <a:pt x="125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32" name="任意多边形 1073743231"/>
              <p:cNvSpPr/>
              <p:nvPr/>
            </p:nvSpPr>
            <p:spPr>
              <a:xfrm>
                <a:off x="11092" y="10813"/>
                <a:ext cx="2340" cy="20"/>
              </a:xfrm>
              <a:custGeom>
                <a:rect l="l" t="t" r="r" b="b"/>
                <a:pathLst>
                  <a:path w="2340" h="20">
                    <a:moveTo>
                      <a:pt x="1319" y="0"/>
                    </a:moveTo>
                    <a:lnTo>
                      <a:pt x="137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33" name="任意多边形 1073743232"/>
              <p:cNvSpPr/>
              <p:nvPr/>
            </p:nvSpPr>
            <p:spPr>
              <a:xfrm>
                <a:off x="11092" y="10813"/>
                <a:ext cx="2340" cy="20"/>
              </a:xfrm>
              <a:custGeom>
                <a:rect l="l" t="t" r="r" b="b"/>
                <a:pathLst>
                  <a:path w="2340" h="20">
                    <a:moveTo>
                      <a:pt x="1439" y="0"/>
                    </a:moveTo>
                    <a:lnTo>
                      <a:pt x="149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34" name="任意多边形 1073743233"/>
              <p:cNvSpPr/>
              <p:nvPr/>
            </p:nvSpPr>
            <p:spPr>
              <a:xfrm>
                <a:off x="11092" y="10813"/>
                <a:ext cx="2340" cy="20"/>
              </a:xfrm>
              <a:custGeom>
                <a:rect l="l" t="t" r="r" b="b"/>
                <a:pathLst>
                  <a:path w="2340" h="20">
                    <a:moveTo>
                      <a:pt x="1559" y="0"/>
                    </a:moveTo>
                    <a:lnTo>
                      <a:pt x="161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35" name="任意多边形 1073743234"/>
              <p:cNvSpPr/>
              <p:nvPr/>
            </p:nvSpPr>
            <p:spPr>
              <a:xfrm>
                <a:off x="11092" y="10813"/>
                <a:ext cx="2340" cy="20"/>
              </a:xfrm>
              <a:custGeom>
                <a:rect l="l" t="t" r="r" b="b"/>
                <a:pathLst>
                  <a:path w="2340" h="20">
                    <a:moveTo>
                      <a:pt x="1679" y="0"/>
                    </a:moveTo>
                    <a:lnTo>
                      <a:pt x="173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36" name="任意多边形 1073743235"/>
              <p:cNvSpPr/>
              <p:nvPr/>
            </p:nvSpPr>
            <p:spPr>
              <a:xfrm>
                <a:off x="11092" y="10813"/>
                <a:ext cx="2340" cy="20"/>
              </a:xfrm>
              <a:custGeom>
                <a:rect l="l" t="t" r="r" b="b"/>
                <a:pathLst>
                  <a:path w="2340" h="20">
                    <a:moveTo>
                      <a:pt x="1799" y="0"/>
                    </a:moveTo>
                    <a:lnTo>
                      <a:pt x="185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37" name="任意多边形 1073743236"/>
              <p:cNvSpPr/>
              <p:nvPr/>
            </p:nvSpPr>
            <p:spPr>
              <a:xfrm>
                <a:off x="11092" y="10813"/>
                <a:ext cx="2340" cy="20"/>
              </a:xfrm>
              <a:custGeom>
                <a:rect l="l" t="t" r="r" b="b"/>
                <a:pathLst>
                  <a:path w="2340" h="20">
                    <a:moveTo>
                      <a:pt x="1919" y="0"/>
                    </a:moveTo>
                    <a:lnTo>
                      <a:pt x="197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38" name="任意多边形 1073743237"/>
              <p:cNvSpPr/>
              <p:nvPr/>
            </p:nvSpPr>
            <p:spPr>
              <a:xfrm>
                <a:off x="11092" y="10813"/>
                <a:ext cx="2340" cy="20"/>
              </a:xfrm>
              <a:custGeom>
                <a:rect l="l" t="t" r="r" b="b"/>
                <a:pathLst>
                  <a:path w="2340" h="20">
                    <a:moveTo>
                      <a:pt x="2039" y="0"/>
                    </a:moveTo>
                    <a:lnTo>
                      <a:pt x="209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39" name="任意多边形 1073743238"/>
              <p:cNvSpPr/>
              <p:nvPr/>
            </p:nvSpPr>
            <p:spPr>
              <a:xfrm>
                <a:off x="11092" y="10813"/>
                <a:ext cx="2340" cy="20"/>
              </a:xfrm>
              <a:custGeom>
                <a:rect l="l" t="t" r="r" b="b"/>
                <a:pathLst>
                  <a:path w="2340" h="20">
                    <a:moveTo>
                      <a:pt x="2159" y="0"/>
                    </a:moveTo>
                    <a:lnTo>
                      <a:pt x="2219" y="0"/>
                    </a:lnTo>
                  </a:path>
                </a:pathLst>
              </a:custGeom>
              <a:noFill/>
              <a:ln w="38099" cap="flat" cmpd="sng">
                <a:solidFill>
                  <a:srgbClr val="7064FF"/>
                </a:solidFill>
                <a:prstDash val="solid"/>
                <a:headEnd type="none" w="med" len="med"/>
                <a:tailEnd type="none" w="med" len="med"/>
              </a:ln>
            </p:spPr>
            <p:txBody>
              <a:bodyPr/>
              <a:lstStyle/>
              <a:p>
                <a:endParaRPr lang="zh-CN" altLang="en-US"/>
              </a:p>
            </p:txBody>
          </p:sp>
          <p:sp>
            <p:nvSpPr>
              <p:cNvPr id="1073743240" name="任意多边形 1073743239"/>
              <p:cNvSpPr/>
              <p:nvPr/>
            </p:nvSpPr>
            <p:spPr>
              <a:xfrm>
                <a:off x="11092" y="10813"/>
                <a:ext cx="2340" cy="20"/>
              </a:xfrm>
              <a:custGeom>
                <a:rect l="l" t="t" r="r" b="b"/>
                <a:pathLst>
                  <a:path w="2340" h="20">
                    <a:moveTo>
                      <a:pt x="2279" y="0"/>
                    </a:moveTo>
                    <a:lnTo>
                      <a:pt x="2339" y="0"/>
                    </a:lnTo>
                  </a:path>
                </a:pathLst>
              </a:custGeom>
              <a:noFill/>
              <a:ln w="38099" cap="flat" cmpd="sng">
                <a:solidFill>
                  <a:srgbClr val="7064FF"/>
                </a:solidFill>
                <a:prstDash val="solid"/>
                <a:headEnd type="none" w="med" len="med"/>
                <a:tailEnd type="none" w="med" len="med"/>
              </a:ln>
            </p:spPr>
            <p:txBody>
              <a:bodyPr/>
              <a:lstStyle/>
              <a:p>
                <a:endParaRPr lang="zh-CN" altLang="en-US"/>
              </a:p>
            </p:txBody>
          </p:sp>
        </p:grpSp>
        <p:sp>
          <p:nvSpPr>
            <p:cNvPr id="1073743241" name="任意多边形 1073743240"/>
            <p:cNvSpPr/>
            <p:nvPr/>
          </p:nvSpPr>
          <p:spPr>
            <a:xfrm>
              <a:off x="13473" y="10723"/>
              <a:ext cx="120" cy="180"/>
            </a:xfrm>
            <a:custGeom>
              <a:rect l="l" t="t" r="r" b="b"/>
              <a:pathLst>
                <a:path w="120" h="180">
                  <a:moveTo>
                    <a:pt x="0" y="179"/>
                  </a:moveTo>
                  <a:lnTo>
                    <a:pt x="0" y="0"/>
                  </a:lnTo>
                  <a:lnTo>
                    <a:pt x="119" y="89"/>
                  </a:lnTo>
                  <a:lnTo>
                    <a:pt x="0" y="179"/>
                  </a:lnTo>
                  <a:close/>
                </a:path>
              </a:pathLst>
            </a:custGeom>
            <a:solidFill>
              <a:srgbClr val="7064FF"/>
            </a:solidFill>
            <a:ln w="9525">
              <a:noFill/>
            </a:ln>
          </p:spPr>
          <p:txBody>
            <a:bodyPr/>
            <a:lstStyle/>
            <a:p>
              <a:endParaRPr lang="zh-CN" altLang="en-US"/>
            </a:p>
          </p:txBody>
        </p:sp>
        <p:sp>
          <p:nvSpPr>
            <p:cNvPr id="1073743242" name="任意多边形 1073743241"/>
            <p:cNvSpPr/>
            <p:nvPr/>
          </p:nvSpPr>
          <p:spPr>
            <a:xfrm>
              <a:off x="13473" y="10723"/>
              <a:ext cx="120" cy="180"/>
            </a:xfrm>
            <a:custGeom>
              <a:rect l="l" t="t" r="r" b="b"/>
              <a:pathLst>
                <a:path w="120" h="180">
                  <a:moveTo>
                    <a:pt x="0" y="0"/>
                  </a:moveTo>
                  <a:lnTo>
                    <a:pt x="119" y="89"/>
                  </a:lnTo>
                  <a:lnTo>
                    <a:pt x="0" y="179"/>
                  </a:lnTo>
                  <a:lnTo>
                    <a:pt x="0" y="0"/>
                  </a:lnTo>
                  <a:close/>
                </a:path>
              </a:pathLst>
            </a:custGeom>
            <a:noFill/>
            <a:ln w="38099" cap="flat" cmpd="sng">
              <a:solidFill>
                <a:srgbClr val="7064FF"/>
              </a:solidFill>
              <a:prstDash val="solid"/>
              <a:headEnd type="none" w="med" len="med"/>
              <a:tailEnd type="none" w="med" len="med"/>
            </a:ln>
          </p:spPr>
          <p:txBody>
            <a:bodyPr/>
            <a:lstStyle/>
            <a:p>
              <a:endParaRPr lang="zh-CN" altLang="en-US"/>
            </a:p>
          </p:txBody>
        </p:sp>
        <p:grpSp>
          <p:nvGrpSpPr>
            <p:cNvPr id="1073743243" name="组合 1073743242"/>
            <p:cNvGrpSpPr/>
            <p:nvPr/>
          </p:nvGrpSpPr>
          <p:grpSpPr>
            <a:xfrm>
              <a:off x="11763" y="8129"/>
              <a:ext cx="1696" cy="20"/>
              <a:chOff x="11763" y="8129"/>
              <a:chExt cx="1696" cy="20"/>
            </a:xfrm>
          </p:grpSpPr>
          <p:sp>
            <p:nvSpPr>
              <p:cNvPr id="1073743244" name="任意多边形 1073743243"/>
              <p:cNvSpPr/>
              <p:nvPr/>
            </p:nvSpPr>
            <p:spPr>
              <a:xfrm>
                <a:off x="11763" y="8129"/>
                <a:ext cx="1696" cy="20"/>
              </a:xfrm>
              <a:custGeom>
                <a:rect l="l" t="t" r="r" b="b"/>
                <a:pathLst>
                  <a:path w="1695" h="20">
                    <a:moveTo>
                      <a:pt x="0" y="0"/>
                    </a:moveTo>
                    <a:lnTo>
                      <a:pt x="5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45" name="任意多边形 1073743244"/>
              <p:cNvSpPr/>
              <p:nvPr/>
            </p:nvSpPr>
            <p:spPr>
              <a:xfrm>
                <a:off x="11763" y="8129"/>
                <a:ext cx="1696" cy="20"/>
              </a:xfrm>
              <a:custGeom>
                <a:rect l="l" t="t" r="r" b="b"/>
                <a:pathLst>
                  <a:path w="1695" h="20">
                    <a:moveTo>
                      <a:pt x="119" y="0"/>
                    </a:moveTo>
                    <a:lnTo>
                      <a:pt x="17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46" name="任意多边形 1073743245"/>
              <p:cNvSpPr/>
              <p:nvPr/>
            </p:nvSpPr>
            <p:spPr>
              <a:xfrm>
                <a:off x="11763" y="8129"/>
                <a:ext cx="1696" cy="20"/>
              </a:xfrm>
              <a:custGeom>
                <a:rect l="l" t="t" r="r" b="b"/>
                <a:pathLst>
                  <a:path w="1695" h="20">
                    <a:moveTo>
                      <a:pt x="239" y="0"/>
                    </a:moveTo>
                    <a:lnTo>
                      <a:pt x="29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47" name="任意多边形 1073743246"/>
              <p:cNvSpPr/>
              <p:nvPr/>
            </p:nvSpPr>
            <p:spPr>
              <a:xfrm>
                <a:off x="11763" y="8129"/>
                <a:ext cx="1696" cy="20"/>
              </a:xfrm>
              <a:custGeom>
                <a:rect l="l" t="t" r="r" b="b"/>
                <a:pathLst>
                  <a:path w="1695" h="20">
                    <a:moveTo>
                      <a:pt x="359" y="0"/>
                    </a:moveTo>
                    <a:lnTo>
                      <a:pt x="41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48" name="任意多边形 1073743247"/>
              <p:cNvSpPr/>
              <p:nvPr/>
            </p:nvSpPr>
            <p:spPr>
              <a:xfrm>
                <a:off x="11763" y="8129"/>
                <a:ext cx="1696" cy="20"/>
              </a:xfrm>
              <a:custGeom>
                <a:rect l="l" t="t" r="r" b="b"/>
                <a:pathLst>
                  <a:path w="1695" h="20">
                    <a:moveTo>
                      <a:pt x="479" y="0"/>
                    </a:moveTo>
                    <a:lnTo>
                      <a:pt x="53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49" name="任意多边形 1073743248"/>
              <p:cNvSpPr/>
              <p:nvPr/>
            </p:nvSpPr>
            <p:spPr>
              <a:xfrm>
                <a:off x="11763" y="8129"/>
                <a:ext cx="1696" cy="20"/>
              </a:xfrm>
              <a:custGeom>
                <a:rect l="l" t="t" r="r" b="b"/>
                <a:pathLst>
                  <a:path w="1695" h="20">
                    <a:moveTo>
                      <a:pt x="599" y="0"/>
                    </a:moveTo>
                    <a:lnTo>
                      <a:pt x="65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50" name="任意多边形 1073743249"/>
              <p:cNvSpPr/>
              <p:nvPr/>
            </p:nvSpPr>
            <p:spPr>
              <a:xfrm>
                <a:off x="11763" y="8129"/>
                <a:ext cx="1696" cy="20"/>
              </a:xfrm>
              <a:custGeom>
                <a:rect l="l" t="t" r="r" b="b"/>
                <a:pathLst>
                  <a:path w="1695" h="20">
                    <a:moveTo>
                      <a:pt x="719" y="0"/>
                    </a:moveTo>
                    <a:lnTo>
                      <a:pt x="77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51" name="任意多边形 1073743250"/>
              <p:cNvSpPr/>
              <p:nvPr/>
            </p:nvSpPr>
            <p:spPr>
              <a:xfrm>
                <a:off x="11763" y="8129"/>
                <a:ext cx="1696" cy="20"/>
              </a:xfrm>
              <a:custGeom>
                <a:rect l="l" t="t" r="r" b="b"/>
                <a:pathLst>
                  <a:path w="1695" h="20">
                    <a:moveTo>
                      <a:pt x="839" y="0"/>
                    </a:moveTo>
                    <a:lnTo>
                      <a:pt x="89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52" name="任意多边形 1073743251"/>
              <p:cNvSpPr/>
              <p:nvPr/>
            </p:nvSpPr>
            <p:spPr>
              <a:xfrm>
                <a:off x="11763" y="8129"/>
                <a:ext cx="1696" cy="20"/>
              </a:xfrm>
              <a:custGeom>
                <a:rect l="l" t="t" r="r" b="b"/>
                <a:pathLst>
                  <a:path w="1695" h="20">
                    <a:moveTo>
                      <a:pt x="959" y="0"/>
                    </a:moveTo>
                    <a:lnTo>
                      <a:pt x="101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53" name="任意多边形 1073743252"/>
              <p:cNvSpPr/>
              <p:nvPr/>
            </p:nvSpPr>
            <p:spPr>
              <a:xfrm>
                <a:off x="11763" y="8129"/>
                <a:ext cx="1696" cy="20"/>
              </a:xfrm>
              <a:custGeom>
                <a:rect l="l" t="t" r="r" b="b"/>
                <a:pathLst>
                  <a:path w="1695" h="20">
                    <a:moveTo>
                      <a:pt x="1079" y="0"/>
                    </a:moveTo>
                    <a:lnTo>
                      <a:pt x="113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54" name="任意多边形 1073743253"/>
              <p:cNvSpPr/>
              <p:nvPr/>
            </p:nvSpPr>
            <p:spPr>
              <a:xfrm>
                <a:off x="11763" y="8129"/>
                <a:ext cx="1696" cy="20"/>
              </a:xfrm>
              <a:custGeom>
                <a:rect l="l" t="t" r="r" b="b"/>
                <a:pathLst>
                  <a:path w="1695" h="20">
                    <a:moveTo>
                      <a:pt x="1199" y="0"/>
                    </a:moveTo>
                    <a:lnTo>
                      <a:pt x="125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55" name="任意多边形 1073743254"/>
              <p:cNvSpPr/>
              <p:nvPr/>
            </p:nvSpPr>
            <p:spPr>
              <a:xfrm>
                <a:off x="11763" y="8129"/>
                <a:ext cx="1696" cy="20"/>
              </a:xfrm>
              <a:custGeom>
                <a:rect l="l" t="t" r="r" b="b"/>
                <a:pathLst>
                  <a:path w="1695" h="20">
                    <a:moveTo>
                      <a:pt x="1319" y="0"/>
                    </a:moveTo>
                    <a:lnTo>
                      <a:pt x="137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56" name="任意多边形 1073743255"/>
              <p:cNvSpPr/>
              <p:nvPr/>
            </p:nvSpPr>
            <p:spPr>
              <a:xfrm>
                <a:off x="11763" y="8129"/>
                <a:ext cx="1696" cy="20"/>
              </a:xfrm>
              <a:custGeom>
                <a:rect l="l" t="t" r="r" b="b"/>
                <a:pathLst>
                  <a:path w="1695" h="20">
                    <a:moveTo>
                      <a:pt x="1439" y="0"/>
                    </a:moveTo>
                    <a:lnTo>
                      <a:pt x="149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57" name="任意多边形 1073743256"/>
              <p:cNvSpPr/>
              <p:nvPr/>
            </p:nvSpPr>
            <p:spPr>
              <a:xfrm>
                <a:off x="11763" y="8129"/>
                <a:ext cx="1696" cy="20"/>
              </a:xfrm>
              <a:custGeom>
                <a:rect l="l" t="t" r="r" b="b"/>
                <a:pathLst>
                  <a:path w="1695" h="20">
                    <a:moveTo>
                      <a:pt x="1559" y="0"/>
                    </a:moveTo>
                    <a:lnTo>
                      <a:pt x="1619" y="0"/>
                    </a:lnTo>
                  </a:path>
                </a:pathLst>
              </a:custGeom>
              <a:noFill/>
              <a:ln w="38099" cap="flat" cmpd="sng">
                <a:solidFill>
                  <a:srgbClr val="419EFF"/>
                </a:solidFill>
                <a:prstDash val="solid"/>
                <a:headEnd type="none" w="med" len="med"/>
                <a:tailEnd type="none" w="med" len="med"/>
              </a:ln>
            </p:spPr>
            <p:txBody>
              <a:bodyPr/>
              <a:lstStyle/>
              <a:p>
                <a:endParaRPr lang="zh-CN" altLang="en-US"/>
              </a:p>
            </p:txBody>
          </p:sp>
          <p:sp>
            <p:nvSpPr>
              <p:cNvPr id="1073743258" name="任意多边形 1073743257"/>
              <p:cNvSpPr/>
              <p:nvPr/>
            </p:nvSpPr>
            <p:spPr>
              <a:xfrm>
                <a:off x="11763" y="8129"/>
                <a:ext cx="1696" cy="20"/>
              </a:xfrm>
              <a:custGeom>
                <a:rect l="l" t="t" r="r" b="b"/>
                <a:pathLst>
                  <a:path w="1695" h="20">
                    <a:moveTo>
                      <a:pt x="1679" y="0"/>
                    </a:moveTo>
                    <a:lnTo>
                      <a:pt x="1695" y="0"/>
                    </a:lnTo>
                  </a:path>
                </a:pathLst>
              </a:custGeom>
              <a:noFill/>
              <a:ln w="38099" cap="flat" cmpd="sng">
                <a:solidFill>
                  <a:srgbClr val="419EFF"/>
                </a:solidFill>
                <a:prstDash val="solid"/>
                <a:headEnd type="none" w="med" len="med"/>
                <a:tailEnd type="none" w="med" len="med"/>
              </a:ln>
            </p:spPr>
            <p:txBody>
              <a:bodyPr/>
              <a:lstStyle/>
              <a:p>
                <a:endParaRPr lang="zh-CN" altLang="en-US"/>
              </a:p>
            </p:txBody>
          </p:sp>
        </p:grpSp>
        <p:sp>
          <p:nvSpPr>
            <p:cNvPr id="1073743259" name="任意多边形 1073743258"/>
            <p:cNvSpPr/>
            <p:nvPr/>
          </p:nvSpPr>
          <p:spPr>
            <a:xfrm>
              <a:off x="13473" y="8039"/>
              <a:ext cx="120" cy="180"/>
            </a:xfrm>
            <a:custGeom>
              <a:rect l="l" t="t" r="r" b="b"/>
              <a:pathLst>
                <a:path w="120" h="180">
                  <a:moveTo>
                    <a:pt x="0" y="179"/>
                  </a:moveTo>
                  <a:lnTo>
                    <a:pt x="0" y="0"/>
                  </a:lnTo>
                  <a:lnTo>
                    <a:pt x="119" y="89"/>
                  </a:lnTo>
                  <a:lnTo>
                    <a:pt x="0" y="179"/>
                  </a:lnTo>
                  <a:close/>
                </a:path>
              </a:pathLst>
            </a:custGeom>
            <a:solidFill>
              <a:srgbClr val="419EFF"/>
            </a:solidFill>
            <a:ln w="9525">
              <a:noFill/>
            </a:ln>
          </p:spPr>
          <p:txBody>
            <a:bodyPr/>
            <a:lstStyle/>
            <a:p>
              <a:endParaRPr lang="zh-CN" altLang="en-US"/>
            </a:p>
          </p:txBody>
        </p:sp>
        <p:sp>
          <p:nvSpPr>
            <p:cNvPr id="1073743260" name="任意多边形 1073743259"/>
            <p:cNvSpPr/>
            <p:nvPr/>
          </p:nvSpPr>
          <p:spPr>
            <a:xfrm>
              <a:off x="13473" y="8039"/>
              <a:ext cx="120" cy="180"/>
            </a:xfrm>
            <a:custGeom>
              <a:rect l="l" t="t" r="r" b="b"/>
              <a:pathLst>
                <a:path w="120" h="180">
                  <a:moveTo>
                    <a:pt x="0" y="0"/>
                  </a:moveTo>
                  <a:lnTo>
                    <a:pt x="119" y="89"/>
                  </a:lnTo>
                  <a:lnTo>
                    <a:pt x="0" y="179"/>
                  </a:lnTo>
                  <a:lnTo>
                    <a:pt x="0" y="0"/>
                  </a:lnTo>
                  <a:close/>
                </a:path>
              </a:pathLst>
            </a:custGeom>
            <a:noFill/>
            <a:ln w="38099" cap="flat" cmpd="sng">
              <a:solidFill>
                <a:srgbClr val="419EFF"/>
              </a:solidFill>
              <a:prstDash val="solid"/>
              <a:headEnd type="none" w="med" len="med"/>
              <a:tailEnd type="none" w="med" len="med"/>
            </a:ln>
          </p:spPr>
          <p:txBody>
            <a:bodyPr/>
            <a:lstStyle/>
            <a:p>
              <a:endParaRPr lang="zh-CN" altLang="en-US"/>
            </a:p>
          </p:txBody>
        </p:sp>
        <p:pic>
          <p:nvPicPr>
            <p:cNvPr id="1073743261" name="图片 1073743260"/>
            <p:cNvPicPr>
              <a:picLocks noChangeAspect="1"/>
            </p:cNvPicPr>
            <p:nvPr/>
          </p:nvPicPr>
          <p:blipFill>
            <a:blip r:embed="rId4"/>
            <a:stretch>
              <a:fillRect/>
            </a:stretch>
          </p:blipFill>
          <p:spPr>
            <a:xfrm>
              <a:off x="1203" y="5074"/>
              <a:ext cx="6080" cy="6080"/>
            </a:xfrm>
            <a:prstGeom prst="rect">
              <a:avLst/>
            </a:prstGeom>
            <a:noFill/>
            <a:ln w="9525">
              <a:noFill/>
            </a:ln>
          </p:spPr>
        </p:pic>
        <p:sp>
          <p:nvSpPr>
            <p:cNvPr id="1073743262" name="文本框 1073743261"/>
            <p:cNvSpPr txBox="1"/>
            <p:nvPr/>
          </p:nvSpPr>
          <p:spPr>
            <a:xfrm>
              <a:off x="2283" y="2731"/>
              <a:ext cx="2122" cy="1001"/>
            </a:xfrm>
            <a:prstGeom prst="rect">
              <a:avLst/>
            </a:prstGeom>
            <a:noFill/>
            <a:ln w="9525">
              <a:noFill/>
            </a:ln>
          </p:spPr>
          <p:txBody>
            <a:bodyPr vert="horz" wrap="square" lIns="0" tIns="0" rIns="0" bIns="0"/>
            <a:lstStyle/>
            <a:p>
              <a:r>
                <a:rPr lang="zh-CN" altLang="en-US">
                  <a:latin typeface="微软雅黑" panose="020b0503020204020204" charset="-122"/>
                  <a:ea typeface="微软雅黑" panose="020b0503020204020204" charset="-122"/>
                </a:rPr>
                <a:t>会选</a:t>
              </a:r>
              <a:endParaRPr lang="zh-CN" altLang="en-US">
                <a:latin typeface="微软雅黑" panose="020b0503020204020204" charset="-122"/>
                <a:ea typeface="微软雅黑" panose="020b0503020204020204" charset="-122"/>
              </a:endParaRPr>
            </a:p>
          </p:txBody>
        </p:sp>
        <p:sp>
          <p:nvSpPr>
            <p:cNvPr id="1073743263" name="文本框 1073743262"/>
            <p:cNvSpPr txBox="1"/>
            <p:nvPr/>
          </p:nvSpPr>
          <p:spPr>
            <a:xfrm>
              <a:off x="6176" y="3538"/>
              <a:ext cx="2341" cy="1001"/>
            </a:xfrm>
            <a:prstGeom prst="rect">
              <a:avLst/>
            </a:prstGeom>
            <a:noFill/>
            <a:ln w="9525">
              <a:noFill/>
            </a:ln>
          </p:spPr>
          <p:txBody>
            <a:bodyPr vert="horz" wrap="square" lIns="0" tIns="0" rIns="0" bIns="0"/>
            <a:lstStyle/>
            <a:p>
              <a:r>
                <a:rPr lang="zh-CN" altLang="en-US">
                  <a:latin typeface="微软雅黑" panose="020b0503020204020204" charset="-122"/>
                  <a:ea typeface="微软雅黑" panose="020b0503020204020204" charset="-122"/>
                </a:rPr>
                <a:t>会放</a:t>
              </a:r>
              <a:endParaRPr lang="zh-CN" altLang="en-US">
                <a:latin typeface="微软雅黑" panose="020b0503020204020204" charset="-122"/>
                <a:ea typeface="微软雅黑" panose="020b0503020204020204" charset="-122"/>
              </a:endParaRPr>
            </a:p>
          </p:txBody>
        </p:sp>
        <p:sp>
          <p:nvSpPr>
            <p:cNvPr id="1073743264" name="文本框 1073743263"/>
            <p:cNvSpPr txBox="1"/>
            <p:nvPr/>
          </p:nvSpPr>
          <p:spPr>
            <a:xfrm>
              <a:off x="8378" y="8010"/>
              <a:ext cx="2175" cy="1001"/>
            </a:xfrm>
            <a:prstGeom prst="rect">
              <a:avLst/>
            </a:prstGeom>
            <a:noFill/>
            <a:ln w="9525">
              <a:noFill/>
            </a:ln>
          </p:spPr>
          <p:txBody>
            <a:bodyPr vert="horz" wrap="square" lIns="0" tIns="0" rIns="0" bIns="0"/>
            <a:lstStyle/>
            <a:p>
              <a:r>
                <a:rPr lang="zh-CN" altLang="en-US">
                  <a:latin typeface="微软雅黑" panose="020b0503020204020204" charset="-122"/>
                  <a:ea typeface="微软雅黑" panose="020b0503020204020204" charset="-122"/>
                </a:rPr>
                <a:t>会看</a:t>
              </a:r>
              <a:endParaRPr lang="zh-CN" altLang="en-US">
                <a:latin typeface="微软雅黑" panose="020b0503020204020204" charset="-122"/>
                <a:ea typeface="微软雅黑" panose="020b0503020204020204" charset="-122"/>
              </a:endParaRPr>
            </a:p>
          </p:txBody>
        </p:sp>
        <p:sp>
          <p:nvSpPr>
            <p:cNvPr id="1073743265" name="文本框 1073743264"/>
            <p:cNvSpPr txBox="1"/>
            <p:nvPr/>
          </p:nvSpPr>
          <p:spPr>
            <a:xfrm>
              <a:off x="2283" y="12564"/>
              <a:ext cx="2122" cy="1001"/>
            </a:xfrm>
            <a:prstGeom prst="rect">
              <a:avLst/>
            </a:prstGeom>
            <a:noFill/>
            <a:ln w="9525">
              <a:noFill/>
            </a:ln>
          </p:spPr>
          <p:txBody>
            <a:bodyPr vert="horz" wrap="square" lIns="0" tIns="0" rIns="0" bIns="0"/>
            <a:lstStyle/>
            <a:p>
              <a:r>
                <a:rPr lang="zh-CN" altLang="en-US">
                  <a:latin typeface="微软雅黑" panose="020b0503020204020204" charset="-122"/>
                  <a:ea typeface="微软雅黑" panose="020b0503020204020204" charset="-122"/>
                </a:rPr>
                <a:t>会记</a:t>
              </a:r>
              <a:endParaRPr lang="zh-CN" altLang="en-US">
                <a:latin typeface="微软雅黑" panose="020b0503020204020204" charset="-122"/>
                <a:ea typeface="微软雅黑" panose="020b0503020204020204" charset="-122"/>
              </a:endParaRPr>
            </a:p>
          </p:txBody>
        </p:sp>
        <p:sp>
          <p:nvSpPr>
            <p:cNvPr id="1073743266" name="文本框 1073743265"/>
            <p:cNvSpPr txBox="1"/>
            <p:nvPr/>
          </p:nvSpPr>
          <p:spPr>
            <a:xfrm>
              <a:off x="6117" y="11680"/>
              <a:ext cx="2261" cy="1001"/>
            </a:xfrm>
            <a:prstGeom prst="rect">
              <a:avLst/>
            </a:prstGeom>
            <a:noFill/>
            <a:ln w="9525">
              <a:noFill/>
            </a:ln>
          </p:spPr>
          <p:txBody>
            <a:bodyPr vert="horz" wrap="square" lIns="0" tIns="0" rIns="0" bIns="0"/>
            <a:lstStyle/>
            <a:p>
              <a:r>
                <a:rPr lang="zh-CN" altLang="en-US">
                  <a:latin typeface="微软雅黑" panose="020b0503020204020204" charset="-122"/>
                  <a:ea typeface="微软雅黑" panose="020b0503020204020204" charset="-122"/>
                </a:rPr>
                <a:t>会读</a:t>
              </a:r>
              <a:endParaRPr lang="zh-CN" altLang="en-US">
                <a:latin typeface="微软雅黑" panose="020b0503020204020204" charset="-122"/>
                <a:ea typeface="微软雅黑" panose="020b0503020204020204" charset="-122"/>
              </a:endParaRPr>
            </a:p>
          </p:txBody>
        </p:sp>
      </p:grpSp>
      <p:grpSp>
        <p:nvGrpSpPr>
          <p:cNvPr id="1073743267" name="组合 1073743266" title=""/>
          <p:cNvGrpSpPr/>
          <p:nvPr/>
        </p:nvGrpSpPr>
        <p:grpSpPr>
          <a:xfrm>
            <a:off x="4671695" y="2266950"/>
            <a:ext cx="4714875" cy="755650"/>
            <a:chOff x="14400" y="1620"/>
            <a:chExt cx="12780" cy="2115"/>
          </a:xfrm>
        </p:grpSpPr>
        <p:sp>
          <p:nvSpPr>
            <p:cNvPr id="1073743268" name="任意多边形 1073743267"/>
            <p:cNvSpPr/>
            <p:nvPr/>
          </p:nvSpPr>
          <p:spPr>
            <a:xfrm>
              <a:off x="14400" y="1620"/>
              <a:ext cx="12780" cy="2115"/>
            </a:xfrm>
            <a:custGeom>
              <a:rect l="l" t="t" r="r" b="b"/>
              <a:pathLst>
                <a:path w="12780" h="2115">
                  <a:moveTo>
                    <a:pt x="11722" y="2114"/>
                  </a:moveTo>
                  <a:lnTo>
                    <a:pt x="1057" y="2114"/>
                  </a:lnTo>
                  <a:lnTo>
                    <a:pt x="981" y="2112"/>
                  </a:lnTo>
                  <a:lnTo>
                    <a:pt x="905" y="2104"/>
                  </a:lnTo>
                  <a:lnTo>
                    <a:pt x="831" y="2090"/>
                  </a:lnTo>
                  <a:lnTo>
                    <a:pt x="758" y="2071"/>
                  </a:lnTo>
                  <a:lnTo>
                    <a:pt x="687" y="2048"/>
                  </a:lnTo>
                  <a:lnTo>
                    <a:pt x="618" y="2019"/>
                  </a:lnTo>
                  <a:lnTo>
                    <a:pt x="551" y="1985"/>
                  </a:lnTo>
                  <a:lnTo>
                    <a:pt x="486" y="1947"/>
                  </a:lnTo>
                  <a:lnTo>
                    <a:pt x="424" y="1904"/>
                  </a:lnTo>
                  <a:lnTo>
                    <a:pt x="365" y="1857"/>
                  </a:lnTo>
                  <a:lnTo>
                    <a:pt x="309" y="1805"/>
                  </a:lnTo>
                  <a:lnTo>
                    <a:pt x="257" y="1749"/>
                  </a:lnTo>
                  <a:lnTo>
                    <a:pt x="210" y="1690"/>
                  </a:lnTo>
                  <a:lnTo>
                    <a:pt x="167" y="1628"/>
                  </a:lnTo>
                  <a:lnTo>
                    <a:pt x="129" y="1563"/>
                  </a:lnTo>
                  <a:lnTo>
                    <a:pt x="95" y="1496"/>
                  </a:lnTo>
                  <a:lnTo>
                    <a:pt x="66" y="1427"/>
                  </a:lnTo>
                  <a:lnTo>
                    <a:pt x="43" y="1356"/>
                  </a:lnTo>
                  <a:lnTo>
                    <a:pt x="24" y="1283"/>
                  </a:lnTo>
                  <a:lnTo>
                    <a:pt x="10" y="1208"/>
                  </a:lnTo>
                  <a:lnTo>
                    <a:pt x="2" y="1133"/>
                  </a:lnTo>
                  <a:lnTo>
                    <a:pt x="0" y="1057"/>
                  </a:lnTo>
                  <a:lnTo>
                    <a:pt x="2" y="981"/>
                  </a:lnTo>
                  <a:lnTo>
                    <a:pt x="10" y="905"/>
                  </a:lnTo>
                  <a:lnTo>
                    <a:pt x="24" y="831"/>
                  </a:lnTo>
                  <a:lnTo>
                    <a:pt x="43" y="758"/>
                  </a:lnTo>
                  <a:lnTo>
                    <a:pt x="66" y="687"/>
                  </a:lnTo>
                  <a:lnTo>
                    <a:pt x="95" y="618"/>
                  </a:lnTo>
                  <a:lnTo>
                    <a:pt x="129" y="551"/>
                  </a:lnTo>
                  <a:lnTo>
                    <a:pt x="167" y="486"/>
                  </a:lnTo>
                  <a:lnTo>
                    <a:pt x="210" y="424"/>
                  </a:lnTo>
                  <a:lnTo>
                    <a:pt x="257" y="365"/>
                  </a:lnTo>
                  <a:lnTo>
                    <a:pt x="309" y="309"/>
                  </a:lnTo>
                  <a:lnTo>
                    <a:pt x="365" y="257"/>
                  </a:lnTo>
                  <a:lnTo>
                    <a:pt x="424" y="210"/>
                  </a:lnTo>
                  <a:lnTo>
                    <a:pt x="486" y="167"/>
                  </a:lnTo>
                  <a:lnTo>
                    <a:pt x="551" y="129"/>
                  </a:lnTo>
                  <a:lnTo>
                    <a:pt x="618" y="95"/>
                  </a:lnTo>
                  <a:lnTo>
                    <a:pt x="687" y="66"/>
                  </a:lnTo>
                  <a:lnTo>
                    <a:pt x="758" y="43"/>
                  </a:lnTo>
                  <a:lnTo>
                    <a:pt x="831" y="24"/>
                  </a:lnTo>
                  <a:lnTo>
                    <a:pt x="905" y="10"/>
                  </a:lnTo>
                  <a:lnTo>
                    <a:pt x="981" y="2"/>
                  </a:lnTo>
                  <a:lnTo>
                    <a:pt x="1057" y="0"/>
                  </a:lnTo>
                  <a:lnTo>
                    <a:pt x="11722" y="0"/>
                  </a:lnTo>
                  <a:lnTo>
                    <a:pt x="11798" y="2"/>
                  </a:lnTo>
                  <a:lnTo>
                    <a:pt x="11874" y="10"/>
                  </a:lnTo>
                  <a:lnTo>
                    <a:pt x="11948" y="24"/>
                  </a:lnTo>
                  <a:lnTo>
                    <a:pt x="12021" y="43"/>
                  </a:lnTo>
                  <a:lnTo>
                    <a:pt x="12092" y="66"/>
                  </a:lnTo>
                  <a:lnTo>
                    <a:pt x="12161" y="95"/>
                  </a:lnTo>
                  <a:lnTo>
                    <a:pt x="12228" y="129"/>
                  </a:lnTo>
                  <a:lnTo>
                    <a:pt x="12293" y="167"/>
                  </a:lnTo>
                  <a:lnTo>
                    <a:pt x="12355" y="210"/>
                  </a:lnTo>
                  <a:lnTo>
                    <a:pt x="12414" y="257"/>
                  </a:lnTo>
                  <a:lnTo>
                    <a:pt x="12470" y="309"/>
                  </a:lnTo>
                  <a:lnTo>
                    <a:pt x="12522" y="365"/>
                  </a:lnTo>
                  <a:lnTo>
                    <a:pt x="12569" y="424"/>
                  </a:lnTo>
                  <a:lnTo>
                    <a:pt x="12612" y="486"/>
                  </a:lnTo>
                  <a:lnTo>
                    <a:pt x="12650" y="551"/>
                  </a:lnTo>
                  <a:lnTo>
                    <a:pt x="12684" y="618"/>
                  </a:lnTo>
                  <a:lnTo>
                    <a:pt x="12713" y="687"/>
                  </a:lnTo>
                  <a:lnTo>
                    <a:pt x="12736" y="758"/>
                  </a:lnTo>
                  <a:lnTo>
                    <a:pt x="12755" y="831"/>
                  </a:lnTo>
                  <a:lnTo>
                    <a:pt x="12769" y="905"/>
                  </a:lnTo>
                  <a:lnTo>
                    <a:pt x="12777" y="981"/>
                  </a:lnTo>
                  <a:lnTo>
                    <a:pt x="12779" y="1057"/>
                  </a:lnTo>
                  <a:lnTo>
                    <a:pt x="12777" y="1133"/>
                  </a:lnTo>
                  <a:lnTo>
                    <a:pt x="12769" y="1208"/>
                  </a:lnTo>
                  <a:lnTo>
                    <a:pt x="12755" y="1283"/>
                  </a:lnTo>
                  <a:lnTo>
                    <a:pt x="12736" y="1356"/>
                  </a:lnTo>
                  <a:lnTo>
                    <a:pt x="12713" y="1427"/>
                  </a:lnTo>
                  <a:lnTo>
                    <a:pt x="12684" y="1496"/>
                  </a:lnTo>
                  <a:lnTo>
                    <a:pt x="12650" y="1563"/>
                  </a:lnTo>
                  <a:lnTo>
                    <a:pt x="12612" y="1628"/>
                  </a:lnTo>
                  <a:lnTo>
                    <a:pt x="12569" y="1690"/>
                  </a:lnTo>
                  <a:lnTo>
                    <a:pt x="12522" y="1749"/>
                  </a:lnTo>
                  <a:lnTo>
                    <a:pt x="12470" y="1805"/>
                  </a:lnTo>
                  <a:lnTo>
                    <a:pt x="12414" y="1857"/>
                  </a:lnTo>
                  <a:lnTo>
                    <a:pt x="12355" y="1904"/>
                  </a:lnTo>
                  <a:lnTo>
                    <a:pt x="12293" y="1947"/>
                  </a:lnTo>
                  <a:lnTo>
                    <a:pt x="12228" y="1985"/>
                  </a:lnTo>
                  <a:lnTo>
                    <a:pt x="12161" y="2019"/>
                  </a:lnTo>
                  <a:lnTo>
                    <a:pt x="12092" y="2048"/>
                  </a:lnTo>
                  <a:lnTo>
                    <a:pt x="12021" y="2071"/>
                  </a:lnTo>
                  <a:lnTo>
                    <a:pt x="11948" y="2090"/>
                  </a:lnTo>
                  <a:lnTo>
                    <a:pt x="11874" y="2104"/>
                  </a:lnTo>
                  <a:lnTo>
                    <a:pt x="11798" y="2112"/>
                  </a:lnTo>
                  <a:lnTo>
                    <a:pt x="11722" y="2114"/>
                  </a:lnTo>
                  <a:close/>
                </a:path>
              </a:pathLst>
            </a:custGeom>
            <a:solidFill>
              <a:srgbClr val="D5A2FD"/>
            </a:solidFill>
            <a:ln w="9525">
              <a:noFill/>
            </a:ln>
          </p:spPr>
          <p:txBody>
            <a:bodyPr/>
            <a:lstStyle/>
            <a:p>
              <a:endParaRPr lang="zh-CN" altLang="en-US"/>
            </a:p>
          </p:txBody>
        </p:sp>
        <p:sp>
          <p:nvSpPr>
            <p:cNvPr id="1073743269" name="任意多边形 1073743268"/>
            <p:cNvSpPr/>
            <p:nvPr/>
          </p:nvSpPr>
          <p:spPr>
            <a:xfrm>
              <a:off x="14708" y="1843"/>
              <a:ext cx="1669" cy="1669"/>
            </a:xfrm>
            <a:custGeom>
              <a:rect l="l" t="t" r="r" b="b"/>
              <a:pathLst>
                <a:path w="1669" h="1669">
                  <a:moveTo>
                    <a:pt x="834" y="1668"/>
                  </a:moveTo>
                  <a:lnTo>
                    <a:pt x="758" y="1665"/>
                  </a:lnTo>
                  <a:lnTo>
                    <a:pt x="684" y="1655"/>
                  </a:lnTo>
                  <a:lnTo>
                    <a:pt x="612" y="1638"/>
                  </a:lnTo>
                  <a:lnTo>
                    <a:pt x="543" y="1616"/>
                  </a:lnTo>
                  <a:lnTo>
                    <a:pt x="476" y="1588"/>
                  </a:lnTo>
                  <a:lnTo>
                    <a:pt x="413" y="1554"/>
                  </a:lnTo>
                  <a:lnTo>
                    <a:pt x="353" y="1516"/>
                  </a:lnTo>
                  <a:lnTo>
                    <a:pt x="296" y="1472"/>
                  </a:lnTo>
                  <a:lnTo>
                    <a:pt x="244" y="1424"/>
                  </a:lnTo>
                  <a:lnTo>
                    <a:pt x="196" y="1371"/>
                  </a:lnTo>
                  <a:lnTo>
                    <a:pt x="152" y="1315"/>
                  </a:lnTo>
                  <a:lnTo>
                    <a:pt x="113" y="1255"/>
                  </a:lnTo>
                  <a:lnTo>
                    <a:pt x="80" y="1191"/>
                  </a:lnTo>
                  <a:lnTo>
                    <a:pt x="52" y="1125"/>
                  </a:lnTo>
                  <a:lnTo>
                    <a:pt x="29" y="1056"/>
                  </a:lnTo>
                  <a:lnTo>
                    <a:pt x="13" y="984"/>
                  </a:lnTo>
                  <a:lnTo>
                    <a:pt x="3" y="910"/>
                  </a:lnTo>
                  <a:lnTo>
                    <a:pt x="0" y="834"/>
                  </a:lnTo>
                  <a:lnTo>
                    <a:pt x="3" y="758"/>
                  </a:lnTo>
                  <a:lnTo>
                    <a:pt x="13" y="684"/>
                  </a:lnTo>
                  <a:lnTo>
                    <a:pt x="29" y="612"/>
                  </a:lnTo>
                  <a:lnTo>
                    <a:pt x="52" y="543"/>
                  </a:lnTo>
                  <a:lnTo>
                    <a:pt x="80" y="476"/>
                  </a:lnTo>
                  <a:lnTo>
                    <a:pt x="113" y="413"/>
                  </a:lnTo>
                  <a:lnTo>
                    <a:pt x="152" y="353"/>
                  </a:lnTo>
                  <a:lnTo>
                    <a:pt x="196" y="296"/>
                  </a:lnTo>
                  <a:lnTo>
                    <a:pt x="244" y="244"/>
                  </a:lnTo>
                  <a:lnTo>
                    <a:pt x="296" y="196"/>
                  </a:lnTo>
                  <a:lnTo>
                    <a:pt x="353" y="152"/>
                  </a:lnTo>
                  <a:lnTo>
                    <a:pt x="413" y="113"/>
                  </a:lnTo>
                  <a:lnTo>
                    <a:pt x="476" y="80"/>
                  </a:lnTo>
                  <a:lnTo>
                    <a:pt x="543" y="52"/>
                  </a:lnTo>
                  <a:lnTo>
                    <a:pt x="612" y="29"/>
                  </a:lnTo>
                  <a:lnTo>
                    <a:pt x="684" y="13"/>
                  </a:lnTo>
                  <a:lnTo>
                    <a:pt x="758" y="3"/>
                  </a:lnTo>
                  <a:lnTo>
                    <a:pt x="834" y="0"/>
                  </a:lnTo>
                  <a:lnTo>
                    <a:pt x="910" y="3"/>
                  </a:lnTo>
                  <a:lnTo>
                    <a:pt x="984" y="13"/>
                  </a:lnTo>
                  <a:lnTo>
                    <a:pt x="1056" y="29"/>
                  </a:lnTo>
                  <a:lnTo>
                    <a:pt x="1125" y="52"/>
                  </a:lnTo>
                  <a:lnTo>
                    <a:pt x="1191" y="80"/>
                  </a:lnTo>
                  <a:lnTo>
                    <a:pt x="1255" y="113"/>
                  </a:lnTo>
                  <a:lnTo>
                    <a:pt x="1315" y="152"/>
                  </a:lnTo>
                  <a:lnTo>
                    <a:pt x="1371" y="196"/>
                  </a:lnTo>
                  <a:lnTo>
                    <a:pt x="1424" y="244"/>
                  </a:lnTo>
                  <a:lnTo>
                    <a:pt x="1472" y="296"/>
                  </a:lnTo>
                  <a:lnTo>
                    <a:pt x="1516" y="353"/>
                  </a:lnTo>
                  <a:lnTo>
                    <a:pt x="1554" y="413"/>
                  </a:lnTo>
                  <a:lnTo>
                    <a:pt x="1588" y="476"/>
                  </a:lnTo>
                  <a:lnTo>
                    <a:pt x="1616" y="543"/>
                  </a:lnTo>
                  <a:lnTo>
                    <a:pt x="1638" y="612"/>
                  </a:lnTo>
                  <a:lnTo>
                    <a:pt x="1655" y="684"/>
                  </a:lnTo>
                  <a:lnTo>
                    <a:pt x="1665" y="758"/>
                  </a:lnTo>
                  <a:lnTo>
                    <a:pt x="1668" y="834"/>
                  </a:lnTo>
                  <a:lnTo>
                    <a:pt x="1665" y="910"/>
                  </a:lnTo>
                  <a:lnTo>
                    <a:pt x="1655" y="984"/>
                  </a:lnTo>
                  <a:lnTo>
                    <a:pt x="1638" y="1056"/>
                  </a:lnTo>
                  <a:lnTo>
                    <a:pt x="1616" y="1125"/>
                  </a:lnTo>
                  <a:lnTo>
                    <a:pt x="1588" y="1191"/>
                  </a:lnTo>
                  <a:lnTo>
                    <a:pt x="1554" y="1255"/>
                  </a:lnTo>
                  <a:lnTo>
                    <a:pt x="1516" y="1315"/>
                  </a:lnTo>
                  <a:lnTo>
                    <a:pt x="1472" y="1371"/>
                  </a:lnTo>
                  <a:lnTo>
                    <a:pt x="1424" y="1424"/>
                  </a:lnTo>
                  <a:lnTo>
                    <a:pt x="1371" y="1472"/>
                  </a:lnTo>
                  <a:lnTo>
                    <a:pt x="1315" y="1516"/>
                  </a:lnTo>
                  <a:lnTo>
                    <a:pt x="1255" y="1554"/>
                  </a:lnTo>
                  <a:lnTo>
                    <a:pt x="1191" y="1588"/>
                  </a:lnTo>
                  <a:lnTo>
                    <a:pt x="1125" y="1616"/>
                  </a:lnTo>
                  <a:lnTo>
                    <a:pt x="1056" y="1638"/>
                  </a:lnTo>
                  <a:lnTo>
                    <a:pt x="984" y="1655"/>
                  </a:lnTo>
                  <a:lnTo>
                    <a:pt x="910" y="1665"/>
                  </a:lnTo>
                  <a:lnTo>
                    <a:pt x="834" y="1668"/>
                  </a:lnTo>
                  <a:close/>
                </a:path>
              </a:pathLst>
            </a:custGeom>
            <a:solidFill>
              <a:srgbClr val="FFFFFF"/>
            </a:solidFill>
            <a:ln w="9525">
              <a:noFill/>
            </a:ln>
          </p:spPr>
          <p:txBody>
            <a:bodyPr/>
            <a:lstStyle/>
            <a:p>
              <a:endParaRPr lang="zh-CN" altLang="en-US"/>
            </a:p>
          </p:txBody>
        </p:sp>
        <p:grpSp>
          <p:nvGrpSpPr>
            <p:cNvPr id="1073743270" name="组合 1073743269"/>
            <p:cNvGrpSpPr/>
            <p:nvPr/>
          </p:nvGrpSpPr>
          <p:grpSpPr>
            <a:xfrm>
              <a:off x="16634" y="2514"/>
              <a:ext cx="9469" cy="20"/>
              <a:chOff x="16634" y="2514"/>
              <a:chExt cx="9469" cy="20"/>
            </a:xfrm>
          </p:grpSpPr>
          <p:sp>
            <p:nvSpPr>
              <p:cNvPr id="1073743271" name="任意多边形 1073743270"/>
              <p:cNvSpPr/>
              <p:nvPr/>
            </p:nvSpPr>
            <p:spPr>
              <a:xfrm>
                <a:off x="16634" y="2514"/>
                <a:ext cx="9469" cy="20"/>
              </a:xfrm>
              <a:custGeom>
                <a:rect l="l" t="t" r="r" b="b"/>
                <a:pathLst>
                  <a:path w="9469" h="20">
                    <a:moveTo>
                      <a:pt x="0" y="0"/>
                    </a:moveTo>
                    <a:lnTo>
                      <a:pt x="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72" name="任意多边形 1073743271"/>
              <p:cNvSpPr/>
              <p:nvPr/>
            </p:nvSpPr>
            <p:spPr>
              <a:xfrm>
                <a:off x="16634" y="2514"/>
                <a:ext cx="9469" cy="20"/>
              </a:xfrm>
              <a:custGeom>
                <a:rect l="l" t="t" r="r" b="b"/>
                <a:pathLst>
                  <a:path w="9469" h="20">
                    <a:moveTo>
                      <a:pt x="104" y="0"/>
                    </a:moveTo>
                    <a:lnTo>
                      <a:pt x="1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73" name="任意多边形 1073743272"/>
              <p:cNvSpPr/>
              <p:nvPr/>
            </p:nvSpPr>
            <p:spPr>
              <a:xfrm>
                <a:off x="16634" y="2514"/>
                <a:ext cx="9469" cy="20"/>
              </a:xfrm>
              <a:custGeom>
                <a:rect l="l" t="t" r="r" b="b"/>
                <a:pathLst>
                  <a:path w="9469" h="20">
                    <a:moveTo>
                      <a:pt x="209" y="0"/>
                    </a:moveTo>
                    <a:lnTo>
                      <a:pt x="2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74" name="任意多边形 1073743273"/>
              <p:cNvSpPr/>
              <p:nvPr/>
            </p:nvSpPr>
            <p:spPr>
              <a:xfrm>
                <a:off x="16634" y="2514"/>
                <a:ext cx="9469" cy="20"/>
              </a:xfrm>
              <a:custGeom>
                <a:rect l="l" t="t" r="r" b="b"/>
                <a:pathLst>
                  <a:path w="9469" h="20">
                    <a:moveTo>
                      <a:pt x="314" y="0"/>
                    </a:moveTo>
                    <a:lnTo>
                      <a:pt x="4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75" name="任意多边形 1073743274"/>
              <p:cNvSpPr/>
              <p:nvPr/>
            </p:nvSpPr>
            <p:spPr>
              <a:xfrm>
                <a:off x="16634" y="2514"/>
                <a:ext cx="9469" cy="20"/>
              </a:xfrm>
              <a:custGeom>
                <a:rect l="l" t="t" r="r" b="b"/>
                <a:pathLst>
                  <a:path w="9469" h="20">
                    <a:moveTo>
                      <a:pt x="419" y="0"/>
                    </a:moveTo>
                    <a:lnTo>
                      <a:pt x="5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76" name="任意多边形 1073743275"/>
              <p:cNvSpPr/>
              <p:nvPr/>
            </p:nvSpPr>
            <p:spPr>
              <a:xfrm>
                <a:off x="16634" y="2514"/>
                <a:ext cx="9469" cy="20"/>
              </a:xfrm>
              <a:custGeom>
                <a:rect l="l" t="t" r="r" b="b"/>
                <a:pathLst>
                  <a:path w="9469" h="20">
                    <a:moveTo>
                      <a:pt x="524" y="0"/>
                    </a:moveTo>
                    <a:lnTo>
                      <a:pt x="6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77" name="任意多边形 1073743276"/>
              <p:cNvSpPr/>
              <p:nvPr/>
            </p:nvSpPr>
            <p:spPr>
              <a:xfrm>
                <a:off x="16634" y="2514"/>
                <a:ext cx="9469" cy="20"/>
              </a:xfrm>
              <a:custGeom>
                <a:rect l="l" t="t" r="r" b="b"/>
                <a:pathLst>
                  <a:path w="9469" h="20">
                    <a:moveTo>
                      <a:pt x="629" y="0"/>
                    </a:moveTo>
                    <a:lnTo>
                      <a:pt x="7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78" name="任意多边形 1073743277"/>
              <p:cNvSpPr/>
              <p:nvPr/>
            </p:nvSpPr>
            <p:spPr>
              <a:xfrm>
                <a:off x="16634" y="2514"/>
                <a:ext cx="9469" cy="20"/>
              </a:xfrm>
              <a:custGeom>
                <a:rect l="l" t="t" r="r" b="b"/>
                <a:pathLst>
                  <a:path w="9469" h="20">
                    <a:moveTo>
                      <a:pt x="734" y="0"/>
                    </a:moveTo>
                    <a:lnTo>
                      <a:pt x="8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79" name="任意多边形 1073743278"/>
              <p:cNvSpPr/>
              <p:nvPr/>
            </p:nvSpPr>
            <p:spPr>
              <a:xfrm>
                <a:off x="16634" y="2514"/>
                <a:ext cx="9469" cy="20"/>
              </a:xfrm>
              <a:custGeom>
                <a:rect l="l" t="t" r="r" b="b"/>
                <a:pathLst>
                  <a:path w="9469" h="20">
                    <a:moveTo>
                      <a:pt x="839" y="0"/>
                    </a:moveTo>
                    <a:lnTo>
                      <a:pt x="9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80" name="任意多边形 1073743279"/>
              <p:cNvSpPr/>
              <p:nvPr/>
            </p:nvSpPr>
            <p:spPr>
              <a:xfrm>
                <a:off x="16634" y="2514"/>
                <a:ext cx="9469" cy="20"/>
              </a:xfrm>
              <a:custGeom>
                <a:rect l="l" t="t" r="r" b="b"/>
                <a:pathLst>
                  <a:path w="9469" h="20">
                    <a:moveTo>
                      <a:pt x="944" y="0"/>
                    </a:moveTo>
                    <a:lnTo>
                      <a:pt x="10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81" name="任意多边形 1073743280"/>
              <p:cNvSpPr/>
              <p:nvPr/>
            </p:nvSpPr>
            <p:spPr>
              <a:xfrm>
                <a:off x="16634" y="2514"/>
                <a:ext cx="9469" cy="20"/>
              </a:xfrm>
              <a:custGeom>
                <a:rect l="l" t="t" r="r" b="b"/>
                <a:pathLst>
                  <a:path w="9469" h="20">
                    <a:moveTo>
                      <a:pt x="1049" y="0"/>
                    </a:moveTo>
                    <a:lnTo>
                      <a:pt x="11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82" name="任意多边形 1073743281"/>
              <p:cNvSpPr/>
              <p:nvPr/>
            </p:nvSpPr>
            <p:spPr>
              <a:xfrm>
                <a:off x="16634" y="2514"/>
                <a:ext cx="9469" cy="20"/>
              </a:xfrm>
              <a:custGeom>
                <a:rect l="l" t="t" r="r" b="b"/>
                <a:pathLst>
                  <a:path w="9469" h="20">
                    <a:moveTo>
                      <a:pt x="1154" y="0"/>
                    </a:moveTo>
                    <a:lnTo>
                      <a:pt x="12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83" name="任意多边形 1073743282"/>
              <p:cNvSpPr/>
              <p:nvPr/>
            </p:nvSpPr>
            <p:spPr>
              <a:xfrm>
                <a:off x="16634" y="2514"/>
                <a:ext cx="9469" cy="20"/>
              </a:xfrm>
              <a:custGeom>
                <a:rect l="l" t="t" r="r" b="b"/>
                <a:pathLst>
                  <a:path w="9469" h="20">
                    <a:moveTo>
                      <a:pt x="1259" y="0"/>
                    </a:moveTo>
                    <a:lnTo>
                      <a:pt x="13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84" name="任意多边形 1073743283"/>
              <p:cNvSpPr/>
              <p:nvPr/>
            </p:nvSpPr>
            <p:spPr>
              <a:xfrm>
                <a:off x="16634" y="2514"/>
                <a:ext cx="9469" cy="20"/>
              </a:xfrm>
              <a:custGeom>
                <a:rect l="l" t="t" r="r" b="b"/>
                <a:pathLst>
                  <a:path w="9469" h="20">
                    <a:moveTo>
                      <a:pt x="1364" y="0"/>
                    </a:moveTo>
                    <a:lnTo>
                      <a:pt x="14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85" name="任意多边形 1073743284"/>
              <p:cNvSpPr/>
              <p:nvPr/>
            </p:nvSpPr>
            <p:spPr>
              <a:xfrm>
                <a:off x="16634" y="2514"/>
                <a:ext cx="9469" cy="20"/>
              </a:xfrm>
              <a:custGeom>
                <a:rect l="l" t="t" r="r" b="b"/>
                <a:pathLst>
                  <a:path w="9469" h="20">
                    <a:moveTo>
                      <a:pt x="1469" y="0"/>
                    </a:moveTo>
                    <a:lnTo>
                      <a:pt x="15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86" name="任意多边形 1073743285"/>
              <p:cNvSpPr/>
              <p:nvPr/>
            </p:nvSpPr>
            <p:spPr>
              <a:xfrm>
                <a:off x="16634" y="2514"/>
                <a:ext cx="9469" cy="20"/>
              </a:xfrm>
              <a:custGeom>
                <a:rect l="l" t="t" r="r" b="b"/>
                <a:pathLst>
                  <a:path w="9469" h="20">
                    <a:moveTo>
                      <a:pt x="1574" y="0"/>
                    </a:moveTo>
                    <a:lnTo>
                      <a:pt x="16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87" name="任意多边形 1073743286"/>
              <p:cNvSpPr/>
              <p:nvPr/>
            </p:nvSpPr>
            <p:spPr>
              <a:xfrm>
                <a:off x="16634" y="2514"/>
                <a:ext cx="9469" cy="20"/>
              </a:xfrm>
              <a:custGeom>
                <a:rect l="l" t="t" r="r" b="b"/>
                <a:pathLst>
                  <a:path w="9469" h="20">
                    <a:moveTo>
                      <a:pt x="1679" y="0"/>
                    </a:moveTo>
                    <a:lnTo>
                      <a:pt x="17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88" name="任意多边形 1073743287"/>
              <p:cNvSpPr/>
              <p:nvPr/>
            </p:nvSpPr>
            <p:spPr>
              <a:xfrm>
                <a:off x="16634" y="2514"/>
                <a:ext cx="9469" cy="20"/>
              </a:xfrm>
              <a:custGeom>
                <a:rect l="l" t="t" r="r" b="b"/>
                <a:pathLst>
                  <a:path w="9469" h="20">
                    <a:moveTo>
                      <a:pt x="1784" y="0"/>
                    </a:moveTo>
                    <a:lnTo>
                      <a:pt x="18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89" name="任意多边形 1073743288"/>
              <p:cNvSpPr/>
              <p:nvPr/>
            </p:nvSpPr>
            <p:spPr>
              <a:xfrm>
                <a:off x="16634" y="2514"/>
                <a:ext cx="9469" cy="20"/>
              </a:xfrm>
              <a:custGeom>
                <a:rect l="l" t="t" r="r" b="b"/>
                <a:pathLst>
                  <a:path w="9469" h="20">
                    <a:moveTo>
                      <a:pt x="1889" y="0"/>
                    </a:moveTo>
                    <a:lnTo>
                      <a:pt x="19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90" name="任意多边形 1073743289"/>
              <p:cNvSpPr/>
              <p:nvPr/>
            </p:nvSpPr>
            <p:spPr>
              <a:xfrm>
                <a:off x="16634" y="2514"/>
                <a:ext cx="9469" cy="20"/>
              </a:xfrm>
              <a:custGeom>
                <a:rect l="l" t="t" r="r" b="b"/>
                <a:pathLst>
                  <a:path w="9469" h="20">
                    <a:moveTo>
                      <a:pt x="1994" y="0"/>
                    </a:moveTo>
                    <a:lnTo>
                      <a:pt x="20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91" name="任意多边形 1073743290"/>
              <p:cNvSpPr/>
              <p:nvPr/>
            </p:nvSpPr>
            <p:spPr>
              <a:xfrm>
                <a:off x="16634" y="2514"/>
                <a:ext cx="9469" cy="20"/>
              </a:xfrm>
              <a:custGeom>
                <a:rect l="l" t="t" r="r" b="b"/>
                <a:pathLst>
                  <a:path w="9469" h="20">
                    <a:moveTo>
                      <a:pt x="2099" y="0"/>
                    </a:moveTo>
                    <a:lnTo>
                      <a:pt x="21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92" name="任意多边形 1073743291"/>
              <p:cNvSpPr/>
              <p:nvPr/>
            </p:nvSpPr>
            <p:spPr>
              <a:xfrm>
                <a:off x="16634" y="2514"/>
                <a:ext cx="9469" cy="20"/>
              </a:xfrm>
              <a:custGeom>
                <a:rect l="l" t="t" r="r" b="b"/>
                <a:pathLst>
                  <a:path w="9469" h="20">
                    <a:moveTo>
                      <a:pt x="2204" y="0"/>
                    </a:moveTo>
                    <a:lnTo>
                      <a:pt x="22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93" name="任意多边形 1073743292"/>
              <p:cNvSpPr/>
              <p:nvPr/>
            </p:nvSpPr>
            <p:spPr>
              <a:xfrm>
                <a:off x="16634" y="2514"/>
                <a:ext cx="9469" cy="20"/>
              </a:xfrm>
              <a:custGeom>
                <a:rect l="l" t="t" r="r" b="b"/>
                <a:pathLst>
                  <a:path w="9469" h="20">
                    <a:moveTo>
                      <a:pt x="2309" y="0"/>
                    </a:moveTo>
                    <a:lnTo>
                      <a:pt x="23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94" name="任意多边形 1073743293"/>
              <p:cNvSpPr/>
              <p:nvPr/>
            </p:nvSpPr>
            <p:spPr>
              <a:xfrm>
                <a:off x="16634" y="2514"/>
                <a:ext cx="9469" cy="20"/>
              </a:xfrm>
              <a:custGeom>
                <a:rect l="l" t="t" r="r" b="b"/>
                <a:pathLst>
                  <a:path w="9469" h="20">
                    <a:moveTo>
                      <a:pt x="2414" y="0"/>
                    </a:moveTo>
                    <a:lnTo>
                      <a:pt x="25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95" name="任意多边形 1073743294"/>
              <p:cNvSpPr/>
              <p:nvPr/>
            </p:nvSpPr>
            <p:spPr>
              <a:xfrm>
                <a:off x="16634" y="2514"/>
                <a:ext cx="9469" cy="20"/>
              </a:xfrm>
              <a:custGeom>
                <a:rect l="l" t="t" r="r" b="b"/>
                <a:pathLst>
                  <a:path w="9469" h="20">
                    <a:moveTo>
                      <a:pt x="2519" y="0"/>
                    </a:moveTo>
                    <a:lnTo>
                      <a:pt x="26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96" name="任意多边形 1073743295"/>
              <p:cNvSpPr/>
              <p:nvPr/>
            </p:nvSpPr>
            <p:spPr>
              <a:xfrm>
                <a:off x="16634" y="2514"/>
                <a:ext cx="9469" cy="20"/>
              </a:xfrm>
              <a:custGeom>
                <a:rect l="l" t="t" r="r" b="b"/>
                <a:pathLst>
                  <a:path w="9469" h="20">
                    <a:moveTo>
                      <a:pt x="2624" y="0"/>
                    </a:moveTo>
                    <a:lnTo>
                      <a:pt x="27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97" name="任意多边形 1073743296"/>
              <p:cNvSpPr/>
              <p:nvPr/>
            </p:nvSpPr>
            <p:spPr>
              <a:xfrm>
                <a:off x="16634" y="2514"/>
                <a:ext cx="9469" cy="20"/>
              </a:xfrm>
              <a:custGeom>
                <a:rect l="l" t="t" r="r" b="b"/>
                <a:pathLst>
                  <a:path w="9469" h="20">
                    <a:moveTo>
                      <a:pt x="2729" y="0"/>
                    </a:moveTo>
                    <a:lnTo>
                      <a:pt x="28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98" name="任意多边形 1073743297"/>
              <p:cNvSpPr/>
              <p:nvPr/>
            </p:nvSpPr>
            <p:spPr>
              <a:xfrm>
                <a:off x="16634" y="2514"/>
                <a:ext cx="9469" cy="20"/>
              </a:xfrm>
              <a:custGeom>
                <a:rect l="l" t="t" r="r" b="b"/>
                <a:pathLst>
                  <a:path w="9469" h="20">
                    <a:moveTo>
                      <a:pt x="2834" y="0"/>
                    </a:moveTo>
                    <a:lnTo>
                      <a:pt x="29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299" name="任意多边形 1073743298"/>
              <p:cNvSpPr/>
              <p:nvPr/>
            </p:nvSpPr>
            <p:spPr>
              <a:xfrm>
                <a:off x="16634" y="2514"/>
                <a:ext cx="9469" cy="20"/>
              </a:xfrm>
              <a:custGeom>
                <a:rect l="l" t="t" r="r" b="b"/>
                <a:pathLst>
                  <a:path w="9469" h="20">
                    <a:moveTo>
                      <a:pt x="2939" y="0"/>
                    </a:moveTo>
                    <a:lnTo>
                      <a:pt x="30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00" name="任意多边形 1073743299"/>
              <p:cNvSpPr/>
              <p:nvPr/>
            </p:nvSpPr>
            <p:spPr>
              <a:xfrm>
                <a:off x="16634" y="2514"/>
                <a:ext cx="9469" cy="20"/>
              </a:xfrm>
              <a:custGeom>
                <a:rect l="l" t="t" r="r" b="b"/>
                <a:pathLst>
                  <a:path w="9469" h="20">
                    <a:moveTo>
                      <a:pt x="3044" y="0"/>
                    </a:moveTo>
                    <a:lnTo>
                      <a:pt x="31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01" name="任意多边形 1073743300"/>
              <p:cNvSpPr/>
              <p:nvPr/>
            </p:nvSpPr>
            <p:spPr>
              <a:xfrm>
                <a:off x="16634" y="2514"/>
                <a:ext cx="9469" cy="20"/>
              </a:xfrm>
              <a:custGeom>
                <a:rect l="l" t="t" r="r" b="b"/>
                <a:pathLst>
                  <a:path w="9469" h="20">
                    <a:moveTo>
                      <a:pt x="3149" y="0"/>
                    </a:moveTo>
                    <a:lnTo>
                      <a:pt x="32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02" name="任意多边形 1073743301"/>
              <p:cNvSpPr/>
              <p:nvPr/>
            </p:nvSpPr>
            <p:spPr>
              <a:xfrm>
                <a:off x="16634" y="2514"/>
                <a:ext cx="9469" cy="20"/>
              </a:xfrm>
              <a:custGeom>
                <a:rect l="l" t="t" r="r" b="b"/>
                <a:pathLst>
                  <a:path w="9469" h="20">
                    <a:moveTo>
                      <a:pt x="3254" y="0"/>
                    </a:moveTo>
                    <a:lnTo>
                      <a:pt x="33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03" name="任意多边形 1073743302"/>
              <p:cNvSpPr/>
              <p:nvPr/>
            </p:nvSpPr>
            <p:spPr>
              <a:xfrm>
                <a:off x="16634" y="2514"/>
                <a:ext cx="9469" cy="20"/>
              </a:xfrm>
              <a:custGeom>
                <a:rect l="l" t="t" r="r" b="b"/>
                <a:pathLst>
                  <a:path w="9469" h="20">
                    <a:moveTo>
                      <a:pt x="3359" y="0"/>
                    </a:moveTo>
                    <a:lnTo>
                      <a:pt x="34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04" name="任意多边形 1073743303"/>
              <p:cNvSpPr/>
              <p:nvPr/>
            </p:nvSpPr>
            <p:spPr>
              <a:xfrm>
                <a:off x="16634" y="2514"/>
                <a:ext cx="9469" cy="20"/>
              </a:xfrm>
              <a:custGeom>
                <a:rect l="l" t="t" r="r" b="b"/>
                <a:pathLst>
                  <a:path w="9469" h="20">
                    <a:moveTo>
                      <a:pt x="3464" y="0"/>
                    </a:moveTo>
                    <a:lnTo>
                      <a:pt x="35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05" name="任意多边形 1073743304"/>
              <p:cNvSpPr/>
              <p:nvPr/>
            </p:nvSpPr>
            <p:spPr>
              <a:xfrm>
                <a:off x="16634" y="2514"/>
                <a:ext cx="9469" cy="20"/>
              </a:xfrm>
              <a:custGeom>
                <a:rect l="l" t="t" r="r" b="b"/>
                <a:pathLst>
                  <a:path w="9469" h="20">
                    <a:moveTo>
                      <a:pt x="3569" y="0"/>
                    </a:moveTo>
                    <a:lnTo>
                      <a:pt x="36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06" name="任意多边形 1073743305"/>
              <p:cNvSpPr/>
              <p:nvPr/>
            </p:nvSpPr>
            <p:spPr>
              <a:xfrm>
                <a:off x="16634" y="2514"/>
                <a:ext cx="9469" cy="20"/>
              </a:xfrm>
              <a:custGeom>
                <a:rect l="l" t="t" r="r" b="b"/>
                <a:pathLst>
                  <a:path w="9469" h="20">
                    <a:moveTo>
                      <a:pt x="3674" y="0"/>
                    </a:moveTo>
                    <a:lnTo>
                      <a:pt x="37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07" name="任意多边形 1073743306"/>
              <p:cNvSpPr/>
              <p:nvPr/>
            </p:nvSpPr>
            <p:spPr>
              <a:xfrm>
                <a:off x="16634" y="2514"/>
                <a:ext cx="9469" cy="20"/>
              </a:xfrm>
              <a:custGeom>
                <a:rect l="l" t="t" r="r" b="b"/>
                <a:pathLst>
                  <a:path w="9469" h="20">
                    <a:moveTo>
                      <a:pt x="3779" y="0"/>
                    </a:moveTo>
                    <a:lnTo>
                      <a:pt x="38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08" name="任意多边形 1073743307"/>
              <p:cNvSpPr/>
              <p:nvPr/>
            </p:nvSpPr>
            <p:spPr>
              <a:xfrm>
                <a:off x="16634" y="2514"/>
                <a:ext cx="9469" cy="20"/>
              </a:xfrm>
              <a:custGeom>
                <a:rect l="l" t="t" r="r" b="b"/>
                <a:pathLst>
                  <a:path w="9469" h="20">
                    <a:moveTo>
                      <a:pt x="3884" y="0"/>
                    </a:moveTo>
                    <a:lnTo>
                      <a:pt x="39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09" name="任意多边形 1073743308"/>
              <p:cNvSpPr/>
              <p:nvPr/>
            </p:nvSpPr>
            <p:spPr>
              <a:xfrm>
                <a:off x="16634" y="2514"/>
                <a:ext cx="9469" cy="20"/>
              </a:xfrm>
              <a:custGeom>
                <a:rect l="l" t="t" r="r" b="b"/>
                <a:pathLst>
                  <a:path w="9469" h="20">
                    <a:moveTo>
                      <a:pt x="3989" y="0"/>
                    </a:moveTo>
                    <a:lnTo>
                      <a:pt x="40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10" name="任意多边形 1073743309"/>
              <p:cNvSpPr/>
              <p:nvPr/>
            </p:nvSpPr>
            <p:spPr>
              <a:xfrm>
                <a:off x="16634" y="2514"/>
                <a:ext cx="9469" cy="20"/>
              </a:xfrm>
              <a:custGeom>
                <a:rect l="l" t="t" r="r" b="b"/>
                <a:pathLst>
                  <a:path w="9469" h="20">
                    <a:moveTo>
                      <a:pt x="4094" y="0"/>
                    </a:moveTo>
                    <a:lnTo>
                      <a:pt x="41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11" name="任意多边形 1073743310"/>
              <p:cNvSpPr/>
              <p:nvPr/>
            </p:nvSpPr>
            <p:spPr>
              <a:xfrm>
                <a:off x="16634" y="2514"/>
                <a:ext cx="9469" cy="20"/>
              </a:xfrm>
              <a:custGeom>
                <a:rect l="l" t="t" r="r" b="b"/>
                <a:pathLst>
                  <a:path w="9469" h="20">
                    <a:moveTo>
                      <a:pt x="4199" y="0"/>
                    </a:moveTo>
                    <a:lnTo>
                      <a:pt x="42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12" name="任意多边形 1073743311"/>
              <p:cNvSpPr/>
              <p:nvPr/>
            </p:nvSpPr>
            <p:spPr>
              <a:xfrm>
                <a:off x="16634" y="2514"/>
                <a:ext cx="9469" cy="20"/>
              </a:xfrm>
              <a:custGeom>
                <a:rect l="l" t="t" r="r" b="b"/>
                <a:pathLst>
                  <a:path w="9469" h="20">
                    <a:moveTo>
                      <a:pt x="4304" y="0"/>
                    </a:moveTo>
                    <a:lnTo>
                      <a:pt x="43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13" name="任意多边形 1073743312"/>
              <p:cNvSpPr/>
              <p:nvPr/>
            </p:nvSpPr>
            <p:spPr>
              <a:xfrm>
                <a:off x="16634" y="2514"/>
                <a:ext cx="9469" cy="20"/>
              </a:xfrm>
              <a:custGeom>
                <a:rect l="l" t="t" r="r" b="b"/>
                <a:pathLst>
                  <a:path w="9469" h="20">
                    <a:moveTo>
                      <a:pt x="4409" y="0"/>
                    </a:moveTo>
                    <a:lnTo>
                      <a:pt x="44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14" name="任意多边形 1073743313"/>
              <p:cNvSpPr/>
              <p:nvPr/>
            </p:nvSpPr>
            <p:spPr>
              <a:xfrm>
                <a:off x="16634" y="2514"/>
                <a:ext cx="9469" cy="20"/>
              </a:xfrm>
              <a:custGeom>
                <a:rect l="l" t="t" r="r" b="b"/>
                <a:pathLst>
                  <a:path w="9469" h="20">
                    <a:moveTo>
                      <a:pt x="4514" y="0"/>
                    </a:moveTo>
                    <a:lnTo>
                      <a:pt x="46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15" name="任意多边形 1073743314"/>
              <p:cNvSpPr/>
              <p:nvPr/>
            </p:nvSpPr>
            <p:spPr>
              <a:xfrm>
                <a:off x="16634" y="2514"/>
                <a:ext cx="9469" cy="20"/>
              </a:xfrm>
              <a:custGeom>
                <a:rect l="l" t="t" r="r" b="b"/>
                <a:pathLst>
                  <a:path w="9469" h="20">
                    <a:moveTo>
                      <a:pt x="4619" y="0"/>
                    </a:moveTo>
                    <a:lnTo>
                      <a:pt x="47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16" name="任意多边形 1073743315"/>
              <p:cNvSpPr/>
              <p:nvPr/>
            </p:nvSpPr>
            <p:spPr>
              <a:xfrm>
                <a:off x="16634" y="2514"/>
                <a:ext cx="9469" cy="20"/>
              </a:xfrm>
              <a:custGeom>
                <a:rect l="l" t="t" r="r" b="b"/>
                <a:pathLst>
                  <a:path w="9469" h="20">
                    <a:moveTo>
                      <a:pt x="4724" y="0"/>
                    </a:moveTo>
                    <a:lnTo>
                      <a:pt x="48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17" name="任意多边形 1073743316"/>
              <p:cNvSpPr/>
              <p:nvPr/>
            </p:nvSpPr>
            <p:spPr>
              <a:xfrm>
                <a:off x="16634" y="2514"/>
                <a:ext cx="9469" cy="20"/>
              </a:xfrm>
              <a:custGeom>
                <a:rect l="l" t="t" r="r" b="b"/>
                <a:pathLst>
                  <a:path w="9469" h="20">
                    <a:moveTo>
                      <a:pt x="4829" y="0"/>
                    </a:moveTo>
                    <a:lnTo>
                      <a:pt x="49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18" name="任意多边形 1073743317"/>
              <p:cNvSpPr/>
              <p:nvPr/>
            </p:nvSpPr>
            <p:spPr>
              <a:xfrm>
                <a:off x="16634" y="2514"/>
                <a:ext cx="9469" cy="20"/>
              </a:xfrm>
              <a:custGeom>
                <a:rect l="l" t="t" r="r" b="b"/>
                <a:pathLst>
                  <a:path w="9469" h="20">
                    <a:moveTo>
                      <a:pt x="4934" y="0"/>
                    </a:moveTo>
                    <a:lnTo>
                      <a:pt x="50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19" name="任意多边形 1073743318"/>
              <p:cNvSpPr/>
              <p:nvPr/>
            </p:nvSpPr>
            <p:spPr>
              <a:xfrm>
                <a:off x="16634" y="2514"/>
                <a:ext cx="9469" cy="20"/>
              </a:xfrm>
              <a:custGeom>
                <a:rect l="l" t="t" r="r" b="b"/>
                <a:pathLst>
                  <a:path w="9469" h="20">
                    <a:moveTo>
                      <a:pt x="5039" y="0"/>
                    </a:moveTo>
                    <a:lnTo>
                      <a:pt x="51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20" name="任意多边形 1073743319"/>
              <p:cNvSpPr/>
              <p:nvPr/>
            </p:nvSpPr>
            <p:spPr>
              <a:xfrm>
                <a:off x="16634" y="2514"/>
                <a:ext cx="9469" cy="20"/>
              </a:xfrm>
              <a:custGeom>
                <a:rect l="l" t="t" r="r" b="b"/>
                <a:pathLst>
                  <a:path w="9469" h="20">
                    <a:moveTo>
                      <a:pt x="5144" y="0"/>
                    </a:moveTo>
                    <a:lnTo>
                      <a:pt x="52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21" name="任意多边形 1073743320"/>
              <p:cNvSpPr/>
              <p:nvPr/>
            </p:nvSpPr>
            <p:spPr>
              <a:xfrm>
                <a:off x="16634" y="2514"/>
                <a:ext cx="9469" cy="20"/>
              </a:xfrm>
              <a:custGeom>
                <a:rect l="l" t="t" r="r" b="b"/>
                <a:pathLst>
                  <a:path w="9469" h="20">
                    <a:moveTo>
                      <a:pt x="5249" y="0"/>
                    </a:moveTo>
                    <a:lnTo>
                      <a:pt x="53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22" name="任意多边形 1073743321"/>
              <p:cNvSpPr/>
              <p:nvPr/>
            </p:nvSpPr>
            <p:spPr>
              <a:xfrm>
                <a:off x="16634" y="2514"/>
                <a:ext cx="9469" cy="20"/>
              </a:xfrm>
              <a:custGeom>
                <a:rect l="l" t="t" r="r" b="b"/>
                <a:pathLst>
                  <a:path w="9469" h="20">
                    <a:moveTo>
                      <a:pt x="5354" y="0"/>
                    </a:moveTo>
                    <a:lnTo>
                      <a:pt x="54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23" name="任意多边形 1073743322"/>
              <p:cNvSpPr/>
              <p:nvPr/>
            </p:nvSpPr>
            <p:spPr>
              <a:xfrm>
                <a:off x="16634" y="2514"/>
                <a:ext cx="9469" cy="20"/>
              </a:xfrm>
              <a:custGeom>
                <a:rect l="l" t="t" r="r" b="b"/>
                <a:pathLst>
                  <a:path w="9469" h="20">
                    <a:moveTo>
                      <a:pt x="5459" y="0"/>
                    </a:moveTo>
                    <a:lnTo>
                      <a:pt x="55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24" name="任意多边形 1073743323"/>
              <p:cNvSpPr/>
              <p:nvPr/>
            </p:nvSpPr>
            <p:spPr>
              <a:xfrm>
                <a:off x="16634" y="2514"/>
                <a:ext cx="9469" cy="20"/>
              </a:xfrm>
              <a:custGeom>
                <a:rect l="l" t="t" r="r" b="b"/>
                <a:pathLst>
                  <a:path w="9469" h="20">
                    <a:moveTo>
                      <a:pt x="5564" y="0"/>
                    </a:moveTo>
                    <a:lnTo>
                      <a:pt x="56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25" name="任意多边形 1073743324"/>
              <p:cNvSpPr/>
              <p:nvPr/>
            </p:nvSpPr>
            <p:spPr>
              <a:xfrm>
                <a:off x="16634" y="2514"/>
                <a:ext cx="9469" cy="20"/>
              </a:xfrm>
              <a:custGeom>
                <a:rect l="l" t="t" r="r" b="b"/>
                <a:pathLst>
                  <a:path w="9469" h="20">
                    <a:moveTo>
                      <a:pt x="5669" y="0"/>
                    </a:moveTo>
                    <a:lnTo>
                      <a:pt x="57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26" name="任意多边形 1073743325"/>
              <p:cNvSpPr/>
              <p:nvPr/>
            </p:nvSpPr>
            <p:spPr>
              <a:xfrm>
                <a:off x="16634" y="2514"/>
                <a:ext cx="9469" cy="20"/>
              </a:xfrm>
              <a:custGeom>
                <a:rect l="l" t="t" r="r" b="b"/>
                <a:pathLst>
                  <a:path w="9469" h="20">
                    <a:moveTo>
                      <a:pt x="5774" y="0"/>
                    </a:moveTo>
                    <a:lnTo>
                      <a:pt x="58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27" name="任意多边形 1073743326"/>
              <p:cNvSpPr/>
              <p:nvPr/>
            </p:nvSpPr>
            <p:spPr>
              <a:xfrm>
                <a:off x="16634" y="2514"/>
                <a:ext cx="9469" cy="20"/>
              </a:xfrm>
              <a:custGeom>
                <a:rect l="l" t="t" r="r" b="b"/>
                <a:pathLst>
                  <a:path w="9469" h="20">
                    <a:moveTo>
                      <a:pt x="5879" y="0"/>
                    </a:moveTo>
                    <a:lnTo>
                      <a:pt x="59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28" name="任意多边形 1073743327"/>
              <p:cNvSpPr/>
              <p:nvPr/>
            </p:nvSpPr>
            <p:spPr>
              <a:xfrm>
                <a:off x="16634" y="2514"/>
                <a:ext cx="9469" cy="20"/>
              </a:xfrm>
              <a:custGeom>
                <a:rect l="l" t="t" r="r" b="b"/>
                <a:pathLst>
                  <a:path w="9469" h="20">
                    <a:moveTo>
                      <a:pt x="5984" y="0"/>
                    </a:moveTo>
                    <a:lnTo>
                      <a:pt x="60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29" name="任意多边形 1073743328"/>
              <p:cNvSpPr/>
              <p:nvPr/>
            </p:nvSpPr>
            <p:spPr>
              <a:xfrm>
                <a:off x="16634" y="2514"/>
                <a:ext cx="9469" cy="20"/>
              </a:xfrm>
              <a:custGeom>
                <a:rect l="l" t="t" r="r" b="b"/>
                <a:pathLst>
                  <a:path w="9469" h="20">
                    <a:moveTo>
                      <a:pt x="6089" y="0"/>
                    </a:moveTo>
                    <a:lnTo>
                      <a:pt x="61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30" name="任意多边形 1073743329"/>
              <p:cNvSpPr/>
              <p:nvPr/>
            </p:nvSpPr>
            <p:spPr>
              <a:xfrm>
                <a:off x="16634" y="2514"/>
                <a:ext cx="9469" cy="20"/>
              </a:xfrm>
              <a:custGeom>
                <a:rect l="l" t="t" r="r" b="b"/>
                <a:pathLst>
                  <a:path w="9469" h="20">
                    <a:moveTo>
                      <a:pt x="6194" y="0"/>
                    </a:moveTo>
                    <a:lnTo>
                      <a:pt x="62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31" name="任意多边形 1073743330"/>
              <p:cNvSpPr/>
              <p:nvPr/>
            </p:nvSpPr>
            <p:spPr>
              <a:xfrm>
                <a:off x="16634" y="2514"/>
                <a:ext cx="9469" cy="20"/>
              </a:xfrm>
              <a:custGeom>
                <a:rect l="l" t="t" r="r" b="b"/>
                <a:pathLst>
                  <a:path w="9469" h="20">
                    <a:moveTo>
                      <a:pt x="6299" y="0"/>
                    </a:moveTo>
                    <a:lnTo>
                      <a:pt x="63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32" name="任意多边形 1073743331"/>
              <p:cNvSpPr/>
              <p:nvPr/>
            </p:nvSpPr>
            <p:spPr>
              <a:xfrm>
                <a:off x="16634" y="2514"/>
                <a:ext cx="9469" cy="20"/>
              </a:xfrm>
              <a:custGeom>
                <a:rect l="l" t="t" r="r" b="b"/>
                <a:pathLst>
                  <a:path w="9469" h="20">
                    <a:moveTo>
                      <a:pt x="6404" y="0"/>
                    </a:moveTo>
                    <a:lnTo>
                      <a:pt x="64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33" name="任意多边形 1073743332"/>
              <p:cNvSpPr/>
              <p:nvPr/>
            </p:nvSpPr>
            <p:spPr>
              <a:xfrm>
                <a:off x="16634" y="2514"/>
                <a:ext cx="9469" cy="20"/>
              </a:xfrm>
              <a:custGeom>
                <a:rect l="l" t="t" r="r" b="b"/>
                <a:pathLst>
                  <a:path w="9469" h="20">
                    <a:moveTo>
                      <a:pt x="6509" y="0"/>
                    </a:moveTo>
                    <a:lnTo>
                      <a:pt x="65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34" name="任意多边形 1073743333"/>
              <p:cNvSpPr/>
              <p:nvPr/>
            </p:nvSpPr>
            <p:spPr>
              <a:xfrm>
                <a:off x="16634" y="2514"/>
                <a:ext cx="9469" cy="20"/>
              </a:xfrm>
              <a:custGeom>
                <a:rect l="l" t="t" r="r" b="b"/>
                <a:pathLst>
                  <a:path w="9469" h="20">
                    <a:moveTo>
                      <a:pt x="6614" y="0"/>
                    </a:moveTo>
                    <a:lnTo>
                      <a:pt x="67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35" name="任意多边形 1073743334"/>
              <p:cNvSpPr/>
              <p:nvPr/>
            </p:nvSpPr>
            <p:spPr>
              <a:xfrm>
                <a:off x="16634" y="2514"/>
                <a:ext cx="9469" cy="20"/>
              </a:xfrm>
              <a:custGeom>
                <a:rect l="l" t="t" r="r" b="b"/>
                <a:pathLst>
                  <a:path w="9469" h="20">
                    <a:moveTo>
                      <a:pt x="6719" y="0"/>
                    </a:moveTo>
                    <a:lnTo>
                      <a:pt x="68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36" name="任意多边形 1073743335"/>
              <p:cNvSpPr/>
              <p:nvPr/>
            </p:nvSpPr>
            <p:spPr>
              <a:xfrm>
                <a:off x="16634" y="2514"/>
                <a:ext cx="9469" cy="20"/>
              </a:xfrm>
              <a:custGeom>
                <a:rect l="l" t="t" r="r" b="b"/>
                <a:pathLst>
                  <a:path w="9469" h="20">
                    <a:moveTo>
                      <a:pt x="6824" y="0"/>
                    </a:moveTo>
                    <a:lnTo>
                      <a:pt x="69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37" name="任意多边形 1073743336"/>
              <p:cNvSpPr/>
              <p:nvPr/>
            </p:nvSpPr>
            <p:spPr>
              <a:xfrm>
                <a:off x="16634" y="2514"/>
                <a:ext cx="9469" cy="20"/>
              </a:xfrm>
              <a:custGeom>
                <a:rect l="l" t="t" r="r" b="b"/>
                <a:pathLst>
                  <a:path w="9469" h="20">
                    <a:moveTo>
                      <a:pt x="6929" y="0"/>
                    </a:moveTo>
                    <a:lnTo>
                      <a:pt x="70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38" name="任意多边形 1073743337"/>
              <p:cNvSpPr/>
              <p:nvPr/>
            </p:nvSpPr>
            <p:spPr>
              <a:xfrm>
                <a:off x="16634" y="2514"/>
                <a:ext cx="9469" cy="20"/>
              </a:xfrm>
              <a:custGeom>
                <a:rect l="l" t="t" r="r" b="b"/>
                <a:pathLst>
                  <a:path w="9469" h="20">
                    <a:moveTo>
                      <a:pt x="7034" y="0"/>
                    </a:moveTo>
                    <a:lnTo>
                      <a:pt x="71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39" name="任意多边形 1073743338"/>
              <p:cNvSpPr/>
              <p:nvPr/>
            </p:nvSpPr>
            <p:spPr>
              <a:xfrm>
                <a:off x="16634" y="2514"/>
                <a:ext cx="9469" cy="20"/>
              </a:xfrm>
              <a:custGeom>
                <a:rect l="l" t="t" r="r" b="b"/>
                <a:pathLst>
                  <a:path w="9469" h="20">
                    <a:moveTo>
                      <a:pt x="7139" y="0"/>
                    </a:moveTo>
                    <a:lnTo>
                      <a:pt x="72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40" name="任意多边形 1073743339"/>
              <p:cNvSpPr/>
              <p:nvPr/>
            </p:nvSpPr>
            <p:spPr>
              <a:xfrm>
                <a:off x="16634" y="2514"/>
                <a:ext cx="9469" cy="20"/>
              </a:xfrm>
              <a:custGeom>
                <a:rect l="l" t="t" r="r" b="b"/>
                <a:pathLst>
                  <a:path w="9469" h="20">
                    <a:moveTo>
                      <a:pt x="7244" y="0"/>
                    </a:moveTo>
                    <a:lnTo>
                      <a:pt x="73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41" name="任意多边形 1073743340"/>
              <p:cNvSpPr/>
              <p:nvPr/>
            </p:nvSpPr>
            <p:spPr>
              <a:xfrm>
                <a:off x="16634" y="2514"/>
                <a:ext cx="9469" cy="20"/>
              </a:xfrm>
              <a:custGeom>
                <a:rect l="l" t="t" r="r" b="b"/>
                <a:pathLst>
                  <a:path w="9469" h="20">
                    <a:moveTo>
                      <a:pt x="7349" y="0"/>
                    </a:moveTo>
                    <a:lnTo>
                      <a:pt x="74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42" name="任意多边形 1073743341"/>
              <p:cNvSpPr/>
              <p:nvPr/>
            </p:nvSpPr>
            <p:spPr>
              <a:xfrm>
                <a:off x="16634" y="2514"/>
                <a:ext cx="9469" cy="20"/>
              </a:xfrm>
              <a:custGeom>
                <a:rect l="l" t="t" r="r" b="b"/>
                <a:pathLst>
                  <a:path w="9469" h="20">
                    <a:moveTo>
                      <a:pt x="7454" y="0"/>
                    </a:moveTo>
                    <a:lnTo>
                      <a:pt x="75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43" name="任意多边形 1073743342"/>
              <p:cNvSpPr/>
              <p:nvPr/>
            </p:nvSpPr>
            <p:spPr>
              <a:xfrm>
                <a:off x="16634" y="2514"/>
                <a:ext cx="9469" cy="20"/>
              </a:xfrm>
              <a:custGeom>
                <a:rect l="l" t="t" r="r" b="b"/>
                <a:pathLst>
                  <a:path w="9469" h="20">
                    <a:moveTo>
                      <a:pt x="7559" y="0"/>
                    </a:moveTo>
                    <a:lnTo>
                      <a:pt x="76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44" name="任意多边形 1073743343"/>
              <p:cNvSpPr/>
              <p:nvPr/>
            </p:nvSpPr>
            <p:spPr>
              <a:xfrm>
                <a:off x="16634" y="2514"/>
                <a:ext cx="9469" cy="20"/>
              </a:xfrm>
              <a:custGeom>
                <a:rect l="l" t="t" r="r" b="b"/>
                <a:pathLst>
                  <a:path w="9469" h="20">
                    <a:moveTo>
                      <a:pt x="7664" y="0"/>
                    </a:moveTo>
                    <a:lnTo>
                      <a:pt x="77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45" name="任意多边形 1073743344"/>
              <p:cNvSpPr/>
              <p:nvPr/>
            </p:nvSpPr>
            <p:spPr>
              <a:xfrm>
                <a:off x="16634" y="2514"/>
                <a:ext cx="9469" cy="20"/>
              </a:xfrm>
              <a:custGeom>
                <a:rect l="l" t="t" r="r" b="b"/>
                <a:pathLst>
                  <a:path w="9469" h="20">
                    <a:moveTo>
                      <a:pt x="7769" y="0"/>
                    </a:moveTo>
                    <a:lnTo>
                      <a:pt x="78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46" name="任意多边形 1073743345"/>
              <p:cNvSpPr/>
              <p:nvPr/>
            </p:nvSpPr>
            <p:spPr>
              <a:xfrm>
                <a:off x="16634" y="2514"/>
                <a:ext cx="9469" cy="20"/>
              </a:xfrm>
              <a:custGeom>
                <a:rect l="l" t="t" r="r" b="b"/>
                <a:pathLst>
                  <a:path w="9469" h="20">
                    <a:moveTo>
                      <a:pt x="7874" y="0"/>
                    </a:moveTo>
                    <a:lnTo>
                      <a:pt x="79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47" name="任意多边形 1073743346"/>
              <p:cNvSpPr/>
              <p:nvPr/>
            </p:nvSpPr>
            <p:spPr>
              <a:xfrm>
                <a:off x="16634" y="2514"/>
                <a:ext cx="9469" cy="20"/>
              </a:xfrm>
              <a:custGeom>
                <a:rect l="l" t="t" r="r" b="b"/>
                <a:pathLst>
                  <a:path w="9469" h="20">
                    <a:moveTo>
                      <a:pt x="7979" y="0"/>
                    </a:moveTo>
                    <a:lnTo>
                      <a:pt x="80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48" name="任意多边形 1073743347"/>
              <p:cNvSpPr/>
              <p:nvPr/>
            </p:nvSpPr>
            <p:spPr>
              <a:xfrm>
                <a:off x="16634" y="2514"/>
                <a:ext cx="9469" cy="20"/>
              </a:xfrm>
              <a:custGeom>
                <a:rect l="l" t="t" r="r" b="b"/>
                <a:pathLst>
                  <a:path w="9469" h="20">
                    <a:moveTo>
                      <a:pt x="8084" y="0"/>
                    </a:moveTo>
                    <a:lnTo>
                      <a:pt x="81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49" name="任意多边形 1073743348"/>
              <p:cNvSpPr/>
              <p:nvPr/>
            </p:nvSpPr>
            <p:spPr>
              <a:xfrm>
                <a:off x="16634" y="2514"/>
                <a:ext cx="9469" cy="20"/>
              </a:xfrm>
              <a:custGeom>
                <a:rect l="l" t="t" r="r" b="b"/>
                <a:pathLst>
                  <a:path w="9469" h="20">
                    <a:moveTo>
                      <a:pt x="8189" y="0"/>
                    </a:moveTo>
                    <a:lnTo>
                      <a:pt x="82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50" name="任意多边形 1073743349"/>
              <p:cNvSpPr/>
              <p:nvPr/>
            </p:nvSpPr>
            <p:spPr>
              <a:xfrm>
                <a:off x="16634" y="2514"/>
                <a:ext cx="9469" cy="20"/>
              </a:xfrm>
              <a:custGeom>
                <a:rect l="l" t="t" r="r" b="b"/>
                <a:pathLst>
                  <a:path w="9469" h="20">
                    <a:moveTo>
                      <a:pt x="8294" y="0"/>
                    </a:moveTo>
                    <a:lnTo>
                      <a:pt x="83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51" name="任意多边形 1073743350"/>
              <p:cNvSpPr/>
              <p:nvPr/>
            </p:nvSpPr>
            <p:spPr>
              <a:xfrm>
                <a:off x="16634" y="2514"/>
                <a:ext cx="9469" cy="20"/>
              </a:xfrm>
              <a:custGeom>
                <a:rect l="l" t="t" r="r" b="b"/>
                <a:pathLst>
                  <a:path w="9469" h="20">
                    <a:moveTo>
                      <a:pt x="8399" y="0"/>
                    </a:moveTo>
                    <a:lnTo>
                      <a:pt x="84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52" name="任意多边形 1073743351"/>
              <p:cNvSpPr/>
              <p:nvPr/>
            </p:nvSpPr>
            <p:spPr>
              <a:xfrm>
                <a:off x="16634" y="2514"/>
                <a:ext cx="9469" cy="20"/>
              </a:xfrm>
              <a:custGeom>
                <a:rect l="l" t="t" r="r" b="b"/>
                <a:pathLst>
                  <a:path w="9469" h="20">
                    <a:moveTo>
                      <a:pt x="8504" y="0"/>
                    </a:moveTo>
                    <a:lnTo>
                      <a:pt x="85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53" name="任意多边形 1073743352"/>
              <p:cNvSpPr/>
              <p:nvPr/>
            </p:nvSpPr>
            <p:spPr>
              <a:xfrm>
                <a:off x="16634" y="2514"/>
                <a:ext cx="9469" cy="20"/>
              </a:xfrm>
              <a:custGeom>
                <a:rect l="l" t="t" r="r" b="b"/>
                <a:pathLst>
                  <a:path w="9469" h="20">
                    <a:moveTo>
                      <a:pt x="8609" y="0"/>
                    </a:moveTo>
                    <a:lnTo>
                      <a:pt x="86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54" name="任意多边形 1073743353"/>
              <p:cNvSpPr/>
              <p:nvPr/>
            </p:nvSpPr>
            <p:spPr>
              <a:xfrm>
                <a:off x="16634" y="2514"/>
                <a:ext cx="9469" cy="20"/>
              </a:xfrm>
              <a:custGeom>
                <a:rect l="l" t="t" r="r" b="b"/>
                <a:pathLst>
                  <a:path w="9469" h="20">
                    <a:moveTo>
                      <a:pt x="8714" y="0"/>
                    </a:moveTo>
                    <a:lnTo>
                      <a:pt x="88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55" name="任意多边形 1073743354"/>
              <p:cNvSpPr/>
              <p:nvPr/>
            </p:nvSpPr>
            <p:spPr>
              <a:xfrm>
                <a:off x="16634" y="2514"/>
                <a:ext cx="9469" cy="20"/>
              </a:xfrm>
              <a:custGeom>
                <a:rect l="l" t="t" r="r" b="b"/>
                <a:pathLst>
                  <a:path w="9469" h="20">
                    <a:moveTo>
                      <a:pt x="8819" y="0"/>
                    </a:moveTo>
                    <a:lnTo>
                      <a:pt x="89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56" name="任意多边形 1073743355"/>
              <p:cNvSpPr/>
              <p:nvPr/>
            </p:nvSpPr>
            <p:spPr>
              <a:xfrm>
                <a:off x="16634" y="2514"/>
                <a:ext cx="9469" cy="20"/>
              </a:xfrm>
              <a:custGeom>
                <a:rect l="l" t="t" r="r" b="b"/>
                <a:pathLst>
                  <a:path w="9469" h="20">
                    <a:moveTo>
                      <a:pt x="8924" y="0"/>
                    </a:moveTo>
                    <a:lnTo>
                      <a:pt x="90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57" name="任意多边形 1073743356"/>
              <p:cNvSpPr/>
              <p:nvPr/>
            </p:nvSpPr>
            <p:spPr>
              <a:xfrm>
                <a:off x="16634" y="2514"/>
                <a:ext cx="9469" cy="20"/>
              </a:xfrm>
              <a:custGeom>
                <a:rect l="l" t="t" r="r" b="b"/>
                <a:pathLst>
                  <a:path w="9469" h="20">
                    <a:moveTo>
                      <a:pt x="9029" y="0"/>
                    </a:moveTo>
                    <a:lnTo>
                      <a:pt x="91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58" name="任意多边形 1073743357"/>
              <p:cNvSpPr/>
              <p:nvPr/>
            </p:nvSpPr>
            <p:spPr>
              <a:xfrm>
                <a:off x="16634" y="2514"/>
                <a:ext cx="9469" cy="20"/>
              </a:xfrm>
              <a:custGeom>
                <a:rect l="l" t="t" r="r" b="b"/>
                <a:pathLst>
                  <a:path w="9469" h="20">
                    <a:moveTo>
                      <a:pt x="9134" y="0"/>
                    </a:moveTo>
                    <a:lnTo>
                      <a:pt x="92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59" name="任意多边形 1073743358"/>
              <p:cNvSpPr/>
              <p:nvPr/>
            </p:nvSpPr>
            <p:spPr>
              <a:xfrm>
                <a:off x="16634" y="2514"/>
                <a:ext cx="9469" cy="20"/>
              </a:xfrm>
              <a:custGeom>
                <a:rect l="l" t="t" r="r" b="b"/>
                <a:pathLst>
                  <a:path w="9469" h="20">
                    <a:moveTo>
                      <a:pt x="9239" y="0"/>
                    </a:moveTo>
                    <a:lnTo>
                      <a:pt x="93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60" name="任意多边形 1073743359"/>
              <p:cNvSpPr/>
              <p:nvPr/>
            </p:nvSpPr>
            <p:spPr>
              <a:xfrm>
                <a:off x="16634" y="2514"/>
                <a:ext cx="9469" cy="20"/>
              </a:xfrm>
              <a:custGeom>
                <a:rect l="l" t="t" r="r" b="b"/>
                <a:pathLst>
                  <a:path w="9469" h="20">
                    <a:moveTo>
                      <a:pt x="9344" y="0"/>
                    </a:moveTo>
                    <a:lnTo>
                      <a:pt x="94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61" name="任意多边形 1073743360"/>
              <p:cNvSpPr/>
              <p:nvPr/>
            </p:nvSpPr>
            <p:spPr>
              <a:xfrm>
                <a:off x="16634" y="2514"/>
                <a:ext cx="9469" cy="20"/>
              </a:xfrm>
              <a:custGeom>
                <a:rect l="l" t="t" r="r" b="b"/>
                <a:pathLst>
                  <a:path w="9469" h="20">
                    <a:moveTo>
                      <a:pt x="9449" y="0"/>
                    </a:moveTo>
                    <a:lnTo>
                      <a:pt x="9468" y="0"/>
                    </a:lnTo>
                  </a:path>
                </a:pathLst>
              </a:custGeom>
              <a:noFill/>
              <a:ln w="9524" cap="flat" cmpd="sng">
                <a:solidFill>
                  <a:srgbClr val="FFFFFF"/>
                </a:solidFill>
                <a:prstDash val="solid"/>
                <a:headEnd type="none" w="med" len="med"/>
                <a:tailEnd type="none" w="med" len="med"/>
              </a:ln>
            </p:spPr>
            <p:txBody>
              <a:bodyPr/>
              <a:lstStyle/>
              <a:p>
                <a:endParaRPr lang="zh-CN" altLang="en-US"/>
              </a:p>
            </p:txBody>
          </p:sp>
        </p:grpSp>
        <p:grpSp>
          <p:nvGrpSpPr>
            <p:cNvPr id="1073743362" name="组合 1073743361"/>
            <p:cNvGrpSpPr/>
            <p:nvPr/>
          </p:nvGrpSpPr>
          <p:grpSpPr>
            <a:xfrm>
              <a:off x="15193" y="2306"/>
              <a:ext cx="699" cy="735"/>
              <a:chOff x="15193" y="2306"/>
              <a:chExt cx="699" cy="735"/>
            </a:xfrm>
          </p:grpSpPr>
          <p:sp>
            <p:nvSpPr>
              <p:cNvPr id="1073743363" name="任意多边形 1073743362"/>
              <p:cNvSpPr/>
              <p:nvPr/>
            </p:nvSpPr>
            <p:spPr>
              <a:xfrm>
                <a:off x="15193" y="2306"/>
                <a:ext cx="699" cy="735"/>
              </a:xfrm>
              <a:custGeom>
                <a:rect l="l" t="t" r="r" b="b"/>
                <a:pathLst>
                  <a:path w="699" h="735">
                    <a:moveTo>
                      <a:pt x="92" y="358"/>
                    </a:moveTo>
                    <a:lnTo>
                      <a:pt x="83" y="349"/>
                    </a:lnTo>
                    <a:lnTo>
                      <a:pt x="9" y="349"/>
                    </a:lnTo>
                    <a:lnTo>
                      <a:pt x="0" y="358"/>
                    </a:lnTo>
                    <a:lnTo>
                      <a:pt x="0" y="380"/>
                    </a:lnTo>
                    <a:lnTo>
                      <a:pt x="9" y="389"/>
                    </a:lnTo>
                    <a:lnTo>
                      <a:pt x="83" y="389"/>
                    </a:lnTo>
                    <a:lnTo>
                      <a:pt x="92" y="380"/>
                    </a:lnTo>
                    <a:lnTo>
                      <a:pt x="92" y="358"/>
                    </a:lnTo>
                  </a:path>
                </a:pathLst>
              </a:custGeom>
              <a:solidFill>
                <a:srgbClr val="D5A2FD"/>
              </a:solidFill>
              <a:ln w="9525">
                <a:noFill/>
              </a:ln>
            </p:spPr>
            <p:txBody>
              <a:bodyPr/>
              <a:lstStyle/>
              <a:p>
                <a:endParaRPr lang="zh-CN" altLang="en-US"/>
              </a:p>
            </p:txBody>
          </p:sp>
          <p:sp>
            <p:nvSpPr>
              <p:cNvPr id="1073743364" name="任意多边形 1073743363"/>
              <p:cNvSpPr/>
              <p:nvPr/>
            </p:nvSpPr>
            <p:spPr>
              <a:xfrm>
                <a:off x="15193" y="2306"/>
                <a:ext cx="699" cy="735"/>
              </a:xfrm>
              <a:custGeom>
                <a:rect l="l" t="t" r="r" b="b"/>
                <a:pathLst>
                  <a:path w="699" h="735">
                    <a:moveTo>
                      <a:pt x="160" y="170"/>
                    </a:moveTo>
                    <a:lnTo>
                      <a:pt x="106" y="116"/>
                    </a:lnTo>
                    <a:lnTo>
                      <a:pt x="94" y="116"/>
                    </a:lnTo>
                    <a:lnTo>
                      <a:pt x="78" y="132"/>
                    </a:lnTo>
                    <a:lnTo>
                      <a:pt x="78" y="144"/>
                    </a:lnTo>
                    <a:lnTo>
                      <a:pt x="124" y="190"/>
                    </a:lnTo>
                    <a:lnTo>
                      <a:pt x="132" y="197"/>
                    </a:lnTo>
                    <a:lnTo>
                      <a:pt x="145" y="197"/>
                    </a:lnTo>
                    <a:lnTo>
                      <a:pt x="160" y="182"/>
                    </a:lnTo>
                    <a:lnTo>
                      <a:pt x="160" y="170"/>
                    </a:lnTo>
                  </a:path>
                </a:pathLst>
              </a:custGeom>
              <a:solidFill>
                <a:srgbClr val="D5A2FD"/>
              </a:solidFill>
              <a:ln w="9525">
                <a:noFill/>
              </a:ln>
            </p:spPr>
            <p:txBody>
              <a:bodyPr/>
              <a:lstStyle/>
              <a:p>
                <a:endParaRPr lang="zh-CN" altLang="en-US"/>
              </a:p>
            </p:txBody>
          </p:sp>
          <p:sp>
            <p:nvSpPr>
              <p:cNvPr id="1073743365" name="任意多边形 1073743364"/>
              <p:cNvSpPr/>
              <p:nvPr/>
            </p:nvSpPr>
            <p:spPr>
              <a:xfrm>
                <a:off x="15193" y="2306"/>
                <a:ext cx="699" cy="735"/>
              </a:xfrm>
              <a:custGeom>
                <a:rect l="l" t="t" r="r" b="b"/>
                <a:pathLst>
                  <a:path w="699" h="735">
                    <a:moveTo>
                      <a:pt x="369" y="7"/>
                    </a:moveTo>
                    <a:lnTo>
                      <a:pt x="361" y="0"/>
                    </a:lnTo>
                    <a:lnTo>
                      <a:pt x="338" y="0"/>
                    </a:lnTo>
                    <a:lnTo>
                      <a:pt x="330" y="7"/>
                    </a:lnTo>
                    <a:lnTo>
                      <a:pt x="330" y="73"/>
                    </a:lnTo>
                    <a:lnTo>
                      <a:pt x="329" y="84"/>
                    </a:lnTo>
                    <a:lnTo>
                      <a:pt x="338" y="92"/>
                    </a:lnTo>
                    <a:lnTo>
                      <a:pt x="361" y="92"/>
                    </a:lnTo>
                    <a:lnTo>
                      <a:pt x="369" y="84"/>
                    </a:lnTo>
                    <a:lnTo>
                      <a:pt x="369" y="7"/>
                    </a:lnTo>
                  </a:path>
                </a:pathLst>
              </a:custGeom>
              <a:solidFill>
                <a:srgbClr val="D5A2FD"/>
              </a:solidFill>
              <a:ln w="9525">
                <a:noFill/>
              </a:ln>
            </p:spPr>
            <p:txBody>
              <a:bodyPr/>
              <a:lstStyle/>
              <a:p>
                <a:endParaRPr lang="zh-CN" altLang="en-US"/>
              </a:p>
            </p:txBody>
          </p:sp>
          <p:sp>
            <p:nvSpPr>
              <p:cNvPr id="1073743366" name="任意多边形 1073743365"/>
              <p:cNvSpPr/>
              <p:nvPr/>
            </p:nvSpPr>
            <p:spPr>
              <a:xfrm>
                <a:off x="15193" y="2306"/>
                <a:ext cx="699" cy="735"/>
              </a:xfrm>
              <a:custGeom>
                <a:rect l="l" t="t" r="r" b="b"/>
                <a:pathLst>
                  <a:path w="699" h="735">
                    <a:moveTo>
                      <a:pt x="429" y="650"/>
                    </a:moveTo>
                    <a:lnTo>
                      <a:pt x="270" y="650"/>
                    </a:lnTo>
                    <a:lnTo>
                      <a:pt x="270" y="663"/>
                    </a:lnTo>
                    <a:lnTo>
                      <a:pt x="272" y="679"/>
                    </a:lnTo>
                    <a:lnTo>
                      <a:pt x="276" y="694"/>
                    </a:lnTo>
                    <a:lnTo>
                      <a:pt x="284" y="707"/>
                    </a:lnTo>
                    <a:lnTo>
                      <a:pt x="293" y="719"/>
                    </a:lnTo>
                    <a:lnTo>
                      <a:pt x="305" y="728"/>
                    </a:lnTo>
                    <a:lnTo>
                      <a:pt x="317" y="735"/>
                    </a:lnTo>
                    <a:lnTo>
                      <a:pt x="381" y="735"/>
                    </a:lnTo>
                    <a:lnTo>
                      <a:pt x="405" y="719"/>
                    </a:lnTo>
                    <a:lnTo>
                      <a:pt x="423" y="694"/>
                    </a:lnTo>
                    <a:lnTo>
                      <a:pt x="429" y="663"/>
                    </a:lnTo>
                    <a:lnTo>
                      <a:pt x="429" y="650"/>
                    </a:lnTo>
                  </a:path>
                </a:pathLst>
              </a:custGeom>
              <a:solidFill>
                <a:srgbClr val="D5A2FD"/>
              </a:solidFill>
              <a:ln w="9525">
                <a:noFill/>
              </a:ln>
            </p:spPr>
            <p:txBody>
              <a:bodyPr/>
              <a:lstStyle/>
              <a:p>
                <a:endParaRPr lang="zh-CN" altLang="en-US"/>
              </a:p>
            </p:txBody>
          </p:sp>
          <p:sp>
            <p:nvSpPr>
              <p:cNvPr id="1073743367" name="任意多边形 1073743366"/>
              <p:cNvSpPr/>
              <p:nvPr/>
            </p:nvSpPr>
            <p:spPr>
              <a:xfrm>
                <a:off x="15193" y="2306"/>
                <a:ext cx="699" cy="735"/>
              </a:xfrm>
              <a:custGeom>
                <a:rect l="l" t="t" r="r" b="b"/>
                <a:pathLst>
                  <a:path w="699" h="735">
                    <a:moveTo>
                      <a:pt x="565" y="349"/>
                    </a:moveTo>
                    <a:lnTo>
                      <a:pt x="555" y="289"/>
                    </a:lnTo>
                    <a:lnTo>
                      <a:pt x="554" y="281"/>
                    </a:lnTo>
                    <a:lnTo>
                      <a:pt x="523" y="222"/>
                    </a:lnTo>
                    <a:lnTo>
                      <a:pt x="502" y="200"/>
                    </a:lnTo>
                    <a:lnTo>
                      <a:pt x="494" y="193"/>
                    </a:lnTo>
                    <a:lnTo>
                      <a:pt x="494" y="280"/>
                    </a:lnTo>
                    <a:lnTo>
                      <a:pt x="492" y="286"/>
                    </a:lnTo>
                    <a:lnTo>
                      <a:pt x="487" y="288"/>
                    </a:lnTo>
                    <a:lnTo>
                      <a:pt x="485" y="289"/>
                    </a:lnTo>
                    <a:lnTo>
                      <a:pt x="478" y="289"/>
                    </a:lnTo>
                    <a:lnTo>
                      <a:pt x="475" y="287"/>
                    </a:lnTo>
                    <a:lnTo>
                      <a:pt x="473" y="284"/>
                    </a:lnTo>
                    <a:lnTo>
                      <a:pt x="460" y="265"/>
                    </a:lnTo>
                    <a:lnTo>
                      <a:pt x="445" y="248"/>
                    </a:lnTo>
                    <a:lnTo>
                      <a:pt x="428" y="233"/>
                    </a:lnTo>
                    <a:lnTo>
                      <a:pt x="408" y="221"/>
                    </a:lnTo>
                    <a:lnTo>
                      <a:pt x="403" y="219"/>
                    </a:lnTo>
                    <a:lnTo>
                      <a:pt x="401" y="212"/>
                    </a:lnTo>
                    <a:lnTo>
                      <a:pt x="407" y="202"/>
                    </a:lnTo>
                    <a:lnTo>
                      <a:pt x="413" y="200"/>
                    </a:lnTo>
                    <a:lnTo>
                      <a:pt x="417" y="203"/>
                    </a:lnTo>
                    <a:lnTo>
                      <a:pt x="439" y="217"/>
                    </a:lnTo>
                    <a:lnTo>
                      <a:pt x="459" y="233"/>
                    </a:lnTo>
                    <a:lnTo>
                      <a:pt x="476" y="253"/>
                    </a:lnTo>
                    <a:lnTo>
                      <a:pt x="490" y="274"/>
                    </a:lnTo>
                    <a:lnTo>
                      <a:pt x="494" y="280"/>
                    </a:lnTo>
                    <a:lnTo>
                      <a:pt x="494" y="193"/>
                    </a:lnTo>
                    <a:lnTo>
                      <a:pt x="476" y="175"/>
                    </a:lnTo>
                    <a:lnTo>
                      <a:pt x="417" y="144"/>
                    </a:lnTo>
                    <a:lnTo>
                      <a:pt x="349" y="133"/>
                    </a:lnTo>
                    <a:lnTo>
                      <a:pt x="281" y="144"/>
                    </a:lnTo>
                    <a:lnTo>
                      <a:pt x="222" y="175"/>
                    </a:lnTo>
                    <a:lnTo>
                      <a:pt x="175" y="222"/>
                    </a:lnTo>
                    <a:lnTo>
                      <a:pt x="144" y="281"/>
                    </a:lnTo>
                    <a:lnTo>
                      <a:pt x="133" y="349"/>
                    </a:lnTo>
                    <a:lnTo>
                      <a:pt x="143" y="414"/>
                    </a:lnTo>
                    <a:lnTo>
                      <a:pt x="172" y="471"/>
                    </a:lnTo>
                    <a:lnTo>
                      <a:pt x="215" y="517"/>
                    </a:lnTo>
                    <a:lnTo>
                      <a:pt x="269" y="549"/>
                    </a:lnTo>
                    <a:lnTo>
                      <a:pt x="269" y="610"/>
                    </a:lnTo>
                    <a:lnTo>
                      <a:pt x="429" y="610"/>
                    </a:lnTo>
                    <a:lnTo>
                      <a:pt x="429" y="549"/>
                    </a:lnTo>
                    <a:lnTo>
                      <a:pt x="484" y="517"/>
                    </a:lnTo>
                    <a:lnTo>
                      <a:pt x="527" y="471"/>
                    </a:lnTo>
                    <a:lnTo>
                      <a:pt x="555" y="414"/>
                    </a:lnTo>
                    <a:lnTo>
                      <a:pt x="565" y="349"/>
                    </a:lnTo>
                  </a:path>
                </a:pathLst>
              </a:custGeom>
              <a:solidFill>
                <a:srgbClr val="D5A2FD"/>
              </a:solidFill>
              <a:ln w="9525">
                <a:noFill/>
              </a:ln>
            </p:spPr>
            <p:txBody>
              <a:bodyPr/>
              <a:lstStyle/>
              <a:p>
                <a:endParaRPr lang="zh-CN" altLang="en-US"/>
              </a:p>
            </p:txBody>
          </p:sp>
          <p:sp>
            <p:nvSpPr>
              <p:cNvPr id="1073743368" name="任意多边形 1073743367"/>
              <p:cNvSpPr/>
              <p:nvPr/>
            </p:nvSpPr>
            <p:spPr>
              <a:xfrm>
                <a:off x="15193" y="2306"/>
                <a:ext cx="699" cy="735"/>
              </a:xfrm>
              <a:custGeom>
                <a:rect l="l" t="t" r="r" b="b"/>
                <a:pathLst>
                  <a:path w="699" h="735">
                    <a:moveTo>
                      <a:pt x="618" y="132"/>
                    </a:moveTo>
                    <a:lnTo>
                      <a:pt x="602" y="116"/>
                    </a:lnTo>
                    <a:lnTo>
                      <a:pt x="590" y="116"/>
                    </a:lnTo>
                    <a:lnTo>
                      <a:pt x="536" y="170"/>
                    </a:lnTo>
                    <a:lnTo>
                      <a:pt x="536" y="182"/>
                    </a:lnTo>
                    <a:lnTo>
                      <a:pt x="552" y="198"/>
                    </a:lnTo>
                    <a:lnTo>
                      <a:pt x="564" y="198"/>
                    </a:lnTo>
                    <a:lnTo>
                      <a:pt x="618" y="144"/>
                    </a:lnTo>
                    <a:lnTo>
                      <a:pt x="618" y="132"/>
                    </a:lnTo>
                  </a:path>
                </a:pathLst>
              </a:custGeom>
              <a:solidFill>
                <a:srgbClr val="D5A2FD"/>
              </a:solidFill>
              <a:ln w="9525">
                <a:noFill/>
              </a:ln>
            </p:spPr>
            <p:txBody>
              <a:bodyPr/>
              <a:lstStyle/>
              <a:p>
                <a:endParaRPr lang="zh-CN" altLang="en-US"/>
              </a:p>
            </p:txBody>
          </p:sp>
          <p:sp>
            <p:nvSpPr>
              <p:cNvPr id="1073743369" name="任意多边形 1073743368"/>
              <p:cNvSpPr/>
              <p:nvPr/>
            </p:nvSpPr>
            <p:spPr>
              <a:xfrm>
                <a:off x="15193" y="2306"/>
                <a:ext cx="699" cy="735"/>
              </a:xfrm>
              <a:custGeom>
                <a:rect l="l" t="t" r="r" b="b"/>
                <a:pathLst>
                  <a:path w="699" h="735">
                    <a:moveTo>
                      <a:pt x="698" y="357"/>
                    </a:moveTo>
                    <a:lnTo>
                      <a:pt x="689" y="349"/>
                    </a:lnTo>
                    <a:lnTo>
                      <a:pt x="613" y="349"/>
                    </a:lnTo>
                    <a:lnTo>
                      <a:pt x="605" y="357"/>
                    </a:lnTo>
                    <a:lnTo>
                      <a:pt x="605" y="380"/>
                    </a:lnTo>
                    <a:lnTo>
                      <a:pt x="613" y="388"/>
                    </a:lnTo>
                    <a:lnTo>
                      <a:pt x="689" y="388"/>
                    </a:lnTo>
                    <a:lnTo>
                      <a:pt x="697" y="380"/>
                    </a:lnTo>
                    <a:lnTo>
                      <a:pt x="697" y="367"/>
                    </a:lnTo>
                    <a:lnTo>
                      <a:pt x="698" y="357"/>
                    </a:lnTo>
                  </a:path>
                </a:pathLst>
              </a:custGeom>
              <a:solidFill>
                <a:srgbClr val="D5A2FD"/>
              </a:solidFill>
              <a:ln w="9525">
                <a:noFill/>
              </a:ln>
            </p:spPr>
            <p:txBody>
              <a:bodyPr/>
              <a:lstStyle/>
              <a:p>
                <a:endParaRPr lang="zh-CN" altLang="en-US"/>
              </a:p>
            </p:txBody>
          </p:sp>
        </p:grpSp>
        <p:grpSp>
          <p:nvGrpSpPr>
            <p:cNvPr id="1073743370" name="组合 1073743369"/>
            <p:cNvGrpSpPr/>
            <p:nvPr/>
          </p:nvGrpSpPr>
          <p:grpSpPr>
            <a:xfrm>
              <a:off x="15462" y="2936"/>
              <a:ext cx="162" cy="20"/>
              <a:chOff x="15462" y="2936"/>
              <a:chExt cx="162" cy="20"/>
            </a:xfrm>
          </p:grpSpPr>
          <p:sp>
            <p:nvSpPr>
              <p:cNvPr id="1073743371" name="任意多边形 1073743370"/>
              <p:cNvSpPr/>
              <p:nvPr/>
            </p:nvSpPr>
            <p:spPr>
              <a:xfrm>
                <a:off x="15462" y="2936"/>
                <a:ext cx="162" cy="20"/>
              </a:xfrm>
              <a:custGeom>
                <a:rect l="l" t="t" r="r" b="b"/>
                <a:pathLst>
                  <a:path w="162" h="20">
                    <a:moveTo>
                      <a:pt x="0" y="0"/>
                    </a:moveTo>
                    <a:lnTo>
                      <a:pt x="1" y="0"/>
                    </a:lnTo>
                  </a:path>
                </a:pathLst>
              </a:custGeom>
              <a:noFill/>
              <a:ln w="25366" cap="flat" cmpd="sng">
                <a:solidFill>
                  <a:srgbClr val="FFFFFF"/>
                </a:solidFill>
                <a:prstDash val="solid"/>
                <a:headEnd type="none" w="med" len="med"/>
                <a:tailEnd type="none" w="med" len="med"/>
              </a:ln>
            </p:spPr>
            <p:txBody>
              <a:bodyPr/>
              <a:lstStyle/>
              <a:p>
                <a:endParaRPr lang="zh-CN" altLang="en-US"/>
              </a:p>
            </p:txBody>
          </p:sp>
          <p:sp>
            <p:nvSpPr>
              <p:cNvPr id="1073743372" name="任意多边形 1073743371"/>
              <p:cNvSpPr/>
              <p:nvPr/>
            </p:nvSpPr>
            <p:spPr>
              <a:xfrm>
                <a:off x="15462" y="2936"/>
                <a:ext cx="162" cy="20"/>
              </a:xfrm>
              <a:custGeom>
                <a:rect l="l" t="t" r="r" b="b"/>
                <a:pathLst>
                  <a:path w="162" h="20">
                    <a:moveTo>
                      <a:pt x="160" y="0"/>
                    </a:moveTo>
                    <a:lnTo>
                      <a:pt x="161" y="0"/>
                    </a:lnTo>
                  </a:path>
                </a:pathLst>
              </a:custGeom>
              <a:noFill/>
              <a:ln w="25366" cap="flat" cmpd="sng">
                <a:solidFill>
                  <a:srgbClr val="FFFFFF"/>
                </a:solidFill>
                <a:prstDash val="solid"/>
                <a:headEnd type="none" w="med" len="med"/>
                <a:tailEnd type="none" w="med" len="med"/>
              </a:ln>
            </p:spPr>
            <p:txBody>
              <a:bodyPr/>
              <a:lstStyle/>
              <a:p>
                <a:endParaRPr lang="zh-CN" altLang="en-US"/>
              </a:p>
            </p:txBody>
          </p:sp>
        </p:grpSp>
        <p:sp>
          <p:nvSpPr>
            <p:cNvPr id="1073743373" name="文本框 1073743372"/>
            <p:cNvSpPr txBox="1"/>
            <p:nvPr/>
          </p:nvSpPr>
          <p:spPr>
            <a:xfrm>
              <a:off x="16679" y="1739"/>
              <a:ext cx="8678" cy="567"/>
            </a:xfrm>
            <a:prstGeom prst="rect">
              <a:avLst/>
            </a:prstGeom>
            <a:noFill/>
            <a:ln w="9525">
              <a:noFill/>
            </a:ln>
          </p:spPr>
          <p:txBody>
            <a:bodyPr vert="horz" wrap="square" lIns="0" tIns="0" rIns="0" bIns="0"/>
            <a:lstStyle/>
            <a:p>
              <a:pPr eaLnBrk="0" hangingPunct="0">
                <a:lnSpc>
                  <a:spcPts val="1885"/>
                </a:lnSpc>
                <a:spcBef>
                  <a:spcPct val="0"/>
                </a:spcBef>
                <a:spcAft>
                  <a:spcPct val="0"/>
                </a:spcAft>
              </a:pPr>
              <a:r>
                <a:rPr lang="zh-CN" altLang="en-US">
                  <a:latin typeface="微软雅黑" panose="020b0503020204020204" charset="-122"/>
                  <a:ea typeface="微软雅黑" panose="020b0503020204020204" charset="-122"/>
                </a:rPr>
                <a:t>会选：测量工具</a:t>
              </a:r>
              <a:endParaRPr lang="zh-CN" altLang="en-US">
                <a:latin typeface="微软雅黑" panose="020b0503020204020204" charset="-122"/>
                <a:ea typeface="微软雅黑" panose="020b0503020204020204" charset="-122"/>
              </a:endParaRPr>
            </a:p>
            <a:p>
              <a:endParaRPr lang="zh-CN" altLang="en-US">
                <a:latin typeface="微软雅黑" panose="020b0503020204020204" charset="-122"/>
                <a:ea typeface="微软雅黑" panose="020b0503020204020204" charset="-122"/>
              </a:endParaRPr>
            </a:p>
          </p:txBody>
        </p:sp>
        <p:sp>
          <p:nvSpPr>
            <p:cNvPr id="1073743374" name="文本框 1073743373"/>
            <p:cNvSpPr txBox="1"/>
            <p:nvPr/>
          </p:nvSpPr>
          <p:spPr>
            <a:xfrm>
              <a:off x="16636" y="2669"/>
              <a:ext cx="9386" cy="1004"/>
            </a:xfrm>
            <a:prstGeom prst="rect">
              <a:avLst/>
            </a:prstGeom>
            <a:noFill/>
            <a:ln w="9525">
              <a:noFill/>
            </a:ln>
          </p:spPr>
          <p:txBody>
            <a:bodyPr vert="horz" wrap="square" lIns="0" tIns="0" rIns="0" bIns="0"/>
            <a:lstStyle/>
            <a:p>
              <a:r>
                <a:rPr lang="zh-CN" altLang="en-US">
                  <a:solidFill>
                    <a:srgbClr val="C00000"/>
                  </a:solidFill>
                  <a:latin typeface="微软雅黑" panose="020b0503020204020204" charset="-122"/>
                  <a:ea typeface="微软雅黑" panose="020b0503020204020204" charset="-122"/>
                </a:rPr>
                <a:t>选量程、选分度值</a:t>
              </a:r>
              <a:endParaRPr lang="zh-CN" altLang="en-US">
                <a:solidFill>
                  <a:srgbClr val="C00000"/>
                </a:solidFill>
                <a:latin typeface="微软雅黑" panose="020b0503020204020204" charset="-122"/>
                <a:ea typeface="微软雅黑" panose="020b0503020204020204" charset="-122"/>
              </a:endParaRPr>
            </a:p>
          </p:txBody>
        </p:sp>
      </p:grpSp>
      <p:grpSp>
        <p:nvGrpSpPr>
          <p:cNvPr id="1073743375" name="组合 1073743374" title=""/>
          <p:cNvGrpSpPr/>
          <p:nvPr/>
        </p:nvGrpSpPr>
        <p:grpSpPr>
          <a:xfrm>
            <a:off x="4687570" y="3128645"/>
            <a:ext cx="4699635" cy="695960"/>
            <a:chOff x="14400" y="4332"/>
            <a:chExt cx="12780" cy="2115"/>
          </a:xfrm>
        </p:grpSpPr>
        <p:sp>
          <p:nvSpPr>
            <p:cNvPr id="1073743376" name="任意多边形 1073743375"/>
            <p:cNvSpPr/>
            <p:nvPr/>
          </p:nvSpPr>
          <p:spPr>
            <a:xfrm>
              <a:off x="14400" y="4332"/>
              <a:ext cx="12780" cy="2115"/>
            </a:xfrm>
            <a:custGeom>
              <a:rect l="l" t="t" r="r" b="b"/>
              <a:pathLst>
                <a:path w="12780" h="2115">
                  <a:moveTo>
                    <a:pt x="11722" y="2114"/>
                  </a:moveTo>
                  <a:lnTo>
                    <a:pt x="1057" y="2114"/>
                  </a:lnTo>
                  <a:lnTo>
                    <a:pt x="981" y="2112"/>
                  </a:lnTo>
                  <a:lnTo>
                    <a:pt x="905" y="2104"/>
                  </a:lnTo>
                  <a:lnTo>
                    <a:pt x="831" y="2090"/>
                  </a:lnTo>
                  <a:lnTo>
                    <a:pt x="758" y="2071"/>
                  </a:lnTo>
                  <a:lnTo>
                    <a:pt x="687" y="2048"/>
                  </a:lnTo>
                  <a:lnTo>
                    <a:pt x="618" y="2019"/>
                  </a:lnTo>
                  <a:lnTo>
                    <a:pt x="551" y="1985"/>
                  </a:lnTo>
                  <a:lnTo>
                    <a:pt x="486" y="1947"/>
                  </a:lnTo>
                  <a:lnTo>
                    <a:pt x="424" y="1904"/>
                  </a:lnTo>
                  <a:lnTo>
                    <a:pt x="365" y="1857"/>
                  </a:lnTo>
                  <a:lnTo>
                    <a:pt x="309" y="1805"/>
                  </a:lnTo>
                  <a:lnTo>
                    <a:pt x="257" y="1749"/>
                  </a:lnTo>
                  <a:lnTo>
                    <a:pt x="210" y="1690"/>
                  </a:lnTo>
                  <a:lnTo>
                    <a:pt x="167" y="1628"/>
                  </a:lnTo>
                  <a:lnTo>
                    <a:pt x="129" y="1563"/>
                  </a:lnTo>
                  <a:lnTo>
                    <a:pt x="95" y="1496"/>
                  </a:lnTo>
                  <a:lnTo>
                    <a:pt x="66" y="1427"/>
                  </a:lnTo>
                  <a:lnTo>
                    <a:pt x="43" y="1356"/>
                  </a:lnTo>
                  <a:lnTo>
                    <a:pt x="24" y="1283"/>
                  </a:lnTo>
                  <a:lnTo>
                    <a:pt x="10" y="1208"/>
                  </a:lnTo>
                  <a:lnTo>
                    <a:pt x="2" y="1133"/>
                  </a:lnTo>
                  <a:lnTo>
                    <a:pt x="0" y="1057"/>
                  </a:lnTo>
                  <a:lnTo>
                    <a:pt x="2" y="981"/>
                  </a:lnTo>
                  <a:lnTo>
                    <a:pt x="10" y="905"/>
                  </a:lnTo>
                  <a:lnTo>
                    <a:pt x="24" y="831"/>
                  </a:lnTo>
                  <a:lnTo>
                    <a:pt x="43" y="758"/>
                  </a:lnTo>
                  <a:lnTo>
                    <a:pt x="66" y="687"/>
                  </a:lnTo>
                  <a:lnTo>
                    <a:pt x="95" y="618"/>
                  </a:lnTo>
                  <a:lnTo>
                    <a:pt x="129" y="551"/>
                  </a:lnTo>
                  <a:lnTo>
                    <a:pt x="167" y="486"/>
                  </a:lnTo>
                  <a:lnTo>
                    <a:pt x="210" y="424"/>
                  </a:lnTo>
                  <a:lnTo>
                    <a:pt x="257" y="365"/>
                  </a:lnTo>
                  <a:lnTo>
                    <a:pt x="309" y="309"/>
                  </a:lnTo>
                  <a:lnTo>
                    <a:pt x="365" y="257"/>
                  </a:lnTo>
                  <a:lnTo>
                    <a:pt x="424" y="210"/>
                  </a:lnTo>
                  <a:lnTo>
                    <a:pt x="486" y="167"/>
                  </a:lnTo>
                  <a:lnTo>
                    <a:pt x="551" y="129"/>
                  </a:lnTo>
                  <a:lnTo>
                    <a:pt x="618" y="95"/>
                  </a:lnTo>
                  <a:lnTo>
                    <a:pt x="687" y="66"/>
                  </a:lnTo>
                  <a:lnTo>
                    <a:pt x="758" y="43"/>
                  </a:lnTo>
                  <a:lnTo>
                    <a:pt x="831" y="24"/>
                  </a:lnTo>
                  <a:lnTo>
                    <a:pt x="905" y="10"/>
                  </a:lnTo>
                  <a:lnTo>
                    <a:pt x="981" y="2"/>
                  </a:lnTo>
                  <a:lnTo>
                    <a:pt x="1057" y="0"/>
                  </a:lnTo>
                  <a:lnTo>
                    <a:pt x="11722" y="0"/>
                  </a:lnTo>
                  <a:lnTo>
                    <a:pt x="11798" y="2"/>
                  </a:lnTo>
                  <a:lnTo>
                    <a:pt x="11874" y="10"/>
                  </a:lnTo>
                  <a:lnTo>
                    <a:pt x="11948" y="24"/>
                  </a:lnTo>
                  <a:lnTo>
                    <a:pt x="12021" y="43"/>
                  </a:lnTo>
                  <a:lnTo>
                    <a:pt x="12092" y="66"/>
                  </a:lnTo>
                  <a:lnTo>
                    <a:pt x="12161" y="95"/>
                  </a:lnTo>
                  <a:lnTo>
                    <a:pt x="12228" y="129"/>
                  </a:lnTo>
                  <a:lnTo>
                    <a:pt x="12293" y="167"/>
                  </a:lnTo>
                  <a:lnTo>
                    <a:pt x="12355" y="210"/>
                  </a:lnTo>
                  <a:lnTo>
                    <a:pt x="12414" y="257"/>
                  </a:lnTo>
                  <a:lnTo>
                    <a:pt x="12470" y="309"/>
                  </a:lnTo>
                  <a:lnTo>
                    <a:pt x="12522" y="365"/>
                  </a:lnTo>
                  <a:lnTo>
                    <a:pt x="12569" y="424"/>
                  </a:lnTo>
                  <a:lnTo>
                    <a:pt x="12612" y="486"/>
                  </a:lnTo>
                  <a:lnTo>
                    <a:pt x="12650" y="551"/>
                  </a:lnTo>
                  <a:lnTo>
                    <a:pt x="12684" y="618"/>
                  </a:lnTo>
                  <a:lnTo>
                    <a:pt x="12713" y="687"/>
                  </a:lnTo>
                  <a:lnTo>
                    <a:pt x="12736" y="758"/>
                  </a:lnTo>
                  <a:lnTo>
                    <a:pt x="12755" y="831"/>
                  </a:lnTo>
                  <a:lnTo>
                    <a:pt x="12769" y="905"/>
                  </a:lnTo>
                  <a:lnTo>
                    <a:pt x="12777" y="981"/>
                  </a:lnTo>
                  <a:lnTo>
                    <a:pt x="12779" y="1057"/>
                  </a:lnTo>
                  <a:lnTo>
                    <a:pt x="12777" y="1133"/>
                  </a:lnTo>
                  <a:lnTo>
                    <a:pt x="12769" y="1208"/>
                  </a:lnTo>
                  <a:lnTo>
                    <a:pt x="12755" y="1283"/>
                  </a:lnTo>
                  <a:lnTo>
                    <a:pt x="12736" y="1356"/>
                  </a:lnTo>
                  <a:lnTo>
                    <a:pt x="12713" y="1427"/>
                  </a:lnTo>
                  <a:lnTo>
                    <a:pt x="12684" y="1496"/>
                  </a:lnTo>
                  <a:lnTo>
                    <a:pt x="12650" y="1563"/>
                  </a:lnTo>
                  <a:lnTo>
                    <a:pt x="12612" y="1628"/>
                  </a:lnTo>
                  <a:lnTo>
                    <a:pt x="12569" y="1690"/>
                  </a:lnTo>
                  <a:lnTo>
                    <a:pt x="12522" y="1749"/>
                  </a:lnTo>
                  <a:lnTo>
                    <a:pt x="12470" y="1805"/>
                  </a:lnTo>
                  <a:lnTo>
                    <a:pt x="12414" y="1857"/>
                  </a:lnTo>
                  <a:lnTo>
                    <a:pt x="12355" y="1904"/>
                  </a:lnTo>
                  <a:lnTo>
                    <a:pt x="12293" y="1947"/>
                  </a:lnTo>
                  <a:lnTo>
                    <a:pt x="12228" y="1985"/>
                  </a:lnTo>
                  <a:lnTo>
                    <a:pt x="12161" y="2019"/>
                  </a:lnTo>
                  <a:lnTo>
                    <a:pt x="12092" y="2048"/>
                  </a:lnTo>
                  <a:lnTo>
                    <a:pt x="12021" y="2071"/>
                  </a:lnTo>
                  <a:lnTo>
                    <a:pt x="11948" y="2090"/>
                  </a:lnTo>
                  <a:lnTo>
                    <a:pt x="11874" y="2104"/>
                  </a:lnTo>
                  <a:lnTo>
                    <a:pt x="11798" y="2112"/>
                  </a:lnTo>
                  <a:lnTo>
                    <a:pt x="11722" y="2114"/>
                  </a:lnTo>
                  <a:close/>
                </a:path>
              </a:pathLst>
            </a:custGeom>
            <a:solidFill>
              <a:srgbClr val="20E3FE"/>
            </a:solidFill>
            <a:ln w="9525">
              <a:noFill/>
            </a:ln>
          </p:spPr>
          <p:txBody>
            <a:bodyPr/>
            <a:lstStyle/>
            <a:p>
              <a:endParaRPr lang="zh-CN" altLang="en-US"/>
            </a:p>
          </p:txBody>
        </p:sp>
        <p:sp>
          <p:nvSpPr>
            <p:cNvPr id="1073743377" name="任意多边形 1073743376"/>
            <p:cNvSpPr/>
            <p:nvPr/>
          </p:nvSpPr>
          <p:spPr>
            <a:xfrm>
              <a:off x="14708" y="4555"/>
              <a:ext cx="1669" cy="1669"/>
            </a:xfrm>
            <a:custGeom>
              <a:rect l="l" t="t" r="r" b="b"/>
              <a:pathLst>
                <a:path w="1669" h="1669">
                  <a:moveTo>
                    <a:pt x="834" y="1668"/>
                  </a:moveTo>
                  <a:lnTo>
                    <a:pt x="758" y="1665"/>
                  </a:lnTo>
                  <a:lnTo>
                    <a:pt x="684" y="1655"/>
                  </a:lnTo>
                  <a:lnTo>
                    <a:pt x="612" y="1638"/>
                  </a:lnTo>
                  <a:lnTo>
                    <a:pt x="543" y="1616"/>
                  </a:lnTo>
                  <a:lnTo>
                    <a:pt x="476" y="1588"/>
                  </a:lnTo>
                  <a:lnTo>
                    <a:pt x="413" y="1554"/>
                  </a:lnTo>
                  <a:lnTo>
                    <a:pt x="353" y="1516"/>
                  </a:lnTo>
                  <a:lnTo>
                    <a:pt x="296" y="1472"/>
                  </a:lnTo>
                  <a:lnTo>
                    <a:pt x="244" y="1424"/>
                  </a:lnTo>
                  <a:lnTo>
                    <a:pt x="196" y="1371"/>
                  </a:lnTo>
                  <a:lnTo>
                    <a:pt x="152" y="1315"/>
                  </a:lnTo>
                  <a:lnTo>
                    <a:pt x="113" y="1255"/>
                  </a:lnTo>
                  <a:lnTo>
                    <a:pt x="80" y="1191"/>
                  </a:lnTo>
                  <a:lnTo>
                    <a:pt x="52" y="1125"/>
                  </a:lnTo>
                  <a:lnTo>
                    <a:pt x="29" y="1056"/>
                  </a:lnTo>
                  <a:lnTo>
                    <a:pt x="13" y="984"/>
                  </a:lnTo>
                  <a:lnTo>
                    <a:pt x="3" y="910"/>
                  </a:lnTo>
                  <a:lnTo>
                    <a:pt x="0" y="834"/>
                  </a:lnTo>
                  <a:lnTo>
                    <a:pt x="3" y="758"/>
                  </a:lnTo>
                  <a:lnTo>
                    <a:pt x="13" y="684"/>
                  </a:lnTo>
                  <a:lnTo>
                    <a:pt x="29" y="612"/>
                  </a:lnTo>
                  <a:lnTo>
                    <a:pt x="52" y="543"/>
                  </a:lnTo>
                  <a:lnTo>
                    <a:pt x="80" y="476"/>
                  </a:lnTo>
                  <a:lnTo>
                    <a:pt x="113" y="413"/>
                  </a:lnTo>
                  <a:lnTo>
                    <a:pt x="152" y="353"/>
                  </a:lnTo>
                  <a:lnTo>
                    <a:pt x="196" y="296"/>
                  </a:lnTo>
                  <a:lnTo>
                    <a:pt x="244" y="244"/>
                  </a:lnTo>
                  <a:lnTo>
                    <a:pt x="296" y="196"/>
                  </a:lnTo>
                  <a:lnTo>
                    <a:pt x="353" y="152"/>
                  </a:lnTo>
                  <a:lnTo>
                    <a:pt x="413" y="113"/>
                  </a:lnTo>
                  <a:lnTo>
                    <a:pt x="476" y="80"/>
                  </a:lnTo>
                  <a:lnTo>
                    <a:pt x="543" y="52"/>
                  </a:lnTo>
                  <a:lnTo>
                    <a:pt x="612" y="29"/>
                  </a:lnTo>
                  <a:lnTo>
                    <a:pt x="684" y="13"/>
                  </a:lnTo>
                  <a:lnTo>
                    <a:pt x="758" y="3"/>
                  </a:lnTo>
                  <a:lnTo>
                    <a:pt x="834" y="0"/>
                  </a:lnTo>
                  <a:lnTo>
                    <a:pt x="910" y="3"/>
                  </a:lnTo>
                  <a:lnTo>
                    <a:pt x="984" y="13"/>
                  </a:lnTo>
                  <a:lnTo>
                    <a:pt x="1056" y="29"/>
                  </a:lnTo>
                  <a:lnTo>
                    <a:pt x="1125" y="52"/>
                  </a:lnTo>
                  <a:lnTo>
                    <a:pt x="1191" y="80"/>
                  </a:lnTo>
                  <a:lnTo>
                    <a:pt x="1255" y="113"/>
                  </a:lnTo>
                  <a:lnTo>
                    <a:pt x="1315" y="152"/>
                  </a:lnTo>
                  <a:lnTo>
                    <a:pt x="1371" y="196"/>
                  </a:lnTo>
                  <a:lnTo>
                    <a:pt x="1424" y="244"/>
                  </a:lnTo>
                  <a:lnTo>
                    <a:pt x="1472" y="296"/>
                  </a:lnTo>
                  <a:lnTo>
                    <a:pt x="1516" y="353"/>
                  </a:lnTo>
                  <a:lnTo>
                    <a:pt x="1554" y="413"/>
                  </a:lnTo>
                  <a:lnTo>
                    <a:pt x="1588" y="476"/>
                  </a:lnTo>
                  <a:lnTo>
                    <a:pt x="1616" y="543"/>
                  </a:lnTo>
                  <a:lnTo>
                    <a:pt x="1638" y="612"/>
                  </a:lnTo>
                  <a:lnTo>
                    <a:pt x="1655" y="684"/>
                  </a:lnTo>
                  <a:lnTo>
                    <a:pt x="1665" y="758"/>
                  </a:lnTo>
                  <a:lnTo>
                    <a:pt x="1668" y="834"/>
                  </a:lnTo>
                  <a:lnTo>
                    <a:pt x="1665" y="910"/>
                  </a:lnTo>
                  <a:lnTo>
                    <a:pt x="1655" y="984"/>
                  </a:lnTo>
                  <a:lnTo>
                    <a:pt x="1638" y="1056"/>
                  </a:lnTo>
                  <a:lnTo>
                    <a:pt x="1616" y="1125"/>
                  </a:lnTo>
                  <a:lnTo>
                    <a:pt x="1588" y="1191"/>
                  </a:lnTo>
                  <a:lnTo>
                    <a:pt x="1554" y="1255"/>
                  </a:lnTo>
                  <a:lnTo>
                    <a:pt x="1516" y="1315"/>
                  </a:lnTo>
                  <a:lnTo>
                    <a:pt x="1472" y="1371"/>
                  </a:lnTo>
                  <a:lnTo>
                    <a:pt x="1424" y="1424"/>
                  </a:lnTo>
                  <a:lnTo>
                    <a:pt x="1371" y="1472"/>
                  </a:lnTo>
                  <a:lnTo>
                    <a:pt x="1315" y="1516"/>
                  </a:lnTo>
                  <a:lnTo>
                    <a:pt x="1255" y="1554"/>
                  </a:lnTo>
                  <a:lnTo>
                    <a:pt x="1191" y="1588"/>
                  </a:lnTo>
                  <a:lnTo>
                    <a:pt x="1125" y="1616"/>
                  </a:lnTo>
                  <a:lnTo>
                    <a:pt x="1056" y="1638"/>
                  </a:lnTo>
                  <a:lnTo>
                    <a:pt x="984" y="1655"/>
                  </a:lnTo>
                  <a:lnTo>
                    <a:pt x="910" y="1665"/>
                  </a:lnTo>
                  <a:lnTo>
                    <a:pt x="834" y="1668"/>
                  </a:lnTo>
                  <a:close/>
                </a:path>
              </a:pathLst>
            </a:custGeom>
            <a:solidFill>
              <a:srgbClr val="FFFFFF"/>
            </a:solidFill>
            <a:ln w="9525">
              <a:noFill/>
            </a:ln>
          </p:spPr>
          <p:txBody>
            <a:bodyPr/>
            <a:lstStyle/>
            <a:p>
              <a:endParaRPr lang="zh-CN" altLang="en-US"/>
            </a:p>
          </p:txBody>
        </p:sp>
        <p:grpSp>
          <p:nvGrpSpPr>
            <p:cNvPr id="1073743378" name="组合 1073743377"/>
            <p:cNvGrpSpPr/>
            <p:nvPr/>
          </p:nvGrpSpPr>
          <p:grpSpPr>
            <a:xfrm>
              <a:off x="16634" y="5226"/>
              <a:ext cx="9469" cy="20"/>
              <a:chOff x="16634" y="5226"/>
              <a:chExt cx="9469" cy="20"/>
            </a:xfrm>
          </p:grpSpPr>
          <p:sp>
            <p:nvSpPr>
              <p:cNvPr id="1073743379" name="任意多边形 1073743378"/>
              <p:cNvSpPr/>
              <p:nvPr/>
            </p:nvSpPr>
            <p:spPr>
              <a:xfrm>
                <a:off x="16634" y="5226"/>
                <a:ext cx="9469" cy="20"/>
              </a:xfrm>
              <a:custGeom>
                <a:rect l="l" t="t" r="r" b="b"/>
                <a:pathLst>
                  <a:path w="9469" h="20">
                    <a:moveTo>
                      <a:pt x="0" y="0"/>
                    </a:moveTo>
                    <a:lnTo>
                      <a:pt x="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80" name="任意多边形 1073743379"/>
              <p:cNvSpPr/>
              <p:nvPr/>
            </p:nvSpPr>
            <p:spPr>
              <a:xfrm>
                <a:off x="16634" y="5226"/>
                <a:ext cx="9469" cy="20"/>
              </a:xfrm>
              <a:custGeom>
                <a:rect l="l" t="t" r="r" b="b"/>
                <a:pathLst>
                  <a:path w="9469" h="20">
                    <a:moveTo>
                      <a:pt x="104" y="0"/>
                    </a:moveTo>
                    <a:lnTo>
                      <a:pt x="1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81" name="任意多边形 1073743380"/>
              <p:cNvSpPr/>
              <p:nvPr/>
            </p:nvSpPr>
            <p:spPr>
              <a:xfrm>
                <a:off x="16634" y="5226"/>
                <a:ext cx="9469" cy="20"/>
              </a:xfrm>
              <a:custGeom>
                <a:rect l="l" t="t" r="r" b="b"/>
                <a:pathLst>
                  <a:path w="9469" h="20">
                    <a:moveTo>
                      <a:pt x="209" y="0"/>
                    </a:moveTo>
                    <a:lnTo>
                      <a:pt x="2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82" name="任意多边形 1073743381"/>
              <p:cNvSpPr/>
              <p:nvPr/>
            </p:nvSpPr>
            <p:spPr>
              <a:xfrm>
                <a:off x="16634" y="5226"/>
                <a:ext cx="9469" cy="20"/>
              </a:xfrm>
              <a:custGeom>
                <a:rect l="l" t="t" r="r" b="b"/>
                <a:pathLst>
                  <a:path w="9469" h="20">
                    <a:moveTo>
                      <a:pt x="314" y="0"/>
                    </a:moveTo>
                    <a:lnTo>
                      <a:pt x="4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83" name="任意多边形 1073743382"/>
              <p:cNvSpPr/>
              <p:nvPr/>
            </p:nvSpPr>
            <p:spPr>
              <a:xfrm>
                <a:off x="16634" y="5226"/>
                <a:ext cx="9469" cy="20"/>
              </a:xfrm>
              <a:custGeom>
                <a:rect l="l" t="t" r="r" b="b"/>
                <a:pathLst>
                  <a:path w="9469" h="20">
                    <a:moveTo>
                      <a:pt x="419" y="0"/>
                    </a:moveTo>
                    <a:lnTo>
                      <a:pt x="5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84" name="任意多边形 1073743383"/>
              <p:cNvSpPr/>
              <p:nvPr/>
            </p:nvSpPr>
            <p:spPr>
              <a:xfrm>
                <a:off x="16634" y="5226"/>
                <a:ext cx="9469" cy="20"/>
              </a:xfrm>
              <a:custGeom>
                <a:rect l="l" t="t" r="r" b="b"/>
                <a:pathLst>
                  <a:path w="9469" h="20">
                    <a:moveTo>
                      <a:pt x="524" y="0"/>
                    </a:moveTo>
                    <a:lnTo>
                      <a:pt x="6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85" name="任意多边形 1073743384"/>
              <p:cNvSpPr/>
              <p:nvPr/>
            </p:nvSpPr>
            <p:spPr>
              <a:xfrm>
                <a:off x="16634" y="5226"/>
                <a:ext cx="9469" cy="20"/>
              </a:xfrm>
              <a:custGeom>
                <a:rect l="l" t="t" r="r" b="b"/>
                <a:pathLst>
                  <a:path w="9469" h="20">
                    <a:moveTo>
                      <a:pt x="629" y="0"/>
                    </a:moveTo>
                    <a:lnTo>
                      <a:pt x="7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86" name="任意多边形 1073743385"/>
              <p:cNvSpPr/>
              <p:nvPr/>
            </p:nvSpPr>
            <p:spPr>
              <a:xfrm>
                <a:off x="16634" y="5226"/>
                <a:ext cx="9469" cy="20"/>
              </a:xfrm>
              <a:custGeom>
                <a:rect l="l" t="t" r="r" b="b"/>
                <a:pathLst>
                  <a:path w="9469" h="20">
                    <a:moveTo>
                      <a:pt x="734" y="0"/>
                    </a:moveTo>
                    <a:lnTo>
                      <a:pt x="8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87" name="任意多边形 1073743386"/>
              <p:cNvSpPr/>
              <p:nvPr/>
            </p:nvSpPr>
            <p:spPr>
              <a:xfrm>
                <a:off x="16634" y="5226"/>
                <a:ext cx="9469" cy="20"/>
              </a:xfrm>
              <a:custGeom>
                <a:rect l="l" t="t" r="r" b="b"/>
                <a:pathLst>
                  <a:path w="9469" h="20">
                    <a:moveTo>
                      <a:pt x="839" y="0"/>
                    </a:moveTo>
                    <a:lnTo>
                      <a:pt x="9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88" name="任意多边形 1073743387"/>
              <p:cNvSpPr/>
              <p:nvPr/>
            </p:nvSpPr>
            <p:spPr>
              <a:xfrm>
                <a:off x="16634" y="5226"/>
                <a:ext cx="9469" cy="20"/>
              </a:xfrm>
              <a:custGeom>
                <a:rect l="l" t="t" r="r" b="b"/>
                <a:pathLst>
                  <a:path w="9469" h="20">
                    <a:moveTo>
                      <a:pt x="944" y="0"/>
                    </a:moveTo>
                    <a:lnTo>
                      <a:pt x="10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89" name="任意多边形 1073743388"/>
              <p:cNvSpPr/>
              <p:nvPr/>
            </p:nvSpPr>
            <p:spPr>
              <a:xfrm>
                <a:off x="16634" y="5226"/>
                <a:ext cx="9469" cy="20"/>
              </a:xfrm>
              <a:custGeom>
                <a:rect l="l" t="t" r="r" b="b"/>
                <a:pathLst>
                  <a:path w="9469" h="20">
                    <a:moveTo>
                      <a:pt x="1049" y="0"/>
                    </a:moveTo>
                    <a:lnTo>
                      <a:pt x="11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90" name="任意多边形 1073743389"/>
              <p:cNvSpPr/>
              <p:nvPr/>
            </p:nvSpPr>
            <p:spPr>
              <a:xfrm>
                <a:off x="16634" y="5226"/>
                <a:ext cx="9469" cy="20"/>
              </a:xfrm>
              <a:custGeom>
                <a:rect l="l" t="t" r="r" b="b"/>
                <a:pathLst>
                  <a:path w="9469" h="20">
                    <a:moveTo>
                      <a:pt x="1154" y="0"/>
                    </a:moveTo>
                    <a:lnTo>
                      <a:pt x="12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91" name="任意多边形 1073743390"/>
              <p:cNvSpPr/>
              <p:nvPr/>
            </p:nvSpPr>
            <p:spPr>
              <a:xfrm>
                <a:off x="16634" y="5226"/>
                <a:ext cx="9469" cy="20"/>
              </a:xfrm>
              <a:custGeom>
                <a:rect l="l" t="t" r="r" b="b"/>
                <a:pathLst>
                  <a:path w="9469" h="20">
                    <a:moveTo>
                      <a:pt x="1259" y="0"/>
                    </a:moveTo>
                    <a:lnTo>
                      <a:pt x="13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92" name="任意多边形 1073743391"/>
              <p:cNvSpPr/>
              <p:nvPr/>
            </p:nvSpPr>
            <p:spPr>
              <a:xfrm>
                <a:off x="16634" y="5226"/>
                <a:ext cx="9469" cy="20"/>
              </a:xfrm>
              <a:custGeom>
                <a:rect l="l" t="t" r="r" b="b"/>
                <a:pathLst>
                  <a:path w="9469" h="20">
                    <a:moveTo>
                      <a:pt x="1364" y="0"/>
                    </a:moveTo>
                    <a:lnTo>
                      <a:pt x="14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93" name="任意多边形 1073743392"/>
              <p:cNvSpPr/>
              <p:nvPr/>
            </p:nvSpPr>
            <p:spPr>
              <a:xfrm>
                <a:off x="16634" y="5226"/>
                <a:ext cx="9469" cy="20"/>
              </a:xfrm>
              <a:custGeom>
                <a:rect l="l" t="t" r="r" b="b"/>
                <a:pathLst>
                  <a:path w="9469" h="20">
                    <a:moveTo>
                      <a:pt x="1469" y="0"/>
                    </a:moveTo>
                    <a:lnTo>
                      <a:pt x="15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94" name="任意多边形 1073743393"/>
              <p:cNvSpPr/>
              <p:nvPr/>
            </p:nvSpPr>
            <p:spPr>
              <a:xfrm>
                <a:off x="16634" y="5226"/>
                <a:ext cx="9469" cy="20"/>
              </a:xfrm>
              <a:custGeom>
                <a:rect l="l" t="t" r="r" b="b"/>
                <a:pathLst>
                  <a:path w="9469" h="20">
                    <a:moveTo>
                      <a:pt x="1574" y="0"/>
                    </a:moveTo>
                    <a:lnTo>
                      <a:pt x="16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95" name="任意多边形 1073743394"/>
              <p:cNvSpPr/>
              <p:nvPr/>
            </p:nvSpPr>
            <p:spPr>
              <a:xfrm>
                <a:off x="16634" y="5226"/>
                <a:ext cx="9469" cy="20"/>
              </a:xfrm>
              <a:custGeom>
                <a:rect l="l" t="t" r="r" b="b"/>
                <a:pathLst>
                  <a:path w="9469" h="20">
                    <a:moveTo>
                      <a:pt x="1679" y="0"/>
                    </a:moveTo>
                    <a:lnTo>
                      <a:pt x="17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96" name="任意多边形 1073743395"/>
              <p:cNvSpPr/>
              <p:nvPr/>
            </p:nvSpPr>
            <p:spPr>
              <a:xfrm>
                <a:off x="16634" y="5226"/>
                <a:ext cx="9469" cy="20"/>
              </a:xfrm>
              <a:custGeom>
                <a:rect l="l" t="t" r="r" b="b"/>
                <a:pathLst>
                  <a:path w="9469" h="20">
                    <a:moveTo>
                      <a:pt x="1784" y="0"/>
                    </a:moveTo>
                    <a:lnTo>
                      <a:pt x="18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97" name="任意多边形 1073743396"/>
              <p:cNvSpPr/>
              <p:nvPr/>
            </p:nvSpPr>
            <p:spPr>
              <a:xfrm>
                <a:off x="16634" y="5226"/>
                <a:ext cx="9469" cy="20"/>
              </a:xfrm>
              <a:custGeom>
                <a:rect l="l" t="t" r="r" b="b"/>
                <a:pathLst>
                  <a:path w="9469" h="20">
                    <a:moveTo>
                      <a:pt x="1889" y="0"/>
                    </a:moveTo>
                    <a:lnTo>
                      <a:pt x="19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98" name="任意多边形 1073743397"/>
              <p:cNvSpPr/>
              <p:nvPr/>
            </p:nvSpPr>
            <p:spPr>
              <a:xfrm>
                <a:off x="16634" y="5226"/>
                <a:ext cx="9469" cy="20"/>
              </a:xfrm>
              <a:custGeom>
                <a:rect l="l" t="t" r="r" b="b"/>
                <a:pathLst>
                  <a:path w="9469" h="20">
                    <a:moveTo>
                      <a:pt x="1994" y="0"/>
                    </a:moveTo>
                    <a:lnTo>
                      <a:pt x="20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399" name="任意多边形 1073743398"/>
              <p:cNvSpPr/>
              <p:nvPr/>
            </p:nvSpPr>
            <p:spPr>
              <a:xfrm>
                <a:off x="16634" y="5226"/>
                <a:ext cx="9469" cy="20"/>
              </a:xfrm>
              <a:custGeom>
                <a:rect l="l" t="t" r="r" b="b"/>
                <a:pathLst>
                  <a:path w="9469" h="20">
                    <a:moveTo>
                      <a:pt x="2099" y="0"/>
                    </a:moveTo>
                    <a:lnTo>
                      <a:pt x="21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00" name="任意多边形 1073743399"/>
              <p:cNvSpPr/>
              <p:nvPr/>
            </p:nvSpPr>
            <p:spPr>
              <a:xfrm>
                <a:off x="16634" y="5226"/>
                <a:ext cx="9469" cy="20"/>
              </a:xfrm>
              <a:custGeom>
                <a:rect l="l" t="t" r="r" b="b"/>
                <a:pathLst>
                  <a:path w="9469" h="20">
                    <a:moveTo>
                      <a:pt x="2204" y="0"/>
                    </a:moveTo>
                    <a:lnTo>
                      <a:pt x="22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01" name="任意多边形 1073743400"/>
              <p:cNvSpPr/>
              <p:nvPr/>
            </p:nvSpPr>
            <p:spPr>
              <a:xfrm>
                <a:off x="16634" y="5226"/>
                <a:ext cx="9469" cy="20"/>
              </a:xfrm>
              <a:custGeom>
                <a:rect l="l" t="t" r="r" b="b"/>
                <a:pathLst>
                  <a:path w="9469" h="20">
                    <a:moveTo>
                      <a:pt x="2309" y="0"/>
                    </a:moveTo>
                    <a:lnTo>
                      <a:pt x="23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02" name="任意多边形 1073743401"/>
              <p:cNvSpPr/>
              <p:nvPr/>
            </p:nvSpPr>
            <p:spPr>
              <a:xfrm>
                <a:off x="16634" y="5226"/>
                <a:ext cx="9469" cy="20"/>
              </a:xfrm>
              <a:custGeom>
                <a:rect l="l" t="t" r="r" b="b"/>
                <a:pathLst>
                  <a:path w="9469" h="20">
                    <a:moveTo>
                      <a:pt x="2414" y="0"/>
                    </a:moveTo>
                    <a:lnTo>
                      <a:pt x="25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03" name="任意多边形 1073743402"/>
              <p:cNvSpPr/>
              <p:nvPr/>
            </p:nvSpPr>
            <p:spPr>
              <a:xfrm>
                <a:off x="16634" y="5226"/>
                <a:ext cx="9469" cy="20"/>
              </a:xfrm>
              <a:custGeom>
                <a:rect l="l" t="t" r="r" b="b"/>
                <a:pathLst>
                  <a:path w="9469" h="20">
                    <a:moveTo>
                      <a:pt x="2519" y="0"/>
                    </a:moveTo>
                    <a:lnTo>
                      <a:pt x="26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04" name="任意多边形 1073743403"/>
              <p:cNvSpPr/>
              <p:nvPr/>
            </p:nvSpPr>
            <p:spPr>
              <a:xfrm>
                <a:off x="16634" y="5226"/>
                <a:ext cx="9469" cy="20"/>
              </a:xfrm>
              <a:custGeom>
                <a:rect l="l" t="t" r="r" b="b"/>
                <a:pathLst>
                  <a:path w="9469" h="20">
                    <a:moveTo>
                      <a:pt x="2624" y="0"/>
                    </a:moveTo>
                    <a:lnTo>
                      <a:pt x="27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05" name="任意多边形 1073743404"/>
              <p:cNvSpPr/>
              <p:nvPr/>
            </p:nvSpPr>
            <p:spPr>
              <a:xfrm>
                <a:off x="16634" y="5226"/>
                <a:ext cx="9469" cy="20"/>
              </a:xfrm>
              <a:custGeom>
                <a:rect l="l" t="t" r="r" b="b"/>
                <a:pathLst>
                  <a:path w="9469" h="20">
                    <a:moveTo>
                      <a:pt x="2729" y="0"/>
                    </a:moveTo>
                    <a:lnTo>
                      <a:pt x="28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06" name="任意多边形 1073743405"/>
              <p:cNvSpPr/>
              <p:nvPr/>
            </p:nvSpPr>
            <p:spPr>
              <a:xfrm>
                <a:off x="16634" y="5226"/>
                <a:ext cx="9469" cy="20"/>
              </a:xfrm>
              <a:custGeom>
                <a:rect l="l" t="t" r="r" b="b"/>
                <a:pathLst>
                  <a:path w="9469" h="20">
                    <a:moveTo>
                      <a:pt x="2834" y="0"/>
                    </a:moveTo>
                    <a:lnTo>
                      <a:pt x="29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07" name="任意多边形 1073743406"/>
              <p:cNvSpPr/>
              <p:nvPr/>
            </p:nvSpPr>
            <p:spPr>
              <a:xfrm>
                <a:off x="16634" y="5226"/>
                <a:ext cx="9469" cy="20"/>
              </a:xfrm>
              <a:custGeom>
                <a:rect l="l" t="t" r="r" b="b"/>
                <a:pathLst>
                  <a:path w="9469" h="20">
                    <a:moveTo>
                      <a:pt x="2939" y="0"/>
                    </a:moveTo>
                    <a:lnTo>
                      <a:pt x="30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08" name="任意多边形 1073743407"/>
              <p:cNvSpPr/>
              <p:nvPr/>
            </p:nvSpPr>
            <p:spPr>
              <a:xfrm>
                <a:off x="16634" y="5226"/>
                <a:ext cx="9469" cy="20"/>
              </a:xfrm>
              <a:custGeom>
                <a:rect l="l" t="t" r="r" b="b"/>
                <a:pathLst>
                  <a:path w="9469" h="20">
                    <a:moveTo>
                      <a:pt x="3044" y="0"/>
                    </a:moveTo>
                    <a:lnTo>
                      <a:pt x="31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09" name="任意多边形 1073743408"/>
              <p:cNvSpPr/>
              <p:nvPr/>
            </p:nvSpPr>
            <p:spPr>
              <a:xfrm>
                <a:off x="16634" y="5226"/>
                <a:ext cx="9469" cy="20"/>
              </a:xfrm>
              <a:custGeom>
                <a:rect l="l" t="t" r="r" b="b"/>
                <a:pathLst>
                  <a:path w="9469" h="20">
                    <a:moveTo>
                      <a:pt x="3149" y="0"/>
                    </a:moveTo>
                    <a:lnTo>
                      <a:pt x="32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10" name="任意多边形 1073743409"/>
              <p:cNvSpPr/>
              <p:nvPr/>
            </p:nvSpPr>
            <p:spPr>
              <a:xfrm>
                <a:off x="16634" y="5226"/>
                <a:ext cx="9469" cy="20"/>
              </a:xfrm>
              <a:custGeom>
                <a:rect l="l" t="t" r="r" b="b"/>
                <a:pathLst>
                  <a:path w="9469" h="20">
                    <a:moveTo>
                      <a:pt x="3254" y="0"/>
                    </a:moveTo>
                    <a:lnTo>
                      <a:pt x="33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11" name="任意多边形 1073743410"/>
              <p:cNvSpPr/>
              <p:nvPr/>
            </p:nvSpPr>
            <p:spPr>
              <a:xfrm>
                <a:off x="16634" y="5226"/>
                <a:ext cx="9469" cy="20"/>
              </a:xfrm>
              <a:custGeom>
                <a:rect l="l" t="t" r="r" b="b"/>
                <a:pathLst>
                  <a:path w="9469" h="20">
                    <a:moveTo>
                      <a:pt x="3359" y="0"/>
                    </a:moveTo>
                    <a:lnTo>
                      <a:pt x="34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12" name="任意多边形 1073743411"/>
              <p:cNvSpPr/>
              <p:nvPr/>
            </p:nvSpPr>
            <p:spPr>
              <a:xfrm>
                <a:off x="16634" y="5226"/>
                <a:ext cx="9469" cy="20"/>
              </a:xfrm>
              <a:custGeom>
                <a:rect l="l" t="t" r="r" b="b"/>
                <a:pathLst>
                  <a:path w="9469" h="20">
                    <a:moveTo>
                      <a:pt x="3464" y="0"/>
                    </a:moveTo>
                    <a:lnTo>
                      <a:pt x="35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13" name="任意多边形 1073743412"/>
              <p:cNvSpPr/>
              <p:nvPr/>
            </p:nvSpPr>
            <p:spPr>
              <a:xfrm>
                <a:off x="16634" y="5226"/>
                <a:ext cx="9469" cy="20"/>
              </a:xfrm>
              <a:custGeom>
                <a:rect l="l" t="t" r="r" b="b"/>
                <a:pathLst>
                  <a:path w="9469" h="20">
                    <a:moveTo>
                      <a:pt x="3569" y="0"/>
                    </a:moveTo>
                    <a:lnTo>
                      <a:pt x="36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14" name="任意多边形 1073743413"/>
              <p:cNvSpPr/>
              <p:nvPr/>
            </p:nvSpPr>
            <p:spPr>
              <a:xfrm>
                <a:off x="16634" y="5226"/>
                <a:ext cx="9469" cy="20"/>
              </a:xfrm>
              <a:custGeom>
                <a:rect l="l" t="t" r="r" b="b"/>
                <a:pathLst>
                  <a:path w="9469" h="20">
                    <a:moveTo>
                      <a:pt x="3674" y="0"/>
                    </a:moveTo>
                    <a:lnTo>
                      <a:pt x="37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15" name="任意多边形 1073743414"/>
              <p:cNvSpPr/>
              <p:nvPr/>
            </p:nvSpPr>
            <p:spPr>
              <a:xfrm>
                <a:off x="16634" y="5226"/>
                <a:ext cx="9469" cy="20"/>
              </a:xfrm>
              <a:custGeom>
                <a:rect l="l" t="t" r="r" b="b"/>
                <a:pathLst>
                  <a:path w="9469" h="20">
                    <a:moveTo>
                      <a:pt x="3779" y="0"/>
                    </a:moveTo>
                    <a:lnTo>
                      <a:pt x="38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16" name="任意多边形 1073743415"/>
              <p:cNvSpPr/>
              <p:nvPr/>
            </p:nvSpPr>
            <p:spPr>
              <a:xfrm>
                <a:off x="16634" y="5226"/>
                <a:ext cx="9469" cy="20"/>
              </a:xfrm>
              <a:custGeom>
                <a:rect l="l" t="t" r="r" b="b"/>
                <a:pathLst>
                  <a:path w="9469" h="20">
                    <a:moveTo>
                      <a:pt x="3884" y="0"/>
                    </a:moveTo>
                    <a:lnTo>
                      <a:pt x="39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17" name="任意多边形 1073743416"/>
              <p:cNvSpPr/>
              <p:nvPr/>
            </p:nvSpPr>
            <p:spPr>
              <a:xfrm>
                <a:off x="16634" y="5226"/>
                <a:ext cx="9469" cy="20"/>
              </a:xfrm>
              <a:custGeom>
                <a:rect l="l" t="t" r="r" b="b"/>
                <a:pathLst>
                  <a:path w="9469" h="20">
                    <a:moveTo>
                      <a:pt x="3989" y="0"/>
                    </a:moveTo>
                    <a:lnTo>
                      <a:pt x="40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18" name="任意多边形 1073743417"/>
              <p:cNvSpPr/>
              <p:nvPr/>
            </p:nvSpPr>
            <p:spPr>
              <a:xfrm>
                <a:off x="16634" y="5226"/>
                <a:ext cx="9469" cy="20"/>
              </a:xfrm>
              <a:custGeom>
                <a:rect l="l" t="t" r="r" b="b"/>
                <a:pathLst>
                  <a:path w="9469" h="20">
                    <a:moveTo>
                      <a:pt x="4094" y="0"/>
                    </a:moveTo>
                    <a:lnTo>
                      <a:pt x="41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19" name="任意多边形 1073743418"/>
              <p:cNvSpPr/>
              <p:nvPr/>
            </p:nvSpPr>
            <p:spPr>
              <a:xfrm>
                <a:off x="16634" y="5226"/>
                <a:ext cx="9469" cy="20"/>
              </a:xfrm>
              <a:custGeom>
                <a:rect l="l" t="t" r="r" b="b"/>
                <a:pathLst>
                  <a:path w="9469" h="20">
                    <a:moveTo>
                      <a:pt x="4199" y="0"/>
                    </a:moveTo>
                    <a:lnTo>
                      <a:pt x="42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20" name="任意多边形 1073743419"/>
              <p:cNvSpPr/>
              <p:nvPr/>
            </p:nvSpPr>
            <p:spPr>
              <a:xfrm>
                <a:off x="16634" y="5226"/>
                <a:ext cx="9469" cy="20"/>
              </a:xfrm>
              <a:custGeom>
                <a:rect l="l" t="t" r="r" b="b"/>
                <a:pathLst>
                  <a:path w="9469" h="20">
                    <a:moveTo>
                      <a:pt x="4304" y="0"/>
                    </a:moveTo>
                    <a:lnTo>
                      <a:pt x="43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21" name="任意多边形 1073743420"/>
              <p:cNvSpPr/>
              <p:nvPr/>
            </p:nvSpPr>
            <p:spPr>
              <a:xfrm>
                <a:off x="16634" y="5226"/>
                <a:ext cx="9469" cy="20"/>
              </a:xfrm>
              <a:custGeom>
                <a:rect l="l" t="t" r="r" b="b"/>
                <a:pathLst>
                  <a:path w="9469" h="20">
                    <a:moveTo>
                      <a:pt x="4409" y="0"/>
                    </a:moveTo>
                    <a:lnTo>
                      <a:pt x="44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22" name="任意多边形 1073743421"/>
              <p:cNvSpPr/>
              <p:nvPr/>
            </p:nvSpPr>
            <p:spPr>
              <a:xfrm>
                <a:off x="16634" y="5226"/>
                <a:ext cx="9469" cy="20"/>
              </a:xfrm>
              <a:custGeom>
                <a:rect l="l" t="t" r="r" b="b"/>
                <a:pathLst>
                  <a:path w="9469" h="20">
                    <a:moveTo>
                      <a:pt x="4514" y="0"/>
                    </a:moveTo>
                    <a:lnTo>
                      <a:pt x="46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23" name="任意多边形 1073743422"/>
              <p:cNvSpPr/>
              <p:nvPr/>
            </p:nvSpPr>
            <p:spPr>
              <a:xfrm>
                <a:off x="16634" y="5226"/>
                <a:ext cx="9469" cy="20"/>
              </a:xfrm>
              <a:custGeom>
                <a:rect l="l" t="t" r="r" b="b"/>
                <a:pathLst>
                  <a:path w="9469" h="20">
                    <a:moveTo>
                      <a:pt x="4619" y="0"/>
                    </a:moveTo>
                    <a:lnTo>
                      <a:pt x="47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24" name="任意多边形 1073743423"/>
              <p:cNvSpPr/>
              <p:nvPr/>
            </p:nvSpPr>
            <p:spPr>
              <a:xfrm>
                <a:off x="16634" y="5226"/>
                <a:ext cx="9469" cy="20"/>
              </a:xfrm>
              <a:custGeom>
                <a:rect l="l" t="t" r="r" b="b"/>
                <a:pathLst>
                  <a:path w="9469" h="20">
                    <a:moveTo>
                      <a:pt x="4724" y="0"/>
                    </a:moveTo>
                    <a:lnTo>
                      <a:pt x="48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25" name="任意多边形 1073743424"/>
              <p:cNvSpPr/>
              <p:nvPr/>
            </p:nvSpPr>
            <p:spPr>
              <a:xfrm>
                <a:off x="16634" y="5226"/>
                <a:ext cx="9469" cy="20"/>
              </a:xfrm>
              <a:custGeom>
                <a:rect l="l" t="t" r="r" b="b"/>
                <a:pathLst>
                  <a:path w="9469" h="20">
                    <a:moveTo>
                      <a:pt x="4829" y="0"/>
                    </a:moveTo>
                    <a:lnTo>
                      <a:pt x="49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26" name="任意多边形 1073743425"/>
              <p:cNvSpPr/>
              <p:nvPr/>
            </p:nvSpPr>
            <p:spPr>
              <a:xfrm>
                <a:off x="16634" y="5226"/>
                <a:ext cx="9469" cy="20"/>
              </a:xfrm>
              <a:custGeom>
                <a:rect l="l" t="t" r="r" b="b"/>
                <a:pathLst>
                  <a:path w="9469" h="20">
                    <a:moveTo>
                      <a:pt x="4934" y="0"/>
                    </a:moveTo>
                    <a:lnTo>
                      <a:pt x="50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27" name="任意多边形 1073743426"/>
              <p:cNvSpPr/>
              <p:nvPr/>
            </p:nvSpPr>
            <p:spPr>
              <a:xfrm>
                <a:off x="16634" y="5226"/>
                <a:ext cx="9469" cy="20"/>
              </a:xfrm>
              <a:custGeom>
                <a:rect l="l" t="t" r="r" b="b"/>
                <a:pathLst>
                  <a:path w="9469" h="20">
                    <a:moveTo>
                      <a:pt x="5039" y="0"/>
                    </a:moveTo>
                    <a:lnTo>
                      <a:pt x="51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28" name="任意多边形 1073743427"/>
              <p:cNvSpPr/>
              <p:nvPr/>
            </p:nvSpPr>
            <p:spPr>
              <a:xfrm>
                <a:off x="16634" y="5226"/>
                <a:ext cx="9469" cy="20"/>
              </a:xfrm>
              <a:custGeom>
                <a:rect l="l" t="t" r="r" b="b"/>
                <a:pathLst>
                  <a:path w="9469" h="20">
                    <a:moveTo>
                      <a:pt x="5144" y="0"/>
                    </a:moveTo>
                    <a:lnTo>
                      <a:pt x="52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29" name="任意多边形 1073743428"/>
              <p:cNvSpPr/>
              <p:nvPr/>
            </p:nvSpPr>
            <p:spPr>
              <a:xfrm>
                <a:off x="16634" y="5226"/>
                <a:ext cx="9469" cy="20"/>
              </a:xfrm>
              <a:custGeom>
                <a:rect l="l" t="t" r="r" b="b"/>
                <a:pathLst>
                  <a:path w="9469" h="20">
                    <a:moveTo>
                      <a:pt x="5249" y="0"/>
                    </a:moveTo>
                    <a:lnTo>
                      <a:pt x="53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30" name="任意多边形 1073743429"/>
              <p:cNvSpPr/>
              <p:nvPr/>
            </p:nvSpPr>
            <p:spPr>
              <a:xfrm>
                <a:off x="16634" y="5226"/>
                <a:ext cx="9469" cy="20"/>
              </a:xfrm>
              <a:custGeom>
                <a:rect l="l" t="t" r="r" b="b"/>
                <a:pathLst>
                  <a:path w="9469" h="20">
                    <a:moveTo>
                      <a:pt x="5354" y="0"/>
                    </a:moveTo>
                    <a:lnTo>
                      <a:pt x="54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31" name="任意多边形 1073743430"/>
              <p:cNvSpPr/>
              <p:nvPr/>
            </p:nvSpPr>
            <p:spPr>
              <a:xfrm>
                <a:off x="16634" y="5226"/>
                <a:ext cx="9469" cy="20"/>
              </a:xfrm>
              <a:custGeom>
                <a:rect l="l" t="t" r="r" b="b"/>
                <a:pathLst>
                  <a:path w="9469" h="20">
                    <a:moveTo>
                      <a:pt x="5459" y="0"/>
                    </a:moveTo>
                    <a:lnTo>
                      <a:pt x="55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32" name="任意多边形 1073743431"/>
              <p:cNvSpPr/>
              <p:nvPr/>
            </p:nvSpPr>
            <p:spPr>
              <a:xfrm>
                <a:off x="16634" y="5226"/>
                <a:ext cx="9469" cy="20"/>
              </a:xfrm>
              <a:custGeom>
                <a:rect l="l" t="t" r="r" b="b"/>
                <a:pathLst>
                  <a:path w="9469" h="20">
                    <a:moveTo>
                      <a:pt x="5564" y="0"/>
                    </a:moveTo>
                    <a:lnTo>
                      <a:pt x="56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33" name="任意多边形 1073743432"/>
              <p:cNvSpPr/>
              <p:nvPr/>
            </p:nvSpPr>
            <p:spPr>
              <a:xfrm>
                <a:off x="16634" y="5226"/>
                <a:ext cx="9469" cy="20"/>
              </a:xfrm>
              <a:custGeom>
                <a:rect l="l" t="t" r="r" b="b"/>
                <a:pathLst>
                  <a:path w="9469" h="20">
                    <a:moveTo>
                      <a:pt x="5669" y="0"/>
                    </a:moveTo>
                    <a:lnTo>
                      <a:pt x="57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34" name="任意多边形 1073743433"/>
              <p:cNvSpPr/>
              <p:nvPr/>
            </p:nvSpPr>
            <p:spPr>
              <a:xfrm>
                <a:off x="16634" y="5226"/>
                <a:ext cx="9469" cy="20"/>
              </a:xfrm>
              <a:custGeom>
                <a:rect l="l" t="t" r="r" b="b"/>
                <a:pathLst>
                  <a:path w="9469" h="20">
                    <a:moveTo>
                      <a:pt x="5774" y="0"/>
                    </a:moveTo>
                    <a:lnTo>
                      <a:pt x="58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35" name="任意多边形 1073743434"/>
              <p:cNvSpPr/>
              <p:nvPr/>
            </p:nvSpPr>
            <p:spPr>
              <a:xfrm>
                <a:off x="16634" y="5226"/>
                <a:ext cx="9469" cy="20"/>
              </a:xfrm>
              <a:custGeom>
                <a:rect l="l" t="t" r="r" b="b"/>
                <a:pathLst>
                  <a:path w="9469" h="20">
                    <a:moveTo>
                      <a:pt x="5879" y="0"/>
                    </a:moveTo>
                    <a:lnTo>
                      <a:pt x="59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36" name="任意多边形 1073743435"/>
              <p:cNvSpPr/>
              <p:nvPr/>
            </p:nvSpPr>
            <p:spPr>
              <a:xfrm>
                <a:off x="16634" y="5226"/>
                <a:ext cx="9469" cy="20"/>
              </a:xfrm>
              <a:custGeom>
                <a:rect l="l" t="t" r="r" b="b"/>
                <a:pathLst>
                  <a:path w="9469" h="20">
                    <a:moveTo>
                      <a:pt x="5984" y="0"/>
                    </a:moveTo>
                    <a:lnTo>
                      <a:pt x="60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37" name="任意多边形 1073743436"/>
              <p:cNvSpPr/>
              <p:nvPr/>
            </p:nvSpPr>
            <p:spPr>
              <a:xfrm>
                <a:off x="16634" y="5226"/>
                <a:ext cx="9469" cy="20"/>
              </a:xfrm>
              <a:custGeom>
                <a:rect l="l" t="t" r="r" b="b"/>
                <a:pathLst>
                  <a:path w="9469" h="20">
                    <a:moveTo>
                      <a:pt x="6089" y="0"/>
                    </a:moveTo>
                    <a:lnTo>
                      <a:pt x="61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38" name="任意多边形 1073743437"/>
              <p:cNvSpPr/>
              <p:nvPr/>
            </p:nvSpPr>
            <p:spPr>
              <a:xfrm>
                <a:off x="16634" y="5226"/>
                <a:ext cx="9469" cy="20"/>
              </a:xfrm>
              <a:custGeom>
                <a:rect l="l" t="t" r="r" b="b"/>
                <a:pathLst>
                  <a:path w="9469" h="20">
                    <a:moveTo>
                      <a:pt x="6194" y="0"/>
                    </a:moveTo>
                    <a:lnTo>
                      <a:pt x="62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39" name="任意多边形 1073743438"/>
              <p:cNvSpPr/>
              <p:nvPr/>
            </p:nvSpPr>
            <p:spPr>
              <a:xfrm>
                <a:off x="16634" y="5226"/>
                <a:ext cx="9469" cy="20"/>
              </a:xfrm>
              <a:custGeom>
                <a:rect l="l" t="t" r="r" b="b"/>
                <a:pathLst>
                  <a:path w="9469" h="20">
                    <a:moveTo>
                      <a:pt x="6299" y="0"/>
                    </a:moveTo>
                    <a:lnTo>
                      <a:pt x="63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40" name="任意多边形 1073743439"/>
              <p:cNvSpPr/>
              <p:nvPr/>
            </p:nvSpPr>
            <p:spPr>
              <a:xfrm>
                <a:off x="16634" y="5226"/>
                <a:ext cx="9469" cy="20"/>
              </a:xfrm>
              <a:custGeom>
                <a:rect l="l" t="t" r="r" b="b"/>
                <a:pathLst>
                  <a:path w="9469" h="20">
                    <a:moveTo>
                      <a:pt x="6404" y="0"/>
                    </a:moveTo>
                    <a:lnTo>
                      <a:pt x="64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41" name="任意多边形 1073743440"/>
              <p:cNvSpPr/>
              <p:nvPr/>
            </p:nvSpPr>
            <p:spPr>
              <a:xfrm>
                <a:off x="16634" y="5226"/>
                <a:ext cx="9469" cy="20"/>
              </a:xfrm>
              <a:custGeom>
                <a:rect l="l" t="t" r="r" b="b"/>
                <a:pathLst>
                  <a:path w="9469" h="20">
                    <a:moveTo>
                      <a:pt x="6509" y="0"/>
                    </a:moveTo>
                    <a:lnTo>
                      <a:pt x="65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42" name="任意多边形 1073743441"/>
              <p:cNvSpPr/>
              <p:nvPr/>
            </p:nvSpPr>
            <p:spPr>
              <a:xfrm>
                <a:off x="16634" y="5226"/>
                <a:ext cx="9469" cy="20"/>
              </a:xfrm>
              <a:custGeom>
                <a:rect l="l" t="t" r="r" b="b"/>
                <a:pathLst>
                  <a:path w="9469" h="20">
                    <a:moveTo>
                      <a:pt x="6614" y="0"/>
                    </a:moveTo>
                    <a:lnTo>
                      <a:pt x="67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43" name="任意多边形 1073743442"/>
              <p:cNvSpPr/>
              <p:nvPr/>
            </p:nvSpPr>
            <p:spPr>
              <a:xfrm>
                <a:off x="16634" y="5226"/>
                <a:ext cx="9469" cy="20"/>
              </a:xfrm>
              <a:custGeom>
                <a:rect l="l" t="t" r="r" b="b"/>
                <a:pathLst>
                  <a:path w="9469" h="20">
                    <a:moveTo>
                      <a:pt x="6719" y="0"/>
                    </a:moveTo>
                    <a:lnTo>
                      <a:pt x="68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44" name="任意多边形 1073743443"/>
              <p:cNvSpPr/>
              <p:nvPr/>
            </p:nvSpPr>
            <p:spPr>
              <a:xfrm>
                <a:off x="16634" y="5226"/>
                <a:ext cx="9469" cy="20"/>
              </a:xfrm>
              <a:custGeom>
                <a:rect l="l" t="t" r="r" b="b"/>
                <a:pathLst>
                  <a:path w="9469" h="20">
                    <a:moveTo>
                      <a:pt x="6824" y="0"/>
                    </a:moveTo>
                    <a:lnTo>
                      <a:pt x="69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45" name="任意多边形 1073743444"/>
              <p:cNvSpPr/>
              <p:nvPr/>
            </p:nvSpPr>
            <p:spPr>
              <a:xfrm>
                <a:off x="16634" y="5226"/>
                <a:ext cx="9469" cy="20"/>
              </a:xfrm>
              <a:custGeom>
                <a:rect l="l" t="t" r="r" b="b"/>
                <a:pathLst>
                  <a:path w="9469" h="20">
                    <a:moveTo>
                      <a:pt x="6929" y="0"/>
                    </a:moveTo>
                    <a:lnTo>
                      <a:pt x="70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46" name="任意多边形 1073743445"/>
              <p:cNvSpPr/>
              <p:nvPr/>
            </p:nvSpPr>
            <p:spPr>
              <a:xfrm>
                <a:off x="16634" y="5226"/>
                <a:ext cx="9469" cy="20"/>
              </a:xfrm>
              <a:custGeom>
                <a:rect l="l" t="t" r="r" b="b"/>
                <a:pathLst>
                  <a:path w="9469" h="20">
                    <a:moveTo>
                      <a:pt x="7034" y="0"/>
                    </a:moveTo>
                    <a:lnTo>
                      <a:pt x="71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47" name="任意多边形 1073743446"/>
              <p:cNvSpPr/>
              <p:nvPr/>
            </p:nvSpPr>
            <p:spPr>
              <a:xfrm>
                <a:off x="16634" y="5226"/>
                <a:ext cx="9469" cy="20"/>
              </a:xfrm>
              <a:custGeom>
                <a:rect l="l" t="t" r="r" b="b"/>
                <a:pathLst>
                  <a:path w="9469" h="20">
                    <a:moveTo>
                      <a:pt x="7139" y="0"/>
                    </a:moveTo>
                    <a:lnTo>
                      <a:pt x="72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48" name="任意多边形 1073743447"/>
              <p:cNvSpPr/>
              <p:nvPr/>
            </p:nvSpPr>
            <p:spPr>
              <a:xfrm>
                <a:off x="16634" y="5226"/>
                <a:ext cx="9469" cy="20"/>
              </a:xfrm>
              <a:custGeom>
                <a:rect l="l" t="t" r="r" b="b"/>
                <a:pathLst>
                  <a:path w="9469" h="20">
                    <a:moveTo>
                      <a:pt x="7244" y="0"/>
                    </a:moveTo>
                    <a:lnTo>
                      <a:pt x="73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49" name="任意多边形 1073743448"/>
              <p:cNvSpPr/>
              <p:nvPr/>
            </p:nvSpPr>
            <p:spPr>
              <a:xfrm>
                <a:off x="16634" y="5226"/>
                <a:ext cx="9469" cy="20"/>
              </a:xfrm>
              <a:custGeom>
                <a:rect l="l" t="t" r="r" b="b"/>
                <a:pathLst>
                  <a:path w="9469" h="20">
                    <a:moveTo>
                      <a:pt x="7349" y="0"/>
                    </a:moveTo>
                    <a:lnTo>
                      <a:pt x="74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50" name="任意多边形 1073743449"/>
              <p:cNvSpPr/>
              <p:nvPr/>
            </p:nvSpPr>
            <p:spPr>
              <a:xfrm>
                <a:off x="16634" y="5226"/>
                <a:ext cx="9469" cy="20"/>
              </a:xfrm>
              <a:custGeom>
                <a:rect l="l" t="t" r="r" b="b"/>
                <a:pathLst>
                  <a:path w="9469" h="20">
                    <a:moveTo>
                      <a:pt x="7454" y="0"/>
                    </a:moveTo>
                    <a:lnTo>
                      <a:pt x="75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51" name="任意多边形 1073743450"/>
              <p:cNvSpPr/>
              <p:nvPr/>
            </p:nvSpPr>
            <p:spPr>
              <a:xfrm>
                <a:off x="16634" y="5226"/>
                <a:ext cx="9469" cy="20"/>
              </a:xfrm>
              <a:custGeom>
                <a:rect l="l" t="t" r="r" b="b"/>
                <a:pathLst>
                  <a:path w="9469" h="20">
                    <a:moveTo>
                      <a:pt x="7559" y="0"/>
                    </a:moveTo>
                    <a:lnTo>
                      <a:pt x="76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52" name="任意多边形 1073743451"/>
              <p:cNvSpPr/>
              <p:nvPr/>
            </p:nvSpPr>
            <p:spPr>
              <a:xfrm>
                <a:off x="16634" y="5226"/>
                <a:ext cx="9469" cy="20"/>
              </a:xfrm>
              <a:custGeom>
                <a:rect l="l" t="t" r="r" b="b"/>
                <a:pathLst>
                  <a:path w="9469" h="20">
                    <a:moveTo>
                      <a:pt x="7664" y="0"/>
                    </a:moveTo>
                    <a:lnTo>
                      <a:pt x="77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53" name="任意多边形 1073743452"/>
              <p:cNvSpPr/>
              <p:nvPr/>
            </p:nvSpPr>
            <p:spPr>
              <a:xfrm>
                <a:off x="16634" y="5226"/>
                <a:ext cx="9469" cy="20"/>
              </a:xfrm>
              <a:custGeom>
                <a:rect l="l" t="t" r="r" b="b"/>
                <a:pathLst>
                  <a:path w="9469" h="20">
                    <a:moveTo>
                      <a:pt x="7769" y="0"/>
                    </a:moveTo>
                    <a:lnTo>
                      <a:pt x="78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54" name="任意多边形 1073743453"/>
              <p:cNvSpPr/>
              <p:nvPr/>
            </p:nvSpPr>
            <p:spPr>
              <a:xfrm>
                <a:off x="16634" y="5226"/>
                <a:ext cx="9469" cy="20"/>
              </a:xfrm>
              <a:custGeom>
                <a:rect l="l" t="t" r="r" b="b"/>
                <a:pathLst>
                  <a:path w="9469" h="20">
                    <a:moveTo>
                      <a:pt x="7874" y="0"/>
                    </a:moveTo>
                    <a:lnTo>
                      <a:pt x="79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55" name="任意多边形 1073743454"/>
              <p:cNvSpPr/>
              <p:nvPr/>
            </p:nvSpPr>
            <p:spPr>
              <a:xfrm>
                <a:off x="16634" y="5226"/>
                <a:ext cx="9469" cy="20"/>
              </a:xfrm>
              <a:custGeom>
                <a:rect l="l" t="t" r="r" b="b"/>
                <a:pathLst>
                  <a:path w="9469" h="20">
                    <a:moveTo>
                      <a:pt x="7979" y="0"/>
                    </a:moveTo>
                    <a:lnTo>
                      <a:pt x="80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56" name="任意多边形 1073743455"/>
              <p:cNvSpPr/>
              <p:nvPr/>
            </p:nvSpPr>
            <p:spPr>
              <a:xfrm>
                <a:off x="16634" y="5226"/>
                <a:ext cx="9469" cy="20"/>
              </a:xfrm>
              <a:custGeom>
                <a:rect l="l" t="t" r="r" b="b"/>
                <a:pathLst>
                  <a:path w="9469" h="20">
                    <a:moveTo>
                      <a:pt x="8084" y="0"/>
                    </a:moveTo>
                    <a:lnTo>
                      <a:pt x="81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57" name="任意多边形 1073743456"/>
              <p:cNvSpPr/>
              <p:nvPr/>
            </p:nvSpPr>
            <p:spPr>
              <a:xfrm>
                <a:off x="16634" y="5226"/>
                <a:ext cx="9469" cy="20"/>
              </a:xfrm>
              <a:custGeom>
                <a:rect l="l" t="t" r="r" b="b"/>
                <a:pathLst>
                  <a:path w="9469" h="20">
                    <a:moveTo>
                      <a:pt x="8189" y="0"/>
                    </a:moveTo>
                    <a:lnTo>
                      <a:pt x="82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58" name="任意多边形 1073743457"/>
              <p:cNvSpPr/>
              <p:nvPr/>
            </p:nvSpPr>
            <p:spPr>
              <a:xfrm>
                <a:off x="16634" y="5226"/>
                <a:ext cx="9469" cy="20"/>
              </a:xfrm>
              <a:custGeom>
                <a:rect l="l" t="t" r="r" b="b"/>
                <a:pathLst>
                  <a:path w="9469" h="20">
                    <a:moveTo>
                      <a:pt x="8294" y="0"/>
                    </a:moveTo>
                    <a:lnTo>
                      <a:pt x="83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59" name="任意多边形 1073743458"/>
              <p:cNvSpPr/>
              <p:nvPr/>
            </p:nvSpPr>
            <p:spPr>
              <a:xfrm>
                <a:off x="16634" y="5226"/>
                <a:ext cx="9469" cy="20"/>
              </a:xfrm>
              <a:custGeom>
                <a:rect l="l" t="t" r="r" b="b"/>
                <a:pathLst>
                  <a:path w="9469" h="20">
                    <a:moveTo>
                      <a:pt x="8399" y="0"/>
                    </a:moveTo>
                    <a:lnTo>
                      <a:pt x="84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60" name="任意多边形 1073743459"/>
              <p:cNvSpPr/>
              <p:nvPr/>
            </p:nvSpPr>
            <p:spPr>
              <a:xfrm>
                <a:off x="16634" y="5226"/>
                <a:ext cx="9469" cy="20"/>
              </a:xfrm>
              <a:custGeom>
                <a:rect l="l" t="t" r="r" b="b"/>
                <a:pathLst>
                  <a:path w="9469" h="20">
                    <a:moveTo>
                      <a:pt x="8504" y="0"/>
                    </a:moveTo>
                    <a:lnTo>
                      <a:pt x="85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61" name="任意多边形 1073743460"/>
              <p:cNvSpPr/>
              <p:nvPr/>
            </p:nvSpPr>
            <p:spPr>
              <a:xfrm>
                <a:off x="16634" y="5226"/>
                <a:ext cx="9469" cy="20"/>
              </a:xfrm>
              <a:custGeom>
                <a:rect l="l" t="t" r="r" b="b"/>
                <a:pathLst>
                  <a:path w="9469" h="20">
                    <a:moveTo>
                      <a:pt x="8609" y="0"/>
                    </a:moveTo>
                    <a:lnTo>
                      <a:pt x="86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62" name="任意多边形 1073743461"/>
              <p:cNvSpPr/>
              <p:nvPr/>
            </p:nvSpPr>
            <p:spPr>
              <a:xfrm>
                <a:off x="16634" y="5226"/>
                <a:ext cx="9469" cy="20"/>
              </a:xfrm>
              <a:custGeom>
                <a:rect l="l" t="t" r="r" b="b"/>
                <a:pathLst>
                  <a:path w="9469" h="20">
                    <a:moveTo>
                      <a:pt x="8714" y="0"/>
                    </a:moveTo>
                    <a:lnTo>
                      <a:pt x="88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63" name="任意多边形 1073743462"/>
              <p:cNvSpPr/>
              <p:nvPr/>
            </p:nvSpPr>
            <p:spPr>
              <a:xfrm>
                <a:off x="16634" y="5226"/>
                <a:ext cx="9469" cy="20"/>
              </a:xfrm>
              <a:custGeom>
                <a:rect l="l" t="t" r="r" b="b"/>
                <a:pathLst>
                  <a:path w="9469" h="20">
                    <a:moveTo>
                      <a:pt x="8819" y="0"/>
                    </a:moveTo>
                    <a:lnTo>
                      <a:pt x="89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64" name="任意多边形 1073743463"/>
              <p:cNvSpPr/>
              <p:nvPr/>
            </p:nvSpPr>
            <p:spPr>
              <a:xfrm>
                <a:off x="16634" y="5226"/>
                <a:ext cx="9469" cy="20"/>
              </a:xfrm>
              <a:custGeom>
                <a:rect l="l" t="t" r="r" b="b"/>
                <a:pathLst>
                  <a:path w="9469" h="20">
                    <a:moveTo>
                      <a:pt x="8924" y="0"/>
                    </a:moveTo>
                    <a:lnTo>
                      <a:pt x="90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65" name="任意多边形 1073743464"/>
              <p:cNvSpPr/>
              <p:nvPr/>
            </p:nvSpPr>
            <p:spPr>
              <a:xfrm>
                <a:off x="16634" y="5226"/>
                <a:ext cx="9469" cy="20"/>
              </a:xfrm>
              <a:custGeom>
                <a:rect l="l" t="t" r="r" b="b"/>
                <a:pathLst>
                  <a:path w="9469" h="20">
                    <a:moveTo>
                      <a:pt x="9029" y="0"/>
                    </a:moveTo>
                    <a:lnTo>
                      <a:pt x="91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66" name="任意多边形 1073743465"/>
              <p:cNvSpPr/>
              <p:nvPr/>
            </p:nvSpPr>
            <p:spPr>
              <a:xfrm>
                <a:off x="16634" y="5226"/>
                <a:ext cx="9469" cy="20"/>
              </a:xfrm>
              <a:custGeom>
                <a:rect l="l" t="t" r="r" b="b"/>
                <a:pathLst>
                  <a:path w="9469" h="20">
                    <a:moveTo>
                      <a:pt x="9134" y="0"/>
                    </a:moveTo>
                    <a:lnTo>
                      <a:pt x="92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67" name="任意多边形 1073743466"/>
              <p:cNvSpPr/>
              <p:nvPr/>
            </p:nvSpPr>
            <p:spPr>
              <a:xfrm>
                <a:off x="16634" y="5226"/>
                <a:ext cx="9469" cy="20"/>
              </a:xfrm>
              <a:custGeom>
                <a:rect l="l" t="t" r="r" b="b"/>
                <a:pathLst>
                  <a:path w="9469" h="20">
                    <a:moveTo>
                      <a:pt x="9239" y="0"/>
                    </a:moveTo>
                    <a:lnTo>
                      <a:pt x="93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68" name="任意多边形 1073743467"/>
              <p:cNvSpPr/>
              <p:nvPr/>
            </p:nvSpPr>
            <p:spPr>
              <a:xfrm>
                <a:off x="16634" y="5226"/>
                <a:ext cx="9469" cy="20"/>
              </a:xfrm>
              <a:custGeom>
                <a:rect l="l" t="t" r="r" b="b"/>
                <a:pathLst>
                  <a:path w="9469" h="20">
                    <a:moveTo>
                      <a:pt x="9344" y="0"/>
                    </a:moveTo>
                    <a:lnTo>
                      <a:pt x="94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69" name="任意多边形 1073743468"/>
              <p:cNvSpPr/>
              <p:nvPr/>
            </p:nvSpPr>
            <p:spPr>
              <a:xfrm>
                <a:off x="16634" y="5226"/>
                <a:ext cx="9469" cy="20"/>
              </a:xfrm>
              <a:custGeom>
                <a:rect l="l" t="t" r="r" b="b"/>
                <a:pathLst>
                  <a:path w="9469" h="20">
                    <a:moveTo>
                      <a:pt x="9449" y="0"/>
                    </a:moveTo>
                    <a:lnTo>
                      <a:pt x="9468" y="0"/>
                    </a:lnTo>
                  </a:path>
                </a:pathLst>
              </a:custGeom>
              <a:noFill/>
              <a:ln w="9524" cap="flat" cmpd="sng">
                <a:solidFill>
                  <a:srgbClr val="FFFFFF"/>
                </a:solidFill>
                <a:prstDash val="solid"/>
                <a:headEnd type="none" w="med" len="med"/>
                <a:tailEnd type="none" w="med" len="med"/>
              </a:ln>
            </p:spPr>
            <p:txBody>
              <a:bodyPr/>
              <a:lstStyle/>
              <a:p>
                <a:endParaRPr lang="zh-CN" altLang="en-US"/>
              </a:p>
            </p:txBody>
          </p:sp>
        </p:grpSp>
        <p:grpSp>
          <p:nvGrpSpPr>
            <p:cNvPr id="1073743470" name="组合 1073743469"/>
            <p:cNvGrpSpPr/>
            <p:nvPr/>
          </p:nvGrpSpPr>
          <p:grpSpPr>
            <a:xfrm>
              <a:off x="15343" y="5105"/>
              <a:ext cx="399" cy="690"/>
              <a:chOff x="15343" y="5105"/>
              <a:chExt cx="399" cy="690"/>
            </a:xfrm>
          </p:grpSpPr>
          <p:sp>
            <p:nvSpPr>
              <p:cNvPr id="1073743471" name="任意多边形 1073743470"/>
              <p:cNvSpPr/>
              <p:nvPr/>
            </p:nvSpPr>
            <p:spPr>
              <a:xfrm>
                <a:off x="15343" y="5105"/>
                <a:ext cx="399" cy="690"/>
              </a:xfrm>
              <a:custGeom>
                <a:rect l="l" t="t" r="r" b="b"/>
                <a:pathLst>
                  <a:path w="399" h="690">
                    <a:moveTo>
                      <a:pt x="397" y="655"/>
                    </a:moveTo>
                    <a:lnTo>
                      <a:pt x="387" y="644"/>
                    </a:lnTo>
                    <a:lnTo>
                      <a:pt x="11" y="644"/>
                    </a:lnTo>
                    <a:lnTo>
                      <a:pt x="0" y="655"/>
                    </a:lnTo>
                    <a:lnTo>
                      <a:pt x="0" y="684"/>
                    </a:lnTo>
                    <a:lnTo>
                      <a:pt x="5" y="690"/>
                    </a:lnTo>
                    <a:lnTo>
                      <a:pt x="391" y="690"/>
                    </a:lnTo>
                    <a:lnTo>
                      <a:pt x="397" y="684"/>
                    </a:lnTo>
                    <a:lnTo>
                      <a:pt x="397" y="655"/>
                    </a:lnTo>
                  </a:path>
                </a:pathLst>
              </a:custGeom>
              <a:solidFill>
                <a:srgbClr val="20E3FE"/>
              </a:solidFill>
              <a:ln w="9525">
                <a:noFill/>
              </a:ln>
            </p:spPr>
            <p:txBody>
              <a:bodyPr/>
              <a:lstStyle/>
              <a:p>
                <a:endParaRPr lang="zh-CN" altLang="en-US"/>
              </a:p>
            </p:txBody>
          </p:sp>
          <p:sp>
            <p:nvSpPr>
              <p:cNvPr id="1073743472" name="任意多边形 1073743471"/>
              <p:cNvSpPr/>
              <p:nvPr/>
            </p:nvSpPr>
            <p:spPr>
              <a:xfrm>
                <a:off x="15343" y="5105"/>
                <a:ext cx="399" cy="690"/>
              </a:xfrm>
              <a:custGeom>
                <a:rect l="l" t="t" r="r" b="b"/>
                <a:pathLst>
                  <a:path w="399" h="690">
                    <a:moveTo>
                      <a:pt x="398" y="198"/>
                    </a:moveTo>
                    <a:lnTo>
                      <a:pt x="385" y="135"/>
                    </a:lnTo>
                    <a:lnTo>
                      <a:pt x="382" y="121"/>
                    </a:lnTo>
                    <a:lnTo>
                      <a:pt x="340" y="58"/>
                    </a:lnTo>
                    <a:lnTo>
                      <a:pt x="276" y="15"/>
                    </a:lnTo>
                    <a:lnTo>
                      <a:pt x="275" y="15"/>
                    </a:lnTo>
                    <a:lnTo>
                      <a:pt x="275" y="210"/>
                    </a:lnTo>
                    <a:lnTo>
                      <a:pt x="269" y="240"/>
                    </a:lnTo>
                    <a:lnTo>
                      <a:pt x="253" y="264"/>
                    </a:lnTo>
                    <a:lnTo>
                      <a:pt x="229" y="280"/>
                    </a:lnTo>
                    <a:lnTo>
                      <a:pt x="199" y="286"/>
                    </a:lnTo>
                    <a:lnTo>
                      <a:pt x="170" y="280"/>
                    </a:lnTo>
                    <a:lnTo>
                      <a:pt x="145" y="264"/>
                    </a:lnTo>
                    <a:lnTo>
                      <a:pt x="129" y="240"/>
                    </a:lnTo>
                    <a:lnTo>
                      <a:pt x="123" y="210"/>
                    </a:lnTo>
                    <a:lnTo>
                      <a:pt x="129" y="181"/>
                    </a:lnTo>
                    <a:lnTo>
                      <a:pt x="146" y="157"/>
                    </a:lnTo>
                    <a:lnTo>
                      <a:pt x="170" y="140"/>
                    </a:lnTo>
                    <a:lnTo>
                      <a:pt x="199" y="135"/>
                    </a:lnTo>
                    <a:lnTo>
                      <a:pt x="229" y="141"/>
                    </a:lnTo>
                    <a:lnTo>
                      <a:pt x="253" y="157"/>
                    </a:lnTo>
                    <a:lnTo>
                      <a:pt x="269" y="181"/>
                    </a:lnTo>
                    <a:lnTo>
                      <a:pt x="275" y="210"/>
                    </a:lnTo>
                    <a:lnTo>
                      <a:pt x="275" y="15"/>
                    </a:lnTo>
                    <a:lnTo>
                      <a:pt x="199" y="0"/>
                    </a:lnTo>
                    <a:lnTo>
                      <a:pt x="121" y="15"/>
                    </a:lnTo>
                    <a:lnTo>
                      <a:pt x="58" y="58"/>
                    </a:lnTo>
                    <a:lnTo>
                      <a:pt x="15" y="121"/>
                    </a:lnTo>
                    <a:lnTo>
                      <a:pt x="0" y="198"/>
                    </a:lnTo>
                    <a:lnTo>
                      <a:pt x="14" y="267"/>
                    </a:lnTo>
                    <a:lnTo>
                      <a:pt x="52" y="352"/>
                    </a:lnTo>
                    <a:lnTo>
                      <a:pt x="100" y="442"/>
                    </a:lnTo>
                    <a:lnTo>
                      <a:pt x="148" y="522"/>
                    </a:lnTo>
                    <a:lnTo>
                      <a:pt x="185" y="579"/>
                    </a:lnTo>
                    <a:lnTo>
                      <a:pt x="191" y="589"/>
                    </a:lnTo>
                    <a:lnTo>
                      <a:pt x="206" y="589"/>
                    </a:lnTo>
                    <a:lnTo>
                      <a:pt x="213" y="579"/>
                    </a:lnTo>
                    <a:lnTo>
                      <a:pt x="250" y="522"/>
                    </a:lnTo>
                    <a:lnTo>
                      <a:pt x="298" y="442"/>
                    </a:lnTo>
                    <a:lnTo>
                      <a:pt x="346" y="352"/>
                    </a:lnTo>
                    <a:lnTo>
                      <a:pt x="375" y="286"/>
                    </a:lnTo>
                    <a:lnTo>
                      <a:pt x="383" y="267"/>
                    </a:lnTo>
                    <a:lnTo>
                      <a:pt x="398" y="198"/>
                    </a:lnTo>
                  </a:path>
                </a:pathLst>
              </a:custGeom>
              <a:solidFill>
                <a:srgbClr val="20E3FE"/>
              </a:solidFill>
              <a:ln w="9525">
                <a:noFill/>
              </a:ln>
            </p:spPr>
            <p:txBody>
              <a:bodyPr/>
              <a:lstStyle/>
              <a:p>
                <a:endParaRPr lang="zh-CN" altLang="en-US"/>
              </a:p>
            </p:txBody>
          </p:sp>
        </p:grpSp>
        <p:sp>
          <p:nvSpPr>
            <p:cNvPr id="1073743473" name="文本框 1073743472"/>
            <p:cNvSpPr txBox="1"/>
            <p:nvPr/>
          </p:nvSpPr>
          <p:spPr>
            <a:xfrm>
              <a:off x="16634" y="4501"/>
              <a:ext cx="8651" cy="672"/>
            </a:xfrm>
            <a:prstGeom prst="rect">
              <a:avLst/>
            </a:prstGeom>
            <a:noFill/>
            <a:ln w="9525">
              <a:noFill/>
            </a:ln>
          </p:spPr>
          <p:txBody>
            <a:bodyPr vert="horz" wrap="square" lIns="0" tIns="0" rIns="0" bIns="0"/>
            <a:lstStyle/>
            <a:p>
              <a:pPr eaLnBrk="0" hangingPunct="0">
                <a:lnSpc>
                  <a:spcPts val="1885"/>
                </a:lnSpc>
                <a:spcBef>
                  <a:spcPct val="0"/>
                </a:spcBef>
                <a:spcAft>
                  <a:spcPct val="0"/>
                </a:spcAft>
              </a:pPr>
              <a:r>
                <a:rPr lang="zh-CN" altLang="en-US">
                  <a:latin typeface="微软雅黑" panose="020b0503020204020204" charset="-122"/>
                  <a:ea typeface="微软雅黑" panose="020b0503020204020204" charset="-122"/>
                </a:rPr>
                <a:t>会放：正确放置刻度尺</a:t>
              </a:r>
              <a:endParaRPr lang="zh-CN" altLang="en-US">
                <a:latin typeface="微软雅黑" panose="020b0503020204020204" charset="-122"/>
                <a:ea typeface="微软雅黑" panose="020b0503020204020204" charset="-122"/>
              </a:endParaRPr>
            </a:p>
          </p:txBody>
        </p:sp>
      </p:grpSp>
      <p:grpSp>
        <p:nvGrpSpPr>
          <p:cNvPr id="1073743475" name="组合 1073743474" title=""/>
          <p:cNvGrpSpPr/>
          <p:nvPr/>
        </p:nvGrpSpPr>
        <p:grpSpPr>
          <a:xfrm>
            <a:off x="4687570" y="3930650"/>
            <a:ext cx="4698365" cy="715010"/>
            <a:chOff x="14400" y="7044"/>
            <a:chExt cx="12780" cy="2115"/>
          </a:xfrm>
        </p:grpSpPr>
        <p:sp>
          <p:nvSpPr>
            <p:cNvPr id="1073743476" name="任意多边形 1073743475"/>
            <p:cNvSpPr/>
            <p:nvPr/>
          </p:nvSpPr>
          <p:spPr>
            <a:xfrm>
              <a:off x="14400" y="7044"/>
              <a:ext cx="12780" cy="2115"/>
            </a:xfrm>
            <a:custGeom>
              <a:rect l="l" t="t" r="r" b="b"/>
              <a:pathLst>
                <a:path w="12780" h="2115">
                  <a:moveTo>
                    <a:pt x="11722" y="2114"/>
                  </a:moveTo>
                  <a:lnTo>
                    <a:pt x="1057" y="2114"/>
                  </a:lnTo>
                  <a:lnTo>
                    <a:pt x="981" y="2112"/>
                  </a:lnTo>
                  <a:lnTo>
                    <a:pt x="905" y="2104"/>
                  </a:lnTo>
                  <a:lnTo>
                    <a:pt x="831" y="2090"/>
                  </a:lnTo>
                  <a:lnTo>
                    <a:pt x="758" y="2071"/>
                  </a:lnTo>
                  <a:lnTo>
                    <a:pt x="687" y="2048"/>
                  </a:lnTo>
                  <a:lnTo>
                    <a:pt x="618" y="2019"/>
                  </a:lnTo>
                  <a:lnTo>
                    <a:pt x="551" y="1985"/>
                  </a:lnTo>
                  <a:lnTo>
                    <a:pt x="486" y="1947"/>
                  </a:lnTo>
                  <a:lnTo>
                    <a:pt x="424" y="1904"/>
                  </a:lnTo>
                  <a:lnTo>
                    <a:pt x="365" y="1857"/>
                  </a:lnTo>
                  <a:lnTo>
                    <a:pt x="309" y="1805"/>
                  </a:lnTo>
                  <a:lnTo>
                    <a:pt x="257" y="1749"/>
                  </a:lnTo>
                  <a:lnTo>
                    <a:pt x="210" y="1690"/>
                  </a:lnTo>
                  <a:lnTo>
                    <a:pt x="167" y="1628"/>
                  </a:lnTo>
                  <a:lnTo>
                    <a:pt x="129" y="1563"/>
                  </a:lnTo>
                  <a:lnTo>
                    <a:pt x="95" y="1496"/>
                  </a:lnTo>
                  <a:lnTo>
                    <a:pt x="66" y="1427"/>
                  </a:lnTo>
                  <a:lnTo>
                    <a:pt x="43" y="1356"/>
                  </a:lnTo>
                  <a:lnTo>
                    <a:pt x="24" y="1283"/>
                  </a:lnTo>
                  <a:lnTo>
                    <a:pt x="10" y="1208"/>
                  </a:lnTo>
                  <a:lnTo>
                    <a:pt x="2" y="1133"/>
                  </a:lnTo>
                  <a:lnTo>
                    <a:pt x="0" y="1057"/>
                  </a:lnTo>
                  <a:lnTo>
                    <a:pt x="2" y="981"/>
                  </a:lnTo>
                  <a:lnTo>
                    <a:pt x="10" y="905"/>
                  </a:lnTo>
                  <a:lnTo>
                    <a:pt x="24" y="831"/>
                  </a:lnTo>
                  <a:lnTo>
                    <a:pt x="43" y="758"/>
                  </a:lnTo>
                  <a:lnTo>
                    <a:pt x="66" y="687"/>
                  </a:lnTo>
                  <a:lnTo>
                    <a:pt x="95" y="618"/>
                  </a:lnTo>
                  <a:lnTo>
                    <a:pt x="129" y="551"/>
                  </a:lnTo>
                  <a:lnTo>
                    <a:pt x="167" y="486"/>
                  </a:lnTo>
                  <a:lnTo>
                    <a:pt x="210" y="424"/>
                  </a:lnTo>
                  <a:lnTo>
                    <a:pt x="257" y="365"/>
                  </a:lnTo>
                  <a:lnTo>
                    <a:pt x="309" y="309"/>
                  </a:lnTo>
                  <a:lnTo>
                    <a:pt x="365" y="257"/>
                  </a:lnTo>
                  <a:lnTo>
                    <a:pt x="424" y="210"/>
                  </a:lnTo>
                  <a:lnTo>
                    <a:pt x="486" y="167"/>
                  </a:lnTo>
                  <a:lnTo>
                    <a:pt x="551" y="129"/>
                  </a:lnTo>
                  <a:lnTo>
                    <a:pt x="618" y="95"/>
                  </a:lnTo>
                  <a:lnTo>
                    <a:pt x="687" y="66"/>
                  </a:lnTo>
                  <a:lnTo>
                    <a:pt x="758" y="43"/>
                  </a:lnTo>
                  <a:lnTo>
                    <a:pt x="831" y="24"/>
                  </a:lnTo>
                  <a:lnTo>
                    <a:pt x="905" y="10"/>
                  </a:lnTo>
                  <a:lnTo>
                    <a:pt x="981" y="2"/>
                  </a:lnTo>
                  <a:lnTo>
                    <a:pt x="1057" y="0"/>
                  </a:lnTo>
                  <a:lnTo>
                    <a:pt x="11722" y="0"/>
                  </a:lnTo>
                  <a:lnTo>
                    <a:pt x="11798" y="2"/>
                  </a:lnTo>
                  <a:lnTo>
                    <a:pt x="11874" y="10"/>
                  </a:lnTo>
                  <a:lnTo>
                    <a:pt x="11948" y="24"/>
                  </a:lnTo>
                  <a:lnTo>
                    <a:pt x="12021" y="43"/>
                  </a:lnTo>
                  <a:lnTo>
                    <a:pt x="12092" y="66"/>
                  </a:lnTo>
                  <a:lnTo>
                    <a:pt x="12161" y="95"/>
                  </a:lnTo>
                  <a:lnTo>
                    <a:pt x="12228" y="129"/>
                  </a:lnTo>
                  <a:lnTo>
                    <a:pt x="12293" y="167"/>
                  </a:lnTo>
                  <a:lnTo>
                    <a:pt x="12355" y="210"/>
                  </a:lnTo>
                  <a:lnTo>
                    <a:pt x="12414" y="257"/>
                  </a:lnTo>
                  <a:lnTo>
                    <a:pt x="12470" y="309"/>
                  </a:lnTo>
                  <a:lnTo>
                    <a:pt x="12522" y="365"/>
                  </a:lnTo>
                  <a:lnTo>
                    <a:pt x="12569" y="424"/>
                  </a:lnTo>
                  <a:lnTo>
                    <a:pt x="12612" y="486"/>
                  </a:lnTo>
                  <a:lnTo>
                    <a:pt x="12650" y="551"/>
                  </a:lnTo>
                  <a:lnTo>
                    <a:pt x="12684" y="618"/>
                  </a:lnTo>
                  <a:lnTo>
                    <a:pt x="12713" y="687"/>
                  </a:lnTo>
                  <a:lnTo>
                    <a:pt x="12736" y="758"/>
                  </a:lnTo>
                  <a:lnTo>
                    <a:pt x="12755" y="831"/>
                  </a:lnTo>
                  <a:lnTo>
                    <a:pt x="12769" y="905"/>
                  </a:lnTo>
                  <a:lnTo>
                    <a:pt x="12777" y="981"/>
                  </a:lnTo>
                  <a:lnTo>
                    <a:pt x="12779" y="1057"/>
                  </a:lnTo>
                  <a:lnTo>
                    <a:pt x="12777" y="1133"/>
                  </a:lnTo>
                  <a:lnTo>
                    <a:pt x="12769" y="1208"/>
                  </a:lnTo>
                  <a:lnTo>
                    <a:pt x="12755" y="1283"/>
                  </a:lnTo>
                  <a:lnTo>
                    <a:pt x="12736" y="1356"/>
                  </a:lnTo>
                  <a:lnTo>
                    <a:pt x="12713" y="1427"/>
                  </a:lnTo>
                  <a:lnTo>
                    <a:pt x="12684" y="1496"/>
                  </a:lnTo>
                  <a:lnTo>
                    <a:pt x="12650" y="1563"/>
                  </a:lnTo>
                  <a:lnTo>
                    <a:pt x="12612" y="1628"/>
                  </a:lnTo>
                  <a:lnTo>
                    <a:pt x="12569" y="1690"/>
                  </a:lnTo>
                  <a:lnTo>
                    <a:pt x="12522" y="1749"/>
                  </a:lnTo>
                  <a:lnTo>
                    <a:pt x="12470" y="1805"/>
                  </a:lnTo>
                  <a:lnTo>
                    <a:pt x="12414" y="1857"/>
                  </a:lnTo>
                  <a:lnTo>
                    <a:pt x="12355" y="1904"/>
                  </a:lnTo>
                  <a:lnTo>
                    <a:pt x="12293" y="1947"/>
                  </a:lnTo>
                  <a:lnTo>
                    <a:pt x="12228" y="1985"/>
                  </a:lnTo>
                  <a:lnTo>
                    <a:pt x="12161" y="2019"/>
                  </a:lnTo>
                  <a:lnTo>
                    <a:pt x="12092" y="2048"/>
                  </a:lnTo>
                  <a:lnTo>
                    <a:pt x="12021" y="2071"/>
                  </a:lnTo>
                  <a:lnTo>
                    <a:pt x="11948" y="2090"/>
                  </a:lnTo>
                  <a:lnTo>
                    <a:pt x="11874" y="2104"/>
                  </a:lnTo>
                  <a:lnTo>
                    <a:pt x="11798" y="2112"/>
                  </a:lnTo>
                  <a:lnTo>
                    <a:pt x="11722" y="2114"/>
                  </a:lnTo>
                  <a:close/>
                </a:path>
              </a:pathLst>
            </a:custGeom>
            <a:solidFill>
              <a:srgbClr val="419EFF"/>
            </a:solidFill>
            <a:ln w="9525">
              <a:noFill/>
            </a:ln>
          </p:spPr>
          <p:txBody>
            <a:bodyPr/>
            <a:lstStyle/>
            <a:p>
              <a:endParaRPr lang="zh-CN" altLang="en-US"/>
            </a:p>
          </p:txBody>
        </p:sp>
        <p:sp>
          <p:nvSpPr>
            <p:cNvPr id="1073743477" name="任意多边形 1073743476"/>
            <p:cNvSpPr/>
            <p:nvPr/>
          </p:nvSpPr>
          <p:spPr>
            <a:xfrm>
              <a:off x="14708" y="7265"/>
              <a:ext cx="1669" cy="1669"/>
            </a:xfrm>
            <a:custGeom>
              <a:rect l="l" t="t" r="r" b="b"/>
              <a:pathLst>
                <a:path w="1669" h="1669">
                  <a:moveTo>
                    <a:pt x="834" y="1668"/>
                  </a:moveTo>
                  <a:lnTo>
                    <a:pt x="758" y="1665"/>
                  </a:lnTo>
                  <a:lnTo>
                    <a:pt x="684" y="1655"/>
                  </a:lnTo>
                  <a:lnTo>
                    <a:pt x="612" y="1638"/>
                  </a:lnTo>
                  <a:lnTo>
                    <a:pt x="543" y="1616"/>
                  </a:lnTo>
                  <a:lnTo>
                    <a:pt x="476" y="1588"/>
                  </a:lnTo>
                  <a:lnTo>
                    <a:pt x="413" y="1554"/>
                  </a:lnTo>
                  <a:lnTo>
                    <a:pt x="353" y="1516"/>
                  </a:lnTo>
                  <a:lnTo>
                    <a:pt x="296" y="1472"/>
                  </a:lnTo>
                  <a:lnTo>
                    <a:pt x="244" y="1424"/>
                  </a:lnTo>
                  <a:lnTo>
                    <a:pt x="196" y="1371"/>
                  </a:lnTo>
                  <a:lnTo>
                    <a:pt x="152" y="1315"/>
                  </a:lnTo>
                  <a:lnTo>
                    <a:pt x="113" y="1255"/>
                  </a:lnTo>
                  <a:lnTo>
                    <a:pt x="80" y="1191"/>
                  </a:lnTo>
                  <a:lnTo>
                    <a:pt x="52" y="1125"/>
                  </a:lnTo>
                  <a:lnTo>
                    <a:pt x="29" y="1056"/>
                  </a:lnTo>
                  <a:lnTo>
                    <a:pt x="13" y="984"/>
                  </a:lnTo>
                  <a:lnTo>
                    <a:pt x="3" y="910"/>
                  </a:lnTo>
                  <a:lnTo>
                    <a:pt x="0" y="834"/>
                  </a:lnTo>
                  <a:lnTo>
                    <a:pt x="3" y="758"/>
                  </a:lnTo>
                  <a:lnTo>
                    <a:pt x="13" y="684"/>
                  </a:lnTo>
                  <a:lnTo>
                    <a:pt x="29" y="612"/>
                  </a:lnTo>
                  <a:lnTo>
                    <a:pt x="52" y="543"/>
                  </a:lnTo>
                  <a:lnTo>
                    <a:pt x="80" y="476"/>
                  </a:lnTo>
                  <a:lnTo>
                    <a:pt x="113" y="413"/>
                  </a:lnTo>
                  <a:lnTo>
                    <a:pt x="152" y="353"/>
                  </a:lnTo>
                  <a:lnTo>
                    <a:pt x="196" y="296"/>
                  </a:lnTo>
                  <a:lnTo>
                    <a:pt x="244" y="244"/>
                  </a:lnTo>
                  <a:lnTo>
                    <a:pt x="296" y="196"/>
                  </a:lnTo>
                  <a:lnTo>
                    <a:pt x="353" y="152"/>
                  </a:lnTo>
                  <a:lnTo>
                    <a:pt x="413" y="113"/>
                  </a:lnTo>
                  <a:lnTo>
                    <a:pt x="476" y="80"/>
                  </a:lnTo>
                  <a:lnTo>
                    <a:pt x="543" y="52"/>
                  </a:lnTo>
                  <a:lnTo>
                    <a:pt x="612" y="29"/>
                  </a:lnTo>
                  <a:lnTo>
                    <a:pt x="684" y="13"/>
                  </a:lnTo>
                  <a:lnTo>
                    <a:pt x="758" y="3"/>
                  </a:lnTo>
                  <a:lnTo>
                    <a:pt x="834" y="0"/>
                  </a:lnTo>
                  <a:lnTo>
                    <a:pt x="910" y="3"/>
                  </a:lnTo>
                  <a:lnTo>
                    <a:pt x="984" y="13"/>
                  </a:lnTo>
                  <a:lnTo>
                    <a:pt x="1056" y="29"/>
                  </a:lnTo>
                  <a:lnTo>
                    <a:pt x="1125" y="52"/>
                  </a:lnTo>
                  <a:lnTo>
                    <a:pt x="1191" y="80"/>
                  </a:lnTo>
                  <a:lnTo>
                    <a:pt x="1255" y="113"/>
                  </a:lnTo>
                  <a:lnTo>
                    <a:pt x="1315" y="152"/>
                  </a:lnTo>
                  <a:lnTo>
                    <a:pt x="1371" y="196"/>
                  </a:lnTo>
                  <a:lnTo>
                    <a:pt x="1424" y="244"/>
                  </a:lnTo>
                  <a:lnTo>
                    <a:pt x="1472" y="296"/>
                  </a:lnTo>
                  <a:lnTo>
                    <a:pt x="1516" y="353"/>
                  </a:lnTo>
                  <a:lnTo>
                    <a:pt x="1554" y="413"/>
                  </a:lnTo>
                  <a:lnTo>
                    <a:pt x="1588" y="476"/>
                  </a:lnTo>
                  <a:lnTo>
                    <a:pt x="1616" y="543"/>
                  </a:lnTo>
                  <a:lnTo>
                    <a:pt x="1638" y="612"/>
                  </a:lnTo>
                  <a:lnTo>
                    <a:pt x="1655" y="684"/>
                  </a:lnTo>
                  <a:lnTo>
                    <a:pt x="1665" y="758"/>
                  </a:lnTo>
                  <a:lnTo>
                    <a:pt x="1668" y="834"/>
                  </a:lnTo>
                  <a:lnTo>
                    <a:pt x="1665" y="910"/>
                  </a:lnTo>
                  <a:lnTo>
                    <a:pt x="1655" y="984"/>
                  </a:lnTo>
                  <a:lnTo>
                    <a:pt x="1638" y="1056"/>
                  </a:lnTo>
                  <a:lnTo>
                    <a:pt x="1616" y="1125"/>
                  </a:lnTo>
                  <a:lnTo>
                    <a:pt x="1588" y="1191"/>
                  </a:lnTo>
                  <a:lnTo>
                    <a:pt x="1554" y="1255"/>
                  </a:lnTo>
                  <a:lnTo>
                    <a:pt x="1516" y="1315"/>
                  </a:lnTo>
                  <a:lnTo>
                    <a:pt x="1472" y="1371"/>
                  </a:lnTo>
                  <a:lnTo>
                    <a:pt x="1424" y="1424"/>
                  </a:lnTo>
                  <a:lnTo>
                    <a:pt x="1371" y="1472"/>
                  </a:lnTo>
                  <a:lnTo>
                    <a:pt x="1315" y="1516"/>
                  </a:lnTo>
                  <a:lnTo>
                    <a:pt x="1255" y="1554"/>
                  </a:lnTo>
                  <a:lnTo>
                    <a:pt x="1191" y="1588"/>
                  </a:lnTo>
                  <a:lnTo>
                    <a:pt x="1125" y="1616"/>
                  </a:lnTo>
                  <a:lnTo>
                    <a:pt x="1056" y="1638"/>
                  </a:lnTo>
                  <a:lnTo>
                    <a:pt x="984" y="1655"/>
                  </a:lnTo>
                  <a:lnTo>
                    <a:pt x="910" y="1665"/>
                  </a:lnTo>
                  <a:lnTo>
                    <a:pt x="834" y="1668"/>
                  </a:lnTo>
                  <a:close/>
                </a:path>
              </a:pathLst>
            </a:custGeom>
            <a:solidFill>
              <a:srgbClr val="FFFFFF"/>
            </a:solidFill>
            <a:ln w="9525">
              <a:noFill/>
            </a:ln>
          </p:spPr>
          <p:txBody>
            <a:bodyPr/>
            <a:lstStyle/>
            <a:p>
              <a:endParaRPr lang="zh-CN" altLang="en-US"/>
            </a:p>
          </p:txBody>
        </p:sp>
        <p:grpSp>
          <p:nvGrpSpPr>
            <p:cNvPr id="1073743478" name="组合 1073743477"/>
            <p:cNvGrpSpPr/>
            <p:nvPr/>
          </p:nvGrpSpPr>
          <p:grpSpPr>
            <a:xfrm>
              <a:off x="16634" y="7937"/>
              <a:ext cx="9469" cy="20"/>
              <a:chOff x="16634" y="7937"/>
              <a:chExt cx="9469" cy="20"/>
            </a:xfrm>
          </p:grpSpPr>
          <p:sp>
            <p:nvSpPr>
              <p:cNvPr id="1073743479" name="任意多边形 1073743478"/>
              <p:cNvSpPr/>
              <p:nvPr/>
            </p:nvSpPr>
            <p:spPr>
              <a:xfrm>
                <a:off x="16634" y="7937"/>
                <a:ext cx="9469" cy="20"/>
              </a:xfrm>
              <a:custGeom>
                <a:rect l="l" t="t" r="r" b="b"/>
                <a:pathLst>
                  <a:path w="9469" h="20">
                    <a:moveTo>
                      <a:pt x="0" y="0"/>
                    </a:moveTo>
                    <a:lnTo>
                      <a:pt x="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80" name="任意多边形 1073743479"/>
              <p:cNvSpPr/>
              <p:nvPr/>
            </p:nvSpPr>
            <p:spPr>
              <a:xfrm>
                <a:off x="16634" y="7937"/>
                <a:ext cx="9469" cy="20"/>
              </a:xfrm>
              <a:custGeom>
                <a:rect l="l" t="t" r="r" b="b"/>
                <a:pathLst>
                  <a:path w="9469" h="20">
                    <a:moveTo>
                      <a:pt x="104" y="0"/>
                    </a:moveTo>
                    <a:lnTo>
                      <a:pt x="1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81" name="任意多边形 1073743480"/>
              <p:cNvSpPr/>
              <p:nvPr/>
            </p:nvSpPr>
            <p:spPr>
              <a:xfrm>
                <a:off x="16634" y="7937"/>
                <a:ext cx="9469" cy="20"/>
              </a:xfrm>
              <a:custGeom>
                <a:rect l="l" t="t" r="r" b="b"/>
                <a:pathLst>
                  <a:path w="9469" h="20">
                    <a:moveTo>
                      <a:pt x="209" y="0"/>
                    </a:moveTo>
                    <a:lnTo>
                      <a:pt x="2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82" name="任意多边形 1073743481"/>
              <p:cNvSpPr/>
              <p:nvPr/>
            </p:nvSpPr>
            <p:spPr>
              <a:xfrm>
                <a:off x="16634" y="7937"/>
                <a:ext cx="9469" cy="20"/>
              </a:xfrm>
              <a:custGeom>
                <a:rect l="l" t="t" r="r" b="b"/>
                <a:pathLst>
                  <a:path w="9469" h="20">
                    <a:moveTo>
                      <a:pt x="314" y="0"/>
                    </a:moveTo>
                    <a:lnTo>
                      <a:pt x="4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83" name="任意多边形 1073743482"/>
              <p:cNvSpPr/>
              <p:nvPr/>
            </p:nvSpPr>
            <p:spPr>
              <a:xfrm>
                <a:off x="16634" y="7937"/>
                <a:ext cx="9469" cy="20"/>
              </a:xfrm>
              <a:custGeom>
                <a:rect l="l" t="t" r="r" b="b"/>
                <a:pathLst>
                  <a:path w="9469" h="20">
                    <a:moveTo>
                      <a:pt x="419" y="0"/>
                    </a:moveTo>
                    <a:lnTo>
                      <a:pt x="5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84" name="任意多边形 1073743483"/>
              <p:cNvSpPr/>
              <p:nvPr/>
            </p:nvSpPr>
            <p:spPr>
              <a:xfrm>
                <a:off x="16634" y="7937"/>
                <a:ext cx="9469" cy="20"/>
              </a:xfrm>
              <a:custGeom>
                <a:rect l="l" t="t" r="r" b="b"/>
                <a:pathLst>
                  <a:path w="9469" h="20">
                    <a:moveTo>
                      <a:pt x="524" y="0"/>
                    </a:moveTo>
                    <a:lnTo>
                      <a:pt x="6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85" name="任意多边形 1073743484"/>
              <p:cNvSpPr/>
              <p:nvPr/>
            </p:nvSpPr>
            <p:spPr>
              <a:xfrm>
                <a:off x="16634" y="7937"/>
                <a:ext cx="9469" cy="20"/>
              </a:xfrm>
              <a:custGeom>
                <a:rect l="l" t="t" r="r" b="b"/>
                <a:pathLst>
                  <a:path w="9469" h="20">
                    <a:moveTo>
                      <a:pt x="629" y="0"/>
                    </a:moveTo>
                    <a:lnTo>
                      <a:pt x="7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86" name="任意多边形 1073743485"/>
              <p:cNvSpPr/>
              <p:nvPr/>
            </p:nvSpPr>
            <p:spPr>
              <a:xfrm>
                <a:off x="16634" y="7937"/>
                <a:ext cx="9469" cy="20"/>
              </a:xfrm>
              <a:custGeom>
                <a:rect l="l" t="t" r="r" b="b"/>
                <a:pathLst>
                  <a:path w="9469" h="20">
                    <a:moveTo>
                      <a:pt x="734" y="0"/>
                    </a:moveTo>
                    <a:lnTo>
                      <a:pt x="8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87" name="任意多边形 1073743486"/>
              <p:cNvSpPr/>
              <p:nvPr/>
            </p:nvSpPr>
            <p:spPr>
              <a:xfrm>
                <a:off x="16634" y="7937"/>
                <a:ext cx="9469" cy="20"/>
              </a:xfrm>
              <a:custGeom>
                <a:rect l="l" t="t" r="r" b="b"/>
                <a:pathLst>
                  <a:path w="9469" h="20">
                    <a:moveTo>
                      <a:pt x="839" y="0"/>
                    </a:moveTo>
                    <a:lnTo>
                      <a:pt x="9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88" name="任意多边形 1073743487"/>
              <p:cNvSpPr/>
              <p:nvPr/>
            </p:nvSpPr>
            <p:spPr>
              <a:xfrm>
                <a:off x="16634" y="7937"/>
                <a:ext cx="9469" cy="20"/>
              </a:xfrm>
              <a:custGeom>
                <a:rect l="l" t="t" r="r" b="b"/>
                <a:pathLst>
                  <a:path w="9469" h="20">
                    <a:moveTo>
                      <a:pt x="944" y="0"/>
                    </a:moveTo>
                    <a:lnTo>
                      <a:pt x="10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89" name="任意多边形 1073743488"/>
              <p:cNvSpPr/>
              <p:nvPr/>
            </p:nvSpPr>
            <p:spPr>
              <a:xfrm>
                <a:off x="16634" y="7937"/>
                <a:ext cx="9469" cy="20"/>
              </a:xfrm>
              <a:custGeom>
                <a:rect l="l" t="t" r="r" b="b"/>
                <a:pathLst>
                  <a:path w="9469" h="20">
                    <a:moveTo>
                      <a:pt x="1049" y="0"/>
                    </a:moveTo>
                    <a:lnTo>
                      <a:pt x="11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90" name="任意多边形 1073743489"/>
              <p:cNvSpPr/>
              <p:nvPr/>
            </p:nvSpPr>
            <p:spPr>
              <a:xfrm>
                <a:off x="16634" y="7937"/>
                <a:ext cx="9469" cy="20"/>
              </a:xfrm>
              <a:custGeom>
                <a:rect l="l" t="t" r="r" b="b"/>
                <a:pathLst>
                  <a:path w="9469" h="20">
                    <a:moveTo>
                      <a:pt x="1154" y="0"/>
                    </a:moveTo>
                    <a:lnTo>
                      <a:pt x="12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91" name="任意多边形 1073743490"/>
              <p:cNvSpPr/>
              <p:nvPr/>
            </p:nvSpPr>
            <p:spPr>
              <a:xfrm>
                <a:off x="16634" y="7937"/>
                <a:ext cx="9469" cy="20"/>
              </a:xfrm>
              <a:custGeom>
                <a:rect l="l" t="t" r="r" b="b"/>
                <a:pathLst>
                  <a:path w="9469" h="20">
                    <a:moveTo>
                      <a:pt x="1259" y="0"/>
                    </a:moveTo>
                    <a:lnTo>
                      <a:pt x="13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92" name="任意多边形 1073743491"/>
              <p:cNvSpPr/>
              <p:nvPr/>
            </p:nvSpPr>
            <p:spPr>
              <a:xfrm>
                <a:off x="16634" y="7937"/>
                <a:ext cx="9469" cy="20"/>
              </a:xfrm>
              <a:custGeom>
                <a:rect l="l" t="t" r="r" b="b"/>
                <a:pathLst>
                  <a:path w="9469" h="20">
                    <a:moveTo>
                      <a:pt x="1364" y="0"/>
                    </a:moveTo>
                    <a:lnTo>
                      <a:pt x="14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93" name="任意多边形 1073743492"/>
              <p:cNvSpPr/>
              <p:nvPr/>
            </p:nvSpPr>
            <p:spPr>
              <a:xfrm>
                <a:off x="16634" y="7937"/>
                <a:ext cx="9469" cy="20"/>
              </a:xfrm>
              <a:custGeom>
                <a:rect l="l" t="t" r="r" b="b"/>
                <a:pathLst>
                  <a:path w="9469" h="20">
                    <a:moveTo>
                      <a:pt x="1469" y="0"/>
                    </a:moveTo>
                    <a:lnTo>
                      <a:pt x="15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94" name="任意多边形 1073743493"/>
              <p:cNvSpPr/>
              <p:nvPr/>
            </p:nvSpPr>
            <p:spPr>
              <a:xfrm>
                <a:off x="16634" y="7937"/>
                <a:ext cx="9469" cy="20"/>
              </a:xfrm>
              <a:custGeom>
                <a:rect l="l" t="t" r="r" b="b"/>
                <a:pathLst>
                  <a:path w="9469" h="20">
                    <a:moveTo>
                      <a:pt x="1574" y="0"/>
                    </a:moveTo>
                    <a:lnTo>
                      <a:pt x="16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95" name="任意多边形 1073743494"/>
              <p:cNvSpPr/>
              <p:nvPr/>
            </p:nvSpPr>
            <p:spPr>
              <a:xfrm>
                <a:off x="16634" y="7937"/>
                <a:ext cx="9469" cy="20"/>
              </a:xfrm>
              <a:custGeom>
                <a:rect l="l" t="t" r="r" b="b"/>
                <a:pathLst>
                  <a:path w="9469" h="20">
                    <a:moveTo>
                      <a:pt x="1679" y="0"/>
                    </a:moveTo>
                    <a:lnTo>
                      <a:pt x="17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96" name="任意多边形 1073743495"/>
              <p:cNvSpPr/>
              <p:nvPr/>
            </p:nvSpPr>
            <p:spPr>
              <a:xfrm>
                <a:off x="16634" y="7937"/>
                <a:ext cx="9469" cy="20"/>
              </a:xfrm>
              <a:custGeom>
                <a:rect l="l" t="t" r="r" b="b"/>
                <a:pathLst>
                  <a:path w="9469" h="20">
                    <a:moveTo>
                      <a:pt x="1784" y="0"/>
                    </a:moveTo>
                    <a:lnTo>
                      <a:pt x="18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97" name="任意多边形 1073743496"/>
              <p:cNvSpPr/>
              <p:nvPr/>
            </p:nvSpPr>
            <p:spPr>
              <a:xfrm>
                <a:off x="16634" y="7937"/>
                <a:ext cx="9469" cy="20"/>
              </a:xfrm>
              <a:custGeom>
                <a:rect l="l" t="t" r="r" b="b"/>
                <a:pathLst>
                  <a:path w="9469" h="20">
                    <a:moveTo>
                      <a:pt x="1889" y="0"/>
                    </a:moveTo>
                    <a:lnTo>
                      <a:pt x="19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98" name="任意多边形 1073743497"/>
              <p:cNvSpPr/>
              <p:nvPr/>
            </p:nvSpPr>
            <p:spPr>
              <a:xfrm>
                <a:off x="16634" y="7937"/>
                <a:ext cx="9469" cy="20"/>
              </a:xfrm>
              <a:custGeom>
                <a:rect l="l" t="t" r="r" b="b"/>
                <a:pathLst>
                  <a:path w="9469" h="20">
                    <a:moveTo>
                      <a:pt x="1994" y="0"/>
                    </a:moveTo>
                    <a:lnTo>
                      <a:pt x="20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499" name="任意多边形 1073743498"/>
              <p:cNvSpPr/>
              <p:nvPr/>
            </p:nvSpPr>
            <p:spPr>
              <a:xfrm>
                <a:off x="16634" y="7937"/>
                <a:ext cx="9469" cy="20"/>
              </a:xfrm>
              <a:custGeom>
                <a:rect l="l" t="t" r="r" b="b"/>
                <a:pathLst>
                  <a:path w="9469" h="20">
                    <a:moveTo>
                      <a:pt x="2099" y="0"/>
                    </a:moveTo>
                    <a:lnTo>
                      <a:pt x="21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00" name="任意多边形 1073743499"/>
              <p:cNvSpPr/>
              <p:nvPr/>
            </p:nvSpPr>
            <p:spPr>
              <a:xfrm>
                <a:off x="16634" y="7937"/>
                <a:ext cx="9469" cy="20"/>
              </a:xfrm>
              <a:custGeom>
                <a:rect l="l" t="t" r="r" b="b"/>
                <a:pathLst>
                  <a:path w="9469" h="20">
                    <a:moveTo>
                      <a:pt x="2204" y="0"/>
                    </a:moveTo>
                    <a:lnTo>
                      <a:pt x="22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01" name="任意多边形 1073743500"/>
              <p:cNvSpPr/>
              <p:nvPr/>
            </p:nvSpPr>
            <p:spPr>
              <a:xfrm>
                <a:off x="16634" y="7937"/>
                <a:ext cx="9469" cy="20"/>
              </a:xfrm>
              <a:custGeom>
                <a:rect l="l" t="t" r="r" b="b"/>
                <a:pathLst>
                  <a:path w="9469" h="20">
                    <a:moveTo>
                      <a:pt x="2309" y="0"/>
                    </a:moveTo>
                    <a:lnTo>
                      <a:pt x="23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02" name="任意多边形 1073743501"/>
              <p:cNvSpPr/>
              <p:nvPr/>
            </p:nvSpPr>
            <p:spPr>
              <a:xfrm>
                <a:off x="16634" y="7937"/>
                <a:ext cx="9469" cy="20"/>
              </a:xfrm>
              <a:custGeom>
                <a:rect l="l" t="t" r="r" b="b"/>
                <a:pathLst>
                  <a:path w="9469" h="20">
                    <a:moveTo>
                      <a:pt x="2414" y="0"/>
                    </a:moveTo>
                    <a:lnTo>
                      <a:pt x="25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03" name="任意多边形 1073743502"/>
              <p:cNvSpPr/>
              <p:nvPr/>
            </p:nvSpPr>
            <p:spPr>
              <a:xfrm>
                <a:off x="16634" y="7937"/>
                <a:ext cx="9469" cy="20"/>
              </a:xfrm>
              <a:custGeom>
                <a:rect l="l" t="t" r="r" b="b"/>
                <a:pathLst>
                  <a:path w="9469" h="20">
                    <a:moveTo>
                      <a:pt x="2519" y="0"/>
                    </a:moveTo>
                    <a:lnTo>
                      <a:pt x="26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04" name="任意多边形 1073743503"/>
              <p:cNvSpPr/>
              <p:nvPr/>
            </p:nvSpPr>
            <p:spPr>
              <a:xfrm>
                <a:off x="16634" y="7937"/>
                <a:ext cx="9469" cy="20"/>
              </a:xfrm>
              <a:custGeom>
                <a:rect l="l" t="t" r="r" b="b"/>
                <a:pathLst>
                  <a:path w="9469" h="20">
                    <a:moveTo>
                      <a:pt x="2624" y="0"/>
                    </a:moveTo>
                    <a:lnTo>
                      <a:pt x="27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05" name="任意多边形 1073743504"/>
              <p:cNvSpPr/>
              <p:nvPr/>
            </p:nvSpPr>
            <p:spPr>
              <a:xfrm>
                <a:off x="16634" y="7937"/>
                <a:ext cx="9469" cy="20"/>
              </a:xfrm>
              <a:custGeom>
                <a:rect l="l" t="t" r="r" b="b"/>
                <a:pathLst>
                  <a:path w="9469" h="20">
                    <a:moveTo>
                      <a:pt x="2729" y="0"/>
                    </a:moveTo>
                    <a:lnTo>
                      <a:pt x="28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06" name="任意多边形 1073743505"/>
              <p:cNvSpPr/>
              <p:nvPr/>
            </p:nvSpPr>
            <p:spPr>
              <a:xfrm>
                <a:off x="16634" y="7937"/>
                <a:ext cx="9469" cy="20"/>
              </a:xfrm>
              <a:custGeom>
                <a:rect l="l" t="t" r="r" b="b"/>
                <a:pathLst>
                  <a:path w="9469" h="20">
                    <a:moveTo>
                      <a:pt x="2834" y="0"/>
                    </a:moveTo>
                    <a:lnTo>
                      <a:pt x="29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07" name="任意多边形 1073743506"/>
              <p:cNvSpPr/>
              <p:nvPr/>
            </p:nvSpPr>
            <p:spPr>
              <a:xfrm>
                <a:off x="16634" y="7937"/>
                <a:ext cx="9469" cy="20"/>
              </a:xfrm>
              <a:custGeom>
                <a:rect l="l" t="t" r="r" b="b"/>
                <a:pathLst>
                  <a:path w="9469" h="20">
                    <a:moveTo>
                      <a:pt x="2939" y="0"/>
                    </a:moveTo>
                    <a:lnTo>
                      <a:pt x="30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08" name="任意多边形 1073743507"/>
              <p:cNvSpPr/>
              <p:nvPr/>
            </p:nvSpPr>
            <p:spPr>
              <a:xfrm>
                <a:off x="16634" y="7937"/>
                <a:ext cx="9469" cy="20"/>
              </a:xfrm>
              <a:custGeom>
                <a:rect l="l" t="t" r="r" b="b"/>
                <a:pathLst>
                  <a:path w="9469" h="20">
                    <a:moveTo>
                      <a:pt x="3044" y="0"/>
                    </a:moveTo>
                    <a:lnTo>
                      <a:pt x="31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09" name="任意多边形 1073743508"/>
              <p:cNvSpPr/>
              <p:nvPr/>
            </p:nvSpPr>
            <p:spPr>
              <a:xfrm>
                <a:off x="16634" y="7937"/>
                <a:ext cx="9469" cy="20"/>
              </a:xfrm>
              <a:custGeom>
                <a:rect l="l" t="t" r="r" b="b"/>
                <a:pathLst>
                  <a:path w="9469" h="20">
                    <a:moveTo>
                      <a:pt x="3149" y="0"/>
                    </a:moveTo>
                    <a:lnTo>
                      <a:pt x="32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10" name="任意多边形 1073743509"/>
              <p:cNvSpPr/>
              <p:nvPr/>
            </p:nvSpPr>
            <p:spPr>
              <a:xfrm>
                <a:off x="16634" y="7937"/>
                <a:ext cx="9469" cy="20"/>
              </a:xfrm>
              <a:custGeom>
                <a:rect l="l" t="t" r="r" b="b"/>
                <a:pathLst>
                  <a:path w="9469" h="20">
                    <a:moveTo>
                      <a:pt x="3254" y="0"/>
                    </a:moveTo>
                    <a:lnTo>
                      <a:pt x="33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11" name="任意多边形 1073743510"/>
              <p:cNvSpPr/>
              <p:nvPr/>
            </p:nvSpPr>
            <p:spPr>
              <a:xfrm>
                <a:off x="16634" y="7937"/>
                <a:ext cx="9469" cy="20"/>
              </a:xfrm>
              <a:custGeom>
                <a:rect l="l" t="t" r="r" b="b"/>
                <a:pathLst>
                  <a:path w="9469" h="20">
                    <a:moveTo>
                      <a:pt x="3359" y="0"/>
                    </a:moveTo>
                    <a:lnTo>
                      <a:pt x="34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12" name="任意多边形 1073743511"/>
              <p:cNvSpPr/>
              <p:nvPr/>
            </p:nvSpPr>
            <p:spPr>
              <a:xfrm>
                <a:off x="16634" y="7937"/>
                <a:ext cx="9469" cy="20"/>
              </a:xfrm>
              <a:custGeom>
                <a:rect l="l" t="t" r="r" b="b"/>
                <a:pathLst>
                  <a:path w="9469" h="20">
                    <a:moveTo>
                      <a:pt x="3464" y="0"/>
                    </a:moveTo>
                    <a:lnTo>
                      <a:pt x="35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13" name="任意多边形 1073743512"/>
              <p:cNvSpPr/>
              <p:nvPr/>
            </p:nvSpPr>
            <p:spPr>
              <a:xfrm>
                <a:off x="16634" y="7937"/>
                <a:ext cx="9469" cy="20"/>
              </a:xfrm>
              <a:custGeom>
                <a:rect l="l" t="t" r="r" b="b"/>
                <a:pathLst>
                  <a:path w="9469" h="20">
                    <a:moveTo>
                      <a:pt x="3569" y="0"/>
                    </a:moveTo>
                    <a:lnTo>
                      <a:pt x="36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14" name="任意多边形 1073743513"/>
              <p:cNvSpPr/>
              <p:nvPr/>
            </p:nvSpPr>
            <p:spPr>
              <a:xfrm>
                <a:off x="16634" y="7937"/>
                <a:ext cx="9469" cy="20"/>
              </a:xfrm>
              <a:custGeom>
                <a:rect l="l" t="t" r="r" b="b"/>
                <a:pathLst>
                  <a:path w="9469" h="20">
                    <a:moveTo>
                      <a:pt x="3674" y="0"/>
                    </a:moveTo>
                    <a:lnTo>
                      <a:pt x="37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15" name="任意多边形 1073743514"/>
              <p:cNvSpPr/>
              <p:nvPr/>
            </p:nvSpPr>
            <p:spPr>
              <a:xfrm>
                <a:off x="16634" y="7937"/>
                <a:ext cx="9469" cy="20"/>
              </a:xfrm>
              <a:custGeom>
                <a:rect l="l" t="t" r="r" b="b"/>
                <a:pathLst>
                  <a:path w="9469" h="20">
                    <a:moveTo>
                      <a:pt x="3779" y="0"/>
                    </a:moveTo>
                    <a:lnTo>
                      <a:pt x="38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16" name="任意多边形 1073743515"/>
              <p:cNvSpPr/>
              <p:nvPr/>
            </p:nvSpPr>
            <p:spPr>
              <a:xfrm>
                <a:off x="16634" y="7937"/>
                <a:ext cx="9469" cy="20"/>
              </a:xfrm>
              <a:custGeom>
                <a:rect l="l" t="t" r="r" b="b"/>
                <a:pathLst>
                  <a:path w="9469" h="20">
                    <a:moveTo>
                      <a:pt x="3884" y="0"/>
                    </a:moveTo>
                    <a:lnTo>
                      <a:pt x="39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17" name="任意多边形 1073743516"/>
              <p:cNvSpPr/>
              <p:nvPr/>
            </p:nvSpPr>
            <p:spPr>
              <a:xfrm>
                <a:off x="16634" y="7937"/>
                <a:ext cx="9469" cy="20"/>
              </a:xfrm>
              <a:custGeom>
                <a:rect l="l" t="t" r="r" b="b"/>
                <a:pathLst>
                  <a:path w="9469" h="20">
                    <a:moveTo>
                      <a:pt x="3989" y="0"/>
                    </a:moveTo>
                    <a:lnTo>
                      <a:pt x="40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18" name="任意多边形 1073743517"/>
              <p:cNvSpPr/>
              <p:nvPr/>
            </p:nvSpPr>
            <p:spPr>
              <a:xfrm>
                <a:off x="16634" y="7937"/>
                <a:ext cx="9469" cy="20"/>
              </a:xfrm>
              <a:custGeom>
                <a:rect l="l" t="t" r="r" b="b"/>
                <a:pathLst>
                  <a:path w="9469" h="20">
                    <a:moveTo>
                      <a:pt x="4094" y="0"/>
                    </a:moveTo>
                    <a:lnTo>
                      <a:pt x="41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19" name="任意多边形 1073743518"/>
              <p:cNvSpPr/>
              <p:nvPr/>
            </p:nvSpPr>
            <p:spPr>
              <a:xfrm>
                <a:off x="16634" y="7937"/>
                <a:ext cx="9469" cy="20"/>
              </a:xfrm>
              <a:custGeom>
                <a:rect l="l" t="t" r="r" b="b"/>
                <a:pathLst>
                  <a:path w="9469" h="20">
                    <a:moveTo>
                      <a:pt x="4199" y="0"/>
                    </a:moveTo>
                    <a:lnTo>
                      <a:pt x="42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20" name="任意多边形 1073743519"/>
              <p:cNvSpPr/>
              <p:nvPr/>
            </p:nvSpPr>
            <p:spPr>
              <a:xfrm>
                <a:off x="16634" y="7937"/>
                <a:ext cx="9469" cy="20"/>
              </a:xfrm>
              <a:custGeom>
                <a:rect l="l" t="t" r="r" b="b"/>
                <a:pathLst>
                  <a:path w="9469" h="20">
                    <a:moveTo>
                      <a:pt x="4304" y="0"/>
                    </a:moveTo>
                    <a:lnTo>
                      <a:pt x="43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21" name="任意多边形 1073743520"/>
              <p:cNvSpPr/>
              <p:nvPr/>
            </p:nvSpPr>
            <p:spPr>
              <a:xfrm>
                <a:off x="16634" y="7937"/>
                <a:ext cx="9469" cy="20"/>
              </a:xfrm>
              <a:custGeom>
                <a:rect l="l" t="t" r="r" b="b"/>
                <a:pathLst>
                  <a:path w="9469" h="20">
                    <a:moveTo>
                      <a:pt x="4409" y="0"/>
                    </a:moveTo>
                    <a:lnTo>
                      <a:pt x="44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22" name="任意多边形 1073743521"/>
              <p:cNvSpPr/>
              <p:nvPr/>
            </p:nvSpPr>
            <p:spPr>
              <a:xfrm>
                <a:off x="16634" y="7937"/>
                <a:ext cx="9469" cy="20"/>
              </a:xfrm>
              <a:custGeom>
                <a:rect l="l" t="t" r="r" b="b"/>
                <a:pathLst>
                  <a:path w="9469" h="20">
                    <a:moveTo>
                      <a:pt x="4514" y="0"/>
                    </a:moveTo>
                    <a:lnTo>
                      <a:pt x="46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23" name="任意多边形 1073743522"/>
              <p:cNvSpPr/>
              <p:nvPr/>
            </p:nvSpPr>
            <p:spPr>
              <a:xfrm>
                <a:off x="16634" y="7937"/>
                <a:ext cx="9469" cy="20"/>
              </a:xfrm>
              <a:custGeom>
                <a:rect l="l" t="t" r="r" b="b"/>
                <a:pathLst>
                  <a:path w="9469" h="20">
                    <a:moveTo>
                      <a:pt x="4619" y="0"/>
                    </a:moveTo>
                    <a:lnTo>
                      <a:pt x="47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24" name="任意多边形 1073743523"/>
              <p:cNvSpPr/>
              <p:nvPr/>
            </p:nvSpPr>
            <p:spPr>
              <a:xfrm>
                <a:off x="16634" y="7937"/>
                <a:ext cx="9469" cy="20"/>
              </a:xfrm>
              <a:custGeom>
                <a:rect l="l" t="t" r="r" b="b"/>
                <a:pathLst>
                  <a:path w="9469" h="20">
                    <a:moveTo>
                      <a:pt x="4724" y="0"/>
                    </a:moveTo>
                    <a:lnTo>
                      <a:pt x="48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25" name="任意多边形 1073743524"/>
              <p:cNvSpPr/>
              <p:nvPr/>
            </p:nvSpPr>
            <p:spPr>
              <a:xfrm>
                <a:off x="16634" y="7937"/>
                <a:ext cx="9469" cy="20"/>
              </a:xfrm>
              <a:custGeom>
                <a:rect l="l" t="t" r="r" b="b"/>
                <a:pathLst>
                  <a:path w="9469" h="20">
                    <a:moveTo>
                      <a:pt x="4829" y="0"/>
                    </a:moveTo>
                    <a:lnTo>
                      <a:pt x="49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26" name="任意多边形 1073743525"/>
              <p:cNvSpPr/>
              <p:nvPr/>
            </p:nvSpPr>
            <p:spPr>
              <a:xfrm>
                <a:off x="16634" y="7937"/>
                <a:ext cx="9469" cy="20"/>
              </a:xfrm>
              <a:custGeom>
                <a:rect l="l" t="t" r="r" b="b"/>
                <a:pathLst>
                  <a:path w="9469" h="20">
                    <a:moveTo>
                      <a:pt x="4934" y="0"/>
                    </a:moveTo>
                    <a:lnTo>
                      <a:pt x="50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27" name="任意多边形 1073743526"/>
              <p:cNvSpPr/>
              <p:nvPr/>
            </p:nvSpPr>
            <p:spPr>
              <a:xfrm>
                <a:off x="16634" y="7937"/>
                <a:ext cx="9469" cy="20"/>
              </a:xfrm>
              <a:custGeom>
                <a:rect l="l" t="t" r="r" b="b"/>
                <a:pathLst>
                  <a:path w="9469" h="20">
                    <a:moveTo>
                      <a:pt x="5039" y="0"/>
                    </a:moveTo>
                    <a:lnTo>
                      <a:pt x="51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28" name="任意多边形 1073743527"/>
              <p:cNvSpPr/>
              <p:nvPr/>
            </p:nvSpPr>
            <p:spPr>
              <a:xfrm>
                <a:off x="16634" y="7937"/>
                <a:ext cx="9469" cy="20"/>
              </a:xfrm>
              <a:custGeom>
                <a:rect l="l" t="t" r="r" b="b"/>
                <a:pathLst>
                  <a:path w="9469" h="20">
                    <a:moveTo>
                      <a:pt x="5144" y="0"/>
                    </a:moveTo>
                    <a:lnTo>
                      <a:pt x="52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29" name="任意多边形 1073743528"/>
              <p:cNvSpPr/>
              <p:nvPr/>
            </p:nvSpPr>
            <p:spPr>
              <a:xfrm>
                <a:off x="16634" y="7937"/>
                <a:ext cx="9469" cy="20"/>
              </a:xfrm>
              <a:custGeom>
                <a:rect l="l" t="t" r="r" b="b"/>
                <a:pathLst>
                  <a:path w="9469" h="20">
                    <a:moveTo>
                      <a:pt x="5249" y="0"/>
                    </a:moveTo>
                    <a:lnTo>
                      <a:pt x="53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30" name="任意多边形 1073743529"/>
              <p:cNvSpPr/>
              <p:nvPr/>
            </p:nvSpPr>
            <p:spPr>
              <a:xfrm>
                <a:off x="16634" y="7937"/>
                <a:ext cx="9469" cy="20"/>
              </a:xfrm>
              <a:custGeom>
                <a:rect l="l" t="t" r="r" b="b"/>
                <a:pathLst>
                  <a:path w="9469" h="20">
                    <a:moveTo>
                      <a:pt x="5354" y="0"/>
                    </a:moveTo>
                    <a:lnTo>
                      <a:pt x="54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31" name="任意多边形 1073743530"/>
              <p:cNvSpPr/>
              <p:nvPr/>
            </p:nvSpPr>
            <p:spPr>
              <a:xfrm>
                <a:off x="16634" y="7937"/>
                <a:ext cx="9469" cy="20"/>
              </a:xfrm>
              <a:custGeom>
                <a:rect l="l" t="t" r="r" b="b"/>
                <a:pathLst>
                  <a:path w="9469" h="20">
                    <a:moveTo>
                      <a:pt x="5459" y="0"/>
                    </a:moveTo>
                    <a:lnTo>
                      <a:pt x="55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32" name="任意多边形 1073743531"/>
              <p:cNvSpPr/>
              <p:nvPr/>
            </p:nvSpPr>
            <p:spPr>
              <a:xfrm>
                <a:off x="16634" y="7937"/>
                <a:ext cx="9469" cy="20"/>
              </a:xfrm>
              <a:custGeom>
                <a:rect l="l" t="t" r="r" b="b"/>
                <a:pathLst>
                  <a:path w="9469" h="20">
                    <a:moveTo>
                      <a:pt x="5564" y="0"/>
                    </a:moveTo>
                    <a:lnTo>
                      <a:pt x="56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33" name="任意多边形 1073743532"/>
              <p:cNvSpPr/>
              <p:nvPr/>
            </p:nvSpPr>
            <p:spPr>
              <a:xfrm>
                <a:off x="16634" y="7937"/>
                <a:ext cx="9469" cy="20"/>
              </a:xfrm>
              <a:custGeom>
                <a:rect l="l" t="t" r="r" b="b"/>
                <a:pathLst>
                  <a:path w="9469" h="20">
                    <a:moveTo>
                      <a:pt x="5669" y="0"/>
                    </a:moveTo>
                    <a:lnTo>
                      <a:pt x="57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34" name="任意多边形 1073743533"/>
              <p:cNvSpPr/>
              <p:nvPr/>
            </p:nvSpPr>
            <p:spPr>
              <a:xfrm>
                <a:off x="16634" y="7937"/>
                <a:ext cx="9469" cy="20"/>
              </a:xfrm>
              <a:custGeom>
                <a:rect l="l" t="t" r="r" b="b"/>
                <a:pathLst>
                  <a:path w="9469" h="20">
                    <a:moveTo>
                      <a:pt x="5774" y="0"/>
                    </a:moveTo>
                    <a:lnTo>
                      <a:pt x="58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35" name="任意多边形 1073743534"/>
              <p:cNvSpPr/>
              <p:nvPr/>
            </p:nvSpPr>
            <p:spPr>
              <a:xfrm>
                <a:off x="16634" y="7937"/>
                <a:ext cx="9469" cy="20"/>
              </a:xfrm>
              <a:custGeom>
                <a:rect l="l" t="t" r="r" b="b"/>
                <a:pathLst>
                  <a:path w="9469" h="20">
                    <a:moveTo>
                      <a:pt x="5879" y="0"/>
                    </a:moveTo>
                    <a:lnTo>
                      <a:pt x="59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36" name="任意多边形 1073743535"/>
              <p:cNvSpPr/>
              <p:nvPr/>
            </p:nvSpPr>
            <p:spPr>
              <a:xfrm>
                <a:off x="16634" y="7937"/>
                <a:ext cx="9469" cy="20"/>
              </a:xfrm>
              <a:custGeom>
                <a:rect l="l" t="t" r="r" b="b"/>
                <a:pathLst>
                  <a:path w="9469" h="20">
                    <a:moveTo>
                      <a:pt x="5984" y="0"/>
                    </a:moveTo>
                    <a:lnTo>
                      <a:pt x="60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37" name="任意多边形 1073743536"/>
              <p:cNvSpPr/>
              <p:nvPr/>
            </p:nvSpPr>
            <p:spPr>
              <a:xfrm>
                <a:off x="16634" y="7937"/>
                <a:ext cx="9469" cy="20"/>
              </a:xfrm>
              <a:custGeom>
                <a:rect l="l" t="t" r="r" b="b"/>
                <a:pathLst>
                  <a:path w="9469" h="20">
                    <a:moveTo>
                      <a:pt x="6089" y="0"/>
                    </a:moveTo>
                    <a:lnTo>
                      <a:pt x="61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38" name="任意多边形 1073743537"/>
              <p:cNvSpPr/>
              <p:nvPr/>
            </p:nvSpPr>
            <p:spPr>
              <a:xfrm>
                <a:off x="16634" y="7937"/>
                <a:ext cx="9469" cy="20"/>
              </a:xfrm>
              <a:custGeom>
                <a:rect l="l" t="t" r="r" b="b"/>
                <a:pathLst>
                  <a:path w="9469" h="20">
                    <a:moveTo>
                      <a:pt x="6194" y="0"/>
                    </a:moveTo>
                    <a:lnTo>
                      <a:pt x="62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39" name="任意多边形 1073743538"/>
              <p:cNvSpPr/>
              <p:nvPr/>
            </p:nvSpPr>
            <p:spPr>
              <a:xfrm>
                <a:off x="16634" y="7937"/>
                <a:ext cx="9469" cy="20"/>
              </a:xfrm>
              <a:custGeom>
                <a:rect l="l" t="t" r="r" b="b"/>
                <a:pathLst>
                  <a:path w="9469" h="20">
                    <a:moveTo>
                      <a:pt x="6299" y="0"/>
                    </a:moveTo>
                    <a:lnTo>
                      <a:pt x="63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40" name="任意多边形 1073743539"/>
              <p:cNvSpPr/>
              <p:nvPr/>
            </p:nvSpPr>
            <p:spPr>
              <a:xfrm>
                <a:off x="16634" y="7937"/>
                <a:ext cx="9469" cy="20"/>
              </a:xfrm>
              <a:custGeom>
                <a:rect l="l" t="t" r="r" b="b"/>
                <a:pathLst>
                  <a:path w="9469" h="20">
                    <a:moveTo>
                      <a:pt x="6404" y="0"/>
                    </a:moveTo>
                    <a:lnTo>
                      <a:pt x="64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41" name="任意多边形 1073743540"/>
              <p:cNvSpPr/>
              <p:nvPr/>
            </p:nvSpPr>
            <p:spPr>
              <a:xfrm>
                <a:off x="16634" y="7937"/>
                <a:ext cx="9469" cy="20"/>
              </a:xfrm>
              <a:custGeom>
                <a:rect l="l" t="t" r="r" b="b"/>
                <a:pathLst>
                  <a:path w="9469" h="20">
                    <a:moveTo>
                      <a:pt x="6509" y="0"/>
                    </a:moveTo>
                    <a:lnTo>
                      <a:pt x="65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42" name="任意多边形 1073743541"/>
              <p:cNvSpPr/>
              <p:nvPr/>
            </p:nvSpPr>
            <p:spPr>
              <a:xfrm>
                <a:off x="16634" y="7937"/>
                <a:ext cx="9469" cy="20"/>
              </a:xfrm>
              <a:custGeom>
                <a:rect l="l" t="t" r="r" b="b"/>
                <a:pathLst>
                  <a:path w="9469" h="20">
                    <a:moveTo>
                      <a:pt x="6614" y="0"/>
                    </a:moveTo>
                    <a:lnTo>
                      <a:pt x="67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43" name="任意多边形 1073743542"/>
              <p:cNvSpPr/>
              <p:nvPr/>
            </p:nvSpPr>
            <p:spPr>
              <a:xfrm>
                <a:off x="16634" y="7937"/>
                <a:ext cx="9469" cy="20"/>
              </a:xfrm>
              <a:custGeom>
                <a:rect l="l" t="t" r="r" b="b"/>
                <a:pathLst>
                  <a:path w="9469" h="20">
                    <a:moveTo>
                      <a:pt x="6719" y="0"/>
                    </a:moveTo>
                    <a:lnTo>
                      <a:pt x="68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44" name="任意多边形 1073743543"/>
              <p:cNvSpPr/>
              <p:nvPr/>
            </p:nvSpPr>
            <p:spPr>
              <a:xfrm>
                <a:off x="16634" y="7937"/>
                <a:ext cx="9469" cy="20"/>
              </a:xfrm>
              <a:custGeom>
                <a:rect l="l" t="t" r="r" b="b"/>
                <a:pathLst>
                  <a:path w="9469" h="20">
                    <a:moveTo>
                      <a:pt x="6824" y="0"/>
                    </a:moveTo>
                    <a:lnTo>
                      <a:pt x="69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45" name="任意多边形 1073743544"/>
              <p:cNvSpPr/>
              <p:nvPr/>
            </p:nvSpPr>
            <p:spPr>
              <a:xfrm>
                <a:off x="16634" y="7937"/>
                <a:ext cx="9469" cy="20"/>
              </a:xfrm>
              <a:custGeom>
                <a:rect l="l" t="t" r="r" b="b"/>
                <a:pathLst>
                  <a:path w="9469" h="20">
                    <a:moveTo>
                      <a:pt x="6929" y="0"/>
                    </a:moveTo>
                    <a:lnTo>
                      <a:pt x="70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46" name="任意多边形 1073743545"/>
              <p:cNvSpPr/>
              <p:nvPr/>
            </p:nvSpPr>
            <p:spPr>
              <a:xfrm>
                <a:off x="16634" y="7937"/>
                <a:ext cx="9469" cy="20"/>
              </a:xfrm>
              <a:custGeom>
                <a:rect l="l" t="t" r="r" b="b"/>
                <a:pathLst>
                  <a:path w="9469" h="20">
                    <a:moveTo>
                      <a:pt x="7034" y="0"/>
                    </a:moveTo>
                    <a:lnTo>
                      <a:pt x="71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47" name="任意多边形 1073743546"/>
              <p:cNvSpPr/>
              <p:nvPr/>
            </p:nvSpPr>
            <p:spPr>
              <a:xfrm>
                <a:off x="16634" y="7937"/>
                <a:ext cx="9469" cy="20"/>
              </a:xfrm>
              <a:custGeom>
                <a:rect l="l" t="t" r="r" b="b"/>
                <a:pathLst>
                  <a:path w="9469" h="20">
                    <a:moveTo>
                      <a:pt x="7139" y="0"/>
                    </a:moveTo>
                    <a:lnTo>
                      <a:pt x="72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48" name="任意多边形 1073743547"/>
              <p:cNvSpPr/>
              <p:nvPr/>
            </p:nvSpPr>
            <p:spPr>
              <a:xfrm>
                <a:off x="16634" y="7937"/>
                <a:ext cx="9469" cy="20"/>
              </a:xfrm>
              <a:custGeom>
                <a:rect l="l" t="t" r="r" b="b"/>
                <a:pathLst>
                  <a:path w="9469" h="20">
                    <a:moveTo>
                      <a:pt x="7244" y="0"/>
                    </a:moveTo>
                    <a:lnTo>
                      <a:pt x="73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49" name="任意多边形 1073743548"/>
              <p:cNvSpPr/>
              <p:nvPr/>
            </p:nvSpPr>
            <p:spPr>
              <a:xfrm>
                <a:off x="16634" y="7937"/>
                <a:ext cx="9469" cy="20"/>
              </a:xfrm>
              <a:custGeom>
                <a:rect l="l" t="t" r="r" b="b"/>
                <a:pathLst>
                  <a:path w="9469" h="20">
                    <a:moveTo>
                      <a:pt x="7349" y="0"/>
                    </a:moveTo>
                    <a:lnTo>
                      <a:pt x="74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50" name="任意多边形 1073743549"/>
              <p:cNvSpPr/>
              <p:nvPr/>
            </p:nvSpPr>
            <p:spPr>
              <a:xfrm>
                <a:off x="16634" y="7937"/>
                <a:ext cx="9469" cy="20"/>
              </a:xfrm>
              <a:custGeom>
                <a:rect l="l" t="t" r="r" b="b"/>
                <a:pathLst>
                  <a:path w="9469" h="20">
                    <a:moveTo>
                      <a:pt x="7454" y="0"/>
                    </a:moveTo>
                    <a:lnTo>
                      <a:pt x="75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51" name="任意多边形 1073743550"/>
              <p:cNvSpPr/>
              <p:nvPr/>
            </p:nvSpPr>
            <p:spPr>
              <a:xfrm>
                <a:off x="16634" y="7937"/>
                <a:ext cx="9469" cy="20"/>
              </a:xfrm>
              <a:custGeom>
                <a:rect l="l" t="t" r="r" b="b"/>
                <a:pathLst>
                  <a:path w="9469" h="20">
                    <a:moveTo>
                      <a:pt x="7559" y="0"/>
                    </a:moveTo>
                    <a:lnTo>
                      <a:pt x="76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52" name="任意多边形 1073743551"/>
              <p:cNvSpPr/>
              <p:nvPr/>
            </p:nvSpPr>
            <p:spPr>
              <a:xfrm>
                <a:off x="16634" y="7937"/>
                <a:ext cx="9469" cy="20"/>
              </a:xfrm>
              <a:custGeom>
                <a:rect l="l" t="t" r="r" b="b"/>
                <a:pathLst>
                  <a:path w="9469" h="20">
                    <a:moveTo>
                      <a:pt x="7664" y="0"/>
                    </a:moveTo>
                    <a:lnTo>
                      <a:pt x="77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53" name="任意多边形 1073743552"/>
              <p:cNvSpPr/>
              <p:nvPr/>
            </p:nvSpPr>
            <p:spPr>
              <a:xfrm>
                <a:off x="16634" y="7937"/>
                <a:ext cx="9469" cy="20"/>
              </a:xfrm>
              <a:custGeom>
                <a:rect l="l" t="t" r="r" b="b"/>
                <a:pathLst>
                  <a:path w="9469" h="20">
                    <a:moveTo>
                      <a:pt x="7769" y="0"/>
                    </a:moveTo>
                    <a:lnTo>
                      <a:pt x="78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54" name="任意多边形 1073743553"/>
              <p:cNvSpPr/>
              <p:nvPr/>
            </p:nvSpPr>
            <p:spPr>
              <a:xfrm>
                <a:off x="16634" y="7937"/>
                <a:ext cx="9469" cy="20"/>
              </a:xfrm>
              <a:custGeom>
                <a:rect l="l" t="t" r="r" b="b"/>
                <a:pathLst>
                  <a:path w="9469" h="20">
                    <a:moveTo>
                      <a:pt x="7874" y="0"/>
                    </a:moveTo>
                    <a:lnTo>
                      <a:pt x="79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55" name="任意多边形 1073743554"/>
              <p:cNvSpPr/>
              <p:nvPr/>
            </p:nvSpPr>
            <p:spPr>
              <a:xfrm>
                <a:off x="16634" y="7937"/>
                <a:ext cx="9469" cy="20"/>
              </a:xfrm>
              <a:custGeom>
                <a:rect l="l" t="t" r="r" b="b"/>
                <a:pathLst>
                  <a:path w="9469" h="20">
                    <a:moveTo>
                      <a:pt x="7979" y="0"/>
                    </a:moveTo>
                    <a:lnTo>
                      <a:pt x="80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56" name="任意多边形 1073743555"/>
              <p:cNvSpPr/>
              <p:nvPr/>
            </p:nvSpPr>
            <p:spPr>
              <a:xfrm>
                <a:off x="16634" y="7937"/>
                <a:ext cx="9469" cy="20"/>
              </a:xfrm>
              <a:custGeom>
                <a:rect l="l" t="t" r="r" b="b"/>
                <a:pathLst>
                  <a:path w="9469" h="20">
                    <a:moveTo>
                      <a:pt x="8084" y="0"/>
                    </a:moveTo>
                    <a:lnTo>
                      <a:pt x="81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57" name="任意多边形 1073743556"/>
              <p:cNvSpPr/>
              <p:nvPr/>
            </p:nvSpPr>
            <p:spPr>
              <a:xfrm>
                <a:off x="16634" y="7937"/>
                <a:ext cx="9469" cy="20"/>
              </a:xfrm>
              <a:custGeom>
                <a:rect l="l" t="t" r="r" b="b"/>
                <a:pathLst>
                  <a:path w="9469" h="20">
                    <a:moveTo>
                      <a:pt x="8189" y="0"/>
                    </a:moveTo>
                    <a:lnTo>
                      <a:pt x="82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58" name="任意多边形 1073743557"/>
              <p:cNvSpPr/>
              <p:nvPr/>
            </p:nvSpPr>
            <p:spPr>
              <a:xfrm>
                <a:off x="16634" y="7937"/>
                <a:ext cx="9469" cy="20"/>
              </a:xfrm>
              <a:custGeom>
                <a:rect l="l" t="t" r="r" b="b"/>
                <a:pathLst>
                  <a:path w="9469" h="20">
                    <a:moveTo>
                      <a:pt x="8294" y="0"/>
                    </a:moveTo>
                    <a:lnTo>
                      <a:pt x="83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59" name="任意多边形 1073743558"/>
              <p:cNvSpPr/>
              <p:nvPr/>
            </p:nvSpPr>
            <p:spPr>
              <a:xfrm>
                <a:off x="16634" y="7937"/>
                <a:ext cx="9469" cy="20"/>
              </a:xfrm>
              <a:custGeom>
                <a:rect l="l" t="t" r="r" b="b"/>
                <a:pathLst>
                  <a:path w="9469" h="20">
                    <a:moveTo>
                      <a:pt x="8399" y="0"/>
                    </a:moveTo>
                    <a:lnTo>
                      <a:pt x="84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60" name="任意多边形 1073743559"/>
              <p:cNvSpPr/>
              <p:nvPr/>
            </p:nvSpPr>
            <p:spPr>
              <a:xfrm>
                <a:off x="16634" y="7937"/>
                <a:ext cx="9469" cy="20"/>
              </a:xfrm>
              <a:custGeom>
                <a:rect l="l" t="t" r="r" b="b"/>
                <a:pathLst>
                  <a:path w="9469" h="20">
                    <a:moveTo>
                      <a:pt x="8504" y="0"/>
                    </a:moveTo>
                    <a:lnTo>
                      <a:pt x="85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61" name="任意多边形 1073743560"/>
              <p:cNvSpPr/>
              <p:nvPr/>
            </p:nvSpPr>
            <p:spPr>
              <a:xfrm>
                <a:off x="16634" y="7937"/>
                <a:ext cx="9469" cy="20"/>
              </a:xfrm>
              <a:custGeom>
                <a:rect l="l" t="t" r="r" b="b"/>
                <a:pathLst>
                  <a:path w="9469" h="20">
                    <a:moveTo>
                      <a:pt x="8609" y="0"/>
                    </a:moveTo>
                    <a:lnTo>
                      <a:pt x="86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62" name="任意多边形 1073743561"/>
              <p:cNvSpPr/>
              <p:nvPr/>
            </p:nvSpPr>
            <p:spPr>
              <a:xfrm>
                <a:off x="16634" y="7937"/>
                <a:ext cx="9469" cy="20"/>
              </a:xfrm>
              <a:custGeom>
                <a:rect l="l" t="t" r="r" b="b"/>
                <a:pathLst>
                  <a:path w="9469" h="20">
                    <a:moveTo>
                      <a:pt x="8714" y="0"/>
                    </a:moveTo>
                    <a:lnTo>
                      <a:pt x="88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63" name="任意多边形 1073743562"/>
              <p:cNvSpPr/>
              <p:nvPr/>
            </p:nvSpPr>
            <p:spPr>
              <a:xfrm>
                <a:off x="16634" y="7937"/>
                <a:ext cx="9469" cy="20"/>
              </a:xfrm>
              <a:custGeom>
                <a:rect l="l" t="t" r="r" b="b"/>
                <a:pathLst>
                  <a:path w="9469" h="20">
                    <a:moveTo>
                      <a:pt x="8819" y="0"/>
                    </a:moveTo>
                    <a:lnTo>
                      <a:pt x="89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64" name="任意多边形 1073743563"/>
              <p:cNvSpPr/>
              <p:nvPr/>
            </p:nvSpPr>
            <p:spPr>
              <a:xfrm>
                <a:off x="16634" y="7937"/>
                <a:ext cx="9469" cy="20"/>
              </a:xfrm>
              <a:custGeom>
                <a:rect l="l" t="t" r="r" b="b"/>
                <a:pathLst>
                  <a:path w="9469" h="20">
                    <a:moveTo>
                      <a:pt x="8924" y="0"/>
                    </a:moveTo>
                    <a:lnTo>
                      <a:pt x="90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65" name="任意多边形 1073743564"/>
              <p:cNvSpPr/>
              <p:nvPr/>
            </p:nvSpPr>
            <p:spPr>
              <a:xfrm>
                <a:off x="16634" y="7937"/>
                <a:ext cx="9469" cy="20"/>
              </a:xfrm>
              <a:custGeom>
                <a:rect l="l" t="t" r="r" b="b"/>
                <a:pathLst>
                  <a:path w="9469" h="20">
                    <a:moveTo>
                      <a:pt x="9029" y="0"/>
                    </a:moveTo>
                    <a:lnTo>
                      <a:pt x="91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66" name="任意多边形 1073743565"/>
              <p:cNvSpPr/>
              <p:nvPr/>
            </p:nvSpPr>
            <p:spPr>
              <a:xfrm>
                <a:off x="16634" y="7937"/>
                <a:ext cx="9469" cy="20"/>
              </a:xfrm>
              <a:custGeom>
                <a:rect l="l" t="t" r="r" b="b"/>
                <a:pathLst>
                  <a:path w="9469" h="20">
                    <a:moveTo>
                      <a:pt x="9134" y="0"/>
                    </a:moveTo>
                    <a:lnTo>
                      <a:pt x="92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67" name="任意多边形 1073743566"/>
              <p:cNvSpPr/>
              <p:nvPr/>
            </p:nvSpPr>
            <p:spPr>
              <a:xfrm>
                <a:off x="16634" y="7937"/>
                <a:ext cx="9469" cy="20"/>
              </a:xfrm>
              <a:custGeom>
                <a:rect l="l" t="t" r="r" b="b"/>
                <a:pathLst>
                  <a:path w="9469" h="20">
                    <a:moveTo>
                      <a:pt x="9239" y="0"/>
                    </a:moveTo>
                    <a:lnTo>
                      <a:pt x="93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68" name="任意多边形 1073743567"/>
              <p:cNvSpPr/>
              <p:nvPr/>
            </p:nvSpPr>
            <p:spPr>
              <a:xfrm>
                <a:off x="16634" y="7937"/>
                <a:ext cx="9469" cy="20"/>
              </a:xfrm>
              <a:custGeom>
                <a:rect l="l" t="t" r="r" b="b"/>
                <a:pathLst>
                  <a:path w="9469" h="20">
                    <a:moveTo>
                      <a:pt x="9344" y="0"/>
                    </a:moveTo>
                    <a:lnTo>
                      <a:pt x="94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69" name="任意多边形 1073743568"/>
              <p:cNvSpPr/>
              <p:nvPr/>
            </p:nvSpPr>
            <p:spPr>
              <a:xfrm>
                <a:off x="16634" y="7937"/>
                <a:ext cx="9469" cy="20"/>
              </a:xfrm>
              <a:custGeom>
                <a:rect l="l" t="t" r="r" b="b"/>
                <a:pathLst>
                  <a:path w="9469" h="20">
                    <a:moveTo>
                      <a:pt x="9449" y="0"/>
                    </a:moveTo>
                    <a:lnTo>
                      <a:pt x="9468" y="0"/>
                    </a:lnTo>
                  </a:path>
                </a:pathLst>
              </a:custGeom>
              <a:noFill/>
              <a:ln w="9524" cap="flat" cmpd="sng">
                <a:solidFill>
                  <a:srgbClr val="FFFFFF"/>
                </a:solidFill>
                <a:prstDash val="solid"/>
                <a:headEnd type="none" w="med" len="med"/>
                <a:tailEnd type="none" w="med" len="med"/>
              </a:ln>
            </p:spPr>
            <p:txBody>
              <a:bodyPr/>
              <a:lstStyle/>
              <a:p>
                <a:endParaRPr lang="zh-CN" altLang="en-US"/>
              </a:p>
            </p:txBody>
          </p:sp>
        </p:grpSp>
        <p:grpSp>
          <p:nvGrpSpPr>
            <p:cNvPr id="1073743570" name="组合 1073743569"/>
            <p:cNvGrpSpPr/>
            <p:nvPr/>
          </p:nvGrpSpPr>
          <p:grpSpPr>
            <a:xfrm>
              <a:off x="15192" y="7963"/>
              <a:ext cx="612" cy="439"/>
              <a:chOff x="15192" y="7963"/>
              <a:chExt cx="612" cy="439"/>
            </a:xfrm>
          </p:grpSpPr>
          <p:sp>
            <p:nvSpPr>
              <p:cNvPr id="1073743571" name="任意多边形 1073743570"/>
              <p:cNvSpPr/>
              <p:nvPr/>
            </p:nvSpPr>
            <p:spPr>
              <a:xfrm>
                <a:off x="15192" y="7963"/>
                <a:ext cx="612" cy="439"/>
              </a:xfrm>
              <a:custGeom>
                <a:rect l="l" t="t" r="r" b="b"/>
                <a:pathLst>
                  <a:path w="612" h="439">
                    <a:moveTo>
                      <a:pt x="175" y="438"/>
                    </a:moveTo>
                    <a:lnTo>
                      <a:pt x="118" y="438"/>
                    </a:lnTo>
                    <a:lnTo>
                      <a:pt x="72" y="429"/>
                    </a:lnTo>
                    <a:lnTo>
                      <a:pt x="34" y="404"/>
                    </a:lnTo>
                    <a:lnTo>
                      <a:pt x="9" y="366"/>
                    </a:lnTo>
                    <a:lnTo>
                      <a:pt x="0" y="320"/>
                    </a:lnTo>
                    <a:lnTo>
                      <a:pt x="0" y="118"/>
                    </a:lnTo>
                    <a:lnTo>
                      <a:pt x="9" y="72"/>
                    </a:lnTo>
                    <a:lnTo>
                      <a:pt x="34" y="34"/>
                    </a:lnTo>
                    <a:lnTo>
                      <a:pt x="72" y="9"/>
                    </a:lnTo>
                    <a:lnTo>
                      <a:pt x="118" y="0"/>
                    </a:lnTo>
                    <a:lnTo>
                      <a:pt x="492" y="0"/>
                    </a:lnTo>
                    <a:lnTo>
                      <a:pt x="538" y="9"/>
                    </a:lnTo>
                    <a:lnTo>
                      <a:pt x="576" y="34"/>
                    </a:lnTo>
                    <a:lnTo>
                      <a:pt x="601" y="72"/>
                    </a:lnTo>
                    <a:lnTo>
                      <a:pt x="611" y="118"/>
                    </a:lnTo>
                    <a:lnTo>
                      <a:pt x="611" y="124"/>
                    </a:lnTo>
                    <a:lnTo>
                      <a:pt x="306" y="124"/>
                    </a:lnTo>
                    <a:lnTo>
                      <a:pt x="293" y="126"/>
                    </a:lnTo>
                    <a:lnTo>
                      <a:pt x="283" y="133"/>
                    </a:lnTo>
                    <a:lnTo>
                      <a:pt x="277" y="143"/>
                    </a:lnTo>
                    <a:lnTo>
                      <a:pt x="274" y="156"/>
                    </a:lnTo>
                    <a:lnTo>
                      <a:pt x="274" y="162"/>
                    </a:lnTo>
                    <a:lnTo>
                      <a:pt x="277" y="168"/>
                    </a:lnTo>
                    <a:lnTo>
                      <a:pt x="281" y="174"/>
                    </a:lnTo>
                    <a:lnTo>
                      <a:pt x="237" y="217"/>
                    </a:lnTo>
                    <a:lnTo>
                      <a:pt x="211" y="217"/>
                    </a:lnTo>
                    <a:lnTo>
                      <a:pt x="198" y="219"/>
                    </a:lnTo>
                    <a:lnTo>
                      <a:pt x="188" y="226"/>
                    </a:lnTo>
                    <a:lnTo>
                      <a:pt x="182" y="236"/>
                    </a:lnTo>
                    <a:lnTo>
                      <a:pt x="179" y="249"/>
                    </a:lnTo>
                    <a:lnTo>
                      <a:pt x="182" y="261"/>
                    </a:lnTo>
                    <a:lnTo>
                      <a:pt x="189" y="271"/>
                    </a:lnTo>
                    <a:lnTo>
                      <a:pt x="199" y="278"/>
                    </a:lnTo>
                    <a:lnTo>
                      <a:pt x="211" y="281"/>
                    </a:lnTo>
                    <a:lnTo>
                      <a:pt x="611" y="281"/>
                    </a:lnTo>
                    <a:lnTo>
                      <a:pt x="611" y="312"/>
                    </a:lnTo>
                    <a:lnTo>
                      <a:pt x="305" y="312"/>
                    </a:lnTo>
                    <a:lnTo>
                      <a:pt x="175" y="438"/>
                    </a:lnTo>
                    <a:close/>
                  </a:path>
                </a:pathLst>
              </a:custGeom>
              <a:solidFill>
                <a:srgbClr val="419EFF"/>
              </a:solidFill>
              <a:ln w="9525">
                <a:noFill/>
              </a:ln>
            </p:spPr>
            <p:txBody>
              <a:bodyPr/>
              <a:lstStyle/>
              <a:p>
                <a:endParaRPr lang="zh-CN" altLang="en-US"/>
              </a:p>
            </p:txBody>
          </p:sp>
          <p:sp>
            <p:nvSpPr>
              <p:cNvPr id="1073743572" name="任意多边形 1073743571"/>
              <p:cNvSpPr/>
              <p:nvPr/>
            </p:nvSpPr>
            <p:spPr>
              <a:xfrm>
                <a:off x="15192" y="7963"/>
                <a:ext cx="612" cy="439"/>
              </a:xfrm>
              <a:custGeom>
                <a:rect l="l" t="t" r="r" b="b"/>
                <a:pathLst>
                  <a:path w="612" h="439">
                    <a:moveTo>
                      <a:pt x="381" y="223"/>
                    </a:moveTo>
                    <a:lnTo>
                      <a:pt x="331" y="174"/>
                    </a:lnTo>
                    <a:lnTo>
                      <a:pt x="335" y="169"/>
                    </a:lnTo>
                    <a:lnTo>
                      <a:pt x="337" y="163"/>
                    </a:lnTo>
                    <a:lnTo>
                      <a:pt x="337" y="156"/>
                    </a:lnTo>
                    <a:lnTo>
                      <a:pt x="335" y="143"/>
                    </a:lnTo>
                    <a:lnTo>
                      <a:pt x="328" y="133"/>
                    </a:lnTo>
                    <a:lnTo>
                      <a:pt x="318" y="126"/>
                    </a:lnTo>
                    <a:lnTo>
                      <a:pt x="306" y="124"/>
                    </a:lnTo>
                    <a:lnTo>
                      <a:pt x="611" y="124"/>
                    </a:lnTo>
                    <a:lnTo>
                      <a:pt x="611" y="217"/>
                    </a:lnTo>
                    <a:lnTo>
                      <a:pt x="393" y="217"/>
                    </a:lnTo>
                    <a:lnTo>
                      <a:pt x="386" y="219"/>
                    </a:lnTo>
                    <a:lnTo>
                      <a:pt x="381" y="223"/>
                    </a:lnTo>
                    <a:close/>
                  </a:path>
                </a:pathLst>
              </a:custGeom>
              <a:solidFill>
                <a:srgbClr val="419EFF"/>
              </a:solidFill>
              <a:ln w="9525">
                <a:noFill/>
              </a:ln>
            </p:spPr>
            <p:txBody>
              <a:bodyPr/>
              <a:lstStyle/>
              <a:p>
                <a:endParaRPr lang="zh-CN" altLang="en-US"/>
              </a:p>
            </p:txBody>
          </p:sp>
          <p:sp>
            <p:nvSpPr>
              <p:cNvPr id="1073743573" name="任意多边形 1073743572"/>
              <p:cNvSpPr/>
              <p:nvPr/>
            </p:nvSpPr>
            <p:spPr>
              <a:xfrm>
                <a:off x="15192" y="7963"/>
                <a:ext cx="612" cy="439"/>
              </a:xfrm>
              <a:custGeom>
                <a:rect l="l" t="t" r="r" b="b"/>
                <a:pathLst>
                  <a:path w="612" h="439">
                    <a:moveTo>
                      <a:pt x="401" y="281"/>
                    </a:moveTo>
                    <a:lnTo>
                      <a:pt x="211" y="281"/>
                    </a:lnTo>
                    <a:lnTo>
                      <a:pt x="224" y="278"/>
                    </a:lnTo>
                    <a:lnTo>
                      <a:pt x="234" y="271"/>
                    </a:lnTo>
                    <a:lnTo>
                      <a:pt x="241" y="261"/>
                    </a:lnTo>
                    <a:lnTo>
                      <a:pt x="243" y="249"/>
                    </a:lnTo>
                    <a:lnTo>
                      <a:pt x="243" y="242"/>
                    </a:lnTo>
                    <a:lnTo>
                      <a:pt x="240" y="236"/>
                    </a:lnTo>
                    <a:lnTo>
                      <a:pt x="237" y="230"/>
                    </a:lnTo>
                    <a:lnTo>
                      <a:pt x="287" y="181"/>
                    </a:lnTo>
                    <a:lnTo>
                      <a:pt x="292" y="185"/>
                    </a:lnTo>
                    <a:lnTo>
                      <a:pt x="299" y="187"/>
                    </a:lnTo>
                    <a:lnTo>
                      <a:pt x="332" y="187"/>
                    </a:lnTo>
                    <a:lnTo>
                      <a:pt x="375" y="230"/>
                    </a:lnTo>
                    <a:lnTo>
                      <a:pt x="371" y="235"/>
                    </a:lnTo>
                    <a:lnTo>
                      <a:pt x="369" y="241"/>
                    </a:lnTo>
                    <a:lnTo>
                      <a:pt x="369" y="249"/>
                    </a:lnTo>
                    <a:lnTo>
                      <a:pt x="372" y="261"/>
                    </a:lnTo>
                    <a:lnTo>
                      <a:pt x="378" y="271"/>
                    </a:lnTo>
                    <a:lnTo>
                      <a:pt x="389" y="278"/>
                    </a:lnTo>
                    <a:lnTo>
                      <a:pt x="401" y="281"/>
                    </a:lnTo>
                    <a:close/>
                  </a:path>
                </a:pathLst>
              </a:custGeom>
              <a:solidFill>
                <a:srgbClr val="419EFF"/>
              </a:solidFill>
              <a:ln w="9525">
                <a:noFill/>
              </a:ln>
            </p:spPr>
            <p:txBody>
              <a:bodyPr/>
              <a:lstStyle/>
              <a:p>
                <a:endParaRPr lang="zh-CN" altLang="en-US"/>
              </a:p>
            </p:txBody>
          </p:sp>
          <p:sp>
            <p:nvSpPr>
              <p:cNvPr id="1073743574" name="任意多边形 1073743573"/>
              <p:cNvSpPr/>
              <p:nvPr/>
            </p:nvSpPr>
            <p:spPr>
              <a:xfrm>
                <a:off x="15192" y="7963"/>
                <a:ext cx="612" cy="439"/>
              </a:xfrm>
              <a:custGeom>
                <a:rect l="l" t="t" r="r" b="b"/>
                <a:pathLst>
                  <a:path w="612" h="439">
                    <a:moveTo>
                      <a:pt x="332" y="187"/>
                    </a:moveTo>
                    <a:lnTo>
                      <a:pt x="313" y="187"/>
                    </a:lnTo>
                    <a:lnTo>
                      <a:pt x="320" y="186"/>
                    </a:lnTo>
                    <a:lnTo>
                      <a:pt x="325" y="181"/>
                    </a:lnTo>
                    <a:lnTo>
                      <a:pt x="332" y="187"/>
                    </a:lnTo>
                    <a:close/>
                  </a:path>
                </a:pathLst>
              </a:custGeom>
              <a:solidFill>
                <a:srgbClr val="419EFF"/>
              </a:solidFill>
              <a:ln w="9525">
                <a:noFill/>
              </a:ln>
            </p:spPr>
            <p:txBody>
              <a:bodyPr/>
              <a:lstStyle/>
              <a:p>
                <a:endParaRPr lang="zh-CN" altLang="en-US"/>
              </a:p>
            </p:txBody>
          </p:sp>
          <p:sp>
            <p:nvSpPr>
              <p:cNvPr id="1073743575" name="任意多边形 1073743574"/>
              <p:cNvSpPr/>
              <p:nvPr/>
            </p:nvSpPr>
            <p:spPr>
              <a:xfrm>
                <a:off x="15192" y="7963"/>
                <a:ext cx="612" cy="439"/>
              </a:xfrm>
              <a:custGeom>
                <a:rect l="l" t="t" r="r" b="b"/>
                <a:pathLst>
                  <a:path w="612" h="439">
                    <a:moveTo>
                      <a:pt x="230" y="223"/>
                    </a:moveTo>
                    <a:lnTo>
                      <a:pt x="225" y="219"/>
                    </a:lnTo>
                    <a:lnTo>
                      <a:pt x="218" y="217"/>
                    </a:lnTo>
                    <a:lnTo>
                      <a:pt x="237" y="217"/>
                    </a:lnTo>
                    <a:lnTo>
                      <a:pt x="230" y="223"/>
                    </a:lnTo>
                    <a:close/>
                  </a:path>
                </a:pathLst>
              </a:custGeom>
              <a:solidFill>
                <a:srgbClr val="419EFF"/>
              </a:solidFill>
              <a:ln w="9525">
                <a:noFill/>
              </a:ln>
            </p:spPr>
            <p:txBody>
              <a:bodyPr/>
              <a:lstStyle/>
              <a:p>
                <a:endParaRPr lang="zh-CN" altLang="en-US"/>
              </a:p>
            </p:txBody>
          </p:sp>
          <p:sp>
            <p:nvSpPr>
              <p:cNvPr id="1073743576" name="任意多边形 1073743575"/>
              <p:cNvSpPr/>
              <p:nvPr/>
            </p:nvSpPr>
            <p:spPr>
              <a:xfrm>
                <a:off x="15192" y="7963"/>
                <a:ext cx="612" cy="439"/>
              </a:xfrm>
              <a:custGeom>
                <a:rect l="l" t="t" r="r" b="b"/>
                <a:pathLst>
                  <a:path w="612" h="439">
                    <a:moveTo>
                      <a:pt x="611" y="281"/>
                    </a:moveTo>
                    <a:lnTo>
                      <a:pt x="401" y="281"/>
                    </a:lnTo>
                    <a:lnTo>
                      <a:pt x="413" y="278"/>
                    </a:lnTo>
                    <a:lnTo>
                      <a:pt x="423" y="271"/>
                    </a:lnTo>
                    <a:lnTo>
                      <a:pt x="430" y="261"/>
                    </a:lnTo>
                    <a:lnTo>
                      <a:pt x="432" y="249"/>
                    </a:lnTo>
                    <a:lnTo>
                      <a:pt x="429" y="236"/>
                    </a:lnTo>
                    <a:lnTo>
                      <a:pt x="422" y="226"/>
                    </a:lnTo>
                    <a:lnTo>
                      <a:pt x="412" y="219"/>
                    </a:lnTo>
                    <a:lnTo>
                      <a:pt x="400" y="217"/>
                    </a:lnTo>
                    <a:lnTo>
                      <a:pt x="611" y="217"/>
                    </a:lnTo>
                    <a:lnTo>
                      <a:pt x="611" y="281"/>
                    </a:lnTo>
                    <a:close/>
                  </a:path>
                </a:pathLst>
              </a:custGeom>
              <a:solidFill>
                <a:srgbClr val="419EFF"/>
              </a:solidFill>
              <a:ln w="9525">
                <a:noFill/>
              </a:ln>
            </p:spPr>
            <p:txBody>
              <a:bodyPr/>
              <a:lstStyle/>
              <a:p>
                <a:endParaRPr lang="zh-CN" altLang="en-US"/>
              </a:p>
            </p:txBody>
          </p:sp>
          <p:sp>
            <p:nvSpPr>
              <p:cNvPr id="1073743577" name="任意多边形 1073743576"/>
              <p:cNvSpPr/>
              <p:nvPr/>
            </p:nvSpPr>
            <p:spPr>
              <a:xfrm>
                <a:off x="15192" y="7963"/>
                <a:ext cx="612" cy="439"/>
              </a:xfrm>
              <a:custGeom>
                <a:rect l="l" t="t" r="r" b="b"/>
                <a:pathLst>
                  <a:path w="612" h="439">
                    <a:moveTo>
                      <a:pt x="492" y="438"/>
                    </a:moveTo>
                    <a:lnTo>
                      <a:pt x="436" y="438"/>
                    </a:lnTo>
                    <a:lnTo>
                      <a:pt x="305" y="312"/>
                    </a:lnTo>
                    <a:lnTo>
                      <a:pt x="611" y="312"/>
                    </a:lnTo>
                    <a:lnTo>
                      <a:pt x="611" y="320"/>
                    </a:lnTo>
                    <a:lnTo>
                      <a:pt x="601" y="366"/>
                    </a:lnTo>
                    <a:lnTo>
                      <a:pt x="576" y="404"/>
                    </a:lnTo>
                    <a:lnTo>
                      <a:pt x="538" y="429"/>
                    </a:lnTo>
                    <a:lnTo>
                      <a:pt x="492" y="438"/>
                    </a:lnTo>
                    <a:close/>
                  </a:path>
                </a:pathLst>
              </a:custGeom>
              <a:solidFill>
                <a:srgbClr val="419EFF"/>
              </a:solidFill>
              <a:ln w="9525">
                <a:noFill/>
              </a:ln>
            </p:spPr>
            <p:txBody>
              <a:bodyPr/>
              <a:lstStyle/>
              <a:p>
                <a:endParaRPr lang="zh-CN" altLang="en-US"/>
              </a:p>
            </p:txBody>
          </p:sp>
        </p:grpSp>
        <p:pic>
          <p:nvPicPr>
            <p:cNvPr id="1073743578" name="图片 1073743577"/>
            <p:cNvPicPr>
              <a:picLocks noChangeAspect="1"/>
            </p:cNvPicPr>
            <p:nvPr/>
          </p:nvPicPr>
          <p:blipFill>
            <a:blip r:embed="rId5"/>
            <a:stretch>
              <a:fillRect/>
            </a:stretch>
          </p:blipFill>
          <p:spPr>
            <a:xfrm>
              <a:off x="15323" y="8311"/>
              <a:ext cx="340" cy="140"/>
            </a:xfrm>
            <a:prstGeom prst="rect">
              <a:avLst/>
            </a:prstGeom>
            <a:noFill/>
            <a:ln w="9525">
              <a:noFill/>
            </a:ln>
          </p:spPr>
        </p:pic>
      </p:grpSp>
      <p:grpSp>
        <p:nvGrpSpPr>
          <p:cNvPr id="1073743581" name="组合 1073743580" title=""/>
          <p:cNvGrpSpPr/>
          <p:nvPr/>
        </p:nvGrpSpPr>
        <p:grpSpPr>
          <a:xfrm>
            <a:off x="4671695" y="4839970"/>
            <a:ext cx="4714875" cy="708660"/>
            <a:chOff x="14400" y="9756"/>
            <a:chExt cx="12780" cy="2115"/>
          </a:xfrm>
        </p:grpSpPr>
        <p:sp>
          <p:nvSpPr>
            <p:cNvPr id="1073743582" name="任意多边形 1073743581"/>
            <p:cNvSpPr/>
            <p:nvPr/>
          </p:nvSpPr>
          <p:spPr>
            <a:xfrm>
              <a:off x="14400" y="9756"/>
              <a:ext cx="12780" cy="2115"/>
            </a:xfrm>
            <a:custGeom>
              <a:rect l="l" t="t" r="r" b="b"/>
              <a:pathLst>
                <a:path w="12780" h="2115">
                  <a:moveTo>
                    <a:pt x="11722" y="2114"/>
                  </a:moveTo>
                  <a:lnTo>
                    <a:pt x="1057" y="2114"/>
                  </a:lnTo>
                  <a:lnTo>
                    <a:pt x="981" y="2112"/>
                  </a:lnTo>
                  <a:lnTo>
                    <a:pt x="905" y="2104"/>
                  </a:lnTo>
                  <a:lnTo>
                    <a:pt x="831" y="2090"/>
                  </a:lnTo>
                  <a:lnTo>
                    <a:pt x="758" y="2071"/>
                  </a:lnTo>
                  <a:lnTo>
                    <a:pt x="687" y="2048"/>
                  </a:lnTo>
                  <a:lnTo>
                    <a:pt x="618" y="2019"/>
                  </a:lnTo>
                  <a:lnTo>
                    <a:pt x="551" y="1985"/>
                  </a:lnTo>
                  <a:lnTo>
                    <a:pt x="486" y="1947"/>
                  </a:lnTo>
                  <a:lnTo>
                    <a:pt x="424" y="1904"/>
                  </a:lnTo>
                  <a:lnTo>
                    <a:pt x="365" y="1857"/>
                  </a:lnTo>
                  <a:lnTo>
                    <a:pt x="309" y="1805"/>
                  </a:lnTo>
                  <a:lnTo>
                    <a:pt x="257" y="1749"/>
                  </a:lnTo>
                  <a:lnTo>
                    <a:pt x="210" y="1690"/>
                  </a:lnTo>
                  <a:lnTo>
                    <a:pt x="167" y="1628"/>
                  </a:lnTo>
                  <a:lnTo>
                    <a:pt x="129" y="1563"/>
                  </a:lnTo>
                  <a:lnTo>
                    <a:pt x="95" y="1496"/>
                  </a:lnTo>
                  <a:lnTo>
                    <a:pt x="66" y="1427"/>
                  </a:lnTo>
                  <a:lnTo>
                    <a:pt x="43" y="1356"/>
                  </a:lnTo>
                  <a:lnTo>
                    <a:pt x="24" y="1283"/>
                  </a:lnTo>
                  <a:lnTo>
                    <a:pt x="10" y="1208"/>
                  </a:lnTo>
                  <a:lnTo>
                    <a:pt x="2" y="1133"/>
                  </a:lnTo>
                  <a:lnTo>
                    <a:pt x="0" y="1057"/>
                  </a:lnTo>
                  <a:lnTo>
                    <a:pt x="2" y="981"/>
                  </a:lnTo>
                  <a:lnTo>
                    <a:pt x="10" y="905"/>
                  </a:lnTo>
                  <a:lnTo>
                    <a:pt x="24" y="831"/>
                  </a:lnTo>
                  <a:lnTo>
                    <a:pt x="43" y="758"/>
                  </a:lnTo>
                  <a:lnTo>
                    <a:pt x="66" y="687"/>
                  </a:lnTo>
                  <a:lnTo>
                    <a:pt x="95" y="618"/>
                  </a:lnTo>
                  <a:lnTo>
                    <a:pt x="129" y="551"/>
                  </a:lnTo>
                  <a:lnTo>
                    <a:pt x="167" y="486"/>
                  </a:lnTo>
                  <a:lnTo>
                    <a:pt x="210" y="424"/>
                  </a:lnTo>
                  <a:lnTo>
                    <a:pt x="257" y="365"/>
                  </a:lnTo>
                  <a:lnTo>
                    <a:pt x="309" y="309"/>
                  </a:lnTo>
                  <a:lnTo>
                    <a:pt x="365" y="257"/>
                  </a:lnTo>
                  <a:lnTo>
                    <a:pt x="424" y="210"/>
                  </a:lnTo>
                  <a:lnTo>
                    <a:pt x="486" y="167"/>
                  </a:lnTo>
                  <a:lnTo>
                    <a:pt x="551" y="129"/>
                  </a:lnTo>
                  <a:lnTo>
                    <a:pt x="618" y="95"/>
                  </a:lnTo>
                  <a:lnTo>
                    <a:pt x="687" y="66"/>
                  </a:lnTo>
                  <a:lnTo>
                    <a:pt x="758" y="43"/>
                  </a:lnTo>
                  <a:lnTo>
                    <a:pt x="831" y="24"/>
                  </a:lnTo>
                  <a:lnTo>
                    <a:pt x="905" y="10"/>
                  </a:lnTo>
                  <a:lnTo>
                    <a:pt x="981" y="2"/>
                  </a:lnTo>
                  <a:lnTo>
                    <a:pt x="1057" y="0"/>
                  </a:lnTo>
                  <a:lnTo>
                    <a:pt x="11722" y="0"/>
                  </a:lnTo>
                  <a:lnTo>
                    <a:pt x="11798" y="2"/>
                  </a:lnTo>
                  <a:lnTo>
                    <a:pt x="11874" y="10"/>
                  </a:lnTo>
                  <a:lnTo>
                    <a:pt x="11948" y="24"/>
                  </a:lnTo>
                  <a:lnTo>
                    <a:pt x="12021" y="43"/>
                  </a:lnTo>
                  <a:lnTo>
                    <a:pt x="12092" y="66"/>
                  </a:lnTo>
                  <a:lnTo>
                    <a:pt x="12161" y="95"/>
                  </a:lnTo>
                  <a:lnTo>
                    <a:pt x="12228" y="129"/>
                  </a:lnTo>
                  <a:lnTo>
                    <a:pt x="12293" y="167"/>
                  </a:lnTo>
                  <a:lnTo>
                    <a:pt x="12355" y="210"/>
                  </a:lnTo>
                  <a:lnTo>
                    <a:pt x="12414" y="257"/>
                  </a:lnTo>
                  <a:lnTo>
                    <a:pt x="12470" y="309"/>
                  </a:lnTo>
                  <a:lnTo>
                    <a:pt x="12522" y="365"/>
                  </a:lnTo>
                  <a:lnTo>
                    <a:pt x="12569" y="424"/>
                  </a:lnTo>
                  <a:lnTo>
                    <a:pt x="12612" y="486"/>
                  </a:lnTo>
                  <a:lnTo>
                    <a:pt x="12650" y="551"/>
                  </a:lnTo>
                  <a:lnTo>
                    <a:pt x="12684" y="618"/>
                  </a:lnTo>
                  <a:lnTo>
                    <a:pt x="12713" y="687"/>
                  </a:lnTo>
                  <a:lnTo>
                    <a:pt x="12736" y="758"/>
                  </a:lnTo>
                  <a:lnTo>
                    <a:pt x="12755" y="831"/>
                  </a:lnTo>
                  <a:lnTo>
                    <a:pt x="12769" y="905"/>
                  </a:lnTo>
                  <a:lnTo>
                    <a:pt x="12777" y="981"/>
                  </a:lnTo>
                  <a:lnTo>
                    <a:pt x="12779" y="1057"/>
                  </a:lnTo>
                  <a:lnTo>
                    <a:pt x="12777" y="1133"/>
                  </a:lnTo>
                  <a:lnTo>
                    <a:pt x="12769" y="1208"/>
                  </a:lnTo>
                  <a:lnTo>
                    <a:pt x="12755" y="1283"/>
                  </a:lnTo>
                  <a:lnTo>
                    <a:pt x="12736" y="1356"/>
                  </a:lnTo>
                  <a:lnTo>
                    <a:pt x="12713" y="1427"/>
                  </a:lnTo>
                  <a:lnTo>
                    <a:pt x="12684" y="1496"/>
                  </a:lnTo>
                  <a:lnTo>
                    <a:pt x="12650" y="1563"/>
                  </a:lnTo>
                  <a:lnTo>
                    <a:pt x="12612" y="1628"/>
                  </a:lnTo>
                  <a:lnTo>
                    <a:pt x="12569" y="1690"/>
                  </a:lnTo>
                  <a:lnTo>
                    <a:pt x="12522" y="1749"/>
                  </a:lnTo>
                  <a:lnTo>
                    <a:pt x="12470" y="1805"/>
                  </a:lnTo>
                  <a:lnTo>
                    <a:pt x="12414" y="1857"/>
                  </a:lnTo>
                  <a:lnTo>
                    <a:pt x="12355" y="1904"/>
                  </a:lnTo>
                  <a:lnTo>
                    <a:pt x="12293" y="1947"/>
                  </a:lnTo>
                  <a:lnTo>
                    <a:pt x="12228" y="1985"/>
                  </a:lnTo>
                  <a:lnTo>
                    <a:pt x="12161" y="2019"/>
                  </a:lnTo>
                  <a:lnTo>
                    <a:pt x="12092" y="2048"/>
                  </a:lnTo>
                  <a:lnTo>
                    <a:pt x="12021" y="2071"/>
                  </a:lnTo>
                  <a:lnTo>
                    <a:pt x="11948" y="2090"/>
                  </a:lnTo>
                  <a:lnTo>
                    <a:pt x="11874" y="2104"/>
                  </a:lnTo>
                  <a:lnTo>
                    <a:pt x="11798" y="2112"/>
                  </a:lnTo>
                  <a:lnTo>
                    <a:pt x="11722" y="2114"/>
                  </a:lnTo>
                  <a:close/>
                </a:path>
              </a:pathLst>
            </a:custGeom>
            <a:solidFill>
              <a:srgbClr val="7064FF"/>
            </a:solidFill>
            <a:ln w="9525">
              <a:noFill/>
            </a:ln>
          </p:spPr>
          <p:txBody>
            <a:bodyPr/>
            <a:lstStyle/>
            <a:p>
              <a:endParaRPr lang="zh-CN" altLang="en-US"/>
            </a:p>
          </p:txBody>
        </p:sp>
        <p:sp>
          <p:nvSpPr>
            <p:cNvPr id="1073743583" name="任意多边形 1073743582"/>
            <p:cNvSpPr/>
            <p:nvPr/>
          </p:nvSpPr>
          <p:spPr>
            <a:xfrm>
              <a:off x="14708" y="9979"/>
              <a:ext cx="1669" cy="1669"/>
            </a:xfrm>
            <a:custGeom>
              <a:rect l="l" t="t" r="r" b="b"/>
              <a:pathLst>
                <a:path w="1669" h="1669">
                  <a:moveTo>
                    <a:pt x="834" y="1668"/>
                  </a:moveTo>
                  <a:lnTo>
                    <a:pt x="758" y="1665"/>
                  </a:lnTo>
                  <a:lnTo>
                    <a:pt x="684" y="1655"/>
                  </a:lnTo>
                  <a:lnTo>
                    <a:pt x="612" y="1638"/>
                  </a:lnTo>
                  <a:lnTo>
                    <a:pt x="543" y="1616"/>
                  </a:lnTo>
                  <a:lnTo>
                    <a:pt x="476" y="1588"/>
                  </a:lnTo>
                  <a:lnTo>
                    <a:pt x="413" y="1554"/>
                  </a:lnTo>
                  <a:lnTo>
                    <a:pt x="353" y="1516"/>
                  </a:lnTo>
                  <a:lnTo>
                    <a:pt x="296" y="1472"/>
                  </a:lnTo>
                  <a:lnTo>
                    <a:pt x="244" y="1424"/>
                  </a:lnTo>
                  <a:lnTo>
                    <a:pt x="196" y="1371"/>
                  </a:lnTo>
                  <a:lnTo>
                    <a:pt x="152" y="1315"/>
                  </a:lnTo>
                  <a:lnTo>
                    <a:pt x="113" y="1255"/>
                  </a:lnTo>
                  <a:lnTo>
                    <a:pt x="80" y="1191"/>
                  </a:lnTo>
                  <a:lnTo>
                    <a:pt x="52" y="1125"/>
                  </a:lnTo>
                  <a:lnTo>
                    <a:pt x="29" y="1056"/>
                  </a:lnTo>
                  <a:lnTo>
                    <a:pt x="13" y="984"/>
                  </a:lnTo>
                  <a:lnTo>
                    <a:pt x="3" y="910"/>
                  </a:lnTo>
                  <a:lnTo>
                    <a:pt x="0" y="834"/>
                  </a:lnTo>
                  <a:lnTo>
                    <a:pt x="3" y="758"/>
                  </a:lnTo>
                  <a:lnTo>
                    <a:pt x="13" y="684"/>
                  </a:lnTo>
                  <a:lnTo>
                    <a:pt x="29" y="612"/>
                  </a:lnTo>
                  <a:lnTo>
                    <a:pt x="52" y="543"/>
                  </a:lnTo>
                  <a:lnTo>
                    <a:pt x="80" y="476"/>
                  </a:lnTo>
                  <a:lnTo>
                    <a:pt x="113" y="413"/>
                  </a:lnTo>
                  <a:lnTo>
                    <a:pt x="152" y="353"/>
                  </a:lnTo>
                  <a:lnTo>
                    <a:pt x="196" y="296"/>
                  </a:lnTo>
                  <a:lnTo>
                    <a:pt x="244" y="244"/>
                  </a:lnTo>
                  <a:lnTo>
                    <a:pt x="296" y="196"/>
                  </a:lnTo>
                  <a:lnTo>
                    <a:pt x="353" y="152"/>
                  </a:lnTo>
                  <a:lnTo>
                    <a:pt x="413" y="113"/>
                  </a:lnTo>
                  <a:lnTo>
                    <a:pt x="476" y="80"/>
                  </a:lnTo>
                  <a:lnTo>
                    <a:pt x="543" y="52"/>
                  </a:lnTo>
                  <a:lnTo>
                    <a:pt x="612" y="29"/>
                  </a:lnTo>
                  <a:lnTo>
                    <a:pt x="684" y="13"/>
                  </a:lnTo>
                  <a:lnTo>
                    <a:pt x="758" y="3"/>
                  </a:lnTo>
                  <a:lnTo>
                    <a:pt x="834" y="0"/>
                  </a:lnTo>
                  <a:lnTo>
                    <a:pt x="910" y="3"/>
                  </a:lnTo>
                  <a:lnTo>
                    <a:pt x="984" y="13"/>
                  </a:lnTo>
                  <a:lnTo>
                    <a:pt x="1056" y="29"/>
                  </a:lnTo>
                  <a:lnTo>
                    <a:pt x="1125" y="52"/>
                  </a:lnTo>
                  <a:lnTo>
                    <a:pt x="1191" y="80"/>
                  </a:lnTo>
                  <a:lnTo>
                    <a:pt x="1255" y="113"/>
                  </a:lnTo>
                  <a:lnTo>
                    <a:pt x="1315" y="152"/>
                  </a:lnTo>
                  <a:lnTo>
                    <a:pt x="1371" y="196"/>
                  </a:lnTo>
                  <a:lnTo>
                    <a:pt x="1424" y="244"/>
                  </a:lnTo>
                  <a:lnTo>
                    <a:pt x="1472" y="296"/>
                  </a:lnTo>
                  <a:lnTo>
                    <a:pt x="1516" y="353"/>
                  </a:lnTo>
                  <a:lnTo>
                    <a:pt x="1554" y="413"/>
                  </a:lnTo>
                  <a:lnTo>
                    <a:pt x="1588" y="476"/>
                  </a:lnTo>
                  <a:lnTo>
                    <a:pt x="1616" y="543"/>
                  </a:lnTo>
                  <a:lnTo>
                    <a:pt x="1638" y="612"/>
                  </a:lnTo>
                  <a:lnTo>
                    <a:pt x="1655" y="684"/>
                  </a:lnTo>
                  <a:lnTo>
                    <a:pt x="1665" y="758"/>
                  </a:lnTo>
                  <a:lnTo>
                    <a:pt x="1668" y="834"/>
                  </a:lnTo>
                  <a:lnTo>
                    <a:pt x="1665" y="910"/>
                  </a:lnTo>
                  <a:lnTo>
                    <a:pt x="1655" y="984"/>
                  </a:lnTo>
                  <a:lnTo>
                    <a:pt x="1638" y="1056"/>
                  </a:lnTo>
                  <a:lnTo>
                    <a:pt x="1616" y="1125"/>
                  </a:lnTo>
                  <a:lnTo>
                    <a:pt x="1588" y="1191"/>
                  </a:lnTo>
                  <a:lnTo>
                    <a:pt x="1554" y="1255"/>
                  </a:lnTo>
                  <a:lnTo>
                    <a:pt x="1516" y="1315"/>
                  </a:lnTo>
                  <a:lnTo>
                    <a:pt x="1472" y="1371"/>
                  </a:lnTo>
                  <a:lnTo>
                    <a:pt x="1424" y="1424"/>
                  </a:lnTo>
                  <a:lnTo>
                    <a:pt x="1371" y="1472"/>
                  </a:lnTo>
                  <a:lnTo>
                    <a:pt x="1315" y="1516"/>
                  </a:lnTo>
                  <a:lnTo>
                    <a:pt x="1255" y="1554"/>
                  </a:lnTo>
                  <a:lnTo>
                    <a:pt x="1191" y="1588"/>
                  </a:lnTo>
                  <a:lnTo>
                    <a:pt x="1125" y="1616"/>
                  </a:lnTo>
                  <a:lnTo>
                    <a:pt x="1056" y="1638"/>
                  </a:lnTo>
                  <a:lnTo>
                    <a:pt x="984" y="1655"/>
                  </a:lnTo>
                  <a:lnTo>
                    <a:pt x="910" y="1665"/>
                  </a:lnTo>
                  <a:lnTo>
                    <a:pt x="834" y="1668"/>
                  </a:lnTo>
                  <a:close/>
                </a:path>
              </a:pathLst>
            </a:custGeom>
            <a:solidFill>
              <a:srgbClr val="FFFFFF"/>
            </a:solidFill>
            <a:ln w="9525">
              <a:noFill/>
            </a:ln>
          </p:spPr>
          <p:txBody>
            <a:bodyPr/>
            <a:lstStyle/>
            <a:p>
              <a:endParaRPr lang="zh-CN" altLang="en-US"/>
            </a:p>
          </p:txBody>
        </p:sp>
        <p:grpSp>
          <p:nvGrpSpPr>
            <p:cNvPr id="1073743584" name="组合 1073743583"/>
            <p:cNvGrpSpPr/>
            <p:nvPr/>
          </p:nvGrpSpPr>
          <p:grpSpPr>
            <a:xfrm>
              <a:off x="16634" y="10655"/>
              <a:ext cx="9469" cy="20"/>
              <a:chOff x="16634" y="10655"/>
              <a:chExt cx="9469" cy="20"/>
            </a:xfrm>
          </p:grpSpPr>
          <p:sp>
            <p:nvSpPr>
              <p:cNvPr id="1073743585" name="任意多边形 1073743584"/>
              <p:cNvSpPr/>
              <p:nvPr/>
            </p:nvSpPr>
            <p:spPr>
              <a:xfrm>
                <a:off x="16634" y="10655"/>
                <a:ext cx="9469" cy="20"/>
              </a:xfrm>
              <a:custGeom>
                <a:rect l="l" t="t" r="r" b="b"/>
                <a:pathLst>
                  <a:path w="9469" h="20">
                    <a:moveTo>
                      <a:pt x="0" y="0"/>
                    </a:moveTo>
                    <a:lnTo>
                      <a:pt x="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86" name="任意多边形 1073743585"/>
              <p:cNvSpPr/>
              <p:nvPr/>
            </p:nvSpPr>
            <p:spPr>
              <a:xfrm>
                <a:off x="16634" y="10655"/>
                <a:ext cx="9469" cy="20"/>
              </a:xfrm>
              <a:custGeom>
                <a:rect l="l" t="t" r="r" b="b"/>
                <a:pathLst>
                  <a:path w="9469" h="20">
                    <a:moveTo>
                      <a:pt x="104" y="0"/>
                    </a:moveTo>
                    <a:lnTo>
                      <a:pt x="1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87" name="任意多边形 1073743586"/>
              <p:cNvSpPr/>
              <p:nvPr/>
            </p:nvSpPr>
            <p:spPr>
              <a:xfrm>
                <a:off x="16634" y="10655"/>
                <a:ext cx="9469" cy="20"/>
              </a:xfrm>
              <a:custGeom>
                <a:rect l="l" t="t" r="r" b="b"/>
                <a:pathLst>
                  <a:path w="9469" h="20">
                    <a:moveTo>
                      <a:pt x="209" y="0"/>
                    </a:moveTo>
                    <a:lnTo>
                      <a:pt x="2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88" name="任意多边形 1073743587"/>
              <p:cNvSpPr/>
              <p:nvPr/>
            </p:nvSpPr>
            <p:spPr>
              <a:xfrm>
                <a:off x="16634" y="10655"/>
                <a:ext cx="9469" cy="20"/>
              </a:xfrm>
              <a:custGeom>
                <a:rect l="l" t="t" r="r" b="b"/>
                <a:pathLst>
                  <a:path w="9469" h="20">
                    <a:moveTo>
                      <a:pt x="314" y="0"/>
                    </a:moveTo>
                    <a:lnTo>
                      <a:pt x="4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89" name="任意多边形 1073743588"/>
              <p:cNvSpPr/>
              <p:nvPr/>
            </p:nvSpPr>
            <p:spPr>
              <a:xfrm>
                <a:off x="16634" y="10655"/>
                <a:ext cx="9469" cy="20"/>
              </a:xfrm>
              <a:custGeom>
                <a:rect l="l" t="t" r="r" b="b"/>
                <a:pathLst>
                  <a:path w="9469" h="20">
                    <a:moveTo>
                      <a:pt x="419" y="0"/>
                    </a:moveTo>
                    <a:lnTo>
                      <a:pt x="5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90" name="任意多边形 1073743589"/>
              <p:cNvSpPr/>
              <p:nvPr/>
            </p:nvSpPr>
            <p:spPr>
              <a:xfrm>
                <a:off x="16634" y="10655"/>
                <a:ext cx="9469" cy="20"/>
              </a:xfrm>
              <a:custGeom>
                <a:rect l="l" t="t" r="r" b="b"/>
                <a:pathLst>
                  <a:path w="9469" h="20">
                    <a:moveTo>
                      <a:pt x="524" y="0"/>
                    </a:moveTo>
                    <a:lnTo>
                      <a:pt x="6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91" name="任意多边形 1073743590"/>
              <p:cNvSpPr/>
              <p:nvPr/>
            </p:nvSpPr>
            <p:spPr>
              <a:xfrm>
                <a:off x="16634" y="10655"/>
                <a:ext cx="9469" cy="20"/>
              </a:xfrm>
              <a:custGeom>
                <a:rect l="l" t="t" r="r" b="b"/>
                <a:pathLst>
                  <a:path w="9469" h="20">
                    <a:moveTo>
                      <a:pt x="629" y="0"/>
                    </a:moveTo>
                    <a:lnTo>
                      <a:pt x="7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92" name="任意多边形 1073743591"/>
              <p:cNvSpPr/>
              <p:nvPr/>
            </p:nvSpPr>
            <p:spPr>
              <a:xfrm>
                <a:off x="16634" y="10655"/>
                <a:ext cx="9469" cy="20"/>
              </a:xfrm>
              <a:custGeom>
                <a:rect l="l" t="t" r="r" b="b"/>
                <a:pathLst>
                  <a:path w="9469" h="20">
                    <a:moveTo>
                      <a:pt x="734" y="0"/>
                    </a:moveTo>
                    <a:lnTo>
                      <a:pt x="8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93" name="任意多边形 1073743592"/>
              <p:cNvSpPr/>
              <p:nvPr/>
            </p:nvSpPr>
            <p:spPr>
              <a:xfrm>
                <a:off x="16634" y="10655"/>
                <a:ext cx="9469" cy="20"/>
              </a:xfrm>
              <a:custGeom>
                <a:rect l="l" t="t" r="r" b="b"/>
                <a:pathLst>
                  <a:path w="9469" h="20">
                    <a:moveTo>
                      <a:pt x="839" y="0"/>
                    </a:moveTo>
                    <a:lnTo>
                      <a:pt x="9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94" name="任意多边形 1073743593"/>
              <p:cNvSpPr/>
              <p:nvPr/>
            </p:nvSpPr>
            <p:spPr>
              <a:xfrm>
                <a:off x="16634" y="10655"/>
                <a:ext cx="9469" cy="20"/>
              </a:xfrm>
              <a:custGeom>
                <a:rect l="l" t="t" r="r" b="b"/>
                <a:pathLst>
                  <a:path w="9469" h="20">
                    <a:moveTo>
                      <a:pt x="944" y="0"/>
                    </a:moveTo>
                    <a:lnTo>
                      <a:pt x="10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95" name="任意多边形 1073743594"/>
              <p:cNvSpPr/>
              <p:nvPr/>
            </p:nvSpPr>
            <p:spPr>
              <a:xfrm>
                <a:off x="16634" y="10655"/>
                <a:ext cx="9469" cy="20"/>
              </a:xfrm>
              <a:custGeom>
                <a:rect l="l" t="t" r="r" b="b"/>
                <a:pathLst>
                  <a:path w="9469" h="20">
                    <a:moveTo>
                      <a:pt x="1049" y="0"/>
                    </a:moveTo>
                    <a:lnTo>
                      <a:pt x="11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96" name="任意多边形 1073743595"/>
              <p:cNvSpPr/>
              <p:nvPr/>
            </p:nvSpPr>
            <p:spPr>
              <a:xfrm>
                <a:off x="16634" y="10655"/>
                <a:ext cx="9469" cy="20"/>
              </a:xfrm>
              <a:custGeom>
                <a:rect l="l" t="t" r="r" b="b"/>
                <a:pathLst>
                  <a:path w="9469" h="20">
                    <a:moveTo>
                      <a:pt x="1154" y="0"/>
                    </a:moveTo>
                    <a:lnTo>
                      <a:pt x="12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97" name="任意多边形 1073743596"/>
              <p:cNvSpPr/>
              <p:nvPr/>
            </p:nvSpPr>
            <p:spPr>
              <a:xfrm>
                <a:off x="16634" y="10655"/>
                <a:ext cx="9469" cy="20"/>
              </a:xfrm>
              <a:custGeom>
                <a:rect l="l" t="t" r="r" b="b"/>
                <a:pathLst>
                  <a:path w="9469" h="20">
                    <a:moveTo>
                      <a:pt x="1259" y="0"/>
                    </a:moveTo>
                    <a:lnTo>
                      <a:pt x="13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98" name="任意多边形 1073743597"/>
              <p:cNvSpPr/>
              <p:nvPr/>
            </p:nvSpPr>
            <p:spPr>
              <a:xfrm>
                <a:off x="16634" y="10655"/>
                <a:ext cx="9469" cy="20"/>
              </a:xfrm>
              <a:custGeom>
                <a:rect l="l" t="t" r="r" b="b"/>
                <a:pathLst>
                  <a:path w="9469" h="20">
                    <a:moveTo>
                      <a:pt x="1364" y="0"/>
                    </a:moveTo>
                    <a:lnTo>
                      <a:pt x="14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599" name="任意多边形 1073743598"/>
              <p:cNvSpPr/>
              <p:nvPr/>
            </p:nvSpPr>
            <p:spPr>
              <a:xfrm>
                <a:off x="16634" y="10655"/>
                <a:ext cx="9469" cy="20"/>
              </a:xfrm>
              <a:custGeom>
                <a:rect l="l" t="t" r="r" b="b"/>
                <a:pathLst>
                  <a:path w="9469" h="20">
                    <a:moveTo>
                      <a:pt x="1469" y="0"/>
                    </a:moveTo>
                    <a:lnTo>
                      <a:pt x="15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00" name="任意多边形 1073743599"/>
              <p:cNvSpPr/>
              <p:nvPr/>
            </p:nvSpPr>
            <p:spPr>
              <a:xfrm>
                <a:off x="16634" y="10655"/>
                <a:ext cx="9469" cy="20"/>
              </a:xfrm>
              <a:custGeom>
                <a:rect l="l" t="t" r="r" b="b"/>
                <a:pathLst>
                  <a:path w="9469" h="20">
                    <a:moveTo>
                      <a:pt x="1574" y="0"/>
                    </a:moveTo>
                    <a:lnTo>
                      <a:pt x="16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01" name="任意多边形 1073743600"/>
              <p:cNvSpPr/>
              <p:nvPr/>
            </p:nvSpPr>
            <p:spPr>
              <a:xfrm>
                <a:off x="16634" y="10655"/>
                <a:ext cx="9469" cy="20"/>
              </a:xfrm>
              <a:custGeom>
                <a:rect l="l" t="t" r="r" b="b"/>
                <a:pathLst>
                  <a:path w="9469" h="20">
                    <a:moveTo>
                      <a:pt x="1679" y="0"/>
                    </a:moveTo>
                    <a:lnTo>
                      <a:pt x="17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02" name="任意多边形 1073743601"/>
              <p:cNvSpPr/>
              <p:nvPr/>
            </p:nvSpPr>
            <p:spPr>
              <a:xfrm>
                <a:off x="16634" y="10655"/>
                <a:ext cx="9469" cy="20"/>
              </a:xfrm>
              <a:custGeom>
                <a:rect l="l" t="t" r="r" b="b"/>
                <a:pathLst>
                  <a:path w="9469" h="20">
                    <a:moveTo>
                      <a:pt x="1784" y="0"/>
                    </a:moveTo>
                    <a:lnTo>
                      <a:pt x="18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03" name="任意多边形 1073743602"/>
              <p:cNvSpPr/>
              <p:nvPr/>
            </p:nvSpPr>
            <p:spPr>
              <a:xfrm>
                <a:off x="16634" y="10655"/>
                <a:ext cx="9469" cy="20"/>
              </a:xfrm>
              <a:custGeom>
                <a:rect l="l" t="t" r="r" b="b"/>
                <a:pathLst>
                  <a:path w="9469" h="20">
                    <a:moveTo>
                      <a:pt x="1889" y="0"/>
                    </a:moveTo>
                    <a:lnTo>
                      <a:pt x="19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04" name="任意多边形 1073743603"/>
              <p:cNvSpPr/>
              <p:nvPr/>
            </p:nvSpPr>
            <p:spPr>
              <a:xfrm>
                <a:off x="16634" y="10655"/>
                <a:ext cx="9469" cy="20"/>
              </a:xfrm>
              <a:custGeom>
                <a:rect l="l" t="t" r="r" b="b"/>
                <a:pathLst>
                  <a:path w="9469" h="20">
                    <a:moveTo>
                      <a:pt x="1994" y="0"/>
                    </a:moveTo>
                    <a:lnTo>
                      <a:pt x="20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05" name="任意多边形 1073743604"/>
              <p:cNvSpPr/>
              <p:nvPr/>
            </p:nvSpPr>
            <p:spPr>
              <a:xfrm>
                <a:off x="16634" y="10655"/>
                <a:ext cx="9469" cy="20"/>
              </a:xfrm>
              <a:custGeom>
                <a:rect l="l" t="t" r="r" b="b"/>
                <a:pathLst>
                  <a:path w="9469" h="20">
                    <a:moveTo>
                      <a:pt x="2099" y="0"/>
                    </a:moveTo>
                    <a:lnTo>
                      <a:pt x="21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06" name="任意多边形 1073743605"/>
              <p:cNvSpPr/>
              <p:nvPr/>
            </p:nvSpPr>
            <p:spPr>
              <a:xfrm>
                <a:off x="16634" y="10655"/>
                <a:ext cx="9469" cy="20"/>
              </a:xfrm>
              <a:custGeom>
                <a:rect l="l" t="t" r="r" b="b"/>
                <a:pathLst>
                  <a:path w="9469" h="20">
                    <a:moveTo>
                      <a:pt x="2204" y="0"/>
                    </a:moveTo>
                    <a:lnTo>
                      <a:pt x="22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07" name="任意多边形 1073743606"/>
              <p:cNvSpPr/>
              <p:nvPr/>
            </p:nvSpPr>
            <p:spPr>
              <a:xfrm>
                <a:off x="16634" y="10655"/>
                <a:ext cx="9469" cy="20"/>
              </a:xfrm>
              <a:custGeom>
                <a:rect l="l" t="t" r="r" b="b"/>
                <a:pathLst>
                  <a:path w="9469" h="20">
                    <a:moveTo>
                      <a:pt x="2309" y="0"/>
                    </a:moveTo>
                    <a:lnTo>
                      <a:pt x="23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08" name="任意多边形 1073743607"/>
              <p:cNvSpPr/>
              <p:nvPr/>
            </p:nvSpPr>
            <p:spPr>
              <a:xfrm>
                <a:off x="16634" y="10655"/>
                <a:ext cx="9469" cy="20"/>
              </a:xfrm>
              <a:custGeom>
                <a:rect l="l" t="t" r="r" b="b"/>
                <a:pathLst>
                  <a:path w="9469" h="20">
                    <a:moveTo>
                      <a:pt x="2414" y="0"/>
                    </a:moveTo>
                    <a:lnTo>
                      <a:pt x="25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09" name="任意多边形 1073743608"/>
              <p:cNvSpPr/>
              <p:nvPr/>
            </p:nvSpPr>
            <p:spPr>
              <a:xfrm>
                <a:off x="16634" y="10655"/>
                <a:ext cx="9469" cy="20"/>
              </a:xfrm>
              <a:custGeom>
                <a:rect l="l" t="t" r="r" b="b"/>
                <a:pathLst>
                  <a:path w="9469" h="20">
                    <a:moveTo>
                      <a:pt x="2519" y="0"/>
                    </a:moveTo>
                    <a:lnTo>
                      <a:pt x="26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10" name="任意多边形 1073743609"/>
              <p:cNvSpPr/>
              <p:nvPr/>
            </p:nvSpPr>
            <p:spPr>
              <a:xfrm>
                <a:off x="16634" y="10655"/>
                <a:ext cx="9469" cy="20"/>
              </a:xfrm>
              <a:custGeom>
                <a:rect l="l" t="t" r="r" b="b"/>
                <a:pathLst>
                  <a:path w="9469" h="20">
                    <a:moveTo>
                      <a:pt x="2624" y="0"/>
                    </a:moveTo>
                    <a:lnTo>
                      <a:pt x="27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11" name="任意多边形 1073743610"/>
              <p:cNvSpPr/>
              <p:nvPr/>
            </p:nvSpPr>
            <p:spPr>
              <a:xfrm>
                <a:off x="16634" y="10655"/>
                <a:ext cx="9469" cy="20"/>
              </a:xfrm>
              <a:custGeom>
                <a:rect l="l" t="t" r="r" b="b"/>
                <a:pathLst>
                  <a:path w="9469" h="20">
                    <a:moveTo>
                      <a:pt x="2729" y="0"/>
                    </a:moveTo>
                    <a:lnTo>
                      <a:pt x="28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12" name="任意多边形 1073743611"/>
              <p:cNvSpPr/>
              <p:nvPr/>
            </p:nvSpPr>
            <p:spPr>
              <a:xfrm>
                <a:off x="16634" y="10655"/>
                <a:ext cx="9469" cy="20"/>
              </a:xfrm>
              <a:custGeom>
                <a:rect l="l" t="t" r="r" b="b"/>
                <a:pathLst>
                  <a:path w="9469" h="20">
                    <a:moveTo>
                      <a:pt x="2834" y="0"/>
                    </a:moveTo>
                    <a:lnTo>
                      <a:pt x="29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13" name="任意多边形 1073743612"/>
              <p:cNvSpPr/>
              <p:nvPr/>
            </p:nvSpPr>
            <p:spPr>
              <a:xfrm>
                <a:off x="16634" y="10655"/>
                <a:ext cx="9469" cy="20"/>
              </a:xfrm>
              <a:custGeom>
                <a:rect l="l" t="t" r="r" b="b"/>
                <a:pathLst>
                  <a:path w="9469" h="20">
                    <a:moveTo>
                      <a:pt x="2939" y="0"/>
                    </a:moveTo>
                    <a:lnTo>
                      <a:pt x="30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14" name="任意多边形 1073743613"/>
              <p:cNvSpPr/>
              <p:nvPr/>
            </p:nvSpPr>
            <p:spPr>
              <a:xfrm>
                <a:off x="16634" y="10655"/>
                <a:ext cx="9469" cy="20"/>
              </a:xfrm>
              <a:custGeom>
                <a:rect l="l" t="t" r="r" b="b"/>
                <a:pathLst>
                  <a:path w="9469" h="20">
                    <a:moveTo>
                      <a:pt x="3044" y="0"/>
                    </a:moveTo>
                    <a:lnTo>
                      <a:pt x="31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15" name="任意多边形 1073743614"/>
              <p:cNvSpPr/>
              <p:nvPr/>
            </p:nvSpPr>
            <p:spPr>
              <a:xfrm>
                <a:off x="16634" y="10655"/>
                <a:ext cx="9469" cy="20"/>
              </a:xfrm>
              <a:custGeom>
                <a:rect l="l" t="t" r="r" b="b"/>
                <a:pathLst>
                  <a:path w="9469" h="20">
                    <a:moveTo>
                      <a:pt x="3149" y="0"/>
                    </a:moveTo>
                    <a:lnTo>
                      <a:pt x="32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16" name="任意多边形 1073743615"/>
              <p:cNvSpPr/>
              <p:nvPr/>
            </p:nvSpPr>
            <p:spPr>
              <a:xfrm>
                <a:off x="16634" y="10655"/>
                <a:ext cx="9469" cy="20"/>
              </a:xfrm>
              <a:custGeom>
                <a:rect l="l" t="t" r="r" b="b"/>
                <a:pathLst>
                  <a:path w="9469" h="20">
                    <a:moveTo>
                      <a:pt x="3254" y="0"/>
                    </a:moveTo>
                    <a:lnTo>
                      <a:pt x="33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17" name="任意多边形 1073743616"/>
              <p:cNvSpPr/>
              <p:nvPr/>
            </p:nvSpPr>
            <p:spPr>
              <a:xfrm>
                <a:off x="16634" y="10655"/>
                <a:ext cx="9469" cy="20"/>
              </a:xfrm>
              <a:custGeom>
                <a:rect l="l" t="t" r="r" b="b"/>
                <a:pathLst>
                  <a:path w="9469" h="20">
                    <a:moveTo>
                      <a:pt x="3359" y="0"/>
                    </a:moveTo>
                    <a:lnTo>
                      <a:pt x="34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18" name="任意多边形 1073743617"/>
              <p:cNvSpPr/>
              <p:nvPr/>
            </p:nvSpPr>
            <p:spPr>
              <a:xfrm>
                <a:off x="16634" y="10655"/>
                <a:ext cx="9469" cy="20"/>
              </a:xfrm>
              <a:custGeom>
                <a:rect l="l" t="t" r="r" b="b"/>
                <a:pathLst>
                  <a:path w="9469" h="20">
                    <a:moveTo>
                      <a:pt x="3464" y="0"/>
                    </a:moveTo>
                    <a:lnTo>
                      <a:pt x="35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19" name="任意多边形 1073743618"/>
              <p:cNvSpPr/>
              <p:nvPr/>
            </p:nvSpPr>
            <p:spPr>
              <a:xfrm>
                <a:off x="16634" y="10655"/>
                <a:ext cx="9469" cy="20"/>
              </a:xfrm>
              <a:custGeom>
                <a:rect l="l" t="t" r="r" b="b"/>
                <a:pathLst>
                  <a:path w="9469" h="20">
                    <a:moveTo>
                      <a:pt x="3569" y="0"/>
                    </a:moveTo>
                    <a:lnTo>
                      <a:pt x="36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20" name="任意多边形 1073743619"/>
              <p:cNvSpPr/>
              <p:nvPr/>
            </p:nvSpPr>
            <p:spPr>
              <a:xfrm>
                <a:off x="16634" y="10655"/>
                <a:ext cx="9469" cy="20"/>
              </a:xfrm>
              <a:custGeom>
                <a:rect l="l" t="t" r="r" b="b"/>
                <a:pathLst>
                  <a:path w="9469" h="20">
                    <a:moveTo>
                      <a:pt x="3674" y="0"/>
                    </a:moveTo>
                    <a:lnTo>
                      <a:pt x="37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21" name="任意多边形 1073743620"/>
              <p:cNvSpPr/>
              <p:nvPr/>
            </p:nvSpPr>
            <p:spPr>
              <a:xfrm>
                <a:off x="16634" y="10655"/>
                <a:ext cx="9469" cy="20"/>
              </a:xfrm>
              <a:custGeom>
                <a:rect l="l" t="t" r="r" b="b"/>
                <a:pathLst>
                  <a:path w="9469" h="20">
                    <a:moveTo>
                      <a:pt x="3779" y="0"/>
                    </a:moveTo>
                    <a:lnTo>
                      <a:pt x="38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22" name="任意多边形 1073743621"/>
              <p:cNvSpPr/>
              <p:nvPr/>
            </p:nvSpPr>
            <p:spPr>
              <a:xfrm>
                <a:off x="16634" y="10655"/>
                <a:ext cx="9469" cy="20"/>
              </a:xfrm>
              <a:custGeom>
                <a:rect l="l" t="t" r="r" b="b"/>
                <a:pathLst>
                  <a:path w="9469" h="20">
                    <a:moveTo>
                      <a:pt x="3884" y="0"/>
                    </a:moveTo>
                    <a:lnTo>
                      <a:pt x="39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23" name="任意多边形 1073743622"/>
              <p:cNvSpPr/>
              <p:nvPr/>
            </p:nvSpPr>
            <p:spPr>
              <a:xfrm>
                <a:off x="16634" y="10655"/>
                <a:ext cx="9469" cy="20"/>
              </a:xfrm>
              <a:custGeom>
                <a:rect l="l" t="t" r="r" b="b"/>
                <a:pathLst>
                  <a:path w="9469" h="20">
                    <a:moveTo>
                      <a:pt x="3989" y="0"/>
                    </a:moveTo>
                    <a:lnTo>
                      <a:pt x="40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24" name="任意多边形 1073743623"/>
              <p:cNvSpPr/>
              <p:nvPr/>
            </p:nvSpPr>
            <p:spPr>
              <a:xfrm>
                <a:off x="16634" y="10655"/>
                <a:ext cx="9469" cy="20"/>
              </a:xfrm>
              <a:custGeom>
                <a:rect l="l" t="t" r="r" b="b"/>
                <a:pathLst>
                  <a:path w="9469" h="20">
                    <a:moveTo>
                      <a:pt x="4094" y="0"/>
                    </a:moveTo>
                    <a:lnTo>
                      <a:pt x="41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25" name="任意多边形 1073743624"/>
              <p:cNvSpPr/>
              <p:nvPr/>
            </p:nvSpPr>
            <p:spPr>
              <a:xfrm>
                <a:off x="16634" y="10655"/>
                <a:ext cx="9469" cy="20"/>
              </a:xfrm>
              <a:custGeom>
                <a:rect l="l" t="t" r="r" b="b"/>
                <a:pathLst>
                  <a:path w="9469" h="20">
                    <a:moveTo>
                      <a:pt x="4199" y="0"/>
                    </a:moveTo>
                    <a:lnTo>
                      <a:pt x="42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26" name="任意多边形 1073743625"/>
              <p:cNvSpPr/>
              <p:nvPr/>
            </p:nvSpPr>
            <p:spPr>
              <a:xfrm>
                <a:off x="16634" y="10655"/>
                <a:ext cx="9469" cy="20"/>
              </a:xfrm>
              <a:custGeom>
                <a:rect l="l" t="t" r="r" b="b"/>
                <a:pathLst>
                  <a:path w="9469" h="20">
                    <a:moveTo>
                      <a:pt x="4304" y="0"/>
                    </a:moveTo>
                    <a:lnTo>
                      <a:pt x="43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27" name="任意多边形 1073743626"/>
              <p:cNvSpPr/>
              <p:nvPr/>
            </p:nvSpPr>
            <p:spPr>
              <a:xfrm>
                <a:off x="16634" y="10655"/>
                <a:ext cx="9469" cy="20"/>
              </a:xfrm>
              <a:custGeom>
                <a:rect l="l" t="t" r="r" b="b"/>
                <a:pathLst>
                  <a:path w="9469" h="20">
                    <a:moveTo>
                      <a:pt x="4409" y="0"/>
                    </a:moveTo>
                    <a:lnTo>
                      <a:pt x="44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28" name="任意多边形 1073743627"/>
              <p:cNvSpPr/>
              <p:nvPr/>
            </p:nvSpPr>
            <p:spPr>
              <a:xfrm>
                <a:off x="16634" y="10655"/>
                <a:ext cx="9469" cy="20"/>
              </a:xfrm>
              <a:custGeom>
                <a:rect l="l" t="t" r="r" b="b"/>
                <a:pathLst>
                  <a:path w="9469" h="20">
                    <a:moveTo>
                      <a:pt x="4514" y="0"/>
                    </a:moveTo>
                    <a:lnTo>
                      <a:pt x="46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29" name="任意多边形 1073743628"/>
              <p:cNvSpPr/>
              <p:nvPr/>
            </p:nvSpPr>
            <p:spPr>
              <a:xfrm>
                <a:off x="16634" y="10655"/>
                <a:ext cx="9469" cy="20"/>
              </a:xfrm>
              <a:custGeom>
                <a:rect l="l" t="t" r="r" b="b"/>
                <a:pathLst>
                  <a:path w="9469" h="20">
                    <a:moveTo>
                      <a:pt x="4619" y="0"/>
                    </a:moveTo>
                    <a:lnTo>
                      <a:pt x="47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30" name="任意多边形 1073743629"/>
              <p:cNvSpPr/>
              <p:nvPr/>
            </p:nvSpPr>
            <p:spPr>
              <a:xfrm>
                <a:off x="16634" y="10655"/>
                <a:ext cx="9469" cy="20"/>
              </a:xfrm>
              <a:custGeom>
                <a:rect l="l" t="t" r="r" b="b"/>
                <a:pathLst>
                  <a:path w="9469" h="20">
                    <a:moveTo>
                      <a:pt x="4724" y="0"/>
                    </a:moveTo>
                    <a:lnTo>
                      <a:pt x="48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31" name="任意多边形 1073743630"/>
              <p:cNvSpPr/>
              <p:nvPr/>
            </p:nvSpPr>
            <p:spPr>
              <a:xfrm>
                <a:off x="16634" y="10655"/>
                <a:ext cx="9469" cy="20"/>
              </a:xfrm>
              <a:custGeom>
                <a:rect l="l" t="t" r="r" b="b"/>
                <a:pathLst>
                  <a:path w="9469" h="20">
                    <a:moveTo>
                      <a:pt x="4829" y="0"/>
                    </a:moveTo>
                    <a:lnTo>
                      <a:pt x="49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32" name="任意多边形 1073743631"/>
              <p:cNvSpPr/>
              <p:nvPr/>
            </p:nvSpPr>
            <p:spPr>
              <a:xfrm>
                <a:off x="16634" y="10655"/>
                <a:ext cx="9469" cy="20"/>
              </a:xfrm>
              <a:custGeom>
                <a:rect l="l" t="t" r="r" b="b"/>
                <a:pathLst>
                  <a:path w="9469" h="20">
                    <a:moveTo>
                      <a:pt x="4934" y="0"/>
                    </a:moveTo>
                    <a:lnTo>
                      <a:pt x="50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33" name="任意多边形 1073743632"/>
              <p:cNvSpPr/>
              <p:nvPr/>
            </p:nvSpPr>
            <p:spPr>
              <a:xfrm>
                <a:off x="16634" y="10655"/>
                <a:ext cx="9469" cy="20"/>
              </a:xfrm>
              <a:custGeom>
                <a:rect l="l" t="t" r="r" b="b"/>
                <a:pathLst>
                  <a:path w="9469" h="20">
                    <a:moveTo>
                      <a:pt x="5039" y="0"/>
                    </a:moveTo>
                    <a:lnTo>
                      <a:pt x="51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34" name="任意多边形 1073743633"/>
              <p:cNvSpPr/>
              <p:nvPr/>
            </p:nvSpPr>
            <p:spPr>
              <a:xfrm>
                <a:off x="16634" y="10655"/>
                <a:ext cx="9469" cy="20"/>
              </a:xfrm>
              <a:custGeom>
                <a:rect l="l" t="t" r="r" b="b"/>
                <a:pathLst>
                  <a:path w="9469" h="20">
                    <a:moveTo>
                      <a:pt x="5144" y="0"/>
                    </a:moveTo>
                    <a:lnTo>
                      <a:pt x="52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35" name="任意多边形 1073743634"/>
              <p:cNvSpPr/>
              <p:nvPr/>
            </p:nvSpPr>
            <p:spPr>
              <a:xfrm>
                <a:off x="16634" y="10655"/>
                <a:ext cx="9469" cy="20"/>
              </a:xfrm>
              <a:custGeom>
                <a:rect l="l" t="t" r="r" b="b"/>
                <a:pathLst>
                  <a:path w="9469" h="20">
                    <a:moveTo>
                      <a:pt x="5249" y="0"/>
                    </a:moveTo>
                    <a:lnTo>
                      <a:pt x="53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36" name="任意多边形 1073743635"/>
              <p:cNvSpPr/>
              <p:nvPr/>
            </p:nvSpPr>
            <p:spPr>
              <a:xfrm>
                <a:off x="16634" y="10655"/>
                <a:ext cx="9469" cy="20"/>
              </a:xfrm>
              <a:custGeom>
                <a:rect l="l" t="t" r="r" b="b"/>
                <a:pathLst>
                  <a:path w="9469" h="20">
                    <a:moveTo>
                      <a:pt x="5354" y="0"/>
                    </a:moveTo>
                    <a:lnTo>
                      <a:pt x="54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37" name="任意多边形 1073743636"/>
              <p:cNvSpPr/>
              <p:nvPr/>
            </p:nvSpPr>
            <p:spPr>
              <a:xfrm>
                <a:off x="16634" y="10655"/>
                <a:ext cx="9469" cy="20"/>
              </a:xfrm>
              <a:custGeom>
                <a:rect l="l" t="t" r="r" b="b"/>
                <a:pathLst>
                  <a:path w="9469" h="20">
                    <a:moveTo>
                      <a:pt x="5459" y="0"/>
                    </a:moveTo>
                    <a:lnTo>
                      <a:pt x="55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38" name="任意多边形 1073743637"/>
              <p:cNvSpPr/>
              <p:nvPr/>
            </p:nvSpPr>
            <p:spPr>
              <a:xfrm>
                <a:off x="16634" y="10655"/>
                <a:ext cx="9469" cy="20"/>
              </a:xfrm>
              <a:custGeom>
                <a:rect l="l" t="t" r="r" b="b"/>
                <a:pathLst>
                  <a:path w="9469" h="20">
                    <a:moveTo>
                      <a:pt x="5564" y="0"/>
                    </a:moveTo>
                    <a:lnTo>
                      <a:pt x="56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39" name="任意多边形 1073743638"/>
              <p:cNvSpPr/>
              <p:nvPr/>
            </p:nvSpPr>
            <p:spPr>
              <a:xfrm>
                <a:off x="16634" y="10655"/>
                <a:ext cx="9469" cy="20"/>
              </a:xfrm>
              <a:custGeom>
                <a:rect l="l" t="t" r="r" b="b"/>
                <a:pathLst>
                  <a:path w="9469" h="20">
                    <a:moveTo>
                      <a:pt x="5669" y="0"/>
                    </a:moveTo>
                    <a:lnTo>
                      <a:pt x="57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40" name="任意多边形 1073743639"/>
              <p:cNvSpPr/>
              <p:nvPr/>
            </p:nvSpPr>
            <p:spPr>
              <a:xfrm>
                <a:off x="16634" y="10655"/>
                <a:ext cx="9469" cy="20"/>
              </a:xfrm>
              <a:custGeom>
                <a:rect l="l" t="t" r="r" b="b"/>
                <a:pathLst>
                  <a:path w="9469" h="20">
                    <a:moveTo>
                      <a:pt x="5774" y="0"/>
                    </a:moveTo>
                    <a:lnTo>
                      <a:pt x="58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41" name="任意多边形 1073743640"/>
              <p:cNvSpPr/>
              <p:nvPr/>
            </p:nvSpPr>
            <p:spPr>
              <a:xfrm>
                <a:off x="16634" y="10655"/>
                <a:ext cx="9469" cy="20"/>
              </a:xfrm>
              <a:custGeom>
                <a:rect l="l" t="t" r="r" b="b"/>
                <a:pathLst>
                  <a:path w="9469" h="20">
                    <a:moveTo>
                      <a:pt x="5879" y="0"/>
                    </a:moveTo>
                    <a:lnTo>
                      <a:pt x="59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42" name="任意多边形 1073743641"/>
              <p:cNvSpPr/>
              <p:nvPr/>
            </p:nvSpPr>
            <p:spPr>
              <a:xfrm>
                <a:off x="16634" y="10655"/>
                <a:ext cx="9469" cy="20"/>
              </a:xfrm>
              <a:custGeom>
                <a:rect l="l" t="t" r="r" b="b"/>
                <a:pathLst>
                  <a:path w="9469" h="20">
                    <a:moveTo>
                      <a:pt x="5984" y="0"/>
                    </a:moveTo>
                    <a:lnTo>
                      <a:pt x="60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43" name="任意多边形 1073743642"/>
              <p:cNvSpPr/>
              <p:nvPr/>
            </p:nvSpPr>
            <p:spPr>
              <a:xfrm>
                <a:off x="16634" y="10655"/>
                <a:ext cx="9469" cy="20"/>
              </a:xfrm>
              <a:custGeom>
                <a:rect l="l" t="t" r="r" b="b"/>
                <a:pathLst>
                  <a:path w="9469" h="20">
                    <a:moveTo>
                      <a:pt x="6089" y="0"/>
                    </a:moveTo>
                    <a:lnTo>
                      <a:pt x="61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44" name="任意多边形 1073743643"/>
              <p:cNvSpPr/>
              <p:nvPr/>
            </p:nvSpPr>
            <p:spPr>
              <a:xfrm>
                <a:off x="16634" y="10655"/>
                <a:ext cx="9469" cy="20"/>
              </a:xfrm>
              <a:custGeom>
                <a:rect l="l" t="t" r="r" b="b"/>
                <a:pathLst>
                  <a:path w="9469" h="20">
                    <a:moveTo>
                      <a:pt x="6194" y="0"/>
                    </a:moveTo>
                    <a:lnTo>
                      <a:pt x="62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45" name="任意多边形 1073743644"/>
              <p:cNvSpPr/>
              <p:nvPr/>
            </p:nvSpPr>
            <p:spPr>
              <a:xfrm>
                <a:off x="16634" y="10655"/>
                <a:ext cx="9469" cy="20"/>
              </a:xfrm>
              <a:custGeom>
                <a:rect l="l" t="t" r="r" b="b"/>
                <a:pathLst>
                  <a:path w="9469" h="20">
                    <a:moveTo>
                      <a:pt x="6299" y="0"/>
                    </a:moveTo>
                    <a:lnTo>
                      <a:pt x="63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46" name="任意多边形 1073743645"/>
              <p:cNvSpPr/>
              <p:nvPr/>
            </p:nvSpPr>
            <p:spPr>
              <a:xfrm>
                <a:off x="16634" y="10655"/>
                <a:ext cx="9469" cy="20"/>
              </a:xfrm>
              <a:custGeom>
                <a:rect l="l" t="t" r="r" b="b"/>
                <a:pathLst>
                  <a:path w="9469" h="20">
                    <a:moveTo>
                      <a:pt x="6404" y="0"/>
                    </a:moveTo>
                    <a:lnTo>
                      <a:pt x="64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47" name="任意多边形 1073743646"/>
              <p:cNvSpPr/>
              <p:nvPr/>
            </p:nvSpPr>
            <p:spPr>
              <a:xfrm>
                <a:off x="16634" y="10655"/>
                <a:ext cx="9469" cy="20"/>
              </a:xfrm>
              <a:custGeom>
                <a:rect l="l" t="t" r="r" b="b"/>
                <a:pathLst>
                  <a:path w="9469" h="20">
                    <a:moveTo>
                      <a:pt x="6509" y="0"/>
                    </a:moveTo>
                    <a:lnTo>
                      <a:pt x="65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48" name="任意多边形 1073743647"/>
              <p:cNvSpPr/>
              <p:nvPr/>
            </p:nvSpPr>
            <p:spPr>
              <a:xfrm>
                <a:off x="16634" y="10655"/>
                <a:ext cx="9469" cy="20"/>
              </a:xfrm>
              <a:custGeom>
                <a:rect l="l" t="t" r="r" b="b"/>
                <a:pathLst>
                  <a:path w="9469" h="20">
                    <a:moveTo>
                      <a:pt x="6614" y="0"/>
                    </a:moveTo>
                    <a:lnTo>
                      <a:pt x="67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49" name="任意多边形 1073743648"/>
              <p:cNvSpPr/>
              <p:nvPr/>
            </p:nvSpPr>
            <p:spPr>
              <a:xfrm>
                <a:off x="16634" y="10655"/>
                <a:ext cx="9469" cy="20"/>
              </a:xfrm>
              <a:custGeom>
                <a:rect l="l" t="t" r="r" b="b"/>
                <a:pathLst>
                  <a:path w="9469" h="20">
                    <a:moveTo>
                      <a:pt x="6719" y="0"/>
                    </a:moveTo>
                    <a:lnTo>
                      <a:pt x="68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50" name="任意多边形 1073743649"/>
              <p:cNvSpPr/>
              <p:nvPr/>
            </p:nvSpPr>
            <p:spPr>
              <a:xfrm>
                <a:off x="16634" y="10655"/>
                <a:ext cx="9469" cy="20"/>
              </a:xfrm>
              <a:custGeom>
                <a:rect l="l" t="t" r="r" b="b"/>
                <a:pathLst>
                  <a:path w="9469" h="20">
                    <a:moveTo>
                      <a:pt x="6824" y="0"/>
                    </a:moveTo>
                    <a:lnTo>
                      <a:pt x="69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51" name="任意多边形 1073743650"/>
              <p:cNvSpPr/>
              <p:nvPr/>
            </p:nvSpPr>
            <p:spPr>
              <a:xfrm>
                <a:off x="16634" y="10655"/>
                <a:ext cx="9469" cy="20"/>
              </a:xfrm>
              <a:custGeom>
                <a:rect l="l" t="t" r="r" b="b"/>
                <a:pathLst>
                  <a:path w="9469" h="20">
                    <a:moveTo>
                      <a:pt x="6929" y="0"/>
                    </a:moveTo>
                    <a:lnTo>
                      <a:pt x="70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52" name="任意多边形 1073743651"/>
              <p:cNvSpPr/>
              <p:nvPr/>
            </p:nvSpPr>
            <p:spPr>
              <a:xfrm>
                <a:off x="16634" y="10655"/>
                <a:ext cx="9469" cy="20"/>
              </a:xfrm>
              <a:custGeom>
                <a:rect l="l" t="t" r="r" b="b"/>
                <a:pathLst>
                  <a:path w="9469" h="20">
                    <a:moveTo>
                      <a:pt x="7034" y="0"/>
                    </a:moveTo>
                    <a:lnTo>
                      <a:pt x="71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53" name="任意多边形 1073743652"/>
              <p:cNvSpPr/>
              <p:nvPr/>
            </p:nvSpPr>
            <p:spPr>
              <a:xfrm>
                <a:off x="16634" y="10655"/>
                <a:ext cx="9469" cy="20"/>
              </a:xfrm>
              <a:custGeom>
                <a:rect l="l" t="t" r="r" b="b"/>
                <a:pathLst>
                  <a:path w="9469" h="20">
                    <a:moveTo>
                      <a:pt x="7139" y="0"/>
                    </a:moveTo>
                    <a:lnTo>
                      <a:pt x="72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54" name="任意多边形 1073743653"/>
              <p:cNvSpPr/>
              <p:nvPr/>
            </p:nvSpPr>
            <p:spPr>
              <a:xfrm>
                <a:off x="16634" y="10655"/>
                <a:ext cx="9469" cy="20"/>
              </a:xfrm>
              <a:custGeom>
                <a:rect l="l" t="t" r="r" b="b"/>
                <a:pathLst>
                  <a:path w="9469" h="20">
                    <a:moveTo>
                      <a:pt x="7244" y="0"/>
                    </a:moveTo>
                    <a:lnTo>
                      <a:pt x="73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55" name="任意多边形 1073743654"/>
              <p:cNvSpPr/>
              <p:nvPr/>
            </p:nvSpPr>
            <p:spPr>
              <a:xfrm>
                <a:off x="16634" y="10655"/>
                <a:ext cx="9469" cy="20"/>
              </a:xfrm>
              <a:custGeom>
                <a:rect l="l" t="t" r="r" b="b"/>
                <a:pathLst>
                  <a:path w="9469" h="20">
                    <a:moveTo>
                      <a:pt x="7349" y="0"/>
                    </a:moveTo>
                    <a:lnTo>
                      <a:pt x="74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56" name="任意多边形 1073743655"/>
              <p:cNvSpPr/>
              <p:nvPr/>
            </p:nvSpPr>
            <p:spPr>
              <a:xfrm>
                <a:off x="16634" y="10655"/>
                <a:ext cx="9469" cy="20"/>
              </a:xfrm>
              <a:custGeom>
                <a:rect l="l" t="t" r="r" b="b"/>
                <a:pathLst>
                  <a:path w="9469" h="20">
                    <a:moveTo>
                      <a:pt x="7454" y="0"/>
                    </a:moveTo>
                    <a:lnTo>
                      <a:pt x="75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57" name="任意多边形 1073743656"/>
              <p:cNvSpPr/>
              <p:nvPr/>
            </p:nvSpPr>
            <p:spPr>
              <a:xfrm>
                <a:off x="16634" y="10655"/>
                <a:ext cx="9469" cy="20"/>
              </a:xfrm>
              <a:custGeom>
                <a:rect l="l" t="t" r="r" b="b"/>
                <a:pathLst>
                  <a:path w="9469" h="20">
                    <a:moveTo>
                      <a:pt x="7559" y="0"/>
                    </a:moveTo>
                    <a:lnTo>
                      <a:pt x="76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58" name="任意多边形 1073743657"/>
              <p:cNvSpPr/>
              <p:nvPr/>
            </p:nvSpPr>
            <p:spPr>
              <a:xfrm>
                <a:off x="16634" y="10655"/>
                <a:ext cx="9469" cy="20"/>
              </a:xfrm>
              <a:custGeom>
                <a:rect l="l" t="t" r="r" b="b"/>
                <a:pathLst>
                  <a:path w="9469" h="20">
                    <a:moveTo>
                      <a:pt x="7664" y="0"/>
                    </a:moveTo>
                    <a:lnTo>
                      <a:pt x="77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59" name="任意多边形 1073743658"/>
              <p:cNvSpPr/>
              <p:nvPr/>
            </p:nvSpPr>
            <p:spPr>
              <a:xfrm>
                <a:off x="16634" y="10655"/>
                <a:ext cx="9469" cy="20"/>
              </a:xfrm>
              <a:custGeom>
                <a:rect l="l" t="t" r="r" b="b"/>
                <a:pathLst>
                  <a:path w="9469" h="20">
                    <a:moveTo>
                      <a:pt x="7769" y="0"/>
                    </a:moveTo>
                    <a:lnTo>
                      <a:pt x="78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60" name="任意多边形 1073743659"/>
              <p:cNvSpPr/>
              <p:nvPr/>
            </p:nvSpPr>
            <p:spPr>
              <a:xfrm>
                <a:off x="16634" y="10655"/>
                <a:ext cx="9469" cy="20"/>
              </a:xfrm>
              <a:custGeom>
                <a:rect l="l" t="t" r="r" b="b"/>
                <a:pathLst>
                  <a:path w="9469" h="20">
                    <a:moveTo>
                      <a:pt x="7874" y="0"/>
                    </a:moveTo>
                    <a:lnTo>
                      <a:pt x="79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61" name="任意多边形 1073743660"/>
              <p:cNvSpPr/>
              <p:nvPr/>
            </p:nvSpPr>
            <p:spPr>
              <a:xfrm>
                <a:off x="16634" y="10655"/>
                <a:ext cx="9469" cy="20"/>
              </a:xfrm>
              <a:custGeom>
                <a:rect l="l" t="t" r="r" b="b"/>
                <a:pathLst>
                  <a:path w="9469" h="20">
                    <a:moveTo>
                      <a:pt x="7979" y="0"/>
                    </a:moveTo>
                    <a:lnTo>
                      <a:pt x="80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62" name="任意多边形 1073743661"/>
              <p:cNvSpPr/>
              <p:nvPr/>
            </p:nvSpPr>
            <p:spPr>
              <a:xfrm>
                <a:off x="16634" y="10655"/>
                <a:ext cx="9469" cy="20"/>
              </a:xfrm>
              <a:custGeom>
                <a:rect l="l" t="t" r="r" b="b"/>
                <a:pathLst>
                  <a:path w="9469" h="20">
                    <a:moveTo>
                      <a:pt x="8084" y="0"/>
                    </a:moveTo>
                    <a:lnTo>
                      <a:pt x="81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63" name="任意多边形 1073743662"/>
              <p:cNvSpPr/>
              <p:nvPr/>
            </p:nvSpPr>
            <p:spPr>
              <a:xfrm>
                <a:off x="16634" y="10655"/>
                <a:ext cx="9469" cy="20"/>
              </a:xfrm>
              <a:custGeom>
                <a:rect l="l" t="t" r="r" b="b"/>
                <a:pathLst>
                  <a:path w="9469" h="20">
                    <a:moveTo>
                      <a:pt x="8189" y="0"/>
                    </a:moveTo>
                    <a:lnTo>
                      <a:pt x="82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64" name="任意多边形 1073743663"/>
              <p:cNvSpPr/>
              <p:nvPr/>
            </p:nvSpPr>
            <p:spPr>
              <a:xfrm>
                <a:off x="16634" y="10655"/>
                <a:ext cx="9469" cy="20"/>
              </a:xfrm>
              <a:custGeom>
                <a:rect l="l" t="t" r="r" b="b"/>
                <a:pathLst>
                  <a:path w="9469" h="20">
                    <a:moveTo>
                      <a:pt x="8294" y="0"/>
                    </a:moveTo>
                    <a:lnTo>
                      <a:pt x="83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65" name="任意多边形 1073743664"/>
              <p:cNvSpPr/>
              <p:nvPr/>
            </p:nvSpPr>
            <p:spPr>
              <a:xfrm>
                <a:off x="16634" y="10655"/>
                <a:ext cx="9469" cy="20"/>
              </a:xfrm>
              <a:custGeom>
                <a:rect l="l" t="t" r="r" b="b"/>
                <a:pathLst>
                  <a:path w="9469" h="20">
                    <a:moveTo>
                      <a:pt x="8399" y="0"/>
                    </a:moveTo>
                    <a:lnTo>
                      <a:pt x="84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66" name="任意多边形 1073743665"/>
              <p:cNvSpPr/>
              <p:nvPr/>
            </p:nvSpPr>
            <p:spPr>
              <a:xfrm>
                <a:off x="16634" y="10655"/>
                <a:ext cx="9469" cy="20"/>
              </a:xfrm>
              <a:custGeom>
                <a:rect l="l" t="t" r="r" b="b"/>
                <a:pathLst>
                  <a:path w="9469" h="20">
                    <a:moveTo>
                      <a:pt x="8504" y="0"/>
                    </a:moveTo>
                    <a:lnTo>
                      <a:pt x="85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67" name="任意多边形 1073743666"/>
              <p:cNvSpPr/>
              <p:nvPr/>
            </p:nvSpPr>
            <p:spPr>
              <a:xfrm>
                <a:off x="16634" y="10655"/>
                <a:ext cx="9469" cy="20"/>
              </a:xfrm>
              <a:custGeom>
                <a:rect l="l" t="t" r="r" b="b"/>
                <a:pathLst>
                  <a:path w="9469" h="20">
                    <a:moveTo>
                      <a:pt x="8609" y="0"/>
                    </a:moveTo>
                    <a:lnTo>
                      <a:pt x="86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68" name="任意多边形 1073743667"/>
              <p:cNvSpPr/>
              <p:nvPr/>
            </p:nvSpPr>
            <p:spPr>
              <a:xfrm>
                <a:off x="16634" y="10655"/>
                <a:ext cx="9469" cy="20"/>
              </a:xfrm>
              <a:custGeom>
                <a:rect l="l" t="t" r="r" b="b"/>
                <a:pathLst>
                  <a:path w="9469" h="20">
                    <a:moveTo>
                      <a:pt x="8714" y="0"/>
                    </a:moveTo>
                    <a:lnTo>
                      <a:pt x="88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69" name="任意多边形 1073743668"/>
              <p:cNvSpPr/>
              <p:nvPr/>
            </p:nvSpPr>
            <p:spPr>
              <a:xfrm>
                <a:off x="16634" y="10655"/>
                <a:ext cx="9469" cy="20"/>
              </a:xfrm>
              <a:custGeom>
                <a:rect l="l" t="t" r="r" b="b"/>
                <a:pathLst>
                  <a:path w="9469" h="20">
                    <a:moveTo>
                      <a:pt x="8819" y="0"/>
                    </a:moveTo>
                    <a:lnTo>
                      <a:pt x="89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70" name="任意多边形 1073743669"/>
              <p:cNvSpPr/>
              <p:nvPr/>
            </p:nvSpPr>
            <p:spPr>
              <a:xfrm>
                <a:off x="16634" y="10655"/>
                <a:ext cx="9469" cy="20"/>
              </a:xfrm>
              <a:custGeom>
                <a:rect l="l" t="t" r="r" b="b"/>
                <a:pathLst>
                  <a:path w="9469" h="20">
                    <a:moveTo>
                      <a:pt x="8924" y="0"/>
                    </a:moveTo>
                    <a:lnTo>
                      <a:pt x="90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71" name="任意多边形 1073743670"/>
              <p:cNvSpPr/>
              <p:nvPr/>
            </p:nvSpPr>
            <p:spPr>
              <a:xfrm>
                <a:off x="16634" y="10655"/>
                <a:ext cx="9469" cy="20"/>
              </a:xfrm>
              <a:custGeom>
                <a:rect l="l" t="t" r="r" b="b"/>
                <a:pathLst>
                  <a:path w="9469" h="20">
                    <a:moveTo>
                      <a:pt x="9029" y="0"/>
                    </a:moveTo>
                    <a:lnTo>
                      <a:pt x="91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72" name="任意多边形 1073743671"/>
              <p:cNvSpPr/>
              <p:nvPr/>
            </p:nvSpPr>
            <p:spPr>
              <a:xfrm>
                <a:off x="16634" y="10655"/>
                <a:ext cx="9469" cy="20"/>
              </a:xfrm>
              <a:custGeom>
                <a:rect l="l" t="t" r="r" b="b"/>
                <a:pathLst>
                  <a:path w="9469" h="20">
                    <a:moveTo>
                      <a:pt x="9134" y="0"/>
                    </a:moveTo>
                    <a:lnTo>
                      <a:pt x="92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73" name="任意多边形 1073743672"/>
              <p:cNvSpPr/>
              <p:nvPr/>
            </p:nvSpPr>
            <p:spPr>
              <a:xfrm>
                <a:off x="16634" y="10655"/>
                <a:ext cx="9469" cy="20"/>
              </a:xfrm>
              <a:custGeom>
                <a:rect l="l" t="t" r="r" b="b"/>
                <a:pathLst>
                  <a:path w="9469" h="20">
                    <a:moveTo>
                      <a:pt x="9239" y="0"/>
                    </a:moveTo>
                    <a:lnTo>
                      <a:pt x="93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74" name="任意多边形 1073743673"/>
              <p:cNvSpPr/>
              <p:nvPr/>
            </p:nvSpPr>
            <p:spPr>
              <a:xfrm>
                <a:off x="16634" y="10655"/>
                <a:ext cx="9469" cy="20"/>
              </a:xfrm>
              <a:custGeom>
                <a:rect l="l" t="t" r="r" b="b"/>
                <a:pathLst>
                  <a:path w="9469" h="20">
                    <a:moveTo>
                      <a:pt x="9344" y="0"/>
                    </a:moveTo>
                    <a:lnTo>
                      <a:pt x="94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75" name="任意多边形 1073743674"/>
              <p:cNvSpPr/>
              <p:nvPr/>
            </p:nvSpPr>
            <p:spPr>
              <a:xfrm>
                <a:off x="16634" y="10655"/>
                <a:ext cx="9469" cy="20"/>
              </a:xfrm>
              <a:custGeom>
                <a:rect l="l" t="t" r="r" b="b"/>
                <a:pathLst>
                  <a:path w="9469" h="20">
                    <a:moveTo>
                      <a:pt x="9449" y="0"/>
                    </a:moveTo>
                    <a:lnTo>
                      <a:pt x="9468" y="0"/>
                    </a:lnTo>
                  </a:path>
                </a:pathLst>
              </a:custGeom>
              <a:noFill/>
              <a:ln w="9524" cap="flat" cmpd="sng">
                <a:solidFill>
                  <a:srgbClr val="FFFFFF"/>
                </a:solidFill>
                <a:prstDash val="solid"/>
                <a:headEnd type="none" w="med" len="med"/>
                <a:tailEnd type="none" w="med" len="med"/>
              </a:ln>
            </p:spPr>
            <p:txBody>
              <a:bodyPr/>
              <a:lstStyle/>
              <a:p>
                <a:endParaRPr lang="zh-CN" altLang="en-US"/>
              </a:p>
            </p:txBody>
          </p:sp>
        </p:grpSp>
        <p:grpSp>
          <p:nvGrpSpPr>
            <p:cNvPr id="1073743676" name="组合 1073743675"/>
            <p:cNvGrpSpPr/>
            <p:nvPr/>
          </p:nvGrpSpPr>
          <p:grpSpPr>
            <a:xfrm>
              <a:off x="15279" y="10836"/>
              <a:ext cx="149" cy="315"/>
              <a:chOff x="15279" y="10836"/>
              <a:chExt cx="149" cy="315"/>
            </a:xfrm>
          </p:grpSpPr>
          <p:sp>
            <p:nvSpPr>
              <p:cNvPr id="1073743677" name="任意多边形 1073743676"/>
              <p:cNvSpPr/>
              <p:nvPr/>
            </p:nvSpPr>
            <p:spPr>
              <a:xfrm>
                <a:off x="15279" y="10836"/>
                <a:ext cx="149" cy="315"/>
              </a:xfrm>
              <a:custGeom>
                <a:rect l="l" t="t" r="r" b="b"/>
                <a:pathLst>
                  <a:path w="149" h="315">
                    <a:moveTo>
                      <a:pt x="0" y="82"/>
                    </a:moveTo>
                    <a:lnTo>
                      <a:pt x="0" y="314"/>
                    </a:lnTo>
                  </a:path>
                </a:pathLst>
              </a:custGeom>
              <a:noFill/>
              <a:ln w="54746" cap="flat" cmpd="sng">
                <a:solidFill>
                  <a:srgbClr val="7064FF"/>
                </a:solidFill>
                <a:prstDash val="solid"/>
                <a:headEnd type="none" w="med" len="med"/>
                <a:tailEnd type="none" w="med" len="med"/>
              </a:ln>
            </p:spPr>
            <p:txBody>
              <a:bodyPr/>
              <a:lstStyle/>
              <a:p>
                <a:endParaRPr lang="zh-CN" altLang="en-US"/>
              </a:p>
            </p:txBody>
          </p:sp>
          <p:sp>
            <p:nvSpPr>
              <p:cNvPr id="1073743678" name="任意多边形 1073743677"/>
              <p:cNvSpPr/>
              <p:nvPr/>
            </p:nvSpPr>
            <p:spPr>
              <a:xfrm>
                <a:off x="15279" y="10836"/>
                <a:ext cx="149" cy="315"/>
              </a:xfrm>
              <a:custGeom>
                <a:rect l="l" t="t" r="r" b="b"/>
                <a:pathLst>
                  <a:path w="149" h="315">
                    <a:moveTo>
                      <a:pt x="148" y="0"/>
                    </a:moveTo>
                    <a:lnTo>
                      <a:pt x="148" y="314"/>
                    </a:lnTo>
                  </a:path>
                </a:pathLst>
              </a:custGeom>
              <a:noFill/>
              <a:ln w="54746" cap="flat" cmpd="sng">
                <a:solidFill>
                  <a:srgbClr val="7064FF"/>
                </a:solidFill>
                <a:prstDash val="solid"/>
                <a:headEnd type="none" w="med" len="med"/>
                <a:tailEnd type="none" w="med" len="med"/>
              </a:ln>
            </p:spPr>
            <p:txBody>
              <a:bodyPr/>
              <a:lstStyle/>
              <a:p>
                <a:endParaRPr lang="zh-CN" altLang="en-US"/>
              </a:p>
            </p:txBody>
          </p:sp>
        </p:grpSp>
        <p:sp>
          <p:nvSpPr>
            <p:cNvPr id="1073743679" name="任意多边形 1073743678"/>
            <p:cNvSpPr/>
            <p:nvPr/>
          </p:nvSpPr>
          <p:spPr>
            <a:xfrm>
              <a:off x="15575" y="10863"/>
              <a:ext cx="20" cy="288"/>
            </a:xfrm>
            <a:custGeom>
              <a:rect l="l" t="t" r="r" b="b"/>
              <a:pathLst>
                <a:path w="20" h="288">
                  <a:moveTo>
                    <a:pt x="0" y="0"/>
                  </a:moveTo>
                  <a:lnTo>
                    <a:pt x="0" y="287"/>
                  </a:lnTo>
                </a:path>
              </a:pathLst>
            </a:custGeom>
            <a:noFill/>
            <a:ln w="54746" cap="flat" cmpd="sng">
              <a:solidFill>
                <a:srgbClr val="7064FF"/>
              </a:solidFill>
              <a:prstDash val="solid"/>
              <a:headEnd type="none" w="med" len="med"/>
              <a:tailEnd type="none" w="med" len="med"/>
            </a:ln>
          </p:spPr>
          <p:txBody>
            <a:bodyPr/>
            <a:lstStyle/>
            <a:p>
              <a:endParaRPr lang="zh-CN" altLang="en-US"/>
            </a:p>
          </p:txBody>
        </p:sp>
        <p:sp>
          <p:nvSpPr>
            <p:cNvPr id="1073743680" name="任意多边形 1073743679"/>
            <p:cNvSpPr/>
            <p:nvPr/>
          </p:nvSpPr>
          <p:spPr>
            <a:xfrm>
              <a:off x="15722" y="10744"/>
              <a:ext cx="20" cy="406"/>
            </a:xfrm>
            <a:custGeom>
              <a:rect l="l" t="t" r="r" b="b"/>
              <a:pathLst>
                <a:path w="20" h="406">
                  <a:moveTo>
                    <a:pt x="0" y="0"/>
                  </a:moveTo>
                  <a:lnTo>
                    <a:pt x="0" y="405"/>
                  </a:lnTo>
                </a:path>
              </a:pathLst>
            </a:custGeom>
            <a:noFill/>
            <a:ln w="54746" cap="flat" cmpd="sng">
              <a:solidFill>
                <a:srgbClr val="7064FF"/>
              </a:solidFill>
              <a:prstDash val="solid"/>
              <a:headEnd type="none" w="med" len="med"/>
              <a:tailEnd type="none" w="med" len="med"/>
            </a:ln>
          </p:spPr>
          <p:txBody>
            <a:bodyPr/>
            <a:lstStyle/>
            <a:p>
              <a:endParaRPr lang="zh-CN" altLang="en-US"/>
            </a:p>
          </p:txBody>
        </p:sp>
        <p:grpSp>
          <p:nvGrpSpPr>
            <p:cNvPr id="1073743681" name="组合 1073743680"/>
            <p:cNvGrpSpPr/>
            <p:nvPr/>
          </p:nvGrpSpPr>
          <p:grpSpPr>
            <a:xfrm>
              <a:off x="15229" y="10535"/>
              <a:ext cx="525" cy="345"/>
              <a:chOff x="15229" y="10535"/>
              <a:chExt cx="525" cy="345"/>
            </a:xfrm>
          </p:grpSpPr>
          <p:sp>
            <p:nvSpPr>
              <p:cNvPr id="1073743682" name="任意多边形 1073743681"/>
              <p:cNvSpPr/>
              <p:nvPr/>
            </p:nvSpPr>
            <p:spPr>
              <a:xfrm>
                <a:off x="15229" y="10535"/>
                <a:ext cx="525" cy="345"/>
              </a:xfrm>
              <a:custGeom>
                <a:rect l="l" t="t" r="r" b="b"/>
                <a:pathLst>
                  <a:path w="525" h="345">
                    <a:moveTo>
                      <a:pt x="354" y="215"/>
                    </a:moveTo>
                    <a:lnTo>
                      <a:pt x="287" y="215"/>
                    </a:lnTo>
                    <a:lnTo>
                      <a:pt x="416" y="85"/>
                    </a:lnTo>
                    <a:lnTo>
                      <a:pt x="388" y="57"/>
                    </a:lnTo>
                    <a:lnTo>
                      <a:pt x="383" y="50"/>
                    </a:lnTo>
                    <a:lnTo>
                      <a:pt x="386" y="41"/>
                    </a:lnTo>
                    <a:lnTo>
                      <a:pt x="393" y="38"/>
                    </a:lnTo>
                    <a:lnTo>
                      <a:pt x="507" y="2"/>
                    </a:lnTo>
                    <a:lnTo>
                      <a:pt x="516" y="0"/>
                    </a:lnTo>
                    <a:lnTo>
                      <a:pt x="524" y="8"/>
                    </a:lnTo>
                    <a:lnTo>
                      <a:pt x="522" y="17"/>
                    </a:lnTo>
                    <a:lnTo>
                      <a:pt x="489" y="119"/>
                    </a:lnTo>
                    <a:lnTo>
                      <a:pt x="450" y="119"/>
                    </a:lnTo>
                    <a:lnTo>
                      <a:pt x="354" y="215"/>
                    </a:lnTo>
                    <a:close/>
                  </a:path>
                </a:pathLst>
              </a:custGeom>
              <a:solidFill>
                <a:srgbClr val="7064FF"/>
              </a:solidFill>
              <a:ln w="9525">
                <a:noFill/>
              </a:ln>
            </p:spPr>
            <p:txBody>
              <a:bodyPr/>
              <a:lstStyle/>
              <a:p>
                <a:endParaRPr lang="zh-CN" altLang="en-US"/>
              </a:p>
            </p:txBody>
          </p:sp>
          <p:sp>
            <p:nvSpPr>
              <p:cNvPr id="1073743683" name="任意多边形 1073743682"/>
              <p:cNvSpPr/>
              <p:nvPr/>
            </p:nvSpPr>
            <p:spPr>
              <a:xfrm>
                <a:off x="15229" y="10535"/>
                <a:ext cx="525" cy="345"/>
              </a:xfrm>
              <a:custGeom>
                <a:rect l="l" t="t" r="r" b="b"/>
                <a:pathLst>
                  <a:path w="525" h="345">
                    <a:moveTo>
                      <a:pt x="33" y="344"/>
                    </a:moveTo>
                    <a:lnTo>
                      <a:pt x="0" y="311"/>
                    </a:lnTo>
                    <a:lnTo>
                      <a:pt x="191" y="119"/>
                    </a:lnTo>
                    <a:lnTo>
                      <a:pt x="258" y="186"/>
                    </a:lnTo>
                    <a:lnTo>
                      <a:pt x="191" y="186"/>
                    </a:lnTo>
                    <a:lnTo>
                      <a:pt x="33" y="344"/>
                    </a:lnTo>
                    <a:close/>
                  </a:path>
                </a:pathLst>
              </a:custGeom>
              <a:solidFill>
                <a:srgbClr val="7064FF"/>
              </a:solidFill>
              <a:ln w="9525">
                <a:noFill/>
              </a:ln>
            </p:spPr>
            <p:txBody>
              <a:bodyPr/>
              <a:lstStyle/>
              <a:p>
                <a:endParaRPr lang="zh-CN" altLang="en-US"/>
              </a:p>
            </p:txBody>
          </p:sp>
          <p:sp>
            <p:nvSpPr>
              <p:cNvPr id="1073743684" name="任意多边形 1073743683"/>
              <p:cNvSpPr/>
              <p:nvPr/>
            </p:nvSpPr>
            <p:spPr>
              <a:xfrm>
                <a:off x="15229" y="10535"/>
                <a:ext cx="525" cy="345"/>
              </a:xfrm>
              <a:custGeom>
                <a:rect l="l" t="t" r="r" b="b"/>
                <a:pathLst>
                  <a:path w="525" h="345">
                    <a:moveTo>
                      <a:pt x="472" y="141"/>
                    </a:moveTo>
                    <a:lnTo>
                      <a:pt x="450" y="119"/>
                    </a:lnTo>
                    <a:lnTo>
                      <a:pt x="489" y="119"/>
                    </a:lnTo>
                    <a:lnTo>
                      <a:pt x="485" y="131"/>
                    </a:lnTo>
                    <a:lnTo>
                      <a:pt x="482" y="139"/>
                    </a:lnTo>
                    <a:lnTo>
                      <a:pt x="472" y="141"/>
                    </a:lnTo>
                    <a:close/>
                  </a:path>
                </a:pathLst>
              </a:custGeom>
              <a:solidFill>
                <a:srgbClr val="7064FF"/>
              </a:solidFill>
              <a:ln w="9525">
                <a:noFill/>
              </a:ln>
            </p:spPr>
            <p:txBody>
              <a:bodyPr/>
              <a:lstStyle/>
              <a:p>
                <a:endParaRPr lang="zh-CN" altLang="en-US"/>
              </a:p>
            </p:txBody>
          </p:sp>
          <p:sp>
            <p:nvSpPr>
              <p:cNvPr id="1073743685" name="任意多边形 1073743684"/>
              <p:cNvSpPr/>
              <p:nvPr/>
            </p:nvSpPr>
            <p:spPr>
              <a:xfrm>
                <a:off x="15229" y="10535"/>
                <a:ext cx="525" cy="345"/>
              </a:xfrm>
              <a:custGeom>
                <a:rect l="l" t="t" r="r" b="b"/>
                <a:pathLst>
                  <a:path w="525" h="345">
                    <a:moveTo>
                      <a:pt x="287" y="282"/>
                    </a:moveTo>
                    <a:lnTo>
                      <a:pt x="191" y="186"/>
                    </a:lnTo>
                    <a:lnTo>
                      <a:pt x="258" y="186"/>
                    </a:lnTo>
                    <a:lnTo>
                      <a:pt x="287" y="215"/>
                    </a:lnTo>
                    <a:lnTo>
                      <a:pt x="354" y="215"/>
                    </a:lnTo>
                    <a:lnTo>
                      <a:pt x="287" y="282"/>
                    </a:lnTo>
                    <a:close/>
                  </a:path>
                </a:pathLst>
              </a:custGeom>
              <a:solidFill>
                <a:srgbClr val="7064FF"/>
              </a:solidFill>
              <a:ln w="9525">
                <a:noFill/>
              </a:ln>
            </p:spPr>
            <p:txBody>
              <a:bodyPr/>
              <a:lstStyle/>
              <a:p>
                <a:endParaRPr lang="zh-CN" altLang="en-US"/>
              </a:p>
            </p:txBody>
          </p:sp>
        </p:grpSp>
      </p:grpSp>
      <p:grpSp>
        <p:nvGrpSpPr>
          <p:cNvPr id="1073743688" name="组合 1073743687" title=""/>
          <p:cNvGrpSpPr/>
          <p:nvPr/>
        </p:nvGrpSpPr>
        <p:grpSpPr>
          <a:xfrm>
            <a:off x="4687570" y="5653405"/>
            <a:ext cx="4698365" cy="730885"/>
            <a:chOff x="14400" y="12465"/>
            <a:chExt cx="12780" cy="2115"/>
          </a:xfrm>
        </p:grpSpPr>
        <p:sp>
          <p:nvSpPr>
            <p:cNvPr id="1073743689" name="任意多边形 1073743688"/>
            <p:cNvSpPr/>
            <p:nvPr/>
          </p:nvSpPr>
          <p:spPr>
            <a:xfrm>
              <a:off x="14400" y="12465"/>
              <a:ext cx="12780" cy="2115"/>
            </a:xfrm>
            <a:custGeom>
              <a:rect l="l" t="t" r="r" b="b"/>
              <a:pathLst>
                <a:path w="12780" h="2115">
                  <a:moveTo>
                    <a:pt x="11722" y="2114"/>
                  </a:moveTo>
                  <a:lnTo>
                    <a:pt x="1057" y="2114"/>
                  </a:lnTo>
                  <a:lnTo>
                    <a:pt x="981" y="2112"/>
                  </a:lnTo>
                  <a:lnTo>
                    <a:pt x="905" y="2104"/>
                  </a:lnTo>
                  <a:lnTo>
                    <a:pt x="831" y="2090"/>
                  </a:lnTo>
                  <a:lnTo>
                    <a:pt x="758" y="2071"/>
                  </a:lnTo>
                  <a:lnTo>
                    <a:pt x="687" y="2048"/>
                  </a:lnTo>
                  <a:lnTo>
                    <a:pt x="618" y="2019"/>
                  </a:lnTo>
                  <a:lnTo>
                    <a:pt x="551" y="1985"/>
                  </a:lnTo>
                  <a:lnTo>
                    <a:pt x="486" y="1947"/>
                  </a:lnTo>
                  <a:lnTo>
                    <a:pt x="424" y="1904"/>
                  </a:lnTo>
                  <a:lnTo>
                    <a:pt x="365" y="1857"/>
                  </a:lnTo>
                  <a:lnTo>
                    <a:pt x="309" y="1805"/>
                  </a:lnTo>
                  <a:lnTo>
                    <a:pt x="257" y="1749"/>
                  </a:lnTo>
                  <a:lnTo>
                    <a:pt x="210" y="1690"/>
                  </a:lnTo>
                  <a:lnTo>
                    <a:pt x="167" y="1628"/>
                  </a:lnTo>
                  <a:lnTo>
                    <a:pt x="129" y="1563"/>
                  </a:lnTo>
                  <a:lnTo>
                    <a:pt x="95" y="1496"/>
                  </a:lnTo>
                  <a:lnTo>
                    <a:pt x="66" y="1427"/>
                  </a:lnTo>
                  <a:lnTo>
                    <a:pt x="43" y="1356"/>
                  </a:lnTo>
                  <a:lnTo>
                    <a:pt x="24" y="1283"/>
                  </a:lnTo>
                  <a:lnTo>
                    <a:pt x="10" y="1208"/>
                  </a:lnTo>
                  <a:lnTo>
                    <a:pt x="2" y="1133"/>
                  </a:lnTo>
                  <a:lnTo>
                    <a:pt x="0" y="1057"/>
                  </a:lnTo>
                  <a:lnTo>
                    <a:pt x="2" y="981"/>
                  </a:lnTo>
                  <a:lnTo>
                    <a:pt x="10" y="905"/>
                  </a:lnTo>
                  <a:lnTo>
                    <a:pt x="24" y="831"/>
                  </a:lnTo>
                  <a:lnTo>
                    <a:pt x="43" y="758"/>
                  </a:lnTo>
                  <a:lnTo>
                    <a:pt x="66" y="687"/>
                  </a:lnTo>
                  <a:lnTo>
                    <a:pt x="95" y="618"/>
                  </a:lnTo>
                  <a:lnTo>
                    <a:pt x="129" y="551"/>
                  </a:lnTo>
                  <a:lnTo>
                    <a:pt x="167" y="486"/>
                  </a:lnTo>
                  <a:lnTo>
                    <a:pt x="210" y="424"/>
                  </a:lnTo>
                  <a:lnTo>
                    <a:pt x="257" y="365"/>
                  </a:lnTo>
                  <a:lnTo>
                    <a:pt x="309" y="309"/>
                  </a:lnTo>
                  <a:lnTo>
                    <a:pt x="365" y="257"/>
                  </a:lnTo>
                  <a:lnTo>
                    <a:pt x="424" y="210"/>
                  </a:lnTo>
                  <a:lnTo>
                    <a:pt x="486" y="167"/>
                  </a:lnTo>
                  <a:lnTo>
                    <a:pt x="551" y="129"/>
                  </a:lnTo>
                  <a:lnTo>
                    <a:pt x="618" y="95"/>
                  </a:lnTo>
                  <a:lnTo>
                    <a:pt x="687" y="66"/>
                  </a:lnTo>
                  <a:lnTo>
                    <a:pt x="758" y="43"/>
                  </a:lnTo>
                  <a:lnTo>
                    <a:pt x="831" y="24"/>
                  </a:lnTo>
                  <a:lnTo>
                    <a:pt x="905" y="10"/>
                  </a:lnTo>
                  <a:lnTo>
                    <a:pt x="981" y="2"/>
                  </a:lnTo>
                  <a:lnTo>
                    <a:pt x="1057" y="0"/>
                  </a:lnTo>
                  <a:lnTo>
                    <a:pt x="11722" y="0"/>
                  </a:lnTo>
                  <a:lnTo>
                    <a:pt x="11798" y="2"/>
                  </a:lnTo>
                  <a:lnTo>
                    <a:pt x="11874" y="10"/>
                  </a:lnTo>
                  <a:lnTo>
                    <a:pt x="11948" y="24"/>
                  </a:lnTo>
                  <a:lnTo>
                    <a:pt x="12021" y="43"/>
                  </a:lnTo>
                  <a:lnTo>
                    <a:pt x="12092" y="66"/>
                  </a:lnTo>
                  <a:lnTo>
                    <a:pt x="12161" y="95"/>
                  </a:lnTo>
                  <a:lnTo>
                    <a:pt x="12228" y="129"/>
                  </a:lnTo>
                  <a:lnTo>
                    <a:pt x="12293" y="167"/>
                  </a:lnTo>
                  <a:lnTo>
                    <a:pt x="12355" y="210"/>
                  </a:lnTo>
                  <a:lnTo>
                    <a:pt x="12414" y="257"/>
                  </a:lnTo>
                  <a:lnTo>
                    <a:pt x="12470" y="309"/>
                  </a:lnTo>
                  <a:lnTo>
                    <a:pt x="12522" y="365"/>
                  </a:lnTo>
                  <a:lnTo>
                    <a:pt x="12569" y="424"/>
                  </a:lnTo>
                  <a:lnTo>
                    <a:pt x="12612" y="486"/>
                  </a:lnTo>
                  <a:lnTo>
                    <a:pt x="12650" y="551"/>
                  </a:lnTo>
                  <a:lnTo>
                    <a:pt x="12684" y="618"/>
                  </a:lnTo>
                  <a:lnTo>
                    <a:pt x="12713" y="687"/>
                  </a:lnTo>
                  <a:lnTo>
                    <a:pt x="12736" y="758"/>
                  </a:lnTo>
                  <a:lnTo>
                    <a:pt x="12755" y="831"/>
                  </a:lnTo>
                  <a:lnTo>
                    <a:pt x="12769" y="905"/>
                  </a:lnTo>
                  <a:lnTo>
                    <a:pt x="12777" y="981"/>
                  </a:lnTo>
                  <a:lnTo>
                    <a:pt x="12779" y="1057"/>
                  </a:lnTo>
                  <a:lnTo>
                    <a:pt x="12777" y="1133"/>
                  </a:lnTo>
                  <a:lnTo>
                    <a:pt x="12769" y="1208"/>
                  </a:lnTo>
                  <a:lnTo>
                    <a:pt x="12755" y="1283"/>
                  </a:lnTo>
                  <a:lnTo>
                    <a:pt x="12736" y="1356"/>
                  </a:lnTo>
                  <a:lnTo>
                    <a:pt x="12713" y="1427"/>
                  </a:lnTo>
                  <a:lnTo>
                    <a:pt x="12684" y="1496"/>
                  </a:lnTo>
                  <a:lnTo>
                    <a:pt x="12650" y="1563"/>
                  </a:lnTo>
                  <a:lnTo>
                    <a:pt x="12612" y="1628"/>
                  </a:lnTo>
                  <a:lnTo>
                    <a:pt x="12569" y="1690"/>
                  </a:lnTo>
                  <a:lnTo>
                    <a:pt x="12522" y="1749"/>
                  </a:lnTo>
                  <a:lnTo>
                    <a:pt x="12470" y="1805"/>
                  </a:lnTo>
                  <a:lnTo>
                    <a:pt x="12414" y="1857"/>
                  </a:lnTo>
                  <a:lnTo>
                    <a:pt x="12355" y="1904"/>
                  </a:lnTo>
                  <a:lnTo>
                    <a:pt x="12293" y="1947"/>
                  </a:lnTo>
                  <a:lnTo>
                    <a:pt x="12228" y="1985"/>
                  </a:lnTo>
                  <a:lnTo>
                    <a:pt x="12161" y="2019"/>
                  </a:lnTo>
                  <a:lnTo>
                    <a:pt x="12092" y="2048"/>
                  </a:lnTo>
                  <a:lnTo>
                    <a:pt x="12021" y="2071"/>
                  </a:lnTo>
                  <a:lnTo>
                    <a:pt x="11948" y="2090"/>
                  </a:lnTo>
                  <a:lnTo>
                    <a:pt x="11874" y="2104"/>
                  </a:lnTo>
                  <a:lnTo>
                    <a:pt x="11798" y="2112"/>
                  </a:lnTo>
                  <a:lnTo>
                    <a:pt x="11722" y="2114"/>
                  </a:lnTo>
                  <a:close/>
                </a:path>
              </a:pathLst>
            </a:custGeom>
            <a:solidFill>
              <a:srgbClr val="A315FF"/>
            </a:solidFill>
            <a:ln w="9525">
              <a:noFill/>
            </a:ln>
          </p:spPr>
          <p:txBody>
            <a:bodyPr/>
            <a:lstStyle/>
            <a:p>
              <a:endParaRPr lang="zh-CN" altLang="en-US"/>
            </a:p>
          </p:txBody>
        </p:sp>
        <p:sp>
          <p:nvSpPr>
            <p:cNvPr id="1073743690" name="任意多边形 1073743689"/>
            <p:cNvSpPr/>
            <p:nvPr/>
          </p:nvSpPr>
          <p:spPr>
            <a:xfrm>
              <a:off x="14708" y="12688"/>
              <a:ext cx="1669" cy="1669"/>
            </a:xfrm>
            <a:custGeom>
              <a:rect l="l" t="t" r="r" b="b"/>
              <a:pathLst>
                <a:path w="1669" h="1669">
                  <a:moveTo>
                    <a:pt x="834" y="1668"/>
                  </a:moveTo>
                  <a:lnTo>
                    <a:pt x="758" y="1665"/>
                  </a:lnTo>
                  <a:lnTo>
                    <a:pt x="684" y="1655"/>
                  </a:lnTo>
                  <a:lnTo>
                    <a:pt x="612" y="1638"/>
                  </a:lnTo>
                  <a:lnTo>
                    <a:pt x="543" y="1616"/>
                  </a:lnTo>
                  <a:lnTo>
                    <a:pt x="476" y="1588"/>
                  </a:lnTo>
                  <a:lnTo>
                    <a:pt x="413" y="1554"/>
                  </a:lnTo>
                  <a:lnTo>
                    <a:pt x="353" y="1516"/>
                  </a:lnTo>
                  <a:lnTo>
                    <a:pt x="296" y="1472"/>
                  </a:lnTo>
                  <a:lnTo>
                    <a:pt x="244" y="1424"/>
                  </a:lnTo>
                  <a:lnTo>
                    <a:pt x="196" y="1371"/>
                  </a:lnTo>
                  <a:lnTo>
                    <a:pt x="152" y="1315"/>
                  </a:lnTo>
                  <a:lnTo>
                    <a:pt x="113" y="1255"/>
                  </a:lnTo>
                  <a:lnTo>
                    <a:pt x="80" y="1191"/>
                  </a:lnTo>
                  <a:lnTo>
                    <a:pt x="52" y="1125"/>
                  </a:lnTo>
                  <a:lnTo>
                    <a:pt x="29" y="1056"/>
                  </a:lnTo>
                  <a:lnTo>
                    <a:pt x="13" y="984"/>
                  </a:lnTo>
                  <a:lnTo>
                    <a:pt x="3" y="910"/>
                  </a:lnTo>
                  <a:lnTo>
                    <a:pt x="0" y="834"/>
                  </a:lnTo>
                  <a:lnTo>
                    <a:pt x="3" y="758"/>
                  </a:lnTo>
                  <a:lnTo>
                    <a:pt x="13" y="684"/>
                  </a:lnTo>
                  <a:lnTo>
                    <a:pt x="29" y="612"/>
                  </a:lnTo>
                  <a:lnTo>
                    <a:pt x="52" y="543"/>
                  </a:lnTo>
                  <a:lnTo>
                    <a:pt x="80" y="476"/>
                  </a:lnTo>
                  <a:lnTo>
                    <a:pt x="113" y="413"/>
                  </a:lnTo>
                  <a:lnTo>
                    <a:pt x="152" y="353"/>
                  </a:lnTo>
                  <a:lnTo>
                    <a:pt x="196" y="296"/>
                  </a:lnTo>
                  <a:lnTo>
                    <a:pt x="244" y="244"/>
                  </a:lnTo>
                  <a:lnTo>
                    <a:pt x="296" y="196"/>
                  </a:lnTo>
                  <a:lnTo>
                    <a:pt x="353" y="152"/>
                  </a:lnTo>
                  <a:lnTo>
                    <a:pt x="413" y="113"/>
                  </a:lnTo>
                  <a:lnTo>
                    <a:pt x="476" y="80"/>
                  </a:lnTo>
                  <a:lnTo>
                    <a:pt x="543" y="52"/>
                  </a:lnTo>
                  <a:lnTo>
                    <a:pt x="612" y="29"/>
                  </a:lnTo>
                  <a:lnTo>
                    <a:pt x="684" y="13"/>
                  </a:lnTo>
                  <a:lnTo>
                    <a:pt x="758" y="3"/>
                  </a:lnTo>
                  <a:lnTo>
                    <a:pt x="834" y="0"/>
                  </a:lnTo>
                  <a:lnTo>
                    <a:pt x="910" y="3"/>
                  </a:lnTo>
                  <a:lnTo>
                    <a:pt x="984" y="13"/>
                  </a:lnTo>
                  <a:lnTo>
                    <a:pt x="1056" y="29"/>
                  </a:lnTo>
                  <a:lnTo>
                    <a:pt x="1125" y="52"/>
                  </a:lnTo>
                  <a:lnTo>
                    <a:pt x="1191" y="80"/>
                  </a:lnTo>
                  <a:lnTo>
                    <a:pt x="1255" y="113"/>
                  </a:lnTo>
                  <a:lnTo>
                    <a:pt x="1315" y="152"/>
                  </a:lnTo>
                  <a:lnTo>
                    <a:pt x="1371" y="196"/>
                  </a:lnTo>
                  <a:lnTo>
                    <a:pt x="1424" y="244"/>
                  </a:lnTo>
                  <a:lnTo>
                    <a:pt x="1472" y="296"/>
                  </a:lnTo>
                  <a:lnTo>
                    <a:pt x="1516" y="353"/>
                  </a:lnTo>
                  <a:lnTo>
                    <a:pt x="1554" y="413"/>
                  </a:lnTo>
                  <a:lnTo>
                    <a:pt x="1588" y="476"/>
                  </a:lnTo>
                  <a:lnTo>
                    <a:pt x="1616" y="543"/>
                  </a:lnTo>
                  <a:lnTo>
                    <a:pt x="1638" y="612"/>
                  </a:lnTo>
                  <a:lnTo>
                    <a:pt x="1655" y="684"/>
                  </a:lnTo>
                  <a:lnTo>
                    <a:pt x="1665" y="758"/>
                  </a:lnTo>
                  <a:lnTo>
                    <a:pt x="1668" y="834"/>
                  </a:lnTo>
                  <a:lnTo>
                    <a:pt x="1665" y="910"/>
                  </a:lnTo>
                  <a:lnTo>
                    <a:pt x="1655" y="984"/>
                  </a:lnTo>
                  <a:lnTo>
                    <a:pt x="1638" y="1056"/>
                  </a:lnTo>
                  <a:lnTo>
                    <a:pt x="1616" y="1125"/>
                  </a:lnTo>
                  <a:lnTo>
                    <a:pt x="1588" y="1191"/>
                  </a:lnTo>
                  <a:lnTo>
                    <a:pt x="1554" y="1255"/>
                  </a:lnTo>
                  <a:lnTo>
                    <a:pt x="1516" y="1315"/>
                  </a:lnTo>
                  <a:lnTo>
                    <a:pt x="1472" y="1371"/>
                  </a:lnTo>
                  <a:lnTo>
                    <a:pt x="1424" y="1424"/>
                  </a:lnTo>
                  <a:lnTo>
                    <a:pt x="1371" y="1472"/>
                  </a:lnTo>
                  <a:lnTo>
                    <a:pt x="1315" y="1516"/>
                  </a:lnTo>
                  <a:lnTo>
                    <a:pt x="1255" y="1554"/>
                  </a:lnTo>
                  <a:lnTo>
                    <a:pt x="1191" y="1588"/>
                  </a:lnTo>
                  <a:lnTo>
                    <a:pt x="1125" y="1616"/>
                  </a:lnTo>
                  <a:lnTo>
                    <a:pt x="1056" y="1638"/>
                  </a:lnTo>
                  <a:lnTo>
                    <a:pt x="984" y="1655"/>
                  </a:lnTo>
                  <a:lnTo>
                    <a:pt x="910" y="1665"/>
                  </a:lnTo>
                  <a:lnTo>
                    <a:pt x="834" y="1668"/>
                  </a:lnTo>
                  <a:close/>
                </a:path>
              </a:pathLst>
            </a:custGeom>
            <a:solidFill>
              <a:srgbClr val="FFFFFF"/>
            </a:solidFill>
            <a:ln w="9525">
              <a:noFill/>
            </a:ln>
          </p:spPr>
          <p:txBody>
            <a:bodyPr/>
            <a:lstStyle/>
            <a:p>
              <a:endParaRPr lang="zh-CN" altLang="en-US"/>
            </a:p>
          </p:txBody>
        </p:sp>
        <p:grpSp>
          <p:nvGrpSpPr>
            <p:cNvPr id="1073743691" name="组合 1073743690"/>
            <p:cNvGrpSpPr/>
            <p:nvPr/>
          </p:nvGrpSpPr>
          <p:grpSpPr>
            <a:xfrm>
              <a:off x="16634" y="13359"/>
              <a:ext cx="9469" cy="20"/>
              <a:chOff x="16634" y="13359"/>
              <a:chExt cx="9469" cy="20"/>
            </a:xfrm>
          </p:grpSpPr>
          <p:sp>
            <p:nvSpPr>
              <p:cNvPr id="1073743692" name="任意多边形 1073743691"/>
              <p:cNvSpPr/>
              <p:nvPr/>
            </p:nvSpPr>
            <p:spPr>
              <a:xfrm>
                <a:off x="16634" y="13359"/>
                <a:ext cx="9469" cy="20"/>
              </a:xfrm>
              <a:custGeom>
                <a:rect l="l" t="t" r="r" b="b"/>
                <a:pathLst>
                  <a:path w="9469" h="20">
                    <a:moveTo>
                      <a:pt x="0" y="0"/>
                    </a:moveTo>
                    <a:lnTo>
                      <a:pt x="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93" name="任意多边形 1073743692"/>
              <p:cNvSpPr/>
              <p:nvPr/>
            </p:nvSpPr>
            <p:spPr>
              <a:xfrm>
                <a:off x="16634" y="13359"/>
                <a:ext cx="9469" cy="20"/>
              </a:xfrm>
              <a:custGeom>
                <a:rect l="l" t="t" r="r" b="b"/>
                <a:pathLst>
                  <a:path w="9469" h="20">
                    <a:moveTo>
                      <a:pt x="104" y="0"/>
                    </a:moveTo>
                    <a:lnTo>
                      <a:pt x="1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94" name="任意多边形 1073743693"/>
              <p:cNvSpPr/>
              <p:nvPr/>
            </p:nvSpPr>
            <p:spPr>
              <a:xfrm>
                <a:off x="16634" y="13359"/>
                <a:ext cx="9469" cy="20"/>
              </a:xfrm>
              <a:custGeom>
                <a:rect l="l" t="t" r="r" b="b"/>
                <a:pathLst>
                  <a:path w="9469" h="20">
                    <a:moveTo>
                      <a:pt x="209" y="0"/>
                    </a:moveTo>
                    <a:lnTo>
                      <a:pt x="2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95" name="任意多边形 1073743694"/>
              <p:cNvSpPr/>
              <p:nvPr/>
            </p:nvSpPr>
            <p:spPr>
              <a:xfrm>
                <a:off x="16634" y="13359"/>
                <a:ext cx="9469" cy="20"/>
              </a:xfrm>
              <a:custGeom>
                <a:rect l="l" t="t" r="r" b="b"/>
                <a:pathLst>
                  <a:path w="9469" h="20">
                    <a:moveTo>
                      <a:pt x="314" y="0"/>
                    </a:moveTo>
                    <a:lnTo>
                      <a:pt x="4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96" name="任意多边形 1073743695"/>
              <p:cNvSpPr/>
              <p:nvPr/>
            </p:nvSpPr>
            <p:spPr>
              <a:xfrm>
                <a:off x="16634" y="13359"/>
                <a:ext cx="9469" cy="20"/>
              </a:xfrm>
              <a:custGeom>
                <a:rect l="l" t="t" r="r" b="b"/>
                <a:pathLst>
                  <a:path w="9469" h="20">
                    <a:moveTo>
                      <a:pt x="419" y="0"/>
                    </a:moveTo>
                    <a:lnTo>
                      <a:pt x="5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97" name="任意多边形 1073743696"/>
              <p:cNvSpPr/>
              <p:nvPr/>
            </p:nvSpPr>
            <p:spPr>
              <a:xfrm>
                <a:off x="16634" y="13359"/>
                <a:ext cx="9469" cy="20"/>
              </a:xfrm>
              <a:custGeom>
                <a:rect l="l" t="t" r="r" b="b"/>
                <a:pathLst>
                  <a:path w="9469" h="20">
                    <a:moveTo>
                      <a:pt x="524" y="0"/>
                    </a:moveTo>
                    <a:lnTo>
                      <a:pt x="6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98" name="任意多边形 1073743697"/>
              <p:cNvSpPr/>
              <p:nvPr/>
            </p:nvSpPr>
            <p:spPr>
              <a:xfrm>
                <a:off x="16634" y="13359"/>
                <a:ext cx="9469" cy="20"/>
              </a:xfrm>
              <a:custGeom>
                <a:rect l="l" t="t" r="r" b="b"/>
                <a:pathLst>
                  <a:path w="9469" h="20">
                    <a:moveTo>
                      <a:pt x="629" y="0"/>
                    </a:moveTo>
                    <a:lnTo>
                      <a:pt x="7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699" name="任意多边形 1073743698"/>
              <p:cNvSpPr/>
              <p:nvPr/>
            </p:nvSpPr>
            <p:spPr>
              <a:xfrm>
                <a:off x="16634" y="13359"/>
                <a:ext cx="9469" cy="20"/>
              </a:xfrm>
              <a:custGeom>
                <a:rect l="l" t="t" r="r" b="b"/>
                <a:pathLst>
                  <a:path w="9469" h="20">
                    <a:moveTo>
                      <a:pt x="734" y="0"/>
                    </a:moveTo>
                    <a:lnTo>
                      <a:pt x="8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00" name="任意多边形 1073743699"/>
              <p:cNvSpPr/>
              <p:nvPr/>
            </p:nvSpPr>
            <p:spPr>
              <a:xfrm>
                <a:off x="16634" y="13359"/>
                <a:ext cx="9469" cy="20"/>
              </a:xfrm>
              <a:custGeom>
                <a:rect l="l" t="t" r="r" b="b"/>
                <a:pathLst>
                  <a:path w="9469" h="20">
                    <a:moveTo>
                      <a:pt x="839" y="0"/>
                    </a:moveTo>
                    <a:lnTo>
                      <a:pt x="9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01" name="任意多边形 1073743700"/>
              <p:cNvSpPr/>
              <p:nvPr/>
            </p:nvSpPr>
            <p:spPr>
              <a:xfrm>
                <a:off x="16634" y="13359"/>
                <a:ext cx="9469" cy="20"/>
              </a:xfrm>
              <a:custGeom>
                <a:rect l="l" t="t" r="r" b="b"/>
                <a:pathLst>
                  <a:path w="9469" h="20">
                    <a:moveTo>
                      <a:pt x="944" y="0"/>
                    </a:moveTo>
                    <a:lnTo>
                      <a:pt x="10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02" name="任意多边形 1073743701"/>
              <p:cNvSpPr/>
              <p:nvPr/>
            </p:nvSpPr>
            <p:spPr>
              <a:xfrm>
                <a:off x="16634" y="13359"/>
                <a:ext cx="9469" cy="20"/>
              </a:xfrm>
              <a:custGeom>
                <a:rect l="l" t="t" r="r" b="b"/>
                <a:pathLst>
                  <a:path w="9469" h="20">
                    <a:moveTo>
                      <a:pt x="1049" y="0"/>
                    </a:moveTo>
                    <a:lnTo>
                      <a:pt x="11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03" name="任意多边形 1073743702"/>
              <p:cNvSpPr/>
              <p:nvPr/>
            </p:nvSpPr>
            <p:spPr>
              <a:xfrm>
                <a:off x="16634" y="13359"/>
                <a:ext cx="9469" cy="20"/>
              </a:xfrm>
              <a:custGeom>
                <a:rect l="l" t="t" r="r" b="b"/>
                <a:pathLst>
                  <a:path w="9469" h="20">
                    <a:moveTo>
                      <a:pt x="1154" y="0"/>
                    </a:moveTo>
                    <a:lnTo>
                      <a:pt x="12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04" name="任意多边形 1073743703"/>
              <p:cNvSpPr/>
              <p:nvPr/>
            </p:nvSpPr>
            <p:spPr>
              <a:xfrm>
                <a:off x="16634" y="13359"/>
                <a:ext cx="9469" cy="20"/>
              </a:xfrm>
              <a:custGeom>
                <a:rect l="l" t="t" r="r" b="b"/>
                <a:pathLst>
                  <a:path w="9469" h="20">
                    <a:moveTo>
                      <a:pt x="1259" y="0"/>
                    </a:moveTo>
                    <a:lnTo>
                      <a:pt x="13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05" name="任意多边形 1073743704"/>
              <p:cNvSpPr/>
              <p:nvPr/>
            </p:nvSpPr>
            <p:spPr>
              <a:xfrm>
                <a:off x="16634" y="13359"/>
                <a:ext cx="9469" cy="20"/>
              </a:xfrm>
              <a:custGeom>
                <a:rect l="l" t="t" r="r" b="b"/>
                <a:pathLst>
                  <a:path w="9469" h="20">
                    <a:moveTo>
                      <a:pt x="1364" y="0"/>
                    </a:moveTo>
                    <a:lnTo>
                      <a:pt x="14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06" name="任意多边形 1073743705"/>
              <p:cNvSpPr/>
              <p:nvPr/>
            </p:nvSpPr>
            <p:spPr>
              <a:xfrm>
                <a:off x="16634" y="13359"/>
                <a:ext cx="9469" cy="20"/>
              </a:xfrm>
              <a:custGeom>
                <a:rect l="l" t="t" r="r" b="b"/>
                <a:pathLst>
                  <a:path w="9469" h="20">
                    <a:moveTo>
                      <a:pt x="1469" y="0"/>
                    </a:moveTo>
                    <a:lnTo>
                      <a:pt x="15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07" name="任意多边形 1073743706"/>
              <p:cNvSpPr/>
              <p:nvPr/>
            </p:nvSpPr>
            <p:spPr>
              <a:xfrm>
                <a:off x="16634" y="13359"/>
                <a:ext cx="9469" cy="20"/>
              </a:xfrm>
              <a:custGeom>
                <a:rect l="l" t="t" r="r" b="b"/>
                <a:pathLst>
                  <a:path w="9469" h="20">
                    <a:moveTo>
                      <a:pt x="1574" y="0"/>
                    </a:moveTo>
                    <a:lnTo>
                      <a:pt x="16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08" name="任意多边形 1073743707"/>
              <p:cNvSpPr/>
              <p:nvPr/>
            </p:nvSpPr>
            <p:spPr>
              <a:xfrm>
                <a:off x="16634" y="13359"/>
                <a:ext cx="9469" cy="20"/>
              </a:xfrm>
              <a:custGeom>
                <a:rect l="l" t="t" r="r" b="b"/>
                <a:pathLst>
                  <a:path w="9469" h="20">
                    <a:moveTo>
                      <a:pt x="1679" y="0"/>
                    </a:moveTo>
                    <a:lnTo>
                      <a:pt x="17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09" name="任意多边形 1073743708"/>
              <p:cNvSpPr/>
              <p:nvPr/>
            </p:nvSpPr>
            <p:spPr>
              <a:xfrm>
                <a:off x="16634" y="13359"/>
                <a:ext cx="9469" cy="20"/>
              </a:xfrm>
              <a:custGeom>
                <a:rect l="l" t="t" r="r" b="b"/>
                <a:pathLst>
                  <a:path w="9469" h="20">
                    <a:moveTo>
                      <a:pt x="1784" y="0"/>
                    </a:moveTo>
                    <a:lnTo>
                      <a:pt x="18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10" name="任意多边形 1073743709"/>
              <p:cNvSpPr/>
              <p:nvPr/>
            </p:nvSpPr>
            <p:spPr>
              <a:xfrm>
                <a:off x="16634" y="13359"/>
                <a:ext cx="9469" cy="20"/>
              </a:xfrm>
              <a:custGeom>
                <a:rect l="l" t="t" r="r" b="b"/>
                <a:pathLst>
                  <a:path w="9469" h="20">
                    <a:moveTo>
                      <a:pt x="1889" y="0"/>
                    </a:moveTo>
                    <a:lnTo>
                      <a:pt x="19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11" name="任意多边形 1073743710"/>
              <p:cNvSpPr/>
              <p:nvPr/>
            </p:nvSpPr>
            <p:spPr>
              <a:xfrm>
                <a:off x="16634" y="13359"/>
                <a:ext cx="9469" cy="20"/>
              </a:xfrm>
              <a:custGeom>
                <a:rect l="l" t="t" r="r" b="b"/>
                <a:pathLst>
                  <a:path w="9469" h="20">
                    <a:moveTo>
                      <a:pt x="1994" y="0"/>
                    </a:moveTo>
                    <a:lnTo>
                      <a:pt x="20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12" name="任意多边形 1073743711"/>
              <p:cNvSpPr/>
              <p:nvPr/>
            </p:nvSpPr>
            <p:spPr>
              <a:xfrm>
                <a:off x="16634" y="13359"/>
                <a:ext cx="9469" cy="20"/>
              </a:xfrm>
              <a:custGeom>
                <a:rect l="l" t="t" r="r" b="b"/>
                <a:pathLst>
                  <a:path w="9469" h="20">
                    <a:moveTo>
                      <a:pt x="2099" y="0"/>
                    </a:moveTo>
                    <a:lnTo>
                      <a:pt x="21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13" name="任意多边形 1073743712"/>
              <p:cNvSpPr/>
              <p:nvPr/>
            </p:nvSpPr>
            <p:spPr>
              <a:xfrm>
                <a:off x="16634" y="13359"/>
                <a:ext cx="9469" cy="20"/>
              </a:xfrm>
              <a:custGeom>
                <a:rect l="l" t="t" r="r" b="b"/>
                <a:pathLst>
                  <a:path w="9469" h="20">
                    <a:moveTo>
                      <a:pt x="2204" y="0"/>
                    </a:moveTo>
                    <a:lnTo>
                      <a:pt x="22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14" name="任意多边形 1073743713"/>
              <p:cNvSpPr/>
              <p:nvPr/>
            </p:nvSpPr>
            <p:spPr>
              <a:xfrm>
                <a:off x="16634" y="13359"/>
                <a:ext cx="9469" cy="20"/>
              </a:xfrm>
              <a:custGeom>
                <a:rect l="l" t="t" r="r" b="b"/>
                <a:pathLst>
                  <a:path w="9469" h="20">
                    <a:moveTo>
                      <a:pt x="2309" y="0"/>
                    </a:moveTo>
                    <a:lnTo>
                      <a:pt x="23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15" name="任意多边形 1073743714"/>
              <p:cNvSpPr/>
              <p:nvPr/>
            </p:nvSpPr>
            <p:spPr>
              <a:xfrm>
                <a:off x="16634" y="13359"/>
                <a:ext cx="9469" cy="20"/>
              </a:xfrm>
              <a:custGeom>
                <a:rect l="l" t="t" r="r" b="b"/>
                <a:pathLst>
                  <a:path w="9469" h="20">
                    <a:moveTo>
                      <a:pt x="2414" y="0"/>
                    </a:moveTo>
                    <a:lnTo>
                      <a:pt x="25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16" name="任意多边形 1073743715"/>
              <p:cNvSpPr/>
              <p:nvPr/>
            </p:nvSpPr>
            <p:spPr>
              <a:xfrm>
                <a:off x="16634" y="13359"/>
                <a:ext cx="9469" cy="20"/>
              </a:xfrm>
              <a:custGeom>
                <a:rect l="l" t="t" r="r" b="b"/>
                <a:pathLst>
                  <a:path w="9469" h="20">
                    <a:moveTo>
                      <a:pt x="2519" y="0"/>
                    </a:moveTo>
                    <a:lnTo>
                      <a:pt x="26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17" name="任意多边形 1073743716"/>
              <p:cNvSpPr/>
              <p:nvPr/>
            </p:nvSpPr>
            <p:spPr>
              <a:xfrm>
                <a:off x="16634" y="13359"/>
                <a:ext cx="9469" cy="20"/>
              </a:xfrm>
              <a:custGeom>
                <a:rect l="l" t="t" r="r" b="b"/>
                <a:pathLst>
                  <a:path w="9469" h="20">
                    <a:moveTo>
                      <a:pt x="2624" y="0"/>
                    </a:moveTo>
                    <a:lnTo>
                      <a:pt x="27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18" name="任意多边形 1073743717"/>
              <p:cNvSpPr/>
              <p:nvPr/>
            </p:nvSpPr>
            <p:spPr>
              <a:xfrm>
                <a:off x="16634" y="13359"/>
                <a:ext cx="9469" cy="20"/>
              </a:xfrm>
              <a:custGeom>
                <a:rect l="l" t="t" r="r" b="b"/>
                <a:pathLst>
                  <a:path w="9469" h="20">
                    <a:moveTo>
                      <a:pt x="2729" y="0"/>
                    </a:moveTo>
                    <a:lnTo>
                      <a:pt x="28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19" name="任意多边形 1073743718"/>
              <p:cNvSpPr/>
              <p:nvPr/>
            </p:nvSpPr>
            <p:spPr>
              <a:xfrm>
                <a:off x="16634" y="13359"/>
                <a:ext cx="9469" cy="20"/>
              </a:xfrm>
              <a:custGeom>
                <a:rect l="l" t="t" r="r" b="b"/>
                <a:pathLst>
                  <a:path w="9469" h="20">
                    <a:moveTo>
                      <a:pt x="2834" y="0"/>
                    </a:moveTo>
                    <a:lnTo>
                      <a:pt x="29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20" name="任意多边形 1073743719"/>
              <p:cNvSpPr/>
              <p:nvPr/>
            </p:nvSpPr>
            <p:spPr>
              <a:xfrm>
                <a:off x="16634" y="13359"/>
                <a:ext cx="9469" cy="20"/>
              </a:xfrm>
              <a:custGeom>
                <a:rect l="l" t="t" r="r" b="b"/>
                <a:pathLst>
                  <a:path w="9469" h="20">
                    <a:moveTo>
                      <a:pt x="2939" y="0"/>
                    </a:moveTo>
                    <a:lnTo>
                      <a:pt x="30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21" name="任意多边形 1073743720"/>
              <p:cNvSpPr/>
              <p:nvPr/>
            </p:nvSpPr>
            <p:spPr>
              <a:xfrm>
                <a:off x="16634" y="13359"/>
                <a:ext cx="9469" cy="20"/>
              </a:xfrm>
              <a:custGeom>
                <a:rect l="l" t="t" r="r" b="b"/>
                <a:pathLst>
                  <a:path w="9469" h="20">
                    <a:moveTo>
                      <a:pt x="3044" y="0"/>
                    </a:moveTo>
                    <a:lnTo>
                      <a:pt x="31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22" name="任意多边形 1073743721"/>
              <p:cNvSpPr/>
              <p:nvPr/>
            </p:nvSpPr>
            <p:spPr>
              <a:xfrm>
                <a:off x="16634" y="13359"/>
                <a:ext cx="9469" cy="20"/>
              </a:xfrm>
              <a:custGeom>
                <a:rect l="l" t="t" r="r" b="b"/>
                <a:pathLst>
                  <a:path w="9469" h="20">
                    <a:moveTo>
                      <a:pt x="3149" y="0"/>
                    </a:moveTo>
                    <a:lnTo>
                      <a:pt x="32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23" name="任意多边形 1073743722"/>
              <p:cNvSpPr/>
              <p:nvPr/>
            </p:nvSpPr>
            <p:spPr>
              <a:xfrm>
                <a:off x="16634" y="13359"/>
                <a:ext cx="9469" cy="20"/>
              </a:xfrm>
              <a:custGeom>
                <a:rect l="l" t="t" r="r" b="b"/>
                <a:pathLst>
                  <a:path w="9469" h="20">
                    <a:moveTo>
                      <a:pt x="3254" y="0"/>
                    </a:moveTo>
                    <a:lnTo>
                      <a:pt x="33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24" name="任意多边形 1073743723"/>
              <p:cNvSpPr/>
              <p:nvPr/>
            </p:nvSpPr>
            <p:spPr>
              <a:xfrm>
                <a:off x="16634" y="13359"/>
                <a:ext cx="9469" cy="20"/>
              </a:xfrm>
              <a:custGeom>
                <a:rect l="l" t="t" r="r" b="b"/>
                <a:pathLst>
                  <a:path w="9469" h="20">
                    <a:moveTo>
                      <a:pt x="3359" y="0"/>
                    </a:moveTo>
                    <a:lnTo>
                      <a:pt x="34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25" name="任意多边形 1073743724"/>
              <p:cNvSpPr/>
              <p:nvPr/>
            </p:nvSpPr>
            <p:spPr>
              <a:xfrm>
                <a:off x="16634" y="13359"/>
                <a:ext cx="9469" cy="20"/>
              </a:xfrm>
              <a:custGeom>
                <a:rect l="l" t="t" r="r" b="b"/>
                <a:pathLst>
                  <a:path w="9469" h="20">
                    <a:moveTo>
                      <a:pt x="3464" y="0"/>
                    </a:moveTo>
                    <a:lnTo>
                      <a:pt x="35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26" name="任意多边形 1073743725"/>
              <p:cNvSpPr/>
              <p:nvPr/>
            </p:nvSpPr>
            <p:spPr>
              <a:xfrm>
                <a:off x="16634" y="13359"/>
                <a:ext cx="9469" cy="20"/>
              </a:xfrm>
              <a:custGeom>
                <a:rect l="l" t="t" r="r" b="b"/>
                <a:pathLst>
                  <a:path w="9469" h="20">
                    <a:moveTo>
                      <a:pt x="3569" y="0"/>
                    </a:moveTo>
                    <a:lnTo>
                      <a:pt x="36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27" name="任意多边形 1073743726"/>
              <p:cNvSpPr/>
              <p:nvPr/>
            </p:nvSpPr>
            <p:spPr>
              <a:xfrm>
                <a:off x="16634" y="13359"/>
                <a:ext cx="9469" cy="20"/>
              </a:xfrm>
              <a:custGeom>
                <a:rect l="l" t="t" r="r" b="b"/>
                <a:pathLst>
                  <a:path w="9469" h="20">
                    <a:moveTo>
                      <a:pt x="3674" y="0"/>
                    </a:moveTo>
                    <a:lnTo>
                      <a:pt x="37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28" name="任意多边形 1073743727"/>
              <p:cNvSpPr/>
              <p:nvPr/>
            </p:nvSpPr>
            <p:spPr>
              <a:xfrm>
                <a:off x="16634" y="13359"/>
                <a:ext cx="9469" cy="20"/>
              </a:xfrm>
              <a:custGeom>
                <a:rect l="l" t="t" r="r" b="b"/>
                <a:pathLst>
                  <a:path w="9469" h="20">
                    <a:moveTo>
                      <a:pt x="3779" y="0"/>
                    </a:moveTo>
                    <a:lnTo>
                      <a:pt x="38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29" name="任意多边形 1073743728"/>
              <p:cNvSpPr/>
              <p:nvPr/>
            </p:nvSpPr>
            <p:spPr>
              <a:xfrm>
                <a:off x="16634" y="13359"/>
                <a:ext cx="9469" cy="20"/>
              </a:xfrm>
              <a:custGeom>
                <a:rect l="l" t="t" r="r" b="b"/>
                <a:pathLst>
                  <a:path w="9469" h="20">
                    <a:moveTo>
                      <a:pt x="3884" y="0"/>
                    </a:moveTo>
                    <a:lnTo>
                      <a:pt x="39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30" name="任意多边形 1073743729"/>
              <p:cNvSpPr/>
              <p:nvPr/>
            </p:nvSpPr>
            <p:spPr>
              <a:xfrm>
                <a:off x="16634" y="13359"/>
                <a:ext cx="9469" cy="20"/>
              </a:xfrm>
              <a:custGeom>
                <a:rect l="l" t="t" r="r" b="b"/>
                <a:pathLst>
                  <a:path w="9469" h="20">
                    <a:moveTo>
                      <a:pt x="3989" y="0"/>
                    </a:moveTo>
                    <a:lnTo>
                      <a:pt x="40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31" name="任意多边形 1073743730"/>
              <p:cNvSpPr/>
              <p:nvPr/>
            </p:nvSpPr>
            <p:spPr>
              <a:xfrm>
                <a:off x="16634" y="13359"/>
                <a:ext cx="9469" cy="20"/>
              </a:xfrm>
              <a:custGeom>
                <a:rect l="l" t="t" r="r" b="b"/>
                <a:pathLst>
                  <a:path w="9469" h="20">
                    <a:moveTo>
                      <a:pt x="4094" y="0"/>
                    </a:moveTo>
                    <a:lnTo>
                      <a:pt x="41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32" name="任意多边形 1073743731"/>
              <p:cNvSpPr/>
              <p:nvPr/>
            </p:nvSpPr>
            <p:spPr>
              <a:xfrm>
                <a:off x="16634" y="13359"/>
                <a:ext cx="9469" cy="20"/>
              </a:xfrm>
              <a:custGeom>
                <a:rect l="l" t="t" r="r" b="b"/>
                <a:pathLst>
                  <a:path w="9469" h="20">
                    <a:moveTo>
                      <a:pt x="4199" y="0"/>
                    </a:moveTo>
                    <a:lnTo>
                      <a:pt x="42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33" name="任意多边形 1073743732"/>
              <p:cNvSpPr/>
              <p:nvPr/>
            </p:nvSpPr>
            <p:spPr>
              <a:xfrm>
                <a:off x="16634" y="13359"/>
                <a:ext cx="9469" cy="20"/>
              </a:xfrm>
              <a:custGeom>
                <a:rect l="l" t="t" r="r" b="b"/>
                <a:pathLst>
                  <a:path w="9469" h="20">
                    <a:moveTo>
                      <a:pt x="4304" y="0"/>
                    </a:moveTo>
                    <a:lnTo>
                      <a:pt x="43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34" name="任意多边形 1073743733"/>
              <p:cNvSpPr/>
              <p:nvPr/>
            </p:nvSpPr>
            <p:spPr>
              <a:xfrm>
                <a:off x="16634" y="13359"/>
                <a:ext cx="9469" cy="20"/>
              </a:xfrm>
              <a:custGeom>
                <a:rect l="l" t="t" r="r" b="b"/>
                <a:pathLst>
                  <a:path w="9469" h="20">
                    <a:moveTo>
                      <a:pt x="4409" y="0"/>
                    </a:moveTo>
                    <a:lnTo>
                      <a:pt x="44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35" name="任意多边形 1073743734"/>
              <p:cNvSpPr/>
              <p:nvPr/>
            </p:nvSpPr>
            <p:spPr>
              <a:xfrm>
                <a:off x="16634" y="13359"/>
                <a:ext cx="9469" cy="20"/>
              </a:xfrm>
              <a:custGeom>
                <a:rect l="l" t="t" r="r" b="b"/>
                <a:pathLst>
                  <a:path w="9469" h="20">
                    <a:moveTo>
                      <a:pt x="4514" y="0"/>
                    </a:moveTo>
                    <a:lnTo>
                      <a:pt x="46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36" name="任意多边形 1073743735"/>
              <p:cNvSpPr/>
              <p:nvPr/>
            </p:nvSpPr>
            <p:spPr>
              <a:xfrm>
                <a:off x="16634" y="13359"/>
                <a:ext cx="9469" cy="20"/>
              </a:xfrm>
              <a:custGeom>
                <a:rect l="l" t="t" r="r" b="b"/>
                <a:pathLst>
                  <a:path w="9469" h="20">
                    <a:moveTo>
                      <a:pt x="4619" y="0"/>
                    </a:moveTo>
                    <a:lnTo>
                      <a:pt x="47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37" name="任意多边形 1073743736"/>
              <p:cNvSpPr/>
              <p:nvPr/>
            </p:nvSpPr>
            <p:spPr>
              <a:xfrm>
                <a:off x="16634" y="13359"/>
                <a:ext cx="9469" cy="20"/>
              </a:xfrm>
              <a:custGeom>
                <a:rect l="l" t="t" r="r" b="b"/>
                <a:pathLst>
                  <a:path w="9469" h="20">
                    <a:moveTo>
                      <a:pt x="4724" y="0"/>
                    </a:moveTo>
                    <a:lnTo>
                      <a:pt x="48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38" name="任意多边形 1073743737"/>
              <p:cNvSpPr/>
              <p:nvPr/>
            </p:nvSpPr>
            <p:spPr>
              <a:xfrm>
                <a:off x="16634" y="13359"/>
                <a:ext cx="9469" cy="20"/>
              </a:xfrm>
              <a:custGeom>
                <a:rect l="l" t="t" r="r" b="b"/>
                <a:pathLst>
                  <a:path w="9469" h="20">
                    <a:moveTo>
                      <a:pt x="4829" y="0"/>
                    </a:moveTo>
                    <a:lnTo>
                      <a:pt x="49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39" name="任意多边形 1073743738"/>
              <p:cNvSpPr/>
              <p:nvPr/>
            </p:nvSpPr>
            <p:spPr>
              <a:xfrm>
                <a:off x="16634" y="13359"/>
                <a:ext cx="9469" cy="20"/>
              </a:xfrm>
              <a:custGeom>
                <a:rect l="l" t="t" r="r" b="b"/>
                <a:pathLst>
                  <a:path w="9469" h="20">
                    <a:moveTo>
                      <a:pt x="4934" y="0"/>
                    </a:moveTo>
                    <a:lnTo>
                      <a:pt x="50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40" name="任意多边形 1073743739"/>
              <p:cNvSpPr/>
              <p:nvPr/>
            </p:nvSpPr>
            <p:spPr>
              <a:xfrm>
                <a:off x="16634" y="13359"/>
                <a:ext cx="9469" cy="20"/>
              </a:xfrm>
              <a:custGeom>
                <a:rect l="l" t="t" r="r" b="b"/>
                <a:pathLst>
                  <a:path w="9469" h="20">
                    <a:moveTo>
                      <a:pt x="5039" y="0"/>
                    </a:moveTo>
                    <a:lnTo>
                      <a:pt x="51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41" name="任意多边形 1073743740"/>
              <p:cNvSpPr/>
              <p:nvPr/>
            </p:nvSpPr>
            <p:spPr>
              <a:xfrm>
                <a:off x="16634" y="13359"/>
                <a:ext cx="9469" cy="20"/>
              </a:xfrm>
              <a:custGeom>
                <a:rect l="l" t="t" r="r" b="b"/>
                <a:pathLst>
                  <a:path w="9469" h="20">
                    <a:moveTo>
                      <a:pt x="5144" y="0"/>
                    </a:moveTo>
                    <a:lnTo>
                      <a:pt x="52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42" name="任意多边形 1073743741"/>
              <p:cNvSpPr/>
              <p:nvPr/>
            </p:nvSpPr>
            <p:spPr>
              <a:xfrm>
                <a:off x="16634" y="13359"/>
                <a:ext cx="9469" cy="20"/>
              </a:xfrm>
              <a:custGeom>
                <a:rect l="l" t="t" r="r" b="b"/>
                <a:pathLst>
                  <a:path w="9469" h="20">
                    <a:moveTo>
                      <a:pt x="5249" y="0"/>
                    </a:moveTo>
                    <a:lnTo>
                      <a:pt x="53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43" name="任意多边形 1073743742"/>
              <p:cNvSpPr/>
              <p:nvPr/>
            </p:nvSpPr>
            <p:spPr>
              <a:xfrm>
                <a:off x="16634" y="13359"/>
                <a:ext cx="9469" cy="20"/>
              </a:xfrm>
              <a:custGeom>
                <a:rect l="l" t="t" r="r" b="b"/>
                <a:pathLst>
                  <a:path w="9469" h="20">
                    <a:moveTo>
                      <a:pt x="5354" y="0"/>
                    </a:moveTo>
                    <a:lnTo>
                      <a:pt x="54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44" name="任意多边形 1073743743"/>
              <p:cNvSpPr/>
              <p:nvPr/>
            </p:nvSpPr>
            <p:spPr>
              <a:xfrm>
                <a:off x="16634" y="13359"/>
                <a:ext cx="9469" cy="20"/>
              </a:xfrm>
              <a:custGeom>
                <a:rect l="l" t="t" r="r" b="b"/>
                <a:pathLst>
                  <a:path w="9469" h="20">
                    <a:moveTo>
                      <a:pt x="5459" y="0"/>
                    </a:moveTo>
                    <a:lnTo>
                      <a:pt x="55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45" name="任意多边形 1073743744"/>
              <p:cNvSpPr/>
              <p:nvPr/>
            </p:nvSpPr>
            <p:spPr>
              <a:xfrm>
                <a:off x="16634" y="13359"/>
                <a:ext cx="9469" cy="20"/>
              </a:xfrm>
              <a:custGeom>
                <a:rect l="l" t="t" r="r" b="b"/>
                <a:pathLst>
                  <a:path w="9469" h="20">
                    <a:moveTo>
                      <a:pt x="5564" y="0"/>
                    </a:moveTo>
                    <a:lnTo>
                      <a:pt x="56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46" name="任意多边形 1073743745"/>
              <p:cNvSpPr/>
              <p:nvPr/>
            </p:nvSpPr>
            <p:spPr>
              <a:xfrm>
                <a:off x="16634" y="13359"/>
                <a:ext cx="9469" cy="20"/>
              </a:xfrm>
              <a:custGeom>
                <a:rect l="l" t="t" r="r" b="b"/>
                <a:pathLst>
                  <a:path w="9469" h="20">
                    <a:moveTo>
                      <a:pt x="5669" y="0"/>
                    </a:moveTo>
                    <a:lnTo>
                      <a:pt x="57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47" name="任意多边形 1073743746"/>
              <p:cNvSpPr/>
              <p:nvPr/>
            </p:nvSpPr>
            <p:spPr>
              <a:xfrm>
                <a:off x="16634" y="13359"/>
                <a:ext cx="9469" cy="20"/>
              </a:xfrm>
              <a:custGeom>
                <a:rect l="l" t="t" r="r" b="b"/>
                <a:pathLst>
                  <a:path w="9469" h="20">
                    <a:moveTo>
                      <a:pt x="5774" y="0"/>
                    </a:moveTo>
                    <a:lnTo>
                      <a:pt x="58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48" name="任意多边形 1073743747"/>
              <p:cNvSpPr/>
              <p:nvPr/>
            </p:nvSpPr>
            <p:spPr>
              <a:xfrm>
                <a:off x="16634" y="13359"/>
                <a:ext cx="9469" cy="20"/>
              </a:xfrm>
              <a:custGeom>
                <a:rect l="l" t="t" r="r" b="b"/>
                <a:pathLst>
                  <a:path w="9469" h="20">
                    <a:moveTo>
                      <a:pt x="5879" y="0"/>
                    </a:moveTo>
                    <a:lnTo>
                      <a:pt x="59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49" name="任意多边形 1073743748"/>
              <p:cNvSpPr/>
              <p:nvPr/>
            </p:nvSpPr>
            <p:spPr>
              <a:xfrm>
                <a:off x="16634" y="13359"/>
                <a:ext cx="9469" cy="20"/>
              </a:xfrm>
              <a:custGeom>
                <a:rect l="l" t="t" r="r" b="b"/>
                <a:pathLst>
                  <a:path w="9469" h="20">
                    <a:moveTo>
                      <a:pt x="5984" y="0"/>
                    </a:moveTo>
                    <a:lnTo>
                      <a:pt x="60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50" name="任意多边形 1073743749"/>
              <p:cNvSpPr/>
              <p:nvPr/>
            </p:nvSpPr>
            <p:spPr>
              <a:xfrm>
                <a:off x="16634" y="13359"/>
                <a:ext cx="9469" cy="20"/>
              </a:xfrm>
              <a:custGeom>
                <a:rect l="l" t="t" r="r" b="b"/>
                <a:pathLst>
                  <a:path w="9469" h="20">
                    <a:moveTo>
                      <a:pt x="6089" y="0"/>
                    </a:moveTo>
                    <a:lnTo>
                      <a:pt x="61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51" name="任意多边形 1073743750"/>
              <p:cNvSpPr/>
              <p:nvPr/>
            </p:nvSpPr>
            <p:spPr>
              <a:xfrm>
                <a:off x="16634" y="13359"/>
                <a:ext cx="9469" cy="20"/>
              </a:xfrm>
              <a:custGeom>
                <a:rect l="l" t="t" r="r" b="b"/>
                <a:pathLst>
                  <a:path w="9469" h="20">
                    <a:moveTo>
                      <a:pt x="6194" y="0"/>
                    </a:moveTo>
                    <a:lnTo>
                      <a:pt x="62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52" name="任意多边形 1073743751"/>
              <p:cNvSpPr/>
              <p:nvPr/>
            </p:nvSpPr>
            <p:spPr>
              <a:xfrm>
                <a:off x="16634" y="13359"/>
                <a:ext cx="9469" cy="20"/>
              </a:xfrm>
              <a:custGeom>
                <a:rect l="l" t="t" r="r" b="b"/>
                <a:pathLst>
                  <a:path w="9469" h="20">
                    <a:moveTo>
                      <a:pt x="6299" y="0"/>
                    </a:moveTo>
                    <a:lnTo>
                      <a:pt x="63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53" name="任意多边形 1073743752"/>
              <p:cNvSpPr/>
              <p:nvPr/>
            </p:nvSpPr>
            <p:spPr>
              <a:xfrm>
                <a:off x="16634" y="13359"/>
                <a:ext cx="9469" cy="20"/>
              </a:xfrm>
              <a:custGeom>
                <a:rect l="l" t="t" r="r" b="b"/>
                <a:pathLst>
                  <a:path w="9469" h="20">
                    <a:moveTo>
                      <a:pt x="6404" y="0"/>
                    </a:moveTo>
                    <a:lnTo>
                      <a:pt x="64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54" name="任意多边形 1073743753"/>
              <p:cNvSpPr/>
              <p:nvPr/>
            </p:nvSpPr>
            <p:spPr>
              <a:xfrm>
                <a:off x="16634" y="13359"/>
                <a:ext cx="9469" cy="20"/>
              </a:xfrm>
              <a:custGeom>
                <a:rect l="l" t="t" r="r" b="b"/>
                <a:pathLst>
                  <a:path w="9469" h="20">
                    <a:moveTo>
                      <a:pt x="6509" y="0"/>
                    </a:moveTo>
                    <a:lnTo>
                      <a:pt x="65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55" name="任意多边形 1073743754"/>
              <p:cNvSpPr/>
              <p:nvPr/>
            </p:nvSpPr>
            <p:spPr>
              <a:xfrm>
                <a:off x="16634" y="13359"/>
                <a:ext cx="9469" cy="20"/>
              </a:xfrm>
              <a:custGeom>
                <a:rect l="l" t="t" r="r" b="b"/>
                <a:pathLst>
                  <a:path w="9469" h="20">
                    <a:moveTo>
                      <a:pt x="6614" y="0"/>
                    </a:moveTo>
                    <a:lnTo>
                      <a:pt x="67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56" name="任意多边形 1073743755"/>
              <p:cNvSpPr/>
              <p:nvPr/>
            </p:nvSpPr>
            <p:spPr>
              <a:xfrm>
                <a:off x="16634" y="13359"/>
                <a:ext cx="9469" cy="20"/>
              </a:xfrm>
              <a:custGeom>
                <a:rect l="l" t="t" r="r" b="b"/>
                <a:pathLst>
                  <a:path w="9469" h="20">
                    <a:moveTo>
                      <a:pt x="6719" y="0"/>
                    </a:moveTo>
                    <a:lnTo>
                      <a:pt x="68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57" name="任意多边形 1073743756"/>
              <p:cNvSpPr/>
              <p:nvPr/>
            </p:nvSpPr>
            <p:spPr>
              <a:xfrm>
                <a:off x="16634" y="13359"/>
                <a:ext cx="9469" cy="20"/>
              </a:xfrm>
              <a:custGeom>
                <a:rect l="l" t="t" r="r" b="b"/>
                <a:pathLst>
                  <a:path w="9469" h="20">
                    <a:moveTo>
                      <a:pt x="6824" y="0"/>
                    </a:moveTo>
                    <a:lnTo>
                      <a:pt x="69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58" name="任意多边形 1073743757"/>
              <p:cNvSpPr/>
              <p:nvPr/>
            </p:nvSpPr>
            <p:spPr>
              <a:xfrm>
                <a:off x="16634" y="13359"/>
                <a:ext cx="9469" cy="20"/>
              </a:xfrm>
              <a:custGeom>
                <a:rect l="l" t="t" r="r" b="b"/>
                <a:pathLst>
                  <a:path w="9469" h="20">
                    <a:moveTo>
                      <a:pt x="6929" y="0"/>
                    </a:moveTo>
                    <a:lnTo>
                      <a:pt x="70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59" name="任意多边形 1073743758"/>
              <p:cNvSpPr/>
              <p:nvPr/>
            </p:nvSpPr>
            <p:spPr>
              <a:xfrm>
                <a:off x="16634" y="13359"/>
                <a:ext cx="9469" cy="20"/>
              </a:xfrm>
              <a:custGeom>
                <a:rect l="l" t="t" r="r" b="b"/>
                <a:pathLst>
                  <a:path w="9469" h="20">
                    <a:moveTo>
                      <a:pt x="7034" y="0"/>
                    </a:moveTo>
                    <a:lnTo>
                      <a:pt x="71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60" name="任意多边形 1073743759"/>
              <p:cNvSpPr/>
              <p:nvPr/>
            </p:nvSpPr>
            <p:spPr>
              <a:xfrm>
                <a:off x="16634" y="13359"/>
                <a:ext cx="9469" cy="20"/>
              </a:xfrm>
              <a:custGeom>
                <a:rect l="l" t="t" r="r" b="b"/>
                <a:pathLst>
                  <a:path w="9469" h="20">
                    <a:moveTo>
                      <a:pt x="7139" y="0"/>
                    </a:moveTo>
                    <a:lnTo>
                      <a:pt x="72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61" name="任意多边形 1073743760"/>
              <p:cNvSpPr/>
              <p:nvPr/>
            </p:nvSpPr>
            <p:spPr>
              <a:xfrm>
                <a:off x="16634" y="13359"/>
                <a:ext cx="9469" cy="20"/>
              </a:xfrm>
              <a:custGeom>
                <a:rect l="l" t="t" r="r" b="b"/>
                <a:pathLst>
                  <a:path w="9469" h="20">
                    <a:moveTo>
                      <a:pt x="7244" y="0"/>
                    </a:moveTo>
                    <a:lnTo>
                      <a:pt x="73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62" name="任意多边形 1073743761"/>
              <p:cNvSpPr/>
              <p:nvPr/>
            </p:nvSpPr>
            <p:spPr>
              <a:xfrm>
                <a:off x="16634" y="13359"/>
                <a:ext cx="9469" cy="20"/>
              </a:xfrm>
              <a:custGeom>
                <a:rect l="l" t="t" r="r" b="b"/>
                <a:pathLst>
                  <a:path w="9469" h="20">
                    <a:moveTo>
                      <a:pt x="7349" y="0"/>
                    </a:moveTo>
                    <a:lnTo>
                      <a:pt x="743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63" name="任意多边形 1073743762"/>
              <p:cNvSpPr/>
              <p:nvPr/>
            </p:nvSpPr>
            <p:spPr>
              <a:xfrm>
                <a:off x="16634" y="13359"/>
                <a:ext cx="9469" cy="20"/>
              </a:xfrm>
              <a:custGeom>
                <a:rect l="l" t="t" r="r" b="b"/>
                <a:pathLst>
                  <a:path w="9469" h="20">
                    <a:moveTo>
                      <a:pt x="7454" y="0"/>
                    </a:moveTo>
                    <a:lnTo>
                      <a:pt x="754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64" name="任意多边形 1073743763"/>
              <p:cNvSpPr/>
              <p:nvPr/>
            </p:nvSpPr>
            <p:spPr>
              <a:xfrm>
                <a:off x="16634" y="13359"/>
                <a:ext cx="9469" cy="20"/>
              </a:xfrm>
              <a:custGeom>
                <a:rect l="l" t="t" r="r" b="b"/>
                <a:pathLst>
                  <a:path w="9469" h="20">
                    <a:moveTo>
                      <a:pt x="7559" y="0"/>
                    </a:moveTo>
                    <a:lnTo>
                      <a:pt x="764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65" name="任意多边形 1073743764"/>
              <p:cNvSpPr/>
              <p:nvPr/>
            </p:nvSpPr>
            <p:spPr>
              <a:xfrm>
                <a:off x="16634" y="13359"/>
                <a:ext cx="9469" cy="20"/>
              </a:xfrm>
              <a:custGeom>
                <a:rect l="l" t="t" r="r" b="b"/>
                <a:pathLst>
                  <a:path w="9469" h="20">
                    <a:moveTo>
                      <a:pt x="7664" y="0"/>
                    </a:moveTo>
                    <a:lnTo>
                      <a:pt x="775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66" name="任意多边形 1073743765"/>
              <p:cNvSpPr/>
              <p:nvPr/>
            </p:nvSpPr>
            <p:spPr>
              <a:xfrm>
                <a:off x="16634" y="13359"/>
                <a:ext cx="9469" cy="20"/>
              </a:xfrm>
              <a:custGeom>
                <a:rect l="l" t="t" r="r" b="b"/>
                <a:pathLst>
                  <a:path w="9469" h="20">
                    <a:moveTo>
                      <a:pt x="7769" y="0"/>
                    </a:moveTo>
                    <a:lnTo>
                      <a:pt x="785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67" name="任意多边形 1073743766"/>
              <p:cNvSpPr/>
              <p:nvPr/>
            </p:nvSpPr>
            <p:spPr>
              <a:xfrm>
                <a:off x="16634" y="13359"/>
                <a:ext cx="9469" cy="20"/>
              </a:xfrm>
              <a:custGeom>
                <a:rect l="l" t="t" r="r" b="b"/>
                <a:pathLst>
                  <a:path w="9469" h="20">
                    <a:moveTo>
                      <a:pt x="7874" y="0"/>
                    </a:moveTo>
                    <a:lnTo>
                      <a:pt x="796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68" name="任意多边形 1073743767"/>
              <p:cNvSpPr/>
              <p:nvPr/>
            </p:nvSpPr>
            <p:spPr>
              <a:xfrm>
                <a:off x="16634" y="13359"/>
                <a:ext cx="9469" cy="20"/>
              </a:xfrm>
              <a:custGeom>
                <a:rect l="l" t="t" r="r" b="b"/>
                <a:pathLst>
                  <a:path w="9469" h="20">
                    <a:moveTo>
                      <a:pt x="7979" y="0"/>
                    </a:moveTo>
                    <a:lnTo>
                      <a:pt x="806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69" name="任意多边形 1073743768"/>
              <p:cNvSpPr/>
              <p:nvPr/>
            </p:nvSpPr>
            <p:spPr>
              <a:xfrm>
                <a:off x="16634" y="13359"/>
                <a:ext cx="9469" cy="20"/>
              </a:xfrm>
              <a:custGeom>
                <a:rect l="l" t="t" r="r" b="b"/>
                <a:pathLst>
                  <a:path w="9469" h="20">
                    <a:moveTo>
                      <a:pt x="8084" y="0"/>
                    </a:moveTo>
                    <a:lnTo>
                      <a:pt x="817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70" name="任意多边形 1073743769"/>
              <p:cNvSpPr/>
              <p:nvPr/>
            </p:nvSpPr>
            <p:spPr>
              <a:xfrm>
                <a:off x="16634" y="13359"/>
                <a:ext cx="9469" cy="20"/>
              </a:xfrm>
              <a:custGeom>
                <a:rect l="l" t="t" r="r" b="b"/>
                <a:pathLst>
                  <a:path w="9469" h="20">
                    <a:moveTo>
                      <a:pt x="8189" y="0"/>
                    </a:moveTo>
                    <a:lnTo>
                      <a:pt x="827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71" name="任意多边形 1073743770"/>
              <p:cNvSpPr/>
              <p:nvPr/>
            </p:nvSpPr>
            <p:spPr>
              <a:xfrm>
                <a:off x="16634" y="13359"/>
                <a:ext cx="9469" cy="20"/>
              </a:xfrm>
              <a:custGeom>
                <a:rect l="l" t="t" r="r" b="b"/>
                <a:pathLst>
                  <a:path w="9469" h="20">
                    <a:moveTo>
                      <a:pt x="8294" y="0"/>
                    </a:moveTo>
                    <a:lnTo>
                      <a:pt x="838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72" name="任意多边形 1073743771"/>
              <p:cNvSpPr/>
              <p:nvPr/>
            </p:nvSpPr>
            <p:spPr>
              <a:xfrm>
                <a:off x="16634" y="13359"/>
                <a:ext cx="9469" cy="20"/>
              </a:xfrm>
              <a:custGeom>
                <a:rect l="l" t="t" r="r" b="b"/>
                <a:pathLst>
                  <a:path w="9469" h="20">
                    <a:moveTo>
                      <a:pt x="8399" y="0"/>
                    </a:moveTo>
                    <a:lnTo>
                      <a:pt x="848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73" name="任意多边形 1073743772"/>
              <p:cNvSpPr/>
              <p:nvPr/>
            </p:nvSpPr>
            <p:spPr>
              <a:xfrm>
                <a:off x="16634" y="13359"/>
                <a:ext cx="9469" cy="20"/>
              </a:xfrm>
              <a:custGeom>
                <a:rect l="l" t="t" r="r" b="b"/>
                <a:pathLst>
                  <a:path w="9469" h="20">
                    <a:moveTo>
                      <a:pt x="8504" y="0"/>
                    </a:moveTo>
                    <a:lnTo>
                      <a:pt x="859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74" name="任意多边形 1073743773"/>
              <p:cNvSpPr/>
              <p:nvPr/>
            </p:nvSpPr>
            <p:spPr>
              <a:xfrm>
                <a:off x="16634" y="13359"/>
                <a:ext cx="9469" cy="20"/>
              </a:xfrm>
              <a:custGeom>
                <a:rect l="l" t="t" r="r" b="b"/>
                <a:pathLst>
                  <a:path w="9469" h="20">
                    <a:moveTo>
                      <a:pt x="8609" y="0"/>
                    </a:moveTo>
                    <a:lnTo>
                      <a:pt x="869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75" name="任意多边形 1073743774"/>
              <p:cNvSpPr/>
              <p:nvPr/>
            </p:nvSpPr>
            <p:spPr>
              <a:xfrm>
                <a:off x="16634" y="13359"/>
                <a:ext cx="9469" cy="20"/>
              </a:xfrm>
              <a:custGeom>
                <a:rect l="l" t="t" r="r" b="b"/>
                <a:pathLst>
                  <a:path w="9469" h="20">
                    <a:moveTo>
                      <a:pt x="8714" y="0"/>
                    </a:moveTo>
                    <a:lnTo>
                      <a:pt x="880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76" name="任意多边形 1073743775"/>
              <p:cNvSpPr/>
              <p:nvPr/>
            </p:nvSpPr>
            <p:spPr>
              <a:xfrm>
                <a:off x="16634" y="13359"/>
                <a:ext cx="9469" cy="20"/>
              </a:xfrm>
              <a:custGeom>
                <a:rect l="l" t="t" r="r" b="b"/>
                <a:pathLst>
                  <a:path w="9469" h="20">
                    <a:moveTo>
                      <a:pt x="8819" y="0"/>
                    </a:moveTo>
                    <a:lnTo>
                      <a:pt x="890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77" name="任意多边形 1073743776"/>
              <p:cNvSpPr/>
              <p:nvPr/>
            </p:nvSpPr>
            <p:spPr>
              <a:xfrm>
                <a:off x="16634" y="13359"/>
                <a:ext cx="9469" cy="20"/>
              </a:xfrm>
              <a:custGeom>
                <a:rect l="l" t="t" r="r" b="b"/>
                <a:pathLst>
                  <a:path w="9469" h="20">
                    <a:moveTo>
                      <a:pt x="8924" y="0"/>
                    </a:moveTo>
                    <a:lnTo>
                      <a:pt x="901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78" name="任意多边形 1073743777"/>
              <p:cNvSpPr/>
              <p:nvPr/>
            </p:nvSpPr>
            <p:spPr>
              <a:xfrm>
                <a:off x="16634" y="13359"/>
                <a:ext cx="9469" cy="20"/>
              </a:xfrm>
              <a:custGeom>
                <a:rect l="l" t="t" r="r" b="b"/>
                <a:pathLst>
                  <a:path w="9469" h="20">
                    <a:moveTo>
                      <a:pt x="9029" y="0"/>
                    </a:moveTo>
                    <a:lnTo>
                      <a:pt x="911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79" name="任意多边形 1073743778"/>
              <p:cNvSpPr/>
              <p:nvPr/>
            </p:nvSpPr>
            <p:spPr>
              <a:xfrm>
                <a:off x="16634" y="13359"/>
                <a:ext cx="9469" cy="20"/>
              </a:xfrm>
              <a:custGeom>
                <a:rect l="l" t="t" r="r" b="b"/>
                <a:pathLst>
                  <a:path w="9469" h="20">
                    <a:moveTo>
                      <a:pt x="9134" y="0"/>
                    </a:moveTo>
                    <a:lnTo>
                      <a:pt x="922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80" name="任意多边形 1073743779"/>
              <p:cNvSpPr/>
              <p:nvPr/>
            </p:nvSpPr>
            <p:spPr>
              <a:xfrm>
                <a:off x="16634" y="13359"/>
                <a:ext cx="9469" cy="20"/>
              </a:xfrm>
              <a:custGeom>
                <a:rect l="l" t="t" r="r" b="b"/>
                <a:pathLst>
                  <a:path w="9469" h="20">
                    <a:moveTo>
                      <a:pt x="9239" y="0"/>
                    </a:moveTo>
                    <a:lnTo>
                      <a:pt x="9329"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81" name="任意多边形 1073743780"/>
              <p:cNvSpPr/>
              <p:nvPr/>
            </p:nvSpPr>
            <p:spPr>
              <a:xfrm>
                <a:off x="16634" y="13359"/>
                <a:ext cx="9469" cy="20"/>
              </a:xfrm>
              <a:custGeom>
                <a:rect l="l" t="t" r="r" b="b"/>
                <a:pathLst>
                  <a:path w="9469" h="20">
                    <a:moveTo>
                      <a:pt x="9344" y="0"/>
                    </a:moveTo>
                    <a:lnTo>
                      <a:pt x="9434" y="0"/>
                    </a:lnTo>
                  </a:path>
                </a:pathLst>
              </a:custGeom>
              <a:noFill/>
              <a:ln w="9524" cap="flat" cmpd="sng">
                <a:solidFill>
                  <a:srgbClr val="FFFFFF"/>
                </a:solidFill>
                <a:prstDash val="solid"/>
                <a:headEnd type="none" w="med" len="med"/>
                <a:tailEnd type="none" w="med" len="med"/>
              </a:ln>
            </p:spPr>
            <p:txBody>
              <a:bodyPr/>
              <a:lstStyle/>
              <a:p>
                <a:endParaRPr lang="zh-CN" altLang="en-US"/>
              </a:p>
            </p:txBody>
          </p:sp>
          <p:sp>
            <p:nvSpPr>
              <p:cNvPr id="1073743782" name="任意多边形 1073743781"/>
              <p:cNvSpPr/>
              <p:nvPr/>
            </p:nvSpPr>
            <p:spPr>
              <a:xfrm>
                <a:off x="16634" y="13359"/>
                <a:ext cx="9469" cy="20"/>
              </a:xfrm>
              <a:custGeom>
                <a:rect l="l" t="t" r="r" b="b"/>
                <a:pathLst>
                  <a:path w="9469" h="20">
                    <a:moveTo>
                      <a:pt x="9449" y="0"/>
                    </a:moveTo>
                    <a:lnTo>
                      <a:pt x="9468" y="0"/>
                    </a:lnTo>
                  </a:path>
                </a:pathLst>
              </a:custGeom>
              <a:noFill/>
              <a:ln w="9524" cap="flat" cmpd="sng">
                <a:solidFill>
                  <a:srgbClr val="FFFFFF"/>
                </a:solidFill>
                <a:prstDash val="solid"/>
                <a:headEnd type="none" w="med" len="med"/>
                <a:tailEnd type="none" w="med" len="med"/>
              </a:ln>
            </p:spPr>
            <p:txBody>
              <a:bodyPr/>
              <a:lstStyle/>
              <a:p>
                <a:endParaRPr lang="zh-CN" altLang="en-US"/>
              </a:p>
            </p:txBody>
          </p:sp>
        </p:grpSp>
        <p:grpSp>
          <p:nvGrpSpPr>
            <p:cNvPr id="1073743783" name="组合 1073743782"/>
            <p:cNvGrpSpPr/>
            <p:nvPr/>
          </p:nvGrpSpPr>
          <p:grpSpPr>
            <a:xfrm>
              <a:off x="15205" y="13254"/>
              <a:ext cx="584" cy="690"/>
              <a:chOff x="15205" y="13254"/>
              <a:chExt cx="584" cy="690"/>
            </a:xfrm>
          </p:grpSpPr>
          <p:sp>
            <p:nvSpPr>
              <p:cNvPr id="1073743784" name="任意多边形 1073743783"/>
              <p:cNvSpPr/>
              <p:nvPr/>
            </p:nvSpPr>
            <p:spPr>
              <a:xfrm>
                <a:off x="15205" y="13254"/>
                <a:ext cx="584" cy="690"/>
              </a:xfrm>
              <a:custGeom>
                <a:rect l="l" t="t" r="r" b="b"/>
                <a:pathLst>
                  <a:path w="584" h="690">
                    <a:moveTo>
                      <a:pt x="484" y="75"/>
                    </a:moveTo>
                    <a:lnTo>
                      <a:pt x="99" y="75"/>
                    </a:lnTo>
                    <a:lnTo>
                      <a:pt x="99" y="0"/>
                    </a:lnTo>
                    <a:lnTo>
                      <a:pt x="484" y="0"/>
                    </a:lnTo>
                    <a:lnTo>
                      <a:pt x="484" y="75"/>
                    </a:lnTo>
                    <a:close/>
                  </a:path>
                </a:pathLst>
              </a:custGeom>
              <a:solidFill>
                <a:srgbClr val="A315FF"/>
              </a:solidFill>
              <a:ln w="9525">
                <a:noFill/>
              </a:ln>
            </p:spPr>
            <p:txBody>
              <a:bodyPr/>
              <a:lstStyle/>
              <a:p>
                <a:endParaRPr lang="zh-CN" altLang="en-US"/>
              </a:p>
            </p:txBody>
          </p:sp>
          <p:sp>
            <p:nvSpPr>
              <p:cNvPr id="1073743785" name="任意多边形 1073743784"/>
              <p:cNvSpPr/>
              <p:nvPr/>
            </p:nvSpPr>
            <p:spPr>
              <a:xfrm>
                <a:off x="15205" y="13254"/>
                <a:ext cx="584" cy="690"/>
              </a:xfrm>
              <a:custGeom>
                <a:rect l="l" t="t" r="r" b="b"/>
                <a:pathLst>
                  <a:path w="584" h="690">
                    <a:moveTo>
                      <a:pt x="481" y="690"/>
                    </a:moveTo>
                    <a:lnTo>
                      <a:pt x="104" y="690"/>
                    </a:lnTo>
                    <a:lnTo>
                      <a:pt x="160" y="601"/>
                    </a:lnTo>
                    <a:lnTo>
                      <a:pt x="268" y="601"/>
                    </a:lnTo>
                    <a:lnTo>
                      <a:pt x="268" y="489"/>
                    </a:lnTo>
                    <a:lnTo>
                      <a:pt x="201" y="471"/>
                    </a:lnTo>
                    <a:lnTo>
                      <a:pt x="148" y="433"/>
                    </a:lnTo>
                    <a:lnTo>
                      <a:pt x="112" y="377"/>
                    </a:lnTo>
                    <a:lnTo>
                      <a:pt x="99" y="310"/>
                    </a:lnTo>
                    <a:lnTo>
                      <a:pt x="99" y="307"/>
                    </a:lnTo>
                    <a:lnTo>
                      <a:pt x="60" y="292"/>
                    </a:lnTo>
                    <a:lnTo>
                      <a:pt x="28" y="266"/>
                    </a:lnTo>
                    <a:lnTo>
                      <a:pt x="7" y="230"/>
                    </a:lnTo>
                    <a:lnTo>
                      <a:pt x="0" y="188"/>
                    </a:lnTo>
                    <a:lnTo>
                      <a:pt x="0" y="86"/>
                    </a:lnTo>
                    <a:lnTo>
                      <a:pt x="10" y="75"/>
                    </a:lnTo>
                    <a:lnTo>
                      <a:pt x="572" y="75"/>
                    </a:lnTo>
                    <a:lnTo>
                      <a:pt x="583" y="86"/>
                    </a:lnTo>
                    <a:lnTo>
                      <a:pt x="583" y="123"/>
                    </a:lnTo>
                    <a:lnTo>
                      <a:pt x="48" y="123"/>
                    </a:lnTo>
                    <a:lnTo>
                      <a:pt x="48" y="188"/>
                    </a:lnTo>
                    <a:lnTo>
                      <a:pt x="52" y="211"/>
                    </a:lnTo>
                    <a:lnTo>
                      <a:pt x="63" y="231"/>
                    </a:lnTo>
                    <a:lnTo>
                      <a:pt x="79" y="246"/>
                    </a:lnTo>
                    <a:lnTo>
                      <a:pt x="99" y="257"/>
                    </a:lnTo>
                    <a:lnTo>
                      <a:pt x="235" y="257"/>
                    </a:lnTo>
                    <a:lnTo>
                      <a:pt x="248" y="270"/>
                    </a:lnTo>
                    <a:lnTo>
                      <a:pt x="239" y="330"/>
                    </a:lnTo>
                    <a:lnTo>
                      <a:pt x="480" y="330"/>
                    </a:lnTo>
                    <a:lnTo>
                      <a:pt x="471" y="378"/>
                    </a:lnTo>
                    <a:lnTo>
                      <a:pt x="435" y="434"/>
                    </a:lnTo>
                    <a:lnTo>
                      <a:pt x="382" y="473"/>
                    </a:lnTo>
                    <a:lnTo>
                      <a:pt x="316" y="490"/>
                    </a:lnTo>
                    <a:lnTo>
                      <a:pt x="316" y="603"/>
                    </a:lnTo>
                    <a:lnTo>
                      <a:pt x="424" y="603"/>
                    </a:lnTo>
                    <a:lnTo>
                      <a:pt x="481" y="690"/>
                    </a:lnTo>
                    <a:close/>
                  </a:path>
                </a:pathLst>
              </a:custGeom>
              <a:solidFill>
                <a:srgbClr val="A315FF"/>
              </a:solidFill>
              <a:ln w="9525">
                <a:noFill/>
              </a:ln>
            </p:spPr>
            <p:txBody>
              <a:bodyPr/>
              <a:lstStyle/>
              <a:p>
                <a:endParaRPr lang="zh-CN" altLang="en-US"/>
              </a:p>
            </p:txBody>
          </p:sp>
          <p:sp>
            <p:nvSpPr>
              <p:cNvPr id="1073743786" name="任意多边形 1073743785"/>
              <p:cNvSpPr/>
              <p:nvPr/>
            </p:nvSpPr>
            <p:spPr>
              <a:xfrm>
                <a:off x="15205" y="13254"/>
                <a:ext cx="584" cy="690"/>
              </a:xfrm>
              <a:custGeom>
                <a:rect l="l" t="t" r="r" b="b"/>
                <a:pathLst>
                  <a:path w="584" h="690">
                    <a:moveTo>
                      <a:pt x="235" y="257"/>
                    </a:moveTo>
                    <a:lnTo>
                      <a:pt x="99" y="257"/>
                    </a:lnTo>
                    <a:lnTo>
                      <a:pt x="99" y="123"/>
                    </a:lnTo>
                    <a:lnTo>
                      <a:pt x="484" y="123"/>
                    </a:lnTo>
                    <a:lnTo>
                      <a:pt x="484" y="165"/>
                    </a:lnTo>
                    <a:lnTo>
                      <a:pt x="291" y="165"/>
                    </a:lnTo>
                    <a:lnTo>
                      <a:pt x="264" y="219"/>
                    </a:lnTo>
                    <a:lnTo>
                      <a:pt x="205" y="228"/>
                    </a:lnTo>
                    <a:lnTo>
                      <a:pt x="235" y="257"/>
                    </a:lnTo>
                    <a:close/>
                  </a:path>
                </a:pathLst>
              </a:custGeom>
              <a:solidFill>
                <a:srgbClr val="A315FF"/>
              </a:solidFill>
              <a:ln w="9525">
                <a:noFill/>
              </a:ln>
            </p:spPr>
            <p:txBody>
              <a:bodyPr/>
              <a:lstStyle/>
              <a:p>
                <a:endParaRPr lang="zh-CN" altLang="en-US"/>
              </a:p>
            </p:txBody>
          </p:sp>
          <p:sp>
            <p:nvSpPr>
              <p:cNvPr id="1073743787" name="任意多边形 1073743786"/>
              <p:cNvSpPr/>
              <p:nvPr/>
            </p:nvSpPr>
            <p:spPr>
              <a:xfrm>
                <a:off x="15205" y="13254"/>
                <a:ext cx="584" cy="690"/>
              </a:xfrm>
              <a:custGeom>
                <a:rect l="l" t="t" r="r" b="b"/>
                <a:pathLst>
                  <a:path w="584" h="690">
                    <a:moveTo>
                      <a:pt x="561" y="257"/>
                    </a:moveTo>
                    <a:lnTo>
                      <a:pt x="484" y="257"/>
                    </a:lnTo>
                    <a:lnTo>
                      <a:pt x="504" y="246"/>
                    </a:lnTo>
                    <a:lnTo>
                      <a:pt x="520" y="231"/>
                    </a:lnTo>
                    <a:lnTo>
                      <a:pt x="531" y="211"/>
                    </a:lnTo>
                    <a:lnTo>
                      <a:pt x="535" y="188"/>
                    </a:lnTo>
                    <a:lnTo>
                      <a:pt x="535" y="123"/>
                    </a:lnTo>
                    <a:lnTo>
                      <a:pt x="583" y="123"/>
                    </a:lnTo>
                    <a:lnTo>
                      <a:pt x="583" y="189"/>
                    </a:lnTo>
                    <a:lnTo>
                      <a:pt x="576" y="231"/>
                    </a:lnTo>
                    <a:lnTo>
                      <a:pt x="561" y="257"/>
                    </a:lnTo>
                    <a:close/>
                  </a:path>
                </a:pathLst>
              </a:custGeom>
              <a:solidFill>
                <a:srgbClr val="A315FF"/>
              </a:solidFill>
              <a:ln w="9525">
                <a:noFill/>
              </a:ln>
            </p:spPr>
            <p:txBody>
              <a:bodyPr/>
              <a:lstStyle/>
              <a:p>
                <a:endParaRPr lang="zh-CN" altLang="en-US"/>
              </a:p>
            </p:txBody>
          </p:sp>
          <p:sp>
            <p:nvSpPr>
              <p:cNvPr id="1073743788" name="任意多边形 1073743787"/>
              <p:cNvSpPr/>
              <p:nvPr/>
            </p:nvSpPr>
            <p:spPr>
              <a:xfrm>
                <a:off x="15205" y="13254"/>
                <a:ext cx="584" cy="690"/>
              </a:xfrm>
              <a:custGeom>
                <a:rect l="l" t="t" r="r" b="b"/>
                <a:pathLst>
                  <a:path w="584" h="690">
                    <a:moveTo>
                      <a:pt x="480" y="330"/>
                    </a:moveTo>
                    <a:lnTo>
                      <a:pt x="345" y="330"/>
                    </a:lnTo>
                    <a:lnTo>
                      <a:pt x="333" y="270"/>
                    </a:lnTo>
                    <a:lnTo>
                      <a:pt x="377" y="228"/>
                    </a:lnTo>
                    <a:lnTo>
                      <a:pt x="317" y="219"/>
                    </a:lnTo>
                    <a:lnTo>
                      <a:pt x="291" y="165"/>
                    </a:lnTo>
                    <a:lnTo>
                      <a:pt x="484" y="165"/>
                    </a:lnTo>
                    <a:lnTo>
                      <a:pt x="484" y="257"/>
                    </a:lnTo>
                    <a:lnTo>
                      <a:pt x="561" y="257"/>
                    </a:lnTo>
                    <a:lnTo>
                      <a:pt x="555" y="267"/>
                    </a:lnTo>
                    <a:lnTo>
                      <a:pt x="523" y="293"/>
                    </a:lnTo>
                    <a:lnTo>
                      <a:pt x="484" y="308"/>
                    </a:lnTo>
                    <a:lnTo>
                      <a:pt x="484" y="311"/>
                    </a:lnTo>
                    <a:lnTo>
                      <a:pt x="480" y="330"/>
                    </a:lnTo>
                    <a:close/>
                  </a:path>
                </a:pathLst>
              </a:custGeom>
              <a:solidFill>
                <a:srgbClr val="A315FF"/>
              </a:solidFill>
              <a:ln w="9525">
                <a:noFill/>
              </a:ln>
            </p:spPr>
            <p:txBody>
              <a:bodyPr/>
              <a:lstStyle/>
              <a:p>
                <a:endParaRPr lang="zh-CN" altLang="en-US"/>
              </a:p>
            </p:txBody>
          </p:sp>
          <p:sp>
            <p:nvSpPr>
              <p:cNvPr id="1073743789" name="任意多边形 1073743788"/>
              <p:cNvSpPr/>
              <p:nvPr/>
            </p:nvSpPr>
            <p:spPr>
              <a:xfrm>
                <a:off x="15205" y="13254"/>
                <a:ext cx="584" cy="690"/>
              </a:xfrm>
              <a:custGeom>
                <a:rect l="l" t="t" r="r" b="b"/>
                <a:pathLst>
                  <a:path w="584" h="690">
                    <a:moveTo>
                      <a:pt x="345" y="330"/>
                    </a:moveTo>
                    <a:lnTo>
                      <a:pt x="239" y="330"/>
                    </a:lnTo>
                    <a:lnTo>
                      <a:pt x="292" y="302"/>
                    </a:lnTo>
                    <a:lnTo>
                      <a:pt x="345" y="330"/>
                    </a:lnTo>
                    <a:close/>
                  </a:path>
                </a:pathLst>
              </a:custGeom>
              <a:solidFill>
                <a:srgbClr val="A315FF"/>
              </a:solidFill>
              <a:ln w="9525">
                <a:noFill/>
              </a:ln>
            </p:spPr>
            <p:txBody>
              <a:bodyPr/>
              <a:lstStyle/>
              <a:p>
                <a:endParaRPr lang="zh-CN" altLang="en-US"/>
              </a:p>
            </p:txBody>
          </p:sp>
        </p:grpSp>
      </p:grpSp>
      <p:sp>
        <p:nvSpPr>
          <p:cNvPr id="11" name="文本框 10" title=""/>
          <p:cNvSpPr txBox="1"/>
          <p:nvPr/>
        </p:nvSpPr>
        <p:spPr>
          <a:xfrm>
            <a:off x="5500370" y="3515360"/>
            <a:ext cx="3783965" cy="358775"/>
          </a:xfrm>
          <a:prstGeom prst="rect">
            <a:avLst/>
          </a:prstGeom>
          <a:noFill/>
          <a:ln w="9525">
            <a:noFill/>
          </a:ln>
        </p:spPr>
        <p:txBody>
          <a:bodyPr vert="horz" wrap="square" lIns="0" tIns="0" rIns="0" bIns="0"/>
          <a:lstStyle/>
          <a:p>
            <a:r>
              <a:rPr lang="zh-CN" altLang="en-US">
                <a:solidFill>
                  <a:srgbClr val="C00000"/>
                </a:solidFill>
                <a:latin typeface="微软雅黑" panose="020b0503020204020204" charset="-122"/>
                <a:ea typeface="微软雅黑" panose="020b0503020204020204" charset="-122"/>
              </a:rPr>
              <a:t>零刻度线（好刻度线）对准被测物体</a:t>
            </a:r>
            <a:endParaRPr lang="zh-CN" altLang="en-US">
              <a:solidFill>
                <a:srgbClr val="C00000"/>
              </a:solidFill>
              <a:latin typeface="微软雅黑" panose="020b0503020204020204" charset="-122"/>
              <a:ea typeface="微软雅黑" panose="020b0503020204020204" charset="-122"/>
            </a:endParaRPr>
          </a:p>
        </p:txBody>
      </p:sp>
      <p:sp>
        <p:nvSpPr>
          <p:cNvPr id="28" name="文本框 27" title=""/>
          <p:cNvSpPr txBox="1"/>
          <p:nvPr/>
        </p:nvSpPr>
        <p:spPr>
          <a:xfrm>
            <a:off x="5437967" y="3957686"/>
            <a:ext cx="3181263" cy="221128"/>
          </a:xfrm>
          <a:prstGeom prst="rect">
            <a:avLst/>
          </a:prstGeom>
          <a:noFill/>
          <a:ln w="9525">
            <a:noFill/>
          </a:ln>
        </p:spPr>
        <p:txBody>
          <a:bodyPr vert="horz" wrap="square" lIns="0" tIns="0" rIns="0" bIns="0"/>
          <a:lstStyle/>
          <a:p>
            <a:pPr eaLnBrk="0" hangingPunct="0">
              <a:lnSpc>
                <a:spcPts val="1885"/>
              </a:lnSpc>
              <a:spcBef>
                <a:spcPct val="0"/>
              </a:spcBef>
              <a:spcAft>
                <a:spcPct val="0"/>
              </a:spcAft>
            </a:pPr>
            <a:r>
              <a:rPr lang="zh-CN" altLang="en-US">
                <a:latin typeface="微软雅黑" panose="020b0503020204020204" charset="-122"/>
                <a:ea typeface="微软雅黑" panose="020b0503020204020204" charset="-122"/>
              </a:rPr>
              <a:t>会看：视线正确</a:t>
            </a:r>
            <a:endParaRPr lang="zh-CN" altLang="en-US">
              <a:latin typeface="微软雅黑" panose="020b0503020204020204" charset="-122"/>
              <a:ea typeface="微软雅黑" panose="020b0503020204020204" charset="-122"/>
            </a:endParaRPr>
          </a:p>
        </p:txBody>
      </p:sp>
      <p:sp>
        <p:nvSpPr>
          <p:cNvPr id="29" name="文本框 28" title=""/>
          <p:cNvSpPr txBox="1"/>
          <p:nvPr/>
        </p:nvSpPr>
        <p:spPr>
          <a:xfrm>
            <a:off x="5433749" y="4291468"/>
            <a:ext cx="3462740" cy="358710"/>
          </a:xfrm>
          <a:prstGeom prst="rect">
            <a:avLst/>
          </a:prstGeom>
          <a:noFill/>
          <a:ln w="9525">
            <a:noFill/>
          </a:ln>
        </p:spPr>
        <p:txBody>
          <a:bodyPr vert="horz" wrap="square" lIns="0" tIns="0" rIns="0" bIns="0"/>
          <a:lstStyle/>
          <a:p>
            <a:r>
              <a:rPr lang="zh-CN" altLang="en-US">
                <a:solidFill>
                  <a:srgbClr val="C00000"/>
                </a:solidFill>
                <a:latin typeface="微软雅黑" panose="020b0503020204020204" charset="-122"/>
                <a:ea typeface="微软雅黑" panose="020b0503020204020204" charset="-122"/>
              </a:rPr>
              <a:t>视线正对刻度线</a:t>
            </a:r>
            <a:endParaRPr lang="zh-CN" altLang="en-US">
              <a:solidFill>
                <a:srgbClr val="C00000"/>
              </a:solidFill>
              <a:latin typeface="微软雅黑" panose="020b0503020204020204" charset="-122"/>
              <a:ea typeface="微软雅黑" panose="020b0503020204020204" charset="-122"/>
            </a:endParaRPr>
          </a:p>
        </p:txBody>
      </p:sp>
      <p:sp>
        <p:nvSpPr>
          <p:cNvPr id="30" name="文本框 29" title=""/>
          <p:cNvSpPr txBox="1"/>
          <p:nvPr/>
        </p:nvSpPr>
        <p:spPr>
          <a:xfrm>
            <a:off x="5490672" y="4886056"/>
            <a:ext cx="3181263" cy="221128"/>
          </a:xfrm>
          <a:prstGeom prst="rect">
            <a:avLst/>
          </a:prstGeom>
          <a:noFill/>
          <a:ln w="9525">
            <a:noFill/>
          </a:ln>
        </p:spPr>
        <p:txBody>
          <a:bodyPr vert="horz" wrap="square" lIns="0" tIns="0" rIns="0" bIns="0"/>
          <a:lstStyle/>
          <a:p>
            <a:pPr eaLnBrk="0" hangingPunct="0">
              <a:lnSpc>
                <a:spcPts val="1885"/>
              </a:lnSpc>
              <a:spcBef>
                <a:spcPct val="0"/>
              </a:spcBef>
              <a:spcAft>
                <a:spcPct val="0"/>
              </a:spcAft>
            </a:pPr>
            <a:r>
              <a:rPr lang="zh-CN" altLang="en-US">
                <a:latin typeface="微软雅黑" panose="020b0503020204020204" charset="-122"/>
                <a:ea typeface="微软雅黑" panose="020b0503020204020204" charset="-122"/>
              </a:rPr>
              <a:t>会读：观察量程、分度值</a:t>
            </a:r>
            <a:endParaRPr lang="zh-CN" altLang="en-US">
              <a:latin typeface="微软雅黑" panose="020b0503020204020204" charset="-122"/>
              <a:ea typeface="微软雅黑" panose="020b0503020204020204" charset="-122"/>
            </a:endParaRPr>
          </a:p>
        </p:txBody>
      </p:sp>
      <p:sp>
        <p:nvSpPr>
          <p:cNvPr id="31" name="文本框 30" title=""/>
          <p:cNvSpPr txBox="1"/>
          <p:nvPr/>
        </p:nvSpPr>
        <p:spPr>
          <a:xfrm>
            <a:off x="5462959" y="5202058"/>
            <a:ext cx="3462740" cy="358710"/>
          </a:xfrm>
          <a:prstGeom prst="rect">
            <a:avLst/>
          </a:prstGeom>
          <a:noFill/>
          <a:ln w="9525">
            <a:noFill/>
          </a:ln>
        </p:spPr>
        <p:txBody>
          <a:bodyPr vert="horz" wrap="square" lIns="0" tIns="0" rIns="0" bIns="0"/>
          <a:lstStyle/>
          <a:p>
            <a:r>
              <a:rPr lang="zh-CN" altLang="en-US">
                <a:solidFill>
                  <a:srgbClr val="C00000"/>
                </a:solidFill>
                <a:latin typeface="微软雅黑" panose="020b0503020204020204" charset="-122"/>
                <a:ea typeface="微软雅黑" panose="020b0503020204020204" charset="-122"/>
              </a:rPr>
              <a:t>读出准确值和估读值</a:t>
            </a:r>
            <a:endParaRPr lang="zh-CN" altLang="en-US">
              <a:solidFill>
                <a:srgbClr val="C00000"/>
              </a:solidFill>
              <a:latin typeface="微软雅黑" panose="020b0503020204020204" charset="-122"/>
              <a:ea typeface="微软雅黑" panose="020b0503020204020204" charset="-122"/>
            </a:endParaRPr>
          </a:p>
        </p:txBody>
      </p:sp>
      <p:sp>
        <p:nvSpPr>
          <p:cNvPr id="32" name="文本框 31" title=""/>
          <p:cNvSpPr txBox="1"/>
          <p:nvPr/>
        </p:nvSpPr>
        <p:spPr>
          <a:xfrm>
            <a:off x="5512262" y="5677901"/>
            <a:ext cx="3181263" cy="221128"/>
          </a:xfrm>
          <a:prstGeom prst="rect">
            <a:avLst/>
          </a:prstGeom>
          <a:noFill/>
          <a:ln w="9525">
            <a:noFill/>
          </a:ln>
        </p:spPr>
        <p:txBody>
          <a:bodyPr vert="horz" wrap="square" lIns="0" tIns="0" rIns="0" bIns="0"/>
          <a:lstStyle/>
          <a:p>
            <a:pPr eaLnBrk="0" hangingPunct="0">
              <a:lnSpc>
                <a:spcPts val="1885"/>
              </a:lnSpc>
              <a:spcBef>
                <a:spcPct val="0"/>
              </a:spcBef>
              <a:spcAft>
                <a:spcPct val="0"/>
              </a:spcAft>
            </a:pPr>
            <a:r>
              <a:rPr lang="zh-CN" altLang="en-US">
                <a:latin typeface="微软雅黑" panose="020b0503020204020204" charset="-122"/>
                <a:ea typeface="微软雅黑" panose="020b0503020204020204" charset="-122"/>
              </a:rPr>
              <a:t>会写：符合记录要求</a:t>
            </a:r>
            <a:endParaRPr lang="zh-CN" altLang="en-US">
              <a:latin typeface="微软雅黑" panose="020b0503020204020204" charset="-122"/>
              <a:ea typeface="微软雅黑" panose="020b0503020204020204" charset="-122"/>
            </a:endParaRPr>
          </a:p>
        </p:txBody>
      </p:sp>
      <p:sp>
        <p:nvSpPr>
          <p:cNvPr id="33" name="文本框 32" title=""/>
          <p:cNvSpPr txBox="1"/>
          <p:nvPr/>
        </p:nvSpPr>
        <p:spPr>
          <a:xfrm>
            <a:off x="5496614" y="6025653"/>
            <a:ext cx="3462740" cy="358710"/>
          </a:xfrm>
          <a:prstGeom prst="rect">
            <a:avLst/>
          </a:prstGeom>
          <a:noFill/>
          <a:ln w="9525">
            <a:noFill/>
          </a:ln>
        </p:spPr>
        <p:txBody>
          <a:bodyPr vert="horz" wrap="square" lIns="0" tIns="0" rIns="0" bIns="0"/>
          <a:lstStyle/>
          <a:p>
            <a:r>
              <a:rPr lang="zh-CN" altLang="en-US">
                <a:solidFill>
                  <a:srgbClr val="C00000"/>
                </a:solidFill>
                <a:latin typeface="微软雅黑" panose="020b0503020204020204" charset="-122"/>
                <a:ea typeface="微软雅黑" panose="020b0503020204020204" charset="-122"/>
              </a:rPr>
              <a:t>数字</a:t>
            </a:r>
            <a:r>
              <a:rPr lang="en-US" altLang="zh-CN">
                <a:solidFill>
                  <a:srgbClr val="C00000"/>
                </a:solidFill>
                <a:latin typeface="微软雅黑" panose="020b0503020204020204" charset="-122"/>
                <a:ea typeface="微软雅黑" panose="020b0503020204020204" charset="-122"/>
              </a:rPr>
              <a:t>+</a:t>
            </a:r>
            <a:r>
              <a:rPr lang="zh-CN" altLang="en-US">
                <a:solidFill>
                  <a:srgbClr val="C00000"/>
                </a:solidFill>
                <a:latin typeface="微软雅黑" panose="020b0503020204020204" charset="-122"/>
                <a:ea typeface="微软雅黑" panose="020b0503020204020204" charset="-122"/>
              </a:rPr>
              <a:t>单位</a:t>
            </a:r>
            <a:endParaRPr lang="zh-CN" altLang="en-US">
              <a:solidFill>
                <a:srgbClr val="C00000"/>
              </a:solidFill>
              <a:latin typeface="微软雅黑" panose="020b0503020204020204" charset="-122"/>
              <a:ea typeface="微软雅黑" panose="020b0503020204020204" charset="-122"/>
            </a:endParaRPr>
          </a:p>
        </p:txBody>
      </p:sp>
      <p:sp>
        <p:nvSpPr>
          <p:cNvPr id="34" name="文本框 33" title=""/>
          <p:cNvSpPr txBox="1"/>
          <p:nvPr/>
        </p:nvSpPr>
        <p:spPr>
          <a:xfrm>
            <a:off x="244475" y="1273810"/>
            <a:ext cx="11703050" cy="922020"/>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3.刻度尺的使用</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正确使用刻度尺测量物体的长度，应做到“五会”：“会选”、“会放”、“会看”、“会读”、“会记”。</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wipe(left)">
                                      <p:cBhvr>
                                        <p:cTn id="15" dur="500"/>
                                        <p:tgtEl>
                                          <p:spTgt spid="34">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wipe(left)">
                                      <p:cBhvr>
                                        <p:cTn id="20" dur="500"/>
                                        <p:tgtEl>
                                          <p:spTgt spid="34">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73743106"/>
                                        </p:tgtEl>
                                        <p:attrNameLst>
                                          <p:attrName>style.visibility</p:attrName>
                                        </p:attrNameLst>
                                      </p:cBhvr>
                                      <p:to>
                                        <p:strVal val="visible"/>
                                      </p:to>
                                    </p:set>
                                    <p:animEffect transition="in" filter="wipe(left)">
                                      <p:cBhvr>
                                        <p:cTn id="25" dur="500"/>
                                        <p:tgtEl>
                                          <p:spTgt spid="107374310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73743267"/>
                                        </p:tgtEl>
                                        <p:attrNameLst>
                                          <p:attrName>style.visibility</p:attrName>
                                        </p:attrNameLst>
                                      </p:cBhvr>
                                      <p:to>
                                        <p:strVal val="visible"/>
                                      </p:to>
                                    </p:set>
                                    <p:animEffect transition="in" filter="wipe(left)">
                                      <p:cBhvr>
                                        <p:cTn id="30" dur="500"/>
                                        <p:tgtEl>
                                          <p:spTgt spid="107374326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73743375"/>
                                        </p:tgtEl>
                                        <p:attrNameLst>
                                          <p:attrName>style.visibility</p:attrName>
                                        </p:attrNameLst>
                                      </p:cBhvr>
                                      <p:to>
                                        <p:strVal val="visible"/>
                                      </p:to>
                                    </p:set>
                                    <p:animEffect transition="in" filter="wipe(left)">
                                      <p:cBhvr>
                                        <p:cTn id="35" dur="500"/>
                                        <p:tgtEl>
                                          <p:spTgt spid="107374337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73743475"/>
                                        </p:tgtEl>
                                        <p:attrNameLst>
                                          <p:attrName>style.visibility</p:attrName>
                                        </p:attrNameLst>
                                      </p:cBhvr>
                                      <p:to>
                                        <p:strVal val="visible"/>
                                      </p:to>
                                    </p:set>
                                    <p:animEffect transition="in" filter="wipe(left)">
                                      <p:cBhvr>
                                        <p:cTn id="43" dur="500"/>
                                        <p:tgtEl>
                                          <p:spTgt spid="107374347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par>
                    <p:cTn id="50" fill="hold" nodeType="clickPar">
                      <p:stCondLst>
                        <p:cond delay="indefinite"/>
                        <p:cond evt="onBegin" delay="0">
                          <p:tn val="49"/>
                        </p:cond>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073743581"/>
                                        </p:tgtEl>
                                        <p:attrNameLst>
                                          <p:attrName>style.visibility</p:attrName>
                                        </p:attrNameLst>
                                      </p:cBhvr>
                                      <p:to>
                                        <p:strVal val="visible"/>
                                      </p:to>
                                    </p:set>
                                    <p:animEffect transition="in" filter="wipe(left)">
                                      <p:cBhvr>
                                        <p:cTn id="54" dur="500"/>
                                        <p:tgtEl>
                                          <p:spTgt spid="1073743581"/>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left)">
                                      <p:cBhvr>
                                        <p:cTn id="60" dur="500"/>
                                        <p:tgtEl>
                                          <p:spTgt spid="3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073743688"/>
                                        </p:tgtEl>
                                        <p:attrNameLst>
                                          <p:attrName>style.visibility</p:attrName>
                                        </p:attrNameLst>
                                      </p:cBhvr>
                                      <p:to>
                                        <p:strVal val="visible"/>
                                      </p:to>
                                    </p:set>
                                    <p:animEffect transition="in" filter="wipe(left)">
                                      <p:cBhvr>
                                        <p:cTn id="65" dur="500"/>
                                        <p:tgtEl>
                                          <p:spTgt spid="1073743688"/>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left)">
                                      <p:cBhvr>
                                        <p:cTn id="68" dur="500"/>
                                        <p:tgtEl>
                                          <p:spTgt spid="32"/>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left)">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p:bldP spid="29" grpId="0"/>
      <p:bldP spid="30" grpId="0"/>
      <p:bldP spid="31" grpId="0"/>
      <p:bldP spid="32" grpId="0"/>
      <p:bldP spid="33" grpId="0"/>
      <p:bldP spid="11"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二、长度测量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735" y="1410913"/>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title=""/>
          <p:cNvSpPr/>
          <p:nvPr/>
        </p:nvSpPr>
        <p:spPr>
          <a:xfrm>
            <a:off x="292438" y="1865032"/>
            <a:ext cx="11463655" cy="4661535"/>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zh-CN" b="1" kern="100">
                <a:latin typeface="Times New Roman" panose="02020603050405020304" pitchFamily="18" charset="0"/>
                <a:ea typeface="华文楷体" panose="02010600040101010101" pitchFamily="2" charset="-122"/>
                <a:cs typeface="华文楷体" panose="02010600040101010101" pitchFamily="2" charset="-122"/>
              </a:rPr>
              <a:t>从读数判断测量的精确度</a:t>
            </a:r>
            <a:endParaRPr lang="zh-CN" altLang="zh-CN" b="1"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1）使用分度值不同的刻度尺进行测量时所达到的精确程度不同，如图所示，上面的刻度尺能精确到1厘米（1cm），可以读为3.2cm（也可以读为3.3cm），其中3.0cm是准确值，0.2cm是估读值；下面的刻度尺能精确到1mm，可以读为3.15cm（也可以读为3.14cm-3.16cm），其中3.1cm是准确值，0.05cm（0.04cm-0.06cm）是估读值，显然没有下面的刻度尺精确。</a:t>
            </a:r>
            <a:endParaRPr lang="zh-CN" altLang="zh-CN"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endParaRPr lang="zh-CN" altLang="zh-CN"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endParaRPr lang="zh-CN" altLang="zh-CN"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endParaRPr lang="zh-CN" altLang="zh-CN"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2）一个准确地长度测量结果，其最后一位数字是估读数字，从右边数第二位数字所在的位数反映了所用刻度尺的分度值。如测量某物体的长度，当测量结果是1.52m时，可知“1”和“5”是从刻度尺上直接读出来的，是准确数字，“2”是估读出来的，是估读数字，进而可推知该次测量所用刻度尺的分度值是1dm。</a:t>
            </a:r>
            <a:endParaRPr lang="zh-CN" altLang="zh-CN" kern="100">
              <a:latin typeface="Times New Roman" panose="02020603050405020304" pitchFamily="18" charset="0"/>
              <a:ea typeface="华文楷体" panose="02010600040101010101" pitchFamily="2" charset="-122"/>
              <a:cs typeface="华文楷体" panose="02010600040101010101" pitchFamily="2" charset="-122"/>
            </a:endParaRPr>
          </a:p>
        </p:txBody>
      </p:sp>
      <p:pic>
        <p:nvPicPr>
          <p:cNvPr id="2" name="图片 -2147482078" title=""/>
          <p:cNvPicPr>
            <a:picLocks noChangeAspect="1"/>
          </p:cNvPicPr>
          <p:nvPr/>
        </p:nvPicPr>
        <p:blipFill>
          <a:blip r:embed="rId4"/>
          <a:stretch>
            <a:fillRect/>
          </a:stretch>
        </p:blipFill>
        <p:spPr>
          <a:xfrm>
            <a:off x="3816985" y="3790950"/>
            <a:ext cx="3483610" cy="145161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082"/>
                                        </p:tgtEl>
                                        <p:attrNameLst>
                                          <p:attrName>style.visibility</p:attrName>
                                        </p:attrNameLst>
                                      </p:cBhvr>
                                      <p:to>
                                        <p:strVal val="visible"/>
                                      </p:to>
                                    </p:set>
                                    <p:animEffect transition="in" filter="wipe(left)">
                                      <p:cBhvr>
                                        <p:cTn id="15" dur="500"/>
                                        <p:tgtEl>
                                          <p:spTgt spid="308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二、长度测量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383095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4.长度的估测</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在日常生活和生产中，需要对一些常见物体的长度进行估测，或采用一些简便的方法粗略测量物体的长度，这就要求我们了解一些常见物体的尺度以便于进行估测。例如，一只铅笔的尺度大约是17.5cm，一层住宅楼的高度大约是3m，课桌的高度大约是0.8m等。</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5.长度测量的特殊方法：</a:t>
            </a:r>
            <a:r>
              <a:rPr lang="zh-CN" altLang="en-US">
                <a:latin typeface="微软雅黑" panose="020b0503020204020204" charset="-122"/>
                <a:ea typeface="微软雅黑" panose="020b0503020204020204" charset="-122"/>
                <a:cs typeface="微软雅黑" panose="020b0503020204020204" charset="-122"/>
              </a:rPr>
              <a:t>在测量物体长度过程中，经常会遇到一些不易直接测量的问题，这时就需要我们使用特殊的方法测量物体的长度。</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b="1">
                <a:latin typeface="微软雅黑" panose="020b0503020204020204" charset="-122"/>
                <a:ea typeface="微软雅黑" panose="020b0503020204020204" charset="-122"/>
                <a:cs typeface="微软雅黑" panose="020b0503020204020204" charset="-122"/>
              </a:rPr>
              <a:t>（1）积累法：</a:t>
            </a:r>
            <a:r>
              <a:rPr lang="zh-CN" altLang="en-US">
                <a:latin typeface="微软雅黑" panose="020b0503020204020204" charset="-122"/>
                <a:ea typeface="微软雅黑" panose="020b0503020204020204" charset="-122"/>
                <a:cs typeface="微软雅黑" panose="020b0503020204020204" charset="-122"/>
              </a:rPr>
              <a:t>当被测物体的长度太小，不能直接用刻度尺测量时，可把n个相同的长度叠合起来，测出总长度后除以n就可以算出物体的长度。下图就是利用此方法测量一张纸的厚度的示意图。利用此方法还可以测量细铜丝的直径等。</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2147482269" title=""/>
          <p:cNvPicPr>
            <a:picLocks noChangeAspect="1"/>
          </p:cNvPicPr>
          <p:nvPr/>
        </p:nvPicPr>
        <p:blipFill>
          <a:blip r:embed="rId3"/>
          <a:stretch>
            <a:fillRect/>
          </a:stretch>
        </p:blipFill>
        <p:spPr>
          <a:xfrm>
            <a:off x="3890645" y="4810125"/>
            <a:ext cx="4077335" cy="18008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二、长度测量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3830955"/>
          </a:xfrm>
          <a:prstGeom prst="rect">
            <a:avLst/>
          </a:prstGeom>
          <a:noFill/>
        </p:spPr>
        <p:txBody>
          <a:bodyPr wrap="square" rtlCol="0" anchor="t">
            <a:spAutoFit/>
          </a:bodyPr>
          <a:lstStyle/>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平移法：当待测物体的长度（如球的直径、圆锥的高度等）隐藏在物体内部时，可将其等效平移到物体外部，再用刻度尺测量。如图甲、乙所示，是分别测量硬币直径和圆锥高度的示意图，其中硬币直径为3.10cm-2.00cm=1.10cm。</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（3）化曲为直法：测量如图所示曲线长度时，可以用一端易弯曲的但不可伸长的丝线与曲线重合，标号两端的记号，然后轻轻把细线拉直，用刻度尺测量出两记号的长度，这就是曲线的长度。</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2147482268" title=""/>
          <p:cNvPicPr>
            <a:picLocks noChangeAspect="1"/>
          </p:cNvPicPr>
          <p:nvPr/>
        </p:nvPicPr>
        <p:blipFill>
          <a:blip r:embed="rId3"/>
          <a:stretch>
            <a:fillRect/>
          </a:stretch>
        </p:blipFill>
        <p:spPr>
          <a:xfrm>
            <a:off x="3757930" y="2395220"/>
            <a:ext cx="4448175" cy="1720850"/>
          </a:xfrm>
          <a:prstGeom prst="rect">
            <a:avLst/>
          </a:prstGeom>
          <a:noFill/>
          <a:ln w="9525">
            <a:noFill/>
          </a:ln>
        </p:spPr>
      </p:pic>
      <p:pic>
        <p:nvPicPr>
          <p:cNvPr id="7" name="图片 -2147482267" title=""/>
          <p:cNvPicPr>
            <a:picLocks noChangeAspect="1"/>
          </p:cNvPicPr>
          <p:nvPr/>
        </p:nvPicPr>
        <p:blipFill>
          <a:blip r:embed="rId4"/>
          <a:stretch>
            <a:fillRect/>
          </a:stretch>
        </p:blipFill>
        <p:spPr>
          <a:xfrm>
            <a:off x="4476115" y="5392420"/>
            <a:ext cx="2327910" cy="129349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wipe(left)">
                                      <p:cBhvr>
                                        <p:cTn id="25" dur="500"/>
                                        <p:tgtEl>
                                          <p:spTgt spid="6">
                                            <p:txEl>
                                              <p:pRg st="5" end="5"/>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二、长度测量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2168525"/>
          </a:xfrm>
          <a:prstGeom prst="rect">
            <a:avLst/>
          </a:prstGeom>
          <a:noFill/>
        </p:spPr>
        <p:txBody>
          <a:bodyPr wrap="square" rtlCol="0" anchor="t">
            <a:spAutoFit/>
          </a:bodyPr>
          <a:lstStyle/>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（4）滚轮法：当所测曲线长度较大，如测量跑道的长度，可用已知周长的滚轮，沿着跑道滚动，用滚轮周长乘以滚动周数即可计算出跑道的长度。</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5）化整为零法：若被测物体的长度远远超过了刻度尺的量程（如测一卷铁丝的长度），或不便于用刻度尺直接测量时，可先选取物体的一小部分，用刻度尺测量其长度，然后设法测出整个物体与这一小部分的倍数关系，最后根据这一倍数关系求出整个物体的长度。</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三、时间的测量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133794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1.时间的单位</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（1）在国际单位制中，时间的单位是</a:t>
            </a:r>
            <a:r>
              <a:rPr lang="zh-CN" altLang="en-US">
                <a:highlight>
                  <a:srgbClr val="FFFF00"/>
                </a:highlight>
                <a:latin typeface="微软雅黑" panose="020b0503020204020204" charset="-122"/>
                <a:ea typeface="微软雅黑" panose="020b0503020204020204" charset="-122"/>
                <a:cs typeface="微软雅黑" panose="020b0503020204020204" charset="-122"/>
              </a:rPr>
              <a:t>秒</a:t>
            </a:r>
            <a:r>
              <a:rPr lang="zh-CN" altLang="en-US">
                <a:latin typeface="微软雅黑" panose="020b0503020204020204" charset="-122"/>
                <a:ea typeface="微软雅黑" panose="020b0503020204020204" charset="-122"/>
                <a:cs typeface="微软雅黑" panose="020b0503020204020204" charset="-122"/>
              </a:rPr>
              <a:t>，符号是</a:t>
            </a:r>
            <a:r>
              <a:rPr lang="zh-CN" altLang="en-US">
                <a:highlight>
                  <a:srgbClr val="FFFF00"/>
                </a:highlight>
                <a:latin typeface="微软雅黑" panose="020b0503020204020204" charset="-122"/>
                <a:ea typeface="微软雅黑" panose="020b0503020204020204" charset="-122"/>
                <a:cs typeface="微软雅黑" panose="020b0503020204020204" charset="-122"/>
              </a:rPr>
              <a:t>s</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（2）常用的时间单位及其换算关系</a:t>
            </a:r>
            <a:endParaRPr lang="zh-CN" altLang="en-US">
              <a:latin typeface="微软雅黑" panose="020b0503020204020204" charset="-122"/>
              <a:ea typeface="微软雅黑" panose="020b0503020204020204" charset="-122"/>
              <a:cs typeface="微软雅黑" panose="020b0503020204020204" charset="-122"/>
            </a:endParaRPr>
          </a:p>
        </p:txBody>
      </p:sp>
      <p:graphicFrame>
        <p:nvGraphicFramePr>
          <p:cNvPr id="2" name="表格 1" title=""/>
          <p:cNvGraphicFramePr>
            <a:graphicFrameLocks noGrp="1"/>
          </p:cNvGraphicFramePr>
          <p:nvPr/>
        </p:nvGraphicFramePr>
        <p:xfrm>
          <a:off x="448945" y="2865120"/>
          <a:ext cx="11131550" cy="2487930"/>
        </p:xfrm>
        <a:graphic>
          <a:graphicData uri="http://schemas.openxmlformats.org/drawingml/2006/table">
            <a:tbl>
              <a:tblPr firstRow="1" bandRow="1">
                <a:tableStyleId>{5940675A-B579-460E-94D1-54222C63F5DA}</a:tableStyleId>
              </a:tblPr>
              <a:tblGrid>
                <a:gridCol w="2326640"/>
                <a:gridCol w="2933700"/>
                <a:gridCol w="2937510"/>
                <a:gridCol w="2933700"/>
              </a:tblGrid>
              <a:tr h="41465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物理量</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单位</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符号</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换算关系</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414655">
                <a:tc rowSpan="5">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时间</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时</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h</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1h=60min=3600s</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4655">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分</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min</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1min=60s</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4655">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秒</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s</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4655">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毫秒</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ms</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1ms=0.001s=10</a:t>
                      </a:r>
                      <a:r>
                        <a:rPr lang="en-US" sz="1600" b="0" baseline="30000">
                          <a:solidFill>
                            <a:srgbClr val="000000"/>
                          </a:solidFill>
                          <a:latin typeface="微软雅黑" panose="020b0503020204020204" charset="-122"/>
                          <a:ea typeface="微软雅黑" panose="020b0503020204020204" charset="-122"/>
                          <a:cs typeface="宋体" panose="02010600030101010101" pitchFamily="2" charset="-122"/>
                        </a:rPr>
                        <a:t>-3</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s</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4655">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微秒</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μs</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1μs=0.000001s=10</a:t>
                      </a:r>
                      <a:r>
                        <a:rPr lang="en-US" sz="1600" b="0" baseline="30000">
                          <a:solidFill>
                            <a:srgbClr val="000000"/>
                          </a:solidFill>
                          <a:latin typeface="微软雅黑" panose="020b0503020204020204" charset="-122"/>
                          <a:ea typeface="微软雅黑" panose="020b0503020204020204" charset="-122"/>
                          <a:cs typeface="宋体" panose="02010600030101010101" pitchFamily="2" charset="-122"/>
                        </a:rPr>
                        <a:t>-6</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s</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945" y="5511108"/>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title=""/>
          <p:cNvSpPr/>
          <p:nvPr/>
        </p:nvSpPr>
        <p:spPr>
          <a:xfrm>
            <a:off x="405468" y="5936017"/>
            <a:ext cx="11463655" cy="922020"/>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zh-CN" kern="100">
                <a:latin typeface="Times New Roman" panose="02020603050405020304" pitchFamily="18" charset="0"/>
                <a:ea typeface="华文楷体" panose="02010600040101010101" pitchFamily="2" charset="-122"/>
                <a:cs typeface="华文楷体" panose="02010600040101010101" pitchFamily="2" charset="-122"/>
              </a:rPr>
              <a:t>时刻为某一时间点，时间表示两个时刻之间的间隔长短。例如：某同学周末从8:30开始做作业，9:40完成作业，这里的8:30、9:40就是时刻，所花费的70min为时间。</a:t>
            </a:r>
            <a:endParaRPr lang="zh-CN" altLang="zh-CN" kern="100">
              <a:latin typeface="Times New Roman" panose="02020603050405020304" pitchFamily="18" charset="0"/>
              <a:ea typeface="华文楷体" panose="02010600040101010101" pitchFamily="2" charset="-122"/>
              <a:cs typeface="华文楷体" panose="02010600040101010101" pitchFamily="2" charset="-122"/>
            </a:endParaRPr>
          </a:p>
        </p:txBody>
      </p:sp>
      <p:sp>
        <p:nvSpPr>
          <p:cNvPr id="100" name="文本框 99" title=""/>
          <p:cNvSpPr txBox="1"/>
          <p:nvPr/>
        </p:nvSpPr>
        <p:spPr>
          <a:xfrm>
            <a:off x="2348865" y="5539740"/>
            <a:ext cx="2068195" cy="368300"/>
          </a:xfrm>
          <a:prstGeom prst="rect">
            <a:avLst/>
          </a:prstGeom>
          <a:noFill/>
          <a:ln w="9525">
            <a:noFill/>
          </a:ln>
        </p:spPr>
        <p:txBody>
          <a:bodyPr wrap="square">
            <a:spAutoFit/>
          </a:bodyPr>
          <a:lstStyle/>
          <a:p>
            <a:pPr indent="0"/>
            <a:r>
              <a:rPr lang="zh-CN" b="1">
                <a:solidFill>
                  <a:srgbClr val="000000"/>
                </a:solidFill>
                <a:ea typeface="华文楷体" panose="02010600040101010101" pitchFamily="2" charset="-122"/>
              </a:rPr>
              <a:t>时间与时刻的区别</a:t>
            </a:r>
            <a:endParaRPr lang="zh-CN" altLang="en-US" b="1">
              <a:solidFill>
                <a:srgbClr val="000000"/>
              </a:solidFill>
              <a:ea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82"/>
                                        </p:tgtEl>
                                        <p:attrNameLst>
                                          <p:attrName>style.visibility</p:attrName>
                                        </p:attrNameLst>
                                      </p:cBhvr>
                                      <p:to>
                                        <p:strVal val="visible"/>
                                      </p:to>
                                    </p:set>
                                    <p:animEffect transition="in" filter="wipe(left)">
                                      <p:cBhvr>
                                        <p:cTn id="35" dur="500"/>
                                        <p:tgtEl>
                                          <p:spTgt spid="3082"/>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0"/>
                                        </p:tgtEl>
                                        <p:attrNameLst>
                                          <p:attrName>style.visibility</p:attrName>
                                        </p:attrNameLst>
                                      </p:cBhvr>
                                      <p:to>
                                        <p:strVal val="visible"/>
                                      </p:to>
                                    </p:set>
                                    <p:animEffect transition="in" filter="wipe(left)">
                                      <p:cBhvr>
                                        <p:cTn id="40" dur="500"/>
                                        <p:tgtEl>
                                          <p:spTgt spid="10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00"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三、时间的测量</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2999740"/>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2.时间的测量工具</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（1）古代测量工具：沙漏、日晷、滴漏等。</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（2）现代测量工具：机械停表、机械钟、石英钟、电子停表等。</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3.机械停表</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认识机械停表：机械停表是测量时间的仪器。它有两个表盘，一个是长针（秒针）和一个短针（分针），常见的型号有两种，15ˊ/30"型（小表盘量程15min，大表盘量程30s）和30ˊ/60"（小表盘量程30min，大表盘量程60s）。如图：</a:t>
            </a:r>
            <a:endParaRPr lang="zh-CN" altLang="en-US">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nvSpPr>
        <p:spPr>
          <a:xfrm>
            <a:off x="244475" y="4340225"/>
            <a:ext cx="11703050" cy="1337945"/>
          </a:xfrm>
          <a:prstGeom prst="rect">
            <a:avLst/>
          </a:prstGeom>
          <a:noFill/>
        </p:spPr>
        <p:txBody>
          <a:bodyPr wrap="square" rtlCol="0" anchor="t">
            <a:spAutoFit/>
          </a:bodyPr>
          <a:lstStyle/>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读数方法：读数时，先读出小盘上指针所走的分钟数（按整数读）；再观察小表盘上的指针有没有超过两数字之间的半分钟刻度线，如果不超过，则大盘按照0-30s读数，如果超过，则大盘按照30s-60s读数。即读数=小盘分钟数+大盘的秒数。</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0" title=""/>
          <p:cNvPicPr>
            <a:picLocks noChangeAspect="1"/>
          </p:cNvPicPr>
          <p:nvPr/>
        </p:nvPicPr>
        <p:blipFill>
          <a:blip r:embed="rId3"/>
          <a:stretch>
            <a:fillRect/>
          </a:stretch>
        </p:blipFill>
        <p:spPr>
          <a:xfrm>
            <a:off x="7720330" y="926465"/>
            <a:ext cx="1672590" cy="204597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wipe(left)">
                                      <p:cBhvr>
                                        <p:cTn id="35" dur="500"/>
                                        <p:tgtEl>
                                          <p:spTgt spid="6">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wipe(left)">
                                      <p:cBhvr>
                                        <p:cTn id="4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四、误差</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133794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1.误差：</a:t>
            </a:r>
            <a:r>
              <a:rPr lang="zh-CN" altLang="en-US">
                <a:latin typeface="微软雅黑" panose="020b0503020204020204" charset="-122"/>
                <a:ea typeface="微软雅黑" panose="020b0503020204020204" charset="-122"/>
                <a:cs typeface="微软雅黑" panose="020b0503020204020204" charset="-122"/>
              </a:rPr>
              <a:t>进行测量时，由于受所用仪器和测量方法的限制，测量值与真实值之间总会差别，这就是误差。任何测量都存在误差，所用误差是不可避免的。</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2.误差与错误的区别</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nvSpPr>
        <p:spPr>
          <a:xfrm>
            <a:off x="244475" y="4340225"/>
            <a:ext cx="11703050" cy="175323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3.减小误差的方法</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（1）多次测量求平均值；</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（2）选用精密的测量工具；</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（3）改进测量方法。</a:t>
            </a:r>
            <a:endParaRPr lang="zh-CN" altLang="en-US">
              <a:latin typeface="微软雅黑" panose="020b0503020204020204" charset="-122"/>
              <a:ea typeface="微软雅黑" panose="020b0503020204020204" charset="-122"/>
              <a:cs typeface="微软雅黑" panose="020b0503020204020204" charset="-122"/>
            </a:endParaRPr>
          </a:p>
        </p:txBody>
      </p:sp>
      <p:graphicFrame>
        <p:nvGraphicFramePr>
          <p:cNvPr id="10" name="表格 9" title=""/>
          <p:cNvGraphicFramePr>
            <a:graphicFrameLocks noGrp="1"/>
          </p:cNvGraphicFramePr>
          <p:nvPr/>
        </p:nvGraphicFramePr>
        <p:xfrm>
          <a:off x="310515" y="2762250"/>
          <a:ext cx="11293475" cy="1648460"/>
        </p:xfrm>
        <a:graphic>
          <a:graphicData uri="http://schemas.openxmlformats.org/drawingml/2006/table">
            <a:tbl>
              <a:tblPr firstRow="1" bandRow="1">
                <a:tableStyleId>{5940675A-B579-460E-94D1-54222C63F5DA}</a:tableStyleId>
              </a:tblPr>
              <a:tblGrid>
                <a:gridCol w="3393440"/>
                <a:gridCol w="3950970"/>
                <a:gridCol w="3949065"/>
              </a:tblGrid>
              <a:tr h="329565">
                <a:tc>
                  <a:txBody>
                    <a:bodyPr vert="horz" wrap="square"/>
                    <a:lstStyle/>
                    <a:p>
                      <a:pPr indent="0" algn="ctr">
                        <a:buNone/>
                      </a:pP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误差</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错误</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98933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产生原因</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微软雅黑" panose="020b0503020204020204" charset="-122"/>
                        </a:rPr>
                        <a:t>（1）与测量人的估读习惯有关；（2）与测量工具的精确度有关；（3）受环境等因素影响</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微软雅黑" panose="020b0503020204020204" charset="-122"/>
                        </a:rPr>
                        <a:t>（1）不遵守仪器的使用规则；</a:t>
                      </a:r>
                      <a:r>
                        <a:rPr lang="en-US" sz="1600" b="0">
                          <a:solidFill>
                            <a:srgbClr val="000000"/>
                          </a:solidFill>
                          <a:latin typeface="微软雅黑" panose="020b0503020204020204" charset="-122"/>
                          <a:ea typeface="微软雅黑" panose="020b0503020204020204" charset="-122"/>
                          <a:cs typeface="微软雅黑" panose="020b0503020204020204" charset="-122"/>
                        </a:rPr>
                        <a:t>（2）读数、记录结果时粗心</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956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能否消除</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不能消除，只能尽量减小</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采用正确的测量方法就可以避免</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500"/>
                                        <p:tgtEl>
                                          <p:spTgt spid="7">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left)">
                                      <p:cBhvr>
                                        <p:cTn id="35" dur="500"/>
                                        <p:tgtEl>
                                          <p:spTgt spid="7">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500"/>
                                        <p:tgtEl>
                                          <p:spTgt spid="7">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wipe(left)">
                                      <p:cBhvr>
                                        <p:cTn id="4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5167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长度与时间的估测</a:t>
            </a:r>
            <a:endParaRPr lang="zh-CN"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nvPicPr>
        <p:blipFill>
          <a:blip r:embed="rId4"/>
          <a:stretch>
            <a:fillRect/>
          </a:stretch>
        </p:blipFill>
        <p:spPr>
          <a:xfrm>
            <a:off x="475329" y="1418708"/>
            <a:ext cx="2013585" cy="483870"/>
          </a:xfrm>
          <a:prstGeom prst="rect">
            <a:avLst/>
          </a:prstGeom>
        </p:spPr>
      </p:pic>
      <p:sp>
        <p:nvSpPr>
          <p:cNvPr id="6" name="文本框 5" title=""/>
          <p:cNvSpPr txBox="1"/>
          <p:nvPr/>
        </p:nvSpPr>
        <p:spPr>
          <a:xfrm>
            <a:off x="374679" y="1902477"/>
            <a:ext cx="11734800" cy="1938020"/>
          </a:xfrm>
          <a:prstGeom prst="rect">
            <a:avLst/>
          </a:prstGeom>
          <a:noFill/>
        </p:spPr>
        <p:txBody>
          <a:bodyPr wrap="square" rtlCol="0" anchor="t">
            <a:spAutoFit/>
          </a:bodyPr>
          <a:lstStyle/>
          <a:p>
            <a:pPr eaLnBrk="1" fontAlgn="auto" latinLnBrk="0" hangingPunct="1">
              <a:lnSpc>
                <a:spcPct val="150000"/>
              </a:lnSpc>
            </a:pPr>
            <a:r>
              <a:rPr lang="zh-CN" altLang="en-US" sz="2000" b="1">
                <a:latin typeface="微软雅黑" panose="020b0503020204020204" charset="-122"/>
                <a:ea typeface="微软雅黑" panose="020b0503020204020204" charset="-122"/>
                <a:cs typeface="微软雅黑" panose="020b0503020204020204" charset="-122"/>
              </a:rPr>
              <a:t>提高估测能力应注意以下几点：</a:t>
            </a:r>
            <a:endParaRPr lang="zh-CN" altLang="en-US" sz="2000" b="1">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（1）认识标准：多经历、多体会1cm、1m等长度的概念，奠定估测基础；</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a:latin typeface="微软雅黑" panose="020b0503020204020204" charset="-122"/>
                <a:ea typeface="微软雅黑" panose="020b0503020204020204" charset="-122"/>
                <a:cs typeface="微软雅黑" panose="020b0503020204020204" charset="-122"/>
              </a:rPr>
              <a:t>（2）积累参照物：估测一般需要根据相关参照物进行，参照物越丰富，估测能力越强，所以平时应多熟悉生活中常见物体的尺度。</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06</a:t>
            </a:r>
            <a:endParaRPr lang="en-US" altLang="zh-CN" sz="3200">
              <a:solidFill>
                <a:schemeClr val="bg1"/>
              </a:solidFill>
              <a:latin typeface="思源黑体 CN Bold" panose="020b0800000000000000" pitchFamily="34" charset="-122"/>
              <a:ea typeface="思源黑体 CN Bold" panose="020b0800000000000000" pitchFamily="34" charset="-122"/>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机械运动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45167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长度与时间的估测</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360045" y="1391920"/>
            <a:ext cx="2971800" cy="2584450"/>
          </a:xfrm>
          <a:prstGeom prst="rect">
            <a:avLst/>
          </a:prstGeom>
          <a:noFill/>
        </p:spPr>
        <p:txBody>
          <a:bodyPr wrap="square" rtlCol="0" anchor="t">
            <a:spAutoFit/>
          </a:bodyPr>
          <a:lstStyle/>
          <a:p>
            <a:pPr fontAlgn="auto">
              <a:lnSpc>
                <a:spcPct val="150000"/>
              </a:lnSpc>
            </a:pPr>
            <a:r>
              <a:rPr lang="zh-CN">
                <a:solidFill>
                  <a:srgbClr val="0070C0"/>
                </a:solidFill>
                <a:latin typeface="微软雅黑" panose="020b0503020204020204" charset="-122"/>
                <a:ea typeface="微软雅黑" panose="020b0503020204020204" charset="-122"/>
                <a:cs typeface="微软雅黑" panose="020b0503020204020204" charset="-122"/>
              </a:rPr>
              <a:t>【例1】</a:t>
            </a:r>
            <a:r>
              <a:rPr b="1">
                <a:latin typeface="微软雅黑" panose="020b0503020204020204" charset="-122"/>
                <a:ea typeface="微软雅黑" panose="020b0503020204020204" charset="-122"/>
                <a:cs typeface="微软雅黑" panose="020b0503020204020204" charset="-122"/>
              </a:rPr>
              <a:t>（2023·广东）</a:t>
            </a:r>
            <a:r>
              <a:rPr>
                <a:latin typeface="微软雅黑" panose="020b0503020204020204" charset="-122"/>
                <a:ea typeface="微软雅黑" panose="020b0503020204020204" charset="-122"/>
                <a:cs typeface="微软雅黑" panose="020b0503020204020204" charset="-122"/>
              </a:rPr>
              <a:t>荔枝是一种岭南佳果，小明拿起一个荔枝，如题图所示，它的尺寸l大小约为（ </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A. 0.1cm</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B. 3cm</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C. 0.3m</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D. 1m</a:t>
            </a:r>
            <a:endParaRPr>
              <a:latin typeface="微软雅黑" panose="020b0503020204020204" charset="-122"/>
              <a:ea typeface="微软雅黑" panose="020b0503020204020204" charset="-122"/>
              <a:cs typeface="微软雅黑" panose="020b0503020204020204" charset="-122"/>
            </a:endParaRPr>
          </a:p>
        </p:txBody>
      </p:sp>
      <p:pic>
        <p:nvPicPr>
          <p:cNvPr id="2" name="图片 100003" title=""/>
          <p:cNvPicPr>
            <a:picLocks noChangeAspect="1"/>
          </p:cNvPicPr>
          <p:nvPr/>
        </p:nvPicPr>
        <p:blipFill>
          <a:blip r:embed="rId4"/>
          <a:stretch>
            <a:fillRect/>
          </a:stretch>
        </p:blipFill>
        <p:spPr>
          <a:xfrm>
            <a:off x="424180" y="4176395"/>
            <a:ext cx="2636520" cy="1082040"/>
          </a:xfrm>
          <a:prstGeom prst="rect">
            <a:avLst/>
          </a:prstGeom>
          <a:noFill/>
          <a:ln w="9525">
            <a:noFill/>
          </a:ln>
        </p:spPr>
      </p:pic>
      <p:cxnSp>
        <p:nvCxnSpPr>
          <p:cNvPr id="25" name="直接连接符 24" title=""/>
          <p:cNvCxnSpPr/>
          <p:nvPr/>
        </p:nvCxnSpPr>
        <p:spPr>
          <a:xfrm flipH="1">
            <a:off x="3331845" y="1604645"/>
            <a:ext cx="0" cy="52616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43" name="圆角矩形标注 42" title=""/>
          <p:cNvSpPr/>
          <p:nvPr/>
        </p:nvSpPr>
        <p:spPr>
          <a:xfrm>
            <a:off x="61595" y="5458460"/>
            <a:ext cx="3173730" cy="837565"/>
          </a:xfrm>
          <a:prstGeom prst="wedgeRoundRectCallout">
            <a:avLst>
              <a:gd name="adj1" fmla="val -15346"/>
              <a:gd name="adj2" fmla="val -908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rPr>
              <a:t>一般荔枝的直径约为3~5cm，即它的尺寸l大小约为3cm~5cm</a:t>
            </a:r>
            <a:endParaRPr sz="1600">
              <a:latin typeface="微软雅黑" panose="020b0503020204020204" charset="-122"/>
              <a:ea typeface="微软雅黑" panose="020b0503020204020204" charset="-122"/>
            </a:endParaRPr>
          </a:p>
        </p:txBody>
      </p:sp>
      <p:sp>
        <p:nvSpPr>
          <p:cNvPr id="10" name="文本框 9" title=""/>
          <p:cNvSpPr txBox="1"/>
          <p:nvPr/>
        </p:nvSpPr>
        <p:spPr>
          <a:xfrm>
            <a:off x="2516505" y="2745740"/>
            <a:ext cx="34226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B</a:t>
            </a:r>
            <a:endParaRPr lang="en-US" altLang="zh-CN" sz="2000">
              <a:solidFill>
                <a:srgbClr val="FF0000"/>
              </a:solidFill>
              <a:latin typeface="微软雅黑" panose="020b0503020204020204" charset="-122"/>
              <a:ea typeface="微软雅黑" panose="020b0503020204020204" charset="-122"/>
            </a:endParaRPr>
          </a:p>
        </p:txBody>
      </p:sp>
      <p:sp>
        <p:nvSpPr>
          <p:cNvPr id="44" name="文本框 43" title=""/>
          <p:cNvSpPr txBox="1"/>
          <p:nvPr/>
        </p:nvSpPr>
        <p:spPr>
          <a:xfrm>
            <a:off x="3428365" y="1482725"/>
            <a:ext cx="3630295" cy="2999740"/>
          </a:xfrm>
          <a:prstGeom prst="rect">
            <a:avLst/>
          </a:prstGeom>
          <a:noFill/>
          <a:ln w="19050">
            <a:solidFill>
              <a:srgbClr val="00B050"/>
            </a:solidFill>
            <a:prstDash val="dashDot"/>
          </a:ln>
        </p:spPr>
        <p:txBody>
          <a:bodyPr wrap="square">
            <a:spAutoFit/>
          </a:bodyPr>
          <a:lstStyle/>
          <a:p>
            <a:pPr indent="0" fontAlgn="auto">
              <a:lnSpc>
                <a:spcPct val="150000"/>
              </a:lnSpc>
            </a:pPr>
            <a:r>
              <a:rPr lang="zh-CN" smtClean="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mtClean="0">
                <a:solidFill>
                  <a:srgbClr val="0070C0"/>
                </a:solidFill>
                <a:latin typeface="微软雅黑" panose="020b0503020204020204" charset="-122"/>
                <a:ea typeface="微软雅黑" panose="020b0503020204020204" charset="-122"/>
                <a:cs typeface="微软雅黑" panose="020b0503020204020204" charset="-122"/>
              </a:rPr>
              <a:t>1</a:t>
            </a:r>
            <a:r>
              <a:rPr lang="zh-CN" smtClean="0">
                <a:solidFill>
                  <a:srgbClr val="0070C0"/>
                </a:solidFill>
                <a:latin typeface="微软雅黑" panose="020b0503020204020204" charset="-122"/>
                <a:ea typeface="微软雅黑" panose="020b0503020204020204" charset="-122"/>
                <a:cs typeface="微软雅黑" panose="020b0503020204020204" charset="-122"/>
              </a:rPr>
              <a:t>】</a:t>
            </a:r>
            <a:r>
              <a:rPr lang="zh-CN" b="1">
                <a:latin typeface="微软雅黑" panose="020b0503020204020204" charset="-122"/>
                <a:ea typeface="微软雅黑" panose="020b0503020204020204" charset="-122"/>
                <a:cs typeface="微软雅黑" panose="020b0503020204020204" charset="-122"/>
              </a:rPr>
              <a:t>（2023·龙东）</a:t>
            </a:r>
            <a:r>
              <a:rPr lang="zh-CN">
                <a:latin typeface="微软雅黑" panose="020b0503020204020204" charset="-122"/>
                <a:ea typeface="微软雅黑" panose="020b0503020204020204" charset="-122"/>
                <a:cs typeface="微软雅黑" panose="020b0503020204020204" charset="-122"/>
              </a:rPr>
              <a:t>以下说法中的物理量最接近实际的是（　）。</a:t>
            </a:r>
            <a:endParaRPr lang="zh-CN">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A. 教室的门高度大约80cm；</a:t>
            </a:r>
            <a:endParaRPr lang="zh-CN">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B. 一名中学生的重量大约是50N；</a:t>
            </a:r>
            <a:endParaRPr lang="zh-CN">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C. 日光灯的电流约2A；</a:t>
            </a:r>
            <a:endParaRPr lang="zh-CN">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cs typeface="微软雅黑" panose="020b0503020204020204" charset="-122"/>
              </a:rPr>
              <a:t>D. 两个鸡蛋的重力大约为1N</a:t>
            </a:r>
            <a:endParaRPr lang="zh-CN">
              <a:latin typeface="微软雅黑" panose="020b0503020204020204" charset="-122"/>
              <a:ea typeface="微软雅黑" panose="020b0503020204020204" charset="-122"/>
              <a:cs typeface="微软雅黑" panose="020b0503020204020204" charset="-122"/>
            </a:endParaRPr>
          </a:p>
        </p:txBody>
      </p:sp>
      <p:cxnSp>
        <p:nvCxnSpPr>
          <p:cNvPr id="11" name="直接连接符 10" title=""/>
          <p:cNvCxnSpPr/>
          <p:nvPr/>
        </p:nvCxnSpPr>
        <p:spPr>
          <a:xfrm flipH="1">
            <a:off x="7232015" y="1482725"/>
            <a:ext cx="0" cy="52616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流程图: 联系 5" title=""/>
          <p:cNvSpPr/>
          <p:nvPr/>
        </p:nvSpPr>
        <p:spPr>
          <a:xfrm>
            <a:off x="5569585" y="2774950"/>
            <a:ext cx="77025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title=""/>
          <p:cNvSpPr txBox="1"/>
          <p:nvPr/>
        </p:nvSpPr>
        <p:spPr>
          <a:xfrm>
            <a:off x="4712970" y="4786630"/>
            <a:ext cx="2345690" cy="368300"/>
          </a:xfrm>
          <a:prstGeom prst="rect">
            <a:avLst/>
          </a:prstGeom>
          <a:noFill/>
          <a:ln w="12700">
            <a:solidFill>
              <a:srgbClr val="EE20F0"/>
            </a:solidFill>
          </a:ln>
        </p:spPr>
        <p:txBody>
          <a:bodyPr wrap="none" rtlCol="0">
            <a:spAutoFit/>
          </a:bodyPr>
          <a:lstStyle/>
          <a:p>
            <a:pPr algn="l"/>
            <a:r>
              <a:rPr lang="en-US" altLang="zh-CN">
                <a:solidFill>
                  <a:srgbClr val="C00000"/>
                </a:solidFill>
                <a:latin typeface="微软雅黑" panose="020b0503020204020204" charset="-122"/>
                <a:ea typeface="微软雅黑" panose="020b0503020204020204" charset="-122"/>
              </a:rPr>
              <a:t>高度大约2m=200cm</a:t>
            </a:r>
            <a:endParaRPr lang="en-US" altLang="zh-CN">
              <a:solidFill>
                <a:srgbClr val="C00000"/>
              </a:solidFill>
              <a:latin typeface="微软雅黑" panose="020b0503020204020204" charset="-122"/>
              <a:ea typeface="微软雅黑" panose="020b0503020204020204" charset="-122"/>
            </a:endParaRPr>
          </a:p>
        </p:txBody>
      </p:sp>
      <p:cxnSp>
        <p:nvCxnSpPr>
          <p:cNvPr id="14" name="曲线连接符 13" title=""/>
          <p:cNvCxnSpPr>
            <a:stCxn id="6" idx="4"/>
          </p:cNvCxnSpPr>
          <p:nvPr/>
        </p:nvCxnSpPr>
        <p:spPr>
          <a:xfrm rot="5400000">
            <a:off x="4912995" y="3733165"/>
            <a:ext cx="1585595" cy="498475"/>
          </a:xfrm>
          <a:prstGeom prst="curvedConnector3">
            <a:avLst>
              <a:gd name="adj1" fmla="val 50020"/>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流程图: 联系 15" title=""/>
          <p:cNvSpPr/>
          <p:nvPr/>
        </p:nvSpPr>
        <p:spPr>
          <a:xfrm>
            <a:off x="6270625" y="3221355"/>
            <a:ext cx="50673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title=""/>
          <p:cNvSpPr txBox="1"/>
          <p:nvPr/>
        </p:nvSpPr>
        <p:spPr>
          <a:xfrm>
            <a:off x="5144770" y="5213350"/>
            <a:ext cx="1913890" cy="368300"/>
          </a:xfrm>
          <a:prstGeom prst="rect">
            <a:avLst/>
          </a:prstGeom>
          <a:noFill/>
          <a:ln w="12700">
            <a:solidFill>
              <a:srgbClr val="00B0F0"/>
            </a:solidFill>
          </a:ln>
        </p:spPr>
        <p:txBody>
          <a:bodyPr wrap="none" rtlCol="0">
            <a:spAutoFit/>
          </a:bodyPr>
          <a:lstStyle/>
          <a:p>
            <a:pPr algn="l"/>
            <a:r>
              <a:rPr lang="en-US" altLang="zh-CN">
                <a:solidFill>
                  <a:srgbClr val="C00000"/>
                </a:solidFill>
                <a:latin typeface="微软雅黑" panose="020b0503020204020204" charset="-122"/>
                <a:ea typeface="微软雅黑" panose="020b0503020204020204" charset="-122"/>
              </a:rPr>
              <a:t>重量大约是500N</a:t>
            </a:r>
            <a:endParaRPr lang="en-US" altLang="zh-CN">
              <a:solidFill>
                <a:srgbClr val="C00000"/>
              </a:solidFill>
              <a:latin typeface="微软雅黑" panose="020b0503020204020204" charset="-122"/>
              <a:ea typeface="微软雅黑" panose="020b0503020204020204" charset="-122"/>
            </a:endParaRPr>
          </a:p>
        </p:txBody>
      </p:sp>
      <p:cxnSp>
        <p:nvCxnSpPr>
          <p:cNvPr id="18" name="曲线连接符 17" title=""/>
          <p:cNvCxnSpPr>
            <a:stCxn id="16" idx="4"/>
          </p:cNvCxnSpPr>
          <p:nvPr/>
        </p:nvCxnSpPr>
        <p:spPr>
          <a:xfrm rot="5400000">
            <a:off x="5689600" y="4417695"/>
            <a:ext cx="1616075" cy="53340"/>
          </a:xfrm>
          <a:prstGeom prst="curvedConnector3">
            <a:avLst>
              <a:gd name="adj1" fmla="val 50000"/>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文本框 19" title=""/>
          <p:cNvSpPr txBox="1"/>
          <p:nvPr/>
        </p:nvSpPr>
        <p:spPr>
          <a:xfrm>
            <a:off x="3331845" y="5648960"/>
            <a:ext cx="3867150" cy="368300"/>
          </a:xfrm>
          <a:prstGeom prst="rect">
            <a:avLst/>
          </a:prstGeom>
          <a:noFill/>
          <a:ln w="12700">
            <a:solidFill>
              <a:srgbClr val="7030A0"/>
            </a:solidFill>
          </a:ln>
        </p:spPr>
        <p:txBody>
          <a:bodyPr wrap="none" rtlCol="0">
            <a:spAutoFit/>
          </a:bodyPr>
          <a:lstStyle/>
          <a:p>
            <a:pPr algn="l"/>
            <a:r>
              <a:rPr lang="en-US" altLang="zh-CN">
                <a:solidFill>
                  <a:srgbClr val="C00000"/>
                </a:solidFill>
                <a:latin typeface="微软雅黑" panose="020b0503020204020204" charset="-122"/>
                <a:ea typeface="微软雅黑" panose="020b0503020204020204" charset="-122"/>
              </a:rPr>
              <a:t>日光灯正常工作时的电流在0.2A左右</a:t>
            </a:r>
            <a:endParaRPr lang="en-US" altLang="zh-CN">
              <a:solidFill>
                <a:srgbClr val="C00000"/>
              </a:solidFill>
              <a:latin typeface="微软雅黑" panose="020b0503020204020204" charset="-122"/>
              <a:ea typeface="微软雅黑" panose="020b0503020204020204" charset="-122"/>
            </a:endParaRPr>
          </a:p>
        </p:txBody>
      </p:sp>
      <p:cxnSp>
        <p:nvCxnSpPr>
          <p:cNvPr id="21" name="曲线连接符 20" title=""/>
          <p:cNvCxnSpPr>
            <a:endCxn id="19" idx="2"/>
          </p:cNvCxnSpPr>
          <p:nvPr/>
        </p:nvCxnSpPr>
        <p:spPr>
          <a:xfrm rot="16200000">
            <a:off x="3649345" y="4159885"/>
            <a:ext cx="1793875" cy="1162685"/>
          </a:xfrm>
          <a:prstGeom prst="curvedConnector2">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9" name="流程图: 联系 18" title=""/>
          <p:cNvSpPr/>
          <p:nvPr/>
        </p:nvSpPr>
        <p:spPr>
          <a:xfrm>
            <a:off x="5128260" y="3636645"/>
            <a:ext cx="77025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联系 12" title=""/>
          <p:cNvSpPr/>
          <p:nvPr/>
        </p:nvSpPr>
        <p:spPr>
          <a:xfrm>
            <a:off x="5795010" y="4034155"/>
            <a:ext cx="77025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title=""/>
          <p:cNvSpPr txBox="1"/>
          <p:nvPr/>
        </p:nvSpPr>
        <p:spPr>
          <a:xfrm>
            <a:off x="3428365" y="6084570"/>
            <a:ext cx="3803015" cy="368300"/>
          </a:xfrm>
          <a:prstGeom prst="rect">
            <a:avLst/>
          </a:prstGeom>
          <a:noFill/>
          <a:ln w="12700">
            <a:solidFill>
              <a:schemeClr val="accent4">
                <a:lumMod val="50000"/>
              </a:schemeClr>
            </a:solidFill>
          </a:ln>
        </p:spPr>
        <p:txBody>
          <a:bodyPr wrap="none" rtlCol="0">
            <a:spAutoFit/>
          </a:bodyPr>
          <a:lstStyle/>
          <a:p>
            <a:pPr algn="l"/>
            <a:r>
              <a:rPr lang="en-US" altLang="zh-CN">
                <a:solidFill>
                  <a:srgbClr val="C00000"/>
                </a:solidFill>
                <a:latin typeface="微软雅黑" panose="020b0503020204020204" charset="-122"/>
                <a:ea typeface="微软雅黑" panose="020b0503020204020204" charset="-122"/>
              </a:rPr>
              <a:t>重力为G=mg=0.1kg×10N/kg=1N</a:t>
            </a:r>
            <a:endParaRPr lang="en-US" altLang="zh-CN">
              <a:solidFill>
                <a:srgbClr val="C00000"/>
              </a:solidFill>
              <a:latin typeface="微软雅黑" panose="020b0503020204020204" charset="-122"/>
              <a:ea typeface="微软雅黑" panose="020b0503020204020204" charset="-122"/>
            </a:endParaRPr>
          </a:p>
        </p:txBody>
      </p:sp>
      <p:cxnSp>
        <p:nvCxnSpPr>
          <p:cNvPr id="24" name="曲线连接符 23" title=""/>
          <p:cNvCxnSpPr>
            <a:stCxn id="13" idx="4"/>
          </p:cNvCxnSpPr>
          <p:nvPr/>
        </p:nvCxnSpPr>
        <p:spPr>
          <a:xfrm rot="5400000">
            <a:off x="5193665" y="5117465"/>
            <a:ext cx="1655445" cy="318135"/>
          </a:xfrm>
          <a:prstGeom prst="curvedConnector3">
            <a:avLst>
              <a:gd name="adj1" fmla="val 50019"/>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nvSpPr>
        <p:spPr>
          <a:xfrm>
            <a:off x="3698240" y="2376170"/>
            <a:ext cx="37655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D</a:t>
            </a:r>
            <a:endParaRPr lang="en-US" altLang="zh-CN" sz="2000">
              <a:solidFill>
                <a:srgbClr val="FF0000"/>
              </a:solidFill>
              <a:latin typeface="微软雅黑" panose="020b0503020204020204" charset="-122"/>
              <a:ea typeface="微软雅黑" panose="020b0503020204020204" charset="-122"/>
            </a:endParaRPr>
          </a:p>
        </p:txBody>
      </p:sp>
      <p:sp>
        <p:nvSpPr>
          <p:cNvPr id="100" name="文本框 99" title=""/>
          <p:cNvSpPr txBox="1"/>
          <p:nvPr/>
        </p:nvSpPr>
        <p:spPr>
          <a:xfrm>
            <a:off x="7426325" y="1482725"/>
            <a:ext cx="4447540" cy="1337945"/>
          </a:xfrm>
          <a:prstGeom prst="rect">
            <a:avLst/>
          </a:prstGeom>
          <a:noFill/>
          <a:ln w="19050">
            <a:solidFill>
              <a:srgbClr val="7030A0"/>
            </a:solidFill>
            <a:prstDash val="dashDot"/>
          </a:ln>
        </p:spPr>
        <p:txBody>
          <a:bodyPr wrap="square">
            <a:spAutoFit/>
          </a:bodyPr>
          <a:lstStyle/>
          <a:p>
            <a:pPr indent="0" fontAlgn="auto">
              <a:lnSpc>
                <a:spcPct val="150000"/>
              </a:lnSpc>
            </a:pPr>
            <a:r>
              <a:rPr lang="zh-CN">
                <a:solidFill>
                  <a:srgbClr val="0070C0"/>
                </a:solidFill>
                <a:latin typeface="微软雅黑" panose="020b0503020204020204" charset="-122"/>
                <a:ea typeface="微软雅黑" panose="020b0503020204020204" charset="-122"/>
                <a:cs typeface="微软雅黑" panose="020b0503020204020204" charset="-122"/>
              </a:rPr>
              <a:t>【变式</a:t>
            </a:r>
            <a:r>
              <a:rPr lang="en-US" smtClean="0">
                <a:solidFill>
                  <a:srgbClr val="0070C0"/>
                </a:solidFill>
                <a:latin typeface="微软雅黑" panose="020b0503020204020204" charset="-122"/>
                <a:ea typeface="微软雅黑" panose="020b0503020204020204" charset="-122"/>
                <a:cs typeface="微软雅黑" panose="020b0503020204020204" charset="-122"/>
              </a:rPr>
              <a:t>1-2</a:t>
            </a:r>
            <a:r>
              <a:rPr lang="zh-CN" smtClean="0">
                <a:solidFill>
                  <a:srgbClr val="0070C0"/>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（2023·营口）</a:t>
            </a:r>
            <a:r>
              <a:rPr>
                <a:latin typeface="微软雅黑" panose="020b0503020204020204" charset="-122"/>
                <a:ea typeface="微软雅黑" panose="020b0503020204020204" charset="-122"/>
                <a:cs typeface="微软雅黑" panose="020b0503020204020204" charset="-122"/>
              </a:rPr>
              <a:t>初中物理课本的长度大约是26（　　）。</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A. m       B. dm         C. cm          D. mm</a:t>
            </a:r>
            <a:endParaRPr>
              <a:latin typeface="微软雅黑" panose="020b0503020204020204" charset="-122"/>
              <a:ea typeface="微软雅黑" panose="020b0503020204020204" charset="-122"/>
              <a:cs typeface="微软雅黑" panose="020b0503020204020204" charset="-122"/>
            </a:endParaRPr>
          </a:p>
        </p:txBody>
      </p:sp>
      <p:sp>
        <p:nvSpPr>
          <p:cNvPr id="26" name="圆角矩形标注 25" title=""/>
          <p:cNvSpPr/>
          <p:nvPr/>
        </p:nvSpPr>
        <p:spPr>
          <a:xfrm>
            <a:off x="7512685" y="848360"/>
            <a:ext cx="3832225" cy="766445"/>
          </a:xfrm>
          <a:prstGeom prst="wedgeRoundRectCallout">
            <a:avLst>
              <a:gd name="adj1" fmla="val -17174"/>
              <a:gd name="adj2" fmla="val 934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sz="1600">
                <a:latin typeface="微软雅黑" panose="020b0503020204020204" charset="-122"/>
                <a:ea typeface="微软雅黑" panose="020b0503020204020204" charset="-122"/>
              </a:rPr>
              <a:t>一根筷子的长度约25cm，初中物理课本的长度略大于此数值，在26cm左右</a:t>
            </a:r>
            <a:endParaRPr sz="1600">
              <a:latin typeface="微软雅黑" panose="020b0503020204020204" charset="-122"/>
              <a:ea typeface="微软雅黑" panose="020b0503020204020204" charset="-122"/>
            </a:endParaRPr>
          </a:p>
        </p:txBody>
      </p:sp>
      <p:sp>
        <p:nvSpPr>
          <p:cNvPr id="27" name="文本框 26" title=""/>
          <p:cNvSpPr txBox="1"/>
          <p:nvPr/>
        </p:nvSpPr>
        <p:spPr>
          <a:xfrm>
            <a:off x="9455150" y="2023745"/>
            <a:ext cx="353060"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C</a:t>
            </a:r>
            <a:endParaRPr lang="en-US" altLang="zh-CN" sz="2000">
              <a:solidFill>
                <a:srgbClr val="FF0000"/>
              </a:solidFill>
              <a:latin typeface="微软雅黑" panose="020b0503020204020204" charset="-122"/>
              <a:ea typeface="微软雅黑" panose="020b0503020204020204" charset="-122"/>
            </a:endParaRPr>
          </a:p>
        </p:txBody>
      </p:sp>
      <p:sp>
        <p:nvSpPr>
          <p:cNvPr id="28" name="文本框 27" title=""/>
          <p:cNvSpPr txBox="1"/>
          <p:nvPr/>
        </p:nvSpPr>
        <p:spPr>
          <a:xfrm>
            <a:off x="7426325" y="2990215"/>
            <a:ext cx="4447540" cy="2168525"/>
          </a:xfrm>
          <a:prstGeom prst="rect">
            <a:avLst/>
          </a:prstGeom>
          <a:noFill/>
          <a:ln w="19050">
            <a:solidFill>
              <a:schemeClr val="accent6">
                <a:lumMod val="75000"/>
              </a:schemeClr>
            </a:solidFill>
            <a:prstDash val="dashDot"/>
          </a:ln>
        </p:spPr>
        <p:txBody>
          <a:bodyPr wrap="square">
            <a:spAutoFit/>
          </a:bodyPr>
          <a:lstStyle/>
          <a:p>
            <a:pPr indent="0" fontAlgn="auto">
              <a:lnSpc>
                <a:spcPct val="150000"/>
              </a:lnSpc>
            </a:pPr>
            <a:r>
              <a:rPr lang="zh-CN">
                <a:solidFill>
                  <a:srgbClr val="0070C0"/>
                </a:solidFill>
                <a:latin typeface="微软雅黑" panose="020b0503020204020204" charset="-122"/>
                <a:ea typeface="微软雅黑" panose="020b0503020204020204" charset="-122"/>
                <a:cs typeface="微软雅黑" panose="020b0503020204020204" charset="-122"/>
              </a:rPr>
              <a:t>【变式</a:t>
            </a:r>
            <a:r>
              <a:rPr lang="en-US" smtClean="0">
                <a:solidFill>
                  <a:srgbClr val="0070C0"/>
                </a:solidFill>
                <a:latin typeface="微软雅黑" panose="020b0503020204020204" charset="-122"/>
                <a:ea typeface="微软雅黑" panose="020b0503020204020204" charset="-122"/>
                <a:cs typeface="微软雅黑" panose="020b0503020204020204" charset="-122"/>
              </a:rPr>
              <a:t>1-3</a:t>
            </a:r>
            <a:r>
              <a:rPr lang="zh-CN" smtClean="0">
                <a:solidFill>
                  <a:srgbClr val="0070C0"/>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（2023·岳阳）</a:t>
            </a:r>
            <a:r>
              <a:rPr>
                <a:latin typeface="微软雅黑" panose="020b0503020204020204" charset="-122"/>
                <a:ea typeface="微软雅黑" panose="020b0503020204020204" charset="-122"/>
                <a:cs typeface="微软雅黑" panose="020b0503020204020204" charset="-122"/>
              </a:rPr>
              <a:t>学校组织九年级学生体检，下列各项体检数据中，符合实际的是（　　）。</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A. 身高16m	B. 质量50kg</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C. 体温52℃	D. 1分钟心跳2次</a:t>
            </a:r>
            <a:endParaRPr>
              <a:latin typeface="微软雅黑" panose="020b0503020204020204" charset="-122"/>
              <a:ea typeface="微软雅黑" panose="020b0503020204020204" charset="-122"/>
              <a:cs typeface="微软雅黑" panose="020b0503020204020204" charset="-122"/>
            </a:endParaRPr>
          </a:p>
        </p:txBody>
      </p:sp>
      <p:sp>
        <p:nvSpPr>
          <p:cNvPr id="41" name="圆角矩形标注 40" title=""/>
          <p:cNvSpPr/>
          <p:nvPr/>
        </p:nvSpPr>
        <p:spPr>
          <a:xfrm>
            <a:off x="7476490" y="5252720"/>
            <a:ext cx="4338955" cy="1405255"/>
          </a:xfrm>
          <a:prstGeom prst="wedgeRoundRectCallout">
            <a:avLst>
              <a:gd name="adj1" fmla="val -24114"/>
              <a:gd name="adj2" fmla="val -96143"/>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rPr>
              <a:t>中学生的</a:t>
            </a:r>
            <a:r>
              <a:rPr lang="zh-CN" sz="1600">
                <a:latin typeface="微软雅黑" panose="020b0503020204020204" charset="-122"/>
                <a:ea typeface="微软雅黑" panose="020b0503020204020204" charset="-122"/>
              </a:rPr>
              <a:t>身体指标一般为：</a:t>
            </a:r>
            <a:r>
              <a:rPr sz="1600">
                <a:latin typeface="微软雅黑" panose="020b0503020204020204" charset="-122"/>
                <a:ea typeface="微软雅黑" panose="020b0503020204020204" charset="-122"/>
              </a:rPr>
              <a:t>身高约为1.6m</a:t>
            </a:r>
            <a:r>
              <a:rPr lang="zh-CN" sz="1600">
                <a:latin typeface="微软雅黑" panose="020b0503020204020204" charset="-122"/>
                <a:ea typeface="微软雅黑" panose="020b0503020204020204" charset="-122"/>
              </a:rPr>
              <a:t>，</a:t>
            </a:r>
            <a:r>
              <a:rPr sz="1600">
                <a:latin typeface="微软雅黑" panose="020b0503020204020204" charset="-122"/>
                <a:ea typeface="微软雅黑" panose="020b0503020204020204" charset="-122"/>
              </a:rPr>
              <a:t>质量约为50kg~60kg</a:t>
            </a:r>
            <a:r>
              <a:rPr lang="zh-CN" sz="1600">
                <a:latin typeface="微软雅黑" panose="020b0503020204020204" charset="-122"/>
                <a:ea typeface="微软雅黑" panose="020b0503020204020204" charset="-122"/>
              </a:rPr>
              <a:t>、</a:t>
            </a:r>
            <a:r>
              <a:rPr sz="1600">
                <a:latin typeface="微软雅黑" panose="020b0503020204020204" charset="-122"/>
                <a:ea typeface="微软雅黑" panose="020b0503020204020204" charset="-122"/>
              </a:rPr>
              <a:t>正常体温约为37℃</a:t>
            </a:r>
            <a:r>
              <a:rPr lang="zh-CN" sz="1600">
                <a:latin typeface="微软雅黑" panose="020b0503020204020204" charset="-122"/>
                <a:ea typeface="微软雅黑" panose="020b0503020204020204" charset="-122"/>
              </a:rPr>
              <a:t>、</a:t>
            </a:r>
            <a:r>
              <a:rPr sz="1600">
                <a:latin typeface="微软雅黑" panose="020b0503020204020204" charset="-122"/>
                <a:ea typeface="微软雅黑" panose="020b0503020204020204" charset="-122"/>
              </a:rPr>
              <a:t>心跳1min约为60次~70次</a:t>
            </a:r>
            <a:endParaRPr sz="1600">
              <a:latin typeface="微软雅黑" panose="020b0503020204020204" charset="-122"/>
              <a:ea typeface="微软雅黑" panose="020b0503020204020204" charset="-122"/>
            </a:endParaRPr>
          </a:p>
        </p:txBody>
      </p:sp>
      <p:sp>
        <p:nvSpPr>
          <p:cNvPr id="29" name="文本框 28" title=""/>
          <p:cNvSpPr txBox="1"/>
          <p:nvPr/>
        </p:nvSpPr>
        <p:spPr>
          <a:xfrm>
            <a:off x="8709025" y="3914140"/>
            <a:ext cx="34226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B</a:t>
            </a:r>
            <a:endParaRPr lang="en-US" altLang="zh-CN" sz="2000">
              <a:solidFill>
                <a:srgbClr val="FF0000"/>
              </a:solidFill>
              <a:latin typeface="微软雅黑" panose="020b0503020204020204" charset="-122"/>
              <a:ea typeface="微软雅黑" panose="020b0503020204020204" charset="-122"/>
            </a:endParaRPr>
          </a:p>
        </p:txBody>
      </p:sp>
      <p:cxnSp>
        <p:nvCxnSpPr>
          <p:cNvPr id="30" name="直接连接符 29" title=""/>
          <p:cNvCxnSpPr/>
          <p:nvPr/>
        </p:nvCxnSpPr>
        <p:spPr>
          <a:xfrm>
            <a:off x="7231380" y="2905760"/>
            <a:ext cx="496062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down)">
                                      <p:cBhvr>
                                        <p:cTn id="35" dur="500"/>
                                        <p:tgtEl>
                                          <p:spTgt spid="43"/>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xit" presetSubtype="4" fill="hold" grpId="1" nodeType="clickEffect">
                                  <p:stCondLst>
                                    <p:cond delay="0"/>
                                  </p:stCondLst>
                                  <p:childTnLst>
                                    <p:animEffect transition="out" filter="wipe(down)">
                                      <p:cBhvr>
                                        <p:cTn id="39" dur="500"/>
                                        <p:tgtEl>
                                          <p:spTgt spid="43"/>
                                        </p:tgtEl>
                                      </p:cBhvr>
                                    </p:animEffect>
                                    <p:set>
                                      <p:cBhvr>
                                        <p:cTn id="40" dur="1" fill="hold">
                                          <p:stCondLst>
                                            <p:cond delay="499"/>
                                          </p:stCondLst>
                                        </p:cTn>
                                        <p:tgtEl>
                                          <p:spTgt spid="43"/>
                                        </p:tgtEl>
                                        <p:attrNameLst>
                                          <p:attrName>style.visibility</p:attrName>
                                        </p:attrNameLst>
                                      </p:cBhvr>
                                      <p:to>
                                        <p:strVal val="hidden"/>
                                      </p:to>
                                    </p:se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arn(inVertical)">
                                      <p:cBhvr>
                                        <p:cTn id="55" dur="500"/>
                                        <p:tgtEl>
                                          <p:spTgt spid="44"/>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left)">
                                      <p:cBhvr>
                                        <p:cTn id="68" dur="500"/>
                                        <p:tgtEl>
                                          <p:spTgt spid="15"/>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left)">
                                      <p:cBhvr>
                                        <p:cTn id="73" dur="500"/>
                                        <p:tgtEl>
                                          <p:spTgt spid="16"/>
                                        </p:tgtEl>
                                      </p:cBhvr>
                                    </p:animEffec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wipe(left)">
                                      <p:cBhvr>
                                        <p:cTn id="81" dur="500"/>
                                        <p:tgtEl>
                                          <p:spTgt spid="17"/>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wipe(left)">
                                      <p:cBhvr>
                                        <p:cTn id="86" dur="500"/>
                                        <p:tgtEl>
                                          <p:spTgt spid="19"/>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left)">
                                      <p:cBhvr>
                                        <p:cTn id="91" dur="500"/>
                                        <p:tgtEl>
                                          <p:spTgt spid="21"/>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nodeType="clickPar">
                      <p:stCondLst>
                        <p:cond delay="indefinite"/>
                        <p:cond evt="onBegin" delay="0">
                          <p:tn val="94"/>
                        </p:cond>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wipe(left)">
                                      <p:cBhvr>
                                        <p:cTn id="99" dur="500"/>
                                        <p:tgtEl>
                                          <p:spTgt spid="13"/>
                                        </p:tgtEl>
                                      </p:cBhvr>
                                    </p:animEffect>
                                  </p:childTnLst>
                                </p:cTn>
                              </p:par>
                            </p:childTnLst>
                          </p:cTn>
                        </p:par>
                      </p:childTnLst>
                    </p:cTn>
                  </p:par>
                  <p:par>
                    <p:cTn id="100" fill="hold" nodeType="clickPar">
                      <p:stCondLst>
                        <p:cond delay="indefinite"/>
                        <p:cond evt="onBegin" delay="0">
                          <p:tn val="99"/>
                        </p:cond>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wipe(left)">
                                      <p:cBhvr>
                                        <p:cTn id="104" dur="500"/>
                                        <p:tgtEl>
                                          <p:spTgt spid="24"/>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ipe(left)">
                                      <p:cBhvr>
                                        <p:cTn id="107" dur="500"/>
                                        <p:tgtEl>
                                          <p:spTgt spid="23"/>
                                        </p:tgtEl>
                                      </p:cBhvr>
                                    </p:animEffect>
                                  </p:childTnLst>
                                </p:cTn>
                              </p:par>
                            </p:childTnLst>
                          </p:cTn>
                        </p:par>
                      </p:childTnLst>
                    </p:cTn>
                  </p:par>
                  <p:par>
                    <p:cTn id="108" fill="hold" nodeType="clickPar">
                      <p:stCondLst>
                        <p:cond delay="indefinite"/>
                        <p:cond evt="onBegin" delay="0">
                          <p:tn val="107"/>
                        </p:cond>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left)">
                                      <p:cBhvr>
                                        <p:cTn id="112" dur="500"/>
                                        <p:tgtEl>
                                          <p:spTgt spid="22"/>
                                        </p:tgtEl>
                                      </p:cBhvr>
                                    </p:animEffect>
                                  </p:childTnLst>
                                </p:cTn>
                              </p:par>
                            </p:childTnLst>
                          </p:cTn>
                        </p:par>
                      </p:childTnLst>
                    </p:cTn>
                  </p:par>
                  <p:par>
                    <p:cTn id="113" fill="hold" nodeType="clickPar">
                      <p:stCondLst>
                        <p:cond delay="indefinite"/>
                        <p:cond evt="onBegin" delay="0">
                          <p:tn val="112"/>
                        </p:cond>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wipe(up)">
                                      <p:cBhvr>
                                        <p:cTn id="117" dur="500"/>
                                        <p:tgtEl>
                                          <p:spTgt spid="11"/>
                                        </p:tgtEl>
                                      </p:cBhvr>
                                    </p:animEffect>
                                  </p:childTnLst>
                                </p:cTn>
                              </p:par>
                            </p:childTnLst>
                          </p:cTn>
                        </p:par>
                      </p:childTnLst>
                    </p:cTn>
                  </p:par>
                  <p:par>
                    <p:cTn id="118" fill="hold" nodeType="clickPar">
                      <p:stCondLst>
                        <p:cond delay="indefinite"/>
                        <p:cond evt="onBegin" delay="0">
                          <p:tn val="117"/>
                        </p:cond>
                      </p:stCondLst>
                      <p:childTnLst>
                        <p:par>
                          <p:cTn id="119" fill="hold">
                            <p:stCondLst>
                              <p:cond delay="0"/>
                            </p:stCondLst>
                            <p:childTnLst>
                              <p:par>
                                <p:cTn id="120" presetID="16" presetClass="entr" presetSubtype="37"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animEffect transition="in" filter="barn(outVertical)">
                                      <p:cBhvr>
                                        <p:cTn id="122" dur="500"/>
                                        <p:tgtEl>
                                          <p:spTgt spid="100"/>
                                        </p:tgtEl>
                                      </p:cBhvr>
                                    </p:animEffect>
                                  </p:childTnLst>
                                </p:cTn>
                              </p:par>
                            </p:childTnLst>
                          </p:cTn>
                        </p:par>
                      </p:childTnLst>
                    </p:cTn>
                  </p:par>
                  <p:par>
                    <p:cTn id="123" fill="hold" nodeType="clickPar">
                      <p:stCondLst>
                        <p:cond delay="indefinite"/>
                        <p:cond evt="onBegin" delay="0">
                          <p:tn val="122"/>
                        </p:cond>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wipe(up)">
                                      <p:cBhvr>
                                        <p:cTn id="127" dur="500"/>
                                        <p:tgtEl>
                                          <p:spTgt spid="26"/>
                                        </p:tgtEl>
                                      </p:cBhvr>
                                    </p:animEffect>
                                  </p:childTnLst>
                                </p:cTn>
                              </p:par>
                            </p:childTnLst>
                          </p:cTn>
                        </p:par>
                      </p:childTnLst>
                    </p:cTn>
                  </p:par>
                  <p:par>
                    <p:cTn id="128" fill="hold" nodeType="clickPar">
                      <p:stCondLst>
                        <p:cond delay="indefinite"/>
                        <p:cond evt="onBegin" delay="0">
                          <p:tn val="127"/>
                        </p:cond>
                      </p:stCondLst>
                      <p:childTnLst>
                        <p:par>
                          <p:cTn id="129" fill="hold">
                            <p:stCondLst>
                              <p:cond delay="0"/>
                            </p:stCondLst>
                            <p:childTnLst>
                              <p:par>
                                <p:cTn id="130" presetID="22" presetClass="exit" presetSubtype="4" fill="hold" grpId="1" nodeType="clickEffect">
                                  <p:stCondLst>
                                    <p:cond delay="0"/>
                                  </p:stCondLst>
                                  <p:childTnLst>
                                    <p:animEffect transition="out" filter="wipe(down)">
                                      <p:cBhvr>
                                        <p:cTn id="131" dur="500"/>
                                        <p:tgtEl>
                                          <p:spTgt spid="26"/>
                                        </p:tgtEl>
                                      </p:cBhvr>
                                    </p:animEffect>
                                    <p:set>
                                      <p:cBhvr>
                                        <p:cTn id="132" dur="1" fill="hold">
                                          <p:stCondLst>
                                            <p:cond delay="499"/>
                                          </p:stCondLst>
                                        </p:cTn>
                                        <p:tgtEl>
                                          <p:spTgt spid="26"/>
                                        </p:tgtEl>
                                        <p:attrNameLst>
                                          <p:attrName>style.visibility</p:attrName>
                                        </p:attrNameLst>
                                      </p:cBhvr>
                                      <p:to>
                                        <p:strVal val="hidden"/>
                                      </p:to>
                                    </p:set>
                                  </p:childTnLst>
                                </p:cTn>
                              </p:par>
                            </p:childTnLst>
                          </p:cTn>
                        </p:par>
                      </p:childTnLst>
                    </p:cTn>
                  </p:par>
                  <p:par>
                    <p:cTn id="133" fill="hold" nodeType="clickPar">
                      <p:stCondLst>
                        <p:cond delay="indefinite"/>
                        <p:cond evt="onBegin" delay="0">
                          <p:tn val="132"/>
                        </p:cond>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27"/>
                                        </p:tgtEl>
                                        <p:attrNameLst>
                                          <p:attrName>style.visibility</p:attrName>
                                        </p:attrNameLst>
                                      </p:cBhvr>
                                      <p:to>
                                        <p:strVal val="visible"/>
                                      </p:to>
                                    </p:set>
                                    <p:animEffect transition="in" filter="wipe(left)">
                                      <p:cBhvr>
                                        <p:cTn id="137" dur="500"/>
                                        <p:tgtEl>
                                          <p:spTgt spid="27"/>
                                        </p:tgtEl>
                                      </p:cBhvr>
                                    </p:animEffect>
                                  </p:childTnLst>
                                </p:cTn>
                              </p:par>
                            </p:childTnLst>
                          </p:cTn>
                        </p:par>
                      </p:childTnLst>
                    </p:cTn>
                  </p:par>
                  <p:par>
                    <p:cTn id="138" fill="hold" nodeType="clickPar">
                      <p:stCondLst>
                        <p:cond delay="indefinite"/>
                        <p:cond evt="onBegin" delay="0">
                          <p:tn val="137"/>
                        </p:cond>
                      </p:stCondLst>
                      <p:childTnLst>
                        <p:par>
                          <p:cTn id="139" fill="hold">
                            <p:stCondLst>
                              <p:cond delay="0"/>
                            </p:stCondLst>
                            <p:childTnLst>
                              <p:par>
                                <p:cTn id="140" presetID="22" presetClass="entr" presetSubtype="8" fill="hold" nodeType="click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wipe(left)">
                                      <p:cBhvr>
                                        <p:cTn id="142" dur="500"/>
                                        <p:tgtEl>
                                          <p:spTgt spid="30"/>
                                        </p:tgtEl>
                                      </p:cBhvr>
                                    </p:animEffect>
                                  </p:childTnLst>
                                </p:cTn>
                              </p:par>
                            </p:childTnLst>
                          </p:cTn>
                        </p:par>
                      </p:childTnLst>
                    </p:cTn>
                  </p:par>
                  <p:par>
                    <p:cTn id="143" fill="hold" nodeType="clickPar">
                      <p:stCondLst>
                        <p:cond delay="indefinite"/>
                        <p:cond evt="onBegin" delay="0">
                          <p:tn val="142"/>
                        </p:cond>
                      </p:stCondLst>
                      <p:childTnLst>
                        <p:par>
                          <p:cTn id="144" fill="hold">
                            <p:stCondLst>
                              <p:cond delay="0"/>
                            </p:stCondLst>
                            <p:childTnLst>
                              <p:par>
                                <p:cTn id="145" presetID="16" presetClass="entr" presetSubtype="37" fill="hold" grpId="0" nodeType="clickEffect">
                                  <p:stCondLst>
                                    <p:cond delay="0"/>
                                  </p:stCondLst>
                                  <p:childTnLst>
                                    <p:set>
                                      <p:cBhvr>
                                        <p:cTn id="146" dur="1" fill="hold">
                                          <p:stCondLst>
                                            <p:cond delay="0"/>
                                          </p:stCondLst>
                                        </p:cTn>
                                        <p:tgtEl>
                                          <p:spTgt spid="28"/>
                                        </p:tgtEl>
                                        <p:attrNameLst>
                                          <p:attrName>style.visibility</p:attrName>
                                        </p:attrNameLst>
                                      </p:cBhvr>
                                      <p:to>
                                        <p:strVal val="visible"/>
                                      </p:to>
                                    </p:set>
                                    <p:animEffect transition="in" filter="barn(outVertical)">
                                      <p:cBhvr>
                                        <p:cTn id="147" dur="500"/>
                                        <p:tgtEl>
                                          <p:spTgt spid="28"/>
                                        </p:tgtEl>
                                      </p:cBhvr>
                                    </p:animEffect>
                                  </p:childTnLst>
                                </p:cTn>
                              </p:par>
                            </p:childTnLst>
                          </p:cTn>
                        </p:par>
                      </p:childTnLst>
                    </p:cTn>
                  </p:par>
                  <p:par>
                    <p:cTn id="148" fill="hold" nodeType="clickPar">
                      <p:stCondLst>
                        <p:cond delay="indefinite"/>
                        <p:cond evt="onBegin" delay="0">
                          <p:tn val="147"/>
                        </p:cond>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41"/>
                                        </p:tgtEl>
                                        <p:attrNameLst>
                                          <p:attrName>style.visibility</p:attrName>
                                        </p:attrNameLst>
                                      </p:cBhvr>
                                      <p:to>
                                        <p:strVal val="visible"/>
                                      </p:to>
                                    </p:set>
                                    <p:animEffect transition="in" filter="wipe(left)">
                                      <p:cBhvr>
                                        <p:cTn id="152" dur="500"/>
                                        <p:tgtEl>
                                          <p:spTgt spid="41"/>
                                        </p:tgtEl>
                                      </p:cBhvr>
                                    </p:animEffect>
                                  </p:childTnLst>
                                </p:cTn>
                              </p:par>
                            </p:childTnLst>
                          </p:cTn>
                        </p:par>
                      </p:childTnLst>
                    </p:cTn>
                  </p:par>
                  <p:par>
                    <p:cTn id="153" fill="hold" nodeType="clickPar">
                      <p:stCondLst>
                        <p:cond delay="indefinite"/>
                        <p:cond evt="onBegin" delay="0">
                          <p:tn val="152"/>
                        </p:cond>
                      </p:stCondLst>
                      <p:childTnLst>
                        <p:par>
                          <p:cTn id="154" fill="hold">
                            <p:stCondLst>
                              <p:cond delay="0"/>
                            </p:stCondLst>
                            <p:childTnLst>
                              <p:par>
                                <p:cTn id="155" presetID="22" presetClass="exit" presetSubtype="8" fill="hold" grpId="1" nodeType="clickEffect">
                                  <p:stCondLst>
                                    <p:cond delay="0"/>
                                  </p:stCondLst>
                                  <p:childTnLst>
                                    <p:animEffect transition="out" filter="wipe(left)">
                                      <p:cBhvr>
                                        <p:cTn id="156" dur="500"/>
                                        <p:tgtEl>
                                          <p:spTgt spid="41"/>
                                        </p:tgtEl>
                                      </p:cBhvr>
                                    </p:animEffect>
                                    <p:set>
                                      <p:cBhvr>
                                        <p:cTn id="157" dur="1" fill="hold">
                                          <p:stCondLst>
                                            <p:cond delay="499"/>
                                          </p:stCondLst>
                                        </p:cTn>
                                        <p:tgtEl>
                                          <p:spTgt spid="41"/>
                                        </p:tgtEl>
                                        <p:attrNameLst>
                                          <p:attrName>style.visibility</p:attrName>
                                        </p:attrNameLst>
                                      </p:cBhvr>
                                      <p:to>
                                        <p:strVal val="hidden"/>
                                      </p:to>
                                    </p:set>
                                  </p:childTnLst>
                                </p:cTn>
                              </p:par>
                            </p:childTnLst>
                          </p:cTn>
                        </p:par>
                      </p:childTnLst>
                    </p:cTn>
                  </p:par>
                  <p:par>
                    <p:cTn id="158" fill="hold" nodeType="clickPar">
                      <p:stCondLst>
                        <p:cond delay="indefinite"/>
                        <p:cond evt="onBegin" delay="0">
                          <p:tn val="157"/>
                        </p:cond>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29"/>
                                        </p:tgtEl>
                                        <p:attrNameLst>
                                          <p:attrName>style.visibility</p:attrName>
                                        </p:attrNameLst>
                                      </p:cBhvr>
                                      <p:to>
                                        <p:strVal val="visible"/>
                                      </p:to>
                                    </p:set>
                                    <p:animEffect transition="in" filter="wipe(left)">
                                      <p:cBhvr>
                                        <p:cTn id="1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3" grpId="0" animBg="1"/>
      <p:bldP spid="43" grpId="1" animBg="1"/>
      <p:bldP spid="10" grpId="0"/>
      <p:bldP spid="44" grpId="0" animBg="1"/>
      <p:bldP spid="6" grpId="0" animBg="1"/>
      <p:bldP spid="15" grpId="0" animBg="1"/>
      <p:bldP spid="16" grpId="0" animBg="1"/>
      <p:bldP spid="17" grpId="0" animBg="1"/>
      <p:bldP spid="20" grpId="0" animBg="1"/>
      <p:bldP spid="19" grpId="0" animBg="1"/>
      <p:bldP spid="13" grpId="0" animBg="1"/>
      <p:bldP spid="23" grpId="0" animBg="1"/>
      <p:bldP spid="22" grpId="0"/>
      <p:bldP spid="100" grpId="0" animBg="1"/>
      <p:bldP spid="26" grpId="0" animBg="1"/>
      <p:bldP spid="26" grpId="1" animBg="1"/>
      <p:bldP spid="27" grpId="0"/>
      <p:bldP spid="28" grpId="0" animBg="1"/>
      <p:bldP spid="41" grpId="0" animBg="1"/>
      <p:bldP spid="41" grpId="1" animBg="1"/>
      <p:bldP spid="29"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363474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长度与长度测量</a:t>
            </a:r>
            <a:endParaRPr lang="zh-CN"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nvPicPr>
        <p:blipFill>
          <a:blip r:embed="rId4"/>
          <a:stretch>
            <a:fillRect/>
          </a:stretch>
        </p:blipFill>
        <p:spPr>
          <a:xfrm>
            <a:off x="475329" y="1418708"/>
            <a:ext cx="2013585" cy="483870"/>
          </a:xfrm>
          <a:prstGeom prst="rect">
            <a:avLst/>
          </a:prstGeom>
        </p:spPr>
      </p:pic>
      <p:sp>
        <p:nvSpPr>
          <p:cNvPr id="6" name="文本框 5" title=""/>
          <p:cNvSpPr txBox="1"/>
          <p:nvPr/>
        </p:nvSpPr>
        <p:spPr>
          <a:xfrm>
            <a:off x="374679" y="1902477"/>
            <a:ext cx="11734800" cy="4246245"/>
          </a:xfrm>
          <a:prstGeom prst="rect">
            <a:avLst/>
          </a:prstGeom>
          <a:noFill/>
        </p:spPr>
        <p:txBody>
          <a:bodyPr wrap="square" rtlCol="0" anchor="t">
            <a:spAutoFit/>
          </a:bodyPr>
          <a:lstStyle/>
          <a:p>
            <a:pPr eaLnBrk="1" fontAlgn="auto" latinLnBrk="0" hangingPunct="1">
              <a:lnSpc>
                <a:spcPct val="150000"/>
              </a:lnSpc>
            </a:pPr>
            <a:r>
              <a:rPr lang="zh-CN" altLang="en-US" sz="2000" b="1">
                <a:latin typeface="微软雅黑" panose="020b0503020204020204" charset="-122"/>
                <a:ea typeface="微软雅黑" panose="020b0503020204020204" charset="-122"/>
                <a:cs typeface="微软雅黑" panose="020b0503020204020204" charset="-122"/>
              </a:rPr>
              <a:t>（1）刻度尺的选择：</a:t>
            </a:r>
            <a:r>
              <a:rPr lang="zh-CN" altLang="en-US" sz="2000">
                <a:latin typeface="微软雅黑" panose="020b0503020204020204" charset="-122"/>
                <a:ea typeface="微软雅黑" panose="020b0503020204020204" charset="-122"/>
                <a:cs typeface="微软雅黑" panose="020b0503020204020204" charset="-122"/>
              </a:rPr>
              <a:t>测量长度若分段测量，然后再将每段长度相加也可测得结果，但误差较大，所以一般情况下，测量物体长度时，在满足测量精度要求的前提下，刻度尺的量程应大于待测物体的长度，以保证可一次完成测量。</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b="1">
                <a:latin typeface="微软雅黑" panose="020b0503020204020204" charset="-122"/>
                <a:ea typeface="微软雅黑" panose="020b0503020204020204" charset="-122"/>
                <a:cs typeface="微软雅黑" panose="020b0503020204020204" charset="-122"/>
              </a:rPr>
              <a:t>（2）刻度尺的放置：</a:t>
            </a:r>
            <a:r>
              <a:rPr lang="zh-CN" altLang="en-US" sz="2000">
                <a:latin typeface="微软雅黑" panose="020b0503020204020204" charset="-122"/>
                <a:ea typeface="微软雅黑" panose="020b0503020204020204" charset="-122"/>
                <a:cs typeface="微软雅黑" panose="020b0503020204020204" charset="-122"/>
              </a:rPr>
              <a:t>放置刻度尺时，零刻度线要对准被测物体的一端，有刻度的一侧要紧贴被测物体，与被测物体保持平行，不能歪斜。</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b="1">
                <a:latin typeface="微软雅黑" panose="020b0503020204020204" charset="-122"/>
                <a:ea typeface="微软雅黑" panose="020b0503020204020204" charset="-122"/>
                <a:cs typeface="微软雅黑" panose="020b0503020204020204" charset="-122"/>
              </a:rPr>
              <a:t>（3）刻度尺的读数（易错）</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读取准确值后要估读到分度值的下一位；若所测物体的末端刚好对准某个刻度线，那么估读数为“0”，且不能省略。</a:t>
            </a:r>
            <a:endParaRPr lang="zh-CN" altLang="en-US"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lang="zh-CN" altLang="en-US" sz="2000" b="1">
                <a:latin typeface="微软雅黑" panose="020b0503020204020204" charset="-122"/>
                <a:ea typeface="微软雅黑" panose="020b0503020204020204" charset="-122"/>
                <a:cs typeface="微软雅黑" panose="020b0503020204020204" charset="-122"/>
              </a:rPr>
              <a:t>（4）刻度尺的分度值（易错）</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从测量值推断刻度尺的分度值时应注意，测量值倒数第二位所对应的长度单位就是该刻度尺的分度值。</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363474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长度与长度测量</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360045" y="1391920"/>
            <a:ext cx="3682365" cy="1337945"/>
          </a:xfrm>
          <a:prstGeom prst="rect">
            <a:avLst/>
          </a:prstGeom>
          <a:noFill/>
        </p:spPr>
        <p:txBody>
          <a:bodyPr wrap="square" rtlCol="0" anchor="t">
            <a:spAutoFit/>
          </a:bodyPr>
          <a:lstStyle/>
          <a:p>
            <a:pPr fontAlgn="auto">
              <a:lnSpc>
                <a:spcPct val="150000"/>
              </a:lnSpc>
            </a:pPr>
            <a:r>
              <a:rPr lang="zh-CN">
                <a:solidFill>
                  <a:srgbClr val="0070C0"/>
                </a:solidFill>
                <a:latin typeface="微软雅黑" panose="020b0503020204020204" charset="-122"/>
                <a:ea typeface="微软雅黑" panose="020b0503020204020204" charset="-122"/>
                <a:cs typeface="微软雅黑" panose="020b0503020204020204" charset="-122"/>
              </a:rPr>
              <a:t>【例</a:t>
            </a:r>
            <a:r>
              <a:rPr lang="en-US" altLang="zh-CN">
                <a:solidFill>
                  <a:srgbClr val="0070C0"/>
                </a:solidFill>
                <a:latin typeface="微软雅黑" panose="020b0503020204020204" charset="-122"/>
                <a:ea typeface="微软雅黑" panose="020b0503020204020204" charset="-122"/>
                <a:cs typeface="微软雅黑" panose="020b0503020204020204" charset="-122"/>
              </a:rPr>
              <a:t>2</a:t>
            </a:r>
            <a:r>
              <a:rPr lang="zh-CN">
                <a:solidFill>
                  <a:srgbClr val="0070C0"/>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（2023·湘潭）</a:t>
            </a:r>
            <a:r>
              <a:rPr>
                <a:latin typeface="微软雅黑" panose="020b0503020204020204" charset="-122"/>
                <a:ea typeface="微软雅黑" panose="020b0503020204020204" charset="-122"/>
                <a:cs typeface="微软雅黑" panose="020b0503020204020204" charset="-122"/>
              </a:rPr>
              <a:t>如图所示的刻度尺的分度值是________mm， 被测物体长度是________cm。</a:t>
            </a:r>
            <a:endParaRPr>
              <a:latin typeface="微软雅黑" panose="020b0503020204020204" charset="-122"/>
              <a:ea typeface="微软雅黑" panose="020b0503020204020204" charset="-122"/>
              <a:cs typeface="微软雅黑" panose="020b0503020204020204" charset="-122"/>
            </a:endParaRPr>
          </a:p>
        </p:txBody>
      </p:sp>
      <p:pic>
        <p:nvPicPr>
          <p:cNvPr id="2" name="图片 9" title=""/>
          <p:cNvPicPr>
            <a:picLocks noChangeAspect="1"/>
          </p:cNvPicPr>
          <p:nvPr/>
        </p:nvPicPr>
        <p:blipFill>
          <a:blip r:embed="rId4"/>
          <a:stretch>
            <a:fillRect/>
          </a:stretch>
        </p:blipFill>
        <p:spPr>
          <a:xfrm>
            <a:off x="360045" y="2865120"/>
            <a:ext cx="3348355" cy="1344930"/>
          </a:xfrm>
          <a:prstGeom prst="rect">
            <a:avLst/>
          </a:prstGeom>
          <a:noFill/>
          <a:ln w="9525">
            <a:noFill/>
          </a:ln>
        </p:spPr>
      </p:pic>
      <p:cxnSp>
        <p:nvCxnSpPr>
          <p:cNvPr id="25" name="直接连接符 24" title=""/>
          <p:cNvCxnSpPr/>
          <p:nvPr/>
        </p:nvCxnSpPr>
        <p:spPr>
          <a:xfrm flipH="1">
            <a:off x="3981450" y="1596390"/>
            <a:ext cx="0" cy="52616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4113530" y="1428750"/>
            <a:ext cx="3754120" cy="92202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（2023·泰安）</a:t>
            </a:r>
            <a:r>
              <a:rPr>
                <a:latin typeface="微软雅黑" panose="020b0503020204020204" charset="-122"/>
                <a:ea typeface="微软雅黑" panose="020b0503020204020204" charset="-122"/>
                <a:cs typeface="微软雅黑" panose="020b0503020204020204" charset="-122"/>
              </a:rPr>
              <a:t>图中物体的长度是_________cm。</a:t>
            </a:r>
            <a:endParaRPr>
              <a:latin typeface="微软雅黑" panose="020b0503020204020204" charset="-122"/>
              <a:ea typeface="微软雅黑" panose="020b0503020204020204" charset="-122"/>
              <a:cs typeface="微软雅黑" panose="020b0503020204020204" charset="-122"/>
            </a:endParaRPr>
          </a:p>
        </p:txBody>
      </p:sp>
      <p:pic>
        <p:nvPicPr>
          <p:cNvPr id="6" name="图片 100031" title=""/>
          <p:cNvPicPr>
            <a:picLocks noChangeAspect="1"/>
          </p:cNvPicPr>
          <p:nvPr/>
        </p:nvPicPr>
        <p:blipFill>
          <a:blip r:embed="rId5"/>
          <a:stretch>
            <a:fillRect/>
          </a:stretch>
        </p:blipFill>
        <p:spPr>
          <a:xfrm>
            <a:off x="4229735" y="2729865"/>
            <a:ext cx="3672205" cy="1479550"/>
          </a:xfrm>
          <a:prstGeom prst="rect">
            <a:avLst/>
          </a:prstGeom>
          <a:noFill/>
          <a:ln w="9525">
            <a:noFill/>
          </a:ln>
        </p:spPr>
      </p:pic>
      <p:cxnSp>
        <p:nvCxnSpPr>
          <p:cNvPr id="10" name="直接连接符 9" title=""/>
          <p:cNvCxnSpPr/>
          <p:nvPr/>
        </p:nvCxnSpPr>
        <p:spPr>
          <a:xfrm flipH="1">
            <a:off x="8150225" y="1504950"/>
            <a:ext cx="0" cy="52616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8297545" y="1409700"/>
            <a:ext cx="3754120" cy="175323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（2023·江西）</a:t>
            </a:r>
            <a:r>
              <a:rPr>
                <a:latin typeface="微软雅黑" panose="020b0503020204020204" charset="-122"/>
                <a:ea typeface="微软雅黑" panose="020b0503020204020204" charset="-122"/>
                <a:cs typeface="微软雅黑" panose="020b0503020204020204" charset="-122"/>
              </a:rPr>
              <a:t>如图所示，是某同学出黑板报时所用常见直尺的一部分，请你推断出它的分度值是_________。</a:t>
            </a:r>
            <a:endParaRPr>
              <a:latin typeface="微软雅黑" panose="020b0503020204020204" charset="-122"/>
              <a:ea typeface="微软雅黑" panose="020b0503020204020204" charset="-122"/>
              <a:cs typeface="微软雅黑" panose="020b0503020204020204" charset="-122"/>
            </a:endParaRPr>
          </a:p>
        </p:txBody>
      </p:sp>
      <p:pic>
        <p:nvPicPr>
          <p:cNvPr id="13" name="图片 36" title=""/>
          <p:cNvPicPr>
            <a:picLocks noChangeAspect="1"/>
          </p:cNvPicPr>
          <p:nvPr/>
        </p:nvPicPr>
        <p:blipFill>
          <a:blip r:embed="rId6"/>
          <a:stretch>
            <a:fillRect/>
          </a:stretch>
        </p:blipFill>
        <p:spPr>
          <a:xfrm>
            <a:off x="8423275" y="3586480"/>
            <a:ext cx="3602355" cy="516890"/>
          </a:xfrm>
          <a:prstGeom prst="rect">
            <a:avLst/>
          </a:prstGeom>
          <a:noFill/>
          <a:ln w="9525">
            <a:noFill/>
          </a:ln>
        </p:spPr>
      </p:pic>
      <p:sp>
        <p:nvSpPr>
          <p:cNvPr id="43" name="圆角矩形标注 42" title=""/>
          <p:cNvSpPr/>
          <p:nvPr/>
        </p:nvSpPr>
        <p:spPr>
          <a:xfrm>
            <a:off x="447675" y="4512310"/>
            <a:ext cx="3173730" cy="1730375"/>
          </a:xfrm>
          <a:prstGeom prst="wedgeRoundRectCallout">
            <a:avLst>
              <a:gd name="adj1" fmla="val -39335"/>
              <a:gd name="adj2" fmla="val -1031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rPr>
              <a:t>刻度尺上1cm之间有10个小格，所以此刻度尺的分度值为1mm</a:t>
            </a:r>
            <a:r>
              <a:rPr lang="zh-CN" sz="1600">
                <a:latin typeface="微软雅黑" panose="020b0503020204020204" charset="-122"/>
                <a:ea typeface="微软雅黑" panose="020b0503020204020204" charset="-122"/>
              </a:rPr>
              <a:t>；左侧与2.00cm对齐，右侧与4.42cm对齐，所以物体的长度为4.42cm-2.00cm=2.42cm</a:t>
            </a:r>
            <a:endParaRPr lang="zh-CN" sz="1600">
              <a:latin typeface="微软雅黑" panose="020b0503020204020204" charset="-122"/>
              <a:ea typeface="微软雅黑" panose="020b0503020204020204" charset="-122"/>
            </a:endParaRPr>
          </a:p>
        </p:txBody>
      </p:sp>
      <p:sp>
        <p:nvSpPr>
          <p:cNvPr id="14" name="文本框 13" title=""/>
          <p:cNvSpPr txBox="1"/>
          <p:nvPr/>
        </p:nvSpPr>
        <p:spPr>
          <a:xfrm>
            <a:off x="2750820" y="1861185"/>
            <a:ext cx="31686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1</a:t>
            </a:r>
            <a:endParaRPr lang="en-US" altLang="zh-CN">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2110740" y="2259965"/>
            <a:ext cx="64008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2.42</a:t>
            </a:r>
            <a:endParaRPr lang="en-US" altLang="zh-CN">
              <a:solidFill>
                <a:srgbClr val="FF0000"/>
              </a:solidFill>
              <a:latin typeface="微软雅黑" panose="020b0503020204020204" charset="-122"/>
              <a:ea typeface="微软雅黑" panose="020b0503020204020204" charset="-122"/>
            </a:endParaRPr>
          </a:p>
        </p:txBody>
      </p:sp>
      <p:sp>
        <p:nvSpPr>
          <p:cNvPr id="41" name="圆角矩形标注 40" title=""/>
          <p:cNvSpPr/>
          <p:nvPr/>
        </p:nvSpPr>
        <p:spPr>
          <a:xfrm>
            <a:off x="4341495" y="4791710"/>
            <a:ext cx="3620770" cy="1370330"/>
          </a:xfrm>
          <a:prstGeom prst="wedgeRoundRectCallout">
            <a:avLst>
              <a:gd name="adj1" fmla="val 23535"/>
              <a:gd name="adj2" fmla="val -148980"/>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rPr>
              <a:t>此刻度尺的分度值是0.1cm；物体左侧与零刻度线对齐，右侧与3.47cm对齐，所以物体的长度L=3.47cm</a:t>
            </a:r>
            <a:endParaRPr sz="1600">
              <a:latin typeface="微软雅黑" panose="020b0503020204020204" charset="-122"/>
              <a:ea typeface="微软雅黑" panose="020b0503020204020204" charset="-122"/>
            </a:endParaRPr>
          </a:p>
        </p:txBody>
      </p:sp>
      <p:sp>
        <p:nvSpPr>
          <p:cNvPr id="17" name="文本框 16" title=""/>
          <p:cNvSpPr txBox="1"/>
          <p:nvPr/>
        </p:nvSpPr>
        <p:spPr>
          <a:xfrm>
            <a:off x="5452745" y="1891665"/>
            <a:ext cx="64008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3.47</a:t>
            </a:r>
            <a:endParaRPr lang="en-US" altLang="zh-CN">
              <a:solidFill>
                <a:srgbClr val="FF0000"/>
              </a:solidFill>
              <a:latin typeface="微软雅黑" panose="020b0503020204020204" charset="-122"/>
              <a:ea typeface="微软雅黑" panose="020b0503020204020204" charset="-122"/>
            </a:endParaRPr>
          </a:p>
        </p:txBody>
      </p:sp>
      <p:sp>
        <p:nvSpPr>
          <p:cNvPr id="40" name="矩形标注 39" title=""/>
          <p:cNvSpPr/>
          <p:nvPr/>
        </p:nvSpPr>
        <p:spPr>
          <a:xfrm>
            <a:off x="8432800" y="4986020"/>
            <a:ext cx="3532505" cy="1014730"/>
          </a:xfrm>
          <a:prstGeom prst="wedgeRectCallout">
            <a:avLst>
              <a:gd name="adj1" fmla="val -36877"/>
              <a:gd name="adj2" fmla="val -13466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两个刻度值之间的值为1cm，所以它的分度值为1cm</a:t>
            </a:r>
            <a:endParaRPr lang="zh-CN" sz="1600">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nvSpPr>
        <p:spPr>
          <a:xfrm>
            <a:off x="9295130" y="2722245"/>
            <a:ext cx="64579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1cm</a:t>
            </a:r>
            <a:endParaRPr lang="en-US" altLang="zh-CN">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500"/>
                                        <p:tgtEl>
                                          <p:spTgt spid="43"/>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43"/>
                                        </p:tgtEl>
                                      </p:cBhvr>
                                    </p:animEffect>
                                    <p:set>
                                      <p:cBhvr>
                                        <p:cTn id="30" dur="1" fill="hold">
                                          <p:stCondLst>
                                            <p:cond delay="499"/>
                                          </p:stCondLst>
                                        </p:cTn>
                                        <p:tgtEl>
                                          <p:spTgt spid="43"/>
                                        </p:tgtEl>
                                        <p:attrNameLst>
                                          <p:attrName>style.visibility</p:attrName>
                                        </p:attrNameLst>
                                      </p:cBhvr>
                                      <p:to>
                                        <p:strVal val="hidden"/>
                                      </p:to>
                                    </p:se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wipe(left)">
                                      <p:cBhvr>
                                        <p:cTn id="50" dur="500"/>
                                        <p:tgtEl>
                                          <p:spTgt spid="16">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500"/>
                                        <p:tgtEl>
                                          <p:spTgt spid="4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xit" presetSubtype="8" fill="hold" grpId="1" nodeType="clickEffect">
                                  <p:stCondLst>
                                    <p:cond delay="0"/>
                                  </p:stCondLst>
                                  <p:childTnLst>
                                    <p:animEffect transition="out" filter="wipe(left)">
                                      <p:cBhvr>
                                        <p:cTn id="64" dur="500"/>
                                        <p:tgtEl>
                                          <p:spTgt spid="41"/>
                                        </p:tgtEl>
                                      </p:cBhvr>
                                    </p:animEffect>
                                    <p:set>
                                      <p:cBhvr>
                                        <p:cTn id="65" dur="1" fill="hold">
                                          <p:stCondLst>
                                            <p:cond delay="499"/>
                                          </p:stCondLst>
                                        </p:cTn>
                                        <p:tgtEl>
                                          <p:spTgt spid="41"/>
                                        </p:tgtEl>
                                        <p:attrNameLst>
                                          <p:attrName>style.visibility</p:attrName>
                                        </p:attrNameLst>
                                      </p:cBhvr>
                                      <p:to>
                                        <p:strVal val="hidden"/>
                                      </p:to>
                                    </p:se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up)">
                                      <p:cBhvr>
                                        <p:cTn id="75" dur="500"/>
                                        <p:tgtEl>
                                          <p:spTgt spid="10"/>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1">
                                            <p:txEl>
                                              <p:pRg st="0" end="0"/>
                                            </p:txEl>
                                          </p:spTgt>
                                        </p:tgtEl>
                                        <p:attrNameLst>
                                          <p:attrName>style.visibility</p:attrName>
                                        </p:attrNameLst>
                                      </p:cBhvr>
                                      <p:to>
                                        <p:strVal val="visible"/>
                                      </p:to>
                                    </p:set>
                                    <p:animEffect transition="in" filter="wipe(left)">
                                      <p:cBhvr>
                                        <p:cTn id="80" dur="500"/>
                                        <p:tgtEl>
                                          <p:spTgt spid="11">
                                            <p:txEl>
                                              <p:pRg st="0" end="0"/>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left)">
                                      <p:cBhvr>
                                        <p:cTn id="85" dur="500"/>
                                        <p:tgtEl>
                                          <p:spTgt spid="13"/>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wipe(up)">
                                      <p:cBhvr>
                                        <p:cTn id="90" dur="500"/>
                                        <p:tgtEl>
                                          <p:spTgt spid="40"/>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xit" presetSubtype="4" fill="hold" grpId="1" nodeType="clickEffect">
                                  <p:stCondLst>
                                    <p:cond delay="0"/>
                                  </p:stCondLst>
                                  <p:childTnLst>
                                    <p:animEffect transition="out" filter="wipe(down)">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wipe(left)">
                                      <p:cBhvr>
                                        <p:cTn id="10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3" grpId="0" animBg="1"/>
      <p:bldP spid="43" grpId="1" animBg="1"/>
      <p:bldP spid="13" grpId="0"/>
      <p:bldP spid="14" grpId="0"/>
      <p:bldP spid="41" grpId="0" animBg="1"/>
      <p:bldP spid="41" grpId="1" animBg="1"/>
      <p:bldP spid="15" grpId="0"/>
      <p:bldP spid="40" grpId="0" animBg="1"/>
      <p:bldP spid="40" grpId="1" animBg="1"/>
      <p:bldP spid="17" grpId="0"/>
      <p:bldP spid="18"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392811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时间与时间的测量</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360045" y="1391920"/>
            <a:ext cx="3864610" cy="2168525"/>
          </a:xfrm>
          <a:prstGeom prst="rect">
            <a:avLst/>
          </a:prstGeom>
          <a:noFill/>
        </p:spPr>
        <p:txBody>
          <a:bodyPr wrap="square" rtlCol="0" anchor="t">
            <a:spAutoFit/>
          </a:bodyPr>
          <a:lstStyle/>
          <a:p>
            <a:pPr fontAlgn="auto">
              <a:lnSpc>
                <a:spcPct val="150000"/>
              </a:lnSpc>
            </a:pPr>
            <a:r>
              <a:rPr lang="zh-CN">
                <a:solidFill>
                  <a:srgbClr val="0070C0"/>
                </a:solidFill>
                <a:latin typeface="微软雅黑" panose="020b0503020204020204" charset="-122"/>
                <a:ea typeface="微软雅黑" panose="020b0503020204020204" charset="-122"/>
                <a:cs typeface="微软雅黑" panose="020b0503020204020204" charset="-122"/>
              </a:rPr>
              <a:t>【例</a:t>
            </a:r>
            <a:r>
              <a:rPr lang="en-US" altLang="zh-CN">
                <a:solidFill>
                  <a:srgbClr val="0070C0"/>
                </a:solidFill>
                <a:latin typeface="微软雅黑" panose="020b0503020204020204" charset="-122"/>
                <a:ea typeface="微软雅黑" panose="020b0503020204020204" charset="-122"/>
                <a:cs typeface="微软雅黑" panose="020b0503020204020204" charset="-122"/>
              </a:rPr>
              <a:t>3</a:t>
            </a:r>
            <a:r>
              <a:rPr lang="zh-CN">
                <a:solidFill>
                  <a:srgbClr val="0070C0"/>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（2023·陕西A）</a:t>
            </a:r>
            <a:r>
              <a:rPr>
                <a:latin typeface="微软雅黑" panose="020b0503020204020204" charset="-122"/>
                <a:ea typeface="微软雅黑" panose="020b0503020204020204" charset="-122"/>
                <a:cs typeface="微软雅黑" panose="020b0503020204020204" charset="-122"/>
              </a:rPr>
              <a:t>小明在校园运动会上，参加了初中男子组50m短跑比赛。他正常完成比赛所用的时间可能为（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A. 2s</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B. 8s</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C. 1min</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D. 0．1h</a:t>
            </a:r>
            <a:endParaRPr>
              <a:latin typeface="微软雅黑" panose="020b0503020204020204" charset="-122"/>
              <a:ea typeface="微软雅黑" panose="020b0503020204020204" charset="-122"/>
              <a:cs typeface="微软雅黑" panose="020b0503020204020204" charset="-122"/>
            </a:endParaRPr>
          </a:p>
        </p:txBody>
      </p:sp>
      <p:sp>
        <p:nvSpPr>
          <p:cNvPr id="43" name="圆角矩形标注 42" title=""/>
          <p:cNvSpPr/>
          <p:nvPr/>
        </p:nvSpPr>
        <p:spPr>
          <a:xfrm>
            <a:off x="360045" y="3865880"/>
            <a:ext cx="3558540" cy="1730375"/>
          </a:xfrm>
          <a:prstGeom prst="wedgeRoundRectCallout">
            <a:avLst>
              <a:gd name="adj1" fmla="val -18887"/>
              <a:gd name="adj2" fmla="val -744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rPr>
              <a:t>男子组50m短跑比赛，运动员的短跑速度约为6.5m/s，小明完成比赛所需时间约为</a:t>
            </a:r>
            <a:endParaRPr sz="1600">
              <a:latin typeface="微软雅黑" panose="020b0503020204020204" charset="-122"/>
              <a:ea typeface="微软雅黑" panose="020b0503020204020204" charset="-122"/>
            </a:endParaRPr>
          </a:p>
        </p:txBody>
      </p:sp>
      <p:graphicFrame>
        <p:nvGraphicFramePr>
          <p:cNvPr id="2" name="Object 420" title=""/>
          <p:cNvGraphicFramePr>
            <a:graphicFrameLocks noChangeAspect="1"/>
          </p:cNvGraphicFramePr>
          <p:nvPr/>
        </p:nvGraphicFramePr>
        <p:xfrm>
          <a:off x="1838325" y="4927283"/>
          <a:ext cx="1333500" cy="390525"/>
        </p:xfrm>
        <a:graphic>
          <a:graphicData uri="http://schemas.openxmlformats.org/presentationml/2006/ole">
            <mc:AlternateContent>
              <mc:Choice xmlns:v="urn:schemas-microsoft-com:vml" Requires="v">
                <p:oleObj spid="_x0000_s1038" r:id="rId4" imgW="1333500" imgH="393700" progId="Equation.DSMT4">
                  <p:embed/>
                </p:oleObj>
              </mc:Choice>
              <mc:Fallback>
                <p:oleObj r:id="rId4" imgW="1333500" imgH="393700" progId="Equation.DSMT4">
                  <p:embed/>
                  <p:pic>
                    <p:nvPicPr>
                      <p:cNvPr id="0" name="OLE substitute image"/>
                      <p:cNvPicPr/>
                      <p:nvPr/>
                    </p:nvPicPr>
                    <p:blipFill>
                      <a:blip r:embed="rId5"/>
                      <a:stretch>
                        <a:fillRect/>
                      </a:stretch>
                    </p:blipFill>
                    <p:spPr>
                      <a:xfrm>
                        <a:off x="1838325" y="4927283"/>
                        <a:ext cx="1333500" cy="390525"/>
                      </a:xfrm>
                      <a:prstGeom prst="rect">
                        <a:avLst/>
                      </a:prstGeom>
                      <a:noFill/>
                      <a:ln w="38100">
                        <a:noFill/>
                        <a:miter/>
                      </a:ln>
                    </p:spPr>
                  </p:pic>
                </p:oleObj>
              </mc:Fallback>
            </mc:AlternateContent>
          </a:graphicData>
        </a:graphic>
      </p:graphicFrame>
      <p:sp>
        <p:nvSpPr>
          <p:cNvPr id="14" name="文本框 13" title=""/>
          <p:cNvSpPr txBox="1"/>
          <p:nvPr/>
        </p:nvSpPr>
        <p:spPr>
          <a:xfrm>
            <a:off x="1654175" y="2787650"/>
            <a:ext cx="32639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B</a:t>
            </a:r>
            <a:endParaRPr lang="en-US" altLang="zh-CN">
              <a:solidFill>
                <a:srgbClr val="FF0000"/>
              </a:solidFill>
              <a:latin typeface="微软雅黑" panose="020b0503020204020204" charset="-122"/>
              <a:ea typeface="微软雅黑" panose="020b0503020204020204" charset="-122"/>
            </a:endParaRPr>
          </a:p>
        </p:txBody>
      </p:sp>
      <p:cxnSp>
        <p:nvCxnSpPr>
          <p:cNvPr id="25" name="直接连接符 24" title=""/>
          <p:cNvCxnSpPr/>
          <p:nvPr/>
        </p:nvCxnSpPr>
        <p:spPr>
          <a:xfrm flipH="1">
            <a:off x="4229100" y="1596390"/>
            <a:ext cx="0" cy="52616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4300855" y="1412240"/>
            <a:ext cx="3754120" cy="175323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a:solidFill>
                  <a:schemeClr val="accent1"/>
                </a:solidFill>
                <a:latin typeface="微软雅黑" panose="020b0503020204020204" charset="-122"/>
                <a:ea typeface="微软雅黑" panose="020b0503020204020204" charset="-122"/>
                <a:cs typeface="微软雅黑" panose="020b0503020204020204" charset="-122"/>
              </a:rPr>
              <a:t>3-1</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（2023·江西）</a:t>
            </a:r>
            <a:r>
              <a:rPr>
                <a:latin typeface="微软雅黑" panose="020b0503020204020204" charset="-122"/>
                <a:ea typeface="微软雅黑" panose="020b0503020204020204" charset="-122"/>
                <a:cs typeface="微软雅黑" panose="020b0503020204020204" charset="-122"/>
              </a:rPr>
              <a:t>如图所示，是用秒表记录的某同学跑400m的成绩，该同学的成绩是_________min_________s。</a:t>
            </a:r>
            <a:endParaRPr>
              <a:latin typeface="微软雅黑" panose="020b0503020204020204" charset="-122"/>
              <a:ea typeface="微软雅黑" panose="020b0503020204020204" charset="-122"/>
              <a:cs typeface="微软雅黑" panose="020b0503020204020204" charset="-122"/>
            </a:endParaRPr>
          </a:p>
        </p:txBody>
      </p:sp>
      <p:pic>
        <p:nvPicPr>
          <p:cNvPr id="6" name="图片 37" title=""/>
          <p:cNvPicPr>
            <a:picLocks noChangeAspect="1"/>
          </p:cNvPicPr>
          <p:nvPr/>
        </p:nvPicPr>
        <p:blipFill>
          <a:blip r:embed="rId6"/>
          <a:stretch>
            <a:fillRect/>
          </a:stretch>
        </p:blipFill>
        <p:spPr>
          <a:xfrm>
            <a:off x="4833620" y="3165475"/>
            <a:ext cx="2687955" cy="2231390"/>
          </a:xfrm>
          <a:prstGeom prst="rect">
            <a:avLst/>
          </a:prstGeom>
          <a:noFill/>
          <a:ln w="9525">
            <a:noFill/>
          </a:ln>
        </p:spPr>
      </p:pic>
      <p:sp>
        <p:nvSpPr>
          <p:cNvPr id="41" name="圆角矩形标注 40" title=""/>
          <p:cNvSpPr/>
          <p:nvPr/>
        </p:nvSpPr>
        <p:spPr>
          <a:xfrm>
            <a:off x="4366895" y="5285740"/>
            <a:ext cx="3620770" cy="1572260"/>
          </a:xfrm>
          <a:prstGeom prst="wedgeRoundRectCallout">
            <a:avLst>
              <a:gd name="adj1" fmla="val -14275"/>
              <a:gd name="adj2" fmla="val -98021"/>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rPr>
              <a:t>大表盘分度值为1s，小表盘的分度值为1min，小表盘的指针超出了刻度1，大于1min，大表盘的指针指向22s，故该同学的成绩是1min22s</a:t>
            </a:r>
            <a:endParaRPr sz="1600">
              <a:latin typeface="微软雅黑" panose="020b0503020204020204" charset="-122"/>
              <a:ea typeface="微软雅黑" panose="020b0503020204020204" charset="-122"/>
            </a:endParaRPr>
          </a:p>
        </p:txBody>
      </p:sp>
      <p:sp>
        <p:nvSpPr>
          <p:cNvPr id="10" name="文本框 9" title=""/>
          <p:cNvSpPr txBox="1"/>
          <p:nvPr/>
        </p:nvSpPr>
        <p:spPr>
          <a:xfrm>
            <a:off x="4721225" y="2727325"/>
            <a:ext cx="31686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1</a:t>
            </a:r>
            <a:endParaRPr lang="en-US" altLang="zh-CN">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5937885" y="2727325"/>
            <a:ext cx="45085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22</a:t>
            </a:r>
            <a:endParaRPr lang="en-US" altLang="zh-CN">
              <a:solidFill>
                <a:srgbClr val="FF0000"/>
              </a:solidFill>
              <a:latin typeface="微软雅黑" panose="020b0503020204020204" charset="-122"/>
              <a:ea typeface="微软雅黑" panose="020b0503020204020204" charset="-122"/>
            </a:endParaRPr>
          </a:p>
        </p:txBody>
      </p:sp>
      <p:cxnSp>
        <p:nvCxnSpPr>
          <p:cNvPr id="13" name="直接连接符 12" title=""/>
          <p:cNvCxnSpPr/>
          <p:nvPr/>
        </p:nvCxnSpPr>
        <p:spPr>
          <a:xfrm flipH="1">
            <a:off x="8131175" y="1596390"/>
            <a:ext cx="0" cy="52616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nvSpPr>
        <p:spPr>
          <a:xfrm>
            <a:off x="8274685" y="1412240"/>
            <a:ext cx="3754120" cy="133794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a:solidFill>
                  <a:schemeClr val="accent1"/>
                </a:solidFill>
                <a:latin typeface="微软雅黑" panose="020b0503020204020204" charset="-122"/>
                <a:ea typeface="微软雅黑" panose="020b0503020204020204" charset="-122"/>
                <a:cs typeface="微软雅黑" panose="020b0503020204020204" charset="-122"/>
              </a:rPr>
              <a:t>3-2</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（2023·自贡）</a:t>
            </a:r>
            <a:r>
              <a:rPr>
                <a:latin typeface="微软雅黑" panose="020b0503020204020204" charset="-122"/>
                <a:ea typeface="微软雅黑" panose="020b0503020204020204" charset="-122"/>
                <a:cs typeface="微软雅黑" panose="020b0503020204020204" charset="-122"/>
              </a:rPr>
              <a:t>图中物体A的长度为______cm，停表的读数为______s。</a:t>
            </a:r>
            <a:endParaRPr>
              <a:latin typeface="微软雅黑" panose="020b0503020204020204" charset="-122"/>
              <a:ea typeface="微软雅黑" panose="020b0503020204020204" charset="-122"/>
              <a:cs typeface="微软雅黑" panose="020b0503020204020204" charset="-122"/>
            </a:endParaRPr>
          </a:p>
        </p:txBody>
      </p:sp>
      <p:pic>
        <p:nvPicPr>
          <p:cNvPr id="17" name="图片 22" title=""/>
          <p:cNvPicPr>
            <a:picLocks noChangeAspect="1"/>
          </p:cNvPicPr>
          <p:nvPr/>
        </p:nvPicPr>
        <p:blipFill>
          <a:blip r:embed="rId7"/>
          <a:stretch>
            <a:fillRect/>
          </a:stretch>
        </p:blipFill>
        <p:spPr>
          <a:xfrm>
            <a:off x="8248015" y="2787650"/>
            <a:ext cx="3868420" cy="1031875"/>
          </a:xfrm>
          <a:prstGeom prst="rect">
            <a:avLst/>
          </a:prstGeom>
          <a:noFill/>
          <a:ln w="9525">
            <a:noFill/>
          </a:ln>
        </p:spPr>
      </p:pic>
      <p:sp>
        <p:nvSpPr>
          <p:cNvPr id="40" name="矩形标注 39" title=""/>
          <p:cNvSpPr/>
          <p:nvPr/>
        </p:nvSpPr>
        <p:spPr>
          <a:xfrm>
            <a:off x="8232775" y="4314825"/>
            <a:ext cx="1750060" cy="2332355"/>
          </a:xfrm>
          <a:prstGeom prst="wedgeRectCallout">
            <a:avLst>
              <a:gd name="adj1" fmla="val -21806"/>
              <a:gd name="adj2" fmla="val -69874"/>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刻度尺的分度值为1mm，物体A左端对应的刻度值为4.00cm，右端对应的刻度值为6.75cm</a:t>
            </a:r>
            <a:endParaRPr lang="zh-CN" sz="1600">
              <a:latin typeface="微软雅黑" panose="020b0503020204020204" charset="-122"/>
              <a:ea typeface="微软雅黑" panose="020b0503020204020204" charset="-122"/>
              <a:cs typeface="微软雅黑" panose="020b0503020204020204" charset="-122"/>
            </a:endParaRPr>
          </a:p>
        </p:txBody>
      </p:sp>
      <p:sp>
        <p:nvSpPr>
          <p:cNvPr id="45" name="矩形标注 44" title=""/>
          <p:cNvSpPr/>
          <p:nvPr/>
        </p:nvSpPr>
        <p:spPr>
          <a:xfrm>
            <a:off x="10085070" y="4315460"/>
            <a:ext cx="1994535" cy="2331085"/>
          </a:xfrm>
          <a:prstGeom prst="wedgeRectCallout">
            <a:avLst>
              <a:gd name="adj1" fmla="val 9885"/>
              <a:gd name="adj2" fmla="val -7010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sz="1600">
                <a:latin typeface="微软雅黑" panose="020b0503020204020204" charset="-122"/>
                <a:ea typeface="微软雅黑" panose="020b0503020204020204" charset="-122"/>
                <a:cs typeface="微软雅黑" panose="020b0503020204020204" charset="-122"/>
              </a:rPr>
              <a:t>分针指示的时间为1min，过了半格，大表盘分度值为0.1s，秒针在50s刻度线处</a:t>
            </a:r>
            <a:endParaRPr sz="1600">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nvSpPr>
        <p:spPr>
          <a:xfrm>
            <a:off x="9767570" y="1896745"/>
            <a:ext cx="64008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2.75</a:t>
            </a:r>
            <a:endParaRPr lang="en-US" altLang="zh-CN">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8787765" y="2292350"/>
            <a:ext cx="58483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110</a:t>
            </a:r>
            <a:endParaRPr lang="en-US" altLang="zh-CN">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500"/>
                                        <p:tgtEl>
                                          <p:spTgt spid="43"/>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xit" presetSubtype="4" fill="hold" grpId="1" nodeType="clickEffect">
                                  <p:stCondLst>
                                    <p:cond delay="0"/>
                                  </p:stCondLst>
                                  <p:childTnLst>
                                    <p:animEffect transition="out" filter="wipe(down)">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xit" presetSubtype="4" fill="hold" nodeType="clickEffect">
                                  <p:stCondLst>
                                    <p:cond delay="0"/>
                                  </p:stCondLst>
                                  <p:childTnLst>
                                    <p:animEffect transition="out" filter="wipe(down)">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6">
                                            <p:txEl>
                                              <p:pRg st="0" end="0"/>
                                            </p:txEl>
                                          </p:spTgt>
                                        </p:tgtEl>
                                        <p:attrNameLst>
                                          <p:attrName>style.visibility</p:attrName>
                                        </p:attrNameLst>
                                      </p:cBhvr>
                                      <p:to>
                                        <p:strVal val="visible"/>
                                      </p:to>
                                    </p:set>
                                    <p:animEffect transition="in" filter="wipe(left)">
                                      <p:cBhvr>
                                        <p:cTn id="55" dur="500"/>
                                        <p:tgtEl>
                                          <p:spTgt spid="16">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left)">
                                      <p:cBhvr>
                                        <p:cTn id="65" dur="500"/>
                                        <p:tgtEl>
                                          <p:spTgt spid="41"/>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xit" presetSubtype="8" fill="hold" grpId="1" nodeType="clickEffect">
                                  <p:stCondLst>
                                    <p:cond delay="0"/>
                                  </p:stCondLst>
                                  <p:childTnLst>
                                    <p:animEffect transition="out" filter="wipe(left)">
                                      <p:cBhvr>
                                        <p:cTn id="69" dur="500"/>
                                        <p:tgtEl>
                                          <p:spTgt spid="41"/>
                                        </p:tgtEl>
                                      </p:cBhvr>
                                    </p:animEffect>
                                    <p:set>
                                      <p:cBhvr>
                                        <p:cTn id="70" dur="1" fill="hold">
                                          <p:stCondLst>
                                            <p:cond delay="499"/>
                                          </p:stCondLst>
                                        </p:cTn>
                                        <p:tgtEl>
                                          <p:spTgt spid="41"/>
                                        </p:tgtEl>
                                        <p:attrNameLst>
                                          <p:attrName>style.visibility</p:attrName>
                                        </p:attrNameLst>
                                      </p:cBhvr>
                                      <p:to>
                                        <p:strVal val="hidden"/>
                                      </p:to>
                                    </p:se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left)">
                                      <p:cBhvr>
                                        <p:cTn id="75" dur="500"/>
                                        <p:tgtEl>
                                          <p:spTgt spid="10"/>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up)">
                                      <p:cBhvr>
                                        <p:cTn id="85" dur="500"/>
                                        <p:tgtEl>
                                          <p:spTgt spid="13"/>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5">
                                            <p:txEl>
                                              <p:pRg st="0" end="0"/>
                                            </p:txEl>
                                          </p:spTgt>
                                        </p:tgtEl>
                                        <p:attrNameLst>
                                          <p:attrName>style.visibility</p:attrName>
                                        </p:attrNameLst>
                                      </p:cBhvr>
                                      <p:to>
                                        <p:strVal val="visible"/>
                                      </p:to>
                                    </p:set>
                                    <p:animEffect transition="in" filter="wipe(left)">
                                      <p:cBhvr>
                                        <p:cTn id="90" dur="500"/>
                                        <p:tgtEl>
                                          <p:spTgt spid="15">
                                            <p:txEl>
                                              <p:pRg st="0" end="0"/>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barn(inVertical)">
                                      <p:cBhvr>
                                        <p:cTn id="95" dur="500"/>
                                        <p:tgtEl>
                                          <p:spTgt spid="17"/>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wipe(up)">
                                      <p:cBhvr>
                                        <p:cTn id="100" dur="500"/>
                                        <p:tgtEl>
                                          <p:spTgt spid="40"/>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xit" presetSubtype="4" fill="hold" grpId="1" nodeType="clickEffect">
                                  <p:stCondLst>
                                    <p:cond delay="0"/>
                                  </p:stCondLst>
                                  <p:childTnLst>
                                    <p:animEffect transition="out" filter="wipe(down)">
                                      <p:cBhvr>
                                        <p:cTn id="104" dur="500"/>
                                        <p:tgtEl>
                                          <p:spTgt spid="40"/>
                                        </p:tgtEl>
                                      </p:cBhvr>
                                    </p:animEffect>
                                    <p:set>
                                      <p:cBhvr>
                                        <p:cTn id="105" dur="1" fill="hold">
                                          <p:stCondLst>
                                            <p:cond delay="499"/>
                                          </p:stCondLst>
                                        </p:cTn>
                                        <p:tgtEl>
                                          <p:spTgt spid="40"/>
                                        </p:tgtEl>
                                        <p:attrNameLst>
                                          <p:attrName>style.visibility</p:attrName>
                                        </p:attrNameLst>
                                      </p:cBhvr>
                                      <p:to>
                                        <p:strVal val="hidden"/>
                                      </p:to>
                                    </p:se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2" fill="hold" grpId="0" nodeType="clickEffect">
                                  <p:stCondLst>
                                    <p:cond delay="0"/>
                                  </p:stCondLst>
                                  <p:childTnLst>
                                    <p:set>
                                      <p:cBhvr>
                                        <p:cTn id="109" dur="1" fill="hold">
                                          <p:stCondLst>
                                            <p:cond delay="0"/>
                                          </p:stCondLst>
                                        </p:cTn>
                                        <p:tgtEl>
                                          <p:spTgt spid="45"/>
                                        </p:tgtEl>
                                        <p:attrNameLst>
                                          <p:attrName>style.visibility</p:attrName>
                                        </p:attrNameLst>
                                      </p:cBhvr>
                                      <p:to>
                                        <p:strVal val="visible"/>
                                      </p:to>
                                    </p:set>
                                    <p:animEffect transition="in" filter="wipe(right)">
                                      <p:cBhvr>
                                        <p:cTn id="110" dur="500"/>
                                        <p:tgtEl>
                                          <p:spTgt spid="45"/>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xit" presetSubtype="4" fill="hold" grpId="1" nodeType="clickEffect">
                                  <p:stCondLst>
                                    <p:cond delay="0"/>
                                  </p:stCondLst>
                                  <p:childTnLst>
                                    <p:animEffect transition="out" filter="wipe(down)">
                                      <p:cBhvr>
                                        <p:cTn id="114" dur="500"/>
                                        <p:tgtEl>
                                          <p:spTgt spid="45"/>
                                        </p:tgtEl>
                                      </p:cBhvr>
                                    </p:animEffect>
                                    <p:set>
                                      <p:cBhvr>
                                        <p:cTn id="115" dur="1" fill="hold">
                                          <p:stCondLst>
                                            <p:cond delay="499"/>
                                          </p:stCondLst>
                                        </p:cTn>
                                        <p:tgtEl>
                                          <p:spTgt spid="45"/>
                                        </p:tgtEl>
                                        <p:attrNameLst>
                                          <p:attrName>style.visibility</p:attrName>
                                        </p:attrNameLst>
                                      </p:cBhvr>
                                      <p:to>
                                        <p:strVal val="hidden"/>
                                      </p:to>
                                    </p:se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wipe(left)">
                                      <p:cBhvr>
                                        <p:cTn id="120" dur="500"/>
                                        <p:tgtEl>
                                          <p:spTgt spid="18"/>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19"/>
                                        </p:tgtEl>
                                        <p:attrNameLst>
                                          <p:attrName>style.visibility</p:attrName>
                                        </p:attrNameLst>
                                      </p:cBhvr>
                                      <p:to>
                                        <p:strVal val="visible"/>
                                      </p:to>
                                    </p:set>
                                    <p:animEffect transition="in" filter="barn(inVertical)">
                                      <p:cBhvr>
                                        <p:cTn id="1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3" grpId="0" animBg="1"/>
      <p:bldP spid="43" grpId="1" animBg="1"/>
      <p:bldP spid="14" grpId="0"/>
      <p:bldP spid="41" grpId="0" animBg="1"/>
      <p:bldP spid="41" grpId="1" animBg="1"/>
      <p:bldP spid="10" grpId="0"/>
      <p:bldP spid="11" grpId="0"/>
      <p:bldP spid="40" grpId="0" animBg="1"/>
      <p:bldP spid="40" grpId="1" animBg="1"/>
      <p:bldP spid="45" grpId="0" animBg="1"/>
      <p:bldP spid="45" grpId="1" animBg="1"/>
      <p:bldP spid="18" grpId="0"/>
      <p:bldP spid="19"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运动的描述</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一、机械运动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340485"/>
            <a:ext cx="2340610" cy="55308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1.机械运动的定义</a:t>
            </a:r>
            <a:endParaRPr lang="zh-CN" altLang="en-US" sz="2000">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6" name="图片 -2147482253" title=""/>
          <p:cNvPicPr>
            <a:picLocks noChangeAspect="1"/>
          </p:cNvPicPr>
          <p:nvPr/>
        </p:nvPicPr>
        <p:blipFill>
          <a:blip r:embed="rId4"/>
          <a:stretch>
            <a:fillRect/>
          </a:stretch>
        </p:blipFill>
        <p:spPr>
          <a:xfrm>
            <a:off x="3340735" y="2281555"/>
            <a:ext cx="4960620" cy="2294890"/>
          </a:xfrm>
          <a:prstGeom prst="rect">
            <a:avLst/>
          </a:prstGeom>
          <a:noFill/>
          <a:ln w="9525">
            <a:noFill/>
          </a:ln>
        </p:spPr>
      </p:pic>
      <p:sp>
        <p:nvSpPr>
          <p:cNvPr id="43" name="圆角矩形标注 42" title=""/>
          <p:cNvSpPr/>
          <p:nvPr/>
        </p:nvSpPr>
        <p:spPr>
          <a:xfrm>
            <a:off x="244475" y="2406650"/>
            <a:ext cx="3061335" cy="624840"/>
          </a:xfrm>
          <a:prstGeom prst="wedgeRoundRectCallout">
            <a:avLst>
              <a:gd name="adj1" fmla="val 52343"/>
              <a:gd name="adj2" fmla="val 976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rPr>
              <a:t>乘客与火车的位置发生</a:t>
            </a:r>
            <a:r>
              <a:rPr>
                <a:latin typeface="微软雅黑" panose="020b0503020204020204" charset="-122"/>
                <a:ea typeface="微软雅黑" panose="020b0503020204020204" charset="-122"/>
              </a:rPr>
              <a:t>变化</a:t>
            </a:r>
            <a:endParaRPr>
              <a:latin typeface="微软雅黑" panose="020b0503020204020204" charset="-122"/>
              <a:ea typeface="微软雅黑" panose="020b0503020204020204" charset="-122"/>
            </a:endParaRPr>
          </a:p>
        </p:txBody>
      </p:sp>
      <p:sp>
        <p:nvSpPr>
          <p:cNvPr id="10" name="圆角矩形标注 9" title=""/>
          <p:cNvSpPr/>
          <p:nvPr/>
        </p:nvSpPr>
        <p:spPr>
          <a:xfrm>
            <a:off x="8587105" y="2406650"/>
            <a:ext cx="3487420" cy="624840"/>
          </a:xfrm>
          <a:prstGeom prst="wedgeRoundRectCallout">
            <a:avLst>
              <a:gd name="adj1" fmla="val -59340"/>
              <a:gd name="adj2" fmla="val 11585"/>
              <a:gd name="adj3" fmla="val 1666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rPr>
              <a:t>小球与天花板之间位置发生变化</a:t>
            </a:r>
            <a:endParaRPr lang="zh-CN">
              <a:latin typeface="微软雅黑" panose="020b0503020204020204" charset="-122"/>
              <a:ea typeface="微软雅黑" panose="020b0503020204020204" charset="-122"/>
            </a:endParaRPr>
          </a:p>
        </p:txBody>
      </p:sp>
      <p:sp>
        <p:nvSpPr>
          <p:cNvPr id="11" name="文本框 10" title=""/>
          <p:cNvSpPr txBox="1"/>
          <p:nvPr/>
        </p:nvSpPr>
        <p:spPr>
          <a:xfrm>
            <a:off x="2461260" y="1383665"/>
            <a:ext cx="4662805" cy="553085"/>
          </a:xfrm>
          <a:prstGeom prst="rect">
            <a:avLst/>
          </a:prstGeom>
          <a:noFill/>
        </p:spPr>
        <p:txBody>
          <a:bodyPr wrap="square" rtlCol="0" anchor="t">
            <a:spAutoFit/>
          </a:bodyPr>
          <a:lstStyle/>
          <a:p>
            <a:pPr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把物体</a:t>
            </a:r>
            <a:r>
              <a:rPr lang="zh-CN" altLang="en-US" sz="20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位置随时间的变化</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叫做机械运动</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292735" y="4576445"/>
            <a:ext cx="10840085" cy="147637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2.机械运动的两种形式</a:t>
            </a:r>
            <a:endParaRPr lang="zh-CN" altLang="en-US" sz="2000">
              <a:solidFill>
                <a:schemeClr val="accent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（1）物体间距离发生变化的运动，如图甲所示。</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（2）物体间距离不变，但它们的相对位置发生变化的运动，如图乙所示。</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4" name="圆角矩形标注 13" title=""/>
          <p:cNvSpPr/>
          <p:nvPr/>
        </p:nvSpPr>
        <p:spPr>
          <a:xfrm>
            <a:off x="244475" y="3544570"/>
            <a:ext cx="3061335" cy="624840"/>
          </a:xfrm>
          <a:prstGeom prst="wedgeRoundRectCallout">
            <a:avLst>
              <a:gd name="adj1" fmla="val 52012"/>
              <a:gd name="adj2" fmla="val -72764"/>
              <a:gd name="adj3"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rPr>
              <a:t>物体间距离发生变化</a:t>
            </a:r>
            <a:endParaRPr lang="zh-CN">
              <a:latin typeface="微软雅黑" panose="020b0503020204020204" charset="-122"/>
              <a:ea typeface="微软雅黑" panose="020b0503020204020204" charset="-122"/>
            </a:endParaRPr>
          </a:p>
        </p:txBody>
      </p:sp>
      <p:sp>
        <p:nvSpPr>
          <p:cNvPr id="15" name="圆角矩形标注 14" title=""/>
          <p:cNvSpPr/>
          <p:nvPr/>
        </p:nvSpPr>
        <p:spPr>
          <a:xfrm>
            <a:off x="8587105" y="3385820"/>
            <a:ext cx="3487420" cy="624840"/>
          </a:xfrm>
          <a:prstGeom prst="wedgeRoundRectCallout">
            <a:avLst>
              <a:gd name="adj1" fmla="val -58175"/>
              <a:gd name="adj2" fmla="val -35467"/>
              <a:gd name="adj3" fmla="val 1666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atin typeface="微软雅黑" panose="020b0503020204020204" charset="-122"/>
                <a:ea typeface="微软雅黑" panose="020b0503020204020204" charset="-122"/>
              </a:rPr>
              <a:t>物体间距离不变，相对位置变化</a:t>
            </a:r>
            <a:endParaRPr lang="zh-CN">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3" grpId="0" animBg="1"/>
      <p:bldP spid="6" grpId="0" animBg="1"/>
      <p:bldP spid="13" grpId="0" animBg="1"/>
      <p:bldP spid="14" grpId="0" animBg="1"/>
      <p:bldP spid="15" grpId="0" animBg="1"/>
      <p:bldP spid="10" grpId="0"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594873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二、参照物</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123315"/>
            <a:ext cx="11703050" cy="506730"/>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1.参照物的概念</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6" name="图片 -2147482252" title=""/>
          <p:cNvPicPr>
            <a:picLocks noChangeAspect="1"/>
          </p:cNvPicPr>
          <p:nvPr/>
        </p:nvPicPr>
        <p:blipFill>
          <a:blip r:embed="rId3"/>
          <a:stretch>
            <a:fillRect/>
          </a:stretch>
        </p:blipFill>
        <p:spPr>
          <a:xfrm>
            <a:off x="7793990" y="1189990"/>
            <a:ext cx="3651250" cy="2048510"/>
          </a:xfrm>
          <a:prstGeom prst="rect">
            <a:avLst/>
          </a:prstGeom>
          <a:noFill/>
          <a:ln w="9525">
            <a:noFill/>
          </a:ln>
        </p:spPr>
      </p:pic>
      <p:sp>
        <p:nvSpPr>
          <p:cNvPr id="10" name="文本框 9" title=""/>
          <p:cNvSpPr txBox="1"/>
          <p:nvPr/>
        </p:nvSpPr>
        <p:spPr>
          <a:xfrm>
            <a:off x="292735" y="1630045"/>
            <a:ext cx="6173470" cy="506730"/>
          </a:xfrm>
          <a:prstGeom prst="rect">
            <a:avLst/>
          </a:prstGeom>
          <a:noFill/>
        </p:spPr>
        <p:txBody>
          <a:bodyPr wrap="square" rtlCol="0" anchor="t">
            <a:spAutoFit/>
          </a:bodyPr>
          <a:lstStyle/>
          <a:p>
            <a:pPr fontAlgn="auto">
              <a:lnSpc>
                <a:spcPct val="150000"/>
              </a:lnSpc>
            </a:pPr>
            <a:r>
              <a:rPr lang="zh-CN" altLang="en-US">
                <a:solidFill>
                  <a:srgbClr val="1C18D4"/>
                </a:solidFill>
                <a:latin typeface="微软雅黑" panose="020b0503020204020204" charset="-122"/>
                <a:ea typeface="微软雅黑" panose="020b0503020204020204" charset="-122"/>
                <a:cs typeface="微软雅黑" panose="020b0503020204020204" charset="-122"/>
              </a:rPr>
              <a:t>【提出问题】</a:t>
            </a:r>
            <a:r>
              <a:rPr lang="zh-CN" altLang="en-US">
                <a:solidFill>
                  <a:schemeClr val="tx1"/>
                </a:solidFill>
                <a:latin typeface="微软雅黑" panose="020b0503020204020204" charset="-122"/>
                <a:ea typeface="微软雅黑" panose="020b0503020204020204" charset="-122"/>
                <a:cs typeface="微软雅黑" panose="020b0503020204020204" charset="-122"/>
              </a:rPr>
              <a:t>观察图片，汽车里的人，会观察到什么现象？</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292735" y="2203450"/>
            <a:ext cx="6173470" cy="922020"/>
          </a:xfrm>
          <a:prstGeom prst="rect">
            <a:avLst/>
          </a:prstGeom>
          <a:noFill/>
        </p:spPr>
        <p:txBody>
          <a:bodyPr wrap="square" rtlCol="0" anchor="t">
            <a:spAutoFit/>
          </a:bodyPr>
          <a:lstStyle/>
          <a:p>
            <a:pPr fontAlgn="auto">
              <a:lnSpc>
                <a:spcPct val="150000"/>
              </a:lnSpc>
            </a:pPr>
            <a:r>
              <a:rPr lang="zh-CN" altLang="en-US">
                <a:solidFill>
                  <a:srgbClr val="1C18D4"/>
                </a:solidFill>
                <a:latin typeface="微软雅黑" panose="020b0503020204020204" charset="-122"/>
                <a:ea typeface="微软雅黑" panose="020b0503020204020204" charset="-122"/>
                <a:cs typeface="微软雅黑" panose="020b0503020204020204" charset="-122"/>
              </a:rPr>
              <a:t>【现象分析】</a:t>
            </a:r>
            <a:r>
              <a:rPr lang="zh-CN" altLang="en-US">
                <a:solidFill>
                  <a:schemeClr val="tx1"/>
                </a:solidFill>
                <a:latin typeface="微软雅黑" panose="020b0503020204020204" charset="-122"/>
                <a:ea typeface="微软雅黑" panose="020b0503020204020204" charset="-122"/>
                <a:cs typeface="微软雅黑" panose="020b0503020204020204" charset="-122"/>
              </a:rPr>
              <a:t>汽车里的人以驾驶员或汽车为标准，</a:t>
            </a:r>
            <a:r>
              <a:rPr lang="en-US" altLang="zh-CN">
                <a:solidFill>
                  <a:schemeClr val="tx1"/>
                </a:solidFill>
                <a:latin typeface="微软雅黑" panose="020b0503020204020204" charset="-122"/>
                <a:ea typeface="微软雅黑" panose="020b0503020204020204" charset="-122"/>
                <a:cs typeface="微软雅黑" panose="020b0503020204020204" charset="-122"/>
              </a:rPr>
              <a:t>“</a:t>
            </a:r>
            <a:r>
              <a:rPr lang="zh-CN" altLang="en-US">
                <a:solidFill>
                  <a:schemeClr val="tx1"/>
                </a:solidFill>
                <a:latin typeface="微软雅黑" panose="020b0503020204020204" charset="-122"/>
                <a:ea typeface="微软雅黑" panose="020b0503020204020204" charset="-122"/>
                <a:cs typeface="微软雅黑" panose="020b0503020204020204" charset="-122"/>
              </a:rPr>
              <a:t>人</a:t>
            </a:r>
            <a:r>
              <a:rPr lang="en-US" altLang="zh-CN">
                <a:solidFill>
                  <a:schemeClr val="tx1"/>
                </a:solidFill>
                <a:latin typeface="微软雅黑" panose="020b0503020204020204" charset="-122"/>
                <a:ea typeface="微软雅黑" panose="020b0503020204020204" charset="-122"/>
                <a:cs typeface="微软雅黑" panose="020b0503020204020204" charset="-122"/>
              </a:rPr>
              <a:t>”</a:t>
            </a:r>
            <a:r>
              <a:rPr lang="zh-CN" altLang="en-US">
                <a:solidFill>
                  <a:schemeClr val="tx1"/>
                </a:solidFill>
                <a:latin typeface="微软雅黑" panose="020b0503020204020204" charset="-122"/>
                <a:ea typeface="微软雅黑" panose="020b0503020204020204" charset="-122"/>
                <a:cs typeface="微软雅黑" panose="020b0503020204020204" charset="-122"/>
              </a:rPr>
              <a:t>的位置没有发生变化，所示说</a:t>
            </a:r>
            <a:r>
              <a:rPr lang="en-US" altLang="zh-CN">
                <a:solidFill>
                  <a:schemeClr val="tx1"/>
                </a:solidFill>
                <a:latin typeface="微软雅黑" panose="020b0503020204020204" charset="-122"/>
                <a:ea typeface="微软雅黑" panose="020b0503020204020204" charset="-122"/>
                <a:cs typeface="微软雅黑" panose="020b0503020204020204" charset="-122"/>
              </a:rPr>
              <a:t>“</a:t>
            </a:r>
            <a:r>
              <a:rPr lang="zh-CN" altLang="en-US">
                <a:solidFill>
                  <a:schemeClr val="tx1"/>
                </a:solidFill>
                <a:latin typeface="微软雅黑" panose="020b0503020204020204" charset="-122"/>
                <a:ea typeface="微软雅黑" panose="020b0503020204020204" charset="-122"/>
                <a:cs typeface="微软雅黑" panose="020b0503020204020204" charset="-122"/>
              </a:rPr>
              <a:t>人</a:t>
            </a:r>
            <a:r>
              <a:rPr lang="en-US" altLang="zh-CN">
                <a:solidFill>
                  <a:schemeClr val="tx1"/>
                </a:solidFill>
                <a:latin typeface="微软雅黑" panose="020b0503020204020204" charset="-122"/>
                <a:ea typeface="微软雅黑" panose="020b0503020204020204" charset="-122"/>
                <a:cs typeface="微软雅黑" panose="020b0503020204020204" charset="-122"/>
              </a:rPr>
              <a:t>”</a:t>
            </a:r>
            <a:r>
              <a:rPr lang="zh-CN" altLang="en-US">
                <a:solidFill>
                  <a:schemeClr val="tx1"/>
                </a:solidFill>
                <a:latin typeface="微软雅黑" panose="020b0503020204020204" charset="-122"/>
                <a:ea typeface="微软雅黑" panose="020b0503020204020204" charset="-122"/>
                <a:cs typeface="微软雅黑" panose="020b0503020204020204" charset="-122"/>
              </a:rPr>
              <a:t>没有动。</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292735" y="3132455"/>
            <a:ext cx="11152505" cy="506730"/>
          </a:xfrm>
          <a:prstGeom prst="rect">
            <a:avLst/>
          </a:prstGeom>
          <a:noFill/>
        </p:spPr>
        <p:txBody>
          <a:bodyPr wrap="square" rtlCol="0" anchor="t">
            <a:spAutoFit/>
          </a:bodyPr>
          <a:lstStyle/>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如果以</a:t>
            </a:r>
            <a:r>
              <a:rPr lang="zh-CN">
                <a:solidFill>
                  <a:schemeClr val="tx1"/>
                </a:solidFill>
                <a:latin typeface="微软雅黑" panose="020b0503020204020204" charset="-122"/>
                <a:ea typeface="微软雅黑" panose="020b0503020204020204" charset="-122"/>
                <a:cs typeface="微软雅黑" panose="020b0503020204020204" charset="-122"/>
              </a:rPr>
              <a:t>地面</a:t>
            </a:r>
            <a:r>
              <a:rPr>
                <a:solidFill>
                  <a:schemeClr val="tx1"/>
                </a:solidFill>
                <a:latin typeface="微软雅黑" panose="020b0503020204020204" charset="-122"/>
                <a:ea typeface="微软雅黑" panose="020b0503020204020204" charset="-122"/>
                <a:cs typeface="微软雅黑" panose="020b0503020204020204" charset="-122"/>
              </a:rPr>
              <a:t>标准，看到小学生的位置发生了变化，所示说路旁的小学生发生了运动</a:t>
            </a:r>
            <a:r>
              <a:rPr lang="zh-CN">
                <a:solidFill>
                  <a:schemeClr val="tx1"/>
                </a:solidFill>
                <a:latin typeface="微软雅黑" panose="020b0503020204020204" charset="-122"/>
                <a:ea typeface="微软雅黑" panose="020b0503020204020204" charset="-122"/>
                <a:cs typeface="微软雅黑" panose="020b0503020204020204" charset="-122"/>
              </a:rPr>
              <a:t>。</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292735" y="3765550"/>
            <a:ext cx="11751945" cy="922020"/>
          </a:xfrm>
          <a:prstGeom prst="rect">
            <a:avLst/>
          </a:prstGeom>
          <a:noFill/>
        </p:spPr>
        <p:txBody>
          <a:bodyPr wrap="square" rtlCol="0" anchor="t">
            <a:spAutoFit/>
          </a:bodyPr>
          <a:lstStyle/>
          <a:p>
            <a:pPr fontAlgn="auto">
              <a:lnSpc>
                <a:spcPct val="150000"/>
              </a:lnSpc>
            </a:pPr>
            <a:r>
              <a:rPr lang="zh-CN" altLang="en-US">
                <a:solidFill>
                  <a:srgbClr val="1C18D4"/>
                </a:solidFill>
                <a:latin typeface="微软雅黑" panose="020b0503020204020204" charset="-122"/>
                <a:ea typeface="微软雅黑" panose="020b0503020204020204" charset="-122"/>
                <a:cs typeface="微软雅黑" panose="020b0503020204020204" charset="-122"/>
              </a:rPr>
              <a:t>【结论】</a:t>
            </a:r>
            <a:r>
              <a:rPr lang="zh-CN" altLang="en-US">
                <a:solidFill>
                  <a:schemeClr val="tx1"/>
                </a:solidFill>
                <a:latin typeface="微软雅黑" panose="020b0503020204020204" charset="-122"/>
                <a:ea typeface="微软雅黑" panose="020b0503020204020204" charset="-122"/>
                <a:cs typeface="微软雅黑" panose="020b0503020204020204" charset="-122"/>
              </a:rPr>
              <a:t>判断物体是运动的还是静止的，总要选取某一物体作为</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标准</a:t>
            </a:r>
            <a:r>
              <a:rPr lang="zh-CN" altLang="en-US">
                <a:solidFill>
                  <a:schemeClr val="tx1"/>
                </a:solidFill>
                <a:latin typeface="微软雅黑" panose="020b0503020204020204" charset="-122"/>
                <a:ea typeface="微软雅黑" panose="020b0503020204020204" charset="-122"/>
                <a:cs typeface="微软雅黑" panose="020b0503020204020204" charset="-122"/>
              </a:rPr>
              <a:t>。如果一个物体的位置相对于这个标准</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发生了变化</a:t>
            </a:r>
            <a:r>
              <a:rPr lang="zh-CN" altLang="en-US">
                <a:solidFill>
                  <a:schemeClr val="tx1"/>
                </a:solidFill>
                <a:latin typeface="微软雅黑" panose="020b0503020204020204" charset="-122"/>
                <a:ea typeface="微软雅黑" panose="020b0503020204020204" charset="-122"/>
                <a:cs typeface="微软雅黑" panose="020b0503020204020204" charset="-122"/>
              </a:rPr>
              <a:t>，就说它是</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运动的</a:t>
            </a:r>
            <a:r>
              <a:rPr lang="zh-CN" altLang="en-US">
                <a:solidFill>
                  <a:schemeClr val="tx1"/>
                </a:solidFill>
                <a:latin typeface="微软雅黑" panose="020b0503020204020204" charset="-122"/>
                <a:ea typeface="微软雅黑" panose="020b0503020204020204" charset="-122"/>
                <a:cs typeface="微软雅黑" panose="020b0503020204020204" charset="-122"/>
              </a:rPr>
              <a:t>；如果</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没有发生变化</a:t>
            </a:r>
            <a:r>
              <a:rPr lang="zh-CN" altLang="en-US">
                <a:solidFill>
                  <a:schemeClr val="tx1"/>
                </a:solidFill>
                <a:latin typeface="微软雅黑" panose="020b0503020204020204" charset="-122"/>
                <a:ea typeface="微软雅黑" panose="020b0503020204020204" charset="-122"/>
                <a:cs typeface="微软雅黑" panose="020b0503020204020204" charset="-122"/>
              </a:rPr>
              <a:t>，就说它是</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静止的</a:t>
            </a:r>
            <a:r>
              <a:rPr lang="zh-CN" altLang="en-US">
                <a:solidFill>
                  <a:schemeClr val="tx1"/>
                </a:solidFill>
                <a:latin typeface="微软雅黑" panose="020b0503020204020204" charset="-122"/>
                <a:ea typeface="微软雅黑" panose="020b0503020204020204" charset="-122"/>
                <a:cs typeface="微软雅黑" panose="020b0503020204020204" charset="-122"/>
              </a:rPr>
              <a:t>。这个选做标准的物体叫</a:t>
            </a:r>
            <a:r>
              <a:rPr lang="zh-CN" altLang="en-US">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参照物</a:t>
            </a:r>
            <a:r>
              <a:rPr lang="zh-CN" altLang="en-US">
                <a:solidFill>
                  <a:schemeClr val="tx1"/>
                </a:solidFill>
                <a:latin typeface="微软雅黑" panose="020b0503020204020204" charset="-122"/>
                <a:ea typeface="微软雅黑" panose="020b0503020204020204" charset="-122"/>
                <a:cs typeface="微软雅黑" panose="020b0503020204020204" charset="-122"/>
              </a:rPr>
              <a:t>。</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left)">
                                      <p:cBhvr>
                                        <p:cTn id="28" dur="500"/>
                                        <p:tgtEl>
                                          <p:spTgt spid="10">
                                            <p:txEl>
                                              <p:pRg st="0" end="0"/>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left)">
                                      <p:cBhvr>
                                        <p:cTn id="38" dur="500"/>
                                        <p:tgtEl>
                                          <p:spTgt spid="13">
                                            <p:txEl>
                                              <p:pRg st="0" end="0"/>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4"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594873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二、参照物</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123315"/>
            <a:ext cx="11703050" cy="506730"/>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2.参照物的选取原则</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15" name="表格 14" title=""/>
          <p:cNvGraphicFramePr>
            <a:graphicFrameLocks noGrp="1"/>
          </p:cNvGraphicFramePr>
          <p:nvPr/>
        </p:nvGraphicFramePr>
        <p:xfrm>
          <a:off x="244475" y="1715135"/>
          <a:ext cx="11443970" cy="3937000"/>
        </p:xfrm>
        <a:graphic>
          <a:graphicData uri="http://schemas.openxmlformats.org/drawingml/2006/table">
            <a:tbl>
              <a:tblPr firstRow="1" bandRow="1">
                <a:tableStyleId>{5940675A-B579-460E-94D1-54222C63F5DA}</a:tableStyleId>
              </a:tblPr>
              <a:tblGrid>
                <a:gridCol w="1548130"/>
                <a:gridCol w="9895840"/>
              </a:tblGrid>
              <a:tr h="39370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原则</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说明</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70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排己性</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参照物不能选择研究对象本身，因为若以研究对象为参照物，则它永远是静止的</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70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假定性</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参照物一旦选定，就意味着该物体是静止的</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70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任意性</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参照物的选择是任意的，既可以选择静止的物体，也可以选择运动的物体</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8740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不唯一性</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描述同一物体的运动，可以选择不同物体为参照物，若选择了不同物体作为参照物，该物体的运动状态可能不同</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8740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方便性</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通常情况下，为了研究方便，一般选取地面或相对于地面静止的物体作为参照物，此时可不指明参照物；若选取其他特殊物体为参照物，则必须指明所选取的参照物</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70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具体性</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参照物必须是具体的物体，不能是抽象的事物，如“天空、宇宙”等</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70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同一性</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当有多个研究对象时，应选取同一参照物，如果选取不同的参照物，就会引起混乱</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594873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三、运动和静止的相对性</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123315"/>
            <a:ext cx="11703050" cy="175323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1.运动和静止的相对性</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如图所示，观察列车里的乘客，若以车外地面为参照物，乘客是运动的；若以列车为参照物，乘客和列车之间没有发生位置的变化，乘客是静止的。因此，判断同一个物体运动还是静止，取决于所选取的参照物。可见，</a:t>
            </a:r>
            <a:r>
              <a:rPr lang="zh-CN" altLang="en-US">
                <a:highlight>
                  <a:srgbClr val="FFFF00"/>
                </a:highlight>
                <a:latin typeface="微软雅黑" panose="020b0503020204020204" charset="-122"/>
                <a:ea typeface="微软雅黑" panose="020b0503020204020204" charset="-122"/>
                <a:cs typeface="微软雅黑" panose="020b0503020204020204" charset="-122"/>
              </a:rPr>
              <a:t>物体的运动和静止是相对的</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6" name="图片 -2147482250" title=""/>
          <p:cNvPicPr>
            <a:picLocks noChangeAspect="1"/>
          </p:cNvPicPr>
          <p:nvPr/>
        </p:nvPicPr>
        <p:blipFill>
          <a:blip r:embed="rId3"/>
          <a:stretch>
            <a:fillRect/>
          </a:stretch>
        </p:blipFill>
        <p:spPr>
          <a:xfrm>
            <a:off x="3662680" y="2876550"/>
            <a:ext cx="4673600" cy="2787015"/>
          </a:xfrm>
          <a:prstGeom prst="rect">
            <a:avLst/>
          </a:prstGeom>
          <a:noFill/>
          <a:ln w="9525">
            <a:noFill/>
          </a:ln>
        </p:spPr>
      </p:pic>
      <p:sp>
        <p:nvSpPr>
          <p:cNvPr id="10" name="矩形标注 9" title=""/>
          <p:cNvSpPr/>
          <p:nvPr/>
        </p:nvSpPr>
        <p:spPr>
          <a:xfrm>
            <a:off x="292735" y="3019425"/>
            <a:ext cx="3158490" cy="1312545"/>
          </a:xfrm>
          <a:prstGeom prst="wedgeRectCallout">
            <a:avLst>
              <a:gd name="adj1" fmla="val 67712"/>
              <a:gd name="adj2" fmla="val 33696"/>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以地面为参照物，乘客是运动的（乘客与地面之间发生了位置变化）</a:t>
            </a:r>
            <a:endParaRPr lang="zh-CN" altLang="en-US">
              <a:solidFill>
                <a:schemeClr val="bg1"/>
              </a:solidFill>
              <a:sym typeface="+mn-ea"/>
            </a:endParaRPr>
          </a:p>
        </p:txBody>
      </p:sp>
      <p:sp>
        <p:nvSpPr>
          <p:cNvPr id="13" name="矩形标注 12" title=""/>
          <p:cNvSpPr/>
          <p:nvPr/>
        </p:nvSpPr>
        <p:spPr>
          <a:xfrm>
            <a:off x="8670925" y="3018155"/>
            <a:ext cx="3408680" cy="991870"/>
          </a:xfrm>
          <a:prstGeom prst="wedgeRectCallout">
            <a:avLst>
              <a:gd name="adj1" fmla="val -46837"/>
              <a:gd name="adj2" fmla="val 11880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以列车车厢为参照物，乘客是静止的（乘客与列车车厢没有位置变化）</a:t>
            </a:r>
            <a:endParaRPr lang="zh-CN" altLang="en-US">
              <a:solidFill>
                <a:schemeClr val="bg1"/>
              </a:solidFill>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righ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animBg="1"/>
      <p:bldP spid="13" grpId="0" animBg="1"/>
      <p:bldP spid="10" grpId="0"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594873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535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三、运动和静止的相对性</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123315"/>
            <a:ext cx="11703050" cy="506730"/>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2.运动的相对性和绝对性分析</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11" name="表格 10" title=""/>
          <p:cNvGraphicFramePr>
            <a:graphicFrameLocks noGrp="1"/>
          </p:cNvGraphicFramePr>
          <p:nvPr/>
        </p:nvGraphicFramePr>
        <p:xfrm>
          <a:off x="292735" y="1715135"/>
          <a:ext cx="11452860" cy="2283460"/>
        </p:xfrm>
        <a:graphic>
          <a:graphicData uri="http://schemas.openxmlformats.org/drawingml/2006/table">
            <a:tbl>
              <a:tblPr firstRow="1" bandRow="1">
                <a:tableStyleId>{5940675A-B579-460E-94D1-54222C63F5DA}</a:tableStyleId>
              </a:tblPr>
              <a:tblGrid>
                <a:gridCol w="3515995"/>
                <a:gridCol w="4672965"/>
                <a:gridCol w="3263900"/>
              </a:tblGrid>
              <a:tr h="42291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运动是绝对的</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一切物体都在运动，绝对不动的物体是不存在的</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示例：我们说站岗的哨兵是静止的，是以地面或房屋为参照物的，而实际上哨兵随地球的自转和公转在运动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1473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静止是相对的</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通常所说的静止，只是被研究的物体相对于某一特定参照物的位置没有发生变化</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84582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物体的运动状态取决于所选的参照物</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gridSpan="2">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描述某物体的运动状态时，选择的参照物不同，结论有可能不同，但都是正确的。因而，不事先选定参照物，就无法对某个物体的运动状态做出准确地描述</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14" name="文本框 13" title=""/>
          <p:cNvSpPr txBox="1"/>
          <p:nvPr/>
        </p:nvSpPr>
        <p:spPr>
          <a:xfrm>
            <a:off x="244475" y="4283075"/>
            <a:ext cx="11703050" cy="175323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3.运动与静止相对性的应用</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（1）相对运动：影视剧拍摄时，为表现演员向某方向运动，可以让其背景向相反的方向运动，也能达成想要的拍摄效果。</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rPr>
              <a:t>（2）相对静止：地球同步卫星相对于地球是静止的，以方便同步观测和全球通信。</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wipe(left)">
                                      <p:cBhvr>
                                        <p:cTn id="28" dur="500"/>
                                        <p:tgtEl>
                                          <p:spTgt spid="14">
                                            <p:txEl>
                                              <p:pRg st="0" end="0"/>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wipe(left)">
                                      <p:cBhvr>
                                        <p:cTn id="33" dur="500"/>
                                        <p:tgtEl>
                                          <p:spTgt spid="14">
                                            <p:txEl>
                                              <p:pRg st="1" end="1"/>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
                                            <p:txEl>
                                              <p:pRg st="2" end="2"/>
                                            </p:txEl>
                                          </p:spTgt>
                                        </p:tgtEl>
                                        <p:attrNameLst>
                                          <p:attrName>style.visibility</p:attrName>
                                        </p:attrNameLst>
                                      </p:cBhvr>
                                      <p:to>
                                        <p:strVal val="visible"/>
                                      </p:to>
                                    </p:set>
                                    <p:animEffect transition="in" filter="wipe(left)">
                                      <p:cBhvr>
                                        <p:cTn id="3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endParaRPr lang="zh-CN" altLang="en-US" sz="6600">
              <a:solidFill>
                <a:schemeClr val="tx1">
                  <a:lumMod val="75000"/>
                  <a:lumOff val="25000"/>
                </a:schemeClr>
              </a:solidFill>
              <a:latin typeface="+mj-ea"/>
              <a:ea typeface="+mj-ea"/>
            </a:endParaRP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endParaRPr lang="en-US" altLang="zh-CN" sz="3600" b="1">
              <a:sym typeface="+mn-ea"/>
            </a:endParaRP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endParaRPr lang="en-US" altLang="zh-CN" sz="3600" b="1">
              <a:sym typeface="+mn-ea"/>
            </a:endParaRP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endParaRPr lang="zh-CN" altLang="en-US" sz="3200" b="1">
              <a:solidFill>
                <a:schemeClr val="accent2">
                  <a:lumMod val="75000"/>
                </a:schemeClr>
              </a:solidFill>
              <a:latin typeface="幼圆" panose="02010509060101010101" charset="-122"/>
              <a:ea typeface="幼圆" panose="02010509060101010101" charset="-122"/>
            </a:endParaRP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endParaRPr lang="en-US" altLang="zh-CN" sz="3600" b="1">
              <a:sym typeface="+mn-ea"/>
            </a:endParaRP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endParaRPr lang="en-US" altLang="zh-CN" sz="3600" b="1">
              <a:sym typeface="+mn-ea"/>
            </a:endParaRP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043805" y="76200"/>
            <a:ext cx="903605" cy="923290"/>
          </a:xfrm>
          <a:prstGeom prst="rect">
            <a:avLst/>
          </a:prstGeom>
        </p:spPr>
      </p:pic>
      <p:sp>
        <p:nvSpPr>
          <p:cNvPr id="5" name="文本框 4" title=""/>
          <p:cNvSpPr txBox="1"/>
          <p:nvPr/>
        </p:nvSpPr>
        <p:spPr>
          <a:xfrm>
            <a:off x="6015990" y="307340"/>
            <a:ext cx="244792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参照物</a:t>
            </a:r>
            <a:endParaRPr lang="zh-CN"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28600" y="1930047"/>
            <a:ext cx="11734800" cy="553085"/>
          </a:xfrm>
          <a:prstGeom prst="rect">
            <a:avLst/>
          </a:prstGeom>
          <a:noFill/>
        </p:spPr>
        <p:txBody>
          <a:bodyPr wrap="square" rtlCol="0" anchor="t">
            <a:spAutoFit/>
          </a:bodyPr>
          <a:lstStyle/>
          <a:p>
            <a:pPr fontAlgn="auto">
              <a:lnSpc>
                <a:spcPct val="150000"/>
              </a:lnSpc>
            </a:pPr>
            <a:r>
              <a:rPr sz="2000" b="1">
                <a:latin typeface="微软雅黑" panose="020b0503020204020204" charset="-122"/>
                <a:ea typeface="微软雅黑" panose="020b0503020204020204" charset="-122"/>
                <a:cs typeface="微软雅黑" panose="020b0503020204020204" charset="-122"/>
              </a:rPr>
              <a:t>判断物体的运动状态的方法</a:t>
            </a:r>
            <a:endParaRPr sz="2000" b="1">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271145" y="1446177"/>
            <a:ext cx="2013585" cy="483870"/>
          </a:xfrm>
          <a:prstGeom prst="rect">
            <a:avLst/>
          </a:prstGeom>
        </p:spPr>
      </p:pic>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graphicFrame>
        <p:nvGraphicFramePr>
          <p:cNvPr id="7" name="表格 6" title=""/>
          <p:cNvGraphicFramePr>
            <a:graphicFrameLocks noGrp="1"/>
          </p:cNvGraphicFramePr>
          <p:nvPr/>
        </p:nvGraphicFramePr>
        <p:xfrm>
          <a:off x="292735" y="2566670"/>
          <a:ext cx="11576685" cy="1605280"/>
        </p:xfrm>
        <a:graphic>
          <a:graphicData uri="http://schemas.openxmlformats.org/drawingml/2006/table">
            <a:tbl>
              <a:tblPr firstRow="1" bandRow="1">
                <a:tableStyleId>{5940675A-B579-460E-94D1-54222C63F5DA}</a:tableStyleId>
              </a:tblPr>
              <a:tblGrid>
                <a:gridCol w="1842770"/>
                <a:gridCol w="9733915"/>
              </a:tblGrid>
              <a:tr h="40132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一定</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确定被研究的物体</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132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二选</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选定参照物</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132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三分析</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分析被研究的物体相对于参照物的位置是否发生变化</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132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四判断</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相对于所选的参照物，若物体位置没有发生变化，则物体是静止的；否则，就是运动的</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 name="文本框 9" title=""/>
          <p:cNvSpPr txBox="1"/>
          <p:nvPr/>
        </p:nvSpPr>
        <p:spPr>
          <a:xfrm>
            <a:off x="292735" y="4369082"/>
            <a:ext cx="11734800" cy="553085"/>
          </a:xfrm>
          <a:prstGeom prst="rect">
            <a:avLst/>
          </a:prstGeom>
          <a:noFill/>
        </p:spPr>
        <p:txBody>
          <a:bodyPr wrap="square" rtlCol="0" anchor="t">
            <a:spAutoFit/>
          </a:bodyPr>
          <a:lstStyle/>
          <a:p>
            <a:pPr fontAlgn="auto">
              <a:lnSpc>
                <a:spcPct val="150000"/>
              </a:lnSpc>
            </a:pPr>
            <a:r>
              <a:rPr sz="2000" b="1">
                <a:latin typeface="微软雅黑" panose="020b0503020204020204" charset="-122"/>
                <a:ea typeface="微软雅黑" panose="020b0503020204020204" charset="-122"/>
                <a:cs typeface="微软雅黑" panose="020b0503020204020204" charset="-122"/>
              </a:rPr>
              <a:t>判断参照物的方法</a:t>
            </a:r>
            <a:endParaRPr sz="2000" b="1">
              <a:latin typeface="微软雅黑" panose="020b0503020204020204" charset="-122"/>
              <a:ea typeface="微软雅黑" panose="020b0503020204020204" charset="-122"/>
              <a:cs typeface="微软雅黑" panose="020b0503020204020204" charset="-122"/>
            </a:endParaRPr>
          </a:p>
        </p:txBody>
      </p:sp>
      <p:graphicFrame>
        <p:nvGraphicFramePr>
          <p:cNvPr id="11" name="表格 10" title=""/>
          <p:cNvGraphicFramePr>
            <a:graphicFrameLocks noGrp="1"/>
          </p:cNvGraphicFramePr>
          <p:nvPr/>
        </p:nvGraphicFramePr>
        <p:xfrm>
          <a:off x="271145" y="5118735"/>
          <a:ext cx="11598275" cy="1314450"/>
        </p:xfrm>
        <a:graphic>
          <a:graphicData uri="http://schemas.openxmlformats.org/drawingml/2006/table">
            <a:tbl>
              <a:tblPr firstRow="1" bandRow="1">
                <a:tableStyleId>{5940675A-B579-460E-94D1-54222C63F5DA}</a:tableStyleId>
              </a:tblPr>
              <a:tblGrid>
                <a:gridCol w="1602740"/>
                <a:gridCol w="9995535"/>
              </a:tblGrid>
              <a:tr h="43815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一定</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明确别研究的物体及其运动状态</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815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二找</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分析被研究的物体相对于哪个物体位置发生了变化，相对于哪个物体位置没有发生变化</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815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三断</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根据题意确定所选的参照物</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3" name="Picture 13"/>
          <p:cNvPicPr>
            <a:picLocks noChangeAspect="1"/>
          </p:cNvPicPr>
          <p:nvPr/>
        </p:nvPicPr>
        <p:blipFill>
          <a:blip r:embed="rId5"/>
          <a:stretch>
            <a:fillRect/>
          </a:stretch>
        </p:blipFill>
        <p:spPr>
          <a:xfrm flipH="1">
            <a:off x="12509500" y="115316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043805" y="76200"/>
            <a:ext cx="903605" cy="923290"/>
          </a:xfrm>
          <a:prstGeom prst="rect">
            <a:avLst/>
          </a:prstGeom>
        </p:spPr>
      </p:pic>
      <p:sp>
        <p:nvSpPr>
          <p:cNvPr id="5" name="文本框 4" title=""/>
          <p:cNvSpPr txBox="1"/>
          <p:nvPr/>
        </p:nvSpPr>
        <p:spPr>
          <a:xfrm>
            <a:off x="6015990" y="307340"/>
            <a:ext cx="244792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参照物</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3" name="文本框 12" title=""/>
          <p:cNvSpPr txBox="1"/>
          <p:nvPr/>
        </p:nvSpPr>
        <p:spPr>
          <a:xfrm>
            <a:off x="144780" y="1384300"/>
            <a:ext cx="4402455" cy="216852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【例1】</a:t>
            </a:r>
            <a:r>
              <a:rPr b="1">
                <a:latin typeface="微软雅黑" panose="020b0503020204020204" charset="-122"/>
                <a:ea typeface="微软雅黑" panose="020b0503020204020204" charset="-122"/>
                <a:cs typeface="微软雅黑" panose="020b0503020204020204" charset="-122"/>
              </a:rPr>
              <a:t>（2023·绥化）</a:t>
            </a:r>
            <a:r>
              <a:rPr>
                <a:latin typeface="微软雅黑" panose="020b0503020204020204" charset="-122"/>
                <a:ea typeface="微软雅黑" panose="020b0503020204020204" charset="-122"/>
                <a:cs typeface="微软雅黑" panose="020b0503020204020204" charset="-122"/>
              </a:rPr>
              <a:t>小明坐在行驶的汽车中，看到路旁的房屋和树木向后退。如果小明是静止的，选择的参照物是（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A. 树木	B. 房屋	C. 地面	D. 汽车座椅</a:t>
            </a:r>
            <a:endParaRPr>
              <a:latin typeface="微软雅黑" panose="020b0503020204020204" charset="-122"/>
              <a:ea typeface="微软雅黑" panose="020b0503020204020204" charset="-122"/>
              <a:cs typeface="微软雅黑" panose="020b0503020204020204" charset="-122"/>
            </a:endParaRPr>
          </a:p>
        </p:txBody>
      </p:sp>
      <p:sp>
        <p:nvSpPr>
          <p:cNvPr id="14" name="流程图: 联系 13" title=""/>
          <p:cNvSpPr/>
          <p:nvPr/>
        </p:nvSpPr>
        <p:spPr>
          <a:xfrm>
            <a:off x="629920" y="2261235"/>
            <a:ext cx="154114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title=""/>
          <p:cNvSpPr txBox="1"/>
          <p:nvPr/>
        </p:nvSpPr>
        <p:spPr>
          <a:xfrm>
            <a:off x="292735" y="4249420"/>
            <a:ext cx="4069080" cy="368300"/>
          </a:xfrm>
          <a:prstGeom prst="rect">
            <a:avLst/>
          </a:prstGeom>
          <a:noFill/>
          <a:ln w="12700">
            <a:solidFill>
              <a:srgbClr val="7030A0"/>
            </a:solidFill>
          </a:ln>
        </p:spPr>
        <p:txBody>
          <a:bodyPr wrap="none" rtlCol="0">
            <a:spAutoFit/>
          </a:bodyPr>
          <a:lstStyle/>
          <a:p>
            <a:r>
              <a:rPr lang="zh-CN" altLang="en-US">
                <a:solidFill>
                  <a:srgbClr val="C00000"/>
                </a:solidFill>
                <a:latin typeface="微软雅黑" panose="020b0503020204020204" charset="-122"/>
                <a:ea typeface="微软雅黑" panose="020b0503020204020204" charset="-122"/>
              </a:rPr>
              <a:t>与小明没有位置变化的事</a:t>
            </a:r>
            <a:r>
              <a:rPr lang="en-US" altLang="zh-CN">
                <a:solidFill>
                  <a:srgbClr val="C00000"/>
                </a:solidFill>
                <a:latin typeface="微软雅黑" panose="020b0503020204020204" charset="-122"/>
                <a:ea typeface="微软雅黑" panose="020b0503020204020204" charset="-122"/>
              </a:rPr>
              <a:t>“</a:t>
            </a:r>
            <a:r>
              <a:rPr lang="zh-CN" altLang="en-US">
                <a:solidFill>
                  <a:srgbClr val="C00000"/>
                </a:solidFill>
                <a:latin typeface="微软雅黑" panose="020b0503020204020204" charset="-122"/>
                <a:ea typeface="微软雅黑" panose="020b0503020204020204" charset="-122"/>
              </a:rPr>
              <a:t>汽车座椅</a:t>
            </a:r>
            <a:r>
              <a:rPr lang="en-US" altLang="zh-CN">
                <a:solidFill>
                  <a:srgbClr val="C00000"/>
                </a:solidFill>
                <a:latin typeface="微软雅黑" panose="020b0503020204020204" charset="-122"/>
                <a:ea typeface="微软雅黑" panose="020b0503020204020204" charset="-122"/>
              </a:rPr>
              <a:t>”</a:t>
            </a:r>
            <a:endParaRPr lang="en-US" altLang="zh-CN">
              <a:solidFill>
                <a:srgbClr val="C00000"/>
              </a:solidFill>
              <a:latin typeface="微软雅黑" panose="020b0503020204020204" charset="-122"/>
              <a:ea typeface="微软雅黑" panose="020b0503020204020204" charset="-122"/>
            </a:endParaRPr>
          </a:p>
        </p:txBody>
      </p:sp>
      <p:cxnSp>
        <p:nvCxnSpPr>
          <p:cNvPr id="21" name="曲线连接符 20" title=""/>
          <p:cNvCxnSpPr/>
          <p:nvPr/>
        </p:nvCxnSpPr>
        <p:spPr>
          <a:xfrm rot="16200000" flipV="1">
            <a:off x="1151890" y="2832100"/>
            <a:ext cx="1578610" cy="1268095"/>
          </a:xfrm>
          <a:prstGeom prst="curvedConnector3">
            <a:avLst>
              <a:gd name="adj1" fmla="val 49980"/>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nvSpPr>
        <p:spPr>
          <a:xfrm>
            <a:off x="396240" y="2733675"/>
            <a:ext cx="35687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D</a:t>
            </a:r>
            <a:endParaRPr lang="en-US" altLang="zh-CN">
              <a:solidFill>
                <a:srgbClr val="FF0000"/>
              </a:solidFill>
              <a:latin typeface="微软雅黑" panose="020b0503020204020204" charset="-122"/>
              <a:ea typeface="微软雅黑" panose="020b0503020204020204" charset="-122"/>
            </a:endParaRPr>
          </a:p>
        </p:txBody>
      </p:sp>
      <p:cxnSp>
        <p:nvCxnSpPr>
          <p:cNvPr id="23" name="直接连接符 22" title=""/>
          <p:cNvCxnSpPr/>
          <p:nvPr/>
        </p:nvCxnSpPr>
        <p:spPr>
          <a:xfrm flipH="1">
            <a:off x="4443730" y="125666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4525645" y="1384300"/>
            <a:ext cx="3709035" cy="299974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a:solidFill>
                  <a:schemeClr val="accent1"/>
                </a:solidFill>
                <a:latin typeface="微软雅黑" panose="020b0503020204020204" charset="-122"/>
                <a:ea typeface="微软雅黑" panose="020b0503020204020204" charset="-122"/>
                <a:cs typeface="微软雅黑" panose="020b0503020204020204" charset="-122"/>
              </a:rPr>
              <a:t>-1</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（2023·哈尔滨）</a:t>
            </a:r>
            <a:r>
              <a:rPr>
                <a:latin typeface="微软雅黑" panose="020b0503020204020204" charset="-122"/>
                <a:ea typeface="微软雅黑" panose="020b0503020204020204" charset="-122"/>
                <a:cs typeface="微软雅黑" panose="020b0503020204020204" charset="-122"/>
              </a:rPr>
              <a:t>如图所示，跳伞运动员远离飞机过程中，相对于飞机是______（选填“运动”或“静止”）的；过一段时间后，他在空中匀速直线下降时，受______（选填“平衡”或“非平衡”）力。</a:t>
            </a:r>
            <a:endParaRPr>
              <a:latin typeface="微软雅黑" panose="020b0503020204020204" charset="-122"/>
              <a:ea typeface="微软雅黑" panose="020b0503020204020204" charset="-122"/>
              <a:cs typeface="微软雅黑" panose="020b0503020204020204" charset="-122"/>
            </a:endParaRPr>
          </a:p>
        </p:txBody>
      </p:sp>
      <p:pic>
        <p:nvPicPr>
          <p:cNvPr id="2" name="图片 100035" title=""/>
          <p:cNvPicPr>
            <a:picLocks noChangeAspect="1"/>
          </p:cNvPicPr>
          <p:nvPr/>
        </p:nvPicPr>
        <p:blipFill>
          <a:blip r:embed="rId4"/>
          <a:stretch>
            <a:fillRect/>
          </a:stretch>
        </p:blipFill>
        <p:spPr>
          <a:xfrm>
            <a:off x="4746625" y="4384040"/>
            <a:ext cx="1361440" cy="2016125"/>
          </a:xfrm>
          <a:prstGeom prst="rect">
            <a:avLst/>
          </a:prstGeom>
          <a:noFill/>
          <a:ln w="9525">
            <a:noFill/>
          </a:ln>
        </p:spPr>
      </p:pic>
      <p:sp>
        <p:nvSpPr>
          <p:cNvPr id="16" name="流程图: 联系 15" title=""/>
          <p:cNvSpPr/>
          <p:nvPr/>
        </p:nvSpPr>
        <p:spPr>
          <a:xfrm>
            <a:off x="4946015" y="2318385"/>
            <a:ext cx="139382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title=""/>
          <p:cNvSpPr txBox="1"/>
          <p:nvPr/>
        </p:nvSpPr>
        <p:spPr>
          <a:xfrm>
            <a:off x="6108065" y="4413250"/>
            <a:ext cx="2468880" cy="368300"/>
          </a:xfrm>
          <a:prstGeom prst="rect">
            <a:avLst/>
          </a:prstGeom>
          <a:noFill/>
          <a:ln w="12700">
            <a:solidFill>
              <a:srgbClr val="1C18D4"/>
            </a:solidFill>
          </a:ln>
        </p:spPr>
        <p:txBody>
          <a:bodyPr wrap="none" rtlCol="0">
            <a:spAutoFit/>
          </a:bodyPr>
          <a:lstStyle/>
          <a:p>
            <a:r>
              <a:rPr lang="zh-CN" altLang="en-US">
                <a:solidFill>
                  <a:srgbClr val="C00000"/>
                </a:solidFill>
                <a:latin typeface="微软雅黑" panose="020b0503020204020204" charset="-122"/>
                <a:ea typeface="微软雅黑" panose="020b0503020204020204" charset="-122"/>
              </a:rPr>
              <a:t>跳伞运动员有位置变化</a:t>
            </a:r>
            <a:endParaRPr lang="zh-CN" altLang="en-US">
              <a:solidFill>
                <a:srgbClr val="C00000"/>
              </a:solidFill>
              <a:latin typeface="微软雅黑" panose="020b0503020204020204" charset="-122"/>
              <a:ea typeface="微软雅黑" panose="020b0503020204020204" charset="-122"/>
            </a:endParaRPr>
          </a:p>
        </p:txBody>
      </p:sp>
      <p:cxnSp>
        <p:nvCxnSpPr>
          <p:cNvPr id="18" name="曲线连接符 17" title=""/>
          <p:cNvCxnSpPr/>
          <p:nvPr/>
        </p:nvCxnSpPr>
        <p:spPr>
          <a:xfrm rot="16200000" flipV="1">
            <a:off x="5666105" y="2942590"/>
            <a:ext cx="1672590" cy="1254760"/>
          </a:xfrm>
          <a:prstGeom prst="curvedConnector3">
            <a:avLst>
              <a:gd name="adj1" fmla="val 49962"/>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流程图: 联系 18" title=""/>
          <p:cNvSpPr/>
          <p:nvPr/>
        </p:nvSpPr>
        <p:spPr>
          <a:xfrm>
            <a:off x="6339840" y="3101975"/>
            <a:ext cx="154813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title=""/>
          <p:cNvSpPr txBox="1"/>
          <p:nvPr/>
        </p:nvSpPr>
        <p:spPr>
          <a:xfrm>
            <a:off x="6108065" y="5677535"/>
            <a:ext cx="2240280" cy="368300"/>
          </a:xfrm>
          <a:prstGeom prst="rect">
            <a:avLst/>
          </a:prstGeom>
          <a:noFill/>
          <a:ln w="12700">
            <a:solidFill>
              <a:schemeClr val="accent6">
                <a:lumMod val="75000"/>
              </a:schemeClr>
            </a:solidFill>
          </a:ln>
        </p:spPr>
        <p:txBody>
          <a:bodyPr wrap="none" rtlCol="0">
            <a:spAutoFit/>
          </a:bodyPr>
          <a:lstStyle/>
          <a:p>
            <a:r>
              <a:rPr lang="zh-CN" altLang="en-US">
                <a:solidFill>
                  <a:srgbClr val="C00000"/>
                </a:solidFill>
                <a:latin typeface="微软雅黑" panose="020b0503020204020204" charset="-122"/>
                <a:ea typeface="微软雅黑" panose="020b0503020204020204" charset="-122"/>
              </a:rPr>
              <a:t>平衡状态，受平衡力</a:t>
            </a:r>
            <a:endParaRPr lang="zh-CN" altLang="en-US">
              <a:solidFill>
                <a:srgbClr val="C00000"/>
              </a:solidFill>
              <a:latin typeface="微软雅黑" panose="020b0503020204020204" charset="-122"/>
              <a:ea typeface="微软雅黑" panose="020b0503020204020204" charset="-122"/>
            </a:endParaRPr>
          </a:p>
        </p:txBody>
      </p:sp>
      <p:cxnSp>
        <p:nvCxnSpPr>
          <p:cNvPr id="24" name="曲线连接符 23" title=""/>
          <p:cNvCxnSpPr/>
          <p:nvPr/>
        </p:nvCxnSpPr>
        <p:spPr>
          <a:xfrm rot="16200000" flipV="1">
            <a:off x="6472555" y="4174490"/>
            <a:ext cx="2176780" cy="862330"/>
          </a:xfrm>
          <a:prstGeom prst="curvedConnector3">
            <a:avLst>
              <a:gd name="adj1" fmla="val 49971"/>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title=""/>
          <p:cNvCxnSpPr/>
          <p:nvPr/>
        </p:nvCxnSpPr>
        <p:spPr>
          <a:xfrm flipH="1">
            <a:off x="8710295" y="125666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7" name="文本框 26" title=""/>
          <p:cNvSpPr txBox="1"/>
          <p:nvPr/>
        </p:nvSpPr>
        <p:spPr>
          <a:xfrm>
            <a:off x="8813800" y="1384300"/>
            <a:ext cx="3331210" cy="383095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（2023·怀化）</a:t>
            </a:r>
            <a:r>
              <a:rPr>
                <a:latin typeface="微软雅黑" panose="020b0503020204020204" charset="-122"/>
                <a:ea typeface="微软雅黑" panose="020b0503020204020204" charset="-122"/>
                <a:cs typeface="微软雅黑" panose="020b0503020204020204" charset="-122"/>
              </a:rPr>
              <a:t>歌词“小小竹排江中游，巍巍青山两岸走”，以竹排为参照物，青山是______（选填“运动”或“静止”）的；诗词“两岸猿声啼不住，轻舟已过万重山”，我们说轻舟上的人是静止的，所选参照物是______（选填“山”或“轻舟”）。</a:t>
            </a:r>
            <a:endParaRPr>
              <a:latin typeface="微软雅黑" panose="020b0503020204020204" charset="-122"/>
              <a:ea typeface="微软雅黑" panose="020b0503020204020204" charset="-122"/>
              <a:cs typeface="微软雅黑" panose="020b0503020204020204" charset="-122"/>
            </a:endParaRPr>
          </a:p>
        </p:txBody>
      </p:sp>
      <p:sp>
        <p:nvSpPr>
          <p:cNvPr id="28" name="流程图: 联系 27" title=""/>
          <p:cNvSpPr/>
          <p:nvPr/>
        </p:nvSpPr>
        <p:spPr>
          <a:xfrm>
            <a:off x="10184765" y="2318385"/>
            <a:ext cx="179451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title=""/>
          <p:cNvSpPr txBox="1"/>
          <p:nvPr/>
        </p:nvSpPr>
        <p:spPr>
          <a:xfrm>
            <a:off x="9723120" y="5123180"/>
            <a:ext cx="2468880" cy="368300"/>
          </a:xfrm>
          <a:prstGeom prst="rect">
            <a:avLst/>
          </a:prstGeom>
          <a:noFill/>
          <a:ln w="12700">
            <a:solidFill>
              <a:srgbClr val="7030A0"/>
            </a:solidFill>
          </a:ln>
        </p:spPr>
        <p:txBody>
          <a:bodyPr wrap="none" rtlCol="0">
            <a:spAutoFit/>
          </a:bodyPr>
          <a:lstStyle/>
          <a:p>
            <a:r>
              <a:rPr lang="en-US">
                <a:solidFill>
                  <a:srgbClr val="C00000"/>
                </a:solidFill>
                <a:latin typeface="微软雅黑" panose="020b0503020204020204" charset="-122"/>
                <a:ea typeface="微软雅黑" panose="020b0503020204020204" charset="-122"/>
              </a:rPr>
              <a:t>“</a:t>
            </a:r>
            <a:r>
              <a:rPr lang="zh-CN" altLang="en-US">
                <a:solidFill>
                  <a:srgbClr val="C00000"/>
                </a:solidFill>
                <a:latin typeface="微软雅黑" panose="020b0503020204020204" charset="-122"/>
                <a:ea typeface="微软雅黑" panose="020b0503020204020204" charset="-122"/>
              </a:rPr>
              <a:t>青山</a:t>
            </a:r>
            <a:r>
              <a:rPr lang="en-US">
                <a:solidFill>
                  <a:srgbClr val="C00000"/>
                </a:solidFill>
                <a:latin typeface="微软雅黑" panose="020b0503020204020204" charset="-122"/>
                <a:ea typeface="微软雅黑" panose="020b0503020204020204" charset="-122"/>
              </a:rPr>
              <a:t>”</a:t>
            </a:r>
            <a:r>
              <a:rPr lang="zh-CN" altLang="en-US">
                <a:solidFill>
                  <a:srgbClr val="C00000"/>
                </a:solidFill>
                <a:latin typeface="微软雅黑" panose="020b0503020204020204" charset="-122"/>
                <a:ea typeface="微软雅黑" panose="020b0503020204020204" charset="-122"/>
              </a:rPr>
              <a:t>位置发生变化</a:t>
            </a:r>
            <a:endParaRPr lang="zh-CN" altLang="en-US">
              <a:solidFill>
                <a:srgbClr val="C00000"/>
              </a:solidFill>
              <a:latin typeface="微软雅黑" panose="020b0503020204020204" charset="-122"/>
              <a:ea typeface="微软雅黑" panose="020b0503020204020204" charset="-122"/>
            </a:endParaRPr>
          </a:p>
        </p:txBody>
      </p:sp>
      <p:cxnSp>
        <p:nvCxnSpPr>
          <p:cNvPr id="30" name="曲线连接符 29" title=""/>
          <p:cNvCxnSpPr/>
          <p:nvPr/>
        </p:nvCxnSpPr>
        <p:spPr>
          <a:xfrm rot="16200000" flipV="1">
            <a:off x="10282555" y="3692525"/>
            <a:ext cx="2407920" cy="490855"/>
          </a:xfrm>
          <a:prstGeom prst="curvedConnector3">
            <a:avLst>
              <a:gd name="adj1" fmla="val 49987"/>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2" name="流程图: 联系 31" title=""/>
          <p:cNvSpPr/>
          <p:nvPr/>
        </p:nvSpPr>
        <p:spPr>
          <a:xfrm>
            <a:off x="10429240" y="3968750"/>
            <a:ext cx="139382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title=""/>
          <p:cNvSpPr txBox="1"/>
          <p:nvPr/>
        </p:nvSpPr>
        <p:spPr>
          <a:xfrm>
            <a:off x="9001125" y="6281420"/>
            <a:ext cx="2926080" cy="368300"/>
          </a:xfrm>
          <a:prstGeom prst="rect">
            <a:avLst/>
          </a:prstGeom>
          <a:noFill/>
          <a:ln w="12700">
            <a:solidFill>
              <a:schemeClr val="accent6">
                <a:lumMod val="75000"/>
              </a:schemeClr>
            </a:solidFill>
          </a:ln>
        </p:spPr>
        <p:txBody>
          <a:bodyPr wrap="none" rtlCol="0">
            <a:spAutoFit/>
          </a:bodyPr>
          <a:lstStyle/>
          <a:p>
            <a:r>
              <a:rPr lang="en-US" altLang="zh-CN">
                <a:solidFill>
                  <a:srgbClr val="C00000"/>
                </a:solidFill>
                <a:latin typeface="微软雅黑" panose="020b0503020204020204" charset="-122"/>
                <a:ea typeface="微软雅黑" panose="020b0503020204020204" charset="-122"/>
              </a:rPr>
              <a:t>“</a:t>
            </a:r>
            <a:r>
              <a:rPr lang="zh-CN" altLang="en-US">
                <a:solidFill>
                  <a:srgbClr val="C00000"/>
                </a:solidFill>
                <a:latin typeface="微软雅黑" panose="020b0503020204020204" charset="-122"/>
                <a:ea typeface="微软雅黑" panose="020b0503020204020204" charset="-122"/>
              </a:rPr>
              <a:t>轻舟</a:t>
            </a:r>
            <a:r>
              <a:rPr lang="en-US" altLang="zh-CN">
                <a:solidFill>
                  <a:srgbClr val="C00000"/>
                </a:solidFill>
                <a:latin typeface="微软雅黑" panose="020b0503020204020204" charset="-122"/>
                <a:ea typeface="微软雅黑" panose="020b0503020204020204" charset="-122"/>
              </a:rPr>
              <a:t>”</a:t>
            </a:r>
            <a:r>
              <a:rPr lang="zh-CN" altLang="en-US">
                <a:solidFill>
                  <a:srgbClr val="C00000"/>
                </a:solidFill>
                <a:latin typeface="微软雅黑" panose="020b0503020204020204" charset="-122"/>
                <a:ea typeface="微软雅黑" panose="020b0503020204020204" charset="-122"/>
              </a:rPr>
              <a:t>与人没有位置变化</a:t>
            </a:r>
            <a:endParaRPr lang="zh-CN" altLang="en-US">
              <a:solidFill>
                <a:srgbClr val="C00000"/>
              </a:solidFill>
              <a:latin typeface="微软雅黑" panose="020b0503020204020204" charset="-122"/>
              <a:ea typeface="微软雅黑" panose="020b0503020204020204" charset="-122"/>
            </a:endParaRPr>
          </a:p>
        </p:txBody>
      </p:sp>
      <p:cxnSp>
        <p:nvCxnSpPr>
          <p:cNvPr id="34" name="曲线连接符 33" title=""/>
          <p:cNvCxnSpPr>
            <a:endCxn id="32" idx="4"/>
          </p:cNvCxnSpPr>
          <p:nvPr/>
        </p:nvCxnSpPr>
        <p:spPr>
          <a:xfrm rot="16200000">
            <a:off x="10048875" y="5220335"/>
            <a:ext cx="1913890" cy="241300"/>
          </a:xfrm>
          <a:prstGeom prst="curvedConnector3">
            <a:avLst>
              <a:gd name="adj1" fmla="val 50000"/>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5" name="文本框 34" title=""/>
          <p:cNvSpPr txBox="1"/>
          <p:nvPr/>
        </p:nvSpPr>
        <p:spPr>
          <a:xfrm>
            <a:off x="6489700" y="228409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运动</a:t>
            </a:r>
            <a:endParaRPr lang="zh-CN" altLang="en-US">
              <a:solidFill>
                <a:srgbClr val="FF0000"/>
              </a:solidFill>
              <a:latin typeface="微软雅黑" panose="020b0503020204020204" charset="-122"/>
              <a:ea typeface="微软雅黑" panose="020b0503020204020204" charset="-122"/>
            </a:endParaRPr>
          </a:p>
        </p:txBody>
      </p:sp>
      <p:sp>
        <p:nvSpPr>
          <p:cNvPr id="36" name="文本框 35" title=""/>
          <p:cNvSpPr txBox="1"/>
          <p:nvPr/>
        </p:nvSpPr>
        <p:spPr>
          <a:xfrm>
            <a:off x="4777105" y="3517265"/>
            <a:ext cx="8686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平衡力</a:t>
            </a:r>
            <a:endParaRPr lang="zh-CN" altLang="en-US">
              <a:solidFill>
                <a:srgbClr val="FF0000"/>
              </a:solidFill>
              <a:latin typeface="微软雅黑" panose="020b0503020204020204" charset="-122"/>
              <a:ea typeface="微软雅黑" panose="020b0503020204020204" charset="-122"/>
            </a:endParaRPr>
          </a:p>
        </p:txBody>
      </p:sp>
      <p:sp>
        <p:nvSpPr>
          <p:cNvPr id="37" name="文本框 36" title=""/>
          <p:cNvSpPr txBox="1"/>
          <p:nvPr/>
        </p:nvSpPr>
        <p:spPr>
          <a:xfrm>
            <a:off x="9655810" y="268668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运动</a:t>
            </a:r>
            <a:endParaRPr lang="zh-CN" altLang="en-US">
              <a:solidFill>
                <a:srgbClr val="FF0000"/>
              </a:solidFill>
              <a:latin typeface="微软雅黑" panose="020b0503020204020204" charset="-122"/>
              <a:ea typeface="微软雅黑" panose="020b0503020204020204" charset="-122"/>
            </a:endParaRPr>
          </a:p>
        </p:txBody>
      </p:sp>
      <p:sp>
        <p:nvSpPr>
          <p:cNvPr id="38" name="文本框 37" title=""/>
          <p:cNvSpPr txBox="1"/>
          <p:nvPr/>
        </p:nvSpPr>
        <p:spPr>
          <a:xfrm>
            <a:off x="10323195" y="432371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轻舟</a:t>
            </a:r>
            <a:endParaRPr lang="zh-CN" altLang="en-US">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wipe(left)">
                                      <p:cBhvr>
                                        <p:cTn id="20" dur="500"/>
                                        <p:tgtEl>
                                          <p:spTgt spid="13">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Effect transition="in" filter="wipe(left)">
                                      <p:cBhvr>
                                        <p:cTn id="48" dur="500"/>
                                        <p:tgtEl>
                                          <p:spTgt spid="26">
                                            <p:txEl>
                                              <p:pRg st="0" end="0"/>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500"/>
                                        <p:tgtEl>
                                          <p:spTgt spid="19"/>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left)">
                                      <p:cBhvr>
                                        <p:cTn id="76" dur="500"/>
                                        <p:tgtEl>
                                          <p:spTgt spid="24"/>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nodeType="clickPar">
                      <p:stCondLst>
                        <p:cond delay="indefinite"/>
                        <p:cond evt="onBegin" delay="0">
                          <p:tn val="79"/>
                        </p:cond>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wipe(left)">
                                      <p:cBhvr>
                                        <p:cTn id="84" dur="500"/>
                                        <p:tgtEl>
                                          <p:spTgt spid="35"/>
                                        </p:tgtEl>
                                      </p:cBhvr>
                                    </p:animEffect>
                                  </p:childTnLst>
                                </p:cTn>
                              </p:par>
                            </p:childTnLst>
                          </p:cTn>
                        </p:par>
                      </p:childTnLst>
                    </p:cTn>
                  </p:par>
                  <p:par>
                    <p:cTn id="85" fill="hold" nodeType="clickPar">
                      <p:stCondLst>
                        <p:cond delay="indefinite"/>
                        <p:cond evt="onBegin" delay="0">
                          <p:tn val="84"/>
                        </p:cond>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left)">
                                      <p:cBhvr>
                                        <p:cTn id="89" dur="500"/>
                                        <p:tgtEl>
                                          <p:spTgt spid="36"/>
                                        </p:tgtEl>
                                      </p:cBhvr>
                                    </p:animEffect>
                                  </p:childTnLst>
                                </p:cTn>
                              </p:par>
                            </p:childTnLst>
                          </p:cTn>
                        </p:par>
                      </p:childTnLst>
                    </p:cTn>
                  </p:par>
                  <p:par>
                    <p:cTn id="90" fill="hold" nodeType="clickPar">
                      <p:stCondLst>
                        <p:cond delay="indefinite"/>
                        <p:cond evt="onBegin" delay="0">
                          <p:tn val="89"/>
                        </p:cond>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up)">
                                      <p:cBhvr>
                                        <p:cTn id="94" dur="500"/>
                                        <p:tgtEl>
                                          <p:spTgt spid="25"/>
                                        </p:tgtEl>
                                      </p:cBhvr>
                                    </p:animEffect>
                                  </p:childTnLst>
                                </p:cTn>
                              </p:par>
                            </p:childTnLst>
                          </p:cTn>
                        </p:par>
                      </p:childTnLst>
                    </p:cTn>
                  </p:par>
                  <p:par>
                    <p:cTn id="95" fill="hold" nodeType="clickPar">
                      <p:stCondLst>
                        <p:cond delay="indefinite"/>
                        <p:cond evt="onBegin" delay="0">
                          <p:tn val="94"/>
                        </p:cond>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27">
                                            <p:txEl>
                                              <p:pRg st="0" end="0"/>
                                            </p:txEl>
                                          </p:spTgt>
                                        </p:tgtEl>
                                        <p:attrNameLst>
                                          <p:attrName>style.visibility</p:attrName>
                                        </p:attrNameLst>
                                      </p:cBhvr>
                                      <p:to>
                                        <p:strVal val="visible"/>
                                      </p:to>
                                    </p:set>
                                    <p:animEffect transition="in" filter="wipe(left)">
                                      <p:cBhvr>
                                        <p:cTn id="99" dur="500"/>
                                        <p:tgtEl>
                                          <p:spTgt spid="27">
                                            <p:txEl>
                                              <p:pRg st="0" end="0"/>
                                            </p:txEl>
                                          </p:spTgt>
                                        </p:tgtEl>
                                      </p:cBhvr>
                                    </p:animEffect>
                                  </p:childTnLst>
                                </p:cTn>
                              </p:par>
                            </p:childTnLst>
                          </p:cTn>
                        </p:par>
                      </p:childTnLst>
                    </p:cTn>
                  </p:par>
                  <p:par>
                    <p:cTn id="100" fill="hold" nodeType="clickPar">
                      <p:stCondLst>
                        <p:cond delay="indefinite"/>
                        <p:cond evt="onBegin" delay="0">
                          <p:tn val="99"/>
                        </p:cond>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wipe(left)">
                                      <p:cBhvr>
                                        <p:cTn id="104" dur="500"/>
                                        <p:tgtEl>
                                          <p:spTgt spid="28"/>
                                        </p:tgtEl>
                                      </p:cBhvr>
                                    </p:animEffect>
                                  </p:childTnLst>
                                </p:cTn>
                              </p:par>
                            </p:childTnLst>
                          </p:cTn>
                        </p:par>
                      </p:childTnLst>
                    </p:cTn>
                  </p:par>
                  <p:par>
                    <p:cTn id="105" fill="hold" nodeType="clickPar">
                      <p:stCondLst>
                        <p:cond delay="indefinite"/>
                        <p:cond evt="onBegin" delay="0">
                          <p:tn val="104"/>
                        </p:cond>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wipe(left)">
                                      <p:cBhvr>
                                        <p:cTn id="109" dur="500"/>
                                        <p:tgtEl>
                                          <p:spTgt spid="30"/>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wipe(left)">
                                      <p:cBhvr>
                                        <p:cTn id="112" dur="500"/>
                                        <p:tgtEl>
                                          <p:spTgt spid="29"/>
                                        </p:tgtEl>
                                      </p:cBhvr>
                                    </p:animEffect>
                                  </p:childTnLst>
                                </p:cTn>
                              </p:par>
                            </p:childTnLst>
                          </p:cTn>
                        </p:par>
                      </p:childTnLst>
                    </p:cTn>
                  </p:par>
                  <p:par>
                    <p:cTn id="113" fill="hold" nodeType="clickPar">
                      <p:stCondLst>
                        <p:cond delay="indefinite"/>
                        <p:cond evt="onBegin" delay="0">
                          <p:tn val="112"/>
                        </p:cond>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wipe(left)">
                                      <p:cBhvr>
                                        <p:cTn id="117" dur="500"/>
                                        <p:tgtEl>
                                          <p:spTgt spid="32"/>
                                        </p:tgtEl>
                                      </p:cBhvr>
                                    </p:animEffect>
                                  </p:childTnLst>
                                </p:cTn>
                              </p:par>
                            </p:childTnLst>
                          </p:cTn>
                        </p:par>
                      </p:childTnLst>
                    </p:cTn>
                  </p:par>
                  <p:par>
                    <p:cTn id="118" fill="hold" nodeType="clickPar">
                      <p:stCondLst>
                        <p:cond delay="indefinite"/>
                        <p:cond evt="onBegin" delay="0">
                          <p:tn val="117"/>
                        </p:cond>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wipe(left)">
                                      <p:cBhvr>
                                        <p:cTn id="122" dur="500"/>
                                        <p:tgtEl>
                                          <p:spTgt spid="34"/>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33"/>
                                        </p:tgtEl>
                                        <p:attrNameLst>
                                          <p:attrName>style.visibility</p:attrName>
                                        </p:attrNameLst>
                                      </p:cBhvr>
                                      <p:to>
                                        <p:strVal val="visible"/>
                                      </p:to>
                                    </p:set>
                                    <p:animEffect transition="in" filter="wipe(left)">
                                      <p:cBhvr>
                                        <p:cTn id="125" dur="500"/>
                                        <p:tgtEl>
                                          <p:spTgt spid="33"/>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wipe(left)">
                                      <p:cBhvr>
                                        <p:cTn id="130" dur="500"/>
                                        <p:tgtEl>
                                          <p:spTgt spid="37"/>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38"/>
                                        </p:tgtEl>
                                        <p:attrNameLst>
                                          <p:attrName>style.visibility</p:attrName>
                                        </p:attrNameLst>
                                      </p:cBhvr>
                                      <p:to>
                                        <p:strVal val="visible"/>
                                      </p:to>
                                    </p:set>
                                    <p:animEffect transition="in" filter="wipe(left)">
                                      <p:cBhvr>
                                        <p:cTn id="1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20" grpId="0" animBg="1"/>
      <p:bldP spid="15" grpId="0"/>
      <p:bldP spid="16" grpId="0" animBg="1"/>
      <p:bldP spid="17" grpId="0" animBg="1"/>
      <p:bldP spid="19" grpId="0" animBg="1"/>
      <p:bldP spid="22" grpId="0" animBg="1"/>
      <p:bldP spid="28" grpId="0" animBg="1"/>
      <p:bldP spid="29" grpId="0" animBg="1"/>
      <p:bldP spid="32" grpId="0" animBg="1"/>
      <p:bldP spid="33" grpId="0" animBg="1"/>
      <p:bldP spid="35" grpId="0"/>
      <p:bldP spid="36" grpId="0"/>
      <p:bldP spid="37" grpId="0"/>
      <p:bldP spid="38"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043805" y="76200"/>
            <a:ext cx="903605" cy="923290"/>
          </a:xfrm>
          <a:prstGeom prst="rect">
            <a:avLst/>
          </a:prstGeom>
        </p:spPr>
      </p:pic>
      <p:sp>
        <p:nvSpPr>
          <p:cNvPr id="5" name="文本框 4" title=""/>
          <p:cNvSpPr txBox="1"/>
          <p:nvPr/>
        </p:nvSpPr>
        <p:spPr>
          <a:xfrm>
            <a:off x="6015990" y="307340"/>
            <a:ext cx="42633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运动与静止的相对性</a:t>
            </a:r>
            <a:endParaRPr lang="zh-CN"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28600" y="1930047"/>
            <a:ext cx="11734800" cy="3784600"/>
          </a:xfrm>
          <a:prstGeom prst="rect">
            <a:avLst/>
          </a:prstGeom>
          <a:noFill/>
        </p:spPr>
        <p:txBody>
          <a:bodyPr wrap="square" rtlCol="0" anchor="t">
            <a:spAutoFit/>
          </a:bodyPr>
          <a:lstStyle/>
          <a:p>
            <a:pPr eaLnBrk="1" fontAlgn="auto" latinLnBrk="0" hangingPunct="1">
              <a:lnSpc>
                <a:spcPct val="150000"/>
              </a:lnSpc>
            </a:pPr>
            <a:r>
              <a:rPr sz="2000" b="1">
                <a:latin typeface="微软雅黑" panose="020b0503020204020204" charset="-122"/>
                <a:ea typeface="微软雅黑" panose="020b0503020204020204" charset="-122"/>
                <a:cs typeface="微软雅黑" panose="020b0503020204020204" charset="-122"/>
              </a:rPr>
              <a:t>“运动和静止”在物理学中的定义与我们生活中的感受有所区别：</a:t>
            </a:r>
            <a:endParaRPr sz="2000" b="1">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（1）物理学中运动和静止的描述是相对的，都需要一个参照物，或者是一个参考点，相对于参考点或者参照物不运动的就是静止；</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在生活中，我们默认地面就是参照物，所以我们走路或者坐车时感觉是自己在“动”，太阳是“东升西落”的，而我们的眼睛更是以自己为参照物，这也就是为什么乘坐交通工具向前走的时候总是感觉周围的景物在向后倒退的原因。</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★易错警示</a:t>
            </a:r>
            <a:r>
              <a:rPr lang="zh-CN"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a:t>
            </a:r>
            <a:r>
              <a:rPr sz="2000">
                <a:latin typeface="微软雅黑" panose="020b0503020204020204" charset="-122"/>
                <a:ea typeface="微软雅黑" panose="020b0503020204020204" charset="-122"/>
                <a:cs typeface="微软雅黑" panose="020b0503020204020204" charset="-122"/>
              </a:rPr>
              <a:t>在选择参照物时，易把研究对象本身选为参照物，或没有明确研究对象，或没有理解运动和静止的相对性，以至于出错。不会从物体的运动和静止情况来判断所选取得参照物，也容易出错。</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271145" y="1446177"/>
            <a:ext cx="2013585" cy="4838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043805" y="76200"/>
            <a:ext cx="903605" cy="923290"/>
          </a:xfrm>
          <a:prstGeom prst="rect">
            <a:avLst/>
          </a:prstGeom>
        </p:spPr>
      </p:pic>
      <p:sp>
        <p:nvSpPr>
          <p:cNvPr id="5" name="文本框 4" title=""/>
          <p:cNvSpPr txBox="1"/>
          <p:nvPr/>
        </p:nvSpPr>
        <p:spPr>
          <a:xfrm>
            <a:off x="6015990" y="307340"/>
            <a:ext cx="426339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运动与静止的相对性</a:t>
            </a:r>
            <a:endParaRPr lang="zh-CN" sz="2400" b="1">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144780" y="1384300"/>
            <a:ext cx="3976370" cy="304609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（2023·牡丹江）</a:t>
            </a:r>
            <a:r>
              <a:rPr sz="1600">
                <a:latin typeface="微软雅黑" panose="020b0503020204020204" charset="-122"/>
                <a:ea typeface="微软雅黑" panose="020b0503020204020204" charset="-122"/>
                <a:cs typeface="微软雅黑" panose="020b0503020204020204" charset="-122"/>
              </a:rPr>
              <a:t>如图所示，2023年5月30日上午，长征二号F遥十六运载火箭载着带有三名航天员的神舟十六号飞船点火升空。升空过程中（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以地面为参照物，航天员是静止的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以飞船为参照物，航天员是运动的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以地面为参照物，飞船是运动的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以发射塔为参照物，飞船是静止的</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nvPicPr>
        <p:blipFill>
          <a:blip r:embed="rId3"/>
          <a:stretch>
            <a:fillRect/>
          </a:stretch>
        </p:blipFill>
        <p:spPr>
          <a:xfrm>
            <a:off x="292735" y="4430395"/>
            <a:ext cx="1950085" cy="2254250"/>
          </a:xfrm>
          <a:prstGeom prst="rect">
            <a:avLst/>
          </a:prstGeom>
          <a:noFill/>
          <a:ln w="9525">
            <a:noFill/>
          </a:ln>
        </p:spPr>
      </p:pic>
      <p:cxnSp>
        <p:nvCxnSpPr>
          <p:cNvPr id="23" name="直接连接符 22" title=""/>
          <p:cNvCxnSpPr/>
          <p:nvPr/>
        </p:nvCxnSpPr>
        <p:spPr>
          <a:xfrm flipH="1">
            <a:off x="4119880" y="1256665"/>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3" name="矩形标注 12" title=""/>
          <p:cNvSpPr/>
          <p:nvPr/>
        </p:nvSpPr>
        <p:spPr>
          <a:xfrm>
            <a:off x="292735" y="1384300"/>
            <a:ext cx="3674745" cy="744220"/>
          </a:xfrm>
          <a:prstGeom prst="wedgeRectCallout">
            <a:avLst>
              <a:gd name="adj1" fmla="val -45749"/>
              <a:gd name="adj2" fmla="val 16552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a:solidFill>
                  <a:schemeClr val="bg1"/>
                </a:solidFill>
                <a:latin typeface="微软雅黑" panose="020b0503020204020204" charset="-122"/>
                <a:ea typeface="微软雅黑" panose="020b0503020204020204" charset="-122"/>
                <a:sym typeface="+mn-ea"/>
              </a:rPr>
              <a:t>以地面为参照物，航天员和飞船与地面之间的位置发生了变化</a:t>
            </a:r>
            <a:endParaRPr lang="zh-CN" altLang="en-US" sz="1600">
              <a:solidFill>
                <a:schemeClr val="bg1"/>
              </a:solidFill>
              <a:latin typeface="微软雅黑" panose="020b0503020204020204" charset="-122"/>
              <a:ea typeface="微软雅黑" panose="020b0503020204020204" charset="-122"/>
              <a:sym typeface="+mn-ea"/>
            </a:endParaRPr>
          </a:p>
        </p:txBody>
      </p:sp>
      <p:sp>
        <p:nvSpPr>
          <p:cNvPr id="20" name="矩形标注 19" title=""/>
          <p:cNvSpPr/>
          <p:nvPr/>
        </p:nvSpPr>
        <p:spPr>
          <a:xfrm>
            <a:off x="292735" y="1465580"/>
            <a:ext cx="3740150" cy="662940"/>
          </a:xfrm>
          <a:prstGeom prst="wedgeRectCallout">
            <a:avLst>
              <a:gd name="adj1" fmla="val -48421"/>
              <a:gd name="adj2" fmla="val 24176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以飞船为参照物，航天员与飞船的位置没有发生变化</a:t>
            </a:r>
            <a:endParaRPr lang="zh-CN" sz="1600">
              <a:latin typeface="微软雅黑" panose="020b0503020204020204" charset="-122"/>
              <a:ea typeface="微软雅黑" panose="020b0503020204020204" charset="-122"/>
              <a:cs typeface="微软雅黑" panose="020b0503020204020204" charset="-122"/>
            </a:endParaRPr>
          </a:p>
        </p:txBody>
      </p:sp>
      <p:sp>
        <p:nvSpPr>
          <p:cNvPr id="25" name="矩形标注 24" title=""/>
          <p:cNvSpPr/>
          <p:nvPr/>
        </p:nvSpPr>
        <p:spPr>
          <a:xfrm>
            <a:off x="2371725" y="4430395"/>
            <a:ext cx="1618615" cy="1443990"/>
          </a:xfrm>
          <a:prstGeom prst="wedgeRectCallout">
            <a:avLst>
              <a:gd name="adj1" fmla="val -170282"/>
              <a:gd name="adj2" fmla="val -5725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以发射塔为参照物，飞船与发射塔位置发生变化</a:t>
            </a:r>
            <a:endParaRPr lang="zh-CN" altLang="en-US">
              <a:solidFill>
                <a:schemeClr val="bg1"/>
              </a:solidFill>
              <a:sym typeface="+mn-ea"/>
            </a:endParaRPr>
          </a:p>
        </p:txBody>
      </p:sp>
      <p:sp>
        <p:nvSpPr>
          <p:cNvPr id="30" name="文本框 29" title=""/>
          <p:cNvSpPr txBox="1"/>
          <p:nvPr/>
        </p:nvSpPr>
        <p:spPr>
          <a:xfrm>
            <a:off x="2884170" y="2574290"/>
            <a:ext cx="33591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C</a:t>
            </a:r>
            <a:endParaRPr lang="en-US" altLang="zh-CN">
              <a:solidFill>
                <a:srgbClr val="FF0000"/>
              </a:solidFill>
              <a:latin typeface="微软雅黑" panose="020b0503020204020204" charset="-122"/>
              <a:ea typeface="微软雅黑" panose="020b0503020204020204" charset="-122"/>
            </a:endParaRPr>
          </a:p>
        </p:txBody>
      </p:sp>
      <p:sp>
        <p:nvSpPr>
          <p:cNvPr id="9" name="文本框 8" title=""/>
          <p:cNvSpPr txBox="1"/>
          <p:nvPr/>
        </p:nvSpPr>
        <p:spPr>
          <a:xfrm>
            <a:off x="4272280" y="1323975"/>
            <a:ext cx="4239895" cy="415417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（2023·无锡）</a:t>
            </a:r>
            <a:r>
              <a:rPr sz="1600">
                <a:latin typeface="微软雅黑" panose="020b0503020204020204" charset="-122"/>
                <a:ea typeface="微软雅黑" panose="020b0503020204020204" charset="-122"/>
                <a:cs typeface="微软雅黑" panose="020b0503020204020204" charset="-122"/>
              </a:rPr>
              <a:t>如图所示，天舟六号货运飞船距离天和核心舱，正以相对核心舱的速度向核心舱匀速直线运行。下列说法中正确的是（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9.5s后天舟六号到达天和核心舱；</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以天和核心舱为参照物，天舟六号是静止的；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以天舟六号为参照物，天和核心舱是静止的；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以天舟六号为参照物，天和核心舱是运动的</a:t>
            </a:r>
            <a:endParaRPr sz="1600">
              <a:latin typeface="微软雅黑" panose="020b0503020204020204" charset="-122"/>
              <a:ea typeface="微软雅黑" panose="020b0503020204020204" charset="-122"/>
              <a:cs typeface="微软雅黑" panose="020b0503020204020204" charset="-122"/>
            </a:endParaRPr>
          </a:p>
        </p:txBody>
      </p:sp>
      <p:cxnSp>
        <p:nvCxnSpPr>
          <p:cNvPr id="10" name="直接连接符 9" title=""/>
          <p:cNvCxnSpPr/>
          <p:nvPr/>
        </p:nvCxnSpPr>
        <p:spPr>
          <a:xfrm flipH="1">
            <a:off x="8512175" y="1195070"/>
            <a:ext cx="0" cy="568007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8664575" y="1285875"/>
            <a:ext cx="3408045" cy="526224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（2023·益阳）</a:t>
            </a:r>
            <a:r>
              <a:rPr sz="1600">
                <a:latin typeface="微软雅黑" panose="020b0503020204020204" charset="-122"/>
                <a:ea typeface="微软雅黑" panose="020b0503020204020204" charset="-122"/>
                <a:cs typeface="微软雅黑" panose="020b0503020204020204" charset="-122"/>
              </a:rPr>
              <a:t>传说中有一种鸟叫衔枝鸟，它能靠一小截树枝成功地飞越太平洋。它飞行时，把树枝衔在嘴里；累了时，就把树枝放在水里，站在上面休息。下列说法正确的是（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飞行时，以树枝为参照物，鸟是运动的；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 飞行时，以海岸为参照物，树枝是静止的；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 鸟站在树枝上休息时，以树枝为参照物，鸟是静止的；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 鸟站在树枝上一起随海水流动，以海岸为参照物，鸟是静止的</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00007" title=""/>
          <p:cNvPicPr>
            <a:picLocks noChangeAspect="1"/>
          </p:cNvPicPr>
          <p:nvPr/>
        </p:nvPicPr>
        <p:blipFill>
          <a:blip r:embed="rId4"/>
          <a:stretch>
            <a:fillRect/>
          </a:stretch>
        </p:blipFill>
        <p:spPr>
          <a:xfrm>
            <a:off x="4810125" y="5119370"/>
            <a:ext cx="3009265" cy="1671955"/>
          </a:xfrm>
          <a:prstGeom prst="rect">
            <a:avLst/>
          </a:prstGeom>
          <a:noFill/>
          <a:ln w="9525">
            <a:noFill/>
          </a:ln>
        </p:spPr>
      </p:pic>
      <p:sp>
        <p:nvSpPr>
          <p:cNvPr id="14" name="矩形标注 13" title=""/>
          <p:cNvSpPr/>
          <p:nvPr/>
        </p:nvSpPr>
        <p:spPr>
          <a:xfrm>
            <a:off x="4272280" y="1086485"/>
            <a:ext cx="3968750" cy="744220"/>
          </a:xfrm>
          <a:prstGeom prst="wedgeRectCallout">
            <a:avLst>
              <a:gd name="adj1" fmla="val -45749"/>
              <a:gd name="adj2" fmla="val 16552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a:solidFill>
                  <a:schemeClr val="bg1"/>
                </a:solidFill>
                <a:latin typeface="微软雅黑" panose="020b0503020204020204" charset="-122"/>
                <a:ea typeface="微软雅黑" panose="020b0503020204020204" charset="-122"/>
                <a:sym typeface="+mn-ea"/>
              </a:rPr>
              <a:t>天舟六号到达天和核心时间</a:t>
            </a:r>
            <a:endParaRPr lang="zh-CN" altLang="en-US" sz="1600">
              <a:solidFill>
                <a:schemeClr val="bg1"/>
              </a:solidFill>
              <a:latin typeface="微软雅黑" panose="020b0503020204020204" charset="-122"/>
              <a:ea typeface="微软雅黑" panose="020b0503020204020204" charset="-122"/>
              <a:sym typeface="+mn-ea"/>
            </a:endParaRPr>
          </a:p>
        </p:txBody>
      </p:sp>
      <p:graphicFrame>
        <p:nvGraphicFramePr>
          <p:cNvPr id="15" name="Object 437" title=""/>
          <p:cNvGraphicFramePr>
            <a:graphicFrameLocks noChangeAspect="1"/>
          </p:cNvGraphicFramePr>
          <p:nvPr/>
        </p:nvGraphicFramePr>
        <p:xfrm>
          <a:off x="6878638" y="1285558"/>
          <a:ext cx="1362075" cy="390525"/>
        </p:xfrm>
        <a:graphic>
          <a:graphicData uri="http://schemas.openxmlformats.org/presentationml/2006/ole">
            <mc:AlternateContent>
              <mc:Choice xmlns:v="urn:schemas-microsoft-com:vml" Requires="v">
                <p:oleObj spid="_x0000_s1039" r:id="rId5" imgW="1358265" imgH="393700" progId="Equation.DSMT4">
                  <p:embed/>
                </p:oleObj>
              </mc:Choice>
              <mc:Fallback>
                <p:oleObj r:id="rId5" imgW="1358265" imgH="393700" progId="Equation.DSMT4">
                  <p:embed/>
                  <p:pic>
                    <p:nvPicPr>
                      <p:cNvPr id="0" name="OLE substitute image"/>
                      <p:cNvPicPr/>
                      <p:nvPr/>
                    </p:nvPicPr>
                    <p:blipFill>
                      <a:blip r:embed="rId6"/>
                      <a:stretch>
                        <a:fillRect/>
                      </a:stretch>
                    </p:blipFill>
                    <p:spPr>
                      <a:xfrm>
                        <a:off x="6878638" y="1285558"/>
                        <a:ext cx="1362075" cy="390525"/>
                      </a:xfrm>
                      <a:prstGeom prst="rect">
                        <a:avLst/>
                      </a:prstGeom>
                      <a:noFill/>
                      <a:ln w="38100">
                        <a:noFill/>
                        <a:miter/>
                      </a:ln>
                    </p:spPr>
                  </p:pic>
                </p:oleObj>
              </mc:Fallback>
            </mc:AlternateContent>
          </a:graphicData>
        </a:graphic>
      </p:graphicFrame>
      <p:sp>
        <p:nvSpPr>
          <p:cNvPr id="16" name="矩形标注 15" title=""/>
          <p:cNvSpPr/>
          <p:nvPr/>
        </p:nvSpPr>
        <p:spPr>
          <a:xfrm>
            <a:off x="4272280" y="1755140"/>
            <a:ext cx="3972560" cy="662940"/>
          </a:xfrm>
          <a:prstGeom prst="wedgeRectCallout">
            <a:avLst>
              <a:gd name="adj1" fmla="val -44085"/>
              <a:gd name="adj2" fmla="val 18668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以天和核心舱为参照物，天舟六号位置发生变化</a:t>
            </a:r>
            <a:endParaRPr lang="zh-CN" sz="1600">
              <a:latin typeface="微软雅黑" panose="020b0503020204020204" charset="-122"/>
              <a:ea typeface="微软雅黑" panose="020b0503020204020204" charset="-122"/>
              <a:cs typeface="微软雅黑" panose="020b0503020204020204" charset="-122"/>
            </a:endParaRPr>
          </a:p>
        </p:txBody>
      </p:sp>
      <p:sp>
        <p:nvSpPr>
          <p:cNvPr id="17" name="矩形标注 16" title=""/>
          <p:cNvSpPr/>
          <p:nvPr/>
        </p:nvSpPr>
        <p:spPr>
          <a:xfrm>
            <a:off x="4307840" y="3086735"/>
            <a:ext cx="4018280" cy="887095"/>
          </a:xfrm>
          <a:prstGeom prst="wedgeRectCallout">
            <a:avLst>
              <a:gd name="adj1" fmla="val -42304"/>
              <a:gd name="adj2" fmla="val 64889"/>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以天舟六号为参照物，天和核心舱逐渐靠近天舟六号，位置发生变化</a:t>
            </a:r>
            <a:endParaRPr lang="zh-CN" altLang="en-US">
              <a:solidFill>
                <a:schemeClr val="bg1"/>
              </a:solidFill>
              <a:sym typeface="+mn-ea"/>
            </a:endParaRPr>
          </a:p>
        </p:txBody>
      </p:sp>
      <p:sp>
        <p:nvSpPr>
          <p:cNvPr id="18" name="文本框 17" title=""/>
          <p:cNvSpPr txBox="1"/>
          <p:nvPr/>
        </p:nvSpPr>
        <p:spPr>
          <a:xfrm>
            <a:off x="5807075" y="2496820"/>
            <a:ext cx="35687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D</a:t>
            </a:r>
            <a:endParaRPr lang="en-US" altLang="zh-CN">
              <a:solidFill>
                <a:srgbClr val="FF0000"/>
              </a:solidFill>
              <a:latin typeface="微软雅黑" panose="020b0503020204020204" charset="-122"/>
              <a:ea typeface="微软雅黑" panose="020b0503020204020204" charset="-122"/>
            </a:endParaRPr>
          </a:p>
        </p:txBody>
      </p:sp>
      <p:sp>
        <p:nvSpPr>
          <p:cNvPr id="19" name="矩形标注 18" title=""/>
          <p:cNvSpPr/>
          <p:nvPr/>
        </p:nvSpPr>
        <p:spPr>
          <a:xfrm>
            <a:off x="8609965" y="1086485"/>
            <a:ext cx="3442335" cy="744220"/>
          </a:xfrm>
          <a:prstGeom prst="wedgeRectCallout">
            <a:avLst>
              <a:gd name="adj1" fmla="val -42510"/>
              <a:gd name="adj2" fmla="val 28959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a:solidFill>
                  <a:schemeClr val="bg1"/>
                </a:solidFill>
                <a:latin typeface="微软雅黑" panose="020b0503020204020204" charset="-122"/>
                <a:ea typeface="微软雅黑" panose="020b0503020204020204" charset="-122"/>
                <a:sym typeface="+mn-ea"/>
              </a:rPr>
              <a:t>以树枝为参照物，鸟的位置没有发生改变</a:t>
            </a:r>
            <a:endParaRPr lang="zh-CN" altLang="en-US" sz="1600">
              <a:solidFill>
                <a:schemeClr val="bg1"/>
              </a:solidFill>
              <a:latin typeface="微软雅黑" panose="020b0503020204020204" charset="-122"/>
              <a:ea typeface="微软雅黑" panose="020b0503020204020204" charset="-122"/>
              <a:sym typeface="+mn-ea"/>
            </a:endParaRPr>
          </a:p>
        </p:txBody>
      </p:sp>
      <p:sp>
        <p:nvSpPr>
          <p:cNvPr id="21" name="矩形标注 20" title=""/>
          <p:cNvSpPr/>
          <p:nvPr/>
        </p:nvSpPr>
        <p:spPr>
          <a:xfrm>
            <a:off x="8664575" y="2201545"/>
            <a:ext cx="3387725" cy="662940"/>
          </a:xfrm>
          <a:prstGeom prst="wedgeRectCallout">
            <a:avLst>
              <a:gd name="adj1" fmla="val -44826"/>
              <a:gd name="adj2" fmla="val 27088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以海岸为参照物，树枝的位置发生改变</a:t>
            </a:r>
            <a:endParaRPr lang="zh-CN" sz="1600">
              <a:latin typeface="微软雅黑" panose="020b0503020204020204" charset="-122"/>
              <a:ea typeface="微软雅黑" panose="020b0503020204020204" charset="-122"/>
              <a:cs typeface="微软雅黑" panose="020b0503020204020204" charset="-122"/>
            </a:endParaRPr>
          </a:p>
        </p:txBody>
      </p:sp>
      <p:sp>
        <p:nvSpPr>
          <p:cNvPr id="22" name="矩形标注 21" title=""/>
          <p:cNvSpPr/>
          <p:nvPr/>
        </p:nvSpPr>
        <p:spPr>
          <a:xfrm>
            <a:off x="8609965" y="3591560"/>
            <a:ext cx="3462655" cy="735965"/>
          </a:xfrm>
          <a:prstGeom prst="wedgeRectCallout">
            <a:avLst>
              <a:gd name="adj1" fmla="val -39968"/>
              <a:gd name="adj2" fmla="val 150431"/>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a:solidFill>
                  <a:schemeClr val="bg1"/>
                </a:solidFill>
                <a:sym typeface="+mn-ea"/>
              </a:rPr>
              <a:t>以树枝为参照物，鸟的位置没有发生改变</a:t>
            </a:r>
            <a:endParaRPr lang="zh-CN" altLang="en-US">
              <a:solidFill>
                <a:schemeClr val="bg1"/>
              </a:solidFill>
              <a:sym typeface="+mn-ea"/>
            </a:endParaRPr>
          </a:p>
        </p:txBody>
      </p:sp>
      <p:sp>
        <p:nvSpPr>
          <p:cNvPr id="29" name="矩形标注 28" title=""/>
          <p:cNvSpPr/>
          <p:nvPr/>
        </p:nvSpPr>
        <p:spPr>
          <a:xfrm>
            <a:off x="8617585" y="4406265"/>
            <a:ext cx="3467100" cy="401955"/>
          </a:xfrm>
          <a:prstGeom prst="wedgeRectCallout">
            <a:avLst>
              <a:gd name="adj1" fmla="val -42051"/>
              <a:gd name="adj2" fmla="val 31208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1600">
                <a:latin typeface="微软雅黑" panose="020b0503020204020204" charset="-122"/>
                <a:ea typeface="微软雅黑" panose="020b0503020204020204" charset="-122"/>
                <a:cs typeface="微软雅黑" panose="020b0503020204020204" charset="-122"/>
              </a:rPr>
              <a:t>以海岸为参照物，鸟的位置发生改变</a:t>
            </a:r>
            <a:endParaRPr sz="1600">
              <a:latin typeface="微软雅黑" panose="020b0503020204020204" charset="-122"/>
              <a:ea typeface="微软雅黑" panose="020b0503020204020204" charset="-122"/>
              <a:cs typeface="微软雅黑" panose="020b0503020204020204" charset="-122"/>
            </a:endParaRPr>
          </a:p>
        </p:txBody>
      </p:sp>
      <p:sp>
        <p:nvSpPr>
          <p:cNvPr id="24" name="文本框 23" title=""/>
          <p:cNvSpPr txBox="1"/>
          <p:nvPr/>
        </p:nvSpPr>
        <p:spPr>
          <a:xfrm>
            <a:off x="10180320" y="3235325"/>
            <a:ext cx="35687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D</a:t>
            </a:r>
            <a:endParaRPr lang="en-US" altLang="zh-CN">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xit" presetSubtype="4" fill="hold" grpId="1" nodeType="clickEffect">
                                  <p:stCondLst>
                                    <p:cond delay="0"/>
                                  </p:stCondLst>
                                  <p:childTnLst>
                                    <p:animEffect transition="out" filter="wipe(down)">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500"/>
                                        <p:tgtEl>
                                          <p:spTgt spid="2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xit" presetSubtype="4" fill="hold" grpId="1" nodeType="clickEffect">
                                  <p:stCondLst>
                                    <p:cond delay="0"/>
                                  </p:stCondLst>
                                  <p:childTnLst>
                                    <p:animEffect transition="out" filter="wipe(down)">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right)">
                                      <p:cBhvr>
                                        <p:cTn id="65" dur="500"/>
                                        <p:tgtEl>
                                          <p:spTgt spid="25"/>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xit" presetSubtype="4" fill="hold" grpId="1" nodeType="clickEffect">
                                  <p:stCondLst>
                                    <p:cond delay="0"/>
                                  </p:stCondLst>
                                  <p:childTnLst>
                                    <p:animEffect transition="out" filter="wipe(down)">
                                      <p:cBhvr>
                                        <p:cTn id="69" dur="500"/>
                                        <p:tgtEl>
                                          <p:spTgt spid="25"/>
                                        </p:tgtEl>
                                      </p:cBhvr>
                                    </p:animEffect>
                                    <p:set>
                                      <p:cBhvr>
                                        <p:cTn id="70" dur="1" fill="hold">
                                          <p:stCondLst>
                                            <p:cond delay="499"/>
                                          </p:stCondLst>
                                        </p:cTn>
                                        <p:tgtEl>
                                          <p:spTgt spid="25"/>
                                        </p:tgtEl>
                                        <p:attrNameLst>
                                          <p:attrName>style.visibility</p:attrName>
                                        </p:attrNameLst>
                                      </p:cBhvr>
                                      <p:to>
                                        <p:strVal val="hidden"/>
                                      </p:to>
                                    </p:se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500"/>
                                        <p:tgtEl>
                                          <p:spTgt spid="30"/>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up)">
                                      <p:cBhvr>
                                        <p:cTn id="80" dur="500"/>
                                        <p:tgtEl>
                                          <p:spTgt spid="23"/>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barn(inVertical)">
                                      <p:cBhvr>
                                        <p:cTn id="85" dur="500"/>
                                        <p:tgtEl>
                                          <p:spTgt spid="6"/>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9">
                                            <p:txEl>
                                              <p:pRg st="0" end="0"/>
                                            </p:txEl>
                                          </p:spTgt>
                                        </p:tgtEl>
                                        <p:attrNameLst>
                                          <p:attrName>style.visibility</p:attrName>
                                        </p:attrNameLst>
                                      </p:cBhvr>
                                      <p:to>
                                        <p:strVal val="visible"/>
                                      </p:to>
                                    </p:set>
                                    <p:animEffect transition="in" filter="wipe(left)">
                                      <p:cBhvr>
                                        <p:cTn id="90" dur="500"/>
                                        <p:tgtEl>
                                          <p:spTgt spid="9">
                                            <p:txEl>
                                              <p:pRg st="0" end="0"/>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9">
                                            <p:txEl>
                                              <p:pRg st="1" end="1"/>
                                            </p:txEl>
                                          </p:spTgt>
                                        </p:tgtEl>
                                        <p:attrNameLst>
                                          <p:attrName>style.visibility</p:attrName>
                                        </p:attrNameLst>
                                      </p:cBhvr>
                                      <p:to>
                                        <p:strVal val="visible"/>
                                      </p:to>
                                    </p:set>
                                    <p:animEffect transition="in" filter="wipe(left)">
                                      <p:cBhvr>
                                        <p:cTn id="95" dur="500"/>
                                        <p:tgtEl>
                                          <p:spTgt spid="9">
                                            <p:txEl>
                                              <p:pRg st="1" end="1"/>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9">
                                            <p:txEl>
                                              <p:pRg st="2" end="2"/>
                                            </p:txEl>
                                          </p:spTgt>
                                        </p:tgtEl>
                                        <p:attrNameLst>
                                          <p:attrName>style.visibility</p:attrName>
                                        </p:attrNameLst>
                                      </p:cBhvr>
                                      <p:to>
                                        <p:strVal val="visible"/>
                                      </p:to>
                                    </p:set>
                                    <p:animEffect transition="in" filter="wipe(left)">
                                      <p:cBhvr>
                                        <p:cTn id="100" dur="500"/>
                                        <p:tgtEl>
                                          <p:spTgt spid="9">
                                            <p:txEl>
                                              <p:pRg st="2" end="2"/>
                                            </p:txEl>
                                          </p:spTgt>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9">
                                            <p:txEl>
                                              <p:pRg st="3" end="3"/>
                                            </p:txEl>
                                          </p:spTgt>
                                        </p:tgtEl>
                                        <p:attrNameLst>
                                          <p:attrName>style.visibility</p:attrName>
                                        </p:attrNameLst>
                                      </p:cBhvr>
                                      <p:to>
                                        <p:strVal val="visible"/>
                                      </p:to>
                                    </p:set>
                                    <p:animEffect transition="in" filter="wipe(left)">
                                      <p:cBhvr>
                                        <p:cTn id="105" dur="500"/>
                                        <p:tgtEl>
                                          <p:spTgt spid="9">
                                            <p:txEl>
                                              <p:pRg st="3" end="3"/>
                                            </p:txEl>
                                          </p:spTgt>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9">
                                            <p:txEl>
                                              <p:pRg st="4" end="4"/>
                                            </p:txEl>
                                          </p:spTgt>
                                        </p:tgtEl>
                                        <p:attrNameLst>
                                          <p:attrName>style.visibility</p:attrName>
                                        </p:attrNameLst>
                                      </p:cBhvr>
                                      <p:to>
                                        <p:strVal val="visible"/>
                                      </p:to>
                                    </p:set>
                                    <p:animEffect transition="in" filter="wipe(left)">
                                      <p:cBhvr>
                                        <p:cTn id="110" dur="500"/>
                                        <p:tgtEl>
                                          <p:spTgt spid="9">
                                            <p:txEl>
                                              <p:pRg st="4" end="4"/>
                                            </p:txEl>
                                          </p:spTgt>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wipe(up)">
                                      <p:cBhvr>
                                        <p:cTn id="115" dur="500"/>
                                        <p:tgtEl>
                                          <p:spTgt spid="14"/>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xit" presetSubtype="4" fill="hold" grpId="1" nodeType="clickEffect">
                                  <p:stCondLst>
                                    <p:cond delay="0"/>
                                  </p:stCondLst>
                                  <p:childTnLst>
                                    <p:animEffect transition="out" filter="wipe(down)">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1" fill="hold" grpId="0" nodeType="clickEffect">
                                  <p:stCondLst>
                                    <p:cond delay="0"/>
                                  </p:stCondLst>
                                  <p:childTnLst>
                                    <p:set>
                                      <p:cBhvr>
                                        <p:cTn id="124" dur="1" fill="hold">
                                          <p:stCondLst>
                                            <p:cond delay="0"/>
                                          </p:stCondLst>
                                        </p:cTn>
                                        <p:tgtEl>
                                          <p:spTgt spid="15"/>
                                        </p:tgtEl>
                                        <p:attrNameLst>
                                          <p:attrName>style.visibility</p:attrName>
                                        </p:attrNameLst>
                                      </p:cBhvr>
                                      <p:to>
                                        <p:strVal val="visible"/>
                                      </p:to>
                                    </p:set>
                                    <p:animEffect transition="in" filter="wipe(up)">
                                      <p:cBhvr>
                                        <p:cTn id="125" dur="500"/>
                                        <p:tgtEl>
                                          <p:spTgt spid="15"/>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xit" presetSubtype="4" fill="hold" grpId="1" nodeType="clickEffect">
                                  <p:stCondLst>
                                    <p:cond delay="0"/>
                                  </p:stCondLst>
                                  <p:childTnLst>
                                    <p:animEffect transition="out" filter="wipe(down)">
                                      <p:cBhvr>
                                        <p:cTn id="129" dur="500"/>
                                        <p:tgtEl>
                                          <p:spTgt spid="15"/>
                                        </p:tgtEl>
                                      </p:cBhvr>
                                    </p:animEffect>
                                    <p:set>
                                      <p:cBhvr>
                                        <p:cTn id="130" dur="1" fill="hold">
                                          <p:stCondLst>
                                            <p:cond delay="499"/>
                                          </p:stCondLst>
                                        </p:cTn>
                                        <p:tgtEl>
                                          <p:spTgt spid="15"/>
                                        </p:tgtEl>
                                        <p:attrNameLst>
                                          <p:attrName>style.visibility</p:attrName>
                                        </p:attrNameLst>
                                      </p:cBhvr>
                                      <p:to>
                                        <p:strVal val="hidden"/>
                                      </p:to>
                                    </p:se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2" fill="hold" grpId="0" nodeType="clickEffect">
                                  <p:stCondLst>
                                    <p:cond delay="0"/>
                                  </p:stCondLst>
                                  <p:childTnLst>
                                    <p:set>
                                      <p:cBhvr>
                                        <p:cTn id="134" dur="1" fill="hold">
                                          <p:stCondLst>
                                            <p:cond delay="0"/>
                                          </p:stCondLst>
                                        </p:cTn>
                                        <p:tgtEl>
                                          <p:spTgt spid="16"/>
                                        </p:tgtEl>
                                        <p:attrNameLst>
                                          <p:attrName>style.visibility</p:attrName>
                                        </p:attrNameLst>
                                      </p:cBhvr>
                                      <p:to>
                                        <p:strVal val="visible"/>
                                      </p:to>
                                    </p:set>
                                    <p:animEffect transition="in" filter="wipe(right)">
                                      <p:cBhvr>
                                        <p:cTn id="135" dur="500"/>
                                        <p:tgtEl>
                                          <p:spTgt spid="16"/>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xit" presetSubtype="4" fill="hold" grpId="1" nodeType="clickEffect">
                                  <p:stCondLst>
                                    <p:cond delay="0"/>
                                  </p:stCondLst>
                                  <p:childTnLst>
                                    <p:animEffect transition="out" filter="wipe(down)">
                                      <p:cBhvr>
                                        <p:cTn id="139" dur="500"/>
                                        <p:tgtEl>
                                          <p:spTgt spid="16"/>
                                        </p:tgtEl>
                                      </p:cBhvr>
                                    </p:animEffect>
                                    <p:set>
                                      <p:cBhvr>
                                        <p:cTn id="140" dur="1" fill="hold">
                                          <p:stCondLst>
                                            <p:cond delay="499"/>
                                          </p:stCondLst>
                                        </p:cTn>
                                        <p:tgtEl>
                                          <p:spTgt spid="16"/>
                                        </p:tgtEl>
                                        <p:attrNameLst>
                                          <p:attrName>style.visibility</p:attrName>
                                        </p:attrNameLst>
                                      </p:cBhvr>
                                      <p:to>
                                        <p:strVal val="hidden"/>
                                      </p:to>
                                    </p:se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17"/>
                                        </p:tgtEl>
                                        <p:attrNameLst>
                                          <p:attrName>style.visibility</p:attrName>
                                        </p:attrNameLst>
                                      </p:cBhvr>
                                      <p:to>
                                        <p:strVal val="visible"/>
                                      </p:to>
                                    </p:set>
                                    <p:animEffect transition="in" filter="wipe(left)">
                                      <p:cBhvr>
                                        <p:cTn id="145" dur="500"/>
                                        <p:tgtEl>
                                          <p:spTgt spid="17"/>
                                        </p:tgtEl>
                                      </p:cBhvr>
                                    </p:animEffec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ntr" presetSubtype="1" fill="hold" grpId="0" nodeType="clickEffect">
                                  <p:stCondLst>
                                    <p:cond delay="0"/>
                                  </p:stCondLst>
                                  <p:childTnLst>
                                    <p:set>
                                      <p:cBhvr>
                                        <p:cTn id="149" dur="1" fill="hold">
                                          <p:stCondLst>
                                            <p:cond delay="0"/>
                                          </p:stCondLst>
                                        </p:cTn>
                                        <p:tgtEl>
                                          <p:spTgt spid="18"/>
                                        </p:tgtEl>
                                        <p:attrNameLst>
                                          <p:attrName>style.visibility</p:attrName>
                                        </p:attrNameLst>
                                      </p:cBhvr>
                                      <p:to>
                                        <p:strVal val="visible"/>
                                      </p:to>
                                    </p:set>
                                    <p:animEffect transition="in" filter="wipe(up)">
                                      <p:cBhvr>
                                        <p:cTn id="150" dur="500"/>
                                        <p:tgtEl>
                                          <p:spTgt spid="18"/>
                                        </p:tgtEl>
                                      </p:cBhvr>
                                    </p:animEffec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ntr" presetSubtype="1" fill="hold" nodeType="clickEffect">
                                  <p:stCondLst>
                                    <p:cond delay="0"/>
                                  </p:stCondLst>
                                  <p:childTnLst>
                                    <p:set>
                                      <p:cBhvr>
                                        <p:cTn id="154" dur="1" fill="hold">
                                          <p:stCondLst>
                                            <p:cond delay="0"/>
                                          </p:stCondLst>
                                        </p:cTn>
                                        <p:tgtEl>
                                          <p:spTgt spid="10"/>
                                        </p:tgtEl>
                                        <p:attrNameLst>
                                          <p:attrName>style.visibility</p:attrName>
                                        </p:attrNameLst>
                                      </p:cBhvr>
                                      <p:to>
                                        <p:strVal val="visible"/>
                                      </p:to>
                                    </p:set>
                                    <p:animEffect transition="in" filter="wipe(up)">
                                      <p:cBhvr>
                                        <p:cTn id="155" dur="500"/>
                                        <p:tgtEl>
                                          <p:spTgt spid="10"/>
                                        </p:tgtEl>
                                      </p:cBhvr>
                                    </p:animEffect>
                                  </p:childTnLst>
                                </p:cTn>
                              </p:par>
                            </p:childTnLst>
                          </p:cTn>
                        </p:par>
                      </p:childTnLst>
                    </p:cTn>
                  </p:par>
                  <p:par>
                    <p:cTn id="156" fill="hold" nodeType="clickPar">
                      <p:stCondLst>
                        <p:cond delay="indefinite"/>
                        <p:cond evt="onBegin" delay="0">
                          <p:tn val="155"/>
                        </p:cond>
                      </p:stCondLst>
                      <p:childTnLst>
                        <p:par>
                          <p:cTn id="157" fill="hold">
                            <p:stCondLst>
                              <p:cond delay="0"/>
                            </p:stCondLst>
                            <p:childTnLst>
                              <p:par>
                                <p:cTn id="158" presetID="22" presetClass="entr" presetSubtype="8" fill="hold" nodeType="clickEffect">
                                  <p:stCondLst>
                                    <p:cond delay="0"/>
                                  </p:stCondLst>
                                  <p:childTnLst>
                                    <p:set>
                                      <p:cBhvr>
                                        <p:cTn id="159" dur="1" fill="hold">
                                          <p:stCondLst>
                                            <p:cond delay="0"/>
                                          </p:stCondLst>
                                        </p:cTn>
                                        <p:tgtEl>
                                          <p:spTgt spid="11">
                                            <p:txEl>
                                              <p:pRg st="0" end="0"/>
                                            </p:txEl>
                                          </p:spTgt>
                                        </p:tgtEl>
                                        <p:attrNameLst>
                                          <p:attrName>style.visibility</p:attrName>
                                        </p:attrNameLst>
                                      </p:cBhvr>
                                      <p:to>
                                        <p:strVal val="visible"/>
                                      </p:to>
                                    </p:set>
                                    <p:animEffect transition="in" filter="wipe(left)">
                                      <p:cBhvr>
                                        <p:cTn id="160" dur="500"/>
                                        <p:tgtEl>
                                          <p:spTgt spid="11">
                                            <p:txEl>
                                              <p:pRg st="0" end="0"/>
                                            </p:txEl>
                                          </p:spTgt>
                                        </p:tgtEl>
                                      </p:cBhvr>
                                    </p:animEffect>
                                  </p:childTnLst>
                                </p:cTn>
                              </p:par>
                            </p:childTnLst>
                          </p:cTn>
                        </p:par>
                      </p:childTnLst>
                    </p:cTn>
                  </p:par>
                  <p:par>
                    <p:cTn id="161" fill="hold" nodeType="clickPar">
                      <p:stCondLst>
                        <p:cond delay="indefinite"/>
                        <p:cond evt="onBegin" delay="0">
                          <p:tn val="160"/>
                        </p:cond>
                      </p:stCondLst>
                      <p:childTnLst>
                        <p:par>
                          <p:cTn id="162" fill="hold">
                            <p:stCondLst>
                              <p:cond delay="0"/>
                            </p:stCondLst>
                            <p:childTnLst>
                              <p:par>
                                <p:cTn id="163" presetID="22" presetClass="entr" presetSubtype="8" fill="hold" nodeType="clickEffect">
                                  <p:stCondLst>
                                    <p:cond delay="0"/>
                                  </p:stCondLst>
                                  <p:childTnLst>
                                    <p:set>
                                      <p:cBhvr>
                                        <p:cTn id="164" dur="1" fill="hold">
                                          <p:stCondLst>
                                            <p:cond delay="0"/>
                                          </p:stCondLst>
                                        </p:cTn>
                                        <p:tgtEl>
                                          <p:spTgt spid="11">
                                            <p:txEl>
                                              <p:pRg st="1" end="1"/>
                                            </p:txEl>
                                          </p:spTgt>
                                        </p:tgtEl>
                                        <p:attrNameLst>
                                          <p:attrName>style.visibility</p:attrName>
                                        </p:attrNameLst>
                                      </p:cBhvr>
                                      <p:to>
                                        <p:strVal val="visible"/>
                                      </p:to>
                                    </p:set>
                                    <p:animEffect transition="in" filter="wipe(left)">
                                      <p:cBhvr>
                                        <p:cTn id="165" dur="500"/>
                                        <p:tgtEl>
                                          <p:spTgt spid="11">
                                            <p:txEl>
                                              <p:pRg st="1" end="1"/>
                                            </p:txEl>
                                          </p:spTgt>
                                        </p:tgtEl>
                                      </p:cBhvr>
                                    </p:animEffect>
                                  </p:childTnLst>
                                </p:cTn>
                              </p:par>
                            </p:childTnLst>
                          </p:cTn>
                        </p:par>
                      </p:childTnLst>
                    </p:cTn>
                  </p:par>
                  <p:par>
                    <p:cTn id="166" fill="hold" nodeType="clickPar">
                      <p:stCondLst>
                        <p:cond delay="indefinite"/>
                        <p:cond evt="onBegin" delay="0">
                          <p:tn val="165"/>
                        </p:cond>
                      </p:stCondLst>
                      <p:childTnLst>
                        <p:par>
                          <p:cTn id="167" fill="hold">
                            <p:stCondLst>
                              <p:cond delay="0"/>
                            </p:stCondLst>
                            <p:childTnLst>
                              <p:par>
                                <p:cTn id="168" presetID="22" presetClass="entr" presetSubtype="8" fill="hold" nodeType="clickEffect">
                                  <p:stCondLst>
                                    <p:cond delay="0"/>
                                  </p:stCondLst>
                                  <p:childTnLst>
                                    <p:set>
                                      <p:cBhvr>
                                        <p:cTn id="169" dur="1" fill="hold">
                                          <p:stCondLst>
                                            <p:cond delay="0"/>
                                          </p:stCondLst>
                                        </p:cTn>
                                        <p:tgtEl>
                                          <p:spTgt spid="11">
                                            <p:txEl>
                                              <p:pRg st="2" end="2"/>
                                            </p:txEl>
                                          </p:spTgt>
                                        </p:tgtEl>
                                        <p:attrNameLst>
                                          <p:attrName>style.visibility</p:attrName>
                                        </p:attrNameLst>
                                      </p:cBhvr>
                                      <p:to>
                                        <p:strVal val="visible"/>
                                      </p:to>
                                    </p:set>
                                    <p:animEffect transition="in" filter="wipe(left)">
                                      <p:cBhvr>
                                        <p:cTn id="170" dur="500"/>
                                        <p:tgtEl>
                                          <p:spTgt spid="11">
                                            <p:txEl>
                                              <p:pRg st="2" end="2"/>
                                            </p:txEl>
                                          </p:spTgt>
                                        </p:tgtEl>
                                      </p:cBhvr>
                                    </p:animEffect>
                                  </p:childTnLst>
                                </p:cTn>
                              </p:par>
                            </p:childTnLst>
                          </p:cTn>
                        </p:par>
                      </p:childTnLst>
                    </p:cTn>
                  </p:par>
                  <p:par>
                    <p:cTn id="171" fill="hold" nodeType="clickPar">
                      <p:stCondLst>
                        <p:cond delay="indefinite"/>
                        <p:cond evt="onBegin" delay="0">
                          <p:tn val="170"/>
                        </p:cond>
                      </p:stCondLst>
                      <p:childTnLst>
                        <p:par>
                          <p:cTn id="172" fill="hold">
                            <p:stCondLst>
                              <p:cond delay="0"/>
                            </p:stCondLst>
                            <p:childTnLst>
                              <p:par>
                                <p:cTn id="173" presetID="22" presetClass="entr" presetSubtype="8" fill="hold" nodeType="clickEffect">
                                  <p:stCondLst>
                                    <p:cond delay="0"/>
                                  </p:stCondLst>
                                  <p:childTnLst>
                                    <p:set>
                                      <p:cBhvr>
                                        <p:cTn id="174" dur="1" fill="hold">
                                          <p:stCondLst>
                                            <p:cond delay="0"/>
                                          </p:stCondLst>
                                        </p:cTn>
                                        <p:tgtEl>
                                          <p:spTgt spid="11">
                                            <p:txEl>
                                              <p:pRg st="3" end="3"/>
                                            </p:txEl>
                                          </p:spTgt>
                                        </p:tgtEl>
                                        <p:attrNameLst>
                                          <p:attrName>style.visibility</p:attrName>
                                        </p:attrNameLst>
                                      </p:cBhvr>
                                      <p:to>
                                        <p:strVal val="visible"/>
                                      </p:to>
                                    </p:set>
                                    <p:animEffect transition="in" filter="wipe(left)">
                                      <p:cBhvr>
                                        <p:cTn id="175" dur="500"/>
                                        <p:tgtEl>
                                          <p:spTgt spid="11">
                                            <p:txEl>
                                              <p:pRg st="3" end="3"/>
                                            </p:txEl>
                                          </p:spTgt>
                                        </p:tgtEl>
                                      </p:cBhvr>
                                    </p:animEffect>
                                  </p:childTnLst>
                                </p:cTn>
                              </p:par>
                            </p:childTnLst>
                          </p:cTn>
                        </p:par>
                      </p:childTnLst>
                    </p:cTn>
                  </p:par>
                  <p:par>
                    <p:cTn id="176" fill="hold" nodeType="clickPar">
                      <p:stCondLst>
                        <p:cond delay="indefinite"/>
                        <p:cond evt="onBegin" delay="0">
                          <p:tn val="175"/>
                        </p:cond>
                      </p:stCondLst>
                      <p:childTnLst>
                        <p:par>
                          <p:cTn id="177" fill="hold">
                            <p:stCondLst>
                              <p:cond delay="0"/>
                            </p:stCondLst>
                            <p:childTnLst>
                              <p:par>
                                <p:cTn id="178" presetID="22" presetClass="entr" presetSubtype="8" fill="hold" nodeType="clickEffect">
                                  <p:stCondLst>
                                    <p:cond delay="0"/>
                                  </p:stCondLst>
                                  <p:childTnLst>
                                    <p:set>
                                      <p:cBhvr>
                                        <p:cTn id="179" dur="1" fill="hold">
                                          <p:stCondLst>
                                            <p:cond delay="0"/>
                                          </p:stCondLst>
                                        </p:cTn>
                                        <p:tgtEl>
                                          <p:spTgt spid="11">
                                            <p:txEl>
                                              <p:pRg st="4" end="4"/>
                                            </p:txEl>
                                          </p:spTgt>
                                        </p:tgtEl>
                                        <p:attrNameLst>
                                          <p:attrName>style.visibility</p:attrName>
                                        </p:attrNameLst>
                                      </p:cBhvr>
                                      <p:to>
                                        <p:strVal val="visible"/>
                                      </p:to>
                                    </p:set>
                                    <p:animEffect transition="in" filter="wipe(left)">
                                      <p:cBhvr>
                                        <p:cTn id="180" dur="500"/>
                                        <p:tgtEl>
                                          <p:spTgt spid="11">
                                            <p:txEl>
                                              <p:pRg st="4" end="4"/>
                                            </p:txEl>
                                          </p:spTgt>
                                        </p:tgtEl>
                                      </p:cBhvr>
                                    </p:animEffect>
                                  </p:childTnLst>
                                </p:cTn>
                              </p:par>
                            </p:childTnLst>
                          </p:cTn>
                        </p:par>
                      </p:childTnLst>
                    </p:cTn>
                  </p:par>
                  <p:par>
                    <p:cTn id="181" fill="hold" nodeType="clickPar">
                      <p:stCondLst>
                        <p:cond delay="indefinite"/>
                        <p:cond evt="onBegin" delay="0">
                          <p:tn val="180"/>
                        </p:cond>
                      </p:stCondLst>
                      <p:childTnLst>
                        <p:par>
                          <p:cTn id="182" fill="hold">
                            <p:stCondLst>
                              <p:cond delay="0"/>
                            </p:stCondLst>
                            <p:childTnLst>
                              <p:par>
                                <p:cTn id="183" presetID="22" presetClass="entr" presetSubtype="1" fill="hold" grpId="0" nodeType="clickEffect">
                                  <p:stCondLst>
                                    <p:cond delay="0"/>
                                  </p:stCondLst>
                                  <p:childTnLst>
                                    <p:set>
                                      <p:cBhvr>
                                        <p:cTn id="184" dur="1" fill="hold">
                                          <p:stCondLst>
                                            <p:cond delay="0"/>
                                          </p:stCondLst>
                                        </p:cTn>
                                        <p:tgtEl>
                                          <p:spTgt spid="19"/>
                                        </p:tgtEl>
                                        <p:attrNameLst>
                                          <p:attrName>style.visibility</p:attrName>
                                        </p:attrNameLst>
                                      </p:cBhvr>
                                      <p:to>
                                        <p:strVal val="visible"/>
                                      </p:to>
                                    </p:set>
                                    <p:animEffect transition="in" filter="wipe(up)">
                                      <p:cBhvr>
                                        <p:cTn id="185" dur="500"/>
                                        <p:tgtEl>
                                          <p:spTgt spid="19"/>
                                        </p:tgtEl>
                                      </p:cBhvr>
                                    </p:animEffect>
                                  </p:childTnLst>
                                </p:cTn>
                              </p:par>
                            </p:childTnLst>
                          </p:cTn>
                        </p:par>
                      </p:childTnLst>
                    </p:cTn>
                  </p:par>
                  <p:par>
                    <p:cTn id="186" fill="hold" nodeType="clickPar">
                      <p:stCondLst>
                        <p:cond delay="indefinite"/>
                        <p:cond evt="onBegin" delay="0">
                          <p:tn val="185"/>
                        </p:cond>
                      </p:stCondLst>
                      <p:childTnLst>
                        <p:par>
                          <p:cTn id="187" fill="hold">
                            <p:stCondLst>
                              <p:cond delay="0"/>
                            </p:stCondLst>
                            <p:childTnLst>
                              <p:par>
                                <p:cTn id="188" presetID="22" presetClass="exit" presetSubtype="4" fill="hold" grpId="1" nodeType="clickEffect">
                                  <p:stCondLst>
                                    <p:cond delay="0"/>
                                  </p:stCondLst>
                                  <p:childTnLst>
                                    <p:animEffect transition="out" filter="wipe(down)">
                                      <p:cBhvr>
                                        <p:cTn id="189" dur="500"/>
                                        <p:tgtEl>
                                          <p:spTgt spid="19"/>
                                        </p:tgtEl>
                                      </p:cBhvr>
                                    </p:animEffect>
                                    <p:set>
                                      <p:cBhvr>
                                        <p:cTn id="190" dur="1" fill="hold">
                                          <p:stCondLst>
                                            <p:cond delay="499"/>
                                          </p:stCondLst>
                                        </p:cTn>
                                        <p:tgtEl>
                                          <p:spTgt spid="19"/>
                                        </p:tgtEl>
                                        <p:attrNameLst>
                                          <p:attrName>style.visibility</p:attrName>
                                        </p:attrNameLst>
                                      </p:cBhvr>
                                      <p:to>
                                        <p:strVal val="hidden"/>
                                      </p:to>
                                    </p:set>
                                  </p:childTnLst>
                                </p:cTn>
                              </p:par>
                            </p:childTnLst>
                          </p:cTn>
                        </p:par>
                      </p:childTnLst>
                    </p:cTn>
                  </p:par>
                  <p:par>
                    <p:cTn id="191" fill="hold" nodeType="clickPar">
                      <p:stCondLst>
                        <p:cond delay="indefinite"/>
                        <p:cond evt="onBegin" delay="0">
                          <p:tn val="190"/>
                        </p:cond>
                      </p:stCondLst>
                      <p:childTnLst>
                        <p:par>
                          <p:cTn id="192" fill="hold">
                            <p:stCondLst>
                              <p:cond delay="0"/>
                            </p:stCondLst>
                            <p:childTnLst>
                              <p:par>
                                <p:cTn id="193" presetID="22" presetClass="entr" presetSubtype="2" fill="hold" grpId="0" nodeType="clickEffect">
                                  <p:stCondLst>
                                    <p:cond delay="0"/>
                                  </p:stCondLst>
                                  <p:childTnLst>
                                    <p:set>
                                      <p:cBhvr>
                                        <p:cTn id="194" dur="1" fill="hold">
                                          <p:stCondLst>
                                            <p:cond delay="0"/>
                                          </p:stCondLst>
                                        </p:cTn>
                                        <p:tgtEl>
                                          <p:spTgt spid="21"/>
                                        </p:tgtEl>
                                        <p:attrNameLst>
                                          <p:attrName>style.visibility</p:attrName>
                                        </p:attrNameLst>
                                      </p:cBhvr>
                                      <p:to>
                                        <p:strVal val="visible"/>
                                      </p:to>
                                    </p:set>
                                    <p:animEffect transition="in" filter="wipe(right)">
                                      <p:cBhvr>
                                        <p:cTn id="195" dur="500"/>
                                        <p:tgtEl>
                                          <p:spTgt spid="21"/>
                                        </p:tgtEl>
                                      </p:cBhvr>
                                    </p:animEffect>
                                  </p:childTnLst>
                                </p:cTn>
                              </p:par>
                            </p:childTnLst>
                          </p:cTn>
                        </p:par>
                      </p:childTnLst>
                    </p:cTn>
                  </p:par>
                  <p:par>
                    <p:cTn id="196" fill="hold" nodeType="clickPar">
                      <p:stCondLst>
                        <p:cond delay="indefinite"/>
                        <p:cond evt="onBegin" delay="0">
                          <p:tn val="195"/>
                        </p:cond>
                      </p:stCondLst>
                      <p:childTnLst>
                        <p:par>
                          <p:cTn id="197" fill="hold">
                            <p:stCondLst>
                              <p:cond delay="0"/>
                            </p:stCondLst>
                            <p:childTnLst>
                              <p:par>
                                <p:cTn id="198" presetID="22" presetClass="exit" presetSubtype="4" fill="hold" grpId="1" nodeType="clickEffect">
                                  <p:stCondLst>
                                    <p:cond delay="0"/>
                                  </p:stCondLst>
                                  <p:childTnLst>
                                    <p:animEffect transition="out" filter="wipe(down)">
                                      <p:cBhvr>
                                        <p:cTn id="199" dur="500"/>
                                        <p:tgtEl>
                                          <p:spTgt spid="21"/>
                                        </p:tgtEl>
                                      </p:cBhvr>
                                    </p:animEffect>
                                    <p:set>
                                      <p:cBhvr>
                                        <p:cTn id="200" dur="1" fill="hold">
                                          <p:stCondLst>
                                            <p:cond delay="499"/>
                                          </p:stCondLst>
                                        </p:cTn>
                                        <p:tgtEl>
                                          <p:spTgt spid="21"/>
                                        </p:tgtEl>
                                        <p:attrNameLst>
                                          <p:attrName>style.visibility</p:attrName>
                                        </p:attrNameLst>
                                      </p:cBhvr>
                                      <p:to>
                                        <p:strVal val="hidden"/>
                                      </p:to>
                                    </p:set>
                                  </p:childTnLst>
                                </p:cTn>
                              </p:par>
                            </p:childTnLst>
                          </p:cTn>
                        </p:par>
                      </p:childTnLst>
                    </p:cTn>
                  </p:par>
                  <p:par>
                    <p:cTn id="201" fill="hold" nodeType="clickPar">
                      <p:stCondLst>
                        <p:cond delay="indefinite"/>
                        <p:cond evt="onBegin" delay="0">
                          <p:tn val="200"/>
                        </p:cond>
                      </p:stCondLst>
                      <p:childTnLst>
                        <p:par>
                          <p:cTn id="202" fill="hold">
                            <p:stCondLst>
                              <p:cond delay="0"/>
                            </p:stCondLst>
                            <p:childTnLst>
                              <p:par>
                                <p:cTn id="203" presetID="22" presetClass="entr" presetSubtype="4" fill="hold" grpId="0" nodeType="clickEffect">
                                  <p:stCondLst>
                                    <p:cond delay="0"/>
                                  </p:stCondLst>
                                  <p:childTnLst>
                                    <p:set>
                                      <p:cBhvr>
                                        <p:cTn id="204" dur="1" fill="hold">
                                          <p:stCondLst>
                                            <p:cond delay="0"/>
                                          </p:stCondLst>
                                        </p:cTn>
                                        <p:tgtEl>
                                          <p:spTgt spid="29"/>
                                        </p:tgtEl>
                                        <p:attrNameLst>
                                          <p:attrName>style.visibility</p:attrName>
                                        </p:attrNameLst>
                                      </p:cBhvr>
                                      <p:to>
                                        <p:strVal val="visible"/>
                                      </p:to>
                                    </p:set>
                                    <p:animEffect transition="in" filter="wipe(down)">
                                      <p:cBhvr>
                                        <p:cTn id="205" dur="500"/>
                                        <p:tgtEl>
                                          <p:spTgt spid="29"/>
                                        </p:tgtEl>
                                      </p:cBhvr>
                                    </p:animEffect>
                                  </p:childTnLst>
                                </p:cTn>
                              </p:par>
                            </p:childTnLst>
                          </p:cTn>
                        </p:par>
                      </p:childTnLst>
                    </p:cTn>
                  </p:par>
                  <p:par>
                    <p:cTn id="206" fill="hold" nodeType="clickPar">
                      <p:stCondLst>
                        <p:cond delay="indefinite"/>
                        <p:cond evt="onBegin" delay="0">
                          <p:tn val="205"/>
                        </p:cond>
                      </p:stCondLst>
                      <p:childTnLst>
                        <p:par>
                          <p:cTn id="207" fill="hold">
                            <p:stCondLst>
                              <p:cond delay="0"/>
                            </p:stCondLst>
                            <p:childTnLst>
                              <p:par>
                                <p:cTn id="208" presetID="22" presetClass="exit" presetSubtype="4" fill="hold" grpId="1" nodeType="clickEffect">
                                  <p:stCondLst>
                                    <p:cond delay="0"/>
                                  </p:stCondLst>
                                  <p:childTnLst>
                                    <p:animEffect transition="out" filter="wipe(down)">
                                      <p:cBhvr>
                                        <p:cTn id="209" dur="500"/>
                                        <p:tgtEl>
                                          <p:spTgt spid="29"/>
                                        </p:tgtEl>
                                      </p:cBhvr>
                                    </p:animEffect>
                                    <p:set>
                                      <p:cBhvr>
                                        <p:cTn id="210" dur="1" fill="hold">
                                          <p:stCondLst>
                                            <p:cond delay="499"/>
                                          </p:stCondLst>
                                        </p:cTn>
                                        <p:tgtEl>
                                          <p:spTgt spid="29"/>
                                        </p:tgtEl>
                                        <p:attrNameLst>
                                          <p:attrName>style.visibility</p:attrName>
                                        </p:attrNameLst>
                                      </p:cBhvr>
                                      <p:to>
                                        <p:strVal val="hidden"/>
                                      </p:to>
                                    </p:set>
                                  </p:childTnLst>
                                </p:cTn>
                              </p:par>
                            </p:childTnLst>
                          </p:cTn>
                        </p:par>
                      </p:childTnLst>
                    </p:cTn>
                  </p:par>
                  <p:par>
                    <p:cTn id="211" fill="hold" nodeType="clickPar">
                      <p:stCondLst>
                        <p:cond delay="indefinite"/>
                        <p:cond evt="onBegin" delay="0">
                          <p:tn val="210"/>
                        </p:cond>
                      </p:stCondLst>
                      <p:childTnLst>
                        <p:par>
                          <p:cTn id="212" fill="hold">
                            <p:stCondLst>
                              <p:cond delay="0"/>
                            </p:stCondLst>
                            <p:childTnLst>
                              <p:par>
                                <p:cTn id="213" presetID="22" presetClass="entr" presetSubtype="8" fill="hold" grpId="0" nodeType="clickEffect">
                                  <p:stCondLst>
                                    <p:cond delay="0"/>
                                  </p:stCondLst>
                                  <p:childTnLst>
                                    <p:set>
                                      <p:cBhvr>
                                        <p:cTn id="214" dur="1" fill="hold">
                                          <p:stCondLst>
                                            <p:cond delay="0"/>
                                          </p:stCondLst>
                                        </p:cTn>
                                        <p:tgtEl>
                                          <p:spTgt spid="22"/>
                                        </p:tgtEl>
                                        <p:attrNameLst>
                                          <p:attrName>style.visibility</p:attrName>
                                        </p:attrNameLst>
                                      </p:cBhvr>
                                      <p:to>
                                        <p:strVal val="visible"/>
                                      </p:to>
                                    </p:set>
                                    <p:animEffect transition="in" filter="wipe(left)">
                                      <p:cBhvr>
                                        <p:cTn id="215" dur="500"/>
                                        <p:tgtEl>
                                          <p:spTgt spid="22"/>
                                        </p:tgtEl>
                                      </p:cBhvr>
                                    </p:animEffect>
                                  </p:childTnLst>
                                </p:cTn>
                              </p:par>
                            </p:childTnLst>
                          </p:cTn>
                        </p:par>
                      </p:childTnLst>
                    </p:cTn>
                  </p:par>
                  <p:par>
                    <p:cTn id="216" fill="hold" nodeType="clickPar">
                      <p:stCondLst>
                        <p:cond delay="indefinite"/>
                        <p:cond evt="onBegin" delay="0">
                          <p:tn val="215"/>
                        </p:cond>
                      </p:stCondLst>
                      <p:childTnLst>
                        <p:par>
                          <p:cTn id="217" fill="hold">
                            <p:stCondLst>
                              <p:cond delay="0"/>
                            </p:stCondLst>
                            <p:childTnLst>
                              <p:par>
                                <p:cTn id="218" presetID="22" presetClass="entr" presetSubtype="4" fill="hold" grpId="0" nodeType="clickEffect">
                                  <p:stCondLst>
                                    <p:cond delay="0"/>
                                  </p:stCondLst>
                                  <p:childTnLst>
                                    <p:set>
                                      <p:cBhvr>
                                        <p:cTn id="219" dur="1" fill="hold">
                                          <p:stCondLst>
                                            <p:cond delay="0"/>
                                          </p:stCondLst>
                                        </p:cTn>
                                        <p:tgtEl>
                                          <p:spTgt spid="24"/>
                                        </p:tgtEl>
                                        <p:attrNameLst>
                                          <p:attrName>style.visibility</p:attrName>
                                        </p:attrNameLst>
                                      </p:cBhvr>
                                      <p:to>
                                        <p:strVal val="visible"/>
                                      </p:to>
                                    </p:set>
                                    <p:animEffect transition="in" filter="wipe(down)">
                                      <p:cBhvr>
                                        <p:cTn id="2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3" grpId="1" animBg="1"/>
      <p:bldP spid="20" grpId="0" animBg="1"/>
      <p:bldP spid="20" grpId="1" animBg="1"/>
      <p:bldP spid="25" grpId="0" animBg="1"/>
      <p:bldP spid="25" grpId="1" animBg="1"/>
      <p:bldP spid="30" grpId="0"/>
      <p:bldP spid="14" grpId="0" animBg="1"/>
      <p:bldP spid="14" grpId="1" animBg="1"/>
      <p:bldP spid="15" grpId="0" animBg="1"/>
      <p:bldP spid="15" grpId="1" animBg="1"/>
      <p:bldP spid="16" grpId="0" animBg="1"/>
      <p:bldP spid="16" grpId="1" animBg="1"/>
      <p:bldP spid="17" grpId="0"/>
      <p:bldP spid="18" grpId="0" animBg="1"/>
      <p:bldP spid="19" grpId="0" animBg="1"/>
      <p:bldP spid="19" grpId="1" animBg="1"/>
      <p:bldP spid="21" grpId="0" animBg="1"/>
      <p:bldP spid="21" grpId="1" animBg="1"/>
      <p:bldP spid="29" grpId="0" animBg="1"/>
      <p:bldP spid="29" grpId="1" animBg="1"/>
      <p:bldP spid="22" grpId="0"/>
      <p:bldP spid="24" grpId="0"/>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运动的快慢</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一、速度</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4" name="文本框 103" title=""/>
          <p:cNvSpPr txBox="1"/>
          <p:nvPr/>
        </p:nvSpPr>
        <p:spPr>
          <a:xfrm>
            <a:off x="292735" y="1201420"/>
            <a:ext cx="11764010" cy="3415030"/>
          </a:xfrm>
          <a:prstGeom prst="rect">
            <a:avLst/>
          </a:prstGeom>
          <a:noFill/>
          <a:ln w="9525">
            <a:noFill/>
          </a:ln>
        </p:spPr>
        <p:txBody>
          <a:bodyPr wrap="square">
            <a:spAutoFit/>
          </a:bodyPr>
          <a:lstStyle/>
          <a:p>
            <a:pPr indent="0" fontAlgn="auto">
              <a:lnSpc>
                <a:spcPct val="150000"/>
              </a:lnSpc>
            </a:pP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1</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.速度</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（1）定义：物理学中，把</a:t>
            </a:r>
            <a:r>
              <a:rPr>
                <a:highlight>
                  <a:srgbClr val="FFFF00"/>
                </a:highlight>
                <a:latin typeface="微软雅黑" panose="020b0503020204020204" charset="-122"/>
                <a:ea typeface="微软雅黑" panose="020b0503020204020204" charset="-122"/>
                <a:cs typeface="微软雅黑" panose="020b0503020204020204" charset="-122"/>
              </a:rPr>
              <a:t>路程与时间之比</a:t>
            </a:r>
            <a:r>
              <a:rPr>
                <a:latin typeface="微软雅黑" panose="020b0503020204020204" charset="-122"/>
                <a:ea typeface="微软雅黑" panose="020b0503020204020204" charset="-122"/>
                <a:cs typeface="微软雅黑" panose="020b0503020204020204" charset="-122"/>
              </a:rPr>
              <a:t>叫做物体运动的速度。</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（2）公式：</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变形公式：</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（3）物理意义：是描述物体</a:t>
            </a:r>
            <a:r>
              <a:rPr>
                <a:highlight>
                  <a:srgbClr val="FFFF00"/>
                </a:highlight>
                <a:latin typeface="微软雅黑" panose="020b0503020204020204" charset="-122"/>
                <a:ea typeface="微软雅黑" panose="020b0503020204020204" charset="-122"/>
                <a:cs typeface="微软雅黑" panose="020b0503020204020204" charset="-122"/>
              </a:rPr>
              <a:t>运动快慢</a:t>
            </a:r>
            <a:r>
              <a:rPr>
                <a:latin typeface="微软雅黑" panose="020b0503020204020204" charset="-122"/>
                <a:ea typeface="微软雅黑" panose="020b0503020204020204" charset="-122"/>
                <a:cs typeface="微软雅黑" panose="020b0503020204020204" charset="-122"/>
              </a:rPr>
              <a:t>的物理量。在数值上，等于物体在单位时间内通过的路程。这个数值越大，表明物体运动得越快；这个数值越小，表明物体运动的越慢。</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（4）单位及换算：在国际单位制中，速度的单位是</a:t>
            </a:r>
            <a:r>
              <a:rPr>
                <a:highlight>
                  <a:srgbClr val="FFFF00"/>
                </a:highlight>
                <a:latin typeface="微软雅黑" panose="020b0503020204020204" charset="-122"/>
                <a:ea typeface="微软雅黑" panose="020b0503020204020204" charset="-122"/>
                <a:cs typeface="微软雅黑" panose="020b0503020204020204" charset="-122"/>
              </a:rPr>
              <a:t>米每秒</a:t>
            </a:r>
            <a:r>
              <a:rPr>
                <a:latin typeface="微软雅黑" panose="020b0503020204020204" charset="-122"/>
                <a:ea typeface="微软雅黑" panose="020b0503020204020204" charset="-122"/>
                <a:cs typeface="微软雅黑" panose="020b0503020204020204" charset="-122"/>
              </a:rPr>
              <a:t>，符号是</a:t>
            </a:r>
            <a:r>
              <a:rPr>
                <a:highlight>
                  <a:srgbClr val="FFFF00"/>
                </a:highlight>
                <a:latin typeface="微软雅黑" panose="020b0503020204020204" charset="-122"/>
                <a:ea typeface="微软雅黑" panose="020b0503020204020204" charset="-122"/>
                <a:cs typeface="微软雅黑" panose="020b0503020204020204" charset="-122"/>
              </a:rPr>
              <a:t>m/s</a:t>
            </a:r>
            <a:r>
              <a:rPr>
                <a:latin typeface="微软雅黑" panose="020b0503020204020204" charset="-122"/>
                <a:ea typeface="微软雅黑" panose="020b0503020204020204" charset="-122"/>
                <a:cs typeface="微软雅黑" panose="020b0503020204020204" charset="-122"/>
              </a:rPr>
              <a:t>，或者m·s-1，速度单位是由长度单位和时间单位组合而成的组合单位。</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在交通运输中，速度的单位常用千米每小时（km/h）表示。这两个单位换算关系是：</a:t>
            </a:r>
            <a:r>
              <a:rPr>
                <a:highlight>
                  <a:srgbClr val="FFFF00"/>
                </a:highlight>
                <a:latin typeface="微软雅黑" panose="020b0503020204020204" charset="-122"/>
                <a:ea typeface="微软雅黑" panose="020b0503020204020204" charset="-122"/>
                <a:cs typeface="微软雅黑" panose="020b0503020204020204" charset="-122"/>
              </a:rPr>
              <a:t>1m/s=3.6km/h</a:t>
            </a:r>
            <a:r>
              <a:rPr>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p:txBody>
      </p:sp>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595" y="4599883"/>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title=""/>
          <p:cNvSpPr/>
          <p:nvPr/>
        </p:nvSpPr>
        <p:spPr>
          <a:xfrm>
            <a:off x="442298" y="5139092"/>
            <a:ext cx="11463655" cy="1691005"/>
          </a:xfrm>
          <a:prstGeom prst="rect">
            <a:avLst/>
          </a:prstGeom>
          <a:solidFill>
            <a:schemeClr val="accent3">
              <a:lumMod val="60000"/>
              <a:lumOff val="40000"/>
            </a:schemeClr>
          </a:solidFill>
        </p:spPr>
        <p:txBody>
          <a:bodyPr wrap="square">
            <a:spAutoFit/>
          </a:bodyPr>
          <a:lstStyle/>
          <a:p>
            <a:pPr indent="266700" algn="just" fontAlgn="auto">
              <a:lnSpc>
                <a:spcPct val="130000"/>
              </a:lnSpc>
              <a:spcAft>
                <a:spcPct val="0"/>
              </a:spcAft>
            </a:pPr>
            <a:r>
              <a:rPr lang="zh-CN" altLang="zh-CN" sz="1600" kern="100">
                <a:latin typeface="Times New Roman" panose="02020603050405020304" pitchFamily="18" charset="0"/>
                <a:ea typeface="华文楷体" panose="02010600040101010101" pitchFamily="2" charset="-122"/>
                <a:cs typeface="华文楷体" panose="02010600040101010101" pitchFamily="2" charset="-122"/>
              </a:rPr>
              <a:t>（1）速度公式中的v、s和t三个物理量，必须是同一个物体在同一运动过程中的速度、路程和时间。</a:t>
            </a:r>
            <a:endParaRPr lang="zh-CN" altLang="zh-CN" sz="16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fontAlgn="auto">
              <a:lnSpc>
                <a:spcPct val="130000"/>
              </a:lnSpc>
              <a:spcAft>
                <a:spcPct val="0"/>
              </a:spcAft>
            </a:pPr>
            <a:r>
              <a:rPr lang="zh-CN" altLang="zh-CN" sz="1600" kern="100">
                <a:latin typeface="Times New Roman" panose="02020603050405020304" pitchFamily="18" charset="0"/>
                <a:ea typeface="华文楷体" panose="02010600040101010101" pitchFamily="2" charset="-122"/>
                <a:cs typeface="华文楷体" panose="02010600040101010101" pitchFamily="2" charset="-122"/>
              </a:rPr>
              <a:t>（2）速度的大小时由路程与时间的比值决定的，不能说“速度与路程成正比”或“速度与时间成反比”。</a:t>
            </a:r>
            <a:endParaRPr lang="zh-CN" altLang="zh-CN" sz="16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fontAlgn="auto">
              <a:lnSpc>
                <a:spcPct val="130000"/>
              </a:lnSpc>
              <a:spcAft>
                <a:spcPct val="0"/>
              </a:spcAft>
            </a:pPr>
            <a:r>
              <a:rPr lang="zh-CN" altLang="zh-CN" sz="1600" kern="100">
                <a:latin typeface="Times New Roman" panose="02020603050405020304" pitchFamily="18" charset="0"/>
                <a:ea typeface="华文楷体" panose="02010600040101010101" pitchFamily="2" charset="-122"/>
                <a:cs typeface="华文楷体" panose="02010600040101010101" pitchFamily="2" charset="-122"/>
              </a:rPr>
              <a:t>（3）计算时代入的数据，应包含数字和单位两个部分。</a:t>
            </a:r>
            <a:endParaRPr lang="zh-CN" altLang="zh-CN" sz="16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fontAlgn="auto">
              <a:lnSpc>
                <a:spcPct val="130000"/>
              </a:lnSpc>
              <a:spcAft>
                <a:spcPct val="0"/>
              </a:spcAft>
            </a:pPr>
            <a:r>
              <a:rPr lang="zh-CN" altLang="zh-CN" sz="1600" kern="100">
                <a:latin typeface="Times New Roman" panose="02020603050405020304" pitchFamily="18" charset="0"/>
                <a:ea typeface="华文楷体" panose="02010600040101010101" pitchFamily="2" charset="-122"/>
                <a:cs typeface="华文楷体" panose="02010600040101010101" pitchFamily="2" charset="-122"/>
              </a:rPr>
              <a:t>（4）在用公式进行计算时，要注意单位的对应搭配，“千米”和“时”搭配，“米”和“秒”搭配，组合成的速度单位分别是“千米/小时”或“米/秒”。</a:t>
            </a:r>
            <a:endParaRPr lang="zh-CN" altLang="zh-CN" sz="1600" kern="100">
              <a:latin typeface="Times New Roman" panose="02020603050405020304" pitchFamily="18" charset="0"/>
              <a:ea typeface="华文楷体" panose="02010600040101010101" pitchFamily="2" charset="-122"/>
              <a:cs typeface="华文楷体" panose="02010600040101010101" pitchFamily="2" charset="-122"/>
            </a:endParaRPr>
          </a:p>
        </p:txBody>
      </p:sp>
      <p:graphicFrame>
        <p:nvGraphicFramePr>
          <p:cNvPr id="6" name="Object 380" title=""/>
          <p:cNvGraphicFramePr>
            <a:graphicFrameLocks noChangeAspect="1"/>
          </p:cNvGraphicFramePr>
          <p:nvPr/>
        </p:nvGraphicFramePr>
        <p:xfrm>
          <a:off x="1659255" y="2124075"/>
          <a:ext cx="393700" cy="393700"/>
        </p:xfrm>
        <a:graphic>
          <a:graphicData uri="http://schemas.openxmlformats.org/presentationml/2006/ole">
            <mc:AlternateContent>
              <mc:Choice xmlns:v="urn:schemas-microsoft-com:vml" Requires="v">
                <p:oleObj spid="_x0000_s1040" r:id="rId4" imgW="393700" imgH="393700" progId="Equation.3">
                  <p:embed/>
                </p:oleObj>
              </mc:Choice>
              <mc:Fallback>
                <p:oleObj r:id="rId4" imgW="393700" imgH="393700" progId="Equation.3">
                  <p:embed/>
                  <p:pic>
                    <p:nvPicPr>
                      <p:cNvPr id="0" name="OLE substitute image"/>
                      <p:cNvPicPr/>
                      <p:nvPr/>
                    </p:nvPicPr>
                    <p:blipFill>
                      <a:blip r:embed="rId5"/>
                      <a:stretch>
                        <a:fillRect/>
                      </a:stretch>
                    </p:blipFill>
                    <p:spPr>
                      <a:xfrm>
                        <a:off x="1659255" y="2124075"/>
                        <a:ext cx="393700" cy="393700"/>
                      </a:xfrm>
                      <a:prstGeom prst="rect">
                        <a:avLst/>
                      </a:prstGeom>
                      <a:noFill/>
                      <a:ln w="38100">
                        <a:noFill/>
                        <a:miter/>
                      </a:ln>
                    </p:spPr>
                  </p:pic>
                </p:oleObj>
              </mc:Fallback>
            </mc:AlternateContent>
          </a:graphicData>
        </a:graphic>
      </p:graphicFrame>
      <p:graphicFrame>
        <p:nvGraphicFramePr>
          <p:cNvPr id="7" name="Object 381" title=""/>
          <p:cNvGraphicFramePr>
            <a:graphicFrameLocks noChangeAspect="1"/>
          </p:cNvGraphicFramePr>
          <p:nvPr/>
        </p:nvGraphicFramePr>
        <p:xfrm>
          <a:off x="3279140" y="2124075"/>
          <a:ext cx="825500" cy="393700"/>
        </p:xfrm>
        <a:graphic>
          <a:graphicData uri="http://schemas.openxmlformats.org/presentationml/2006/ole">
            <mc:AlternateContent>
              <mc:Choice xmlns:v="urn:schemas-microsoft-com:vml" Requires="v">
                <p:oleObj spid="_x0000_s1041" r:id="rId6" imgW="825500" imgH="393700" progId="Equation.KSEE3">
                  <p:embed/>
                </p:oleObj>
              </mc:Choice>
              <mc:Fallback>
                <p:oleObj r:id="rId6" imgW="825500" imgH="393700" progId="Equation.KSEE3">
                  <p:embed/>
                  <p:pic>
                    <p:nvPicPr>
                      <p:cNvPr id="0" name="OLE substitute image"/>
                      <p:cNvPicPr/>
                      <p:nvPr/>
                    </p:nvPicPr>
                    <p:blipFill>
                      <a:blip r:embed="rId7"/>
                      <a:stretch>
                        <a:fillRect/>
                      </a:stretch>
                    </p:blipFill>
                    <p:spPr>
                      <a:xfrm>
                        <a:off x="3279140" y="2124075"/>
                        <a:ext cx="825500" cy="39370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wipe(left)">
                                      <p:cBhvr>
                                        <p:cTn id="18" dur="500"/>
                                        <p:tgtEl>
                                          <p:spTgt spid="104"/>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left)">
                                      <p:cBhvr>
                                        <p:cTn id="31" dur="500"/>
                                        <p:tgtEl>
                                          <p:spTgt spid="308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1" grpId="0" animBg="1"/>
      <p:bldP spid="104" grpId="0"/>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二、匀速直线运动</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title=""/>
          <p:cNvSpPr txBox="1"/>
          <p:nvPr/>
        </p:nvSpPr>
        <p:spPr>
          <a:xfrm>
            <a:off x="292735" y="1378585"/>
            <a:ext cx="11768455" cy="506730"/>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1.机械运动的分类</a:t>
            </a:r>
            <a:endParaRPr lang="zh-CN">
              <a:solidFill>
                <a:schemeClr val="accent1">
                  <a:lumMod val="75000"/>
                </a:schemeClr>
              </a:solidFill>
              <a:latin typeface="微软雅黑" panose="020b0503020204020204" charset="-122"/>
              <a:ea typeface="微软雅黑" panose="020b0503020204020204" charset="-122"/>
            </a:endParaRPr>
          </a:p>
        </p:txBody>
      </p:sp>
      <p:pic>
        <p:nvPicPr>
          <p:cNvPr id="6" name="图片 -2147482241" title=""/>
          <p:cNvPicPr>
            <a:picLocks noChangeAspect="1"/>
          </p:cNvPicPr>
          <p:nvPr/>
        </p:nvPicPr>
        <p:blipFill>
          <a:blip r:embed="rId3"/>
          <a:stretch>
            <a:fillRect/>
          </a:stretch>
        </p:blipFill>
        <p:spPr>
          <a:xfrm>
            <a:off x="2932430" y="1885315"/>
            <a:ext cx="5352415" cy="1682750"/>
          </a:xfrm>
          <a:prstGeom prst="rect">
            <a:avLst/>
          </a:prstGeom>
          <a:noFill/>
          <a:ln w="9525">
            <a:noFill/>
          </a:ln>
        </p:spPr>
      </p:pic>
      <p:sp>
        <p:nvSpPr>
          <p:cNvPr id="10" name="文本框 9" title=""/>
          <p:cNvSpPr txBox="1"/>
          <p:nvPr/>
        </p:nvSpPr>
        <p:spPr>
          <a:xfrm>
            <a:off x="292735" y="3584575"/>
            <a:ext cx="11768455" cy="2584450"/>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2.匀速直线运动</a:t>
            </a:r>
            <a:endParaRPr lang="zh-CN">
              <a:solidFill>
                <a:schemeClr val="accent1">
                  <a:lumMod val="75000"/>
                </a:schemeClr>
              </a:solidFill>
              <a:latin typeface="微软雅黑" panose="020b0503020204020204" charset="-122"/>
              <a:ea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rPr>
              <a:t>（1）定义：物体沿</a:t>
            </a:r>
            <a:r>
              <a:rPr lang="zh-CN">
                <a:solidFill>
                  <a:schemeClr val="tx1"/>
                </a:solidFill>
                <a:highlight>
                  <a:srgbClr val="FFFF00"/>
                </a:highlight>
                <a:latin typeface="微软雅黑" panose="020b0503020204020204" charset="-122"/>
                <a:ea typeface="微软雅黑" panose="020b0503020204020204" charset="-122"/>
              </a:rPr>
              <a:t>直线且速度不变的运动</a:t>
            </a:r>
            <a:r>
              <a:rPr lang="zh-CN">
                <a:solidFill>
                  <a:schemeClr val="tx1"/>
                </a:solidFill>
                <a:latin typeface="微软雅黑" panose="020b0503020204020204" charset="-122"/>
                <a:ea typeface="微软雅黑" panose="020b0503020204020204" charset="-122"/>
              </a:rPr>
              <a:t>，叫做匀速直线运动。</a:t>
            </a:r>
            <a:endParaRPr lang="zh-CN">
              <a:solidFill>
                <a:schemeClr val="tx1"/>
              </a:solidFill>
              <a:latin typeface="微软雅黑" panose="020b0503020204020204" charset="-122"/>
              <a:ea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rPr>
              <a:t>（2）特点</a:t>
            </a:r>
            <a:endParaRPr lang="zh-CN">
              <a:solidFill>
                <a:schemeClr val="tx1"/>
              </a:solidFill>
              <a:latin typeface="微软雅黑" panose="020b0503020204020204" charset="-122"/>
              <a:ea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rPr>
              <a:t>①做匀速直线运动的物体，其</a:t>
            </a:r>
            <a:r>
              <a:rPr lang="zh-CN">
                <a:solidFill>
                  <a:schemeClr val="tx1"/>
                </a:solidFill>
                <a:highlight>
                  <a:srgbClr val="FFFF00"/>
                </a:highlight>
                <a:latin typeface="微软雅黑" panose="020b0503020204020204" charset="-122"/>
                <a:ea typeface="微软雅黑" panose="020b0503020204020204" charset="-122"/>
              </a:rPr>
              <a:t>速度大小和方向都不变</a:t>
            </a:r>
            <a:r>
              <a:rPr lang="zh-CN">
                <a:solidFill>
                  <a:schemeClr val="tx1"/>
                </a:solidFill>
                <a:latin typeface="微软雅黑" panose="020b0503020204020204" charset="-122"/>
                <a:ea typeface="微软雅黑" panose="020b0503020204020204" charset="-122"/>
              </a:rPr>
              <a:t>；</a:t>
            </a:r>
            <a:endParaRPr lang="zh-CN">
              <a:solidFill>
                <a:schemeClr val="tx1"/>
              </a:solidFill>
              <a:latin typeface="微软雅黑" panose="020b0503020204020204" charset="-122"/>
              <a:ea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rPr>
              <a:t>②做匀速直线运动的物体，在相等的时间内通过的路程相等，或者说通过相等的路程所用的时间相等；</a:t>
            </a:r>
            <a:endParaRPr lang="zh-CN">
              <a:solidFill>
                <a:schemeClr val="tx1"/>
              </a:solidFill>
              <a:latin typeface="微软雅黑" panose="020b0503020204020204" charset="-122"/>
              <a:ea typeface="微软雅黑" panose="020b0503020204020204" charset="-122"/>
            </a:endParaRPr>
          </a:p>
          <a:p>
            <a:pPr indent="0" fontAlgn="auto">
              <a:lnSpc>
                <a:spcPct val="150000"/>
              </a:lnSpc>
            </a:pPr>
            <a:r>
              <a:rPr lang="zh-CN">
                <a:solidFill>
                  <a:schemeClr val="tx1"/>
                </a:solidFill>
                <a:latin typeface="微软雅黑" panose="020b0503020204020204" charset="-122"/>
                <a:ea typeface="微软雅黑" panose="020b0503020204020204" charset="-122"/>
              </a:rPr>
              <a:t>③做匀速直线运动的物体通过的路程与其时间成正比。</a:t>
            </a:r>
            <a:endParaRPr lang="zh-CN">
              <a:solidFill>
                <a:schemeClr val="tx1"/>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wipe(left)">
                                      <p:cBhvr>
                                        <p:cTn id="18" dur="500"/>
                                        <p:tgtEl>
                                          <p:spTgt spid="18">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left)">
                                      <p:cBhvr>
                                        <p:cTn id="28" dur="500"/>
                                        <p:tgtEl>
                                          <p:spTgt spid="10">
                                            <p:txEl>
                                              <p:pRg st="0" end="0"/>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wipe(left)">
                                      <p:cBhvr>
                                        <p:cTn id="33" dur="500"/>
                                        <p:tgtEl>
                                          <p:spTgt spid="10">
                                            <p:txEl>
                                              <p:pRg st="1" end="1"/>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wipe(left)">
                                      <p:cBhvr>
                                        <p:cTn id="38" dur="500"/>
                                        <p:tgtEl>
                                          <p:spTgt spid="10">
                                            <p:txEl>
                                              <p:pRg st="2" end="2"/>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animEffect transition="in" filter="wipe(left)">
                                      <p:cBhvr>
                                        <p:cTn id="43" dur="500"/>
                                        <p:tgtEl>
                                          <p:spTgt spid="10">
                                            <p:txEl>
                                              <p:pRg st="3" end="3"/>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
                                            <p:txEl>
                                              <p:pRg st="4" end="4"/>
                                            </p:txEl>
                                          </p:spTgt>
                                        </p:tgtEl>
                                        <p:attrNameLst>
                                          <p:attrName>style.visibility</p:attrName>
                                        </p:attrNameLst>
                                      </p:cBhvr>
                                      <p:to>
                                        <p:strVal val="visible"/>
                                      </p:to>
                                    </p:set>
                                    <p:animEffect transition="in" filter="wipe(left)">
                                      <p:cBhvr>
                                        <p:cTn id="48" dur="500"/>
                                        <p:tgtEl>
                                          <p:spTgt spid="10">
                                            <p:txEl>
                                              <p:pRg st="4" end="4"/>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0">
                                            <p:txEl>
                                              <p:pRg st="5" end="5"/>
                                            </p:txEl>
                                          </p:spTgt>
                                        </p:tgtEl>
                                        <p:attrNameLst>
                                          <p:attrName>style.visibility</p:attrName>
                                        </p:attrNameLst>
                                      </p:cBhvr>
                                      <p:to>
                                        <p:strVal val="visible"/>
                                      </p:to>
                                    </p:set>
                                    <p:animEffect transition="in" filter="wipe(left)">
                                      <p:cBhvr>
                                        <p:cTn id="53"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二、匀速直线运动</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title=""/>
          <p:cNvSpPr txBox="1"/>
          <p:nvPr/>
        </p:nvSpPr>
        <p:spPr>
          <a:xfrm>
            <a:off x="292735" y="1485265"/>
            <a:ext cx="11768455" cy="1337945"/>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（3）匀速直线运动的图像</a:t>
            </a:r>
            <a:endParaRPr lang="zh-CN">
              <a:solidFill>
                <a:schemeClr val="accent1">
                  <a:lumMod val="75000"/>
                </a:schemeClr>
              </a:solidFill>
              <a:latin typeface="微软雅黑" panose="020b0503020204020204" charset="-122"/>
              <a:ea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rPr>
              <a:t>①速度-时间图像（</a:t>
            </a:r>
            <a:r>
              <a:rPr lang="zh-CN">
                <a:highlight>
                  <a:srgbClr val="FFFF00"/>
                </a:highlight>
                <a:latin typeface="微软雅黑" panose="020b0503020204020204" charset="-122"/>
                <a:ea typeface="微软雅黑" panose="020b0503020204020204" charset="-122"/>
              </a:rPr>
              <a:t>v-t图像</a:t>
            </a:r>
            <a:r>
              <a:rPr lang="zh-CN">
                <a:latin typeface="微软雅黑" panose="020b0503020204020204" charset="-122"/>
                <a:ea typeface="微软雅黑" panose="020b0503020204020204" charset="-122"/>
              </a:rPr>
              <a:t>）：表示做匀速直线运动的物体运动速度与时间的关系。如图甲所示，做匀速直线运动的物体，速度大小和方向都不变，图像是一条平行于时间轴的直线，图中速度大小是4m/s。</a:t>
            </a:r>
            <a:endParaRPr lang="zh-CN">
              <a:latin typeface="微软雅黑" panose="020b0503020204020204" charset="-122"/>
              <a:ea typeface="微软雅黑" panose="020b0503020204020204" charset="-122"/>
            </a:endParaRPr>
          </a:p>
        </p:txBody>
      </p:sp>
      <p:pic>
        <p:nvPicPr>
          <p:cNvPr id="6" name="图片 -2147482240" title=""/>
          <p:cNvPicPr>
            <a:picLocks noChangeAspect="1"/>
          </p:cNvPicPr>
          <p:nvPr/>
        </p:nvPicPr>
        <p:blipFill>
          <a:blip r:embed="rId3"/>
          <a:stretch>
            <a:fillRect/>
          </a:stretch>
        </p:blipFill>
        <p:spPr>
          <a:xfrm>
            <a:off x="3921125" y="2832100"/>
            <a:ext cx="3263265" cy="1894205"/>
          </a:xfrm>
          <a:prstGeom prst="rect">
            <a:avLst/>
          </a:prstGeom>
          <a:noFill/>
          <a:ln w="9525">
            <a:noFill/>
          </a:ln>
        </p:spPr>
      </p:pic>
      <p:sp>
        <p:nvSpPr>
          <p:cNvPr id="7" name="文本框 6" title=""/>
          <p:cNvSpPr txBox="1"/>
          <p:nvPr/>
        </p:nvSpPr>
        <p:spPr>
          <a:xfrm>
            <a:off x="292735" y="4756150"/>
            <a:ext cx="11768455" cy="922020"/>
          </a:xfrm>
          <a:prstGeom prst="rect">
            <a:avLst/>
          </a:prstGeom>
          <a:noFill/>
          <a:ln w="9525">
            <a:noFill/>
          </a:ln>
        </p:spPr>
        <p:txBody>
          <a:bodyPr wrap="square">
            <a:spAutoFit/>
          </a:bodyPr>
          <a:lstStyle/>
          <a:p>
            <a:pPr indent="0" fontAlgn="auto">
              <a:lnSpc>
                <a:spcPct val="150000"/>
              </a:lnSpc>
            </a:pPr>
            <a:r>
              <a:rPr lang="zh-CN">
                <a:solidFill>
                  <a:schemeClr val="tx1"/>
                </a:solidFill>
                <a:latin typeface="微软雅黑" panose="020b0503020204020204" charset="-122"/>
                <a:ea typeface="微软雅黑" panose="020b0503020204020204" charset="-122"/>
              </a:rPr>
              <a:t>②路程时间图像（</a:t>
            </a:r>
            <a:r>
              <a:rPr lang="zh-CN">
                <a:solidFill>
                  <a:schemeClr val="tx1"/>
                </a:solidFill>
                <a:highlight>
                  <a:srgbClr val="FFFF00"/>
                </a:highlight>
                <a:latin typeface="微软雅黑" panose="020b0503020204020204" charset="-122"/>
                <a:ea typeface="微软雅黑" panose="020b0503020204020204" charset="-122"/>
              </a:rPr>
              <a:t>s-t图像</a:t>
            </a:r>
            <a:r>
              <a:rPr lang="zh-CN">
                <a:solidFill>
                  <a:schemeClr val="tx1"/>
                </a:solidFill>
                <a:latin typeface="微软雅黑" panose="020b0503020204020204" charset="-122"/>
                <a:ea typeface="微软雅黑" panose="020b0503020204020204" charset="-122"/>
              </a:rPr>
              <a:t>）：表示做匀速直线运动的物体路程与时间的关系，图像是一条直线，</a:t>
            </a:r>
            <a:r>
              <a:rPr lang="zh-CN">
                <a:solidFill>
                  <a:schemeClr val="tx1"/>
                </a:solidFill>
                <a:highlight>
                  <a:srgbClr val="FFFF00"/>
                </a:highlight>
                <a:latin typeface="微软雅黑" panose="020b0503020204020204" charset="-122"/>
                <a:ea typeface="微软雅黑" panose="020b0503020204020204" charset="-122"/>
              </a:rPr>
              <a:t>图像倾斜程度反映了速度大小</a:t>
            </a:r>
            <a:r>
              <a:rPr lang="zh-CN">
                <a:solidFill>
                  <a:schemeClr val="tx1"/>
                </a:solidFill>
                <a:latin typeface="微软雅黑" panose="020b0503020204020204" charset="-122"/>
                <a:ea typeface="微软雅黑" panose="020b0503020204020204" charset="-122"/>
              </a:rPr>
              <a:t>，越倾斜速度越大。如图乙所示，乙和丙两物体同时从同地出发，乙的速度大于丙的速度。</a:t>
            </a:r>
            <a:endParaRPr lang="zh-CN">
              <a:solidFill>
                <a:schemeClr val="tx1"/>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500"/>
                                        <p:tgtEl>
                                          <p:spTgt spid="10">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三、变速直线运动与平均速度</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15" title=""/>
          <p:cNvSpPr txBox="1"/>
          <p:nvPr/>
        </p:nvSpPr>
        <p:spPr>
          <a:xfrm>
            <a:off x="292735" y="1327150"/>
            <a:ext cx="11377930" cy="2168525"/>
          </a:xfrm>
          <a:prstGeom prst="rect">
            <a:avLst/>
          </a:prstGeom>
          <a:noFill/>
          <a:ln w="9525">
            <a:noFill/>
          </a:ln>
        </p:spPr>
        <p:txBody>
          <a:bodyPr wrap="square">
            <a:spAutoFit/>
          </a:bodyPr>
          <a:lstStyle/>
          <a:p>
            <a:pPr indent="0"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1.变速直线运动</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（1）变速直线运动：物体做直线运动时，其速度大小在发生变化，这种直线运动叫变速直线运动。例如，飞机起飞时速度越来越大，火车进站时速度越来越小等。</a:t>
            </a:r>
            <a:endParaRPr>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latin typeface="微软雅黑" panose="020b0503020204020204" charset="-122"/>
                <a:ea typeface="微软雅黑" panose="020b0503020204020204" charset="-122"/>
                <a:cs typeface="微软雅黑" panose="020b0503020204020204" charset="-122"/>
              </a:rPr>
              <a:t>（2）变速直线运动的图像：做变速直线运动的物体，其s-t图像不再是一条直线；其v-t图像根据物体运动过程中速度变化情况，图像形状各异。如图所示。</a:t>
            </a:r>
            <a:endParaRPr>
              <a:latin typeface="微软雅黑" panose="020b0503020204020204" charset="-122"/>
              <a:ea typeface="微软雅黑" panose="020b0503020204020204" charset="-122"/>
              <a:cs typeface="微软雅黑" panose="020b0503020204020204" charset="-122"/>
            </a:endParaRPr>
          </a:p>
        </p:txBody>
      </p:sp>
      <p:pic>
        <p:nvPicPr>
          <p:cNvPr id="6" name="图片 -2147482239" title=""/>
          <p:cNvPicPr>
            <a:picLocks noChangeAspect="1"/>
          </p:cNvPicPr>
          <p:nvPr/>
        </p:nvPicPr>
        <p:blipFill>
          <a:blip r:embed="rId3"/>
          <a:stretch>
            <a:fillRect/>
          </a:stretch>
        </p:blipFill>
        <p:spPr>
          <a:xfrm>
            <a:off x="2203450" y="3590925"/>
            <a:ext cx="7114540" cy="25063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left)">
                                      <p:cBhvr>
                                        <p:cTn id="28" dur="500"/>
                                        <p:tgtEl>
                                          <p:spTgt spid="16">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三、变速直线运动与平均速度</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15" title=""/>
          <p:cNvSpPr txBox="1"/>
          <p:nvPr/>
        </p:nvSpPr>
        <p:spPr>
          <a:xfrm>
            <a:off x="292735" y="1327150"/>
            <a:ext cx="11377930" cy="2168525"/>
          </a:xfrm>
          <a:prstGeom prst="rect">
            <a:avLst/>
          </a:prstGeom>
          <a:noFill/>
          <a:ln w="9525">
            <a:noFill/>
          </a:ln>
        </p:spPr>
        <p:txBody>
          <a:bodyPr wrap="square">
            <a:spAutoFit/>
          </a:bodyPr>
          <a:lstStyle/>
          <a:p>
            <a:pPr indent="0"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2.平均速度</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（1）平均速度：为了粗略描述做变速直线运动的物体在某段时间内（或某一段路程上）运动快慢，我们引入了“平均速度”的概念。平均速度等于物体运动的路程除以通过这段路程所用的时间。</a:t>
            </a:r>
            <a:endParaRPr>
              <a:solidFill>
                <a:schemeClr val="tx1"/>
              </a:solidFill>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（2）平均速度的公式：</a:t>
            </a:r>
            <a:r>
              <a:rPr lang="en-US">
                <a:solidFill>
                  <a:schemeClr val="tx1"/>
                </a:solidFill>
                <a:latin typeface="微软雅黑" panose="020b0503020204020204" charset="-122"/>
                <a:ea typeface="微软雅黑" panose="020b0503020204020204" charset="-122"/>
                <a:cs typeface="微软雅黑" panose="020b0503020204020204" charset="-122"/>
              </a:rPr>
              <a:t>v=s/t</a:t>
            </a:r>
            <a:r>
              <a:rPr>
                <a:solidFill>
                  <a:schemeClr val="tx1"/>
                </a:solidFill>
                <a:latin typeface="微软雅黑" panose="020b0503020204020204" charset="-122"/>
                <a:ea typeface="微软雅黑" panose="020b0503020204020204" charset="-122"/>
                <a:cs typeface="微软雅黑" panose="020b0503020204020204" charset="-122"/>
              </a:rPr>
              <a:t>。式中，“s”是通过的路程，“t”是通过这段路程所用时间，“v”是这段时间内（或这段路程上）的平均速度。</a:t>
            </a:r>
            <a:endParaRPr>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735" y="3456248"/>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title=""/>
          <p:cNvSpPr/>
          <p:nvPr/>
        </p:nvSpPr>
        <p:spPr>
          <a:xfrm>
            <a:off x="292438" y="3995457"/>
            <a:ext cx="11463655" cy="2651125"/>
          </a:xfrm>
          <a:prstGeom prst="rect">
            <a:avLst/>
          </a:prstGeom>
          <a:solidFill>
            <a:schemeClr val="accent3">
              <a:lumMod val="60000"/>
              <a:lumOff val="40000"/>
            </a:schemeClr>
          </a:solidFill>
        </p:spPr>
        <p:txBody>
          <a:bodyPr wrap="square">
            <a:spAutoFit/>
          </a:bodyPr>
          <a:lstStyle/>
          <a:p>
            <a:pPr indent="266700" algn="just" fontAlgn="auto">
              <a:lnSpc>
                <a:spcPct val="130000"/>
              </a:lnSpc>
              <a:spcAft>
                <a:spcPct val="0"/>
              </a:spcAft>
            </a:pPr>
            <a:r>
              <a:rPr lang="zh-CN" altLang="zh-CN" sz="1600" kern="100">
                <a:latin typeface="Times New Roman" panose="02020603050405020304" pitchFamily="18" charset="0"/>
                <a:ea typeface="华文楷体" panose="02010600040101010101" pitchFamily="2" charset="-122"/>
                <a:cs typeface="华文楷体" panose="02010600040101010101" pitchFamily="2" charset="-122"/>
              </a:rPr>
              <a:t>（1）由于做变速直线运动的物体的速度是不断变化的，所以通过不同的路程（或在不同时间内）物体运动的平均速度一般不相同。</a:t>
            </a:r>
            <a:endParaRPr lang="zh-CN" altLang="zh-CN" sz="16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fontAlgn="auto">
              <a:lnSpc>
                <a:spcPct val="130000"/>
              </a:lnSpc>
              <a:spcAft>
                <a:spcPct val="0"/>
              </a:spcAft>
            </a:pPr>
            <a:r>
              <a:rPr lang="zh-CN" altLang="zh-CN" sz="1600" kern="100">
                <a:latin typeface="Times New Roman" panose="02020603050405020304" pitchFamily="18" charset="0"/>
                <a:ea typeface="华文楷体" panose="02010600040101010101" pitchFamily="2" charset="-122"/>
                <a:cs typeface="华文楷体" panose="02010600040101010101" pitchFamily="2" charset="-122"/>
              </a:rPr>
              <a:t>（2）平均速度与速度的平均值</a:t>
            </a:r>
            <a:endParaRPr lang="zh-CN" altLang="zh-CN" sz="16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fontAlgn="auto">
              <a:lnSpc>
                <a:spcPct val="130000"/>
              </a:lnSpc>
              <a:spcAft>
                <a:spcPct val="0"/>
              </a:spcAft>
            </a:pPr>
            <a:r>
              <a:rPr lang="zh-CN" altLang="zh-CN" sz="1600" kern="100">
                <a:latin typeface="Times New Roman" panose="02020603050405020304" pitchFamily="18" charset="0"/>
                <a:ea typeface="华文楷体" panose="02010600040101010101" pitchFamily="2" charset="-122"/>
                <a:cs typeface="华文楷体" panose="02010600040101010101" pitchFamily="2" charset="-122"/>
              </a:rPr>
              <a:t>平均速度描述的是物体运动的平均快慢，应该根据公式</a:t>
            </a:r>
            <a:r>
              <a:rPr lang="en-US" altLang="zh-CN" sz="1600" kern="100">
                <a:latin typeface="Times New Roman" panose="02020603050405020304" pitchFamily="18" charset="0"/>
                <a:ea typeface="华文楷体" panose="02010600040101010101" pitchFamily="2" charset="-122"/>
                <a:cs typeface="华文楷体" panose="02010600040101010101" pitchFamily="2" charset="-122"/>
              </a:rPr>
              <a:t>v=s/t</a:t>
            </a:r>
            <a:r>
              <a:rPr lang="zh-CN" altLang="zh-CN" sz="1600" kern="100">
                <a:latin typeface="Times New Roman" panose="02020603050405020304" pitchFamily="18" charset="0"/>
                <a:ea typeface="华文楷体" panose="02010600040101010101" pitchFamily="2" charset="-122"/>
                <a:cs typeface="华文楷体" panose="02010600040101010101" pitchFamily="2" charset="-122"/>
              </a:rPr>
              <a:t>，用总路程除以总时间求得。当我们说一个物体的平均速度时，必须指明是那段路程上或那段时间内。</a:t>
            </a:r>
            <a:endParaRPr lang="zh-CN" altLang="zh-CN" sz="1600" kern="100">
              <a:latin typeface="Times New Roman" panose="02020603050405020304" pitchFamily="18" charset="0"/>
              <a:ea typeface="华文楷体" panose="02010600040101010101" pitchFamily="2" charset="-122"/>
              <a:cs typeface="华文楷体" panose="02010600040101010101" pitchFamily="2" charset="-122"/>
            </a:endParaRPr>
          </a:p>
          <a:p>
            <a:pPr indent="266700" algn="just" fontAlgn="auto">
              <a:lnSpc>
                <a:spcPct val="130000"/>
              </a:lnSpc>
              <a:spcAft>
                <a:spcPct val="0"/>
              </a:spcAft>
            </a:pPr>
            <a:r>
              <a:rPr lang="zh-CN" altLang="zh-CN" sz="1600" kern="100">
                <a:latin typeface="Times New Roman" panose="02020603050405020304" pitchFamily="18" charset="0"/>
                <a:ea typeface="华文楷体" panose="02010600040101010101" pitchFamily="2" charset="-122"/>
                <a:cs typeface="华文楷体" panose="02010600040101010101" pitchFamily="2" charset="-122"/>
              </a:rPr>
              <a:t>速度的平均值是指物体在不同路程（或时间）的速度的平均值。例如，物体从甲地道乙地的速度是v</a:t>
            </a:r>
            <a:r>
              <a:rPr lang="zh-CN" altLang="zh-CN" sz="1600" kern="100" baseline="-25000">
                <a:latin typeface="Times New Roman" panose="02020603050405020304" pitchFamily="18" charset="0"/>
                <a:ea typeface="华文楷体" panose="02010600040101010101" pitchFamily="2" charset="-122"/>
                <a:cs typeface="华文楷体" panose="02010600040101010101" pitchFamily="2" charset="-122"/>
              </a:rPr>
              <a:t>1</a:t>
            </a:r>
            <a:r>
              <a:rPr lang="zh-CN" altLang="zh-CN" sz="1600" kern="100">
                <a:latin typeface="Times New Roman" panose="02020603050405020304" pitchFamily="18" charset="0"/>
                <a:ea typeface="华文楷体" panose="02010600040101010101" pitchFamily="2" charset="-122"/>
                <a:cs typeface="华文楷体" panose="02010600040101010101" pitchFamily="2" charset="-122"/>
              </a:rPr>
              <a:t>，从乙地道丙地的速度是v</a:t>
            </a:r>
            <a:r>
              <a:rPr lang="zh-CN" altLang="zh-CN" sz="1600" kern="100" baseline="-25000">
                <a:latin typeface="Times New Roman" panose="02020603050405020304" pitchFamily="18" charset="0"/>
                <a:ea typeface="华文楷体" panose="02010600040101010101" pitchFamily="2" charset="-122"/>
                <a:cs typeface="华文楷体" panose="02010600040101010101" pitchFamily="2" charset="-122"/>
              </a:rPr>
              <a:t>2</a:t>
            </a:r>
            <a:r>
              <a:rPr lang="zh-CN" altLang="zh-CN" sz="1600" kern="100">
                <a:latin typeface="Times New Roman" panose="02020603050405020304" pitchFamily="18" charset="0"/>
                <a:ea typeface="华文楷体" panose="02010600040101010101" pitchFamily="2" charset="-122"/>
                <a:cs typeface="华文楷体" panose="02010600040101010101" pitchFamily="2" charset="-122"/>
              </a:rPr>
              <a:t>，这两端路程的速度的平均值是</a:t>
            </a:r>
            <a:r>
              <a:rPr lang="en-US" altLang="zh-CN" sz="1600" kern="100">
                <a:latin typeface="Times New Roman" panose="02020603050405020304" pitchFamily="18" charset="0"/>
                <a:ea typeface="华文楷体" panose="02010600040101010101" pitchFamily="2" charset="-122"/>
                <a:cs typeface="华文楷体" panose="02010600040101010101" pitchFamily="2" charset="-122"/>
              </a:rPr>
              <a:t>v=(v</a:t>
            </a:r>
            <a:r>
              <a:rPr lang="zh-CN" altLang="zh-CN" sz="1600" kern="100" baseline="-25000">
                <a:latin typeface="Times New Roman" panose="02020603050405020304" pitchFamily="18" charset="0"/>
                <a:ea typeface="华文楷体" panose="02010600040101010101" pitchFamily="2" charset="-122"/>
                <a:cs typeface="华文楷体" panose="02010600040101010101" pitchFamily="2" charset="-122"/>
              </a:rPr>
              <a:t>1</a:t>
            </a:r>
            <a:r>
              <a:rPr lang="en-US" altLang="zh-CN" sz="1600" kern="100">
                <a:latin typeface="Times New Roman" panose="02020603050405020304" pitchFamily="18" charset="0"/>
                <a:ea typeface="华文楷体" panose="02010600040101010101" pitchFamily="2" charset="-122"/>
                <a:cs typeface="华文楷体" panose="02010600040101010101" pitchFamily="2" charset="-122"/>
              </a:rPr>
              <a:t>+v</a:t>
            </a:r>
            <a:r>
              <a:rPr lang="zh-CN" altLang="zh-CN" sz="1600" kern="100" baseline="-25000">
                <a:latin typeface="Times New Roman" panose="02020603050405020304" pitchFamily="18" charset="0"/>
                <a:ea typeface="华文楷体" panose="02010600040101010101" pitchFamily="2" charset="-122"/>
                <a:cs typeface="华文楷体" panose="02010600040101010101" pitchFamily="2" charset="-122"/>
              </a:rPr>
              <a:t>2</a:t>
            </a:r>
            <a:r>
              <a:rPr lang="en-US" altLang="zh-CN" sz="1600" kern="100">
                <a:latin typeface="Times New Roman" panose="02020603050405020304" pitchFamily="18" charset="0"/>
                <a:ea typeface="华文楷体" panose="02010600040101010101" pitchFamily="2" charset="-122"/>
                <a:cs typeface="华文楷体" panose="02010600040101010101" pitchFamily="2" charset="-122"/>
              </a:rPr>
              <a:t>)/2</a:t>
            </a:r>
            <a:r>
              <a:rPr lang="zh-CN" altLang="zh-CN" sz="1600" kern="100">
                <a:latin typeface="Times New Roman" panose="02020603050405020304" pitchFamily="18" charset="0"/>
                <a:ea typeface="华文楷体" panose="02010600040101010101" pitchFamily="2" charset="-122"/>
                <a:cs typeface="华文楷体" panose="02010600040101010101" pitchFamily="2" charset="-122"/>
              </a:rPr>
              <a:t>。实际上，物理学中并没有速度平均值的概念，不要把“平均速度”误解为“速度的平均值”。</a:t>
            </a:r>
            <a:endParaRPr lang="zh-CN" altLang="zh-CN" sz="1600"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left)">
                                      <p:cBhvr>
                                        <p:cTn id="28" dur="500"/>
                                        <p:tgtEl>
                                          <p:spTgt spid="16">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082"/>
                                        </p:tgtEl>
                                        <p:attrNameLst>
                                          <p:attrName>style.visibility</p:attrName>
                                        </p:attrNameLst>
                                      </p:cBhvr>
                                      <p:to>
                                        <p:strVal val="visible"/>
                                      </p:to>
                                    </p:set>
                                    <p:animEffect transition="in" filter="wipe(left)">
                                      <p:cBhvr>
                                        <p:cTn id="33" dur="500"/>
                                        <p:tgtEl>
                                          <p:spTgt spid="3082"/>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1"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endParaRPr lang="zh-CN" altLang="en-US" sz="2200">
              <a:solidFill>
                <a:srgbClr val="C00000"/>
              </a:solidFill>
              <a:latin typeface="微软雅黑" panose="020b0503020204020204" charset="-122"/>
              <a:ea typeface="微软雅黑" panose="020b0503020204020204" charset="-122"/>
              <a:cs typeface="微软雅黑" panose="020b0503020204020204" charset="-122"/>
            </a:endParaRPr>
          </a:p>
        </p:txBody>
      </p:sp>
      <p:graphicFrame>
        <p:nvGraphicFramePr>
          <p:cNvPr id="5" name="表格 4" title=""/>
          <p:cNvGraphicFramePr>
            <a:graphicFrameLocks noGrp="1"/>
          </p:cNvGraphicFramePr>
          <p:nvPr/>
        </p:nvGraphicFramePr>
        <p:xfrm>
          <a:off x="278765" y="1913255"/>
          <a:ext cx="11724005" cy="4521835"/>
        </p:xfrm>
        <a:graphic>
          <a:graphicData uri="http://schemas.openxmlformats.org/drawingml/2006/table">
            <a:tbl>
              <a:tblPr firstRow="1" bandRow="1">
                <a:tableStyleId>{5940675A-B579-460E-94D1-54222C63F5DA}</a:tableStyleId>
              </a:tblPr>
              <a:tblGrid>
                <a:gridCol w="1474470"/>
                <a:gridCol w="3936365"/>
                <a:gridCol w="6313170"/>
              </a:tblGrid>
              <a:tr h="33401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考点内容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课标要求</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命题预测</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68770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长度与时间的测量</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认识长度和时间单位、测量工具及测量方法</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对此考点的考查是学生基本考查内容，出现的概率较高，考查题型主要有选择题、填空题，与其它考点结合在一起也会出现综合题。本考点的命题点有：长度与时间的单位换算、长度与时间的估测、长度与时间的测量等</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90678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物体运动的描述</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知道物体运动和静止是相对的</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在描述物体运动时，必须选择参照物。所以，对有关参照物的考查是常考热点。常见题型有选择题、填空题。命题点有：给定参照物确定物体运动情况、由物体运动情况确定所选择的参照物、物体运动的相对性等。</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92265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速度的概念与应用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能用速度描述物体运动；知道匀速直线运动的概念</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速度是描述物体运动快慢的物理量，对此考点的考查属于常考热点。考查题型有选择题、填空题，和其他考点结合的综合题等。主要命题点有：速度的概念、速度的简单计算、运动图像的应用、平均速度的概念等。</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92265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速度相关计算</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能用速度公式进行简单计算</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速度相关计算主要是平均速度的计算，在生活中经常出现速度相关计算的问题。常见题型为选择题、填空题和综合题等。命题点主要有：平均速度的计算、生活中有关速度的计算等</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74803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平均速度测量</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理解测量平均速度的方法</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平均速度的测量是必考力学实验之一，虽然考题出现的概率不大，但作为必考内容，同样需要引起考生的注意。命题点有：平均速度测量方法、过程、误差等。</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三、变速直线运动与平均速度</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文本框 15" title=""/>
          <p:cNvSpPr txBox="1"/>
          <p:nvPr/>
        </p:nvSpPr>
        <p:spPr>
          <a:xfrm>
            <a:off x="292735" y="1327150"/>
            <a:ext cx="11377930" cy="506730"/>
          </a:xfrm>
          <a:prstGeom prst="rect">
            <a:avLst/>
          </a:prstGeom>
          <a:noFill/>
          <a:ln w="9525">
            <a:noFill/>
          </a:ln>
        </p:spPr>
        <p:txBody>
          <a:bodyPr wrap="square">
            <a:spAutoFit/>
          </a:bodyPr>
          <a:lstStyle/>
          <a:p>
            <a:pPr indent="0"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3.匀速直线运动与变速直线运动的比较</a:t>
            </a:r>
            <a:endParaRPr>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nvGraphicFramePr>
        <p:xfrm>
          <a:off x="349885" y="2041525"/>
          <a:ext cx="10848340" cy="2847340"/>
        </p:xfrm>
        <a:graphic>
          <a:graphicData uri="http://schemas.openxmlformats.org/drawingml/2006/table">
            <a:tbl>
              <a:tblPr firstRow="1" bandRow="1">
                <a:tableStyleId>{5940675A-B579-460E-94D1-54222C63F5DA}</a:tableStyleId>
              </a:tblPr>
              <a:tblGrid>
                <a:gridCol w="1184275"/>
                <a:gridCol w="5023485"/>
                <a:gridCol w="4640580"/>
              </a:tblGrid>
              <a:tr h="569595">
                <a:tc>
                  <a:txBody>
                    <a:bodyPr vert="horz" wrap="square"/>
                    <a:lstStyle/>
                    <a:p>
                      <a:pPr indent="0" algn="ctr">
                        <a:buNone/>
                      </a:pP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匀速直线运动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变速直线运动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56959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定义</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速度保持不变的直线运动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速度变化的直线运动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3855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特点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运动的路线是直线，且速度大小不发生变化</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运动的路线是直线，速度的大小发生变化。用常用平均速度来描述做变速直线运动的物体的快慢</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9595">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实例</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汽车在平直公路上匀速行驶；物品随传送带匀速运动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小球从高处自由下落；汽车紧急制动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6215380" y="163195"/>
            <a:ext cx="903605" cy="923290"/>
          </a:xfrm>
          <a:prstGeom prst="rect">
            <a:avLst/>
          </a:prstGeom>
        </p:spPr>
      </p:pic>
      <p:sp>
        <p:nvSpPr>
          <p:cNvPr id="5" name="文本框 4" title=""/>
          <p:cNvSpPr txBox="1"/>
          <p:nvPr/>
        </p:nvSpPr>
        <p:spPr>
          <a:xfrm>
            <a:off x="7139940" y="222885"/>
            <a:ext cx="30206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速度的估测</a:t>
            </a:r>
            <a:endParaRPr lang="zh-CN" sz="2400" b="1">
              <a:solidFill>
                <a:srgbClr val="0070C0"/>
              </a:solidFill>
              <a:latin typeface="微软雅黑" panose="020b0503020204020204" charset="-122"/>
              <a:ea typeface="微软雅黑" panose="020b0503020204020204" charset="-122"/>
              <a:sym typeface="+mn-ea"/>
            </a:endParaRPr>
          </a:p>
        </p:txBody>
      </p:sp>
      <p:sp>
        <p:nvSpPr>
          <p:cNvPr id="2" name="文本框 1" title=""/>
          <p:cNvSpPr txBox="1"/>
          <p:nvPr/>
        </p:nvSpPr>
        <p:spPr>
          <a:xfrm>
            <a:off x="457200" y="1996255"/>
            <a:ext cx="11734800" cy="2399665"/>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了解常见物体运动的速度是解答速度估测题的关键。常见物体的速度如下：</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①人正常步行的速度约为1.2m/s；</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②光在真空中传播的速度为3×10</a:t>
            </a:r>
            <a:r>
              <a:rPr sz="2000" baseline="30000">
                <a:latin typeface="微软雅黑" panose="020b0503020204020204" charset="-122"/>
                <a:ea typeface="微软雅黑" panose="020b0503020204020204" charset="-122"/>
                <a:cs typeface="微软雅黑" panose="020b0503020204020204" charset="-122"/>
              </a:rPr>
              <a:t>8</a:t>
            </a:r>
            <a:r>
              <a:rPr sz="2000">
                <a:latin typeface="微软雅黑" panose="020b0503020204020204" charset="-122"/>
                <a:ea typeface="微软雅黑" panose="020b0503020204020204" charset="-122"/>
                <a:cs typeface="微软雅黑" panose="020b0503020204020204" charset="-122"/>
              </a:rPr>
              <a:t>m/s；</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③自行车的速度约5m/s；</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④声音在15℃的空气中传播的速度为340m/s等。</a:t>
            </a:r>
            <a:endParaRPr sz="2000">
              <a:latin typeface="微软雅黑" panose="020b0503020204020204" charset="-122"/>
              <a:ea typeface="微软雅黑" panose="020b0503020204020204" charset="-122"/>
              <a:cs typeface="微软雅黑" panose="020b0503020204020204" charset="-122"/>
            </a:endParaRPr>
          </a:p>
        </p:txBody>
      </p:sp>
      <p:pic>
        <p:nvPicPr>
          <p:cNvPr id="7" name="图片 6" title=""/>
          <p:cNvPicPr>
            <a:picLocks noChangeAspect="1"/>
          </p:cNvPicPr>
          <p:nvPr/>
        </p:nvPicPr>
        <p:blipFill>
          <a:blip r:embed="rId3"/>
          <a:stretch>
            <a:fillRect/>
          </a:stretch>
        </p:blipFill>
        <p:spPr>
          <a:xfrm>
            <a:off x="499745" y="1481270"/>
            <a:ext cx="2013585" cy="4838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wipe(left)">
                                      <p:cBhvr>
                                        <p:cTn id="41" dur="500"/>
                                        <p:tgtEl>
                                          <p:spTgt spid="2">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500"/>
                                        <p:tgtEl>
                                          <p:spTgt spid="2">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wipe(left)">
                                      <p:cBhvr>
                                        <p:cTn id="5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6215380" y="163195"/>
            <a:ext cx="903605" cy="923290"/>
          </a:xfrm>
          <a:prstGeom prst="rect">
            <a:avLst/>
          </a:prstGeom>
        </p:spPr>
      </p:pic>
      <p:sp>
        <p:nvSpPr>
          <p:cNvPr id="5" name="文本框 4" title=""/>
          <p:cNvSpPr txBox="1"/>
          <p:nvPr/>
        </p:nvSpPr>
        <p:spPr>
          <a:xfrm>
            <a:off x="7139940" y="222885"/>
            <a:ext cx="30206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速度的估测</a:t>
            </a:r>
            <a:endParaRPr lang="zh-CN" sz="2400" b="1">
              <a:solidFill>
                <a:srgbClr val="0070C0"/>
              </a:solidFill>
              <a:latin typeface="微软雅黑" panose="020b0503020204020204" charset="-122"/>
              <a:ea typeface="微软雅黑" panose="020b0503020204020204" charset="-122"/>
              <a:sym typeface="+mn-ea"/>
            </a:endParaRPr>
          </a:p>
        </p:txBody>
      </p:sp>
      <p:sp>
        <p:nvSpPr>
          <p:cNvPr id="102" name="文本框 101" title=""/>
          <p:cNvSpPr txBox="1"/>
          <p:nvPr/>
        </p:nvSpPr>
        <p:spPr>
          <a:xfrm>
            <a:off x="292735" y="1356995"/>
            <a:ext cx="11692255" cy="119888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lang="zh-CN" sz="1600" b="1">
                <a:latin typeface="微软雅黑" panose="020b0503020204020204" charset="-122"/>
                <a:ea typeface="微软雅黑" panose="020b0503020204020204" charset="-122"/>
                <a:cs typeface="微软雅黑" panose="020b0503020204020204" charset="-122"/>
              </a:rPr>
              <a:t>（2023·恩施）</a:t>
            </a:r>
            <a:r>
              <a:rPr lang="zh-CN" sz="1600">
                <a:latin typeface="微软雅黑" panose="020b0503020204020204" charset="-122"/>
                <a:ea typeface="微软雅黑" panose="020b0503020204020204" charset="-122"/>
                <a:cs typeface="微软雅黑" panose="020b0503020204020204" charset="-122"/>
              </a:rPr>
              <a:t>李白在《早发白帝城》中描述：“朝辞白帝彩云间，千里江陵一日还”（注：2里为1km，“一日还”指大约24h从白帝城到达江陵）。诗人所描述的船速最接近（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2km/h</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B. 10km/h</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C. 20km/h	</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D. 1000km/h</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nvCxnSpPr>
        <p:spPr>
          <a:xfrm>
            <a:off x="207010" y="2751455"/>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43" name="文本框 42" title=""/>
          <p:cNvSpPr txBox="1"/>
          <p:nvPr/>
        </p:nvSpPr>
        <p:spPr>
          <a:xfrm>
            <a:off x="4301490" y="1772285"/>
            <a:ext cx="1184910" cy="368300"/>
          </a:xfrm>
          <a:prstGeom prst="rect">
            <a:avLst/>
          </a:prstGeom>
          <a:noFill/>
          <a:ln w="19050">
            <a:solidFill>
              <a:srgbClr val="FF0000"/>
            </a:solidFill>
          </a:ln>
        </p:spPr>
        <p:txBody>
          <a:bodyPr wrap="square" rtlCol="0">
            <a:spAutoFit/>
          </a:bodyPr>
          <a:lstStyle/>
          <a:p>
            <a:endParaRPr lang="zh-CN" altLang="en-US"/>
          </a:p>
        </p:txBody>
      </p:sp>
      <p:cxnSp>
        <p:nvCxnSpPr>
          <p:cNvPr id="16" name="直接箭头连接符 15" title=""/>
          <p:cNvCxnSpPr/>
          <p:nvPr/>
        </p:nvCxnSpPr>
        <p:spPr>
          <a:xfrm flipV="1">
            <a:off x="5486400" y="1384300"/>
            <a:ext cx="770890" cy="387985"/>
          </a:xfrm>
          <a:prstGeom prst="straightConnector1">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graphicFrame>
        <p:nvGraphicFramePr>
          <p:cNvPr id="2" name="Object 433" title=""/>
          <p:cNvGraphicFramePr>
            <a:graphicFrameLocks noChangeAspect="1"/>
          </p:cNvGraphicFramePr>
          <p:nvPr/>
        </p:nvGraphicFramePr>
        <p:xfrm>
          <a:off x="6339523" y="1086168"/>
          <a:ext cx="1819275" cy="390525"/>
        </p:xfrm>
        <a:graphic>
          <a:graphicData uri="http://schemas.openxmlformats.org/presentationml/2006/ole">
            <mc:AlternateContent>
              <mc:Choice xmlns:v="urn:schemas-microsoft-com:vml" Requires="v">
                <p:oleObj spid="_x0000_s1042" r:id="rId3" imgW="1815465" imgH="393700" progId="Equation.DSMT4">
                  <p:embed/>
                </p:oleObj>
              </mc:Choice>
              <mc:Fallback>
                <p:oleObj r:id="rId3" imgW="1815465" imgH="393700" progId="Equation.DSMT4">
                  <p:embed/>
                  <p:pic>
                    <p:nvPicPr>
                      <p:cNvPr id="0" name="OLE substitute image"/>
                      <p:cNvPicPr/>
                      <p:nvPr/>
                    </p:nvPicPr>
                    <p:blipFill>
                      <a:blip r:embed="rId4"/>
                      <a:stretch>
                        <a:fillRect/>
                      </a:stretch>
                    </p:blipFill>
                    <p:spPr>
                      <a:xfrm>
                        <a:off x="6339523" y="1086168"/>
                        <a:ext cx="1819275" cy="390525"/>
                      </a:xfrm>
                      <a:prstGeom prst="rect">
                        <a:avLst/>
                      </a:prstGeom>
                      <a:noFill/>
                      <a:ln w="38100">
                        <a:noFill/>
                        <a:miter/>
                      </a:ln>
                    </p:spPr>
                  </p:pic>
                </p:oleObj>
              </mc:Fallback>
            </mc:AlternateContent>
          </a:graphicData>
        </a:graphic>
      </p:graphicFrame>
      <p:sp>
        <p:nvSpPr>
          <p:cNvPr id="30" name="文本框 29" title=""/>
          <p:cNvSpPr txBox="1"/>
          <p:nvPr/>
        </p:nvSpPr>
        <p:spPr>
          <a:xfrm>
            <a:off x="5641975" y="1841500"/>
            <a:ext cx="335915"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C</a:t>
            </a:r>
            <a:endParaRPr lang="en-US" altLang="zh-CN">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207010" y="2826385"/>
            <a:ext cx="5602605"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（2023·常德）</a:t>
            </a:r>
            <a:r>
              <a:rPr lang="zh-CN" sz="1600">
                <a:latin typeface="微软雅黑" panose="020b0503020204020204" charset="-122"/>
                <a:ea typeface="微软雅黑" panose="020b0503020204020204" charset="-122"/>
                <a:cs typeface="微软雅黑" panose="020b0503020204020204" charset="-122"/>
              </a:rPr>
              <a:t>下列对一些物理量的估测中，贴近事实的是（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实心球的质量为20kg；</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 一支新的2B铅笔的长度约为18cm；</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人正常步行的速度约为1km/h；</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 人体安全电压为220V</a:t>
            </a:r>
            <a:endParaRPr lang="zh-CN" sz="1600">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nvSpPr>
        <p:spPr>
          <a:xfrm>
            <a:off x="5913755" y="2826385"/>
            <a:ext cx="6144895" cy="156845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小红坐在匀速行驶的小汽车内，发现前方路旁停着一辆普通大客车，观测到自己经过大客车的时间约为1s，则小汽车的速度最接近于（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A．10km/h    B．40km/h    C．70km/h    D．100km/h</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nvCxnSpPr>
        <p:spPr>
          <a:xfrm flipH="1">
            <a:off x="5809615" y="2826385"/>
            <a:ext cx="0" cy="402526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9" name="流程图: 联系 8" title=""/>
          <p:cNvSpPr/>
          <p:nvPr/>
        </p:nvSpPr>
        <p:spPr>
          <a:xfrm>
            <a:off x="495300" y="3606165"/>
            <a:ext cx="193675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title=""/>
          <p:cNvSpPr txBox="1"/>
          <p:nvPr/>
        </p:nvSpPr>
        <p:spPr>
          <a:xfrm>
            <a:off x="3303905" y="3606165"/>
            <a:ext cx="2182495" cy="368300"/>
          </a:xfrm>
          <a:prstGeom prst="rect">
            <a:avLst/>
          </a:prstGeom>
          <a:noFill/>
          <a:ln w="12700">
            <a:solidFill>
              <a:srgbClr val="7030A0"/>
            </a:solidFill>
          </a:ln>
        </p:spPr>
        <p:txBody>
          <a:bodyPr wrap="none" rtlCol="0">
            <a:spAutoFit/>
          </a:bodyPr>
          <a:lstStyle/>
          <a:p>
            <a:pPr algn="l"/>
            <a:r>
              <a:rPr>
                <a:solidFill>
                  <a:srgbClr val="C00000"/>
                </a:solidFill>
                <a:latin typeface="微软雅黑" panose="020b0503020204020204" charset="-122"/>
                <a:ea typeface="微软雅黑" panose="020b0503020204020204" charset="-122"/>
              </a:rPr>
              <a:t>实心球的质量为2kg</a:t>
            </a:r>
            <a:endParaRPr>
              <a:solidFill>
                <a:srgbClr val="C00000"/>
              </a:solidFill>
              <a:latin typeface="微软雅黑" panose="020b0503020204020204" charset="-122"/>
              <a:ea typeface="微软雅黑" panose="020b0503020204020204" charset="-122"/>
            </a:endParaRPr>
          </a:p>
        </p:txBody>
      </p:sp>
      <p:cxnSp>
        <p:nvCxnSpPr>
          <p:cNvPr id="21" name="曲线连接符 20" title=""/>
          <p:cNvCxnSpPr>
            <a:stCxn id="20" idx="1"/>
          </p:cNvCxnSpPr>
          <p:nvPr/>
        </p:nvCxnSpPr>
        <p:spPr>
          <a:xfrm rot="10800000">
            <a:off x="2431415" y="3730625"/>
            <a:ext cx="871855" cy="59690"/>
          </a:xfrm>
          <a:prstGeom prst="curvedConnector3">
            <a:avLst>
              <a:gd name="adj1" fmla="val 49964"/>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流程图: 联系 10" title=""/>
          <p:cNvSpPr/>
          <p:nvPr/>
        </p:nvSpPr>
        <p:spPr>
          <a:xfrm>
            <a:off x="2172970" y="3997325"/>
            <a:ext cx="166306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title=""/>
          <p:cNvSpPr txBox="1"/>
          <p:nvPr/>
        </p:nvSpPr>
        <p:spPr>
          <a:xfrm>
            <a:off x="292735" y="5208270"/>
            <a:ext cx="3571875" cy="368300"/>
          </a:xfrm>
          <a:prstGeom prst="rect">
            <a:avLst/>
          </a:prstGeom>
          <a:noFill/>
          <a:ln w="12700">
            <a:solidFill>
              <a:srgbClr val="5890E4"/>
            </a:solidFill>
          </a:ln>
        </p:spPr>
        <p:txBody>
          <a:bodyPr wrap="none" rtlCol="0">
            <a:spAutoFit/>
          </a:bodyPr>
          <a:lstStyle/>
          <a:p>
            <a:pPr algn="l"/>
            <a:r>
              <a:rPr>
                <a:solidFill>
                  <a:srgbClr val="C00000"/>
                </a:solidFill>
                <a:latin typeface="微软雅黑" panose="020b0503020204020204" charset="-122"/>
                <a:ea typeface="微软雅黑" panose="020b0503020204020204" charset="-122"/>
              </a:rPr>
              <a:t>一支新的2B铅笔的长度约为18cm</a:t>
            </a:r>
            <a:endParaRPr>
              <a:solidFill>
                <a:srgbClr val="C00000"/>
              </a:solidFill>
              <a:latin typeface="微软雅黑" panose="020b0503020204020204" charset="-122"/>
              <a:ea typeface="微软雅黑" panose="020b0503020204020204" charset="-122"/>
            </a:endParaRPr>
          </a:p>
        </p:txBody>
      </p:sp>
      <p:cxnSp>
        <p:nvCxnSpPr>
          <p:cNvPr id="18" name="曲线连接符 17" title=""/>
          <p:cNvCxnSpPr>
            <a:endCxn id="11" idx="6"/>
          </p:cNvCxnSpPr>
          <p:nvPr/>
        </p:nvCxnSpPr>
        <p:spPr>
          <a:xfrm rot="16200000">
            <a:off x="3160395" y="4532630"/>
            <a:ext cx="1003300" cy="347980"/>
          </a:xfrm>
          <a:prstGeom prst="curvedConnector4">
            <a:avLst>
              <a:gd name="adj1" fmla="val 39620"/>
              <a:gd name="adj2" fmla="val 168431"/>
            </a:avLst>
          </a:prstGeom>
          <a:ln>
            <a:solidFill>
              <a:srgbClr val="5890E4"/>
            </a:solidFill>
          </a:ln>
        </p:spPr>
        <p:style>
          <a:lnRef idx="1">
            <a:schemeClr val="accent1"/>
          </a:lnRef>
          <a:fillRef idx="0">
            <a:schemeClr val="accent1"/>
          </a:fillRef>
          <a:effectRef idx="0">
            <a:schemeClr val="accent1"/>
          </a:effectRef>
          <a:fontRef idx="minor">
            <a:schemeClr val="tx1"/>
          </a:fontRef>
        </p:style>
      </p:cxnSp>
      <p:sp>
        <p:nvSpPr>
          <p:cNvPr id="19" name="流程图: 联系 18" title=""/>
          <p:cNvSpPr/>
          <p:nvPr/>
        </p:nvSpPr>
        <p:spPr>
          <a:xfrm>
            <a:off x="1640840" y="4383405"/>
            <a:ext cx="166306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title=""/>
          <p:cNvSpPr txBox="1"/>
          <p:nvPr/>
        </p:nvSpPr>
        <p:spPr>
          <a:xfrm>
            <a:off x="815340" y="5749925"/>
            <a:ext cx="3020695" cy="368300"/>
          </a:xfrm>
          <a:prstGeom prst="rect">
            <a:avLst/>
          </a:prstGeom>
          <a:noFill/>
          <a:ln w="12700">
            <a:solidFill>
              <a:schemeClr val="accent2"/>
            </a:solidFill>
          </a:ln>
        </p:spPr>
        <p:txBody>
          <a:bodyPr wrap="none" rtlCol="0">
            <a:spAutoFit/>
          </a:bodyPr>
          <a:lstStyle/>
          <a:p>
            <a:pPr algn="l"/>
            <a:r>
              <a:rPr>
                <a:solidFill>
                  <a:srgbClr val="C00000"/>
                </a:solidFill>
                <a:latin typeface="微软雅黑" panose="020b0503020204020204" charset="-122"/>
                <a:ea typeface="微软雅黑" panose="020b0503020204020204" charset="-122"/>
              </a:rPr>
              <a:t>人正常步行的速度约为1m/s</a:t>
            </a:r>
            <a:endParaRPr>
              <a:solidFill>
                <a:srgbClr val="C00000"/>
              </a:solidFill>
              <a:latin typeface="微软雅黑" panose="020b0503020204020204" charset="-122"/>
              <a:ea typeface="微软雅黑" panose="020b0503020204020204" charset="-122"/>
            </a:endParaRPr>
          </a:p>
        </p:txBody>
      </p:sp>
      <p:cxnSp>
        <p:nvCxnSpPr>
          <p:cNvPr id="24" name="曲线连接符 23" title=""/>
          <p:cNvCxnSpPr/>
          <p:nvPr/>
        </p:nvCxnSpPr>
        <p:spPr>
          <a:xfrm rot="16200000">
            <a:off x="2491105" y="4994275"/>
            <a:ext cx="1221105" cy="403860"/>
          </a:xfrm>
          <a:prstGeom prst="curved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流程图: 联系 24" title=""/>
          <p:cNvSpPr/>
          <p:nvPr/>
        </p:nvSpPr>
        <p:spPr>
          <a:xfrm>
            <a:off x="932180" y="4717415"/>
            <a:ext cx="1663065"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title=""/>
          <p:cNvSpPr txBox="1"/>
          <p:nvPr/>
        </p:nvSpPr>
        <p:spPr>
          <a:xfrm>
            <a:off x="1450340" y="6291580"/>
            <a:ext cx="2662555" cy="368300"/>
          </a:xfrm>
          <a:prstGeom prst="rect">
            <a:avLst/>
          </a:prstGeom>
          <a:noFill/>
          <a:ln w="12700">
            <a:solidFill>
              <a:schemeClr val="accent5">
                <a:lumMod val="75000"/>
              </a:schemeClr>
            </a:solidFill>
          </a:ln>
        </p:spPr>
        <p:txBody>
          <a:bodyPr wrap="none" rtlCol="0">
            <a:spAutoFit/>
          </a:bodyPr>
          <a:lstStyle/>
          <a:p>
            <a:pPr algn="l"/>
            <a:r>
              <a:rPr>
                <a:solidFill>
                  <a:srgbClr val="C00000"/>
                </a:solidFill>
                <a:latin typeface="微软雅黑" panose="020b0503020204020204" charset="-122"/>
                <a:ea typeface="微软雅黑" panose="020b0503020204020204" charset="-122"/>
              </a:rPr>
              <a:t>人体安全电压不超过36V</a:t>
            </a:r>
            <a:endParaRPr>
              <a:solidFill>
                <a:srgbClr val="C00000"/>
              </a:solidFill>
              <a:latin typeface="微软雅黑" panose="020b0503020204020204" charset="-122"/>
              <a:ea typeface="微软雅黑" panose="020b0503020204020204" charset="-122"/>
            </a:endParaRPr>
          </a:p>
        </p:txBody>
      </p:sp>
      <p:cxnSp>
        <p:nvCxnSpPr>
          <p:cNvPr id="27" name="曲线连接符 26" title=""/>
          <p:cNvCxnSpPr/>
          <p:nvPr/>
        </p:nvCxnSpPr>
        <p:spPr>
          <a:xfrm rot="16200000" flipV="1">
            <a:off x="1325245" y="5541010"/>
            <a:ext cx="1185545" cy="360045"/>
          </a:xfrm>
          <a:prstGeom prst="curvedConnector3">
            <a:avLst>
              <a:gd name="adj1" fmla="val 49973"/>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9" name="文本框 28" title=""/>
          <p:cNvSpPr txBox="1"/>
          <p:nvPr/>
        </p:nvSpPr>
        <p:spPr>
          <a:xfrm>
            <a:off x="1595755" y="3285490"/>
            <a:ext cx="32639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B</a:t>
            </a:r>
            <a:endParaRPr lang="en-US" altLang="zh-CN">
              <a:solidFill>
                <a:srgbClr val="FF0000"/>
              </a:solidFill>
              <a:latin typeface="微软雅黑" panose="020b0503020204020204" charset="-122"/>
              <a:ea typeface="微软雅黑" panose="020b0503020204020204" charset="-122"/>
            </a:endParaRPr>
          </a:p>
        </p:txBody>
      </p:sp>
      <p:sp>
        <p:nvSpPr>
          <p:cNvPr id="32" name="文本框 31" title=""/>
          <p:cNvSpPr txBox="1"/>
          <p:nvPr/>
        </p:nvSpPr>
        <p:spPr>
          <a:xfrm>
            <a:off x="5977890" y="4707255"/>
            <a:ext cx="6080760" cy="583565"/>
          </a:xfrm>
          <a:prstGeom prst="rect">
            <a:avLst/>
          </a:prstGeom>
          <a:noFill/>
          <a:ln w="12700">
            <a:solidFill>
              <a:srgbClr val="7030A0"/>
            </a:solidFill>
          </a:ln>
        </p:spPr>
        <p:txBody>
          <a:bodyPr wrap="square" rtlCol="0">
            <a:spAutoFit/>
          </a:bodyPr>
          <a:lstStyle/>
          <a:p>
            <a:pPr algn="l"/>
            <a:r>
              <a:rPr sz="1600">
                <a:solidFill>
                  <a:srgbClr val="C00000"/>
                </a:solidFill>
                <a:latin typeface="微软雅黑" panose="020b0503020204020204" charset="-122"/>
                <a:ea typeface="微软雅黑" panose="020b0503020204020204" charset="-122"/>
              </a:rPr>
              <a:t>大客车的长度接近10m，以大客车为参照物，小汽车运动的路程约为10m</a:t>
            </a:r>
            <a:endParaRPr sz="1600">
              <a:solidFill>
                <a:srgbClr val="C00000"/>
              </a:solidFill>
              <a:latin typeface="微软雅黑" panose="020b0503020204020204" charset="-122"/>
              <a:ea typeface="微软雅黑" panose="020b0503020204020204" charset="-122"/>
            </a:endParaRPr>
          </a:p>
        </p:txBody>
      </p:sp>
      <p:sp>
        <p:nvSpPr>
          <p:cNvPr id="33" name="文本框 32" title=""/>
          <p:cNvSpPr txBox="1"/>
          <p:nvPr/>
        </p:nvSpPr>
        <p:spPr>
          <a:xfrm>
            <a:off x="5977890" y="5544185"/>
            <a:ext cx="6080760" cy="337185"/>
          </a:xfrm>
          <a:prstGeom prst="rect">
            <a:avLst/>
          </a:prstGeom>
          <a:noFill/>
          <a:ln w="12700">
            <a:solidFill>
              <a:srgbClr val="7030A0"/>
            </a:solidFill>
          </a:ln>
        </p:spPr>
        <p:txBody>
          <a:bodyPr wrap="square" rtlCol="0">
            <a:spAutoFit/>
          </a:bodyPr>
          <a:lstStyle/>
          <a:p>
            <a:pPr algn="l"/>
            <a:r>
              <a:rPr sz="1600">
                <a:solidFill>
                  <a:srgbClr val="C00000"/>
                </a:solidFill>
                <a:latin typeface="微软雅黑" panose="020b0503020204020204" charset="-122"/>
                <a:ea typeface="微软雅黑" panose="020b0503020204020204" charset="-122"/>
              </a:rPr>
              <a:t>小汽车相对于大客车的速度</a:t>
            </a:r>
            <a:r>
              <a:rPr lang="en-US" sz="1600">
                <a:solidFill>
                  <a:srgbClr val="C00000"/>
                </a:solidFill>
                <a:latin typeface="微软雅黑" panose="020b0503020204020204" charset="-122"/>
                <a:ea typeface="微软雅黑" panose="020b0503020204020204" charset="-122"/>
              </a:rPr>
              <a:t>v=10m/1s=10m/s=36km/h</a:t>
            </a:r>
            <a:endParaRPr lang="en-US" sz="1600">
              <a:solidFill>
                <a:srgbClr val="C00000"/>
              </a:solidFill>
              <a:latin typeface="微软雅黑" panose="020b0503020204020204" charset="-122"/>
              <a:ea typeface="微软雅黑" panose="020b0503020204020204" charset="-122"/>
            </a:endParaRPr>
          </a:p>
        </p:txBody>
      </p:sp>
      <p:sp>
        <p:nvSpPr>
          <p:cNvPr id="34" name="文本框 33" title=""/>
          <p:cNvSpPr txBox="1"/>
          <p:nvPr/>
        </p:nvSpPr>
        <p:spPr>
          <a:xfrm>
            <a:off x="7382510" y="3653790"/>
            <a:ext cx="32639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B</a:t>
            </a:r>
            <a:endParaRPr lang="en-US" altLang="zh-CN">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blinds(horizontal)">
                                      <p:cBhvr>
                                        <p:cTn id="31" dur="500"/>
                                        <p:tgtEl>
                                          <p:spTgt spid="43"/>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left)">
                                      <p:cBhvr>
                                        <p:cTn id="66" dur="500"/>
                                        <p:tgtEl>
                                          <p:spTgt spid="21"/>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left)">
                                      <p:cBhvr>
                                        <p:cTn id="74" dur="500"/>
                                        <p:tgtEl>
                                          <p:spTgt spid="11"/>
                                        </p:tgtEl>
                                      </p:cBhvr>
                                    </p:animEffect>
                                  </p:childTnLst>
                                </p:cTn>
                              </p:par>
                            </p:childTnLst>
                          </p:cTn>
                        </p:par>
                      </p:childTnLst>
                    </p:cTn>
                  </p:par>
                  <p:par>
                    <p:cTn id="75" fill="hold" nodeType="clickPar">
                      <p:stCondLst>
                        <p:cond delay="indefinite"/>
                        <p:cond evt="onBegin" delay="0">
                          <p:tn val="74"/>
                        </p:cond>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left)">
                                      <p:cBhvr>
                                        <p:cTn id="79" dur="500"/>
                                        <p:tgtEl>
                                          <p:spTgt spid="18"/>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left)">
                                      <p:cBhvr>
                                        <p:cTn id="82" dur="500"/>
                                        <p:tgtEl>
                                          <p:spTgt spid="17"/>
                                        </p:tgtEl>
                                      </p:cBhvr>
                                    </p:animEffect>
                                  </p:childTnLst>
                                </p:cTn>
                              </p:par>
                            </p:childTnLst>
                          </p:cTn>
                        </p:par>
                      </p:childTnLst>
                    </p:cTn>
                  </p:par>
                  <p:par>
                    <p:cTn id="83" fill="hold" nodeType="clickPar">
                      <p:stCondLst>
                        <p:cond delay="indefinite"/>
                        <p:cond evt="onBegin" delay="0">
                          <p:tn val="82"/>
                        </p:cond>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left)">
                                      <p:cBhvr>
                                        <p:cTn id="87" dur="500"/>
                                        <p:tgtEl>
                                          <p:spTgt spid="19"/>
                                        </p:tgtEl>
                                      </p:cBhvr>
                                    </p:animEffect>
                                  </p:childTnLst>
                                </p:cTn>
                              </p:par>
                            </p:childTnLst>
                          </p:cTn>
                        </p:par>
                      </p:childTnLst>
                    </p:cTn>
                  </p:par>
                  <p:par>
                    <p:cTn id="88" fill="hold" nodeType="clickPar">
                      <p:stCondLst>
                        <p:cond delay="indefinite"/>
                        <p:cond evt="onBegin" delay="0">
                          <p:tn val="87"/>
                        </p:cond>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left)">
                                      <p:cBhvr>
                                        <p:cTn id="92" dur="500"/>
                                        <p:tgtEl>
                                          <p:spTgt spid="24"/>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left)">
                                      <p:cBhvr>
                                        <p:cTn id="95" dur="500"/>
                                        <p:tgtEl>
                                          <p:spTgt spid="22"/>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wipe(left)">
                                      <p:cBhvr>
                                        <p:cTn id="100" dur="500"/>
                                        <p:tgtEl>
                                          <p:spTgt spid="25"/>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wipe(left)">
                                      <p:cBhvr>
                                        <p:cTn id="105" dur="500"/>
                                        <p:tgtEl>
                                          <p:spTgt spid="27"/>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wipe(left)">
                                      <p:cBhvr>
                                        <p:cTn id="108" dur="500"/>
                                        <p:tgtEl>
                                          <p:spTgt spid="26"/>
                                        </p:tgtEl>
                                      </p:cBhvr>
                                    </p:animEffect>
                                  </p:childTnLst>
                                </p:cTn>
                              </p:par>
                            </p:childTnLst>
                          </p:cTn>
                        </p:par>
                      </p:childTnLst>
                    </p:cTn>
                  </p:par>
                  <p:par>
                    <p:cTn id="109" fill="hold" nodeType="clickPar">
                      <p:stCondLst>
                        <p:cond delay="indefinite"/>
                        <p:cond evt="onBegin" delay="0">
                          <p:tn val="108"/>
                        </p:cond>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wipe(left)">
                                      <p:cBhvr>
                                        <p:cTn id="113" dur="500"/>
                                        <p:tgtEl>
                                          <p:spTgt spid="29"/>
                                        </p:tgtEl>
                                      </p:cBhvr>
                                    </p:animEffect>
                                  </p:childTnLst>
                                </p:cTn>
                              </p:par>
                            </p:childTnLst>
                          </p:cTn>
                        </p:par>
                      </p:childTnLst>
                    </p:cTn>
                  </p:par>
                  <p:par>
                    <p:cTn id="114" fill="hold" nodeType="clickPar">
                      <p:stCondLst>
                        <p:cond delay="indefinite"/>
                        <p:cond evt="onBegin" delay="0">
                          <p:tn val="113"/>
                        </p:cond>
                      </p:stCondLst>
                      <p:childTnLst>
                        <p:par>
                          <p:cTn id="115" fill="hold">
                            <p:stCondLst>
                              <p:cond delay="0"/>
                            </p:stCondLst>
                            <p:childTnLst>
                              <p:par>
                                <p:cTn id="116" presetID="22" presetClass="entr" presetSubtype="1" fill="hold" nodeType="click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wipe(up)">
                                      <p:cBhvr>
                                        <p:cTn id="118" dur="500"/>
                                        <p:tgtEl>
                                          <p:spTgt spid="28"/>
                                        </p:tgtEl>
                                      </p:cBhvr>
                                    </p:animEffect>
                                  </p:childTnLst>
                                </p:cTn>
                              </p:par>
                            </p:childTnLst>
                          </p:cTn>
                        </p:par>
                      </p:childTnLst>
                    </p:cTn>
                  </p:par>
                  <p:par>
                    <p:cTn id="119" fill="hold" nodeType="clickPar">
                      <p:stCondLst>
                        <p:cond delay="indefinite"/>
                        <p:cond evt="onBegin" delay="0">
                          <p:tn val="118"/>
                        </p:cond>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6"/>
                                        </p:tgtEl>
                                        <p:attrNameLst>
                                          <p:attrName>style.visibility</p:attrName>
                                        </p:attrNameLst>
                                      </p:cBhvr>
                                      <p:to>
                                        <p:strVal val="visible"/>
                                      </p:to>
                                    </p:set>
                                    <p:animEffect transition="in" filter="barn(inVertical)">
                                      <p:cBhvr>
                                        <p:cTn id="123" dur="500"/>
                                        <p:tgtEl>
                                          <p:spTgt spid="6"/>
                                        </p:tgtEl>
                                      </p:cBhvr>
                                    </p:animEffect>
                                  </p:childTnLst>
                                </p:cTn>
                              </p:par>
                            </p:childTnLst>
                          </p:cTn>
                        </p:par>
                      </p:childTnLst>
                    </p:cTn>
                  </p:par>
                  <p:par>
                    <p:cTn id="124" fill="hold" nodeType="clickPar">
                      <p:stCondLst>
                        <p:cond delay="indefinite"/>
                        <p:cond evt="onBegin" delay="0">
                          <p:tn val="123"/>
                        </p:cond>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wipe(left)">
                                      <p:cBhvr>
                                        <p:cTn id="128" dur="500"/>
                                        <p:tgtEl>
                                          <p:spTgt spid="32"/>
                                        </p:tgtEl>
                                      </p:cBhvr>
                                    </p:animEffect>
                                  </p:childTnLst>
                                </p:cTn>
                              </p:par>
                            </p:childTnLst>
                          </p:cTn>
                        </p:par>
                      </p:childTnLst>
                    </p:cTn>
                  </p:par>
                  <p:par>
                    <p:cTn id="129" fill="hold" nodeType="clickPar">
                      <p:stCondLst>
                        <p:cond delay="indefinite"/>
                        <p:cond evt="onBegin" delay="0">
                          <p:tn val="128"/>
                        </p:cond>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wipe(left)">
                                      <p:cBhvr>
                                        <p:cTn id="133" dur="500"/>
                                        <p:tgtEl>
                                          <p:spTgt spid="33"/>
                                        </p:tgtEl>
                                      </p:cBhvr>
                                    </p:animEffect>
                                  </p:childTnLst>
                                </p:cTn>
                              </p:par>
                            </p:childTnLst>
                          </p:cTn>
                        </p:par>
                      </p:childTnLst>
                    </p:cTn>
                  </p:par>
                  <p:par>
                    <p:cTn id="134" fill="hold" nodeType="clickPar">
                      <p:stCondLst>
                        <p:cond delay="indefinite"/>
                        <p:cond evt="onBegin" delay="0">
                          <p:tn val="133"/>
                        </p:cond>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left)">
                                      <p:cBhvr>
                                        <p:cTn id="1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43" grpId="0" animBg="1"/>
      <p:bldP spid="30" grpId="0"/>
      <p:bldP spid="14" grpId="0"/>
      <p:bldP spid="6" grpId="0"/>
      <p:bldP spid="9" grpId="0" animBg="1"/>
      <p:bldP spid="20" grpId="0" animBg="1"/>
      <p:bldP spid="11" grpId="0" animBg="1"/>
      <p:bldP spid="17" grpId="0" animBg="1"/>
      <p:bldP spid="19" grpId="0" animBg="1"/>
      <p:bldP spid="22" grpId="0" animBg="1"/>
      <p:bldP spid="25" grpId="0" animBg="1"/>
      <p:bldP spid="26" grpId="0" animBg="1"/>
      <p:bldP spid="29" grpId="0"/>
      <p:bldP spid="32" grpId="0" animBg="1"/>
      <p:bldP spid="33" grpId="0" animBg="1"/>
      <p:bldP spid="34" grpId="0"/>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6215380" y="163195"/>
            <a:ext cx="903605" cy="923290"/>
          </a:xfrm>
          <a:prstGeom prst="rect">
            <a:avLst/>
          </a:prstGeom>
        </p:spPr>
      </p:pic>
      <p:sp>
        <p:nvSpPr>
          <p:cNvPr id="5" name="文本框 4" title=""/>
          <p:cNvSpPr txBox="1"/>
          <p:nvPr/>
        </p:nvSpPr>
        <p:spPr>
          <a:xfrm>
            <a:off x="7139940" y="222885"/>
            <a:ext cx="35680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速度概念及应用</a:t>
            </a:r>
            <a:endParaRPr lang="zh-CN" sz="2400" b="1">
              <a:solidFill>
                <a:srgbClr val="0070C0"/>
              </a:solidFill>
              <a:latin typeface="微软雅黑" panose="020b0503020204020204" charset="-122"/>
              <a:ea typeface="微软雅黑" panose="020b0503020204020204" charset="-122"/>
              <a:sym typeface="+mn-ea"/>
            </a:endParaRPr>
          </a:p>
        </p:txBody>
      </p:sp>
      <p:sp>
        <p:nvSpPr>
          <p:cNvPr id="102" name="文本框 101" title=""/>
          <p:cNvSpPr txBox="1"/>
          <p:nvPr/>
        </p:nvSpPr>
        <p:spPr>
          <a:xfrm>
            <a:off x="292735" y="1356995"/>
            <a:ext cx="3729355"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（2023·济宁）</a:t>
            </a:r>
            <a:r>
              <a:rPr lang="zh-CN" sz="1600">
                <a:latin typeface="微软雅黑" panose="020b0503020204020204" charset="-122"/>
                <a:ea typeface="微软雅黑" panose="020b0503020204020204" charset="-122"/>
                <a:cs typeface="微软雅黑" panose="020b0503020204020204" charset="-122"/>
              </a:rPr>
              <a:t>济宁内环高架项目由高架路和地面快速路两部分组成，其中高架路36km，设计速度80km/h，合______m/s。小明跟随爸爸开车行完高架路全程用时36min，则这段时间内车的平均速度为______km/h。（结果保留一位小数）</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28" name="直接连接符 27" title=""/>
          <p:cNvCxnSpPr/>
          <p:nvPr/>
        </p:nvCxnSpPr>
        <p:spPr>
          <a:xfrm flipH="1">
            <a:off x="4166235" y="1477010"/>
            <a:ext cx="0" cy="536448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4335145" y="1356995"/>
            <a:ext cx="3707765" cy="193802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甲、乙两车都做匀速直线运动，甲车运动的速度是乙车的3倍，乙车行驶的路程是甲车的2倍，则甲车和乙车行驶的时间之比是（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A．3:2     B．2:3    C．1:6    D．6:l</a:t>
            </a:r>
            <a:endParaRPr lang="zh-CN" sz="1600">
              <a:latin typeface="微软雅黑" panose="020b0503020204020204" charset="-122"/>
              <a:ea typeface="微软雅黑" panose="020b0503020204020204" charset="-122"/>
              <a:cs typeface="微软雅黑" panose="020b0503020204020204" charset="-122"/>
            </a:endParaRPr>
          </a:p>
        </p:txBody>
      </p:sp>
      <p:cxnSp>
        <p:nvCxnSpPr>
          <p:cNvPr id="6" name="直接连接符 5" title=""/>
          <p:cNvCxnSpPr/>
          <p:nvPr/>
        </p:nvCxnSpPr>
        <p:spPr>
          <a:xfrm flipH="1">
            <a:off x="8042910" y="1477010"/>
            <a:ext cx="0" cy="536448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9" name="文本框 8" title=""/>
          <p:cNvSpPr txBox="1"/>
          <p:nvPr/>
        </p:nvSpPr>
        <p:spPr>
          <a:xfrm>
            <a:off x="8211820" y="1299845"/>
            <a:ext cx="3707765"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小明家到学校的路程为600m，他去上学时，前一半路程平均速度为1.2m/s，为了不迟到后一半路程用去了150s，他上学的整个路程平均速度为（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A．2.5m/s    B．1.5m/s</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C．1.6m/s    D．2m/s</a:t>
            </a:r>
            <a:endParaRPr lang="zh-CN" sz="1600">
              <a:latin typeface="微软雅黑" panose="020b0503020204020204" charset="-122"/>
              <a:ea typeface="微软雅黑" panose="020b0503020204020204" charset="-122"/>
              <a:cs typeface="微软雅黑" panose="020b0503020204020204" charset="-122"/>
            </a:endParaRPr>
          </a:p>
        </p:txBody>
      </p:sp>
      <p:sp>
        <p:nvSpPr>
          <p:cNvPr id="20" name="文本框 19" title=""/>
          <p:cNvSpPr txBox="1"/>
          <p:nvPr/>
        </p:nvSpPr>
        <p:spPr>
          <a:xfrm>
            <a:off x="292735" y="4033520"/>
            <a:ext cx="995680" cy="337185"/>
          </a:xfrm>
          <a:prstGeom prst="rect">
            <a:avLst/>
          </a:prstGeom>
          <a:noFill/>
          <a:ln w="12700">
            <a:solidFill>
              <a:srgbClr val="7030A0"/>
            </a:solidFill>
          </a:ln>
        </p:spPr>
        <p:txBody>
          <a:bodyPr wrap="none" rtlCol="0">
            <a:spAutoFit/>
          </a:bodyPr>
          <a:lstStyle/>
          <a:p>
            <a:r>
              <a:rPr sz="1600">
                <a:solidFill>
                  <a:srgbClr val="C00000"/>
                </a:solidFill>
                <a:latin typeface="微软雅黑" panose="020b0503020204020204" charset="-122"/>
                <a:ea typeface="微软雅黑" panose="020b0503020204020204" charset="-122"/>
              </a:rPr>
              <a:t>换算单位</a:t>
            </a:r>
            <a:endParaRPr sz="1600">
              <a:solidFill>
                <a:srgbClr val="C00000"/>
              </a:solidFill>
              <a:latin typeface="微软雅黑" panose="020b0503020204020204" charset="-122"/>
              <a:ea typeface="微软雅黑" panose="020b0503020204020204" charset="-122"/>
            </a:endParaRPr>
          </a:p>
        </p:txBody>
      </p:sp>
      <p:graphicFrame>
        <p:nvGraphicFramePr>
          <p:cNvPr id="2" name="Object 439" title=""/>
          <p:cNvGraphicFramePr>
            <a:graphicFrameLocks noChangeAspect="1"/>
          </p:cNvGraphicFramePr>
          <p:nvPr/>
        </p:nvGraphicFramePr>
        <p:xfrm>
          <a:off x="1387158" y="4033203"/>
          <a:ext cx="2581275" cy="390525"/>
        </p:xfrm>
        <a:graphic>
          <a:graphicData uri="http://schemas.openxmlformats.org/presentationml/2006/ole">
            <mc:AlternateContent>
              <mc:Choice xmlns:v="urn:schemas-microsoft-com:vml" Requires="v">
                <p:oleObj spid="_x0000_s1043" r:id="rId3" imgW="2578100" imgH="393700" progId="Equation.DSMT4">
                  <p:embed/>
                </p:oleObj>
              </mc:Choice>
              <mc:Fallback>
                <p:oleObj r:id="rId3" imgW="2578100" imgH="393700" progId="Equation.DSMT4">
                  <p:embed/>
                  <p:pic>
                    <p:nvPicPr>
                      <p:cNvPr id="0" name="OLE substitute image"/>
                      <p:cNvPicPr/>
                      <p:nvPr/>
                    </p:nvPicPr>
                    <p:blipFill>
                      <a:blip r:embed="rId4"/>
                      <a:stretch>
                        <a:fillRect/>
                      </a:stretch>
                    </p:blipFill>
                    <p:spPr>
                      <a:xfrm>
                        <a:off x="1387158" y="4033203"/>
                        <a:ext cx="2581275" cy="390525"/>
                      </a:xfrm>
                      <a:prstGeom prst="rect">
                        <a:avLst/>
                      </a:prstGeom>
                      <a:noFill/>
                      <a:ln w="38100">
                        <a:noFill/>
                        <a:miter/>
                      </a:ln>
                    </p:spPr>
                  </p:pic>
                </p:oleObj>
              </mc:Fallback>
            </mc:AlternateContent>
          </a:graphicData>
        </a:graphic>
      </p:graphicFrame>
      <p:sp>
        <p:nvSpPr>
          <p:cNvPr id="35" name="文本框 34" title=""/>
          <p:cNvSpPr txBox="1"/>
          <p:nvPr/>
        </p:nvSpPr>
        <p:spPr>
          <a:xfrm>
            <a:off x="211455" y="4606925"/>
            <a:ext cx="3954145" cy="583565"/>
          </a:xfrm>
          <a:prstGeom prst="rect">
            <a:avLst/>
          </a:prstGeom>
          <a:noFill/>
          <a:ln w="12700">
            <a:solidFill>
              <a:srgbClr val="7030A0"/>
            </a:solidFill>
          </a:ln>
        </p:spPr>
        <p:txBody>
          <a:bodyPr wrap="square" rtlCol="0">
            <a:spAutoFit/>
          </a:bodyPr>
          <a:lstStyle/>
          <a:p>
            <a:r>
              <a:rPr sz="1600">
                <a:solidFill>
                  <a:srgbClr val="C00000"/>
                </a:solidFill>
                <a:latin typeface="微软雅黑" panose="020b0503020204020204" charset="-122"/>
                <a:ea typeface="微软雅黑" panose="020b0503020204020204" charset="-122"/>
              </a:rPr>
              <a:t>行完高架路全程这段时间内车的平均速度为</a:t>
            </a:r>
            <a:endParaRPr sz="1600">
              <a:solidFill>
                <a:srgbClr val="C00000"/>
              </a:solidFill>
              <a:latin typeface="微软雅黑" panose="020b0503020204020204" charset="-122"/>
              <a:ea typeface="微软雅黑" panose="020b0503020204020204" charset="-122"/>
            </a:endParaRPr>
          </a:p>
        </p:txBody>
      </p:sp>
      <p:graphicFrame>
        <p:nvGraphicFramePr>
          <p:cNvPr id="7" name="Object 440" title=""/>
          <p:cNvGraphicFramePr>
            <a:graphicFrameLocks noChangeAspect="1"/>
          </p:cNvGraphicFramePr>
          <p:nvPr/>
        </p:nvGraphicFramePr>
        <p:xfrm>
          <a:off x="1074103" y="5373053"/>
          <a:ext cx="1514475" cy="581025"/>
        </p:xfrm>
        <a:graphic>
          <a:graphicData uri="http://schemas.openxmlformats.org/presentationml/2006/ole">
            <mc:AlternateContent>
              <mc:Choice xmlns:v="urn:schemas-microsoft-com:vml" Requires="v">
                <p:oleObj spid="_x0000_s1044" r:id="rId5" imgW="1511300" imgH="584200" progId="Equation.DSMT4">
                  <p:embed/>
                </p:oleObj>
              </mc:Choice>
              <mc:Fallback>
                <p:oleObj r:id="rId5" imgW="1511300" imgH="584200" progId="Equation.DSMT4">
                  <p:embed/>
                  <p:pic>
                    <p:nvPicPr>
                      <p:cNvPr id="0" name="OLE substitute image"/>
                      <p:cNvPicPr/>
                      <p:nvPr/>
                    </p:nvPicPr>
                    <p:blipFill>
                      <a:blip r:embed="rId6"/>
                      <a:stretch>
                        <a:fillRect/>
                      </a:stretch>
                    </p:blipFill>
                    <p:spPr>
                      <a:xfrm>
                        <a:off x="1074103" y="5373053"/>
                        <a:ext cx="1514475" cy="581025"/>
                      </a:xfrm>
                      <a:prstGeom prst="rect">
                        <a:avLst/>
                      </a:prstGeom>
                      <a:noFill/>
                      <a:ln w="38100">
                        <a:noFill/>
                        <a:miter/>
                      </a:ln>
                    </p:spPr>
                  </p:pic>
                </p:oleObj>
              </mc:Fallback>
            </mc:AlternateContent>
          </a:graphicData>
        </a:graphic>
      </p:graphicFrame>
      <p:sp>
        <p:nvSpPr>
          <p:cNvPr id="30" name="文本框 29" title=""/>
          <p:cNvSpPr txBox="1"/>
          <p:nvPr/>
        </p:nvSpPr>
        <p:spPr>
          <a:xfrm>
            <a:off x="561340" y="2526665"/>
            <a:ext cx="5899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22.2</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1854835" y="3260090"/>
            <a:ext cx="42164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60</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4415155" y="3444875"/>
            <a:ext cx="2694305" cy="337185"/>
          </a:xfrm>
          <a:prstGeom prst="rect">
            <a:avLst/>
          </a:prstGeom>
          <a:noFill/>
          <a:ln w="12700">
            <a:solidFill>
              <a:srgbClr val="7030A0"/>
            </a:solidFill>
          </a:ln>
        </p:spPr>
        <p:txBody>
          <a:bodyPr wrap="square" rtlCol="0">
            <a:spAutoFit/>
          </a:bodyPr>
          <a:lstStyle/>
          <a:p>
            <a:r>
              <a:rPr sz="1600">
                <a:solidFill>
                  <a:srgbClr val="C00000"/>
                </a:solidFill>
                <a:latin typeface="微软雅黑" panose="020b0503020204020204" charset="-122"/>
                <a:ea typeface="微软雅黑" panose="020b0503020204020204" charset="-122"/>
              </a:rPr>
              <a:t>甲、乙两车所用的时间之比</a:t>
            </a:r>
            <a:endParaRPr sz="1600">
              <a:solidFill>
                <a:srgbClr val="C00000"/>
              </a:solidFill>
              <a:latin typeface="微软雅黑" panose="020b0503020204020204" charset="-122"/>
              <a:ea typeface="微软雅黑" panose="020b0503020204020204" charset="-122"/>
            </a:endParaRPr>
          </a:p>
        </p:txBody>
      </p:sp>
      <p:pic>
        <p:nvPicPr>
          <p:cNvPr id="15" name="图片 11" title=""/>
          <p:cNvPicPr>
            <a:picLocks noChangeAspect="1"/>
          </p:cNvPicPr>
          <p:nvPr/>
        </p:nvPicPr>
        <p:blipFill>
          <a:blip r:embed="rId7"/>
          <a:stretch>
            <a:fillRect/>
          </a:stretch>
        </p:blipFill>
        <p:spPr>
          <a:xfrm>
            <a:off x="4417060" y="3968750"/>
            <a:ext cx="2561590" cy="551815"/>
          </a:xfrm>
          <a:prstGeom prst="rect">
            <a:avLst/>
          </a:prstGeom>
          <a:noFill/>
          <a:ln w="9525">
            <a:noFill/>
          </a:ln>
        </p:spPr>
      </p:pic>
      <p:sp>
        <p:nvSpPr>
          <p:cNvPr id="16" name="文本框 15" title=""/>
          <p:cNvSpPr txBox="1"/>
          <p:nvPr/>
        </p:nvSpPr>
        <p:spPr>
          <a:xfrm>
            <a:off x="6892290" y="252666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8211820" y="4033520"/>
            <a:ext cx="2289175" cy="337185"/>
          </a:xfrm>
          <a:prstGeom prst="rect">
            <a:avLst/>
          </a:prstGeom>
          <a:noFill/>
          <a:ln w="12700">
            <a:solidFill>
              <a:srgbClr val="7030A0"/>
            </a:solidFill>
          </a:ln>
        </p:spPr>
        <p:txBody>
          <a:bodyPr wrap="square" rtlCol="0">
            <a:spAutoFit/>
          </a:bodyPr>
          <a:lstStyle/>
          <a:p>
            <a:r>
              <a:rPr sz="1600">
                <a:solidFill>
                  <a:srgbClr val="C00000"/>
                </a:solidFill>
                <a:latin typeface="微软雅黑" panose="020b0503020204020204" charset="-122"/>
                <a:ea typeface="微软雅黑" panose="020b0503020204020204" charset="-122"/>
              </a:rPr>
              <a:t>行驶前一半路程的时间</a:t>
            </a:r>
            <a:endParaRPr sz="1600">
              <a:solidFill>
                <a:srgbClr val="C00000"/>
              </a:solidFill>
              <a:latin typeface="微软雅黑" panose="020b0503020204020204" charset="-122"/>
              <a:ea typeface="微软雅黑" panose="020b0503020204020204" charset="-122"/>
            </a:endParaRPr>
          </a:p>
        </p:txBody>
      </p:sp>
      <p:sp>
        <p:nvSpPr>
          <p:cNvPr id="18" name="文本框 17" title=""/>
          <p:cNvSpPr txBox="1"/>
          <p:nvPr/>
        </p:nvSpPr>
        <p:spPr>
          <a:xfrm>
            <a:off x="8211820" y="4492625"/>
            <a:ext cx="297688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t</a:t>
            </a:r>
            <a:r>
              <a:rPr lang="en-US" altLang="zh-CN" sz="1600" baseline="-25000">
                <a:solidFill>
                  <a:srgbClr val="FF0000"/>
                </a:solidFill>
                <a:latin typeface="微软雅黑" panose="020b0503020204020204" charset="-122"/>
                <a:ea typeface="微软雅黑" panose="020b0503020204020204" charset="-122"/>
              </a:rPr>
              <a:t>1</a:t>
            </a:r>
            <a:r>
              <a:rPr lang="en-US" altLang="zh-CN" sz="1600">
                <a:solidFill>
                  <a:srgbClr val="FF0000"/>
                </a:solidFill>
                <a:latin typeface="微软雅黑" panose="020b0503020204020204" charset="-122"/>
                <a:ea typeface="微软雅黑" panose="020b0503020204020204" charset="-122"/>
              </a:rPr>
              <a:t>=s</a:t>
            </a:r>
            <a:r>
              <a:rPr lang="en-US" altLang="zh-CN" sz="1600" baseline="-25000">
                <a:solidFill>
                  <a:srgbClr val="FF0000"/>
                </a:solidFill>
                <a:latin typeface="微软雅黑" panose="020b0503020204020204" charset="-122"/>
                <a:ea typeface="微软雅黑" panose="020b0503020204020204" charset="-122"/>
              </a:rPr>
              <a:t>1</a:t>
            </a:r>
            <a:r>
              <a:rPr lang="en-US" altLang="zh-CN" sz="1600">
                <a:solidFill>
                  <a:srgbClr val="FF0000"/>
                </a:solidFill>
                <a:latin typeface="微软雅黑" panose="020b0503020204020204" charset="-122"/>
                <a:ea typeface="微软雅黑" panose="020b0503020204020204" charset="-122"/>
              </a:rPr>
              <a:t>/v</a:t>
            </a:r>
            <a:r>
              <a:rPr lang="en-US" altLang="zh-CN" sz="1600" baseline="-25000">
                <a:solidFill>
                  <a:srgbClr val="FF0000"/>
                </a:solidFill>
                <a:latin typeface="微软雅黑" panose="020b0503020204020204" charset="-122"/>
                <a:ea typeface="微软雅黑" panose="020b0503020204020204" charset="-122"/>
              </a:rPr>
              <a:t>1</a:t>
            </a:r>
            <a:r>
              <a:rPr lang="en-US" altLang="zh-CN" sz="1600">
                <a:solidFill>
                  <a:srgbClr val="FF0000"/>
                </a:solidFill>
                <a:latin typeface="微软雅黑" panose="020b0503020204020204" charset="-122"/>
                <a:ea typeface="微软雅黑" panose="020b0503020204020204" charset="-122"/>
              </a:rPr>
              <a:t>=300m/1.2m/s=250s</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8211820" y="4951730"/>
            <a:ext cx="1852930" cy="337185"/>
          </a:xfrm>
          <a:prstGeom prst="rect">
            <a:avLst/>
          </a:prstGeom>
          <a:noFill/>
          <a:ln w="12700">
            <a:solidFill>
              <a:srgbClr val="7030A0"/>
            </a:solidFill>
          </a:ln>
        </p:spPr>
        <p:txBody>
          <a:bodyPr wrap="square" rtlCol="0">
            <a:spAutoFit/>
          </a:bodyPr>
          <a:lstStyle/>
          <a:p>
            <a:r>
              <a:rPr lang="zh-CN" sz="1600">
                <a:solidFill>
                  <a:srgbClr val="C00000"/>
                </a:solidFill>
                <a:latin typeface="微软雅黑" panose="020b0503020204020204" charset="-122"/>
                <a:ea typeface="微软雅黑" panose="020b0503020204020204" charset="-122"/>
              </a:rPr>
              <a:t>整个路程的总时间</a:t>
            </a:r>
            <a:endParaRPr lang="zh-CN" sz="1600">
              <a:solidFill>
                <a:srgbClr val="C00000"/>
              </a:solidFill>
              <a:latin typeface="微软雅黑" panose="020b0503020204020204" charset="-122"/>
              <a:ea typeface="微软雅黑" panose="020b0503020204020204" charset="-122"/>
            </a:endParaRPr>
          </a:p>
        </p:txBody>
      </p:sp>
      <p:sp>
        <p:nvSpPr>
          <p:cNvPr id="21" name="文本框 20" title=""/>
          <p:cNvSpPr txBox="1"/>
          <p:nvPr/>
        </p:nvSpPr>
        <p:spPr>
          <a:xfrm>
            <a:off x="8211820" y="5410835"/>
            <a:ext cx="267335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t=t</a:t>
            </a:r>
            <a:r>
              <a:rPr lang="en-US" altLang="zh-CN" sz="1600" baseline="-25000">
                <a:solidFill>
                  <a:srgbClr val="FF0000"/>
                </a:solidFill>
                <a:latin typeface="微软雅黑" panose="020b0503020204020204" charset="-122"/>
                <a:ea typeface="微软雅黑" panose="020b0503020204020204" charset="-122"/>
              </a:rPr>
              <a:t>1</a:t>
            </a:r>
            <a:r>
              <a:rPr lang="en-US" altLang="zh-CN" sz="1600">
                <a:solidFill>
                  <a:srgbClr val="FF0000"/>
                </a:solidFill>
                <a:latin typeface="微软雅黑" panose="020b0503020204020204" charset="-122"/>
                <a:ea typeface="微软雅黑" panose="020b0503020204020204" charset="-122"/>
              </a:rPr>
              <a:t>+t</a:t>
            </a:r>
            <a:r>
              <a:rPr lang="en-US" altLang="zh-CN" sz="1600" baseline="-25000">
                <a:solidFill>
                  <a:srgbClr val="FF0000"/>
                </a:solidFill>
                <a:latin typeface="微软雅黑" panose="020b0503020204020204" charset="-122"/>
                <a:ea typeface="微软雅黑" panose="020b0503020204020204" charset="-122"/>
              </a:rPr>
              <a:t>2</a:t>
            </a:r>
            <a:r>
              <a:rPr lang="en-US" altLang="zh-CN" sz="1600">
                <a:solidFill>
                  <a:srgbClr val="FF0000"/>
                </a:solidFill>
                <a:latin typeface="微软雅黑" panose="020b0503020204020204" charset="-122"/>
                <a:ea typeface="微软雅黑" panose="020b0503020204020204" charset="-122"/>
              </a:rPr>
              <a:t>=250s+150s=400s</a:t>
            </a:r>
            <a:endParaRPr lang="en-US" altLang="zh-CN" sz="1600">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8211820" y="5756910"/>
            <a:ext cx="2044700" cy="337185"/>
          </a:xfrm>
          <a:prstGeom prst="rect">
            <a:avLst/>
          </a:prstGeom>
          <a:noFill/>
          <a:ln w="12700">
            <a:solidFill>
              <a:srgbClr val="7030A0"/>
            </a:solidFill>
          </a:ln>
        </p:spPr>
        <p:txBody>
          <a:bodyPr wrap="square" rtlCol="0">
            <a:spAutoFit/>
          </a:bodyPr>
          <a:lstStyle/>
          <a:p>
            <a:r>
              <a:rPr lang="zh-CN" sz="1600">
                <a:solidFill>
                  <a:srgbClr val="C00000"/>
                </a:solidFill>
                <a:latin typeface="微软雅黑" panose="020b0503020204020204" charset="-122"/>
                <a:ea typeface="微软雅黑" panose="020b0503020204020204" charset="-122"/>
              </a:rPr>
              <a:t>整个路程的平均速度</a:t>
            </a:r>
            <a:endParaRPr lang="zh-CN" sz="1600">
              <a:solidFill>
                <a:srgbClr val="C00000"/>
              </a:solidFill>
              <a:latin typeface="微软雅黑" panose="020b0503020204020204" charset="-122"/>
              <a:ea typeface="微软雅黑" panose="020b0503020204020204" charset="-122"/>
            </a:endParaRPr>
          </a:p>
        </p:txBody>
      </p:sp>
      <p:sp>
        <p:nvSpPr>
          <p:cNvPr id="23" name="文本框 22" title=""/>
          <p:cNvSpPr txBox="1"/>
          <p:nvPr/>
        </p:nvSpPr>
        <p:spPr>
          <a:xfrm>
            <a:off x="8211820" y="6264275"/>
            <a:ext cx="27444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v=s/t=600m/400s=1.5m/s</a:t>
            </a:r>
            <a:endParaRPr lang="en-US" altLang="zh-CN" sz="1600">
              <a:solidFill>
                <a:srgbClr val="FF0000"/>
              </a:solidFill>
              <a:latin typeface="微软雅黑" panose="020b0503020204020204" charset="-122"/>
              <a:ea typeface="微软雅黑" panose="020b0503020204020204" charset="-122"/>
            </a:endParaRPr>
          </a:p>
        </p:txBody>
      </p:sp>
      <p:sp>
        <p:nvSpPr>
          <p:cNvPr id="24" name="文本框 23" title=""/>
          <p:cNvSpPr txBox="1"/>
          <p:nvPr/>
        </p:nvSpPr>
        <p:spPr>
          <a:xfrm>
            <a:off x="8976360" y="287845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up)">
                                      <p:cBhvr>
                                        <p:cTn id="61" dur="500"/>
                                        <p:tgtEl>
                                          <p:spTgt spid="28"/>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left)">
                                      <p:cBhvr>
                                        <p:cTn id="71" dur="500"/>
                                        <p:tgtEl>
                                          <p:spTgt spid="13"/>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left)">
                                      <p:cBhvr>
                                        <p:cTn id="76" dur="500"/>
                                        <p:tgtEl>
                                          <p:spTgt spid="15"/>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1" fill="hold" nodeType="click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wipe(up)">
                                      <p:cBhvr>
                                        <p:cTn id="86" dur="500"/>
                                        <p:tgtEl>
                                          <p:spTgt spid="6"/>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barn(inVertical)">
                                      <p:cBhvr>
                                        <p:cTn id="91" dur="500"/>
                                        <p:tgtEl>
                                          <p:spTgt spid="9"/>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wipe(left)">
                                      <p:cBhvr>
                                        <p:cTn id="96" dur="500"/>
                                        <p:tgtEl>
                                          <p:spTgt spid="17"/>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wipe(left)">
                                      <p:cBhvr>
                                        <p:cTn id="101" dur="500"/>
                                        <p:tgtEl>
                                          <p:spTgt spid="18"/>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wipe(left)">
                                      <p:cBhvr>
                                        <p:cTn id="106" dur="500"/>
                                        <p:tgtEl>
                                          <p:spTgt spid="19"/>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wipe(left)">
                                      <p:cBhvr>
                                        <p:cTn id="111" dur="500"/>
                                        <p:tgtEl>
                                          <p:spTgt spid="21"/>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wipe(left)">
                                      <p:cBhvr>
                                        <p:cTn id="116" dur="500"/>
                                        <p:tgtEl>
                                          <p:spTgt spid="22"/>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wipe(left)">
                                      <p:cBhvr>
                                        <p:cTn id="121" dur="500"/>
                                        <p:tgtEl>
                                          <p:spTgt spid="23"/>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24"/>
                                        </p:tgtEl>
                                        <p:attrNameLst>
                                          <p:attrName>style.visibility</p:attrName>
                                        </p:attrNameLst>
                                      </p:cBhvr>
                                      <p:to>
                                        <p:strVal val="visible"/>
                                      </p:to>
                                    </p:set>
                                    <p:animEffect transition="in" filter="barn(inVertical)">
                                      <p:cBhvr>
                                        <p:cTn id="1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14" grpId="0"/>
      <p:bldP spid="9" grpId="0"/>
      <p:bldP spid="20" grpId="0" animBg="1"/>
      <p:bldP spid="35" grpId="0" animBg="1"/>
      <p:bldP spid="30" grpId="0"/>
      <p:bldP spid="11" grpId="0"/>
      <p:bldP spid="13" grpId="0" animBg="1"/>
      <p:bldP spid="15" grpId="0"/>
      <p:bldP spid="16" grpId="0" animBg="1"/>
      <p:bldP spid="17" grpId="0"/>
      <p:bldP spid="18" grpId="0" animBg="1"/>
      <p:bldP spid="19" grpId="0"/>
      <p:bldP spid="21" grpId="0" animBg="1"/>
      <p:bldP spid="22" grpId="0"/>
      <p:bldP spid="23" grpId="0"/>
      <p:bldP spid="24" grpId="0"/>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320030" y="163195"/>
            <a:ext cx="903605" cy="923290"/>
          </a:xfrm>
          <a:prstGeom prst="rect">
            <a:avLst/>
          </a:prstGeom>
        </p:spPr>
      </p:pic>
      <p:sp>
        <p:nvSpPr>
          <p:cNvPr id="5" name="文本框 4" title=""/>
          <p:cNvSpPr txBox="1"/>
          <p:nvPr/>
        </p:nvSpPr>
        <p:spPr>
          <a:xfrm>
            <a:off x="6244590" y="222885"/>
            <a:ext cx="32937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速度相关计算</a:t>
            </a:r>
            <a:endParaRPr lang="zh-CN" altLang="en-US" sz="2400" b="1">
              <a:solidFill>
                <a:srgbClr val="0070C0"/>
              </a:solidFill>
              <a:latin typeface="微软雅黑" panose="020b0503020204020204" charset="-122"/>
              <a:ea typeface="微软雅黑" panose="020b0503020204020204" charset="-122"/>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2" name="文本框 1" title=""/>
          <p:cNvSpPr txBox="1"/>
          <p:nvPr/>
        </p:nvSpPr>
        <p:spPr>
          <a:xfrm>
            <a:off x="371475" y="2120080"/>
            <a:ext cx="11734800" cy="2399665"/>
          </a:xfrm>
          <a:prstGeom prst="rect">
            <a:avLst/>
          </a:prstGeom>
          <a:noFill/>
        </p:spPr>
        <p:txBody>
          <a:bodyPr wrap="square" rtlCol="0" anchor="t">
            <a:spAutoFit/>
          </a:bodyPr>
          <a:lstStyle/>
          <a:p>
            <a:pPr eaLnBrk="1" fontAlgn="auto" latinLnBrk="0" hangingPunct="1">
              <a:lnSpc>
                <a:spcPct val="150000"/>
              </a:lnSpc>
            </a:pPr>
            <a:r>
              <a:rPr sz="2000" b="1">
                <a:latin typeface="微软雅黑" panose="020b0503020204020204" charset="-122"/>
                <a:ea typeface="微软雅黑" panose="020b0503020204020204" charset="-122"/>
                <a:cs typeface="微软雅黑" panose="020b0503020204020204" charset="-122"/>
              </a:rPr>
              <a:t>解答计算题的基本步骤：</a:t>
            </a:r>
            <a:endParaRPr sz="2000" b="1">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（1）认真审题，找出各运动阶段的已知条件、待求的物理量，用准确地字母符号及下标表示；</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（2）统一单位。</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（3）根据物理概念选用物理公式，并进行公式变换，同时应有必要的文字说明；</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（4）代入数据进行计算，计算出答案，竖直后面要写上准确地单位。</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wipe(left)">
                                      <p:cBhvr>
                                        <p:cTn id="41" dur="500"/>
                                        <p:tgtEl>
                                          <p:spTgt spid="2">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500"/>
                                        <p:tgtEl>
                                          <p:spTgt spid="2">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wipe(left)">
                                      <p:cBhvr>
                                        <p:cTn id="5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320030" y="163195"/>
            <a:ext cx="903605" cy="923290"/>
          </a:xfrm>
          <a:prstGeom prst="rect">
            <a:avLst/>
          </a:prstGeom>
        </p:spPr>
      </p:pic>
      <p:sp>
        <p:nvSpPr>
          <p:cNvPr id="5" name="文本框 4" title=""/>
          <p:cNvSpPr txBox="1"/>
          <p:nvPr/>
        </p:nvSpPr>
        <p:spPr>
          <a:xfrm>
            <a:off x="6244590" y="222885"/>
            <a:ext cx="32937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速度相关计算</a:t>
            </a:r>
            <a:endParaRPr lang="zh-CN" altLang="en-US" sz="2400" b="1">
              <a:solidFill>
                <a:srgbClr val="0070C0"/>
              </a:solidFill>
              <a:latin typeface="微软雅黑" panose="020b0503020204020204" charset="-122"/>
              <a:ea typeface="微软雅黑" panose="020b0503020204020204" charset="-122"/>
            </a:endParaRPr>
          </a:p>
        </p:txBody>
      </p:sp>
      <p:sp>
        <p:nvSpPr>
          <p:cNvPr id="102" name="文本框 101" title=""/>
          <p:cNvSpPr txBox="1"/>
          <p:nvPr/>
        </p:nvSpPr>
        <p:spPr>
          <a:xfrm>
            <a:off x="292735" y="1356995"/>
            <a:ext cx="7847965"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（2023·株洲）</a:t>
            </a:r>
            <a:r>
              <a:rPr lang="zh-CN" sz="1600">
                <a:latin typeface="微软雅黑" panose="020b0503020204020204" charset="-122"/>
                <a:ea typeface="微软雅黑" panose="020b0503020204020204" charset="-122"/>
                <a:cs typeface="微软雅黑" panose="020b0503020204020204" charset="-122"/>
              </a:rPr>
              <a:t>株洲南站到长沙站的S7908次城际列车运行时刻表如表所示，根据此表回答下列问题。</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（1）列车从株洲南站发车，行驶______km到达株洲站，用时______min，列车的平均速度是______km/h；</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（2）列车在“株洲南—株洲”段的运行速度比在“株洲—田心东”段的______（填“大”或“小”）。</a:t>
            </a:r>
            <a:endParaRPr lang="zh-CN" sz="1600">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nvGraphicFramePr>
        <p:xfrm>
          <a:off x="405130" y="3764280"/>
          <a:ext cx="7581900" cy="2249170"/>
        </p:xfrm>
        <a:graphic>
          <a:graphicData uri="http://schemas.openxmlformats.org/drawingml/2006/table">
            <a:tbl>
              <a:tblPr firstRow="1" bandRow="1">
                <a:tableStyleId>{5940675A-B579-460E-94D1-54222C63F5DA}</a:tableStyleId>
              </a:tblPr>
              <a:tblGrid>
                <a:gridCol w="1895475"/>
                <a:gridCol w="1895475"/>
                <a:gridCol w="1895475"/>
                <a:gridCol w="1895475"/>
              </a:tblGrid>
              <a:tr h="32131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车站</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到达</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发车</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里程/km</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2131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株洲南</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始发站</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07：44</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2131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株洲</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07：50</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07：52</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8</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2131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大丰</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07：57</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07：58</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13.5</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2131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田心东</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08：01</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08：03</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16</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2131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2131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长沙</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08：54</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终点站</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58</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cxnSp>
        <p:nvCxnSpPr>
          <p:cNvPr id="28" name="直接连接符 27" title=""/>
          <p:cNvCxnSpPr/>
          <p:nvPr/>
        </p:nvCxnSpPr>
        <p:spPr>
          <a:xfrm flipH="1">
            <a:off x="8140700" y="1356995"/>
            <a:ext cx="0" cy="536448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8208645" y="1356995"/>
            <a:ext cx="3869055"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（2023·恩施）</a:t>
            </a:r>
            <a:r>
              <a:rPr lang="zh-CN" sz="1600">
                <a:latin typeface="微软雅黑" panose="020b0503020204020204" charset="-122"/>
                <a:ea typeface="微软雅黑" panose="020b0503020204020204" charset="-122"/>
                <a:cs typeface="微软雅黑" panose="020b0503020204020204" charset="-122"/>
              </a:rPr>
              <a:t>李白在《早发白帝城》中描述：“朝辞白帝彩云间，千里江陵一日还”（注：2里为1km，“一日还”指大约24h从白帝城到达江陵）。诗人所描述的船速最接近（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2km/h</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B. 10km/h</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20km/h</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D. 1000km/h</a:t>
            </a:r>
            <a:endParaRPr lang="zh-CN" sz="1600">
              <a:latin typeface="微软雅黑" panose="020b0503020204020204" charset="-122"/>
              <a:ea typeface="微软雅黑" panose="020b0503020204020204" charset="-122"/>
              <a:cs typeface="微软雅黑" panose="020b0503020204020204" charset="-122"/>
            </a:endParaRPr>
          </a:p>
        </p:txBody>
      </p:sp>
      <p:sp>
        <p:nvSpPr>
          <p:cNvPr id="13" name="矩形标注 12" title=""/>
          <p:cNvSpPr/>
          <p:nvPr/>
        </p:nvSpPr>
        <p:spPr>
          <a:xfrm>
            <a:off x="3082925" y="1086485"/>
            <a:ext cx="4904105" cy="478155"/>
          </a:xfrm>
          <a:prstGeom prst="wedgeRectCallout">
            <a:avLst>
              <a:gd name="adj1" fmla="val 13161"/>
              <a:gd name="adj2" fmla="val 18266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行驶8km到达株洲站，用时间为</a:t>
            </a:r>
            <a:endParaRPr lang="zh-CN" sz="1600">
              <a:latin typeface="微软雅黑" panose="020b0503020204020204" charset="-122"/>
              <a:ea typeface="微软雅黑" panose="020b0503020204020204" charset="-122"/>
              <a:cs typeface="微软雅黑" panose="020b0503020204020204" charset="-122"/>
            </a:endParaRPr>
          </a:p>
        </p:txBody>
      </p:sp>
      <p:graphicFrame>
        <p:nvGraphicFramePr>
          <p:cNvPr id="2" name="Object 459" title=""/>
          <p:cNvGraphicFramePr>
            <a:graphicFrameLocks noChangeAspect="1"/>
          </p:cNvGraphicFramePr>
          <p:nvPr/>
        </p:nvGraphicFramePr>
        <p:xfrm>
          <a:off x="6083300" y="1247775"/>
          <a:ext cx="1719580" cy="231775"/>
        </p:xfrm>
        <a:graphic>
          <a:graphicData uri="http://schemas.openxmlformats.org/presentationml/2006/ole">
            <mc:AlternateContent>
              <mc:Choice xmlns:v="urn:schemas-microsoft-com:vml" Requires="v">
                <p:oleObj spid="_x0000_s1045" r:id="rId3" imgW="1345565" imgH="177800" progId="Equation.DSMT4">
                  <p:embed/>
                </p:oleObj>
              </mc:Choice>
              <mc:Fallback>
                <p:oleObj r:id="rId3" imgW="1345565" imgH="177800" progId="Equation.DSMT4">
                  <p:embed/>
                  <p:pic>
                    <p:nvPicPr>
                      <p:cNvPr id="0" name="OLE substitute image"/>
                      <p:cNvPicPr/>
                      <p:nvPr/>
                    </p:nvPicPr>
                    <p:blipFill>
                      <a:blip r:embed="rId4"/>
                      <a:stretch>
                        <a:fillRect/>
                      </a:stretch>
                    </p:blipFill>
                    <p:spPr>
                      <a:xfrm>
                        <a:off x="6083300" y="1247775"/>
                        <a:ext cx="1719580" cy="231775"/>
                      </a:xfrm>
                      <a:prstGeom prst="rect">
                        <a:avLst/>
                      </a:prstGeom>
                      <a:noFill/>
                      <a:ln w="38100">
                        <a:noFill/>
                        <a:miter/>
                      </a:ln>
                    </p:spPr>
                  </p:pic>
                </p:oleObj>
              </mc:Fallback>
            </mc:AlternateContent>
          </a:graphicData>
        </a:graphic>
      </p:graphicFrame>
      <p:sp>
        <p:nvSpPr>
          <p:cNvPr id="22" name="矩形标注 21" title=""/>
          <p:cNvSpPr/>
          <p:nvPr/>
        </p:nvSpPr>
        <p:spPr>
          <a:xfrm>
            <a:off x="292735" y="1147445"/>
            <a:ext cx="2773045" cy="417195"/>
          </a:xfrm>
          <a:prstGeom prst="wedgeRectCallout">
            <a:avLst>
              <a:gd name="adj1" fmla="val 55175"/>
              <a:gd name="adj2" fmla="val 20464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株洲南道株洲站距离：</a:t>
            </a:r>
            <a:r>
              <a:rPr lang="en-US" altLang="zh-CN" sz="1600">
                <a:latin typeface="微软雅黑" panose="020b0503020204020204" charset="-122"/>
                <a:ea typeface="微软雅黑" panose="020b0503020204020204" charset="-122"/>
                <a:cs typeface="微软雅黑" panose="020b0503020204020204" charset="-122"/>
              </a:rPr>
              <a:t>8km</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7" name="矩形标注 6" title=""/>
          <p:cNvSpPr/>
          <p:nvPr/>
        </p:nvSpPr>
        <p:spPr>
          <a:xfrm>
            <a:off x="2959735" y="2500630"/>
            <a:ext cx="4558030" cy="546100"/>
          </a:xfrm>
          <a:prstGeom prst="wedgeRectCallout">
            <a:avLst>
              <a:gd name="adj1" fmla="val -68083"/>
              <a:gd name="adj2" fmla="val -581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这段路程的平均速度是</a:t>
            </a:r>
            <a:endParaRPr lang="zh-CN" sz="1600">
              <a:latin typeface="微软雅黑" panose="020b0503020204020204" charset="-122"/>
              <a:ea typeface="微软雅黑" panose="020b0503020204020204" charset="-122"/>
              <a:cs typeface="微软雅黑" panose="020b0503020204020204" charset="-122"/>
            </a:endParaRPr>
          </a:p>
        </p:txBody>
      </p:sp>
      <p:graphicFrame>
        <p:nvGraphicFramePr>
          <p:cNvPr id="9" name="Object 460" title=""/>
          <p:cNvGraphicFramePr>
            <a:graphicFrameLocks noChangeAspect="1"/>
          </p:cNvGraphicFramePr>
          <p:nvPr/>
        </p:nvGraphicFramePr>
        <p:xfrm>
          <a:off x="5166043" y="2500313"/>
          <a:ext cx="1514475" cy="581025"/>
        </p:xfrm>
        <a:graphic>
          <a:graphicData uri="http://schemas.openxmlformats.org/presentationml/2006/ole">
            <mc:AlternateContent>
              <mc:Choice xmlns:v="urn:schemas-microsoft-com:vml" Requires="v">
                <p:oleObj spid="_x0000_s1046" r:id="rId5" imgW="1511300" imgH="584200" progId="Equation.DSMT4">
                  <p:embed/>
                </p:oleObj>
              </mc:Choice>
              <mc:Fallback>
                <p:oleObj r:id="rId5" imgW="1511300" imgH="584200" progId="Equation.DSMT4">
                  <p:embed/>
                  <p:pic>
                    <p:nvPicPr>
                      <p:cNvPr id="0" name="OLE substitute image"/>
                      <p:cNvPicPr/>
                      <p:nvPr/>
                    </p:nvPicPr>
                    <p:blipFill>
                      <a:blip r:embed="rId6"/>
                      <a:stretch>
                        <a:fillRect/>
                      </a:stretch>
                    </p:blipFill>
                    <p:spPr>
                      <a:xfrm>
                        <a:off x="5166043" y="2500313"/>
                        <a:ext cx="1514475" cy="581025"/>
                      </a:xfrm>
                      <a:prstGeom prst="rect">
                        <a:avLst/>
                      </a:prstGeom>
                      <a:noFill/>
                      <a:ln w="38100">
                        <a:noFill/>
                        <a:miter/>
                      </a:ln>
                    </p:spPr>
                  </p:pic>
                </p:oleObj>
              </mc:Fallback>
            </mc:AlternateContent>
          </a:graphicData>
        </a:graphic>
      </p:graphicFrame>
      <p:sp>
        <p:nvSpPr>
          <p:cNvPr id="11" name="矩形标注 10" title=""/>
          <p:cNvSpPr/>
          <p:nvPr/>
        </p:nvSpPr>
        <p:spPr>
          <a:xfrm>
            <a:off x="1659890" y="3353435"/>
            <a:ext cx="4904105" cy="478155"/>
          </a:xfrm>
          <a:prstGeom prst="wedgeRectCallout">
            <a:avLst>
              <a:gd name="adj1" fmla="val 48122"/>
              <a:gd name="adj2" fmla="val -78154"/>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株洲—田心东的平均速度是</a:t>
            </a:r>
            <a:endParaRPr lang="zh-CN" sz="1600">
              <a:latin typeface="微软雅黑" panose="020b0503020204020204" charset="-122"/>
              <a:ea typeface="微软雅黑" panose="020b0503020204020204" charset="-122"/>
              <a:cs typeface="微软雅黑" panose="020b0503020204020204" charset="-122"/>
            </a:endParaRPr>
          </a:p>
        </p:txBody>
      </p:sp>
      <p:graphicFrame>
        <p:nvGraphicFramePr>
          <p:cNvPr id="15" name="Object 462" title=""/>
          <p:cNvGraphicFramePr>
            <a:graphicFrameLocks noChangeAspect="1"/>
          </p:cNvGraphicFramePr>
          <p:nvPr/>
        </p:nvGraphicFramePr>
        <p:xfrm>
          <a:off x="4381500" y="3301683"/>
          <a:ext cx="1714500" cy="581025"/>
        </p:xfrm>
        <a:graphic>
          <a:graphicData uri="http://schemas.openxmlformats.org/presentationml/2006/ole">
            <mc:AlternateContent>
              <mc:Choice xmlns:v="urn:schemas-microsoft-com:vml" Requires="v">
                <p:oleObj spid="_x0000_s1047" r:id="rId7" imgW="1714500" imgH="584200" progId="Equation.DSMT4">
                  <p:embed/>
                </p:oleObj>
              </mc:Choice>
              <mc:Fallback>
                <p:oleObj r:id="rId7" imgW="1714500" imgH="584200" progId="Equation.DSMT4">
                  <p:embed/>
                  <p:pic>
                    <p:nvPicPr>
                      <p:cNvPr id="0" name="OLE substitute image"/>
                      <p:cNvPicPr/>
                      <p:nvPr/>
                    </p:nvPicPr>
                    <p:blipFill>
                      <a:blip r:embed="rId8"/>
                      <a:stretch>
                        <a:fillRect/>
                      </a:stretch>
                    </p:blipFill>
                    <p:spPr>
                      <a:xfrm>
                        <a:off x="4381500" y="3301683"/>
                        <a:ext cx="1714500" cy="581025"/>
                      </a:xfrm>
                      <a:prstGeom prst="rect">
                        <a:avLst/>
                      </a:prstGeom>
                      <a:noFill/>
                      <a:ln w="38100">
                        <a:noFill/>
                        <a:miter/>
                      </a:ln>
                    </p:spPr>
                  </p:pic>
                </p:oleObj>
              </mc:Fallback>
            </mc:AlternateContent>
          </a:graphicData>
        </a:graphic>
      </p:graphicFrame>
      <p:sp>
        <p:nvSpPr>
          <p:cNvPr id="30" name="文本框 29" title=""/>
          <p:cNvSpPr txBox="1"/>
          <p:nvPr/>
        </p:nvSpPr>
        <p:spPr>
          <a:xfrm>
            <a:off x="3431540" y="2163445"/>
            <a:ext cx="39814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8</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5840730" y="2163445"/>
            <a:ext cx="39814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6</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1074420" y="2500630"/>
            <a:ext cx="46863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80</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6881495" y="2856865"/>
            <a:ext cx="46863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大</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8294370" y="4033520"/>
            <a:ext cx="3728720" cy="583565"/>
          </a:xfrm>
          <a:prstGeom prst="rect">
            <a:avLst/>
          </a:prstGeom>
          <a:noFill/>
          <a:ln w="12700">
            <a:solidFill>
              <a:srgbClr val="7030A0"/>
            </a:solidFill>
          </a:ln>
        </p:spPr>
        <p:txBody>
          <a:bodyPr wrap="square" rtlCol="0">
            <a:spAutoFit/>
          </a:bodyPr>
          <a:lstStyle/>
          <a:p>
            <a:r>
              <a:rPr sz="1600">
                <a:solidFill>
                  <a:srgbClr val="C00000"/>
                </a:solidFill>
                <a:latin typeface="微软雅黑" panose="020b0503020204020204" charset="-122"/>
                <a:ea typeface="微软雅黑" panose="020b0503020204020204" charset="-122"/>
              </a:rPr>
              <a:t>白帝城到江陵的距离为500km。“一日还”指从白帝城到达江陵需要大约24h</a:t>
            </a:r>
            <a:endParaRPr sz="1600">
              <a:solidFill>
                <a:srgbClr val="C00000"/>
              </a:solidFill>
              <a:latin typeface="微软雅黑" panose="020b0503020204020204" charset="-122"/>
              <a:ea typeface="微软雅黑" panose="020b0503020204020204" charset="-122"/>
            </a:endParaRPr>
          </a:p>
        </p:txBody>
      </p:sp>
      <p:sp>
        <p:nvSpPr>
          <p:cNvPr id="21" name="文本框 20" title=""/>
          <p:cNvSpPr txBox="1"/>
          <p:nvPr/>
        </p:nvSpPr>
        <p:spPr>
          <a:xfrm>
            <a:off x="8294370" y="4867910"/>
            <a:ext cx="79248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船速约</a:t>
            </a:r>
            <a:endParaRPr lang="en-US" altLang="zh-CN" sz="1600">
              <a:solidFill>
                <a:srgbClr val="FF0000"/>
              </a:solidFill>
              <a:latin typeface="微软雅黑" panose="020b0503020204020204" charset="-122"/>
              <a:ea typeface="微软雅黑" panose="020b0503020204020204" charset="-122"/>
            </a:endParaRPr>
          </a:p>
        </p:txBody>
      </p:sp>
      <p:graphicFrame>
        <p:nvGraphicFramePr>
          <p:cNvPr id="23" name="Object 458" title=""/>
          <p:cNvGraphicFramePr>
            <a:graphicFrameLocks noChangeAspect="1"/>
          </p:cNvGraphicFramePr>
          <p:nvPr/>
        </p:nvGraphicFramePr>
        <p:xfrm>
          <a:off x="9240203" y="4814253"/>
          <a:ext cx="1819275" cy="390525"/>
        </p:xfrm>
        <a:graphic>
          <a:graphicData uri="http://schemas.openxmlformats.org/presentationml/2006/ole">
            <mc:AlternateContent>
              <mc:Choice xmlns:v="urn:schemas-microsoft-com:vml" Requires="v">
                <p:oleObj spid="_x0000_s1048" r:id="rId9" imgW="1815465" imgH="393700" progId="Equation.DSMT4">
                  <p:embed/>
                </p:oleObj>
              </mc:Choice>
              <mc:Fallback>
                <p:oleObj r:id="rId9" imgW="1815465" imgH="393700" progId="Equation.DSMT4">
                  <p:embed/>
                  <p:pic>
                    <p:nvPicPr>
                      <p:cNvPr id="0" name="OLE substitute image"/>
                      <p:cNvPicPr/>
                      <p:nvPr/>
                    </p:nvPicPr>
                    <p:blipFill>
                      <a:blip r:embed="rId10"/>
                      <a:stretch>
                        <a:fillRect/>
                      </a:stretch>
                    </p:blipFill>
                    <p:spPr>
                      <a:xfrm>
                        <a:off x="9240203" y="4814253"/>
                        <a:ext cx="1819275" cy="390525"/>
                      </a:xfrm>
                      <a:prstGeom prst="rect">
                        <a:avLst/>
                      </a:prstGeom>
                      <a:noFill/>
                      <a:ln w="38100">
                        <a:noFill/>
                        <a:miter/>
                      </a:ln>
                    </p:spPr>
                  </p:pic>
                </p:oleObj>
              </mc:Fallback>
            </mc:AlternateContent>
          </a:graphicData>
        </a:graphic>
      </p:graphicFrame>
      <p:sp>
        <p:nvSpPr>
          <p:cNvPr id="25" name="文本框 24" title=""/>
          <p:cNvSpPr txBox="1"/>
          <p:nvPr/>
        </p:nvSpPr>
        <p:spPr>
          <a:xfrm>
            <a:off x="11329035" y="2914015"/>
            <a:ext cx="46863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right)">
                                      <p:cBhvr>
                                        <p:cTn id="36" dur="500"/>
                                        <p:tgtEl>
                                          <p:spTgt spid="22"/>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xit" presetSubtype="4" fill="hold" grpId="1" nodeType="clickEffect">
                                  <p:stCondLst>
                                    <p:cond delay="0"/>
                                  </p:stCondLst>
                                  <p:childTnLst>
                                    <p:animEffect transition="out" filter="wipe(down)">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22" presetClass="entr" presetSubtype="2"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right)">
                                      <p:cBhvr>
                                        <p:cTn id="54" dur="500"/>
                                        <p:tgtEl>
                                          <p:spTgt spid="7"/>
                                        </p:tgtEl>
                                      </p:cBhvr>
                                    </p:animEffect>
                                  </p:childTnLst>
                                </p:cTn>
                              </p:par>
                              <p:par>
                                <p:cTn id="55" presetID="22" presetClass="exit" presetSubtype="4" fill="hold" grpId="1" nodeType="withEffect">
                                  <p:stCondLst>
                                    <p:cond delay="0"/>
                                  </p:stCondLst>
                                  <p:childTnLst>
                                    <p:animEffect transition="out" filter="wipe(down)">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down)">
                                      <p:cBhvr>
                                        <p:cTn id="60" dur="500"/>
                                        <p:tgtEl>
                                          <p:spTgt spid="11"/>
                                        </p:tgtEl>
                                      </p:cBhvr>
                                    </p:animEffect>
                                  </p:childTnLst>
                                </p:cTn>
                              </p:par>
                              <p:par>
                                <p:cTn id="61" presetID="22" presetClass="exit" presetSubtype="4" fill="hold" grpId="1" nodeType="withEffect">
                                  <p:stCondLst>
                                    <p:cond delay="0"/>
                                  </p:stCondLst>
                                  <p:childTnLst>
                                    <p:animEffect transition="out" filter="wipe(down)">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xit" presetSubtype="4" fill="hold" nodeType="clickEffect">
                                  <p:stCondLst>
                                    <p:cond delay="0"/>
                                  </p:stCondLst>
                                  <p:childTnLst>
                                    <p:animEffect transition="out" filter="wipe(down)">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22" presetClass="exit" presetSubtype="4" fill="hold" nodeType="clickEffect">
                                  <p:stCondLst>
                                    <p:cond delay="0"/>
                                  </p:stCondLst>
                                  <p:childTnLst>
                                    <p:animEffect transition="out" filter="wipe(down)">
                                      <p:cBhvr>
                                        <p:cTn id="82" dur="500"/>
                                        <p:tgtEl>
                                          <p:spTgt spid="15"/>
                                        </p:tgtEl>
                                      </p:cBhvr>
                                    </p:animEffect>
                                    <p:set>
                                      <p:cBhvr>
                                        <p:cTn id="83" dur="1" fill="hold">
                                          <p:stCondLst>
                                            <p:cond delay="499"/>
                                          </p:stCondLst>
                                        </p:cTn>
                                        <p:tgtEl>
                                          <p:spTgt spid="15"/>
                                        </p:tgtEl>
                                        <p:attrNameLst>
                                          <p:attrName>style.visibility</p:attrName>
                                        </p:attrNameLst>
                                      </p:cBhvr>
                                      <p:to>
                                        <p:strVal val="hidden"/>
                                      </p:to>
                                    </p:set>
                                  </p:childTnLst>
                                </p:cTn>
                              </p:par>
                            </p:childTnLst>
                          </p:cTn>
                        </p:par>
                      </p:childTnLst>
                    </p:cTn>
                  </p:par>
                  <p:par>
                    <p:cTn id="84" fill="hold" nodeType="clickPar">
                      <p:stCondLst>
                        <p:cond delay="indefinite"/>
                        <p:cond evt="onBegin" delay="0">
                          <p:tn val="83"/>
                        </p:cond>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left)">
                                      <p:cBhvr>
                                        <p:cTn id="88" dur="500"/>
                                        <p:tgtEl>
                                          <p:spTgt spid="30"/>
                                        </p:tgtEl>
                                      </p:cBhvr>
                                    </p:animEffect>
                                  </p:childTnLst>
                                </p:cTn>
                              </p:par>
                            </p:childTnLst>
                          </p:cTn>
                        </p:par>
                      </p:childTnLst>
                    </p:cTn>
                  </p:par>
                  <p:par>
                    <p:cTn id="89" fill="hold" nodeType="clickPar">
                      <p:stCondLst>
                        <p:cond delay="indefinite"/>
                        <p:cond evt="onBegin" delay="0">
                          <p:tn val="88"/>
                        </p:cond>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left)">
                                      <p:cBhvr>
                                        <p:cTn id="93" dur="500"/>
                                        <p:tgtEl>
                                          <p:spTgt spid="17"/>
                                        </p:tgtEl>
                                      </p:cBhvr>
                                    </p:animEffect>
                                  </p:childTnLst>
                                </p:cTn>
                              </p:par>
                            </p:childTnLst>
                          </p:cTn>
                        </p:par>
                      </p:childTnLst>
                    </p:cTn>
                  </p:par>
                  <p:par>
                    <p:cTn id="94" fill="hold" nodeType="clickPar">
                      <p:stCondLst>
                        <p:cond delay="indefinite"/>
                        <p:cond evt="onBegin" delay="0">
                          <p:tn val="93"/>
                        </p:cond>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ipe(left)">
                                      <p:cBhvr>
                                        <p:cTn id="98" dur="500"/>
                                        <p:tgtEl>
                                          <p:spTgt spid="18"/>
                                        </p:tgtEl>
                                      </p:cBhvr>
                                    </p:animEffect>
                                  </p:childTnLst>
                                </p:cTn>
                              </p:par>
                            </p:childTnLst>
                          </p:cTn>
                        </p:par>
                      </p:childTnLst>
                    </p:cTn>
                  </p:par>
                  <p:par>
                    <p:cTn id="99" fill="hold" nodeType="clickPar">
                      <p:stCondLst>
                        <p:cond delay="indefinite"/>
                        <p:cond evt="onBegin" delay="0">
                          <p:tn val="98"/>
                        </p:cond>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wipe(left)">
                                      <p:cBhvr>
                                        <p:cTn id="103" dur="500"/>
                                        <p:tgtEl>
                                          <p:spTgt spid="19"/>
                                        </p:tgtEl>
                                      </p:cBhvr>
                                    </p:animEffect>
                                  </p:childTnLst>
                                </p:cTn>
                              </p:par>
                            </p:childTnLst>
                          </p:cTn>
                        </p:par>
                      </p:childTnLst>
                    </p:cTn>
                  </p:par>
                  <p:par>
                    <p:cTn id="104" fill="hold" nodeType="clickPar">
                      <p:stCondLst>
                        <p:cond delay="indefinite"/>
                        <p:cond evt="onBegin" delay="0">
                          <p:tn val="103"/>
                        </p:cond>
                      </p:stCondLst>
                      <p:childTnLst>
                        <p:par>
                          <p:cTn id="105" fill="hold">
                            <p:stCondLst>
                              <p:cond delay="0"/>
                            </p:stCondLst>
                            <p:childTnLst>
                              <p:par>
                                <p:cTn id="106" presetID="22" presetClass="entr" presetSubtype="1" fill="hold" nodeType="click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wipe(up)">
                                      <p:cBhvr>
                                        <p:cTn id="108" dur="500"/>
                                        <p:tgtEl>
                                          <p:spTgt spid="28"/>
                                        </p:tgtEl>
                                      </p:cBhvr>
                                    </p:animEffect>
                                  </p:childTnLst>
                                </p:cTn>
                              </p:par>
                            </p:childTnLst>
                          </p:cTn>
                        </p:par>
                      </p:childTnLst>
                    </p:cTn>
                  </p:par>
                  <p:par>
                    <p:cTn id="109" fill="hold" nodeType="clickPar">
                      <p:stCondLst>
                        <p:cond delay="indefinite"/>
                        <p:cond evt="onBegin" delay="0">
                          <p:tn val="108"/>
                        </p:cond>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14"/>
                                        </p:tgtEl>
                                        <p:attrNameLst>
                                          <p:attrName>style.visibility</p:attrName>
                                        </p:attrNameLst>
                                      </p:cBhvr>
                                      <p:to>
                                        <p:strVal val="visible"/>
                                      </p:to>
                                    </p:set>
                                    <p:animEffect transition="in" filter="barn(inVertical)">
                                      <p:cBhvr>
                                        <p:cTn id="113" dur="500"/>
                                        <p:tgtEl>
                                          <p:spTgt spid="14"/>
                                        </p:tgtEl>
                                      </p:cBhvr>
                                    </p:animEffect>
                                  </p:childTnLst>
                                </p:cTn>
                              </p:par>
                            </p:childTnLst>
                          </p:cTn>
                        </p:par>
                      </p:childTnLst>
                    </p:cTn>
                  </p:par>
                  <p:par>
                    <p:cTn id="114" fill="hold" nodeType="clickPar">
                      <p:stCondLst>
                        <p:cond delay="indefinite"/>
                        <p:cond evt="onBegin" delay="0">
                          <p:tn val="113"/>
                        </p:cond>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wipe(left)">
                                      <p:cBhvr>
                                        <p:cTn id="118" dur="500"/>
                                        <p:tgtEl>
                                          <p:spTgt spid="20"/>
                                        </p:tgtEl>
                                      </p:cBhvr>
                                    </p:animEffect>
                                  </p:childTnLst>
                                </p:cTn>
                              </p:par>
                            </p:childTnLst>
                          </p:cTn>
                        </p:par>
                      </p:childTnLst>
                    </p:cTn>
                  </p:par>
                  <p:par>
                    <p:cTn id="119" fill="hold" nodeType="clickPar">
                      <p:stCondLst>
                        <p:cond delay="indefinite"/>
                        <p:cond evt="onBegin" delay="0">
                          <p:tn val="118"/>
                        </p:cond>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wipe(left)">
                                      <p:cBhvr>
                                        <p:cTn id="123" dur="500"/>
                                        <p:tgtEl>
                                          <p:spTgt spid="21"/>
                                        </p:tgtEl>
                                      </p:cBhvr>
                                    </p:animEffect>
                                  </p:childTnLst>
                                </p:cTn>
                              </p:par>
                            </p:childTnLst>
                          </p:cTn>
                        </p:par>
                      </p:childTnLst>
                    </p:cTn>
                  </p:par>
                  <p:par>
                    <p:cTn id="124" fill="hold" nodeType="clickPar">
                      <p:stCondLst>
                        <p:cond delay="indefinite"/>
                        <p:cond evt="onBegin" delay="0">
                          <p:tn val="123"/>
                        </p:cond>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wipe(left)">
                                      <p:cBhvr>
                                        <p:cTn id="128" dur="500"/>
                                        <p:tgtEl>
                                          <p:spTgt spid="23"/>
                                        </p:tgtEl>
                                      </p:cBhvr>
                                    </p:animEffect>
                                  </p:childTnLst>
                                </p:cTn>
                              </p:par>
                            </p:childTnLst>
                          </p:cTn>
                        </p:par>
                      </p:childTnLst>
                    </p:cTn>
                  </p:par>
                  <p:par>
                    <p:cTn id="129" fill="hold" nodeType="clickPar">
                      <p:stCondLst>
                        <p:cond delay="indefinite"/>
                        <p:cond evt="onBegin" delay="0">
                          <p:tn val="128"/>
                        </p:cond>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25"/>
                                        </p:tgtEl>
                                        <p:attrNameLst>
                                          <p:attrName>style.visibility</p:attrName>
                                        </p:attrNameLst>
                                      </p:cBhvr>
                                      <p:to>
                                        <p:strVal val="visible"/>
                                      </p:to>
                                    </p:set>
                                    <p:animEffect transition="in" filter="barn(inVertical)">
                                      <p:cBhvr>
                                        <p:cTn id="1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14" grpId="0"/>
      <p:bldP spid="13" grpId="0" animBg="1"/>
      <p:bldP spid="13" grpId="1" animBg="1"/>
      <p:bldP spid="22" grpId="0" animBg="1"/>
      <p:bldP spid="7" grpId="0" animBg="1"/>
      <p:bldP spid="7" grpId="1" animBg="1"/>
      <p:bldP spid="11" grpId="0" animBg="1"/>
      <p:bldP spid="11" grpId="1" animBg="1"/>
      <p:bldP spid="30" grpId="0"/>
      <p:bldP spid="17" grpId="0"/>
      <p:bldP spid="18" grpId="0"/>
      <p:bldP spid="19" grpId="0" animBg="1"/>
      <p:bldP spid="20" grpId="0"/>
      <p:bldP spid="23" grpId="0"/>
      <p:bldP spid="25" grpId="0"/>
      <p:bldP spid="21" grpId="0"/>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320030" y="163195"/>
            <a:ext cx="903605" cy="923290"/>
          </a:xfrm>
          <a:prstGeom prst="rect">
            <a:avLst/>
          </a:prstGeom>
        </p:spPr>
      </p:pic>
      <p:sp>
        <p:nvSpPr>
          <p:cNvPr id="5" name="文本框 4" title=""/>
          <p:cNvSpPr txBox="1"/>
          <p:nvPr/>
        </p:nvSpPr>
        <p:spPr>
          <a:xfrm>
            <a:off x="6244590" y="222885"/>
            <a:ext cx="32937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速度相关计算</a:t>
            </a:r>
            <a:endParaRPr lang="zh-CN" altLang="en-US" sz="2400" b="1">
              <a:solidFill>
                <a:srgbClr val="0070C0"/>
              </a:solidFill>
              <a:latin typeface="微软雅黑" panose="020b0503020204020204" charset="-122"/>
              <a:ea typeface="微软雅黑" panose="020b0503020204020204" charset="-122"/>
            </a:endParaRPr>
          </a:p>
        </p:txBody>
      </p:sp>
      <p:sp>
        <p:nvSpPr>
          <p:cNvPr id="14" name="文本框 13" title=""/>
          <p:cNvSpPr txBox="1"/>
          <p:nvPr/>
        </p:nvSpPr>
        <p:spPr>
          <a:xfrm>
            <a:off x="292735" y="1468755"/>
            <a:ext cx="11730355"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（2023·宁夏）</a:t>
            </a:r>
            <a:r>
              <a:rPr lang="zh-CN" sz="1600">
                <a:latin typeface="微软雅黑" panose="020b0503020204020204" charset="-122"/>
                <a:ea typeface="微软雅黑" panose="020b0503020204020204" charset="-122"/>
                <a:cs typeface="微软雅黑" panose="020b0503020204020204" charset="-122"/>
              </a:rPr>
              <a:t>2022年11月1日4时27分，梦天实验舱与空间站组合体顺利实现交会对接（空间站组合体由问天实验舱和天和核心舱组成），中国空间站主体结构组装完成。为了调整对接时的飞行姿态，对接过程设置了四个停泊点，如图，梦天实验舱进入停泊点后，相对于组合体是______的（选填“运动”或“静止”）；梦天实验舱在最后一个19米停泊点向组合体靠拢时，发动机喷气口应向______（选填“前”或“后”）喷气，待发动机短暂工作后，便可依靠______继续向组合体运动；梦天实验舱从19米停泊点到与组合体对接口接触，用时约90秒，此过程梦天实验舱相对于组合体的平均速度是______m/s。（计算结果保留两位小数）</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46" title=""/>
          <p:cNvPicPr>
            <a:picLocks noChangeAspect="1"/>
          </p:cNvPicPr>
          <p:nvPr/>
        </p:nvPicPr>
        <p:blipFill>
          <a:blip r:embed="rId3"/>
          <a:stretch>
            <a:fillRect/>
          </a:stretch>
        </p:blipFill>
        <p:spPr>
          <a:xfrm>
            <a:off x="2212340" y="3587115"/>
            <a:ext cx="6890385" cy="1447165"/>
          </a:xfrm>
          <a:prstGeom prst="rect">
            <a:avLst/>
          </a:prstGeom>
          <a:noFill/>
          <a:ln w="9525">
            <a:noFill/>
          </a:ln>
        </p:spPr>
      </p:pic>
      <p:sp>
        <p:nvSpPr>
          <p:cNvPr id="26" name="矩形标注 25" title=""/>
          <p:cNvSpPr/>
          <p:nvPr/>
        </p:nvSpPr>
        <p:spPr>
          <a:xfrm>
            <a:off x="1435735" y="1086485"/>
            <a:ext cx="4904105" cy="478155"/>
          </a:xfrm>
          <a:prstGeom prst="wedgeRectCallout">
            <a:avLst>
              <a:gd name="adj1" fmla="val 12747"/>
              <a:gd name="adj2" fmla="val 214541"/>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相对于组合体，梦天实验舱的位置没有改变</a:t>
            </a:r>
            <a:endParaRPr lang="zh-CN" sz="1600">
              <a:latin typeface="微软雅黑" panose="020b0503020204020204" charset="-122"/>
              <a:ea typeface="微软雅黑" panose="020b0503020204020204" charset="-122"/>
              <a:cs typeface="微软雅黑" panose="020b0503020204020204" charset="-122"/>
            </a:endParaRPr>
          </a:p>
        </p:txBody>
      </p:sp>
      <p:sp>
        <p:nvSpPr>
          <p:cNvPr id="27" name="矩形标注 26" title=""/>
          <p:cNvSpPr/>
          <p:nvPr/>
        </p:nvSpPr>
        <p:spPr>
          <a:xfrm>
            <a:off x="408940" y="3910330"/>
            <a:ext cx="4558030" cy="546100"/>
          </a:xfrm>
          <a:prstGeom prst="wedgeRectCallout">
            <a:avLst>
              <a:gd name="adj1" fmla="val -7787"/>
              <a:gd name="adj2" fmla="val -217558"/>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力的作用是相互的，发动机喷气口应向后喷气</a:t>
            </a:r>
            <a:endParaRPr lang="zh-CN" sz="1600">
              <a:latin typeface="微软雅黑" panose="020b0503020204020204" charset="-122"/>
              <a:ea typeface="微软雅黑" panose="020b0503020204020204" charset="-122"/>
              <a:cs typeface="微软雅黑" panose="020b0503020204020204" charset="-122"/>
            </a:endParaRPr>
          </a:p>
        </p:txBody>
      </p:sp>
      <p:sp>
        <p:nvSpPr>
          <p:cNvPr id="29" name="矩形标注 28" title=""/>
          <p:cNvSpPr/>
          <p:nvPr/>
        </p:nvSpPr>
        <p:spPr>
          <a:xfrm>
            <a:off x="6560820" y="1147445"/>
            <a:ext cx="4840605" cy="417195"/>
          </a:xfrm>
          <a:prstGeom prst="wedgeRectCallout">
            <a:avLst>
              <a:gd name="adj1" fmla="val 1108"/>
              <a:gd name="adj2" fmla="val 2994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sz="1600">
                <a:latin typeface="微软雅黑" panose="020b0503020204020204" charset="-122"/>
                <a:ea typeface="微软雅黑" panose="020b0503020204020204" charset="-122"/>
                <a:cs typeface="微软雅黑" panose="020b0503020204020204" charset="-122"/>
              </a:rPr>
              <a:t>组合体仍能继续向前运动，是由于组合体具有惯性</a:t>
            </a:r>
            <a:endParaRPr sz="1600">
              <a:latin typeface="微软雅黑" panose="020b0503020204020204" charset="-122"/>
              <a:ea typeface="微软雅黑" panose="020b0503020204020204" charset="-122"/>
              <a:cs typeface="微软雅黑" panose="020b0503020204020204" charset="-122"/>
            </a:endParaRPr>
          </a:p>
        </p:txBody>
      </p:sp>
      <p:sp>
        <p:nvSpPr>
          <p:cNvPr id="32" name="文本框 31" title=""/>
          <p:cNvSpPr txBox="1"/>
          <p:nvPr/>
        </p:nvSpPr>
        <p:spPr>
          <a:xfrm>
            <a:off x="408940" y="5034280"/>
            <a:ext cx="3728720" cy="337185"/>
          </a:xfrm>
          <a:prstGeom prst="rect">
            <a:avLst/>
          </a:prstGeom>
          <a:noFill/>
          <a:ln w="12700">
            <a:solidFill>
              <a:srgbClr val="7030A0"/>
            </a:solidFill>
          </a:ln>
        </p:spPr>
        <p:txBody>
          <a:bodyPr wrap="square" rtlCol="0">
            <a:spAutoFit/>
          </a:bodyPr>
          <a:lstStyle/>
          <a:p>
            <a:r>
              <a:rPr sz="1600">
                <a:solidFill>
                  <a:srgbClr val="C00000"/>
                </a:solidFill>
                <a:latin typeface="微软雅黑" panose="020b0503020204020204" charset="-122"/>
                <a:ea typeface="微软雅黑" panose="020b0503020204020204" charset="-122"/>
              </a:rPr>
              <a:t>梦天实验舱相对于组合体的平均速度</a:t>
            </a:r>
            <a:endParaRPr sz="1600">
              <a:solidFill>
                <a:srgbClr val="C00000"/>
              </a:solidFill>
              <a:latin typeface="微软雅黑" panose="020b0503020204020204" charset="-122"/>
              <a:ea typeface="微软雅黑" panose="020b0503020204020204" charset="-122"/>
            </a:endParaRPr>
          </a:p>
        </p:txBody>
      </p:sp>
      <p:graphicFrame>
        <p:nvGraphicFramePr>
          <p:cNvPr id="6" name="Object 453" title=""/>
          <p:cNvGraphicFramePr>
            <a:graphicFrameLocks noChangeAspect="1"/>
          </p:cNvGraphicFramePr>
          <p:nvPr/>
        </p:nvGraphicFramePr>
        <p:xfrm>
          <a:off x="4300538" y="4980623"/>
          <a:ext cx="1495425" cy="390525"/>
        </p:xfrm>
        <a:graphic>
          <a:graphicData uri="http://schemas.openxmlformats.org/presentationml/2006/ole">
            <mc:AlternateContent>
              <mc:Choice xmlns:v="urn:schemas-microsoft-com:vml" Requires="v">
                <p:oleObj spid="_x0000_s1049" r:id="rId4" imgW="1497965" imgH="393700" progId="Equation.DSMT4">
                  <p:embed/>
                </p:oleObj>
              </mc:Choice>
              <mc:Fallback>
                <p:oleObj r:id="rId4" imgW="1497965" imgH="393700" progId="Equation.DSMT4">
                  <p:embed/>
                  <p:pic>
                    <p:nvPicPr>
                      <p:cNvPr id="0" name="OLE substitute image"/>
                      <p:cNvPicPr/>
                      <p:nvPr/>
                    </p:nvPicPr>
                    <p:blipFill>
                      <a:blip r:embed="rId5"/>
                      <a:stretch>
                        <a:fillRect/>
                      </a:stretch>
                    </p:blipFill>
                    <p:spPr>
                      <a:xfrm>
                        <a:off x="4300538" y="4980623"/>
                        <a:ext cx="1495425" cy="390525"/>
                      </a:xfrm>
                      <a:prstGeom prst="rect">
                        <a:avLst/>
                      </a:prstGeom>
                      <a:noFill/>
                      <a:ln w="38100">
                        <a:noFill/>
                        <a:miter/>
                      </a:ln>
                    </p:spPr>
                  </p:pic>
                </p:oleObj>
              </mc:Fallback>
            </mc:AlternateContent>
          </a:graphicData>
        </a:graphic>
      </p:graphicFrame>
      <p:sp>
        <p:nvSpPr>
          <p:cNvPr id="34" name="文本框 33" title=""/>
          <p:cNvSpPr txBox="1"/>
          <p:nvPr/>
        </p:nvSpPr>
        <p:spPr>
          <a:xfrm>
            <a:off x="3775075" y="2226310"/>
            <a:ext cx="62992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静止</a:t>
            </a:r>
            <a:endParaRPr lang="zh-CN" altLang="en-US" sz="1600">
              <a:solidFill>
                <a:srgbClr val="FF0000"/>
              </a:solidFill>
              <a:latin typeface="微软雅黑" panose="020b0503020204020204" charset="-122"/>
              <a:ea typeface="微软雅黑" panose="020b0503020204020204" charset="-122"/>
            </a:endParaRPr>
          </a:p>
        </p:txBody>
      </p:sp>
      <p:sp>
        <p:nvSpPr>
          <p:cNvPr id="35" name="文本框 34" title=""/>
          <p:cNvSpPr txBox="1"/>
          <p:nvPr/>
        </p:nvSpPr>
        <p:spPr>
          <a:xfrm>
            <a:off x="2372995" y="2637155"/>
            <a:ext cx="62992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后</a:t>
            </a:r>
            <a:endParaRPr lang="zh-CN" altLang="en-US" sz="1600">
              <a:solidFill>
                <a:srgbClr val="FF0000"/>
              </a:solidFill>
              <a:latin typeface="微软雅黑" panose="020b0503020204020204" charset="-122"/>
              <a:ea typeface="微软雅黑" panose="020b0503020204020204" charset="-122"/>
            </a:endParaRPr>
          </a:p>
        </p:txBody>
      </p:sp>
      <p:sp>
        <p:nvSpPr>
          <p:cNvPr id="36" name="文本框 35" title=""/>
          <p:cNvSpPr txBox="1"/>
          <p:nvPr/>
        </p:nvSpPr>
        <p:spPr>
          <a:xfrm>
            <a:off x="8665845" y="2637155"/>
            <a:ext cx="62992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惯性</a:t>
            </a:r>
            <a:endParaRPr lang="zh-CN" altLang="en-US" sz="1600">
              <a:solidFill>
                <a:srgbClr val="FF0000"/>
              </a:solidFill>
              <a:latin typeface="微软雅黑" panose="020b0503020204020204" charset="-122"/>
              <a:ea typeface="微软雅黑" panose="020b0503020204020204" charset="-122"/>
            </a:endParaRPr>
          </a:p>
        </p:txBody>
      </p:sp>
      <p:sp>
        <p:nvSpPr>
          <p:cNvPr id="37" name="文本框 36" title=""/>
          <p:cNvSpPr txBox="1"/>
          <p:nvPr/>
        </p:nvSpPr>
        <p:spPr>
          <a:xfrm>
            <a:off x="9305290" y="2974340"/>
            <a:ext cx="62992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0.21</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xit" presetSubtype="4" fill="hold" grpId="1" nodeType="clickEffect">
                                  <p:stCondLst>
                                    <p:cond delay="0"/>
                                  </p:stCondLst>
                                  <p:childTnLst>
                                    <p:animEffect transition="out" filter="wipe(down)">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22" presetClass="entr" presetSubtype="4"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par>
                                <p:cTn id="45" presetID="22" presetClass="exit" presetSubtype="4" fill="hold" grpId="1" nodeType="withEffect">
                                  <p:stCondLst>
                                    <p:cond delay="0"/>
                                  </p:stCondLst>
                                  <p:childTnLst>
                                    <p:animEffect transition="out" filter="wipe(down)">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nodeType="clickPar">
                      <p:stCondLst>
                        <p:cond delay="indefinite"/>
                        <p:cond evt="onBegin" delay="0">
                          <p:tn val="47"/>
                        </p:cond>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childTnLst>
                          </p:cTn>
                        </p:par>
                      </p:childTnLst>
                    </p:cTn>
                  </p:par>
                  <p:par>
                    <p:cTn id="53" fill="hold" nodeType="clickPar">
                      <p:stCondLst>
                        <p:cond delay="indefinite"/>
                        <p:cond evt="onBegin" delay="0">
                          <p:tn val="52"/>
                        </p:cond>
                      </p:stCondLst>
                      <p:childTnLst>
                        <p:par>
                          <p:cTn id="54" fill="hold">
                            <p:stCondLst>
                              <p:cond delay="0"/>
                            </p:stCondLst>
                            <p:childTnLst>
                              <p:par>
                                <p:cTn id="55" presetID="22" presetClass="exit" presetSubtype="4" fill="hold" grpId="1" nodeType="clickEffect">
                                  <p:stCondLst>
                                    <p:cond delay="0"/>
                                  </p:stCondLst>
                                  <p:childTnLst>
                                    <p:animEffect transition="out" filter="wipe(down)">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childTnLst>
                    </p:cTn>
                  </p:par>
                  <p:par>
                    <p:cTn id="58" fill="hold" nodeType="clickPar">
                      <p:stCondLst>
                        <p:cond delay="indefinite"/>
                        <p:cond evt="onBegin" delay="0">
                          <p:tn val="57"/>
                        </p:cond>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par>
                    <p:cTn id="63" fill="hold" nodeType="clickPar">
                      <p:stCondLst>
                        <p:cond delay="indefinite"/>
                        <p:cond evt="onBegin" delay="0">
                          <p:tn val="62"/>
                        </p:cond>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left)">
                                      <p:cBhvr>
                                        <p:cTn id="67" dur="500"/>
                                        <p:tgtEl>
                                          <p:spTgt spid="6"/>
                                        </p:tgtEl>
                                      </p:cBhvr>
                                    </p:animEffect>
                                  </p:childTnLst>
                                </p:cTn>
                              </p:par>
                            </p:childTnLst>
                          </p:cTn>
                        </p:par>
                      </p:childTnLst>
                    </p:cTn>
                  </p:par>
                  <p:par>
                    <p:cTn id="68" fill="hold" nodeType="clickPar">
                      <p:stCondLst>
                        <p:cond delay="indefinite"/>
                        <p:cond evt="onBegin" delay="0">
                          <p:tn val="67"/>
                        </p:cond>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left)">
                                      <p:cBhvr>
                                        <p:cTn id="72" dur="500"/>
                                        <p:tgtEl>
                                          <p:spTgt spid="34"/>
                                        </p:tgtEl>
                                      </p:cBhvr>
                                    </p:animEffect>
                                  </p:childTnLst>
                                </p:cTn>
                              </p:par>
                            </p:childTnLst>
                          </p:cTn>
                        </p:par>
                      </p:childTnLst>
                    </p:cTn>
                  </p:par>
                  <p:par>
                    <p:cTn id="73" fill="hold" nodeType="clickPar">
                      <p:stCondLst>
                        <p:cond delay="indefinite"/>
                        <p:cond evt="onBegin" delay="0">
                          <p:tn val="72"/>
                        </p:cond>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left)">
                                      <p:cBhvr>
                                        <p:cTn id="77" dur="500"/>
                                        <p:tgtEl>
                                          <p:spTgt spid="35"/>
                                        </p:tgtEl>
                                      </p:cBhvr>
                                    </p:animEffect>
                                  </p:childTnLst>
                                </p:cTn>
                              </p:par>
                            </p:childTnLst>
                          </p:cTn>
                        </p:par>
                      </p:childTnLst>
                    </p:cTn>
                  </p:par>
                  <p:par>
                    <p:cTn id="78" fill="hold" nodeType="clickPar">
                      <p:stCondLst>
                        <p:cond delay="indefinite"/>
                        <p:cond evt="onBegin" delay="0">
                          <p:tn val="77"/>
                        </p:cond>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nodeType="clickPar">
                      <p:stCondLst>
                        <p:cond delay="indefinite"/>
                        <p:cond evt="onBegin" delay="0">
                          <p:tn val="82"/>
                        </p:cond>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left)">
                                      <p:cBhvr>
                                        <p:cTn id="8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4" grpId="0"/>
      <p:bldP spid="26" grpId="0" animBg="1"/>
      <p:bldP spid="26" grpId="1" animBg="1"/>
      <p:bldP spid="27" grpId="0" animBg="1"/>
      <p:bldP spid="27" grpId="1" animBg="1"/>
      <p:bldP spid="29" grpId="0" animBg="1"/>
      <p:bldP spid="29" grpId="1" animBg="1"/>
      <p:bldP spid="32" grpId="0" animBg="1"/>
      <p:bldP spid="34" grpId="0"/>
      <p:bldP spid="35" grpId="0"/>
      <p:bldP spid="36" grpId="0"/>
      <p:bldP spid="37" grpId="0"/>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320030" y="163195"/>
            <a:ext cx="903605" cy="923290"/>
          </a:xfrm>
          <a:prstGeom prst="rect">
            <a:avLst/>
          </a:prstGeom>
        </p:spPr>
      </p:pic>
      <p:sp>
        <p:nvSpPr>
          <p:cNvPr id="5" name="文本框 4" title=""/>
          <p:cNvSpPr txBox="1"/>
          <p:nvPr/>
        </p:nvSpPr>
        <p:spPr>
          <a:xfrm>
            <a:off x="6244590" y="222885"/>
            <a:ext cx="26955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4</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运动图像</a:t>
            </a:r>
            <a:endParaRPr lang="zh-CN" altLang="en-US" sz="2400" b="1">
              <a:solidFill>
                <a:srgbClr val="0070C0"/>
              </a:solidFill>
              <a:latin typeface="微软雅黑" panose="020b0503020204020204" charset="-122"/>
              <a:ea typeface="微软雅黑" panose="020b0503020204020204" charset="-122"/>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2" name="文本框 1" title=""/>
          <p:cNvSpPr txBox="1"/>
          <p:nvPr/>
        </p:nvSpPr>
        <p:spPr>
          <a:xfrm>
            <a:off x="371475" y="2120080"/>
            <a:ext cx="11734800" cy="2399665"/>
          </a:xfrm>
          <a:prstGeom prst="rect">
            <a:avLst/>
          </a:prstGeom>
          <a:noFill/>
        </p:spPr>
        <p:txBody>
          <a:bodyPr wrap="square" rtlCol="0" anchor="t">
            <a:spAutoFit/>
          </a:bodyPr>
          <a:lstStyle/>
          <a:p>
            <a:pPr eaLnBrk="1" fontAlgn="auto" latinLnBrk="0" hangingPunct="1">
              <a:lnSpc>
                <a:spcPct val="150000"/>
              </a:lnSpc>
            </a:pPr>
            <a:r>
              <a:rPr sz="2000" b="1">
                <a:latin typeface="微软雅黑" panose="020b0503020204020204" charset="-122"/>
                <a:ea typeface="微软雅黑" panose="020b0503020204020204" charset="-122"/>
                <a:cs typeface="微软雅黑" panose="020b0503020204020204" charset="-122"/>
              </a:rPr>
              <a:t>读懂s-t图像的关键</a:t>
            </a:r>
            <a:endParaRPr sz="2000" b="1">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（1）若直线在纵轴上有截距，表示开始计时时物体已经有了一段路程；</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（2）若直线起始时刻在横轴上有截距，表示物体在开始计时一段时间之后才开始移动；</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（3）直线的倾斜程度越大，物体的速度越大；</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（4）若两条直线有交点，则在交点时刻两物体相遇。</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wipe(left)">
                                      <p:cBhvr>
                                        <p:cTn id="41" dur="500"/>
                                        <p:tgtEl>
                                          <p:spTgt spid="2">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500"/>
                                        <p:tgtEl>
                                          <p:spTgt spid="2">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wipe(left)">
                                      <p:cBhvr>
                                        <p:cTn id="5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320030" y="163195"/>
            <a:ext cx="903605" cy="923290"/>
          </a:xfrm>
          <a:prstGeom prst="rect">
            <a:avLst/>
          </a:prstGeom>
        </p:spPr>
      </p:pic>
      <p:sp>
        <p:nvSpPr>
          <p:cNvPr id="5" name="文本框 4" title=""/>
          <p:cNvSpPr txBox="1"/>
          <p:nvPr/>
        </p:nvSpPr>
        <p:spPr>
          <a:xfrm>
            <a:off x="6244590" y="222885"/>
            <a:ext cx="26955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4</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运动图像</a:t>
            </a:r>
            <a:endParaRPr lang="zh-CN" altLang="en-US" sz="2400" b="1">
              <a:solidFill>
                <a:srgbClr val="0070C0"/>
              </a:solidFill>
              <a:latin typeface="微软雅黑" panose="020b0503020204020204" charset="-122"/>
              <a:ea typeface="微软雅黑" panose="020b0503020204020204" charset="-122"/>
            </a:endParaRPr>
          </a:p>
        </p:txBody>
      </p:sp>
      <p:sp>
        <p:nvSpPr>
          <p:cNvPr id="14" name="文本框 13" title=""/>
          <p:cNvSpPr txBox="1"/>
          <p:nvPr/>
        </p:nvSpPr>
        <p:spPr>
          <a:xfrm>
            <a:off x="292735" y="1468755"/>
            <a:ext cx="11730355"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（2023·日照）</a:t>
            </a:r>
            <a:r>
              <a:rPr lang="zh-CN" sz="1600">
                <a:latin typeface="微软雅黑" panose="020b0503020204020204" charset="-122"/>
                <a:ea typeface="微软雅黑" panose="020b0503020204020204" charset="-122"/>
                <a:cs typeface="微软雅黑" panose="020b0503020204020204" charset="-122"/>
              </a:rPr>
              <a:t>姐姐和弟弟在同一所学校上学。某一天吃过早餐后，姐弟俩约定从小区门口出发去学校大门口会合。作出他们的路程与时间的关系图象分别如图中的两条实线所示，弟弟的图线为直线。下列判断正确的是（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弟弟比姐姐早5min离开家；</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 弟弟和姐姐的平均速度相同；</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弟弟和姐姐行走时的速度相等，均为100m/min；</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 姐姐一直做匀速直线运动</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19" title=""/>
          <p:cNvPicPr>
            <a:picLocks noChangeAspect="1"/>
          </p:cNvPicPr>
          <p:nvPr/>
        </p:nvPicPr>
        <p:blipFill>
          <a:blip r:embed="rId3"/>
          <a:stretch>
            <a:fillRect/>
          </a:stretch>
        </p:blipFill>
        <p:spPr>
          <a:xfrm>
            <a:off x="4530090" y="3775710"/>
            <a:ext cx="2253615" cy="1791335"/>
          </a:xfrm>
          <a:prstGeom prst="rect">
            <a:avLst/>
          </a:prstGeom>
          <a:noFill/>
          <a:ln w="9525">
            <a:noFill/>
          </a:ln>
        </p:spPr>
      </p:pic>
      <p:sp>
        <p:nvSpPr>
          <p:cNvPr id="27" name="矩形标注 26" title=""/>
          <p:cNvSpPr/>
          <p:nvPr/>
        </p:nvSpPr>
        <p:spPr>
          <a:xfrm>
            <a:off x="4300855" y="6202680"/>
            <a:ext cx="5247640" cy="425450"/>
          </a:xfrm>
          <a:prstGeom prst="wedgeRectCallout">
            <a:avLst>
              <a:gd name="adj1" fmla="val -31377"/>
              <a:gd name="adj2" fmla="val -21761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计时的第5分钟弟弟才出发，姐姐比弟弟早5min离开家</a:t>
            </a:r>
            <a:endParaRPr lang="zh-CN" sz="1600">
              <a:latin typeface="微软雅黑" panose="020b0503020204020204" charset="-122"/>
              <a:ea typeface="微软雅黑" panose="020b0503020204020204" charset="-122"/>
              <a:cs typeface="微软雅黑" panose="020b0503020204020204" charset="-122"/>
            </a:endParaRPr>
          </a:p>
        </p:txBody>
      </p:sp>
      <p:sp>
        <p:nvSpPr>
          <p:cNvPr id="26" name="矩形标注 25" title=""/>
          <p:cNvSpPr/>
          <p:nvPr/>
        </p:nvSpPr>
        <p:spPr>
          <a:xfrm>
            <a:off x="4610100" y="2600960"/>
            <a:ext cx="3989070" cy="478155"/>
          </a:xfrm>
          <a:prstGeom prst="wedgeRectCallout">
            <a:avLst>
              <a:gd name="adj1" fmla="val -18529"/>
              <a:gd name="adj2" fmla="val 24840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弟弟的平均速度为</a:t>
            </a:r>
            <a:endParaRPr lang="zh-CN" sz="1600">
              <a:latin typeface="微软雅黑" panose="020b0503020204020204" charset="-122"/>
              <a:ea typeface="微软雅黑" panose="020b0503020204020204" charset="-122"/>
              <a:cs typeface="微软雅黑" panose="020b0503020204020204" charset="-122"/>
            </a:endParaRPr>
          </a:p>
        </p:txBody>
      </p:sp>
      <p:graphicFrame>
        <p:nvGraphicFramePr>
          <p:cNvPr id="6" name="Object 463" title=""/>
          <p:cNvGraphicFramePr>
            <a:graphicFrameLocks noChangeAspect="1"/>
          </p:cNvGraphicFramePr>
          <p:nvPr/>
        </p:nvGraphicFramePr>
        <p:xfrm>
          <a:off x="6339523" y="2646045"/>
          <a:ext cx="2083435" cy="433070"/>
        </p:xfrm>
        <a:graphic>
          <a:graphicData uri="http://schemas.openxmlformats.org/presentationml/2006/ole">
            <mc:AlternateContent>
              <mc:Choice xmlns:v="urn:schemas-microsoft-com:vml" Requires="v">
                <p:oleObj spid="_x0000_s1050" r:id="rId4" imgW="2082800" imgH="431800" progId="Equation.DSMT4">
                  <p:embed/>
                </p:oleObj>
              </mc:Choice>
              <mc:Fallback>
                <p:oleObj r:id="rId4" imgW="2082800" imgH="431800" progId="Equation.DSMT4">
                  <p:embed/>
                  <p:pic>
                    <p:nvPicPr>
                      <p:cNvPr id="0" name="OLE substitute image"/>
                      <p:cNvPicPr/>
                      <p:nvPr/>
                    </p:nvPicPr>
                    <p:blipFill>
                      <a:blip r:embed="rId5"/>
                      <a:stretch>
                        <a:fillRect/>
                      </a:stretch>
                    </p:blipFill>
                    <p:spPr>
                      <a:xfrm>
                        <a:off x="6339523" y="2646045"/>
                        <a:ext cx="2083435" cy="433070"/>
                      </a:xfrm>
                      <a:prstGeom prst="rect">
                        <a:avLst/>
                      </a:prstGeom>
                      <a:noFill/>
                      <a:ln w="38100">
                        <a:noFill/>
                        <a:miter/>
                      </a:ln>
                    </p:spPr>
                  </p:pic>
                </p:oleObj>
              </mc:Fallback>
            </mc:AlternateContent>
          </a:graphicData>
        </a:graphic>
      </p:graphicFrame>
      <p:sp>
        <p:nvSpPr>
          <p:cNvPr id="29" name="矩形标注 28" title=""/>
          <p:cNvSpPr/>
          <p:nvPr/>
        </p:nvSpPr>
        <p:spPr>
          <a:xfrm>
            <a:off x="6244590" y="3082290"/>
            <a:ext cx="3587115" cy="417195"/>
          </a:xfrm>
          <a:prstGeom prst="wedgeRectCallout">
            <a:avLst>
              <a:gd name="adj1" fmla="val -50637"/>
              <a:gd name="adj2" fmla="val 18257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sz="1600">
                <a:latin typeface="微软雅黑" panose="020b0503020204020204" charset="-122"/>
                <a:ea typeface="微软雅黑" panose="020b0503020204020204" charset="-122"/>
                <a:cs typeface="微软雅黑" panose="020b0503020204020204" charset="-122"/>
              </a:rPr>
              <a:t>姐姐的平均速度</a:t>
            </a:r>
            <a:endParaRPr sz="1600">
              <a:latin typeface="微软雅黑" panose="020b0503020204020204" charset="-122"/>
              <a:ea typeface="微软雅黑" panose="020b0503020204020204" charset="-122"/>
              <a:cs typeface="微软雅黑" panose="020b0503020204020204" charset="-122"/>
            </a:endParaRPr>
          </a:p>
        </p:txBody>
      </p:sp>
      <p:graphicFrame>
        <p:nvGraphicFramePr>
          <p:cNvPr id="7" name="Object 464" title=""/>
          <p:cNvGraphicFramePr>
            <a:graphicFrameLocks noChangeAspect="1"/>
          </p:cNvGraphicFramePr>
          <p:nvPr/>
        </p:nvGraphicFramePr>
        <p:xfrm>
          <a:off x="7822883" y="3060065"/>
          <a:ext cx="1725295" cy="433070"/>
        </p:xfrm>
        <a:graphic>
          <a:graphicData uri="http://schemas.openxmlformats.org/presentationml/2006/ole">
            <mc:AlternateContent>
              <mc:Choice xmlns:v="urn:schemas-microsoft-com:vml" Requires="v">
                <p:oleObj spid="_x0000_s1051" r:id="rId6" imgW="1727200" imgH="431800" progId="Equation.DSMT4">
                  <p:embed/>
                </p:oleObj>
              </mc:Choice>
              <mc:Fallback>
                <p:oleObj r:id="rId6" imgW="1727200" imgH="431800" progId="Equation.DSMT4">
                  <p:embed/>
                  <p:pic>
                    <p:nvPicPr>
                      <p:cNvPr id="0" name="OLE substitute image"/>
                      <p:cNvPicPr/>
                      <p:nvPr/>
                    </p:nvPicPr>
                    <p:blipFill>
                      <a:blip r:embed="rId7"/>
                      <a:stretch>
                        <a:fillRect/>
                      </a:stretch>
                    </p:blipFill>
                    <p:spPr>
                      <a:xfrm>
                        <a:off x="7822883" y="3060065"/>
                        <a:ext cx="1725295" cy="433070"/>
                      </a:xfrm>
                      <a:prstGeom prst="rect">
                        <a:avLst/>
                      </a:prstGeom>
                      <a:noFill/>
                      <a:ln w="38100">
                        <a:noFill/>
                        <a:miter/>
                      </a:ln>
                    </p:spPr>
                  </p:pic>
                </p:oleObj>
              </mc:Fallback>
            </mc:AlternateContent>
          </a:graphicData>
        </a:graphic>
      </p:graphicFrame>
      <p:sp>
        <p:nvSpPr>
          <p:cNvPr id="11" name="矩形标注 10" title=""/>
          <p:cNvSpPr/>
          <p:nvPr/>
        </p:nvSpPr>
        <p:spPr>
          <a:xfrm>
            <a:off x="6592570" y="4219575"/>
            <a:ext cx="3756660" cy="903605"/>
          </a:xfrm>
          <a:prstGeom prst="wedgeRectCallout">
            <a:avLst>
              <a:gd name="adj1" fmla="val -63387"/>
              <a:gd name="adj2" fmla="val -3439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姐姐和弟弟行走时的图像平行，故速度相等，均为</a:t>
            </a:r>
            <a:r>
              <a:rPr lang="en-US" altLang="zh-CN" sz="1600">
                <a:latin typeface="微软雅黑" panose="020b0503020204020204" charset="-122"/>
                <a:ea typeface="微软雅黑" panose="020b0503020204020204" charset="-122"/>
                <a:cs typeface="微软雅黑" panose="020b0503020204020204" charset="-122"/>
              </a:rPr>
              <a:t>100m/min</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10" name="矩形标注 9" title=""/>
          <p:cNvSpPr/>
          <p:nvPr/>
        </p:nvSpPr>
        <p:spPr>
          <a:xfrm>
            <a:off x="1546225" y="4157980"/>
            <a:ext cx="2641600" cy="903605"/>
          </a:xfrm>
          <a:prstGeom prst="wedgeRectCallout">
            <a:avLst>
              <a:gd name="adj1" fmla="val 84447"/>
              <a:gd name="adj2" fmla="val 36296"/>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姐姐行走时的图像</a:t>
            </a:r>
            <a:r>
              <a:rPr lang="zh-CN" sz="1600">
                <a:latin typeface="微软雅黑" panose="020b0503020204020204" charset="-122"/>
                <a:ea typeface="微软雅黑" panose="020b0503020204020204" charset="-122"/>
                <a:cs typeface="微软雅黑" panose="020b0503020204020204" charset="-122"/>
              </a:rPr>
              <a:t>是折线，不可能做匀速直线运动</a:t>
            </a:r>
            <a:endParaRPr lang="zh-CN" sz="1600">
              <a:latin typeface="微软雅黑" panose="020b0503020204020204" charset="-122"/>
              <a:ea typeface="微软雅黑" panose="020b0503020204020204" charset="-122"/>
              <a:cs typeface="微软雅黑" panose="020b0503020204020204" charset="-122"/>
            </a:endParaRPr>
          </a:p>
        </p:txBody>
      </p:sp>
      <p:sp>
        <p:nvSpPr>
          <p:cNvPr id="35" name="文本框 34" title=""/>
          <p:cNvSpPr txBox="1"/>
          <p:nvPr/>
        </p:nvSpPr>
        <p:spPr>
          <a:xfrm>
            <a:off x="9305290" y="1927225"/>
            <a:ext cx="36639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right)">
                                      <p:cBhvr>
                                        <p:cTn id="51" dur="500"/>
                                        <p:tgtEl>
                                          <p:spTgt spid="11"/>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up)">
                                      <p:cBhvr>
                                        <p:cTn id="54" dur="500"/>
                                        <p:tgtEl>
                                          <p:spTgt spid="29"/>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left)">
                                      <p:cBhvr>
                                        <p:cTn id="64" dur="500"/>
                                        <p:tgtEl>
                                          <p:spTgt spid="10"/>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4" grpId="0"/>
      <p:bldP spid="27" grpId="0" animBg="1"/>
      <p:bldP spid="26" grpId="0" animBg="1"/>
      <p:bldP spid="29" grpId="0" animBg="1"/>
      <p:bldP spid="11" grpId="0" animBg="1"/>
      <p:bldP spid="7" grpId="0" animBg="1"/>
      <p:bldP spid="35" grpId="0"/>
      <p:bldP spid="10" grpId="0" animBg="1"/>
    </p:bld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5320030" y="163195"/>
            <a:ext cx="903605" cy="923290"/>
          </a:xfrm>
          <a:prstGeom prst="rect">
            <a:avLst/>
          </a:prstGeom>
        </p:spPr>
      </p:pic>
      <p:sp>
        <p:nvSpPr>
          <p:cNvPr id="5" name="文本框 4" title=""/>
          <p:cNvSpPr txBox="1"/>
          <p:nvPr/>
        </p:nvSpPr>
        <p:spPr>
          <a:xfrm>
            <a:off x="6244590" y="222885"/>
            <a:ext cx="26955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4</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运动图像</a:t>
            </a:r>
            <a:endParaRPr lang="zh-CN" altLang="en-US" sz="2400" b="1">
              <a:solidFill>
                <a:srgbClr val="0070C0"/>
              </a:solidFill>
              <a:latin typeface="微软雅黑" panose="020b0503020204020204" charset="-122"/>
              <a:ea typeface="微软雅黑" panose="020b0503020204020204" charset="-122"/>
            </a:endParaRPr>
          </a:p>
        </p:txBody>
      </p:sp>
      <p:sp>
        <p:nvSpPr>
          <p:cNvPr id="14" name="文本框 13" title=""/>
          <p:cNvSpPr txBox="1"/>
          <p:nvPr/>
        </p:nvSpPr>
        <p:spPr>
          <a:xfrm>
            <a:off x="292735" y="1468755"/>
            <a:ext cx="5249545" cy="193802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b="1">
                <a:latin typeface="微软雅黑" panose="020b0503020204020204" charset="-122"/>
                <a:ea typeface="微软雅黑" panose="020b0503020204020204" charset="-122"/>
                <a:cs typeface="微软雅黑" panose="020b0503020204020204" charset="-122"/>
              </a:rPr>
              <a:t>（2023·上海）</a:t>
            </a:r>
            <a:r>
              <a:rPr lang="zh-CN" sz="1600">
                <a:latin typeface="微软雅黑" panose="020b0503020204020204" charset="-122"/>
                <a:ea typeface="微软雅黑" panose="020b0503020204020204" charset="-122"/>
                <a:cs typeface="微软雅黑" panose="020b0503020204020204" charset="-122"/>
              </a:rPr>
              <a:t>甲车从P出发、乙车从Q点出发，甲乙相向而行；乙比甲早出发1s，甲到Q点时，乙离P点1m，求此时乙到Q的距离（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 可能为2米	B. 可能为4米</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 一定为8米	D. 一定为6米</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34" title=""/>
          <p:cNvPicPr>
            <a:picLocks noChangeAspect="1"/>
          </p:cNvPicPr>
          <p:nvPr/>
        </p:nvPicPr>
        <p:blipFill>
          <a:blip r:embed="rId3"/>
          <a:stretch>
            <a:fillRect/>
          </a:stretch>
        </p:blipFill>
        <p:spPr>
          <a:xfrm>
            <a:off x="292735" y="3406775"/>
            <a:ext cx="2444115" cy="2158365"/>
          </a:xfrm>
          <a:prstGeom prst="rect">
            <a:avLst/>
          </a:prstGeom>
          <a:noFill/>
          <a:ln w="9525">
            <a:noFill/>
          </a:ln>
        </p:spPr>
      </p:pic>
      <p:cxnSp>
        <p:nvCxnSpPr>
          <p:cNvPr id="28" name="直接连接符 27" title=""/>
          <p:cNvCxnSpPr/>
          <p:nvPr/>
        </p:nvCxnSpPr>
        <p:spPr>
          <a:xfrm flipH="1">
            <a:off x="5885815" y="1468755"/>
            <a:ext cx="0" cy="536448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3" name="文本框 12" title=""/>
          <p:cNvSpPr txBox="1"/>
          <p:nvPr/>
        </p:nvSpPr>
        <p:spPr>
          <a:xfrm>
            <a:off x="6001385" y="1468755"/>
            <a:ext cx="5958205"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4-2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如图所示，甲、乙两个图像分别描述了做直线运动的两个物体A、B的运动情况，根据图像得出的信息错误的是（　）。</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A．B物体做匀速直线运动；</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B．A物体静止；</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C．v</a:t>
            </a:r>
            <a:r>
              <a:rPr lang="zh-CN" sz="1600" baseline="-25000">
                <a:latin typeface="微软雅黑" panose="020b0503020204020204" charset="-122"/>
                <a:ea typeface="微软雅黑" panose="020b0503020204020204" charset="-122"/>
                <a:cs typeface="微软雅黑" panose="020b0503020204020204" charset="-122"/>
              </a:rPr>
              <a:t>A</a:t>
            </a:r>
            <a:r>
              <a:rPr lang="zh-CN" sz="1600">
                <a:latin typeface="微软雅黑" panose="020b0503020204020204" charset="-122"/>
                <a:ea typeface="微软雅黑" panose="020b0503020204020204" charset="-122"/>
                <a:cs typeface="微软雅黑" panose="020b0503020204020204" charset="-122"/>
              </a:rPr>
              <a:t>&gt;v</a:t>
            </a:r>
            <a:r>
              <a:rPr lang="zh-CN" sz="1600" baseline="-25000">
                <a:latin typeface="微软雅黑" panose="020b0503020204020204" charset="-122"/>
                <a:ea typeface="微软雅黑" panose="020b0503020204020204" charset="-122"/>
                <a:cs typeface="微软雅黑" panose="020b0503020204020204" charset="-122"/>
              </a:rPr>
              <a:t>B</a:t>
            </a:r>
            <a:r>
              <a:rPr lang="zh-CN" sz="1600">
                <a:latin typeface="微软雅黑" panose="020b0503020204020204" charset="-122"/>
                <a:ea typeface="微软雅黑" panose="020b0503020204020204" charset="-122"/>
                <a:cs typeface="微软雅黑" panose="020b0503020204020204" charset="-122"/>
              </a:rPr>
              <a:t>；</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D．B物体运动1.5s通过的距离是3m</a:t>
            </a:r>
            <a:endParaRPr lang="zh-CN" sz="1600">
              <a:latin typeface="微软雅黑" panose="020b0503020204020204" charset="-122"/>
              <a:ea typeface="微软雅黑" panose="020b0503020204020204" charset="-122"/>
              <a:cs typeface="微软雅黑" panose="020b0503020204020204" charset="-122"/>
            </a:endParaRPr>
          </a:p>
        </p:txBody>
      </p:sp>
      <p:pic>
        <p:nvPicPr>
          <p:cNvPr id="6" name="图片 100001" title=""/>
          <p:cNvPicPr>
            <a:picLocks noChangeAspect="1"/>
          </p:cNvPicPr>
          <p:nvPr/>
        </p:nvPicPr>
        <p:blipFill>
          <a:blip r:embed="rId4"/>
          <a:stretch>
            <a:fillRect/>
          </a:stretch>
        </p:blipFill>
        <p:spPr>
          <a:xfrm>
            <a:off x="7762240" y="4511040"/>
            <a:ext cx="3113405" cy="2179320"/>
          </a:xfrm>
          <a:prstGeom prst="rect">
            <a:avLst/>
          </a:prstGeom>
          <a:noFill/>
          <a:ln w="9525">
            <a:noFill/>
          </a:ln>
        </p:spPr>
      </p:pic>
      <p:sp>
        <p:nvSpPr>
          <p:cNvPr id="32" name="文本框 31" title=""/>
          <p:cNvSpPr txBox="1"/>
          <p:nvPr/>
        </p:nvSpPr>
        <p:spPr>
          <a:xfrm>
            <a:off x="2407285" y="3482340"/>
            <a:ext cx="1548765" cy="337185"/>
          </a:xfrm>
          <a:prstGeom prst="rect">
            <a:avLst/>
          </a:prstGeom>
          <a:noFill/>
          <a:ln w="12700">
            <a:solidFill>
              <a:srgbClr val="7030A0"/>
            </a:solidFill>
          </a:ln>
        </p:spPr>
        <p:txBody>
          <a:bodyPr wrap="square" rtlCol="0">
            <a:spAutoFit/>
          </a:bodyPr>
          <a:lstStyle/>
          <a:p>
            <a:r>
              <a:rPr lang="zh-CN" sz="1600">
                <a:solidFill>
                  <a:srgbClr val="C00000"/>
                </a:solidFill>
                <a:latin typeface="微软雅黑" panose="020b0503020204020204" charset="-122"/>
                <a:ea typeface="微软雅黑" panose="020b0503020204020204" charset="-122"/>
              </a:rPr>
              <a:t>求甲、乙速度</a:t>
            </a:r>
            <a:endParaRPr lang="zh-CN" sz="1600">
              <a:solidFill>
                <a:srgbClr val="C00000"/>
              </a:solidFill>
              <a:latin typeface="微软雅黑" panose="020b0503020204020204" charset="-122"/>
              <a:ea typeface="微软雅黑" panose="020b0503020204020204" charset="-122"/>
            </a:endParaRPr>
          </a:p>
        </p:txBody>
      </p:sp>
      <p:graphicFrame>
        <p:nvGraphicFramePr>
          <p:cNvPr id="7" name="Object 468" title=""/>
          <p:cNvGraphicFramePr>
            <a:graphicFrameLocks noChangeAspect="1"/>
          </p:cNvGraphicFramePr>
          <p:nvPr/>
        </p:nvGraphicFramePr>
        <p:xfrm>
          <a:off x="2406968" y="3895090"/>
          <a:ext cx="1457325" cy="457200"/>
        </p:xfrm>
        <a:graphic>
          <a:graphicData uri="http://schemas.openxmlformats.org/presentationml/2006/ole">
            <mc:AlternateContent>
              <mc:Choice xmlns:v="urn:schemas-microsoft-com:vml" Requires="v">
                <p:oleObj spid="_x0000_s1052" r:id="rId5" imgW="1460500" imgH="457200" progId="Equation.DSMT4">
                  <p:embed/>
                </p:oleObj>
              </mc:Choice>
              <mc:Fallback>
                <p:oleObj r:id="rId5" imgW="1460500" imgH="457200" progId="Equation.DSMT4">
                  <p:embed/>
                  <p:pic>
                    <p:nvPicPr>
                      <p:cNvPr id="0" name="OLE substitute image"/>
                      <p:cNvPicPr/>
                      <p:nvPr/>
                    </p:nvPicPr>
                    <p:blipFill>
                      <a:blip r:embed="rId6"/>
                      <a:stretch>
                        <a:fillRect/>
                      </a:stretch>
                    </p:blipFill>
                    <p:spPr>
                      <a:xfrm>
                        <a:off x="2406968" y="3895090"/>
                        <a:ext cx="1457325" cy="457200"/>
                      </a:xfrm>
                      <a:prstGeom prst="rect">
                        <a:avLst/>
                      </a:prstGeom>
                      <a:noFill/>
                      <a:ln w="38100">
                        <a:noFill/>
                        <a:miter/>
                      </a:ln>
                    </p:spPr>
                  </p:pic>
                </p:oleObj>
              </mc:Fallback>
            </mc:AlternateContent>
          </a:graphicData>
        </a:graphic>
      </p:graphicFrame>
      <p:graphicFrame>
        <p:nvGraphicFramePr>
          <p:cNvPr id="9" name="Object 469" title=""/>
          <p:cNvGraphicFramePr>
            <a:graphicFrameLocks noChangeAspect="1"/>
          </p:cNvGraphicFramePr>
          <p:nvPr/>
        </p:nvGraphicFramePr>
        <p:xfrm>
          <a:off x="4127183" y="3909378"/>
          <a:ext cx="1495425" cy="428625"/>
        </p:xfrm>
        <a:graphic>
          <a:graphicData uri="http://schemas.openxmlformats.org/presentationml/2006/ole">
            <mc:AlternateContent>
              <mc:Choice xmlns:v="urn:schemas-microsoft-com:vml" Requires="v">
                <p:oleObj spid="_x0000_s1053" r:id="rId7" imgW="1497965" imgH="431800" progId="Equation.DSMT4">
                  <p:embed/>
                </p:oleObj>
              </mc:Choice>
              <mc:Fallback>
                <p:oleObj r:id="rId7" imgW="1497965" imgH="431800" progId="Equation.DSMT4">
                  <p:embed/>
                  <p:pic>
                    <p:nvPicPr>
                      <p:cNvPr id="0" name="OLE substitute image"/>
                      <p:cNvPicPr/>
                      <p:nvPr/>
                    </p:nvPicPr>
                    <p:blipFill>
                      <a:blip r:embed="rId8"/>
                      <a:stretch>
                        <a:fillRect/>
                      </a:stretch>
                    </p:blipFill>
                    <p:spPr>
                      <a:xfrm>
                        <a:off x="4127183" y="3909378"/>
                        <a:ext cx="1495425" cy="428625"/>
                      </a:xfrm>
                      <a:prstGeom prst="rect">
                        <a:avLst/>
                      </a:prstGeom>
                      <a:noFill/>
                      <a:ln w="38100">
                        <a:noFill/>
                        <a:miter/>
                      </a:ln>
                    </p:spPr>
                  </p:pic>
                </p:oleObj>
              </mc:Fallback>
            </mc:AlternateContent>
          </a:graphicData>
        </a:graphic>
      </p:graphicFrame>
      <p:sp>
        <p:nvSpPr>
          <p:cNvPr id="17" name="文本框 16" title=""/>
          <p:cNvSpPr txBox="1"/>
          <p:nvPr/>
        </p:nvSpPr>
        <p:spPr>
          <a:xfrm>
            <a:off x="2407285" y="4427855"/>
            <a:ext cx="2147570" cy="337185"/>
          </a:xfrm>
          <a:prstGeom prst="rect">
            <a:avLst/>
          </a:prstGeom>
          <a:noFill/>
          <a:ln w="12700">
            <a:solidFill>
              <a:srgbClr val="7030A0"/>
            </a:solidFill>
          </a:ln>
        </p:spPr>
        <p:txBody>
          <a:bodyPr wrap="square" rtlCol="0">
            <a:spAutoFit/>
          </a:bodyPr>
          <a:lstStyle/>
          <a:p>
            <a:r>
              <a:rPr lang="zh-CN" sz="1600">
                <a:solidFill>
                  <a:srgbClr val="C00000"/>
                </a:solidFill>
                <a:latin typeface="微软雅黑" panose="020b0503020204020204" charset="-122"/>
                <a:ea typeface="微软雅黑" panose="020b0503020204020204" charset="-122"/>
              </a:rPr>
              <a:t>求</a:t>
            </a:r>
            <a:r>
              <a:rPr lang="en-US" altLang="zh-CN" sz="1600">
                <a:solidFill>
                  <a:srgbClr val="C00000"/>
                </a:solidFill>
                <a:latin typeface="微软雅黑" panose="020b0503020204020204" charset="-122"/>
                <a:ea typeface="微软雅黑" panose="020b0503020204020204" charset="-122"/>
              </a:rPr>
              <a:t>PQ</a:t>
            </a:r>
            <a:r>
              <a:rPr lang="zh-CN" altLang="en-US" sz="1600">
                <a:solidFill>
                  <a:srgbClr val="C00000"/>
                </a:solidFill>
                <a:latin typeface="微软雅黑" panose="020b0503020204020204" charset="-122"/>
                <a:ea typeface="微软雅黑" panose="020b0503020204020204" charset="-122"/>
              </a:rPr>
              <a:t>间的距离</a:t>
            </a:r>
            <a:r>
              <a:rPr lang="en-US" altLang="zh-CN" sz="1600">
                <a:solidFill>
                  <a:srgbClr val="C00000"/>
                </a:solidFill>
                <a:latin typeface="微软雅黑" panose="020b0503020204020204" charset="-122"/>
                <a:ea typeface="微软雅黑" panose="020b0503020204020204" charset="-122"/>
              </a:rPr>
              <a:t>s=9m</a:t>
            </a:r>
            <a:endParaRPr lang="en-US" altLang="zh-CN" sz="1600">
              <a:solidFill>
                <a:srgbClr val="C00000"/>
              </a:solidFill>
              <a:latin typeface="微软雅黑" panose="020b0503020204020204" charset="-122"/>
              <a:ea typeface="微软雅黑" panose="020b0503020204020204" charset="-122"/>
            </a:endParaRPr>
          </a:p>
        </p:txBody>
      </p:sp>
      <p:sp>
        <p:nvSpPr>
          <p:cNvPr id="18" name="文本框 17" title=""/>
          <p:cNvSpPr txBox="1"/>
          <p:nvPr/>
        </p:nvSpPr>
        <p:spPr>
          <a:xfrm>
            <a:off x="2407285" y="4921885"/>
            <a:ext cx="1619250" cy="337185"/>
          </a:xfrm>
          <a:prstGeom prst="rect">
            <a:avLst/>
          </a:prstGeom>
          <a:noFill/>
          <a:ln w="12700">
            <a:solidFill>
              <a:srgbClr val="7030A0"/>
            </a:solidFill>
          </a:ln>
        </p:spPr>
        <p:txBody>
          <a:bodyPr wrap="square" rtlCol="0">
            <a:spAutoFit/>
          </a:bodyPr>
          <a:lstStyle/>
          <a:p>
            <a:r>
              <a:rPr lang="zh-CN" sz="1600">
                <a:solidFill>
                  <a:srgbClr val="C00000"/>
                </a:solidFill>
                <a:latin typeface="微软雅黑" panose="020b0503020204020204" charset="-122"/>
                <a:ea typeface="微软雅黑" panose="020b0503020204020204" charset="-122"/>
              </a:rPr>
              <a:t>求乙到</a:t>
            </a:r>
            <a:r>
              <a:rPr lang="en-US" altLang="zh-CN" sz="1600">
                <a:solidFill>
                  <a:srgbClr val="C00000"/>
                </a:solidFill>
                <a:latin typeface="微软雅黑" panose="020b0503020204020204" charset="-122"/>
                <a:ea typeface="微软雅黑" panose="020b0503020204020204" charset="-122"/>
              </a:rPr>
              <a:t>Q</a:t>
            </a:r>
            <a:r>
              <a:rPr lang="zh-CN" altLang="en-US" sz="1600">
                <a:solidFill>
                  <a:srgbClr val="C00000"/>
                </a:solidFill>
                <a:latin typeface="微软雅黑" panose="020b0503020204020204" charset="-122"/>
                <a:ea typeface="微软雅黑" panose="020b0503020204020204" charset="-122"/>
              </a:rPr>
              <a:t>的距离</a:t>
            </a:r>
            <a:endParaRPr lang="en-US" altLang="zh-CN" sz="1600">
              <a:solidFill>
                <a:srgbClr val="C00000"/>
              </a:solidFill>
              <a:latin typeface="微软雅黑" panose="020b0503020204020204" charset="-122"/>
              <a:ea typeface="微软雅黑" panose="020b0503020204020204" charset="-122"/>
            </a:endParaRPr>
          </a:p>
        </p:txBody>
      </p:sp>
      <p:graphicFrame>
        <p:nvGraphicFramePr>
          <p:cNvPr id="10" name="Object 471" title=""/>
          <p:cNvGraphicFramePr>
            <a:graphicFrameLocks noChangeAspect="1"/>
          </p:cNvGraphicFramePr>
          <p:nvPr/>
        </p:nvGraphicFramePr>
        <p:xfrm>
          <a:off x="4131945" y="4999673"/>
          <a:ext cx="1638300" cy="180975"/>
        </p:xfrm>
        <a:graphic>
          <a:graphicData uri="http://schemas.openxmlformats.org/presentationml/2006/ole">
            <mc:AlternateContent>
              <mc:Choice xmlns:v="urn:schemas-microsoft-com:vml" Requires="v">
                <p:oleObj spid="_x0000_s1054" r:id="rId9" imgW="1637665" imgH="177800" progId="Equation.DSMT4">
                  <p:embed/>
                </p:oleObj>
              </mc:Choice>
              <mc:Fallback>
                <p:oleObj r:id="rId9" imgW="1637665" imgH="177800" progId="Equation.DSMT4">
                  <p:embed/>
                  <p:pic>
                    <p:nvPicPr>
                      <p:cNvPr id="0" name="OLE substitute image"/>
                      <p:cNvPicPr/>
                      <p:nvPr/>
                    </p:nvPicPr>
                    <p:blipFill>
                      <a:blip r:embed="rId10"/>
                      <a:stretch>
                        <a:fillRect/>
                      </a:stretch>
                    </p:blipFill>
                    <p:spPr>
                      <a:xfrm>
                        <a:off x="4131945" y="4999673"/>
                        <a:ext cx="1638300" cy="180975"/>
                      </a:xfrm>
                      <a:prstGeom prst="rect">
                        <a:avLst/>
                      </a:prstGeom>
                      <a:noFill/>
                      <a:ln w="38100">
                        <a:noFill/>
                        <a:miter/>
                      </a:ln>
                    </p:spPr>
                  </p:pic>
                </p:oleObj>
              </mc:Fallback>
            </mc:AlternateContent>
          </a:graphicData>
        </a:graphic>
      </p:graphicFrame>
      <p:sp>
        <p:nvSpPr>
          <p:cNvPr id="20" name="文本框 19" title=""/>
          <p:cNvSpPr txBox="1"/>
          <p:nvPr/>
        </p:nvSpPr>
        <p:spPr>
          <a:xfrm>
            <a:off x="2407285" y="5738495"/>
            <a:ext cx="2021205" cy="337185"/>
          </a:xfrm>
          <a:prstGeom prst="rect">
            <a:avLst/>
          </a:prstGeom>
          <a:noFill/>
          <a:ln w="12700">
            <a:solidFill>
              <a:srgbClr val="7030A0"/>
            </a:solidFill>
          </a:ln>
        </p:spPr>
        <p:txBody>
          <a:bodyPr wrap="square" rtlCol="0">
            <a:spAutoFit/>
          </a:bodyPr>
          <a:lstStyle/>
          <a:p>
            <a:r>
              <a:rPr lang="zh-CN" sz="1600">
                <a:solidFill>
                  <a:srgbClr val="C00000"/>
                </a:solidFill>
                <a:latin typeface="微软雅黑" panose="020b0503020204020204" charset="-122"/>
                <a:ea typeface="微软雅黑" panose="020b0503020204020204" charset="-122"/>
              </a:rPr>
              <a:t>求</a:t>
            </a:r>
            <a:r>
              <a:rPr sz="1600">
                <a:solidFill>
                  <a:srgbClr val="C00000"/>
                </a:solidFill>
                <a:latin typeface="微软雅黑" panose="020b0503020204020204" charset="-122"/>
                <a:ea typeface="微软雅黑" panose="020b0503020204020204" charset="-122"/>
              </a:rPr>
              <a:t>此时乙到Q的距离</a:t>
            </a:r>
            <a:endParaRPr sz="1600">
              <a:solidFill>
                <a:srgbClr val="C00000"/>
              </a:solidFill>
              <a:latin typeface="微软雅黑" panose="020b0503020204020204" charset="-122"/>
              <a:ea typeface="微软雅黑" panose="020b0503020204020204" charset="-122"/>
            </a:endParaRPr>
          </a:p>
        </p:txBody>
      </p:sp>
      <p:graphicFrame>
        <p:nvGraphicFramePr>
          <p:cNvPr id="11" name="Object 473" title=""/>
          <p:cNvGraphicFramePr>
            <a:graphicFrameLocks noChangeAspect="1"/>
          </p:cNvGraphicFramePr>
          <p:nvPr/>
        </p:nvGraphicFramePr>
        <p:xfrm>
          <a:off x="4584383" y="5842318"/>
          <a:ext cx="1038225" cy="180975"/>
        </p:xfrm>
        <a:graphic>
          <a:graphicData uri="http://schemas.openxmlformats.org/presentationml/2006/ole">
            <mc:AlternateContent>
              <mc:Choice xmlns:v="urn:schemas-microsoft-com:vml" Requires="v">
                <p:oleObj spid="_x0000_s1055" r:id="rId11" imgW="1040765" imgH="177800" progId="Equation.DSMT4">
                  <p:embed/>
                </p:oleObj>
              </mc:Choice>
              <mc:Fallback>
                <p:oleObj r:id="rId11" imgW="1040765" imgH="177800" progId="Equation.DSMT4">
                  <p:embed/>
                  <p:pic>
                    <p:nvPicPr>
                      <p:cNvPr id="0" name="OLE substitute image"/>
                      <p:cNvPicPr/>
                      <p:nvPr/>
                    </p:nvPicPr>
                    <p:blipFill>
                      <a:blip r:embed="rId12"/>
                      <a:stretch>
                        <a:fillRect/>
                      </a:stretch>
                    </p:blipFill>
                    <p:spPr>
                      <a:xfrm>
                        <a:off x="4584383" y="5842318"/>
                        <a:ext cx="1038225" cy="180975"/>
                      </a:xfrm>
                      <a:prstGeom prst="rect">
                        <a:avLst/>
                      </a:prstGeom>
                      <a:noFill/>
                      <a:ln w="38100">
                        <a:noFill/>
                        <a:miter/>
                      </a:ln>
                    </p:spPr>
                  </p:pic>
                </p:oleObj>
              </mc:Fallback>
            </mc:AlternateContent>
          </a:graphicData>
        </a:graphic>
      </p:graphicFrame>
      <p:sp>
        <p:nvSpPr>
          <p:cNvPr id="22" name="文本框 21" title=""/>
          <p:cNvSpPr txBox="1"/>
          <p:nvPr/>
        </p:nvSpPr>
        <p:spPr>
          <a:xfrm>
            <a:off x="3411855" y="2269490"/>
            <a:ext cx="36639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23" name="矩形标注 22" title=""/>
          <p:cNvSpPr/>
          <p:nvPr/>
        </p:nvSpPr>
        <p:spPr>
          <a:xfrm>
            <a:off x="8609330" y="3341370"/>
            <a:ext cx="3582035" cy="356235"/>
          </a:xfrm>
          <a:prstGeom prst="wedgeRectCallout">
            <a:avLst>
              <a:gd name="adj1" fmla="val -8110"/>
              <a:gd name="adj2" fmla="val 46693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en-US" altLang="zh-CN" sz="1600">
                <a:latin typeface="微软雅黑" panose="020b0503020204020204" charset="-122"/>
                <a:ea typeface="微软雅黑" panose="020b0503020204020204" charset="-122"/>
                <a:cs typeface="微软雅黑" panose="020b0503020204020204" charset="-122"/>
              </a:rPr>
              <a:t>s-t</a:t>
            </a:r>
            <a:r>
              <a:rPr lang="zh-CN" altLang="en-US" sz="1600">
                <a:latin typeface="微软雅黑" panose="020b0503020204020204" charset="-122"/>
                <a:ea typeface="微软雅黑" panose="020b0503020204020204" charset="-122"/>
                <a:cs typeface="微软雅黑" panose="020b0503020204020204" charset="-122"/>
              </a:rPr>
              <a:t>图像是</a:t>
            </a:r>
            <a:r>
              <a:rPr lang="zh-CN" sz="1600">
                <a:latin typeface="微软雅黑" panose="020b0503020204020204" charset="-122"/>
                <a:ea typeface="微软雅黑" panose="020b0503020204020204" charset="-122"/>
                <a:cs typeface="微软雅黑" panose="020b0503020204020204" charset="-122"/>
              </a:rPr>
              <a:t>直线，</a:t>
            </a:r>
            <a:r>
              <a:rPr lang="en-US" altLang="zh-CN" sz="1600">
                <a:latin typeface="微软雅黑" panose="020b0503020204020204" charset="-122"/>
                <a:ea typeface="微软雅黑" panose="020b0503020204020204" charset="-122"/>
                <a:cs typeface="微软雅黑" panose="020b0503020204020204" charset="-122"/>
              </a:rPr>
              <a:t>B</a:t>
            </a:r>
            <a:r>
              <a:rPr lang="zh-CN" altLang="en-US" sz="1600">
                <a:latin typeface="微软雅黑" panose="020b0503020204020204" charset="-122"/>
                <a:ea typeface="微软雅黑" panose="020b0503020204020204" charset="-122"/>
                <a:cs typeface="微软雅黑" panose="020b0503020204020204" charset="-122"/>
              </a:rPr>
              <a:t>做匀速直线运动</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4" name="矩形标注 23" title=""/>
          <p:cNvSpPr/>
          <p:nvPr/>
        </p:nvSpPr>
        <p:spPr>
          <a:xfrm>
            <a:off x="6001385" y="6211570"/>
            <a:ext cx="2641600" cy="539115"/>
          </a:xfrm>
          <a:prstGeom prst="wedgeRectCallout">
            <a:avLst>
              <a:gd name="adj1" fmla="val 33365"/>
              <a:gd name="adj2" fmla="val -20253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en-US" altLang="zh-CN" sz="1600">
                <a:latin typeface="微软雅黑" panose="020b0503020204020204" charset="-122"/>
                <a:ea typeface="微软雅黑" panose="020b0503020204020204" charset="-122"/>
                <a:cs typeface="微软雅黑" panose="020b0503020204020204" charset="-122"/>
              </a:rPr>
              <a:t>v-t</a:t>
            </a:r>
            <a:r>
              <a:rPr lang="zh-CN" altLang="en-US" sz="1600">
                <a:latin typeface="微软雅黑" panose="020b0503020204020204" charset="-122"/>
                <a:ea typeface="微软雅黑" panose="020b0503020204020204" charset="-122"/>
                <a:cs typeface="微软雅黑" panose="020b0503020204020204" charset="-122"/>
              </a:rPr>
              <a:t>图像，</a:t>
            </a:r>
            <a:r>
              <a:rPr lang="en-US" altLang="zh-CN" sz="1600">
                <a:latin typeface="微软雅黑" panose="020b0503020204020204" charset="-122"/>
                <a:ea typeface="微软雅黑" panose="020b0503020204020204" charset="-122"/>
                <a:cs typeface="微软雅黑" panose="020b0503020204020204" charset="-122"/>
              </a:rPr>
              <a:t>A</a:t>
            </a:r>
            <a:r>
              <a:rPr lang="zh-CN" altLang="en-US" sz="1600">
                <a:latin typeface="微软雅黑" panose="020b0503020204020204" charset="-122"/>
                <a:ea typeface="微软雅黑" panose="020b0503020204020204" charset="-122"/>
                <a:cs typeface="微软雅黑" panose="020b0503020204020204" charset="-122"/>
              </a:rPr>
              <a:t>做匀速直线运动</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5" name="矩形标注 24" title=""/>
          <p:cNvSpPr/>
          <p:nvPr/>
        </p:nvSpPr>
        <p:spPr>
          <a:xfrm>
            <a:off x="8476615" y="2341880"/>
            <a:ext cx="3587115" cy="417195"/>
          </a:xfrm>
          <a:prstGeom prst="wedgeRectCallout">
            <a:avLst>
              <a:gd name="adj1" fmla="val -87121"/>
              <a:gd name="adj2" fmla="val 245738"/>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a:latin typeface="微软雅黑" panose="020b0503020204020204" charset="-122"/>
                <a:ea typeface="微软雅黑" panose="020b0503020204020204" charset="-122"/>
                <a:cs typeface="微软雅黑" panose="020b0503020204020204" charset="-122"/>
              </a:rPr>
              <a:t>A</a:t>
            </a:r>
            <a:r>
              <a:rPr lang="zh-CN" altLang="en-US" sz="1600">
                <a:latin typeface="微软雅黑" panose="020b0503020204020204" charset="-122"/>
                <a:ea typeface="微软雅黑" panose="020b0503020204020204" charset="-122"/>
                <a:cs typeface="微软雅黑" panose="020b0503020204020204" charset="-122"/>
              </a:rPr>
              <a:t>的速度是</a:t>
            </a:r>
            <a:r>
              <a:rPr lang="en-US" altLang="zh-CN" sz="1600">
                <a:latin typeface="微软雅黑" panose="020b0503020204020204" charset="-122"/>
                <a:ea typeface="微软雅黑" panose="020b0503020204020204" charset="-122"/>
                <a:cs typeface="微软雅黑" panose="020b0503020204020204" charset="-122"/>
              </a:rPr>
              <a:t>3m/s</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B</a:t>
            </a:r>
            <a:r>
              <a:rPr lang="zh-CN" altLang="en-US" sz="1600">
                <a:latin typeface="微软雅黑" panose="020b0503020204020204" charset="-122"/>
                <a:ea typeface="微软雅黑" panose="020b0503020204020204" charset="-122"/>
                <a:cs typeface="微软雅黑" panose="020b0503020204020204" charset="-122"/>
              </a:rPr>
              <a:t>的速度是</a:t>
            </a:r>
            <a:r>
              <a:rPr lang="en-US" altLang="zh-CN" sz="1600">
                <a:latin typeface="微软雅黑" panose="020b0503020204020204" charset="-122"/>
                <a:ea typeface="微软雅黑" panose="020b0503020204020204" charset="-122"/>
                <a:cs typeface="微软雅黑" panose="020b0503020204020204" charset="-122"/>
              </a:rPr>
              <a:t>2m/s</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30" name="矩形标注 29" title=""/>
          <p:cNvSpPr/>
          <p:nvPr/>
        </p:nvSpPr>
        <p:spPr>
          <a:xfrm>
            <a:off x="6055995" y="4145280"/>
            <a:ext cx="3543300" cy="425450"/>
          </a:xfrm>
          <a:prstGeom prst="wedgeRectCallout">
            <a:avLst>
              <a:gd name="adj1" fmla="val -15913"/>
              <a:gd name="adj2" fmla="val -8164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600">
                <a:latin typeface="微软雅黑" panose="020b0503020204020204" charset="-122"/>
                <a:ea typeface="微软雅黑" panose="020b0503020204020204" charset="-122"/>
                <a:cs typeface="微软雅黑" panose="020b0503020204020204" charset="-122"/>
              </a:rPr>
              <a:t>1.5sB</a:t>
            </a:r>
            <a:r>
              <a:rPr lang="zh-CN" altLang="en-US" sz="1600">
                <a:latin typeface="微软雅黑" panose="020b0503020204020204" charset="-122"/>
                <a:ea typeface="微软雅黑" panose="020b0503020204020204" charset="-122"/>
                <a:cs typeface="微软雅黑" panose="020b0503020204020204" charset="-122"/>
              </a:rPr>
              <a:t>通过的路程：</a:t>
            </a:r>
            <a:r>
              <a:rPr lang="en-US" altLang="zh-CN" sz="1600">
                <a:latin typeface="微软雅黑" panose="020b0503020204020204" charset="-122"/>
                <a:ea typeface="微软雅黑" panose="020b0503020204020204" charset="-122"/>
                <a:cs typeface="微软雅黑" panose="020b0503020204020204" charset="-122"/>
              </a:rPr>
              <a:t>2m/s</a:t>
            </a:r>
            <a:r>
              <a:rPr lang="en-US" altLang="zh-CN" sz="1600">
                <a:latin typeface="宋体" panose="02010600030101010101" pitchFamily="2" charset="-122"/>
                <a:ea typeface="宋体" panose="02010600030101010101" pitchFamily="2"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1.5s=3m</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33" name="文本框 32" title=""/>
          <p:cNvSpPr txBox="1"/>
          <p:nvPr/>
        </p:nvSpPr>
        <p:spPr>
          <a:xfrm>
            <a:off x="6229350" y="2317750"/>
            <a:ext cx="36639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par>
                                <p:cTn id="42" presetID="2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par>
                    <p:cTn id="50" fill="hold" nodeType="clickPar">
                      <p:stCondLst>
                        <p:cond delay="indefinite"/>
                        <p:cond evt="onBegin" delay="0">
                          <p:tn val="49"/>
                        </p:cond>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childTnLst>
                          </p:cTn>
                        </p:par>
                      </p:childTnLst>
                    </p:cTn>
                  </p:par>
                  <p:par>
                    <p:cTn id="75" fill="hold" nodeType="clickPar">
                      <p:stCondLst>
                        <p:cond delay="indefinite"/>
                        <p:cond evt="onBegin" delay="0">
                          <p:tn val="74"/>
                        </p:cond>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up)">
                                      <p:cBhvr>
                                        <p:cTn id="79" dur="500"/>
                                        <p:tgtEl>
                                          <p:spTgt spid="28"/>
                                        </p:tgtEl>
                                      </p:cBhvr>
                                    </p:animEffect>
                                  </p:childTnLst>
                                </p:cTn>
                              </p:par>
                            </p:childTnLst>
                          </p:cTn>
                        </p:par>
                      </p:childTnLst>
                    </p:cTn>
                  </p:par>
                  <p:par>
                    <p:cTn id="80" fill="hold" nodeType="clickPar">
                      <p:stCondLst>
                        <p:cond delay="indefinite"/>
                        <p:cond evt="onBegin" delay="0">
                          <p:tn val="79"/>
                        </p:cond>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barn(inVertical)">
                                      <p:cBhvr>
                                        <p:cTn id="84" dur="500"/>
                                        <p:tgtEl>
                                          <p:spTgt spid="13"/>
                                        </p:tgtEl>
                                      </p:cBhvr>
                                    </p:animEffect>
                                  </p:childTnLst>
                                </p:cTn>
                              </p:par>
                            </p:childTnLst>
                          </p:cTn>
                        </p:par>
                      </p:childTnLst>
                    </p:cTn>
                  </p:par>
                  <p:par>
                    <p:cTn id="85" fill="hold" nodeType="clickPar">
                      <p:stCondLst>
                        <p:cond delay="indefinite"/>
                        <p:cond evt="onBegin" delay="0">
                          <p:tn val="84"/>
                        </p:cond>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barn(inVertical)">
                                      <p:cBhvr>
                                        <p:cTn id="89" dur="500"/>
                                        <p:tgtEl>
                                          <p:spTgt spid="6"/>
                                        </p:tgtEl>
                                      </p:cBhvr>
                                    </p:animEffect>
                                  </p:childTnLst>
                                </p:cTn>
                              </p:par>
                            </p:childTnLst>
                          </p:cTn>
                        </p:par>
                      </p:childTnLst>
                    </p:cTn>
                  </p:par>
                  <p:par>
                    <p:cTn id="90" fill="hold" nodeType="clickPar">
                      <p:stCondLst>
                        <p:cond delay="indefinite"/>
                        <p:cond evt="onBegin" delay="0">
                          <p:tn val="89"/>
                        </p:cond>
                      </p:stCondLst>
                      <p:childTnLst>
                        <p:par>
                          <p:cTn id="91" fill="hold">
                            <p:stCondLst>
                              <p:cond delay="0"/>
                            </p:stCondLst>
                            <p:childTnLst>
                              <p:par>
                                <p:cTn id="92" presetID="22" presetClass="entr" presetSubtype="1" fill="hold" grpId="0"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wipe(up)">
                                      <p:cBhvr>
                                        <p:cTn id="94" dur="500"/>
                                        <p:tgtEl>
                                          <p:spTgt spid="23"/>
                                        </p:tgtEl>
                                      </p:cBhvr>
                                    </p:animEffect>
                                  </p:childTnLst>
                                </p:cTn>
                              </p:par>
                            </p:childTnLst>
                          </p:cTn>
                        </p:par>
                      </p:childTnLst>
                    </p:cTn>
                  </p:par>
                  <p:par>
                    <p:cTn id="95" fill="hold" nodeType="clickPar">
                      <p:stCondLst>
                        <p:cond delay="indefinite"/>
                        <p:cond evt="onBegin" delay="0">
                          <p:tn val="94"/>
                        </p:cond>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wipe(left)">
                                      <p:cBhvr>
                                        <p:cTn id="99" dur="500"/>
                                        <p:tgtEl>
                                          <p:spTgt spid="24"/>
                                        </p:tgtEl>
                                      </p:cBhvr>
                                    </p:animEffect>
                                  </p:childTnLst>
                                </p:cTn>
                              </p:par>
                            </p:childTnLst>
                          </p:cTn>
                        </p:par>
                      </p:childTnLst>
                    </p:cTn>
                  </p:par>
                  <p:par>
                    <p:cTn id="100" fill="hold" nodeType="clickPar">
                      <p:stCondLst>
                        <p:cond delay="indefinite"/>
                        <p:cond evt="onBegin" delay="0">
                          <p:tn val="99"/>
                        </p:cond>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up)">
                                      <p:cBhvr>
                                        <p:cTn id="104" dur="500"/>
                                        <p:tgtEl>
                                          <p:spTgt spid="25"/>
                                        </p:tgtEl>
                                      </p:cBhvr>
                                    </p:animEffect>
                                  </p:childTnLst>
                                </p:cTn>
                              </p:par>
                            </p:childTnLst>
                          </p:cTn>
                        </p:par>
                      </p:childTnLst>
                    </p:cTn>
                  </p:par>
                  <p:par>
                    <p:cTn id="105" fill="hold" nodeType="clickPar">
                      <p:stCondLst>
                        <p:cond delay="indefinite"/>
                        <p:cond evt="onBegin" delay="0">
                          <p:tn val="104"/>
                        </p:cond>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wipe(down)">
                                      <p:cBhvr>
                                        <p:cTn id="109" dur="500"/>
                                        <p:tgtEl>
                                          <p:spTgt spid="30"/>
                                        </p:tgtEl>
                                      </p:cBhvr>
                                    </p:animEffect>
                                  </p:childTnLst>
                                </p:cTn>
                              </p:par>
                            </p:childTnLst>
                          </p:cTn>
                        </p:par>
                      </p:childTnLst>
                    </p:cTn>
                  </p:par>
                  <p:par>
                    <p:cTn id="110" fill="hold" nodeType="clickPar">
                      <p:stCondLst>
                        <p:cond delay="indefinite"/>
                        <p:cond evt="onBegin" delay="0">
                          <p:tn val="109"/>
                        </p:cond>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wipe(left)">
                                      <p:cBhvr>
                                        <p:cTn id="1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4" grpId="0"/>
      <p:bldP spid="13" grpId="0"/>
      <p:bldP spid="32" grpId="0" animBg="1"/>
      <p:bldP spid="17" grpId="0" animBg="1"/>
      <p:bldP spid="18" grpId="0" animBg="1"/>
      <p:bldP spid="20" grpId="0" animBg="1"/>
      <p:bldP spid="22" grpId="0"/>
      <p:bldP spid="23" grpId="0" animBg="1"/>
      <p:bldP spid="24" grpId="0" animBg="1"/>
      <p:bldP spid="25" grpId="0" animBg="1"/>
      <p:bldP spid="30" grpId="0" animBg="1"/>
      <p:bldP spid="33"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414714" y="1481123"/>
            <a:ext cx="10856873" cy="2861310"/>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机械运动》是中考必考内容。虽然本单元在试卷中所占分值不大（一般在1-3分之间），但作为必考内容，仍需要考生加强对本单元的复习，做好备考准备。在本单元的考题中，从出现概率看，主要有：长度、时间与速度的估测，长度与时间的测量，参照物，物体运动速度的简单计算，运动图像的应用与计算，测量平均速度等。考试题型也非常多样，主要有：选择题、填空题、实验题和综合题等。</a:t>
            </a:r>
            <a:endParaRPr lang="zh-CN" altLang="en-US" sz="200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04</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平均速度的测量</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一、测量平均速度</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2790825" cy="553085"/>
          </a:xfrm>
          <a:prstGeom prst="rect">
            <a:avLst/>
          </a:prstGeom>
          <a:noFill/>
        </p:spPr>
        <p:txBody>
          <a:bodyPr wrap="square" rtlCol="0" anchor="t">
            <a:spAutoFit/>
          </a:bodyPr>
          <a:lstStyle/>
          <a:p>
            <a:pPr fontAlgn="auto">
              <a:lnSpc>
                <a:spcPct val="150000"/>
              </a:lnSpc>
            </a:pPr>
            <a:r>
              <a:rPr lang="zh-CN" sz="2000">
                <a:solidFill>
                  <a:schemeClr val="accent1">
                    <a:lumMod val="75000"/>
                  </a:schemeClr>
                </a:solidFill>
                <a:latin typeface="微软雅黑" panose="020b0503020204020204" charset="-122"/>
                <a:ea typeface="微软雅黑" panose="020b0503020204020204" charset="-122"/>
                <a:cs typeface="微软雅黑" panose="020b0503020204020204" charset="-122"/>
              </a:rPr>
              <a:t>测量小车的平均速度</a:t>
            </a:r>
            <a:endParaRPr lang="zh-CN"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2147482227" title=""/>
          <p:cNvPicPr>
            <a:picLocks noChangeAspect="1"/>
          </p:cNvPicPr>
          <p:nvPr/>
        </p:nvPicPr>
        <p:blipFill>
          <a:blip r:embed="rId3"/>
          <a:stretch>
            <a:fillRect/>
          </a:stretch>
        </p:blipFill>
        <p:spPr>
          <a:xfrm>
            <a:off x="4206875" y="1870710"/>
            <a:ext cx="3088005" cy="2068195"/>
          </a:xfrm>
          <a:prstGeom prst="rect">
            <a:avLst/>
          </a:prstGeom>
          <a:noFill/>
          <a:ln w="9525">
            <a:noFill/>
          </a:ln>
        </p:spPr>
      </p:pic>
      <p:sp>
        <p:nvSpPr>
          <p:cNvPr id="100" name="文本框 99" title=""/>
          <p:cNvSpPr txBox="1"/>
          <p:nvPr/>
        </p:nvSpPr>
        <p:spPr>
          <a:xfrm>
            <a:off x="292735" y="2028190"/>
            <a:ext cx="3781425" cy="1753235"/>
          </a:xfrm>
          <a:prstGeom prst="rect">
            <a:avLst/>
          </a:prstGeom>
          <a:noFill/>
          <a:ln w="9525">
            <a:noFill/>
          </a:ln>
        </p:spPr>
        <p:txBody>
          <a:bodyPr wrap="square">
            <a:spAutoFit/>
          </a:bodyPr>
          <a:lstStyle/>
          <a:p>
            <a:pPr indent="0" fontAlgn="auto">
              <a:lnSpc>
                <a:spcPct val="150000"/>
              </a:lnSpc>
            </a:pPr>
            <a:r>
              <a:rPr lang="zh-CN" b="0">
                <a:solidFill>
                  <a:srgbClr val="C00000"/>
                </a:solidFill>
                <a:latin typeface="微软雅黑" panose="020b0503020204020204" charset="-122"/>
                <a:ea typeface="微软雅黑" panose="020b0503020204020204" charset="-122"/>
                <a:cs typeface="微软雅黑" panose="020b0503020204020204" charset="-122"/>
              </a:rPr>
              <a:t>【设计实验】</a:t>
            </a:r>
            <a:r>
              <a:rPr lang="zh-CN" b="0">
                <a:latin typeface="微软雅黑" panose="020b0503020204020204" charset="-122"/>
                <a:ea typeface="微软雅黑" panose="020b0503020204020204" charset="-122"/>
                <a:cs typeface="微软雅黑" panose="020b0503020204020204" charset="-122"/>
              </a:rPr>
              <a:t>用刻度尺测出物体运动的路程s，用停表测出通过这段路程所用时间t，就可以算出物体在这段时间内运动的平均速度</a:t>
            </a:r>
            <a:endParaRPr lang="zh-CN" altLang="en-US" b="0">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nvSpPr>
        <p:spPr>
          <a:xfrm>
            <a:off x="292735" y="3781425"/>
            <a:ext cx="3781425" cy="1337945"/>
          </a:xfrm>
          <a:prstGeom prst="rect">
            <a:avLst/>
          </a:prstGeom>
          <a:noFill/>
          <a:ln w="9525">
            <a:noFill/>
          </a:ln>
        </p:spPr>
        <p:txBody>
          <a:bodyPr wrap="square">
            <a:spAutoFit/>
          </a:bodyPr>
          <a:lstStyle/>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斜面的一端用木块垫起，使它保持较小的坡度，在斜面的底端或中部固定金属片。</a:t>
            </a:r>
            <a:endParaRPr lang="zh-CN" b="0">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7448550" y="2028190"/>
            <a:ext cx="4643120" cy="1753235"/>
          </a:xfrm>
          <a:prstGeom prst="rect">
            <a:avLst/>
          </a:prstGeom>
          <a:noFill/>
          <a:ln w="9525">
            <a:noFill/>
          </a:ln>
        </p:spPr>
        <p:txBody>
          <a:bodyPr wrap="square">
            <a:spAutoFit/>
          </a:bodyPr>
          <a:lstStyle/>
          <a:p>
            <a:pPr indent="0" fontAlgn="auto">
              <a:lnSpc>
                <a:spcPct val="150000"/>
              </a:lnSpc>
            </a:pPr>
            <a:r>
              <a:rPr lang="zh-CN" b="0">
                <a:solidFill>
                  <a:srgbClr val="C00000"/>
                </a:solidFill>
                <a:latin typeface="微软雅黑" panose="020b0503020204020204" charset="-122"/>
                <a:ea typeface="微软雅黑" panose="020b0503020204020204" charset="-122"/>
                <a:cs typeface="微软雅黑" panose="020b0503020204020204" charset="-122"/>
              </a:rPr>
              <a:t>【进行实验】</a:t>
            </a:r>
            <a:r>
              <a:rPr lang="zh-CN" b="0">
                <a:latin typeface="微软雅黑" panose="020b0503020204020204" charset="-122"/>
                <a:ea typeface="微软雅黑" panose="020b0503020204020204" charset="-122"/>
                <a:cs typeface="微软雅黑" panose="020b0503020204020204" charset="-122"/>
              </a:rPr>
              <a:t>（1）使斜面保持较小的坡度，把小车放在斜面的顶端，金属片垂直固定在斜面的底端，用刻度尺测出小车将要通过的路程s</a:t>
            </a:r>
            <a:r>
              <a:rPr lang="zh-CN" b="0" baseline="-25000">
                <a:latin typeface="微软雅黑" panose="020b0503020204020204" charset="-122"/>
                <a:ea typeface="微软雅黑" panose="020b0503020204020204" charset="-122"/>
                <a:cs typeface="微软雅黑" panose="020b0503020204020204" charset="-122"/>
              </a:rPr>
              <a:t>1</a:t>
            </a:r>
            <a:r>
              <a:rPr lang="zh-CN" b="0">
                <a:latin typeface="微软雅黑" panose="020b0503020204020204" charset="-122"/>
                <a:ea typeface="微软雅黑" panose="020b0503020204020204" charset="-122"/>
                <a:cs typeface="微软雅黑" panose="020b0503020204020204" charset="-122"/>
              </a:rPr>
              <a:t>。</a:t>
            </a:r>
            <a:endParaRPr lang="zh-CN" b="0">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nvSpPr>
        <p:spPr>
          <a:xfrm>
            <a:off x="7447915" y="3781425"/>
            <a:ext cx="4368800" cy="1337945"/>
          </a:xfrm>
          <a:prstGeom prst="rect">
            <a:avLst/>
          </a:prstGeom>
          <a:noFill/>
          <a:ln w="9525">
            <a:noFill/>
          </a:ln>
        </p:spPr>
        <p:txBody>
          <a:bodyPr wrap="square">
            <a:spAutoFit/>
          </a:bodyPr>
          <a:lstStyle/>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（2）用停表测量小车从斜面顶端滑下到撞击金属片所用时间t</a:t>
            </a:r>
            <a:r>
              <a:rPr lang="zh-CN" b="0" baseline="-25000">
                <a:latin typeface="微软雅黑" panose="020b0503020204020204" charset="-122"/>
                <a:ea typeface="微软雅黑" panose="020b0503020204020204" charset="-122"/>
                <a:cs typeface="微软雅黑" panose="020b0503020204020204" charset="-122"/>
              </a:rPr>
              <a:t>1</a:t>
            </a:r>
            <a:r>
              <a:rPr lang="zh-CN" b="0">
                <a:latin typeface="微软雅黑" panose="020b0503020204020204" charset="-122"/>
                <a:ea typeface="微软雅黑" panose="020b0503020204020204" charset="-122"/>
                <a:cs typeface="微软雅黑" panose="020b0503020204020204" charset="-122"/>
              </a:rPr>
              <a:t>，将小车通过的路程</a:t>
            </a:r>
            <a:r>
              <a:rPr lang="zh-CN" b="0" baseline="-25000">
                <a:latin typeface="微软雅黑" panose="020b0503020204020204" charset="-122"/>
                <a:ea typeface="微软雅黑" panose="020b0503020204020204" charset="-122"/>
                <a:cs typeface="微软雅黑" panose="020b0503020204020204" charset="-122"/>
              </a:rPr>
              <a:t>s1</a:t>
            </a:r>
            <a:r>
              <a:rPr lang="zh-CN" b="0">
                <a:latin typeface="微软雅黑" panose="020b0503020204020204" charset="-122"/>
                <a:ea typeface="微软雅黑" panose="020b0503020204020204" charset="-122"/>
                <a:cs typeface="微软雅黑" panose="020b0503020204020204" charset="-122"/>
              </a:rPr>
              <a:t>和所用时间t</a:t>
            </a:r>
            <a:r>
              <a:rPr lang="zh-CN" b="0" baseline="-25000">
                <a:latin typeface="微软雅黑" panose="020b0503020204020204" charset="-122"/>
                <a:ea typeface="微软雅黑" panose="020b0503020204020204" charset="-122"/>
                <a:cs typeface="微软雅黑" panose="020b0503020204020204" charset="-122"/>
              </a:rPr>
              <a:t>1</a:t>
            </a:r>
            <a:r>
              <a:rPr lang="zh-CN" b="0">
                <a:latin typeface="微软雅黑" panose="020b0503020204020204" charset="-122"/>
                <a:ea typeface="微软雅黑" panose="020b0503020204020204" charset="-122"/>
                <a:cs typeface="微软雅黑" panose="020b0503020204020204" charset="-122"/>
              </a:rPr>
              <a:t>填入表格中。</a:t>
            </a:r>
            <a:endParaRPr lang="zh-CN" b="0">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nvSpPr>
        <p:spPr>
          <a:xfrm>
            <a:off x="7447915" y="5147310"/>
            <a:ext cx="4368800" cy="1337945"/>
          </a:xfrm>
          <a:prstGeom prst="rect">
            <a:avLst/>
          </a:prstGeom>
          <a:noFill/>
          <a:ln w="9525">
            <a:noFill/>
          </a:ln>
        </p:spPr>
        <p:txBody>
          <a:bodyPr wrap="square">
            <a:spAutoFit/>
          </a:bodyPr>
          <a:lstStyle/>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（3）将金属片移至斜面的中部，测出小车到金属片的距离s</a:t>
            </a:r>
            <a:r>
              <a:rPr lang="zh-CN" b="0" baseline="-25000">
                <a:latin typeface="微软雅黑" panose="020b0503020204020204" charset="-122"/>
                <a:ea typeface="微软雅黑" panose="020b0503020204020204" charset="-122"/>
                <a:cs typeface="微软雅黑" panose="020b0503020204020204" charset="-122"/>
              </a:rPr>
              <a:t>2</a:t>
            </a:r>
            <a:r>
              <a:rPr lang="zh-CN" b="0">
                <a:latin typeface="微软雅黑" panose="020b0503020204020204" charset="-122"/>
                <a:ea typeface="微软雅黑" panose="020b0503020204020204" charset="-122"/>
                <a:cs typeface="微软雅黑" panose="020b0503020204020204" charset="-122"/>
              </a:rPr>
              <a:t>和所用时间t</a:t>
            </a:r>
            <a:r>
              <a:rPr lang="zh-CN" b="0" baseline="-25000">
                <a:latin typeface="微软雅黑" panose="020b0503020204020204" charset="-122"/>
                <a:ea typeface="微软雅黑" panose="020b0503020204020204" charset="-122"/>
                <a:cs typeface="微软雅黑" panose="020b0503020204020204" charset="-122"/>
              </a:rPr>
              <a:t>2</a:t>
            </a:r>
            <a:r>
              <a:rPr lang="zh-CN" b="0">
                <a:latin typeface="微软雅黑" panose="020b0503020204020204" charset="-122"/>
                <a:ea typeface="微软雅黑" panose="020b0503020204020204" charset="-122"/>
                <a:cs typeface="微软雅黑" panose="020b0503020204020204" charset="-122"/>
              </a:rPr>
              <a:t>，将数据填入表格对应的位置。</a:t>
            </a:r>
            <a:endParaRPr lang="zh-CN" b="0">
              <a:latin typeface="微软雅黑" panose="020b0503020204020204" charset="-122"/>
              <a:ea typeface="微软雅黑" panose="020b0503020204020204" charset="-122"/>
              <a:cs typeface="微软雅黑" panose="020b0503020204020204" charset="-122"/>
            </a:endParaRPr>
          </a:p>
        </p:txBody>
      </p:sp>
      <p:graphicFrame>
        <p:nvGraphicFramePr>
          <p:cNvPr id="16" name="表格 15" title=""/>
          <p:cNvGraphicFramePr>
            <a:graphicFrameLocks noGrp="1"/>
          </p:cNvGraphicFramePr>
          <p:nvPr/>
        </p:nvGraphicFramePr>
        <p:xfrm>
          <a:off x="402590" y="5147310"/>
          <a:ext cx="6892925" cy="1344930"/>
        </p:xfrm>
        <a:graphic>
          <a:graphicData uri="http://schemas.openxmlformats.org/drawingml/2006/table">
            <a:tbl>
              <a:tblPr firstRow="1" bandRow="1">
                <a:tableStyleId>{5940675A-B579-460E-94D1-54222C63F5DA}</a:tableStyleId>
              </a:tblPr>
              <a:tblGrid>
                <a:gridCol w="2070735"/>
                <a:gridCol w="2410460"/>
                <a:gridCol w="2411730"/>
              </a:tblGrid>
              <a:tr h="44831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路程</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运动时间</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平均速度</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44831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s</a:t>
                      </a:r>
                      <a:r>
                        <a:rPr lang="en-US" sz="1600" b="0" baseline="-25000">
                          <a:latin typeface="微软雅黑" panose="020b0503020204020204" charset="-122"/>
                          <a:ea typeface="微软雅黑" panose="020b0503020204020204" charset="-122"/>
                          <a:cs typeface="宋体" panose="02010600030101010101" pitchFamily="2" charset="-122"/>
                        </a:rPr>
                        <a:t>1</a:t>
                      </a:r>
                      <a:r>
                        <a:rPr lang="en-US" sz="1600" b="0">
                          <a:latin typeface="微软雅黑" panose="020b0503020204020204" charset="-122"/>
                          <a:ea typeface="微软雅黑" panose="020b0503020204020204" charset="-122"/>
                          <a:cs typeface="宋体" panose="02010600030101010101" pitchFamily="2" charset="-122"/>
                        </a:rPr>
                        <a:t>=1m</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t</a:t>
                      </a:r>
                      <a:r>
                        <a:rPr lang="en-US" sz="1600" b="0" baseline="-25000">
                          <a:latin typeface="微软雅黑" panose="020b0503020204020204" charset="-122"/>
                          <a:ea typeface="微软雅黑" panose="020b0503020204020204" charset="-122"/>
                          <a:cs typeface="宋体" panose="02010600030101010101" pitchFamily="2" charset="-122"/>
                        </a:rPr>
                        <a:t>1</a:t>
                      </a:r>
                      <a:r>
                        <a:rPr lang="en-US" sz="1600" b="0">
                          <a:latin typeface="微软雅黑" panose="020b0503020204020204" charset="-122"/>
                          <a:ea typeface="微软雅黑" panose="020b0503020204020204" charset="-122"/>
                          <a:cs typeface="宋体" panose="02010600030101010101" pitchFamily="2" charset="-122"/>
                        </a:rPr>
                        <a:t>=3s</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v</a:t>
                      </a:r>
                      <a:r>
                        <a:rPr lang="en-US" sz="1600" b="0" baseline="-25000">
                          <a:latin typeface="微软雅黑" panose="020b0503020204020204" charset="-122"/>
                          <a:ea typeface="微软雅黑" panose="020b0503020204020204" charset="-122"/>
                          <a:cs typeface="宋体" panose="02010600030101010101" pitchFamily="2" charset="-122"/>
                        </a:rPr>
                        <a:t>1</a:t>
                      </a:r>
                      <a:r>
                        <a:rPr lang="en-US" sz="1600" b="0">
                          <a:latin typeface="微软雅黑" panose="020b0503020204020204" charset="-122"/>
                          <a:ea typeface="微软雅黑" panose="020b0503020204020204" charset="-122"/>
                          <a:cs typeface="宋体" panose="02010600030101010101" pitchFamily="2" charset="-122"/>
                        </a:rPr>
                        <a:t>=0.33m/s</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831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s</a:t>
                      </a:r>
                      <a:r>
                        <a:rPr lang="en-US" sz="1600" b="0" baseline="-25000">
                          <a:latin typeface="微软雅黑" panose="020b0503020204020204" charset="-122"/>
                          <a:ea typeface="微软雅黑" panose="020b0503020204020204" charset="-122"/>
                          <a:cs typeface="宋体" panose="02010600030101010101" pitchFamily="2" charset="-122"/>
                        </a:rPr>
                        <a:t>2</a:t>
                      </a:r>
                      <a:r>
                        <a:rPr lang="en-US" sz="1600" b="0">
                          <a:latin typeface="微软雅黑" panose="020b0503020204020204" charset="-122"/>
                          <a:ea typeface="微软雅黑" panose="020b0503020204020204" charset="-122"/>
                          <a:cs typeface="宋体" panose="02010600030101010101" pitchFamily="2" charset="-122"/>
                        </a:rPr>
                        <a:t>=0.5m</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t</a:t>
                      </a:r>
                      <a:r>
                        <a:rPr lang="en-US" sz="1600" b="0" baseline="-25000">
                          <a:latin typeface="微软雅黑" panose="020b0503020204020204" charset="-122"/>
                          <a:ea typeface="微软雅黑" panose="020b0503020204020204" charset="-122"/>
                          <a:cs typeface="宋体" panose="02010600030101010101" pitchFamily="2" charset="-122"/>
                        </a:rPr>
                        <a:t>2</a:t>
                      </a:r>
                      <a:r>
                        <a:rPr lang="en-US" sz="1600" b="0">
                          <a:latin typeface="微软雅黑" panose="020b0503020204020204" charset="-122"/>
                          <a:ea typeface="微软雅黑" panose="020b0503020204020204" charset="-122"/>
                          <a:cs typeface="宋体" panose="02010600030101010101" pitchFamily="2" charset="-122"/>
                        </a:rPr>
                        <a:t>=1.8s</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v</a:t>
                      </a:r>
                      <a:r>
                        <a:rPr lang="en-US" sz="1600" b="0" baseline="-25000">
                          <a:latin typeface="微软雅黑" panose="020b0503020204020204" charset="-122"/>
                          <a:ea typeface="微软雅黑" panose="020b0503020204020204" charset="-122"/>
                          <a:cs typeface="宋体" panose="02010600030101010101" pitchFamily="2" charset="-122"/>
                        </a:rPr>
                        <a:t>2</a:t>
                      </a:r>
                      <a:r>
                        <a:rPr lang="en-US" sz="1600" b="0">
                          <a:latin typeface="微软雅黑" panose="020b0503020204020204" charset="-122"/>
                          <a:ea typeface="微软雅黑" panose="020b0503020204020204" charset="-122"/>
                          <a:cs typeface="宋体" panose="02010600030101010101" pitchFamily="2" charset="-122"/>
                        </a:rPr>
                        <a:t>=0.28m/s</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left)">
                                      <p:cBhvr>
                                        <p:cTn id="25" dur="500"/>
                                        <p:tgtEl>
                                          <p:spTgt spid="10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0" grpId="0"/>
      <p:bldP spid="10" grpId="0"/>
      <p:bldP spid="11" grpId="0"/>
      <p:bldP spid="14" grpId="0"/>
      <p:bldP spid="15" grpId="0"/>
    </p:bldLst>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一、测量平均速度</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2790825" cy="553085"/>
          </a:xfrm>
          <a:prstGeom prst="rect">
            <a:avLst/>
          </a:prstGeom>
          <a:noFill/>
        </p:spPr>
        <p:txBody>
          <a:bodyPr wrap="square" rtlCol="0" anchor="t">
            <a:spAutoFit/>
          </a:bodyPr>
          <a:lstStyle/>
          <a:p>
            <a:pPr fontAlgn="auto">
              <a:lnSpc>
                <a:spcPct val="150000"/>
              </a:lnSpc>
            </a:pPr>
            <a:r>
              <a:rPr lang="zh-CN" sz="2000">
                <a:solidFill>
                  <a:schemeClr val="accent1">
                    <a:lumMod val="75000"/>
                  </a:schemeClr>
                </a:solidFill>
                <a:latin typeface="微软雅黑" panose="020b0503020204020204" charset="-122"/>
                <a:ea typeface="微软雅黑" panose="020b0503020204020204" charset="-122"/>
                <a:cs typeface="微软雅黑" panose="020b0503020204020204" charset="-122"/>
              </a:rPr>
              <a:t>测量小车的平均速度</a:t>
            </a:r>
            <a:endParaRPr lang="zh-CN"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nvSpPr>
        <p:spPr>
          <a:xfrm>
            <a:off x="292735" y="1987550"/>
            <a:ext cx="11650980" cy="922020"/>
          </a:xfrm>
          <a:prstGeom prst="rect">
            <a:avLst/>
          </a:prstGeom>
          <a:noFill/>
          <a:ln w="9525">
            <a:noFill/>
          </a:ln>
        </p:spPr>
        <p:txBody>
          <a:bodyPr wrap="square">
            <a:spAutoFit/>
          </a:bodyPr>
          <a:lstStyle/>
          <a:p>
            <a:pPr indent="0" fontAlgn="auto">
              <a:lnSpc>
                <a:spcPct val="150000"/>
              </a:lnSpc>
            </a:pPr>
            <a:r>
              <a:rPr lang="zh-CN" b="0">
                <a:solidFill>
                  <a:srgbClr val="C00000"/>
                </a:solidFill>
                <a:latin typeface="微软雅黑" panose="020b0503020204020204" charset="-122"/>
                <a:ea typeface="微软雅黑" panose="020b0503020204020204" charset="-122"/>
                <a:cs typeface="微软雅黑" panose="020b0503020204020204" charset="-122"/>
              </a:rPr>
              <a:t>【进行实验】</a:t>
            </a:r>
            <a:r>
              <a:rPr lang="zh-CN" b="0">
                <a:latin typeface="微软雅黑" panose="020b0503020204020204" charset="-122"/>
                <a:ea typeface="微软雅黑" panose="020b0503020204020204" charset="-122"/>
                <a:cs typeface="微软雅黑" panose="020b0503020204020204" charset="-122"/>
              </a:rPr>
              <a:t>（4）利用公式</a:t>
            </a:r>
            <a:r>
              <a:rPr lang="en-US" altLang="zh-CN" b="0">
                <a:latin typeface="微软雅黑" panose="020b0503020204020204" charset="-122"/>
                <a:ea typeface="微软雅黑" panose="020b0503020204020204" charset="-122"/>
                <a:cs typeface="微软雅黑" panose="020b0503020204020204" charset="-122"/>
              </a:rPr>
              <a:t>v=s/t</a:t>
            </a:r>
            <a:r>
              <a:rPr lang="zh-CN" b="0">
                <a:latin typeface="微软雅黑" panose="020b0503020204020204" charset="-122"/>
                <a:ea typeface="微软雅黑" panose="020b0503020204020204" charset="-122"/>
                <a:cs typeface="微软雅黑" panose="020b0503020204020204" charset="-122"/>
              </a:rPr>
              <a:t>，分别计算出小车通过斜面全程的平均速度v</a:t>
            </a:r>
            <a:r>
              <a:rPr lang="zh-CN" b="0" baseline="-25000">
                <a:latin typeface="微软雅黑" panose="020b0503020204020204" charset="-122"/>
                <a:ea typeface="微软雅黑" panose="020b0503020204020204" charset="-122"/>
                <a:cs typeface="微软雅黑" panose="020b0503020204020204" charset="-122"/>
              </a:rPr>
              <a:t>1</a:t>
            </a:r>
            <a:r>
              <a:rPr lang="zh-CN" b="0">
                <a:latin typeface="微软雅黑" panose="020b0503020204020204" charset="-122"/>
                <a:ea typeface="微软雅黑" panose="020b0503020204020204" charset="-122"/>
                <a:cs typeface="微软雅黑" panose="020b0503020204020204" charset="-122"/>
              </a:rPr>
              <a:t>和通过上半段路程的平均速度v</a:t>
            </a:r>
            <a:r>
              <a:rPr lang="zh-CN" b="0" baseline="-25000">
                <a:latin typeface="微软雅黑" panose="020b0503020204020204" charset="-122"/>
                <a:ea typeface="微软雅黑" panose="020b0503020204020204" charset="-122"/>
                <a:cs typeface="微软雅黑" panose="020b0503020204020204" charset="-122"/>
              </a:rPr>
              <a:t>2</a:t>
            </a:r>
            <a:r>
              <a:rPr lang="zh-CN" b="0">
                <a:latin typeface="微软雅黑" panose="020b0503020204020204" charset="-122"/>
                <a:ea typeface="微软雅黑" panose="020b0503020204020204" charset="-122"/>
                <a:cs typeface="微软雅黑" panose="020b0503020204020204" charset="-122"/>
              </a:rPr>
              <a:t>，即小车通过斜面全程的平均速度为</a:t>
            </a:r>
            <a:r>
              <a:rPr lang="en-US" altLang="zh-CN" b="0">
                <a:latin typeface="微软雅黑" panose="020b0503020204020204" charset="-122"/>
                <a:ea typeface="微软雅黑" panose="020b0503020204020204" charset="-122"/>
                <a:cs typeface="微软雅黑" panose="020b0503020204020204" charset="-122"/>
              </a:rPr>
              <a:t>v</a:t>
            </a:r>
            <a:r>
              <a:rPr lang="zh-CN" b="0" baseline="-25000">
                <a:latin typeface="微软雅黑" panose="020b0503020204020204" charset="-122"/>
                <a:ea typeface="微软雅黑" panose="020b0503020204020204" charset="-122"/>
                <a:cs typeface="微软雅黑" panose="020b0503020204020204" charset="-122"/>
              </a:rPr>
              <a:t>1</a:t>
            </a:r>
            <a:r>
              <a:rPr lang="en-US" altLang="zh-CN" b="0">
                <a:latin typeface="微软雅黑" panose="020b0503020204020204" charset="-122"/>
                <a:ea typeface="微软雅黑" panose="020b0503020204020204" charset="-122"/>
                <a:cs typeface="微软雅黑" panose="020b0503020204020204" charset="-122"/>
              </a:rPr>
              <a:t>=s</a:t>
            </a:r>
            <a:r>
              <a:rPr lang="zh-CN" b="0" baseline="-25000">
                <a:latin typeface="微软雅黑" panose="020b0503020204020204" charset="-122"/>
                <a:ea typeface="微软雅黑" panose="020b0503020204020204" charset="-122"/>
                <a:cs typeface="微软雅黑" panose="020b0503020204020204" charset="-122"/>
              </a:rPr>
              <a:t>1</a:t>
            </a:r>
            <a:r>
              <a:rPr lang="en-US" altLang="zh-CN" b="0">
                <a:latin typeface="微软雅黑" panose="020b0503020204020204" charset="-122"/>
                <a:ea typeface="微软雅黑" panose="020b0503020204020204" charset="-122"/>
                <a:cs typeface="微软雅黑" panose="020b0503020204020204" charset="-122"/>
              </a:rPr>
              <a:t>/t</a:t>
            </a:r>
            <a:r>
              <a:rPr lang="zh-CN" b="0" baseline="-25000">
                <a:latin typeface="微软雅黑" panose="020b0503020204020204" charset="-122"/>
                <a:ea typeface="微软雅黑" panose="020b0503020204020204" charset="-122"/>
                <a:cs typeface="微软雅黑" panose="020b0503020204020204" charset="-122"/>
              </a:rPr>
              <a:t>1</a:t>
            </a:r>
            <a:r>
              <a:rPr lang="zh-CN" b="0">
                <a:latin typeface="微软雅黑" panose="020b0503020204020204" charset="-122"/>
                <a:ea typeface="微软雅黑" panose="020b0503020204020204" charset="-122"/>
                <a:cs typeface="微软雅黑" panose="020b0503020204020204" charset="-122"/>
              </a:rPr>
              <a:t>；小车通过上半段路程的平均速度为：</a:t>
            </a:r>
            <a:r>
              <a:rPr lang="en-US" altLang="zh-CN">
                <a:latin typeface="微软雅黑" panose="020b0503020204020204" charset="-122"/>
                <a:ea typeface="微软雅黑" panose="020b0503020204020204" charset="-122"/>
                <a:cs typeface="微软雅黑" panose="020b0503020204020204" charset="-122"/>
                <a:sym typeface="+mn-ea"/>
              </a:rPr>
              <a:t>v</a:t>
            </a:r>
            <a:r>
              <a:rPr lang="en-US" altLang="zh-CN" baseline="-25000">
                <a:latin typeface="微软雅黑" panose="020b0503020204020204" charset="-122"/>
                <a:ea typeface="微软雅黑" panose="020b0503020204020204" charset="-122"/>
                <a:cs typeface="微软雅黑" panose="020b0503020204020204" charset="-122"/>
                <a:sym typeface="+mn-ea"/>
              </a:rPr>
              <a:t>2</a:t>
            </a:r>
            <a:r>
              <a:rPr lang="en-US" altLang="zh-CN">
                <a:latin typeface="微软雅黑" panose="020b0503020204020204" charset="-122"/>
                <a:ea typeface="微软雅黑" panose="020b0503020204020204" charset="-122"/>
                <a:cs typeface="微软雅黑" panose="020b0503020204020204" charset="-122"/>
                <a:sym typeface="+mn-ea"/>
              </a:rPr>
              <a:t>=s</a:t>
            </a:r>
            <a:r>
              <a:rPr lang="en-US" altLang="zh-CN" baseline="-25000">
                <a:latin typeface="微软雅黑" panose="020b0503020204020204" charset="-122"/>
                <a:ea typeface="微软雅黑" panose="020b0503020204020204" charset="-122"/>
                <a:cs typeface="微软雅黑" panose="020b0503020204020204" charset="-122"/>
                <a:sym typeface="+mn-ea"/>
              </a:rPr>
              <a:t>2</a:t>
            </a:r>
            <a:r>
              <a:rPr lang="en-US" altLang="zh-CN">
                <a:latin typeface="微软雅黑" panose="020b0503020204020204" charset="-122"/>
                <a:ea typeface="微软雅黑" panose="020b0503020204020204" charset="-122"/>
                <a:cs typeface="微软雅黑" panose="020b0503020204020204" charset="-122"/>
                <a:sym typeface="+mn-ea"/>
              </a:rPr>
              <a:t>/t</a:t>
            </a:r>
            <a:r>
              <a:rPr lang="en-US" altLang="zh-CN" baseline="-25000">
                <a:latin typeface="微软雅黑" panose="020b0503020204020204" charset="-122"/>
                <a:ea typeface="微软雅黑" panose="020b0503020204020204" charset="-122"/>
                <a:cs typeface="微软雅黑" panose="020b0503020204020204" charset="-122"/>
                <a:sym typeface="+mn-ea"/>
              </a:rPr>
              <a:t>2</a:t>
            </a:r>
            <a:r>
              <a:rPr lang="zh-CN" b="0">
                <a:latin typeface="微软雅黑" panose="020b0503020204020204" charset="-122"/>
                <a:ea typeface="微软雅黑" panose="020b0503020204020204" charset="-122"/>
                <a:cs typeface="微软雅黑" panose="020b0503020204020204" charset="-122"/>
              </a:rPr>
              <a:t>。</a:t>
            </a:r>
            <a:endParaRPr lang="zh-CN" b="0">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nvSpPr>
        <p:spPr>
          <a:xfrm>
            <a:off x="292735" y="2976880"/>
            <a:ext cx="11650980" cy="922020"/>
          </a:xfrm>
          <a:prstGeom prst="rect">
            <a:avLst/>
          </a:prstGeom>
          <a:noFill/>
          <a:ln w="9525">
            <a:noFill/>
          </a:ln>
        </p:spPr>
        <p:txBody>
          <a:bodyPr wrap="square">
            <a:spAutoFit/>
          </a:bodyPr>
          <a:lstStyle/>
          <a:p>
            <a:pPr indent="0" fontAlgn="auto">
              <a:lnSpc>
                <a:spcPct val="150000"/>
              </a:lnSpc>
            </a:pPr>
            <a:r>
              <a:rPr lang="zh-CN" b="0">
                <a:solidFill>
                  <a:srgbClr val="C00000"/>
                </a:solidFill>
                <a:latin typeface="微软雅黑" panose="020b0503020204020204" charset="-122"/>
                <a:ea typeface="微软雅黑" panose="020b0503020204020204" charset="-122"/>
                <a:cs typeface="微软雅黑" panose="020b0503020204020204" charset="-122"/>
              </a:rPr>
              <a:t>【分析论证】</a:t>
            </a:r>
            <a:r>
              <a:rPr b="0">
                <a:latin typeface="微软雅黑" panose="020b0503020204020204" charset="-122"/>
                <a:ea typeface="微软雅黑" panose="020b0503020204020204" charset="-122"/>
                <a:cs typeface="微软雅黑" panose="020b0503020204020204" charset="-122"/>
              </a:rPr>
              <a:t>下车经过下半段的路程为s</a:t>
            </a:r>
            <a:r>
              <a:rPr b="0" baseline="-25000">
                <a:latin typeface="微软雅黑" panose="020b0503020204020204" charset="-122"/>
                <a:ea typeface="微软雅黑" panose="020b0503020204020204" charset="-122"/>
                <a:cs typeface="微软雅黑" panose="020b0503020204020204" charset="-122"/>
              </a:rPr>
              <a:t>3</a:t>
            </a:r>
            <a:r>
              <a:rPr b="0">
                <a:latin typeface="微软雅黑" panose="020b0503020204020204" charset="-122"/>
                <a:ea typeface="微软雅黑" panose="020b0503020204020204" charset="-122"/>
                <a:cs typeface="微软雅黑" panose="020b0503020204020204" charset="-122"/>
              </a:rPr>
              <a:t>=s</a:t>
            </a:r>
            <a:r>
              <a:rPr b="0" baseline="-25000">
                <a:latin typeface="微软雅黑" panose="020b0503020204020204" charset="-122"/>
                <a:ea typeface="微软雅黑" panose="020b0503020204020204" charset="-122"/>
                <a:cs typeface="微软雅黑" panose="020b0503020204020204" charset="-122"/>
              </a:rPr>
              <a:t>1</a:t>
            </a:r>
            <a:r>
              <a:rPr b="0">
                <a:latin typeface="微软雅黑" panose="020b0503020204020204" charset="-122"/>
                <a:ea typeface="微软雅黑" panose="020b0503020204020204" charset="-122"/>
                <a:cs typeface="微软雅黑" panose="020b0503020204020204" charset="-122"/>
              </a:rPr>
              <a:t>-s</a:t>
            </a:r>
            <a:r>
              <a:rPr b="0" baseline="-25000">
                <a:latin typeface="微软雅黑" panose="020b0503020204020204" charset="-122"/>
                <a:ea typeface="微软雅黑" panose="020b0503020204020204" charset="-122"/>
                <a:cs typeface="微软雅黑" panose="020b0503020204020204" charset="-122"/>
              </a:rPr>
              <a:t>2</a:t>
            </a:r>
            <a:r>
              <a:rPr b="0">
                <a:latin typeface="微软雅黑" panose="020b0503020204020204" charset="-122"/>
                <a:ea typeface="微软雅黑" panose="020b0503020204020204" charset="-122"/>
                <a:cs typeface="微软雅黑" panose="020b0503020204020204" charset="-122"/>
              </a:rPr>
              <a:t>=1m-0.5m=0.5m，时间为t</a:t>
            </a:r>
            <a:r>
              <a:rPr b="0" baseline="-25000">
                <a:latin typeface="微软雅黑" panose="020b0503020204020204" charset="-122"/>
                <a:ea typeface="微软雅黑" panose="020b0503020204020204" charset="-122"/>
                <a:cs typeface="微软雅黑" panose="020b0503020204020204" charset="-122"/>
              </a:rPr>
              <a:t>3</a:t>
            </a:r>
            <a:r>
              <a:rPr b="0">
                <a:latin typeface="微软雅黑" panose="020b0503020204020204" charset="-122"/>
                <a:ea typeface="微软雅黑" panose="020b0503020204020204" charset="-122"/>
                <a:cs typeface="微软雅黑" panose="020b0503020204020204" charset="-122"/>
              </a:rPr>
              <a:t>=t</a:t>
            </a:r>
            <a:r>
              <a:rPr b="0" baseline="-25000">
                <a:latin typeface="微软雅黑" panose="020b0503020204020204" charset="-122"/>
                <a:ea typeface="微软雅黑" panose="020b0503020204020204" charset="-122"/>
                <a:cs typeface="微软雅黑" panose="020b0503020204020204" charset="-122"/>
              </a:rPr>
              <a:t>1</a:t>
            </a:r>
            <a:r>
              <a:rPr b="0">
                <a:latin typeface="微软雅黑" panose="020b0503020204020204" charset="-122"/>
                <a:ea typeface="微软雅黑" panose="020b0503020204020204" charset="-122"/>
                <a:cs typeface="微软雅黑" panose="020b0503020204020204" charset="-122"/>
              </a:rPr>
              <a:t>-t</a:t>
            </a:r>
            <a:r>
              <a:rPr b="0" baseline="-25000">
                <a:latin typeface="微软雅黑" panose="020b0503020204020204" charset="-122"/>
                <a:ea typeface="微软雅黑" panose="020b0503020204020204" charset="-122"/>
                <a:cs typeface="微软雅黑" panose="020b0503020204020204" charset="-122"/>
              </a:rPr>
              <a:t>2</a:t>
            </a:r>
            <a:r>
              <a:rPr b="0">
                <a:latin typeface="微软雅黑" panose="020b0503020204020204" charset="-122"/>
                <a:ea typeface="微软雅黑" panose="020b0503020204020204" charset="-122"/>
                <a:cs typeface="微软雅黑" panose="020b0503020204020204" charset="-122"/>
              </a:rPr>
              <a:t>=3s-1.8s=1.2s。因此，小车通过下半段的路程的平均速度为</a:t>
            </a:r>
            <a:r>
              <a:rPr lang="en-US" b="0">
                <a:latin typeface="微软雅黑" panose="020b0503020204020204" charset="-122"/>
                <a:ea typeface="微软雅黑" panose="020b0503020204020204" charset="-122"/>
                <a:cs typeface="微软雅黑" panose="020b0503020204020204" charset="-122"/>
              </a:rPr>
              <a:t>v</a:t>
            </a:r>
            <a:r>
              <a:rPr lang="en-US" b="0" baseline="-25000">
                <a:latin typeface="微软雅黑" panose="020b0503020204020204" charset="-122"/>
                <a:ea typeface="微软雅黑" panose="020b0503020204020204" charset="-122"/>
                <a:cs typeface="微软雅黑" panose="020b0503020204020204" charset="-122"/>
              </a:rPr>
              <a:t>3</a:t>
            </a:r>
            <a:r>
              <a:rPr lang="en-US" b="0">
                <a:latin typeface="微软雅黑" panose="020b0503020204020204" charset="-122"/>
                <a:ea typeface="微软雅黑" panose="020b0503020204020204" charset="-122"/>
                <a:cs typeface="微软雅黑" panose="020b0503020204020204" charset="-122"/>
              </a:rPr>
              <a:t>=s</a:t>
            </a:r>
            <a:r>
              <a:rPr lang="en-US" b="0" baseline="-25000">
                <a:latin typeface="微软雅黑" panose="020b0503020204020204" charset="-122"/>
                <a:ea typeface="微软雅黑" panose="020b0503020204020204" charset="-122"/>
                <a:cs typeface="微软雅黑" panose="020b0503020204020204" charset="-122"/>
              </a:rPr>
              <a:t>3</a:t>
            </a:r>
            <a:r>
              <a:rPr lang="en-US" b="0">
                <a:latin typeface="微软雅黑" panose="020b0503020204020204" charset="-122"/>
                <a:ea typeface="微软雅黑" panose="020b0503020204020204" charset="-122"/>
                <a:cs typeface="微软雅黑" panose="020b0503020204020204" charset="-122"/>
              </a:rPr>
              <a:t>/t</a:t>
            </a:r>
            <a:r>
              <a:rPr lang="en-US" b="0" baseline="-25000">
                <a:latin typeface="微软雅黑" panose="020b0503020204020204" charset="-122"/>
                <a:ea typeface="微软雅黑" panose="020b0503020204020204" charset="-122"/>
                <a:cs typeface="微软雅黑" panose="020b0503020204020204" charset="-122"/>
              </a:rPr>
              <a:t>3</a:t>
            </a:r>
            <a:r>
              <a:rPr lang="en-US" b="0">
                <a:latin typeface="微软雅黑" panose="020b0503020204020204" charset="-122"/>
                <a:ea typeface="微软雅黑" panose="020b0503020204020204" charset="-122"/>
                <a:cs typeface="微软雅黑" panose="020b0503020204020204" charset="-122"/>
              </a:rPr>
              <a:t>=0.5m/1.2s</a:t>
            </a:r>
            <a:r>
              <a:rPr lang="en-US" b="0">
                <a:latin typeface="Arial" panose="020b0604020202020204" pitchFamily="34" charset="0"/>
                <a:ea typeface="微软雅黑" panose="020b0503020204020204" charset="-122"/>
                <a:cs typeface="Arial" panose="020b0604020202020204" pitchFamily="34" charset="0"/>
              </a:rPr>
              <a:t>≈0.42m/s</a:t>
            </a:r>
            <a:r>
              <a:rPr b="0">
                <a:latin typeface="微软雅黑" panose="020b0503020204020204" charset="-122"/>
                <a:ea typeface="微软雅黑" panose="020b0503020204020204" charset="-122"/>
                <a:cs typeface="微软雅黑" panose="020b0503020204020204" charset="-122"/>
              </a:rPr>
              <a:t>。则平均速度的大小关系为：</a:t>
            </a:r>
            <a:r>
              <a:rPr lang="en-US" b="0">
                <a:latin typeface="微软雅黑" panose="020b0503020204020204" charset="-122"/>
                <a:ea typeface="微软雅黑" panose="020b0503020204020204" charset="-122"/>
                <a:cs typeface="微软雅黑" panose="020b0503020204020204" charset="-122"/>
              </a:rPr>
              <a:t>v</a:t>
            </a:r>
            <a:r>
              <a:rPr lang="en-US" b="0" baseline="-25000">
                <a:latin typeface="微软雅黑" panose="020b0503020204020204" charset="-122"/>
                <a:ea typeface="微软雅黑" panose="020b0503020204020204" charset="-122"/>
                <a:cs typeface="微软雅黑" panose="020b0503020204020204" charset="-122"/>
              </a:rPr>
              <a:t>3</a:t>
            </a:r>
            <a:r>
              <a:rPr lang="en-US" b="0">
                <a:latin typeface="微软雅黑" panose="020b0503020204020204" charset="-122"/>
                <a:ea typeface="微软雅黑" panose="020b0503020204020204" charset="-122"/>
                <a:cs typeface="微软雅黑" panose="020b0503020204020204" charset="-122"/>
              </a:rPr>
              <a:t>&gt;v</a:t>
            </a:r>
            <a:r>
              <a:rPr lang="en-US" b="0" baseline="-25000">
                <a:latin typeface="微软雅黑" panose="020b0503020204020204" charset="-122"/>
                <a:ea typeface="微软雅黑" panose="020b0503020204020204" charset="-122"/>
                <a:cs typeface="微软雅黑" panose="020b0503020204020204" charset="-122"/>
              </a:rPr>
              <a:t>1</a:t>
            </a:r>
            <a:r>
              <a:rPr lang="en-US" b="0">
                <a:latin typeface="微软雅黑" panose="020b0503020204020204" charset="-122"/>
                <a:ea typeface="微软雅黑" panose="020b0503020204020204" charset="-122"/>
                <a:cs typeface="微软雅黑" panose="020b0503020204020204" charset="-122"/>
              </a:rPr>
              <a:t>&gt;v</a:t>
            </a:r>
            <a:r>
              <a:rPr lang="en-US" b="0" baseline="-25000">
                <a:latin typeface="微软雅黑" panose="020b0503020204020204" charset="-122"/>
                <a:ea typeface="微软雅黑" panose="020b0503020204020204" charset="-122"/>
                <a:cs typeface="微软雅黑" panose="020b0503020204020204" charset="-122"/>
              </a:rPr>
              <a:t>2</a:t>
            </a:r>
            <a:r>
              <a:rPr b="0">
                <a:latin typeface="微软雅黑" panose="020b0503020204020204" charset="-122"/>
                <a:ea typeface="微软雅黑" panose="020b0503020204020204" charset="-122"/>
                <a:cs typeface="微软雅黑" panose="020b0503020204020204" charset="-122"/>
              </a:rPr>
              <a:t>。</a:t>
            </a:r>
            <a:endParaRPr b="0">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292735" y="4040505"/>
            <a:ext cx="11650980" cy="922020"/>
          </a:xfrm>
          <a:prstGeom prst="rect">
            <a:avLst/>
          </a:prstGeom>
          <a:noFill/>
          <a:ln w="9525">
            <a:noFill/>
          </a:ln>
        </p:spPr>
        <p:txBody>
          <a:bodyPr wrap="square">
            <a:spAutoFit/>
          </a:bodyPr>
          <a:lstStyle/>
          <a:p>
            <a:pPr indent="0" fontAlgn="auto">
              <a:lnSpc>
                <a:spcPct val="150000"/>
              </a:lnSpc>
            </a:pPr>
            <a:r>
              <a:rPr lang="zh-CN" b="0">
                <a:solidFill>
                  <a:srgbClr val="C00000"/>
                </a:solidFill>
                <a:latin typeface="微软雅黑" panose="020b0503020204020204" charset="-122"/>
                <a:ea typeface="微软雅黑" panose="020b0503020204020204" charset="-122"/>
                <a:cs typeface="微软雅黑" panose="020b0503020204020204" charset="-122"/>
              </a:rPr>
              <a:t>【实验结论】</a:t>
            </a:r>
            <a:r>
              <a:rPr b="0">
                <a:ea typeface="微软雅黑" panose="020b0503020204020204" charset="-122"/>
              </a:rPr>
              <a:t>小车而在斜面上做变速直线运动，在不同的路程段，小车平均速度大小不同。小车从斜面顶端运动到斜面底端的过程中速度越来越大。</a:t>
            </a:r>
            <a:endParaRPr b="0">
              <a:ea typeface="微软雅黑" panose="020b0503020204020204" charset="-122"/>
            </a:endParaRPr>
          </a:p>
        </p:txBody>
      </p:sp>
      <p:sp>
        <p:nvSpPr>
          <p:cNvPr id="17" name="文本框 16" title=""/>
          <p:cNvSpPr txBox="1"/>
          <p:nvPr/>
        </p:nvSpPr>
        <p:spPr>
          <a:xfrm>
            <a:off x="292735" y="4968875"/>
            <a:ext cx="11650980" cy="1753235"/>
          </a:xfrm>
          <a:prstGeom prst="rect">
            <a:avLst/>
          </a:prstGeom>
          <a:noFill/>
          <a:ln w="9525">
            <a:noFill/>
          </a:ln>
        </p:spPr>
        <p:txBody>
          <a:bodyPr wrap="square">
            <a:spAutoFit/>
          </a:bodyPr>
          <a:lstStyle/>
          <a:p>
            <a:pPr indent="0" fontAlgn="auto">
              <a:lnSpc>
                <a:spcPct val="150000"/>
              </a:lnSpc>
            </a:pPr>
            <a:r>
              <a:rPr b="0">
                <a:solidFill>
                  <a:schemeClr val="bg1"/>
                </a:solidFill>
                <a:highlight>
                  <a:srgbClr val="FF0000"/>
                </a:highlight>
                <a:ea typeface="微软雅黑" panose="020b0503020204020204" charset="-122"/>
              </a:rPr>
              <a:t>特别提醒：</a:t>
            </a:r>
            <a:endParaRPr b="0">
              <a:solidFill>
                <a:schemeClr val="bg1"/>
              </a:solidFill>
              <a:highlight>
                <a:srgbClr val="FF0000"/>
              </a:highlight>
              <a:ea typeface="微软雅黑" panose="020b0503020204020204" charset="-122"/>
            </a:endParaRPr>
          </a:p>
          <a:p>
            <a:pPr indent="0" fontAlgn="auto">
              <a:lnSpc>
                <a:spcPct val="150000"/>
              </a:lnSpc>
            </a:pPr>
            <a:r>
              <a:rPr b="0">
                <a:ea typeface="微软雅黑" panose="020b0503020204020204" charset="-122"/>
              </a:rPr>
              <a:t>（1）斜面的长度要足够长、坡度要小（注意：坡度也不能过小，否则测出的平均速度大小会过于接近），且测量过程中不能改变斜面的坡度；</a:t>
            </a:r>
            <a:endParaRPr b="0">
              <a:ea typeface="微软雅黑" panose="020b0503020204020204" charset="-122"/>
            </a:endParaRPr>
          </a:p>
          <a:p>
            <a:pPr indent="0" fontAlgn="auto">
              <a:lnSpc>
                <a:spcPct val="150000"/>
              </a:lnSpc>
            </a:pPr>
            <a:r>
              <a:rPr b="0">
                <a:ea typeface="微软雅黑" panose="020b0503020204020204" charset="-122"/>
              </a:rPr>
              <a:t>（2）要测量哪一段路程的平均速度，就测量其对应的路程及通过这段路程所用时间。</a:t>
            </a:r>
            <a:endParaRPr b="0">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6" grpId="0"/>
      <p:bldP spid="13" grpId="0"/>
      <p:bldP spid="17" grpId="0"/>
    </p:bldLst>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二、现代测速方法</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0" name="表格 9" title=""/>
          <p:cNvGraphicFramePr>
            <a:graphicFrameLocks noGrp="1"/>
          </p:cNvGraphicFramePr>
          <p:nvPr/>
        </p:nvGraphicFramePr>
        <p:xfrm>
          <a:off x="292735" y="1581785"/>
          <a:ext cx="11330305" cy="4048125"/>
        </p:xfrm>
        <a:graphic>
          <a:graphicData uri="http://schemas.openxmlformats.org/drawingml/2006/table">
            <a:tbl>
              <a:tblPr firstRow="1" bandRow="1">
                <a:tableStyleId>{5940675A-B579-460E-94D1-54222C63F5DA}</a:tableStyleId>
              </a:tblPr>
              <a:tblGrid>
                <a:gridCol w="1850390"/>
                <a:gridCol w="6608445"/>
                <a:gridCol w="2871470"/>
              </a:tblGrid>
              <a:tr h="1012190">
                <a:tc>
                  <a:txBody>
                    <a:bodyPr vert="horz" wrap="square"/>
                    <a:lstStyle/>
                    <a:p>
                      <a:pPr indent="0" algn="ctr" fontAlgn="auto">
                        <a:lnSpc>
                          <a:spcPct val="150000"/>
                        </a:lnSpc>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超声测速</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gridSpan="2">
                  <a:txBody>
                    <a:bodyPr vert="horz" wrap="square"/>
                    <a:lstStyle/>
                    <a:p>
                      <a:pPr indent="0" fontAlgn="auto">
                        <a:lnSpc>
                          <a:spcPct val="150000"/>
                        </a:lnSpc>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声音遇到障碍物会反射回来，根据发射和接收的时间差，可计算出发射点到障碍物的实际距离，并测出物体的速度</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023745">
                <a:tc>
                  <a:txBody>
                    <a:bodyPr vert="horz" wrap="square"/>
                    <a:lstStyle/>
                    <a:p>
                      <a:pPr indent="0" algn="ctr" fontAlgn="auto">
                        <a:lnSpc>
                          <a:spcPct val="150000"/>
                        </a:lnSpc>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频闪摄影法</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频闪摄像是研究物体运动时常用的一种实验方法，它借助于电子闪光灯的连续闪光，在一个画面上记录下物体连续的运动过程。因为每一次摄影的时间间隔相等，所以照片上任意相邻影像的时间间隔都相等。如图所示是时间间隔0.2s记录的弹跳小球的运动情况</a:t>
                      </a:r>
                      <a:endParaRPr lang="en-US" altLang="en-US" sz="18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800" b="0">
                          <a:latin typeface="微软雅黑" panose="020b0503020204020204" charset="-122"/>
                          <a:ea typeface="微软雅黑" panose="020b0503020204020204" charset="-122"/>
                          <a:cs typeface="Times New Roman" panose="02020603050405020304" pitchFamily="18" charset="0"/>
                        </a:rPr>
                        <a:t> </a:t>
                      </a:r>
                      <a:endParaRPr lang="en-US" altLang="en-US" sz="1800" b="0">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12190">
                <a:tc>
                  <a:txBody>
                    <a:bodyPr vert="horz" wrap="square"/>
                    <a:lstStyle/>
                    <a:p>
                      <a:pPr indent="0" algn="ctr" fontAlgn="auto">
                        <a:lnSpc>
                          <a:spcPct val="150000"/>
                        </a:lnSpc>
                        <a:buNone/>
                      </a:pPr>
                      <a:r>
                        <a:rPr lang="en-US" sz="1800" b="1">
                          <a:solidFill>
                            <a:srgbClr val="000000"/>
                          </a:solidFill>
                          <a:latin typeface="微软雅黑" panose="020b0503020204020204" charset="-122"/>
                          <a:ea typeface="微软雅黑" panose="020b0503020204020204" charset="-122"/>
                          <a:cs typeface="微软雅黑" panose="020b0503020204020204" charset="-122"/>
                        </a:rPr>
                        <a:t>GPS测速</a:t>
                      </a:r>
                      <a:endParaRPr lang="en-US" altLang="en-US" sz="1800" b="1">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gridSpan="2">
                  <a:txBody>
                    <a:bodyPr vert="horz" wrap="square"/>
                    <a:lstStyle/>
                    <a:p>
                      <a:pPr indent="0" fontAlgn="auto">
                        <a:lnSpc>
                          <a:spcPct val="150000"/>
                        </a:lnSpc>
                        <a:buNone/>
                      </a:pPr>
                      <a:r>
                        <a:rPr lang="en-US" sz="1800" b="0">
                          <a:solidFill>
                            <a:srgbClr val="000000"/>
                          </a:solidFill>
                          <a:latin typeface="微软雅黑" panose="020b0503020204020204" charset="-122"/>
                          <a:ea typeface="微软雅黑" panose="020b0503020204020204" charset="-122"/>
                          <a:cs typeface="微软雅黑" panose="020b0503020204020204" charset="-122"/>
                        </a:rPr>
                        <a:t>GPS导航定位系统不仅可为各个运动载体进行定位，还可以测出其速度，目前广泛应用于各种导航软件中</a:t>
                      </a:r>
                      <a:endParaRPr lang="en-US" altLang="en-US" sz="18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pic>
        <p:nvPicPr>
          <p:cNvPr id="11" name="图片 10" title=""/>
          <p:cNvPicPr/>
          <p:nvPr/>
        </p:nvPicPr>
        <p:blipFill>
          <a:blip r:embed="rId3"/>
          <a:stretch>
            <a:fillRect/>
          </a:stretch>
        </p:blipFill>
        <p:spPr>
          <a:xfrm>
            <a:off x="9220200" y="2921000"/>
            <a:ext cx="1849755" cy="143573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6717665" y="47993"/>
            <a:ext cx="903605" cy="923290"/>
          </a:xfrm>
          <a:prstGeom prst="rect">
            <a:avLst/>
          </a:prstGeom>
        </p:spPr>
      </p:pic>
      <p:sp>
        <p:nvSpPr>
          <p:cNvPr id="5" name="文本框 4" title=""/>
          <p:cNvSpPr txBox="1"/>
          <p:nvPr/>
        </p:nvSpPr>
        <p:spPr>
          <a:xfrm>
            <a:off x="7642225" y="231775"/>
            <a:ext cx="39033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测量小车平均速度</a:t>
            </a:r>
            <a:endParaRPr lang="zh-CN" altLang="en-US" sz="2400" b="1">
              <a:solidFill>
                <a:srgbClr val="0070C0"/>
              </a:solidFill>
              <a:latin typeface="微软雅黑" panose="020b0503020204020204" charset="-122"/>
              <a:ea typeface="微软雅黑" panose="020b0503020204020204" charset="-122"/>
            </a:endParaRP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2" name="文本框 1" title=""/>
          <p:cNvSpPr txBox="1"/>
          <p:nvPr/>
        </p:nvSpPr>
        <p:spPr>
          <a:xfrm>
            <a:off x="371475" y="2120080"/>
            <a:ext cx="11734800" cy="553085"/>
          </a:xfrm>
          <a:prstGeom prst="rect">
            <a:avLst/>
          </a:prstGeom>
          <a:noFill/>
        </p:spPr>
        <p:txBody>
          <a:bodyPr wrap="square" rtlCol="0" anchor="t">
            <a:spAutoFit/>
          </a:bodyPr>
          <a:lstStyle/>
          <a:p>
            <a:pPr fontAlgn="auto">
              <a:lnSpc>
                <a:spcPct val="150000"/>
              </a:lnSpc>
            </a:pPr>
            <a:r>
              <a:rPr sz="2000" b="1">
                <a:latin typeface="微软雅黑" panose="020b0503020204020204" charset="-122"/>
                <a:ea typeface="微软雅黑" panose="020b0503020204020204" charset="-122"/>
                <a:cs typeface="微软雅黑" panose="020b0503020204020204" charset="-122"/>
              </a:rPr>
              <a:t>解答测平均速度实验题要注意：</a:t>
            </a:r>
            <a:endParaRPr sz="2000" b="1">
              <a:latin typeface="微软雅黑" panose="020b0503020204020204" charset="-122"/>
              <a:ea typeface="微软雅黑" panose="020b0503020204020204" charset="-122"/>
              <a:cs typeface="微软雅黑" panose="020b0503020204020204" charset="-122"/>
            </a:endParaRPr>
          </a:p>
        </p:txBody>
      </p:sp>
      <p:graphicFrame>
        <p:nvGraphicFramePr>
          <p:cNvPr id="7" name="表格 6" title=""/>
          <p:cNvGraphicFramePr>
            <a:graphicFrameLocks noGrp="1"/>
          </p:cNvGraphicFramePr>
          <p:nvPr/>
        </p:nvGraphicFramePr>
        <p:xfrm>
          <a:off x="371475" y="2753360"/>
          <a:ext cx="10855325" cy="2049780"/>
        </p:xfrm>
        <a:graphic>
          <a:graphicData uri="http://schemas.openxmlformats.org/drawingml/2006/table">
            <a:tbl>
              <a:tblPr firstRow="1" bandRow="1">
                <a:tableStyleId>{5940675A-B579-460E-94D1-54222C63F5DA}</a:tableStyleId>
              </a:tblPr>
              <a:tblGrid>
                <a:gridCol w="1896110"/>
                <a:gridCol w="8959215"/>
              </a:tblGrid>
              <a:tr h="512445">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一明确</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明确实验原理、实验方法和实验过程</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2445">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二把握</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准确把握题意，准确从题图或题表中获取正确、有用的信息</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2445">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三计算</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根据平均速度的计算公式        进行计算</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2445">
                <a:tc>
                  <a:txBody>
                    <a:bodyPr vert="horz" wrap="square"/>
                    <a:lstStyle/>
                    <a:p>
                      <a:pPr indent="0" algn="ctr">
                        <a:buNone/>
                      </a:pPr>
                      <a:r>
                        <a:rPr lang="en-US" sz="1800" b="1">
                          <a:latin typeface="微软雅黑" panose="020b0503020204020204" charset="-122"/>
                          <a:ea typeface="微软雅黑" panose="020b0503020204020204" charset="-122"/>
                          <a:cs typeface="宋体" panose="02010600030101010101" pitchFamily="2" charset="-122"/>
                        </a:rPr>
                        <a:t>四结论</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按题目要求分析数据，得出结论</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9" name="图片 8" title=""/>
          <p:cNvPicPr/>
          <p:nvPr/>
        </p:nvPicPr>
        <p:blipFill>
          <a:blip r:embed="rId4"/>
          <a:stretch>
            <a:fillRect/>
          </a:stretch>
        </p:blipFill>
        <p:spPr>
          <a:xfrm>
            <a:off x="4895850" y="3783965"/>
            <a:ext cx="483870" cy="48450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6717665" y="47993"/>
            <a:ext cx="903605" cy="923290"/>
          </a:xfrm>
          <a:prstGeom prst="rect">
            <a:avLst/>
          </a:prstGeom>
        </p:spPr>
      </p:pic>
      <p:sp>
        <p:nvSpPr>
          <p:cNvPr id="5" name="文本框 4" title=""/>
          <p:cNvSpPr txBox="1"/>
          <p:nvPr/>
        </p:nvSpPr>
        <p:spPr>
          <a:xfrm>
            <a:off x="7642225" y="231775"/>
            <a:ext cx="39033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测量小车平均速度</a:t>
            </a:r>
            <a:endParaRPr lang="zh-CN" altLang="en-US" sz="2400" b="1">
              <a:solidFill>
                <a:srgbClr val="0070C0"/>
              </a:solidFill>
              <a:latin typeface="微软雅黑" panose="020b0503020204020204" charset="-122"/>
              <a:ea typeface="微软雅黑" panose="020b0503020204020204" charset="-122"/>
            </a:endParaRPr>
          </a:p>
        </p:txBody>
      </p:sp>
      <p:sp>
        <p:nvSpPr>
          <p:cNvPr id="6" name="文本框 5" title=""/>
          <p:cNvSpPr txBox="1"/>
          <p:nvPr/>
        </p:nvSpPr>
        <p:spPr>
          <a:xfrm>
            <a:off x="292735" y="1323975"/>
            <a:ext cx="4007485" cy="378460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（2023·眉山）</a:t>
            </a:r>
            <a:r>
              <a:rPr sz="1600">
                <a:latin typeface="微软雅黑" panose="020b0503020204020204" charset="-122"/>
                <a:ea typeface="微软雅黑" panose="020b0503020204020204" charset="-122"/>
                <a:cs typeface="微软雅黑" panose="020b0503020204020204" charset="-122"/>
                <a:sym typeface="+mn-ea"/>
              </a:rPr>
              <a:t>如图所示，小明在“测平均速度”的实验中，使小车从斜面A点静止下滑，经过B点到达C点，图中已标出小车经过A、B、C三点对应时刻。下列说法中正确的是（　）。</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a:t>
            </a:r>
            <a:r>
              <a:rPr lang="en-US" sz="1600">
                <a:latin typeface="微软雅黑" panose="020b0503020204020204" charset="-122"/>
                <a:ea typeface="微软雅黑" panose="020b0503020204020204" charset="-122"/>
                <a:cs typeface="微软雅黑" panose="020b0503020204020204" charset="-122"/>
                <a:sym typeface="+mn-ea"/>
              </a:rPr>
              <a:t>AB</a:t>
            </a:r>
            <a:r>
              <a:rPr sz="1600">
                <a:latin typeface="微软雅黑" panose="020b0503020204020204" charset="-122"/>
                <a:ea typeface="微软雅黑" panose="020b0503020204020204" charset="-122"/>
                <a:cs typeface="微软雅黑" panose="020b0503020204020204" charset="-122"/>
                <a:sym typeface="+mn-ea"/>
              </a:rPr>
              <a:t>段距离为</a:t>
            </a:r>
            <a:r>
              <a:rPr lang="en-US" sz="1600">
                <a:latin typeface="微软雅黑" panose="020b0503020204020204" charset="-122"/>
                <a:ea typeface="微软雅黑" panose="020b0503020204020204" charset="-122"/>
                <a:cs typeface="微软雅黑" panose="020b0503020204020204" charset="-122"/>
                <a:sym typeface="+mn-ea"/>
              </a:rPr>
              <a:t>4.0dm</a:t>
            </a:r>
            <a:r>
              <a:rPr sz="1600">
                <a:latin typeface="微软雅黑" panose="020b0503020204020204" charset="-122"/>
                <a:ea typeface="微软雅黑" panose="020b0503020204020204" charset="-122"/>
                <a:cs typeface="微软雅黑" panose="020b0503020204020204" charset="-122"/>
                <a:sym typeface="+mn-ea"/>
              </a:rPr>
              <a:t>；</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 </a:t>
            </a:r>
            <a:r>
              <a:rPr lang="en-US" sz="1600">
                <a:latin typeface="微软雅黑" panose="020b0503020204020204" charset="-122"/>
                <a:ea typeface="微软雅黑" panose="020b0503020204020204" charset="-122"/>
                <a:cs typeface="微软雅黑" panose="020b0503020204020204" charset="-122"/>
                <a:sym typeface="+mn-ea"/>
              </a:rPr>
              <a:t>AB</a:t>
            </a:r>
            <a:r>
              <a:rPr sz="1600">
                <a:latin typeface="微软雅黑" panose="020b0503020204020204" charset="-122"/>
                <a:ea typeface="微软雅黑" panose="020b0503020204020204" charset="-122"/>
                <a:cs typeface="微软雅黑" panose="020b0503020204020204" charset="-122"/>
                <a:sym typeface="+mn-ea"/>
              </a:rPr>
              <a:t>段平均速度为</a:t>
            </a:r>
            <a:r>
              <a:rPr lang="en-US" sz="1600">
                <a:latin typeface="微软雅黑" panose="020b0503020204020204" charset="-122"/>
                <a:ea typeface="微软雅黑" panose="020b0503020204020204" charset="-122"/>
                <a:cs typeface="微软雅黑" panose="020b0503020204020204" charset="-122"/>
                <a:sym typeface="+mn-ea"/>
              </a:rPr>
              <a:t>0.2cm/s</a:t>
            </a:r>
            <a:r>
              <a:rPr sz="1600">
                <a:latin typeface="微软雅黑" panose="020b0503020204020204" charset="-122"/>
                <a:ea typeface="微软雅黑" panose="020b0503020204020204" charset="-122"/>
                <a:cs typeface="微软雅黑" panose="020b0503020204020204" charset="-122"/>
                <a:sym typeface="+mn-ea"/>
              </a:rPr>
              <a:t>；</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小车从</a:t>
            </a:r>
            <a:r>
              <a:rPr lang="en-US" sz="1600">
                <a:latin typeface="微软雅黑" panose="020b0503020204020204" charset="-122"/>
                <a:ea typeface="微软雅黑" panose="020b0503020204020204" charset="-122"/>
                <a:cs typeface="微软雅黑" panose="020b0503020204020204" charset="-122"/>
                <a:sym typeface="+mn-ea"/>
              </a:rPr>
              <a:t>A</a:t>
            </a:r>
            <a:r>
              <a:rPr sz="1600">
                <a:latin typeface="微软雅黑" panose="020b0503020204020204" charset="-122"/>
                <a:ea typeface="微软雅黑" panose="020b0503020204020204" charset="-122"/>
                <a:cs typeface="微软雅黑" panose="020b0503020204020204" charset="-122"/>
                <a:sym typeface="+mn-ea"/>
              </a:rPr>
              <a:t>点到</a:t>
            </a:r>
            <a:r>
              <a:rPr lang="en-US" sz="1600">
                <a:latin typeface="微软雅黑" panose="020b0503020204020204" charset="-122"/>
                <a:ea typeface="微软雅黑" panose="020b0503020204020204" charset="-122"/>
                <a:cs typeface="微软雅黑" panose="020b0503020204020204" charset="-122"/>
                <a:sym typeface="+mn-ea"/>
              </a:rPr>
              <a:t>C</a:t>
            </a:r>
            <a:r>
              <a:rPr sz="1600">
                <a:latin typeface="微软雅黑" panose="020b0503020204020204" charset="-122"/>
                <a:ea typeface="微软雅黑" panose="020b0503020204020204" charset="-122"/>
                <a:cs typeface="微软雅黑" panose="020b0503020204020204" charset="-122"/>
                <a:sym typeface="+mn-ea"/>
              </a:rPr>
              <a:t>点做匀速直线运动；</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 若小车过A点后才开始计时，测出</a:t>
            </a:r>
            <a:r>
              <a:rPr lang="en-US" sz="1600">
                <a:latin typeface="微软雅黑" panose="020b0503020204020204" charset="-122"/>
                <a:ea typeface="微软雅黑" panose="020b0503020204020204" charset="-122"/>
                <a:cs typeface="微软雅黑" panose="020b0503020204020204" charset="-122"/>
                <a:sym typeface="+mn-ea"/>
              </a:rPr>
              <a:t>AC</a:t>
            </a:r>
            <a:r>
              <a:rPr sz="1600">
                <a:latin typeface="微软雅黑" panose="020b0503020204020204" charset="-122"/>
                <a:ea typeface="微软雅黑" panose="020b0503020204020204" charset="-122"/>
                <a:cs typeface="微软雅黑" panose="020b0503020204020204" charset="-122"/>
                <a:sym typeface="+mn-ea"/>
              </a:rPr>
              <a:t>段平均速度将偏大</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2" name="图片 26" title=""/>
          <p:cNvPicPr>
            <a:picLocks noChangeAspect="1"/>
          </p:cNvPicPr>
          <p:nvPr/>
        </p:nvPicPr>
        <p:blipFill>
          <a:blip r:embed="rId3"/>
          <a:stretch>
            <a:fillRect/>
          </a:stretch>
        </p:blipFill>
        <p:spPr>
          <a:xfrm>
            <a:off x="186373" y="5175568"/>
            <a:ext cx="3705225" cy="1419225"/>
          </a:xfrm>
          <a:prstGeom prst="rect">
            <a:avLst/>
          </a:prstGeom>
          <a:noFill/>
          <a:ln w="9525">
            <a:noFill/>
          </a:ln>
        </p:spPr>
      </p:pic>
      <p:sp>
        <p:nvSpPr>
          <p:cNvPr id="13" name="矩形标注 12" title=""/>
          <p:cNvSpPr/>
          <p:nvPr/>
        </p:nvSpPr>
        <p:spPr>
          <a:xfrm>
            <a:off x="445135" y="1748790"/>
            <a:ext cx="3717925" cy="835025"/>
          </a:xfrm>
          <a:prstGeom prst="wedgeRectCallout">
            <a:avLst>
              <a:gd name="adj1" fmla="val -47236"/>
              <a:gd name="adj2" fmla="val 13258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分度值为0.1dm=1cm，</a:t>
            </a:r>
            <a:r>
              <a:rPr lang="en-US" altLang="zh-CN" sz="1600">
                <a:latin typeface="微软雅黑" panose="020b0503020204020204" charset="-122"/>
                <a:ea typeface="微软雅黑" panose="020b0503020204020204" charset="-122"/>
                <a:cs typeface="微软雅黑" panose="020b0503020204020204" charset="-122"/>
              </a:rPr>
              <a:t>AB</a:t>
            </a:r>
            <a:r>
              <a:rPr lang="zh-CN" sz="1600">
                <a:latin typeface="微软雅黑" panose="020b0503020204020204" charset="-122"/>
                <a:ea typeface="微软雅黑" panose="020b0503020204020204" charset="-122"/>
                <a:cs typeface="微软雅黑" panose="020b0503020204020204" charset="-122"/>
              </a:rPr>
              <a:t>段距离为</a:t>
            </a:r>
            <a:r>
              <a:rPr lang="en-US" altLang="zh-CN" sz="1600">
                <a:latin typeface="微软雅黑" panose="020b0503020204020204" charset="-122"/>
                <a:ea typeface="微软雅黑" panose="020b0503020204020204" charset="-122"/>
                <a:cs typeface="微软雅黑" panose="020b0503020204020204" charset="-122"/>
              </a:rPr>
              <a:t>4.00dm</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22" name="矩形标注 21" title=""/>
          <p:cNvSpPr/>
          <p:nvPr/>
        </p:nvSpPr>
        <p:spPr>
          <a:xfrm>
            <a:off x="222250" y="2198370"/>
            <a:ext cx="3940810" cy="483235"/>
          </a:xfrm>
          <a:prstGeom prst="wedgeRectCallout">
            <a:avLst>
              <a:gd name="adj1" fmla="val -27183"/>
              <a:gd name="adj2" fmla="val 24829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600">
                <a:latin typeface="微软雅黑" panose="020b0503020204020204" charset="-122"/>
                <a:ea typeface="微软雅黑" panose="020b0503020204020204" charset="-122"/>
                <a:cs typeface="微软雅黑" panose="020b0503020204020204" charset="-122"/>
              </a:rPr>
              <a:t>AB</a:t>
            </a:r>
            <a:r>
              <a:rPr lang="zh-CN" altLang="en-US" sz="1600">
                <a:latin typeface="微软雅黑" panose="020b0503020204020204" charset="-122"/>
                <a:ea typeface="微软雅黑" panose="020b0503020204020204" charset="-122"/>
                <a:cs typeface="微软雅黑" panose="020b0503020204020204" charset="-122"/>
              </a:rPr>
              <a:t>段平均速度</a:t>
            </a:r>
            <a:endParaRPr lang="zh-CN" altLang="en-US" sz="1600">
              <a:latin typeface="微软雅黑" panose="020b0503020204020204" charset="-122"/>
              <a:ea typeface="微软雅黑" panose="020b0503020204020204" charset="-122"/>
              <a:cs typeface="微软雅黑" panose="020b0503020204020204" charset="-122"/>
            </a:endParaRPr>
          </a:p>
        </p:txBody>
      </p:sp>
      <p:graphicFrame>
        <p:nvGraphicFramePr>
          <p:cNvPr id="7" name="Object 499" title=""/>
          <p:cNvGraphicFramePr>
            <a:graphicFrameLocks noChangeAspect="1"/>
          </p:cNvGraphicFramePr>
          <p:nvPr/>
        </p:nvGraphicFramePr>
        <p:xfrm>
          <a:off x="1643063" y="2225358"/>
          <a:ext cx="2447925" cy="428625"/>
        </p:xfrm>
        <a:graphic>
          <a:graphicData uri="http://schemas.openxmlformats.org/presentationml/2006/ole">
            <mc:AlternateContent>
              <mc:Choice xmlns:v="urn:schemas-microsoft-com:vml" Requires="v">
                <p:oleObj spid="_x0000_s1056" r:id="rId4" imgW="2451100" imgH="431800" progId="Equation.DSMT4">
                  <p:embed/>
                </p:oleObj>
              </mc:Choice>
              <mc:Fallback>
                <p:oleObj r:id="rId4" imgW="2451100" imgH="431800" progId="Equation.DSMT4">
                  <p:embed/>
                  <p:pic>
                    <p:nvPicPr>
                      <p:cNvPr id="0" name="OLE substitute image"/>
                      <p:cNvPicPr/>
                      <p:nvPr/>
                    </p:nvPicPr>
                    <p:blipFill>
                      <a:blip r:embed="rId5"/>
                      <a:stretch>
                        <a:fillRect/>
                      </a:stretch>
                    </p:blipFill>
                    <p:spPr>
                      <a:xfrm>
                        <a:off x="1643063" y="2225358"/>
                        <a:ext cx="2447925" cy="428625"/>
                      </a:xfrm>
                      <a:prstGeom prst="rect">
                        <a:avLst/>
                      </a:prstGeom>
                      <a:noFill/>
                      <a:ln w="38100">
                        <a:noFill/>
                        <a:miter/>
                      </a:ln>
                    </p:spPr>
                  </p:pic>
                </p:oleObj>
              </mc:Fallback>
            </mc:AlternateContent>
          </a:graphicData>
        </a:graphic>
      </p:graphicFrame>
      <p:sp>
        <p:nvSpPr>
          <p:cNvPr id="11" name="矩形标注 10" title=""/>
          <p:cNvSpPr/>
          <p:nvPr/>
        </p:nvSpPr>
        <p:spPr>
          <a:xfrm>
            <a:off x="1050925" y="3246120"/>
            <a:ext cx="3112135" cy="540385"/>
          </a:xfrm>
          <a:prstGeom prst="wedgeRectCallout">
            <a:avLst>
              <a:gd name="adj1" fmla="val -63752"/>
              <a:gd name="adj2" fmla="val 100176"/>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小车从</a:t>
            </a:r>
            <a:r>
              <a:rPr lang="en-US" altLang="zh-CN" sz="1600">
                <a:latin typeface="微软雅黑" panose="020b0503020204020204" charset="-122"/>
                <a:ea typeface="微软雅黑" panose="020b0503020204020204" charset="-122"/>
                <a:cs typeface="微软雅黑" panose="020b0503020204020204" charset="-122"/>
              </a:rPr>
              <a:t>A</a:t>
            </a:r>
            <a:r>
              <a:rPr lang="zh-CN" sz="1600">
                <a:latin typeface="微软雅黑" panose="020b0503020204020204" charset="-122"/>
                <a:ea typeface="微软雅黑" panose="020b0503020204020204" charset="-122"/>
                <a:cs typeface="微软雅黑" panose="020b0503020204020204" charset="-122"/>
              </a:rPr>
              <a:t>点到</a:t>
            </a:r>
            <a:r>
              <a:rPr lang="en-US" altLang="zh-CN" sz="1600">
                <a:latin typeface="微软雅黑" panose="020b0503020204020204" charset="-122"/>
                <a:ea typeface="微软雅黑" panose="020b0503020204020204" charset="-122"/>
                <a:cs typeface="微软雅黑" panose="020b0503020204020204" charset="-122"/>
              </a:rPr>
              <a:t>C</a:t>
            </a:r>
            <a:r>
              <a:rPr lang="zh-CN" sz="1600">
                <a:latin typeface="微软雅黑" panose="020b0503020204020204" charset="-122"/>
                <a:ea typeface="微软雅黑" panose="020b0503020204020204" charset="-122"/>
                <a:cs typeface="微软雅黑" panose="020b0503020204020204" charset="-122"/>
              </a:rPr>
              <a:t>点做加速直线运动</a:t>
            </a:r>
            <a:endParaRPr lang="zh-CN" sz="1600">
              <a:latin typeface="微软雅黑" panose="020b0503020204020204" charset="-122"/>
              <a:ea typeface="微软雅黑" panose="020b0503020204020204" charset="-122"/>
              <a:cs typeface="微软雅黑" panose="020b0503020204020204" charset="-122"/>
            </a:endParaRPr>
          </a:p>
        </p:txBody>
      </p:sp>
      <p:sp>
        <p:nvSpPr>
          <p:cNvPr id="14" name="矩形标注 13" title=""/>
          <p:cNvSpPr/>
          <p:nvPr/>
        </p:nvSpPr>
        <p:spPr>
          <a:xfrm>
            <a:off x="543560" y="3246120"/>
            <a:ext cx="3619500" cy="721995"/>
          </a:xfrm>
          <a:prstGeom prst="wedgeRectCallout">
            <a:avLst>
              <a:gd name="adj1" fmla="val -49473"/>
              <a:gd name="adj2" fmla="val 11147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小车过A点后才开始计时，测得的时间偏短</a:t>
            </a:r>
            <a:r>
              <a:rPr lang="zh-CN"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AC段平均速度将偏大</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20" name="文本框 19" title=""/>
          <p:cNvSpPr txBox="1"/>
          <p:nvPr/>
        </p:nvSpPr>
        <p:spPr>
          <a:xfrm>
            <a:off x="1956435" y="290893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cxnSp>
        <p:nvCxnSpPr>
          <p:cNvPr id="28" name="直接连接符 27" title=""/>
          <p:cNvCxnSpPr/>
          <p:nvPr/>
        </p:nvCxnSpPr>
        <p:spPr>
          <a:xfrm flipH="1">
            <a:off x="4279900" y="1489075"/>
            <a:ext cx="0" cy="53524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4353560" y="1391285"/>
            <a:ext cx="7733030" cy="378460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（2023·长春）</a:t>
            </a:r>
            <a:r>
              <a:rPr sz="1600">
                <a:latin typeface="微软雅黑" panose="020b0503020204020204" charset="-122"/>
                <a:ea typeface="微软雅黑" panose="020b0503020204020204" charset="-122"/>
                <a:cs typeface="微软雅黑" panose="020b0503020204020204" charset="-122"/>
                <a:sym typeface="+mn-ea"/>
              </a:rPr>
              <a:t>在“测量物体运动的平均速度”实验中，实验装置如图所示：</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（1）测量平均速度的原理是___________；</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（2）实验中，小组同学发现小车通过AB段路程的时间过短，不便于测量时间，为了解决这一问题，可以只将木块向___________适当移动；也可以将小车倒置滑下，这是因为用___________代替滚动可以增大摩擦；</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（3）改进后，进行实验并记录数据在表格中，计算出小车通过AC段路程的平均速度是_______m/s。小车通过AB段路程的平均速度比BC段路程的平均速度______；</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（4）小车在运动过程中，支持力对小车是否做功？___________。</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（5）小车运动到斜面底端撞到金属片会停下来，说明力可以改变物体的________。</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9" name="图片 10" title=""/>
          <p:cNvPicPr>
            <a:picLocks noChangeAspect="1"/>
          </p:cNvPicPr>
          <p:nvPr/>
        </p:nvPicPr>
        <p:blipFill>
          <a:blip r:embed="rId6"/>
          <a:stretch>
            <a:fillRect/>
          </a:stretch>
        </p:blipFill>
        <p:spPr>
          <a:xfrm>
            <a:off x="4366260" y="5264150"/>
            <a:ext cx="4493895" cy="918210"/>
          </a:xfrm>
          <a:prstGeom prst="rect">
            <a:avLst/>
          </a:prstGeom>
          <a:noFill/>
          <a:ln w="9525">
            <a:noFill/>
          </a:ln>
        </p:spPr>
      </p:pic>
      <p:graphicFrame>
        <p:nvGraphicFramePr>
          <p:cNvPr id="15" name="表格 14" title=""/>
          <p:cNvGraphicFramePr>
            <a:graphicFrameLocks noGrp="1"/>
          </p:cNvGraphicFramePr>
          <p:nvPr>
            <p:custDataLst>
              <p:tags r:id="rId7"/>
            </p:custDataLst>
          </p:nvPr>
        </p:nvGraphicFramePr>
        <p:xfrm>
          <a:off x="9025255" y="5175885"/>
          <a:ext cx="2884170" cy="1419225"/>
        </p:xfrm>
        <a:graphic>
          <a:graphicData uri="http://schemas.openxmlformats.org/drawingml/2006/table">
            <a:tbl>
              <a:tblPr firstRow="1" bandRow="1">
                <a:tableStyleId>{5940675A-B579-460E-94D1-54222C63F5DA}</a:tableStyleId>
              </a:tblPr>
              <a:tblGrid>
                <a:gridCol w="961390"/>
                <a:gridCol w="961390"/>
                <a:gridCol w="961390"/>
              </a:tblGrid>
              <a:tr h="29210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路程</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运动时间</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平均速度</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26745">
                <a:tc>
                  <a:txBody>
                    <a:bodyPr vert="horz" wrap="square"/>
                    <a:lstStyle/>
                    <a:p>
                      <a:pPr indent="0" algn="ctr">
                        <a:buNone/>
                      </a:pPr>
                      <a:r>
                        <a:rPr lang="en-US" sz="1400" b="0" i="1">
                          <a:latin typeface="微软雅黑" panose="020b0503020204020204" charset="-122"/>
                          <a:ea typeface="微软雅黑" panose="020b0503020204020204" charset="-122"/>
                          <a:cs typeface="宋体" panose="02010600030101010101" pitchFamily="2" charset="-122"/>
                        </a:rPr>
                        <a:t>s</a:t>
                      </a:r>
                      <a:r>
                        <a:rPr lang="en-US" sz="1400" b="0" i="1" baseline="-25000">
                          <a:latin typeface="微软雅黑" panose="020b0503020204020204" charset="-122"/>
                          <a:ea typeface="微软雅黑" panose="020b0503020204020204" charset="-122"/>
                          <a:cs typeface="宋体" panose="02010600030101010101" pitchFamily="2" charset="-122"/>
                        </a:rPr>
                        <a:t>AB</a:t>
                      </a:r>
                      <a:r>
                        <a:rPr lang="en-US" sz="1400" b="0">
                          <a:latin typeface="微软雅黑" panose="020b0503020204020204" charset="-122"/>
                          <a:ea typeface="微软雅黑" panose="020b0503020204020204" charset="-122"/>
                          <a:cs typeface="宋体" panose="02010600030101010101" pitchFamily="2" charset="-122"/>
                        </a:rPr>
                        <a:t>=0.45m</a:t>
                      </a:r>
                      <a:endParaRPr lang="en-US" altLang="en-US" sz="1400" b="0" i="1">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i="1">
                          <a:latin typeface="微软雅黑" panose="020b0503020204020204" charset="-122"/>
                          <a:ea typeface="微软雅黑" panose="020b0503020204020204" charset="-122"/>
                          <a:cs typeface="宋体" panose="02010600030101010101" pitchFamily="2" charset="-122"/>
                        </a:rPr>
                        <a:t>t</a:t>
                      </a:r>
                      <a:r>
                        <a:rPr lang="en-US" sz="1400" b="0" i="1" baseline="-25000">
                          <a:latin typeface="微软雅黑" panose="020b0503020204020204" charset="-122"/>
                          <a:ea typeface="微软雅黑" panose="020b0503020204020204" charset="-122"/>
                          <a:cs typeface="宋体" panose="02010600030101010101" pitchFamily="2" charset="-122"/>
                        </a:rPr>
                        <a:t>AB</a:t>
                      </a:r>
                      <a:r>
                        <a:rPr lang="en-US" sz="1400" b="0">
                          <a:latin typeface="微软雅黑" panose="020b0503020204020204" charset="-122"/>
                          <a:ea typeface="微软雅黑" panose="020b0503020204020204" charset="-122"/>
                          <a:cs typeface="宋体" panose="02010600030101010101" pitchFamily="2" charset="-122"/>
                        </a:rPr>
                        <a:t>=3.2s</a:t>
                      </a:r>
                      <a:endParaRPr lang="en-US" altLang="en-US" sz="1400" b="0" i="1">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i="1">
                          <a:latin typeface="微软雅黑" panose="020b0503020204020204" charset="-122"/>
                          <a:ea typeface="微软雅黑" panose="020b0503020204020204" charset="-122"/>
                          <a:cs typeface="宋体" panose="02010600030101010101" pitchFamily="2" charset="-122"/>
                        </a:rPr>
                        <a:t>v</a:t>
                      </a:r>
                      <a:r>
                        <a:rPr lang="en-US" sz="1400" b="0" i="1" baseline="-25000">
                          <a:latin typeface="微软雅黑" panose="020b0503020204020204" charset="-122"/>
                          <a:ea typeface="微软雅黑" panose="020b0503020204020204" charset="-122"/>
                          <a:cs typeface="宋体" panose="02010600030101010101" pitchFamily="2" charset="-122"/>
                        </a:rPr>
                        <a:t>AB</a:t>
                      </a:r>
                      <a:r>
                        <a:rPr lang="en-US" sz="1400" b="0">
                          <a:latin typeface="微软雅黑" panose="020b0503020204020204" charset="-122"/>
                          <a:ea typeface="微软雅黑" panose="020b0503020204020204" charset="-122"/>
                          <a:cs typeface="宋体" panose="02010600030101010101" pitchFamily="2" charset="-122"/>
                        </a:rPr>
                        <a:t>=0.14m/s</a:t>
                      </a:r>
                      <a:endParaRPr lang="en-US" altLang="en-US" sz="1400" b="0" i="1">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00380">
                <a:tc>
                  <a:txBody>
                    <a:bodyPr vert="horz" wrap="square"/>
                    <a:lstStyle/>
                    <a:p>
                      <a:pPr indent="0" algn="ctr">
                        <a:buNone/>
                      </a:pPr>
                      <a:r>
                        <a:rPr lang="en-US" sz="1400" b="0" i="1">
                          <a:latin typeface="微软雅黑" panose="020b0503020204020204" charset="-122"/>
                          <a:ea typeface="微软雅黑" panose="020b0503020204020204" charset="-122"/>
                          <a:cs typeface="宋体" panose="02010600030101010101" pitchFamily="2" charset="-122"/>
                        </a:rPr>
                        <a:t>s</a:t>
                      </a:r>
                      <a:r>
                        <a:rPr lang="en-US" sz="1400" b="0" i="1" baseline="-25000">
                          <a:latin typeface="微软雅黑" panose="020b0503020204020204" charset="-122"/>
                          <a:ea typeface="微软雅黑" panose="020b0503020204020204" charset="-122"/>
                          <a:cs typeface="宋体" panose="02010600030101010101" pitchFamily="2" charset="-122"/>
                        </a:rPr>
                        <a:t>AC</a:t>
                      </a:r>
                      <a:r>
                        <a:rPr lang="en-US" sz="1400" b="0">
                          <a:latin typeface="微软雅黑" panose="020b0503020204020204" charset="-122"/>
                          <a:ea typeface="微软雅黑" panose="020b0503020204020204" charset="-122"/>
                          <a:cs typeface="宋体" panose="02010600030101010101" pitchFamily="2" charset="-122"/>
                        </a:rPr>
                        <a:t>=0.90m</a:t>
                      </a:r>
                      <a:endParaRPr lang="en-US" altLang="en-US" sz="1400" b="0" i="1">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i="1">
                          <a:latin typeface="微软雅黑" panose="020b0503020204020204" charset="-122"/>
                          <a:ea typeface="微软雅黑" panose="020b0503020204020204" charset="-122"/>
                          <a:cs typeface="宋体" panose="02010600030101010101" pitchFamily="2" charset="-122"/>
                        </a:rPr>
                        <a:t>t</a:t>
                      </a:r>
                      <a:r>
                        <a:rPr lang="en-US" sz="1400" b="0" i="1" baseline="-25000">
                          <a:latin typeface="微软雅黑" panose="020b0503020204020204" charset="-122"/>
                          <a:ea typeface="微软雅黑" panose="020b0503020204020204" charset="-122"/>
                          <a:cs typeface="宋体" panose="02010600030101010101" pitchFamily="2" charset="-122"/>
                        </a:rPr>
                        <a:t>AC</a:t>
                      </a:r>
                      <a:r>
                        <a:rPr lang="en-US" sz="1400" b="0">
                          <a:latin typeface="微软雅黑" panose="020b0503020204020204" charset="-122"/>
                          <a:ea typeface="微软雅黑" panose="020b0503020204020204" charset="-122"/>
                          <a:cs typeface="宋体" panose="02010600030101010101" pitchFamily="2" charset="-122"/>
                        </a:rPr>
                        <a:t>=4.5s</a:t>
                      </a:r>
                      <a:endParaRPr lang="en-US" altLang="en-US" sz="1400" b="0" i="1">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i="1">
                          <a:latin typeface="微软雅黑" panose="020b0503020204020204" charset="-122"/>
                          <a:ea typeface="微软雅黑" panose="020b0503020204020204" charset="-122"/>
                          <a:cs typeface="宋体" panose="02010600030101010101" pitchFamily="2" charset="-122"/>
                        </a:rPr>
                        <a:t>v</a:t>
                      </a:r>
                      <a:r>
                        <a:rPr lang="en-US" sz="1400" b="0" i="1" baseline="-25000">
                          <a:latin typeface="微软雅黑" panose="020b0503020204020204" charset="-122"/>
                          <a:ea typeface="微软雅黑" panose="020b0503020204020204" charset="-122"/>
                          <a:cs typeface="宋体" panose="02010600030101010101" pitchFamily="2" charset="-122"/>
                        </a:rPr>
                        <a:t>AC</a:t>
                      </a:r>
                      <a:r>
                        <a:rPr lang="en-US" sz="1400" b="0">
                          <a:latin typeface="微软雅黑" panose="020b0503020204020204" charset="-122"/>
                          <a:ea typeface="微软雅黑" panose="020b0503020204020204" charset="-122"/>
                          <a:cs typeface="宋体" panose="02010600030101010101" pitchFamily="2" charset="-122"/>
                        </a:rPr>
                        <a:t>=</a:t>
                      </a:r>
                      <a:endParaRPr lang="en-US" altLang="en-US" sz="1400" b="0" i="1">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6" name="流程图: 联系 15" title=""/>
          <p:cNvSpPr/>
          <p:nvPr/>
        </p:nvSpPr>
        <p:spPr>
          <a:xfrm>
            <a:off x="5323840" y="2198370"/>
            <a:ext cx="1936750" cy="415290"/>
          </a:xfrm>
          <a:prstGeom prst="flowChartConnector">
            <a:avLst/>
          </a:prstGeom>
          <a:noFill/>
          <a:ln w="127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曲线连接符 17" title=""/>
          <p:cNvCxnSpPr/>
          <p:nvPr/>
        </p:nvCxnSpPr>
        <p:spPr>
          <a:xfrm rot="16200000">
            <a:off x="5452745" y="1550035"/>
            <a:ext cx="1003300" cy="347980"/>
          </a:xfrm>
          <a:prstGeom prst="curvedConnector4">
            <a:avLst>
              <a:gd name="adj1" fmla="val 39620"/>
              <a:gd name="adj2" fmla="val 168431"/>
            </a:avLst>
          </a:prstGeom>
          <a:ln>
            <a:solidFill>
              <a:srgbClr val="5890E4"/>
            </a:solidFill>
          </a:ln>
        </p:spPr>
        <p:style>
          <a:lnRef idx="1">
            <a:schemeClr val="accent1"/>
          </a:lnRef>
          <a:fillRef idx="0">
            <a:schemeClr val="accent1"/>
          </a:fillRef>
          <a:effectRef idx="0">
            <a:schemeClr val="accent1"/>
          </a:effectRef>
          <a:fontRef idx="minor">
            <a:schemeClr val="tx1"/>
          </a:fontRef>
        </p:style>
      </p:cxnSp>
      <p:graphicFrame>
        <p:nvGraphicFramePr>
          <p:cNvPr id="10" name="Object 508" title=""/>
          <p:cNvGraphicFramePr>
            <a:graphicFrameLocks noChangeAspect="1"/>
          </p:cNvGraphicFramePr>
          <p:nvPr/>
        </p:nvGraphicFramePr>
        <p:xfrm>
          <a:off x="5440045" y="827405"/>
          <a:ext cx="601345" cy="662940"/>
        </p:xfrm>
        <a:graphic>
          <a:graphicData uri="http://schemas.openxmlformats.org/presentationml/2006/ole">
            <mc:AlternateContent>
              <mc:Choice xmlns:v="urn:schemas-microsoft-com:vml" Requires="v">
                <p:oleObj spid="_x0000_s1057" r:id="rId8" imgW="355600" imgH="393065" progId="Equation.DSMT4">
                  <p:embed/>
                </p:oleObj>
              </mc:Choice>
              <mc:Fallback>
                <p:oleObj r:id="rId8" imgW="355600" imgH="393065" progId="Equation.DSMT4">
                  <p:embed/>
                  <p:pic>
                    <p:nvPicPr>
                      <p:cNvPr id="0" name="OLE substitute image"/>
                      <p:cNvPicPr/>
                      <p:nvPr/>
                    </p:nvPicPr>
                    <p:blipFill>
                      <a:blip r:embed="rId9"/>
                      <a:stretch>
                        <a:fillRect/>
                      </a:stretch>
                    </p:blipFill>
                    <p:spPr>
                      <a:xfrm>
                        <a:off x="5440045" y="827405"/>
                        <a:ext cx="601345" cy="662940"/>
                      </a:xfrm>
                      <a:prstGeom prst="rect">
                        <a:avLst/>
                      </a:prstGeom>
                      <a:noFill/>
                      <a:ln w="38100">
                        <a:noFill/>
                        <a:miter/>
                      </a:ln>
                    </p:spPr>
                  </p:pic>
                </p:oleObj>
              </mc:Fallback>
            </mc:AlternateContent>
          </a:graphicData>
        </a:graphic>
      </p:graphicFrame>
      <p:sp>
        <p:nvSpPr>
          <p:cNvPr id="24" name="矩形标注 23" title=""/>
          <p:cNvSpPr/>
          <p:nvPr/>
        </p:nvSpPr>
        <p:spPr>
          <a:xfrm>
            <a:off x="8138160" y="2150745"/>
            <a:ext cx="2064385" cy="462915"/>
          </a:xfrm>
          <a:prstGeom prst="wedgeRectCallout">
            <a:avLst>
              <a:gd name="adj1" fmla="val -68332"/>
              <a:gd name="adj2" fmla="val 156721"/>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斜面的坡度</a:t>
            </a:r>
            <a:r>
              <a:rPr lang="zh-CN" sz="1600">
                <a:latin typeface="微软雅黑" panose="020b0503020204020204" charset="-122"/>
                <a:ea typeface="微软雅黑" panose="020b0503020204020204" charset="-122"/>
                <a:cs typeface="微软雅黑" panose="020b0503020204020204" charset="-122"/>
              </a:rPr>
              <a:t>不应太大</a:t>
            </a:r>
            <a:endParaRPr lang="zh-CN" sz="1600">
              <a:latin typeface="微软雅黑" panose="020b0503020204020204" charset="-122"/>
              <a:ea typeface="微软雅黑" panose="020b0503020204020204" charset="-122"/>
              <a:cs typeface="微软雅黑" panose="020b0503020204020204" charset="-122"/>
            </a:endParaRPr>
          </a:p>
        </p:txBody>
      </p:sp>
      <p:sp>
        <p:nvSpPr>
          <p:cNvPr id="25" name="矩形标注 24" title=""/>
          <p:cNvSpPr/>
          <p:nvPr/>
        </p:nvSpPr>
        <p:spPr>
          <a:xfrm>
            <a:off x="6717665" y="1748790"/>
            <a:ext cx="2379345" cy="483235"/>
          </a:xfrm>
          <a:prstGeom prst="wedgeRectCallout">
            <a:avLst>
              <a:gd name="adj1" fmla="val -82185"/>
              <a:gd name="adj2" fmla="val 311235"/>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sz="1600">
                <a:latin typeface="微软雅黑" panose="020b0503020204020204" charset="-122"/>
                <a:ea typeface="微软雅黑" panose="020b0503020204020204" charset="-122"/>
                <a:cs typeface="微软雅黑" panose="020b0503020204020204" charset="-122"/>
              </a:rPr>
              <a:t>滑动摩擦大于滚动摩擦</a:t>
            </a:r>
            <a:endParaRPr lang="zh-CN" sz="1600">
              <a:latin typeface="微软雅黑" panose="020b0503020204020204" charset="-122"/>
              <a:ea typeface="微软雅黑" panose="020b0503020204020204" charset="-122"/>
              <a:cs typeface="微软雅黑" panose="020b0503020204020204" charset="-122"/>
            </a:endParaRPr>
          </a:p>
        </p:txBody>
      </p:sp>
      <p:graphicFrame>
        <p:nvGraphicFramePr>
          <p:cNvPr id="17" name="Object 511" title=""/>
          <p:cNvGraphicFramePr>
            <a:graphicFrameLocks noChangeAspect="1"/>
          </p:cNvGraphicFramePr>
          <p:nvPr/>
        </p:nvGraphicFramePr>
        <p:xfrm>
          <a:off x="8519795" y="1042670"/>
          <a:ext cx="1765300" cy="431800"/>
        </p:xfrm>
        <a:graphic>
          <a:graphicData uri="http://schemas.openxmlformats.org/presentationml/2006/ole">
            <mc:AlternateContent>
              <mc:Choice xmlns:v="urn:schemas-microsoft-com:vml" Requires="v">
                <p:oleObj spid="_x0000_s1058" r:id="rId10" imgW="1765300" imgH="431800" progId="Equation.DSMT4">
                  <p:embed/>
                </p:oleObj>
              </mc:Choice>
              <mc:Fallback>
                <p:oleObj r:id="rId10" imgW="1765300" imgH="431800" progId="Equation.DSMT4">
                  <p:embed/>
                  <p:pic>
                    <p:nvPicPr>
                      <p:cNvPr id="0" name="OLE substitute image"/>
                      <p:cNvPicPr/>
                      <p:nvPr/>
                    </p:nvPicPr>
                    <p:blipFill>
                      <a:blip r:embed="rId11"/>
                      <a:stretch>
                        <a:fillRect/>
                      </a:stretch>
                    </p:blipFill>
                    <p:spPr>
                      <a:xfrm>
                        <a:off x="8519795" y="1042670"/>
                        <a:ext cx="1765300" cy="431800"/>
                      </a:xfrm>
                      <a:prstGeom prst="rect">
                        <a:avLst/>
                      </a:prstGeom>
                      <a:noFill/>
                      <a:ln w="38100">
                        <a:noFill/>
                        <a:miter/>
                      </a:ln>
                    </p:spPr>
                  </p:pic>
                </p:oleObj>
              </mc:Fallback>
            </mc:AlternateContent>
          </a:graphicData>
        </a:graphic>
      </p:graphicFrame>
      <p:cxnSp>
        <p:nvCxnSpPr>
          <p:cNvPr id="29" name="曲线连接符 28" title=""/>
          <p:cNvCxnSpPr/>
          <p:nvPr/>
        </p:nvCxnSpPr>
        <p:spPr>
          <a:xfrm flipV="1">
            <a:off x="5092065" y="1273175"/>
            <a:ext cx="3305810" cy="3051810"/>
          </a:xfrm>
          <a:prstGeom prst="curvedConnector3">
            <a:avLst>
              <a:gd name="adj1" fmla="val 50019"/>
            </a:avLst>
          </a:prstGeom>
          <a:ln>
            <a:solidFill>
              <a:srgbClr val="5890E4"/>
            </a:solidFill>
          </a:ln>
        </p:spPr>
        <p:style>
          <a:lnRef idx="1">
            <a:schemeClr val="accent1"/>
          </a:lnRef>
          <a:fillRef idx="0">
            <a:schemeClr val="accent1"/>
          </a:fillRef>
          <a:effectRef idx="0">
            <a:schemeClr val="accent1"/>
          </a:effectRef>
          <a:fontRef idx="minor">
            <a:schemeClr val="tx1"/>
          </a:fontRef>
        </p:style>
      </p:cxnSp>
      <p:cxnSp>
        <p:nvCxnSpPr>
          <p:cNvPr id="30" name="曲线连接符 29" title=""/>
          <p:cNvCxnSpPr/>
          <p:nvPr/>
        </p:nvCxnSpPr>
        <p:spPr>
          <a:xfrm rot="16200000">
            <a:off x="10218420" y="3113405"/>
            <a:ext cx="1885315" cy="537845"/>
          </a:xfrm>
          <a:prstGeom prst="curvedConnector3">
            <a:avLst>
              <a:gd name="adj1" fmla="val 49983"/>
            </a:avLst>
          </a:prstGeom>
          <a:ln>
            <a:solidFill>
              <a:srgbClr val="5890E4"/>
            </a:solidFill>
          </a:ln>
        </p:spPr>
        <p:style>
          <a:lnRef idx="1">
            <a:schemeClr val="accent1"/>
          </a:lnRef>
          <a:fillRef idx="0">
            <a:schemeClr val="accent1"/>
          </a:fillRef>
          <a:effectRef idx="0">
            <a:schemeClr val="accent1"/>
          </a:effectRef>
          <a:fontRef idx="minor">
            <a:schemeClr val="tx1"/>
          </a:fontRef>
        </p:style>
      </p:cxnSp>
      <p:graphicFrame>
        <p:nvGraphicFramePr>
          <p:cNvPr id="23" name="Object 512" title=""/>
          <p:cNvGraphicFramePr>
            <a:graphicFrameLocks noChangeAspect="1"/>
          </p:cNvGraphicFramePr>
          <p:nvPr/>
        </p:nvGraphicFramePr>
        <p:xfrm>
          <a:off x="10285095" y="2007870"/>
          <a:ext cx="1828800" cy="431800"/>
        </p:xfrm>
        <a:graphic>
          <a:graphicData uri="http://schemas.openxmlformats.org/presentationml/2006/ole">
            <mc:AlternateContent>
              <mc:Choice xmlns:v="urn:schemas-microsoft-com:vml" Requires="v">
                <p:oleObj spid="_x0000_s1059" r:id="rId12" imgW="1828800" imgH="431800" progId="Equation.DSMT4">
                  <p:embed/>
                </p:oleObj>
              </mc:Choice>
              <mc:Fallback>
                <p:oleObj r:id="rId12" imgW="1828800" imgH="431800" progId="Equation.DSMT4">
                  <p:embed/>
                  <p:pic>
                    <p:nvPicPr>
                      <p:cNvPr id="0" name="OLE substitute image"/>
                      <p:cNvPicPr/>
                      <p:nvPr/>
                    </p:nvPicPr>
                    <p:blipFill>
                      <a:blip r:embed="rId13"/>
                      <a:stretch>
                        <a:fillRect/>
                      </a:stretch>
                    </p:blipFill>
                    <p:spPr>
                      <a:xfrm>
                        <a:off x="10285095" y="2007870"/>
                        <a:ext cx="1828800" cy="431800"/>
                      </a:xfrm>
                      <a:prstGeom prst="rect">
                        <a:avLst/>
                      </a:prstGeom>
                      <a:noFill/>
                      <a:ln w="38100">
                        <a:noFill/>
                        <a:miter/>
                      </a:ln>
                    </p:spPr>
                  </p:pic>
                </p:oleObj>
              </mc:Fallback>
            </mc:AlternateContent>
          </a:graphicData>
        </a:graphic>
      </p:graphicFrame>
      <p:sp>
        <p:nvSpPr>
          <p:cNvPr id="33" name="矩形标注 32" title=""/>
          <p:cNvSpPr/>
          <p:nvPr/>
        </p:nvSpPr>
        <p:spPr>
          <a:xfrm>
            <a:off x="8397875" y="3246120"/>
            <a:ext cx="2098040" cy="530225"/>
          </a:xfrm>
          <a:prstGeom prst="wedgeRectCallout">
            <a:avLst>
              <a:gd name="adj1" fmla="val -13710"/>
              <a:gd name="adj2" fmla="val 20329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支持力对小车不做功</a:t>
            </a:r>
            <a:endParaRPr sz="1600">
              <a:latin typeface="微软雅黑" panose="020b0503020204020204" charset="-122"/>
              <a:ea typeface="微软雅黑" panose="020b0503020204020204" charset="-122"/>
              <a:cs typeface="微软雅黑" panose="020b0503020204020204" charset="-122"/>
            </a:endParaRPr>
          </a:p>
        </p:txBody>
      </p:sp>
      <p:sp>
        <p:nvSpPr>
          <p:cNvPr id="34" name="矩形标注 33" title=""/>
          <p:cNvSpPr/>
          <p:nvPr/>
        </p:nvSpPr>
        <p:spPr>
          <a:xfrm>
            <a:off x="5918835" y="4168775"/>
            <a:ext cx="2675890" cy="494030"/>
          </a:xfrm>
          <a:prstGeom prst="wedgeRectCallout">
            <a:avLst>
              <a:gd name="adj1" fmla="val 114784"/>
              <a:gd name="adj2" fmla="val 123264"/>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力可以改变物体的运动状态</a:t>
            </a:r>
            <a:endParaRPr sz="1600">
              <a:latin typeface="微软雅黑" panose="020b0503020204020204" charset="-122"/>
              <a:ea typeface="微软雅黑" panose="020b0503020204020204" charset="-122"/>
              <a:cs typeface="微软雅黑" panose="020b0503020204020204" charset="-122"/>
            </a:endParaRPr>
          </a:p>
        </p:txBody>
      </p:sp>
      <p:graphicFrame>
        <p:nvGraphicFramePr>
          <p:cNvPr id="35" name="Object 508" title=""/>
          <p:cNvGraphicFramePr>
            <a:graphicFrameLocks noChangeAspect="1"/>
          </p:cNvGraphicFramePr>
          <p:nvPr/>
        </p:nvGraphicFramePr>
        <p:xfrm>
          <a:off x="7295515" y="1835150"/>
          <a:ext cx="601345" cy="662940"/>
        </p:xfrm>
        <a:graphic>
          <a:graphicData uri="http://schemas.openxmlformats.org/presentationml/2006/ole">
            <mc:AlternateContent>
              <mc:Choice xmlns:v="urn:schemas-microsoft-com:vml" Requires="v">
                <p:oleObj spid="_x0000_s1060" r:id="rId14" imgW="355600" imgH="393065" progId="Equation.DSMT4">
                  <p:embed/>
                </p:oleObj>
              </mc:Choice>
              <mc:Fallback>
                <p:oleObj r:id="rId14" imgW="355600" imgH="393065" progId="Equation.DSMT4">
                  <p:embed/>
                  <p:pic>
                    <p:nvPicPr>
                      <p:cNvPr id="0" name="OLE substitute image"/>
                      <p:cNvPicPr/>
                      <p:nvPr/>
                    </p:nvPicPr>
                    <p:blipFill>
                      <a:blip r:embed="rId9"/>
                      <a:stretch>
                        <a:fillRect/>
                      </a:stretch>
                    </p:blipFill>
                    <p:spPr>
                      <a:xfrm>
                        <a:off x="7295515" y="1835150"/>
                        <a:ext cx="601345" cy="662940"/>
                      </a:xfrm>
                      <a:prstGeom prst="rect">
                        <a:avLst/>
                      </a:prstGeom>
                      <a:noFill/>
                      <a:ln w="38100">
                        <a:noFill/>
                        <a:miter/>
                      </a:ln>
                    </p:spPr>
                  </p:pic>
                </p:oleObj>
              </mc:Fallback>
            </mc:AlternateContent>
          </a:graphicData>
        </a:graphic>
      </p:graphicFrame>
      <p:sp>
        <p:nvSpPr>
          <p:cNvPr id="37" name="文本框 36" title=""/>
          <p:cNvSpPr txBox="1"/>
          <p:nvPr/>
        </p:nvSpPr>
        <p:spPr>
          <a:xfrm>
            <a:off x="7510780" y="290576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右</a:t>
            </a:r>
            <a:endParaRPr lang="zh-CN" altLang="en-US" sz="1600">
              <a:solidFill>
                <a:srgbClr val="FF0000"/>
              </a:solidFill>
              <a:latin typeface="微软雅黑" panose="020b0503020204020204" charset="-122"/>
              <a:ea typeface="微软雅黑" panose="020b0503020204020204" charset="-122"/>
            </a:endParaRPr>
          </a:p>
        </p:txBody>
      </p:sp>
      <p:sp>
        <p:nvSpPr>
          <p:cNvPr id="38" name="文本框 37" title=""/>
          <p:cNvSpPr txBox="1"/>
          <p:nvPr/>
        </p:nvSpPr>
        <p:spPr>
          <a:xfrm>
            <a:off x="5045710" y="3255645"/>
            <a:ext cx="9956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滑动摩擦</a:t>
            </a:r>
            <a:endParaRPr lang="zh-CN" altLang="en-US" sz="1600">
              <a:solidFill>
                <a:srgbClr val="FF0000"/>
              </a:solidFill>
              <a:latin typeface="微软雅黑" panose="020b0503020204020204" charset="-122"/>
              <a:ea typeface="微软雅黑" panose="020b0503020204020204" charset="-122"/>
            </a:endParaRPr>
          </a:p>
        </p:txBody>
      </p:sp>
      <p:sp>
        <p:nvSpPr>
          <p:cNvPr id="40" name="文本框 39" title=""/>
          <p:cNvSpPr txBox="1"/>
          <p:nvPr/>
        </p:nvSpPr>
        <p:spPr>
          <a:xfrm>
            <a:off x="4743450" y="3996690"/>
            <a:ext cx="470535"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0.2</a:t>
            </a:r>
            <a:endParaRPr lang="zh-CN" altLang="en-US" sz="1600">
              <a:solidFill>
                <a:srgbClr val="FF0000"/>
              </a:solidFill>
              <a:latin typeface="微软雅黑" panose="020b0503020204020204" charset="-122"/>
              <a:ea typeface="微软雅黑" panose="020b0503020204020204" charset="-122"/>
            </a:endParaRPr>
          </a:p>
        </p:txBody>
      </p:sp>
      <p:sp>
        <p:nvSpPr>
          <p:cNvPr id="41" name="文本框 40" title=""/>
          <p:cNvSpPr txBox="1"/>
          <p:nvPr/>
        </p:nvSpPr>
        <p:spPr>
          <a:xfrm>
            <a:off x="10755630" y="3968115"/>
            <a:ext cx="3860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小</a:t>
            </a:r>
            <a:endParaRPr lang="zh-CN" altLang="en-US" sz="1600">
              <a:solidFill>
                <a:srgbClr val="FF0000"/>
              </a:solidFill>
              <a:latin typeface="微软雅黑" panose="020b0503020204020204" charset="-122"/>
              <a:ea typeface="微软雅黑" panose="020b0503020204020204" charset="-122"/>
            </a:endParaRPr>
          </a:p>
        </p:txBody>
      </p:sp>
      <p:sp>
        <p:nvSpPr>
          <p:cNvPr id="42" name="文本框 41" title=""/>
          <p:cNvSpPr txBox="1"/>
          <p:nvPr/>
        </p:nvSpPr>
        <p:spPr>
          <a:xfrm>
            <a:off x="9400540" y="4329430"/>
            <a:ext cx="3860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否</a:t>
            </a:r>
            <a:endParaRPr lang="zh-CN" altLang="en-US" sz="1600">
              <a:solidFill>
                <a:srgbClr val="FF0000"/>
              </a:solidFill>
              <a:latin typeface="微软雅黑" panose="020b0503020204020204" charset="-122"/>
              <a:ea typeface="微软雅黑" panose="020b0503020204020204" charset="-122"/>
            </a:endParaRPr>
          </a:p>
        </p:txBody>
      </p:sp>
      <p:sp>
        <p:nvSpPr>
          <p:cNvPr id="43" name="文本框 42" title=""/>
          <p:cNvSpPr txBox="1"/>
          <p:nvPr/>
        </p:nvSpPr>
        <p:spPr>
          <a:xfrm>
            <a:off x="10892155" y="4714240"/>
            <a:ext cx="9956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运动状态</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left)">
                                      <p:cBhvr>
                                        <p:cTn id="36" dur="500"/>
                                        <p:tgtEl>
                                          <p:spTgt spid="6">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left)">
                                      <p:cBhvr>
                                        <p:cTn id="41" dur="500"/>
                                        <p:tgtEl>
                                          <p:spTgt spid="6">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wipe(left)">
                                      <p:cBhvr>
                                        <p:cTn id="46" dur="500"/>
                                        <p:tgtEl>
                                          <p:spTgt spid="6">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wipe(left)">
                                      <p:cBhvr>
                                        <p:cTn id="51" dur="500"/>
                                        <p:tgtEl>
                                          <p:spTgt spid="6">
                                            <p:txEl>
                                              <p:pRg st="4" end="4"/>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Horizontal)">
                                      <p:cBhvr>
                                        <p:cTn id="56" dur="500"/>
                                        <p:tgtEl>
                                          <p:spTgt spid="13"/>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xit" presetSubtype="4" fill="hold" grpId="1" nodeType="clickEffect">
                                  <p:stCondLst>
                                    <p:cond delay="0"/>
                                  </p:stCondLst>
                                  <p:childTnLst>
                                    <p:animEffect transition="out" filter="wipe(down)">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xit" presetSubtype="4" fill="hold" grpId="1" nodeType="clickEffect">
                                  <p:stCondLst>
                                    <p:cond delay="0"/>
                                  </p:stCondLst>
                                  <p:childTnLst>
                                    <p:animEffect transition="out" filter="wipe(down)">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16" presetClass="entr" presetSubtype="26"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barn(inHorizontal)">
                                      <p:cBhvr>
                                        <p:cTn id="81" dur="500"/>
                                        <p:tgtEl>
                                          <p:spTgt spid="11"/>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xit" presetSubtype="4" fill="hold" grpId="1" nodeType="clickEffect">
                                  <p:stCondLst>
                                    <p:cond delay="0"/>
                                  </p:stCondLst>
                                  <p:childTnLst>
                                    <p:animEffect transition="out" filter="wipe(down)">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6"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barn(inHorizontal)">
                                      <p:cBhvr>
                                        <p:cTn id="91" dur="500"/>
                                        <p:tgtEl>
                                          <p:spTgt spid="14"/>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xit" presetSubtype="4" fill="hold" grpId="1" nodeType="clickEffect">
                                  <p:stCondLst>
                                    <p:cond delay="0"/>
                                  </p:stCondLst>
                                  <p:childTnLst>
                                    <p:animEffect transition="out" filter="wipe(down)">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barn(inVertical)">
                                      <p:cBhvr>
                                        <p:cTn id="101" dur="500"/>
                                        <p:tgtEl>
                                          <p:spTgt spid="20"/>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1" fill="hold"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wipe(up)">
                                      <p:cBhvr>
                                        <p:cTn id="106" dur="500"/>
                                        <p:tgtEl>
                                          <p:spTgt spid="28"/>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barn(inVertical)">
                                      <p:cBhvr>
                                        <p:cTn id="111" dur="500"/>
                                        <p:tgtEl>
                                          <p:spTgt spid="9"/>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21">
                                            <p:txEl>
                                              <p:pRg st="0" end="0"/>
                                            </p:txEl>
                                          </p:spTgt>
                                        </p:tgtEl>
                                        <p:attrNameLst>
                                          <p:attrName>style.visibility</p:attrName>
                                        </p:attrNameLst>
                                      </p:cBhvr>
                                      <p:to>
                                        <p:strVal val="visible"/>
                                      </p:to>
                                    </p:set>
                                    <p:animEffect transition="in" filter="wipe(left)">
                                      <p:cBhvr>
                                        <p:cTn id="116" dur="500"/>
                                        <p:tgtEl>
                                          <p:spTgt spid="21">
                                            <p:txEl>
                                              <p:pRg st="0" end="0"/>
                                            </p:txEl>
                                          </p:spTgt>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21">
                                            <p:txEl>
                                              <p:pRg st="1" end="1"/>
                                            </p:txEl>
                                          </p:spTgt>
                                        </p:tgtEl>
                                        <p:attrNameLst>
                                          <p:attrName>style.visibility</p:attrName>
                                        </p:attrNameLst>
                                      </p:cBhvr>
                                      <p:to>
                                        <p:strVal val="visible"/>
                                      </p:to>
                                    </p:set>
                                    <p:animEffect transition="in" filter="wipe(left)">
                                      <p:cBhvr>
                                        <p:cTn id="121" dur="500"/>
                                        <p:tgtEl>
                                          <p:spTgt spid="21">
                                            <p:txEl>
                                              <p:pRg st="1" end="1"/>
                                            </p:txEl>
                                          </p:spTgt>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21">
                                            <p:txEl>
                                              <p:pRg st="2" end="2"/>
                                            </p:txEl>
                                          </p:spTgt>
                                        </p:tgtEl>
                                        <p:attrNameLst>
                                          <p:attrName>style.visibility</p:attrName>
                                        </p:attrNameLst>
                                      </p:cBhvr>
                                      <p:to>
                                        <p:strVal val="visible"/>
                                      </p:to>
                                    </p:set>
                                    <p:animEffect transition="in" filter="wipe(left)">
                                      <p:cBhvr>
                                        <p:cTn id="126" dur="500"/>
                                        <p:tgtEl>
                                          <p:spTgt spid="21">
                                            <p:txEl>
                                              <p:pRg st="2" end="2"/>
                                            </p:txEl>
                                          </p:spTgt>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ntr" presetSubtype="8" fill="hold" nodeType="clickEffect">
                                  <p:stCondLst>
                                    <p:cond delay="0"/>
                                  </p:stCondLst>
                                  <p:childTnLst>
                                    <p:set>
                                      <p:cBhvr>
                                        <p:cTn id="130" dur="1" fill="hold">
                                          <p:stCondLst>
                                            <p:cond delay="0"/>
                                          </p:stCondLst>
                                        </p:cTn>
                                        <p:tgtEl>
                                          <p:spTgt spid="21">
                                            <p:txEl>
                                              <p:pRg st="3" end="3"/>
                                            </p:txEl>
                                          </p:spTgt>
                                        </p:tgtEl>
                                        <p:attrNameLst>
                                          <p:attrName>style.visibility</p:attrName>
                                        </p:attrNameLst>
                                      </p:cBhvr>
                                      <p:to>
                                        <p:strVal val="visible"/>
                                      </p:to>
                                    </p:set>
                                    <p:animEffect transition="in" filter="wipe(left)">
                                      <p:cBhvr>
                                        <p:cTn id="131" dur="500"/>
                                        <p:tgtEl>
                                          <p:spTgt spid="21">
                                            <p:txEl>
                                              <p:pRg st="3" end="3"/>
                                            </p:txEl>
                                          </p:spTgt>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21">
                                            <p:txEl>
                                              <p:pRg st="4" end="4"/>
                                            </p:txEl>
                                          </p:spTgt>
                                        </p:tgtEl>
                                        <p:attrNameLst>
                                          <p:attrName>style.visibility</p:attrName>
                                        </p:attrNameLst>
                                      </p:cBhvr>
                                      <p:to>
                                        <p:strVal val="visible"/>
                                      </p:to>
                                    </p:set>
                                    <p:animEffect transition="in" filter="wipe(left)">
                                      <p:cBhvr>
                                        <p:cTn id="136" dur="500"/>
                                        <p:tgtEl>
                                          <p:spTgt spid="21">
                                            <p:txEl>
                                              <p:pRg st="4" end="4"/>
                                            </p:txEl>
                                          </p:spTgt>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21">
                                            <p:txEl>
                                              <p:pRg st="5" end="5"/>
                                            </p:txEl>
                                          </p:spTgt>
                                        </p:tgtEl>
                                        <p:attrNameLst>
                                          <p:attrName>style.visibility</p:attrName>
                                        </p:attrNameLst>
                                      </p:cBhvr>
                                      <p:to>
                                        <p:strVal val="visible"/>
                                      </p:to>
                                    </p:set>
                                    <p:animEffect transition="in" filter="wipe(left)">
                                      <p:cBhvr>
                                        <p:cTn id="141" dur="500"/>
                                        <p:tgtEl>
                                          <p:spTgt spid="21">
                                            <p:txEl>
                                              <p:pRg st="5" end="5"/>
                                            </p:txEl>
                                          </p:spTgt>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16" presetClass="entr" presetSubtype="21" fill="hold" nodeType="clickEffect">
                                  <p:stCondLst>
                                    <p:cond delay="0"/>
                                  </p:stCondLst>
                                  <p:childTnLst>
                                    <p:set>
                                      <p:cBhvr>
                                        <p:cTn id="145" dur="1" fill="hold">
                                          <p:stCondLst>
                                            <p:cond delay="0"/>
                                          </p:stCondLst>
                                        </p:cTn>
                                        <p:tgtEl>
                                          <p:spTgt spid="15"/>
                                        </p:tgtEl>
                                        <p:attrNameLst>
                                          <p:attrName>style.visibility</p:attrName>
                                        </p:attrNameLst>
                                      </p:cBhvr>
                                      <p:to>
                                        <p:strVal val="visible"/>
                                      </p:to>
                                    </p:set>
                                    <p:animEffect transition="in" filter="barn(inVertical)">
                                      <p:cBhvr>
                                        <p:cTn id="146" dur="500"/>
                                        <p:tgtEl>
                                          <p:spTgt spid="15"/>
                                        </p:tgtEl>
                                      </p:cBhvr>
                                    </p:animEffec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16"/>
                                        </p:tgtEl>
                                        <p:attrNameLst>
                                          <p:attrName>style.visibility</p:attrName>
                                        </p:attrNameLst>
                                      </p:cBhvr>
                                      <p:to>
                                        <p:strVal val="visible"/>
                                      </p:to>
                                    </p:set>
                                    <p:animEffect transition="in" filter="wipe(left)">
                                      <p:cBhvr>
                                        <p:cTn id="151" dur="500"/>
                                        <p:tgtEl>
                                          <p:spTgt spid="16"/>
                                        </p:tgtEl>
                                      </p:cBhvr>
                                    </p:animEffect>
                                  </p:childTnLst>
                                </p:cTn>
                              </p:par>
                            </p:childTnLst>
                          </p:cTn>
                        </p:par>
                      </p:childTnLst>
                    </p:cTn>
                  </p:par>
                  <p:par>
                    <p:cTn id="152" fill="hold" nodeType="clickPar">
                      <p:stCondLst>
                        <p:cond delay="indefinite"/>
                        <p:cond evt="onBegin" delay="0">
                          <p:tn val="151"/>
                        </p:cond>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18"/>
                                        </p:tgtEl>
                                        <p:attrNameLst>
                                          <p:attrName>style.visibility</p:attrName>
                                        </p:attrNameLst>
                                      </p:cBhvr>
                                      <p:to>
                                        <p:strVal val="visible"/>
                                      </p:to>
                                    </p:set>
                                    <p:animEffect transition="in" filter="wipe(left)">
                                      <p:cBhvr>
                                        <p:cTn id="156" dur="500"/>
                                        <p:tgtEl>
                                          <p:spTgt spid="18"/>
                                        </p:tgtEl>
                                      </p:cBhvr>
                                    </p:animEffect>
                                  </p:childTnLst>
                                </p:cTn>
                              </p:par>
                            </p:childTnLst>
                          </p:cTn>
                        </p:par>
                      </p:childTnLst>
                    </p:cTn>
                  </p:par>
                  <p:par>
                    <p:cTn id="157" fill="hold" nodeType="clickPar">
                      <p:stCondLst>
                        <p:cond delay="indefinite"/>
                        <p:cond evt="onBegin" delay="0">
                          <p:tn val="156"/>
                        </p:cond>
                      </p:stCondLst>
                      <p:childTnLst>
                        <p:par>
                          <p:cTn id="158" fill="hold">
                            <p:stCondLst>
                              <p:cond delay="0"/>
                            </p:stCondLst>
                            <p:childTnLst>
                              <p:par>
                                <p:cTn id="159" presetID="22" presetClass="entr" presetSubtype="8" fill="hold" nodeType="clickEffect">
                                  <p:stCondLst>
                                    <p:cond delay="0"/>
                                  </p:stCondLst>
                                  <p:childTnLst>
                                    <p:set>
                                      <p:cBhvr>
                                        <p:cTn id="160" dur="1" fill="hold">
                                          <p:stCondLst>
                                            <p:cond delay="0"/>
                                          </p:stCondLst>
                                        </p:cTn>
                                        <p:tgtEl>
                                          <p:spTgt spid="10"/>
                                        </p:tgtEl>
                                        <p:attrNameLst>
                                          <p:attrName>style.visibility</p:attrName>
                                        </p:attrNameLst>
                                      </p:cBhvr>
                                      <p:to>
                                        <p:strVal val="visible"/>
                                      </p:to>
                                    </p:set>
                                    <p:animEffect transition="in" filter="wipe(left)">
                                      <p:cBhvr>
                                        <p:cTn id="161" dur="500"/>
                                        <p:tgtEl>
                                          <p:spTgt spid="10"/>
                                        </p:tgtEl>
                                      </p:cBhvr>
                                    </p:animEffect>
                                  </p:childTnLst>
                                </p:cTn>
                              </p:par>
                            </p:childTnLst>
                          </p:cTn>
                        </p:par>
                      </p:childTnLst>
                    </p:cTn>
                  </p:par>
                  <p:par>
                    <p:cTn id="162" fill="hold" nodeType="clickPar">
                      <p:stCondLst>
                        <p:cond delay="indefinite"/>
                        <p:cond evt="onBegin" delay="0">
                          <p:tn val="161"/>
                        </p:cond>
                      </p:stCondLst>
                      <p:childTnLst>
                        <p:par>
                          <p:cTn id="163" fill="hold">
                            <p:stCondLst>
                              <p:cond delay="0"/>
                            </p:stCondLst>
                            <p:childTnLst>
                              <p:par>
                                <p:cTn id="164" presetID="16" presetClass="entr" presetSubtype="26" fill="hold" grpId="0" nodeType="clickEffect">
                                  <p:stCondLst>
                                    <p:cond delay="0"/>
                                  </p:stCondLst>
                                  <p:childTnLst>
                                    <p:set>
                                      <p:cBhvr>
                                        <p:cTn id="165" dur="1" fill="hold">
                                          <p:stCondLst>
                                            <p:cond delay="0"/>
                                          </p:stCondLst>
                                        </p:cTn>
                                        <p:tgtEl>
                                          <p:spTgt spid="24"/>
                                        </p:tgtEl>
                                        <p:attrNameLst>
                                          <p:attrName>style.visibility</p:attrName>
                                        </p:attrNameLst>
                                      </p:cBhvr>
                                      <p:to>
                                        <p:strVal val="visible"/>
                                      </p:to>
                                    </p:set>
                                    <p:animEffect transition="in" filter="barn(inHorizontal)">
                                      <p:cBhvr>
                                        <p:cTn id="166" dur="500"/>
                                        <p:tgtEl>
                                          <p:spTgt spid="24"/>
                                        </p:tgtEl>
                                      </p:cBhvr>
                                    </p:animEffect>
                                  </p:childTnLst>
                                </p:cTn>
                              </p:par>
                            </p:childTnLst>
                          </p:cTn>
                        </p:par>
                      </p:childTnLst>
                    </p:cTn>
                  </p:par>
                  <p:par>
                    <p:cTn id="167" fill="hold" nodeType="clickPar">
                      <p:stCondLst>
                        <p:cond delay="indefinite"/>
                        <p:cond evt="onBegin" delay="0">
                          <p:tn val="166"/>
                        </p:cond>
                      </p:stCondLst>
                      <p:childTnLst>
                        <p:par>
                          <p:cTn id="168" fill="hold">
                            <p:stCondLst>
                              <p:cond delay="0"/>
                            </p:stCondLst>
                            <p:childTnLst>
                              <p:par>
                                <p:cTn id="169" presetID="22" presetClass="exit" presetSubtype="4" fill="hold" grpId="1" nodeType="clickEffect">
                                  <p:stCondLst>
                                    <p:cond delay="0"/>
                                  </p:stCondLst>
                                  <p:childTnLst>
                                    <p:animEffect transition="out" filter="wipe(down)">
                                      <p:cBhvr>
                                        <p:cTn id="170" dur="500"/>
                                        <p:tgtEl>
                                          <p:spTgt spid="24"/>
                                        </p:tgtEl>
                                      </p:cBhvr>
                                    </p:animEffect>
                                    <p:set>
                                      <p:cBhvr>
                                        <p:cTn id="171" dur="1" fill="hold">
                                          <p:stCondLst>
                                            <p:cond delay="499"/>
                                          </p:stCondLst>
                                        </p:cTn>
                                        <p:tgtEl>
                                          <p:spTgt spid="24"/>
                                        </p:tgtEl>
                                        <p:attrNameLst>
                                          <p:attrName>style.visibility</p:attrName>
                                        </p:attrNameLst>
                                      </p:cBhvr>
                                      <p:to>
                                        <p:strVal val="hidden"/>
                                      </p:to>
                                    </p:set>
                                  </p:childTnLst>
                                </p:cTn>
                              </p:par>
                            </p:childTnLst>
                          </p:cTn>
                        </p:par>
                      </p:childTnLst>
                    </p:cTn>
                  </p:par>
                  <p:par>
                    <p:cTn id="172" fill="hold" nodeType="clickPar">
                      <p:stCondLst>
                        <p:cond delay="indefinite"/>
                        <p:cond evt="onBegin" delay="0">
                          <p:tn val="171"/>
                        </p:cond>
                      </p:stCondLst>
                      <p:childTnLst>
                        <p:par>
                          <p:cTn id="173" fill="hold">
                            <p:stCondLst>
                              <p:cond delay="0"/>
                            </p:stCondLst>
                            <p:childTnLst>
                              <p:par>
                                <p:cTn id="174" presetID="16" presetClass="entr" presetSubtype="21" fill="hold" grpId="0" nodeType="clickEffect">
                                  <p:stCondLst>
                                    <p:cond delay="0"/>
                                  </p:stCondLst>
                                  <p:childTnLst>
                                    <p:set>
                                      <p:cBhvr>
                                        <p:cTn id="175" dur="1" fill="hold">
                                          <p:stCondLst>
                                            <p:cond delay="0"/>
                                          </p:stCondLst>
                                        </p:cTn>
                                        <p:tgtEl>
                                          <p:spTgt spid="25"/>
                                        </p:tgtEl>
                                        <p:attrNameLst>
                                          <p:attrName>style.visibility</p:attrName>
                                        </p:attrNameLst>
                                      </p:cBhvr>
                                      <p:to>
                                        <p:strVal val="visible"/>
                                      </p:to>
                                    </p:set>
                                    <p:animEffect transition="in" filter="barn(inVertical)">
                                      <p:cBhvr>
                                        <p:cTn id="176" dur="500"/>
                                        <p:tgtEl>
                                          <p:spTgt spid="25"/>
                                        </p:tgtEl>
                                      </p:cBhvr>
                                    </p:animEffect>
                                  </p:childTnLst>
                                </p:cTn>
                              </p:par>
                            </p:childTnLst>
                          </p:cTn>
                        </p:par>
                      </p:childTnLst>
                    </p:cTn>
                  </p:par>
                  <p:par>
                    <p:cTn id="177" fill="hold" nodeType="clickPar">
                      <p:stCondLst>
                        <p:cond delay="indefinite"/>
                        <p:cond evt="onBegin" delay="0">
                          <p:tn val="176"/>
                        </p:cond>
                      </p:stCondLst>
                      <p:childTnLst>
                        <p:par>
                          <p:cTn id="178" fill="hold">
                            <p:stCondLst>
                              <p:cond delay="0"/>
                            </p:stCondLst>
                            <p:childTnLst>
                              <p:par>
                                <p:cTn id="179" presetID="22" presetClass="exit" presetSubtype="4" fill="hold" grpId="1" nodeType="clickEffect">
                                  <p:stCondLst>
                                    <p:cond delay="0"/>
                                  </p:stCondLst>
                                  <p:childTnLst>
                                    <p:animEffect transition="out" filter="wipe(down)">
                                      <p:cBhvr>
                                        <p:cTn id="180" dur="500"/>
                                        <p:tgtEl>
                                          <p:spTgt spid="25"/>
                                        </p:tgtEl>
                                      </p:cBhvr>
                                    </p:animEffect>
                                    <p:set>
                                      <p:cBhvr>
                                        <p:cTn id="181" dur="1" fill="hold">
                                          <p:stCondLst>
                                            <p:cond delay="499"/>
                                          </p:stCondLst>
                                        </p:cTn>
                                        <p:tgtEl>
                                          <p:spTgt spid="25"/>
                                        </p:tgtEl>
                                        <p:attrNameLst>
                                          <p:attrName>style.visibility</p:attrName>
                                        </p:attrNameLst>
                                      </p:cBhvr>
                                      <p:to>
                                        <p:strVal val="hidden"/>
                                      </p:to>
                                    </p:set>
                                  </p:childTnLst>
                                </p:cTn>
                              </p:par>
                            </p:childTnLst>
                          </p:cTn>
                        </p:par>
                      </p:childTnLst>
                    </p:cTn>
                  </p:par>
                  <p:par>
                    <p:cTn id="182" fill="hold" nodeType="clickPar">
                      <p:stCondLst>
                        <p:cond delay="indefinite"/>
                        <p:cond evt="onBegin" delay="0">
                          <p:tn val="181"/>
                        </p:cond>
                      </p:stCondLst>
                      <p:childTnLst>
                        <p:par>
                          <p:cTn id="183" fill="hold">
                            <p:stCondLst>
                              <p:cond delay="0"/>
                            </p:stCondLst>
                            <p:childTnLst>
                              <p:par>
                                <p:cTn id="184" presetID="22" presetClass="entr" presetSubtype="8" fill="hold" nodeType="clickEffect">
                                  <p:stCondLst>
                                    <p:cond delay="0"/>
                                  </p:stCondLst>
                                  <p:childTnLst>
                                    <p:set>
                                      <p:cBhvr>
                                        <p:cTn id="185" dur="1" fill="hold">
                                          <p:stCondLst>
                                            <p:cond delay="0"/>
                                          </p:stCondLst>
                                        </p:cTn>
                                        <p:tgtEl>
                                          <p:spTgt spid="29"/>
                                        </p:tgtEl>
                                        <p:attrNameLst>
                                          <p:attrName>style.visibility</p:attrName>
                                        </p:attrNameLst>
                                      </p:cBhvr>
                                      <p:to>
                                        <p:strVal val="visible"/>
                                      </p:to>
                                    </p:set>
                                    <p:animEffect transition="in" filter="wipe(left)">
                                      <p:cBhvr>
                                        <p:cTn id="186" dur="500"/>
                                        <p:tgtEl>
                                          <p:spTgt spid="29"/>
                                        </p:tgtEl>
                                      </p:cBhvr>
                                    </p:animEffect>
                                  </p:childTnLst>
                                </p:cTn>
                              </p:par>
                            </p:childTnLst>
                          </p:cTn>
                        </p:par>
                      </p:childTnLst>
                    </p:cTn>
                  </p:par>
                  <p:par>
                    <p:cTn id="187" fill="hold" nodeType="clickPar">
                      <p:stCondLst>
                        <p:cond delay="indefinite"/>
                        <p:cond evt="onBegin" delay="0">
                          <p:tn val="186"/>
                        </p:cond>
                      </p:stCondLst>
                      <p:childTnLst>
                        <p:par>
                          <p:cTn id="188" fill="hold">
                            <p:stCondLst>
                              <p:cond delay="0"/>
                            </p:stCondLst>
                            <p:childTnLst>
                              <p:par>
                                <p:cTn id="189" presetID="22" presetClass="entr" presetSubtype="8" fill="hold" nodeType="clickEffect">
                                  <p:stCondLst>
                                    <p:cond delay="0"/>
                                  </p:stCondLst>
                                  <p:childTnLst>
                                    <p:set>
                                      <p:cBhvr>
                                        <p:cTn id="190" dur="1" fill="hold">
                                          <p:stCondLst>
                                            <p:cond delay="0"/>
                                          </p:stCondLst>
                                        </p:cTn>
                                        <p:tgtEl>
                                          <p:spTgt spid="17"/>
                                        </p:tgtEl>
                                        <p:attrNameLst>
                                          <p:attrName>style.visibility</p:attrName>
                                        </p:attrNameLst>
                                      </p:cBhvr>
                                      <p:to>
                                        <p:strVal val="visible"/>
                                      </p:to>
                                    </p:set>
                                    <p:animEffect transition="in" filter="wipe(left)">
                                      <p:cBhvr>
                                        <p:cTn id="191" dur="500"/>
                                        <p:tgtEl>
                                          <p:spTgt spid="17"/>
                                        </p:tgtEl>
                                      </p:cBhvr>
                                    </p:animEffect>
                                  </p:childTnLst>
                                </p:cTn>
                              </p:par>
                            </p:childTnLst>
                          </p:cTn>
                        </p:par>
                      </p:childTnLst>
                    </p:cTn>
                  </p:par>
                  <p:par>
                    <p:cTn id="192" fill="hold" nodeType="clickPar">
                      <p:stCondLst>
                        <p:cond delay="indefinite"/>
                        <p:cond evt="onBegin" delay="0">
                          <p:tn val="191"/>
                        </p:cond>
                      </p:stCondLst>
                      <p:childTnLst>
                        <p:par>
                          <p:cTn id="193" fill="hold">
                            <p:stCondLst>
                              <p:cond delay="0"/>
                            </p:stCondLst>
                            <p:childTnLst>
                              <p:par>
                                <p:cTn id="194" presetID="22" presetClass="entr" presetSubtype="8" fill="hold" nodeType="clickEffect">
                                  <p:stCondLst>
                                    <p:cond delay="0"/>
                                  </p:stCondLst>
                                  <p:childTnLst>
                                    <p:set>
                                      <p:cBhvr>
                                        <p:cTn id="195" dur="1" fill="hold">
                                          <p:stCondLst>
                                            <p:cond delay="0"/>
                                          </p:stCondLst>
                                        </p:cTn>
                                        <p:tgtEl>
                                          <p:spTgt spid="30"/>
                                        </p:tgtEl>
                                        <p:attrNameLst>
                                          <p:attrName>style.visibility</p:attrName>
                                        </p:attrNameLst>
                                      </p:cBhvr>
                                      <p:to>
                                        <p:strVal val="visible"/>
                                      </p:to>
                                    </p:set>
                                    <p:animEffect transition="in" filter="wipe(left)">
                                      <p:cBhvr>
                                        <p:cTn id="196" dur="500"/>
                                        <p:tgtEl>
                                          <p:spTgt spid="30"/>
                                        </p:tgtEl>
                                      </p:cBhvr>
                                    </p:animEffect>
                                  </p:childTnLst>
                                </p:cTn>
                              </p:par>
                            </p:childTnLst>
                          </p:cTn>
                        </p:par>
                      </p:childTnLst>
                    </p:cTn>
                  </p:par>
                  <p:par>
                    <p:cTn id="197" fill="hold" nodeType="clickPar">
                      <p:stCondLst>
                        <p:cond delay="indefinite"/>
                        <p:cond evt="onBegin" delay="0">
                          <p:tn val="196"/>
                        </p:cond>
                      </p:stCondLst>
                      <p:childTnLst>
                        <p:par>
                          <p:cTn id="198" fill="hold">
                            <p:stCondLst>
                              <p:cond delay="0"/>
                            </p:stCondLst>
                            <p:childTnLst>
                              <p:par>
                                <p:cTn id="199" presetID="22" presetClass="entr" presetSubtype="8" fill="hold" nodeType="clickEffect">
                                  <p:stCondLst>
                                    <p:cond delay="0"/>
                                  </p:stCondLst>
                                  <p:childTnLst>
                                    <p:set>
                                      <p:cBhvr>
                                        <p:cTn id="200" dur="1" fill="hold">
                                          <p:stCondLst>
                                            <p:cond delay="0"/>
                                          </p:stCondLst>
                                        </p:cTn>
                                        <p:tgtEl>
                                          <p:spTgt spid="23"/>
                                        </p:tgtEl>
                                        <p:attrNameLst>
                                          <p:attrName>style.visibility</p:attrName>
                                        </p:attrNameLst>
                                      </p:cBhvr>
                                      <p:to>
                                        <p:strVal val="visible"/>
                                      </p:to>
                                    </p:set>
                                    <p:animEffect transition="in" filter="wipe(left)">
                                      <p:cBhvr>
                                        <p:cTn id="201" dur="500"/>
                                        <p:tgtEl>
                                          <p:spTgt spid="23"/>
                                        </p:tgtEl>
                                      </p:cBhvr>
                                    </p:animEffect>
                                  </p:childTnLst>
                                </p:cTn>
                              </p:par>
                            </p:childTnLst>
                          </p:cTn>
                        </p:par>
                      </p:childTnLst>
                    </p:cTn>
                  </p:par>
                  <p:par>
                    <p:cTn id="202" fill="hold" nodeType="clickPar">
                      <p:stCondLst>
                        <p:cond delay="indefinite"/>
                        <p:cond evt="onBegin" delay="0">
                          <p:tn val="201"/>
                        </p:cond>
                      </p:stCondLst>
                      <p:childTnLst>
                        <p:par>
                          <p:cTn id="203" fill="hold">
                            <p:stCondLst>
                              <p:cond delay="0"/>
                            </p:stCondLst>
                            <p:childTnLst>
                              <p:par>
                                <p:cTn id="204" presetID="16" presetClass="entr" presetSubtype="26" fill="hold" grpId="0" nodeType="clickEffect">
                                  <p:stCondLst>
                                    <p:cond delay="0"/>
                                  </p:stCondLst>
                                  <p:childTnLst>
                                    <p:set>
                                      <p:cBhvr>
                                        <p:cTn id="205" dur="1" fill="hold">
                                          <p:stCondLst>
                                            <p:cond delay="0"/>
                                          </p:stCondLst>
                                        </p:cTn>
                                        <p:tgtEl>
                                          <p:spTgt spid="33"/>
                                        </p:tgtEl>
                                        <p:attrNameLst>
                                          <p:attrName>style.visibility</p:attrName>
                                        </p:attrNameLst>
                                      </p:cBhvr>
                                      <p:to>
                                        <p:strVal val="visible"/>
                                      </p:to>
                                    </p:set>
                                    <p:animEffect transition="in" filter="barn(inHorizontal)">
                                      <p:cBhvr>
                                        <p:cTn id="206" dur="500"/>
                                        <p:tgtEl>
                                          <p:spTgt spid="33"/>
                                        </p:tgtEl>
                                      </p:cBhvr>
                                    </p:animEffect>
                                  </p:childTnLst>
                                </p:cTn>
                              </p:par>
                            </p:childTnLst>
                          </p:cTn>
                        </p:par>
                      </p:childTnLst>
                    </p:cTn>
                  </p:par>
                  <p:par>
                    <p:cTn id="207" fill="hold" nodeType="clickPar">
                      <p:stCondLst>
                        <p:cond delay="indefinite"/>
                        <p:cond evt="onBegin" delay="0">
                          <p:tn val="206"/>
                        </p:cond>
                      </p:stCondLst>
                      <p:childTnLst>
                        <p:par>
                          <p:cTn id="208" fill="hold">
                            <p:stCondLst>
                              <p:cond delay="0"/>
                            </p:stCondLst>
                            <p:childTnLst>
                              <p:par>
                                <p:cTn id="209" presetID="22" presetClass="exit" presetSubtype="4" fill="hold" grpId="1" nodeType="clickEffect">
                                  <p:stCondLst>
                                    <p:cond delay="0"/>
                                  </p:stCondLst>
                                  <p:childTnLst>
                                    <p:animEffect transition="out" filter="wipe(down)">
                                      <p:cBhvr>
                                        <p:cTn id="210" dur="500"/>
                                        <p:tgtEl>
                                          <p:spTgt spid="33"/>
                                        </p:tgtEl>
                                      </p:cBhvr>
                                    </p:animEffect>
                                    <p:set>
                                      <p:cBhvr>
                                        <p:cTn id="211" dur="1" fill="hold">
                                          <p:stCondLst>
                                            <p:cond delay="499"/>
                                          </p:stCondLst>
                                        </p:cTn>
                                        <p:tgtEl>
                                          <p:spTgt spid="33"/>
                                        </p:tgtEl>
                                        <p:attrNameLst>
                                          <p:attrName>style.visibility</p:attrName>
                                        </p:attrNameLst>
                                      </p:cBhvr>
                                      <p:to>
                                        <p:strVal val="hidden"/>
                                      </p:to>
                                    </p:set>
                                  </p:childTnLst>
                                </p:cTn>
                              </p:par>
                            </p:childTnLst>
                          </p:cTn>
                        </p:par>
                      </p:childTnLst>
                    </p:cTn>
                  </p:par>
                  <p:par>
                    <p:cTn id="212" fill="hold" nodeType="clickPar">
                      <p:stCondLst>
                        <p:cond delay="indefinite"/>
                        <p:cond evt="onBegin" delay="0">
                          <p:tn val="211"/>
                        </p:cond>
                      </p:stCondLst>
                      <p:childTnLst>
                        <p:par>
                          <p:cTn id="213" fill="hold">
                            <p:stCondLst>
                              <p:cond delay="0"/>
                            </p:stCondLst>
                            <p:childTnLst>
                              <p:par>
                                <p:cTn id="214" presetID="16" presetClass="entr" presetSubtype="26" fill="hold" grpId="0" nodeType="clickEffect">
                                  <p:stCondLst>
                                    <p:cond delay="0"/>
                                  </p:stCondLst>
                                  <p:childTnLst>
                                    <p:set>
                                      <p:cBhvr>
                                        <p:cTn id="215" dur="1" fill="hold">
                                          <p:stCondLst>
                                            <p:cond delay="0"/>
                                          </p:stCondLst>
                                        </p:cTn>
                                        <p:tgtEl>
                                          <p:spTgt spid="34"/>
                                        </p:tgtEl>
                                        <p:attrNameLst>
                                          <p:attrName>style.visibility</p:attrName>
                                        </p:attrNameLst>
                                      </p:cBhvr>
                                      <p:to>
                                        <p:strVal val="visible"/>
                                      </p:to>
                                    </p:set>
                                    <p:animEffect transition="in" filter="barn(inHorizontal)">
                                      <p:cBhvr>
                                        <p:cTn id="216" dur="500"/>
                                        <p:tgtEl>
                                          <p:spTgt spid="34"/>
                                        </p:tgtEl>
                                      </p:cBhvr>
                                    </p:animEffect>
                                  </p:childTnLst>
                                </p:cTn>
                              </p:par>
                            </p:childTnLst>
                          </p:cTn>
                        </p:par>
                      </p:childTnLst>
                    </p:cTn>
                  </p:par>
                  <p:par>
                    <p:cTn id="217" fill="hold" nodeType="clickPar">
                      <p:stCondLst>
                        <p:cond delay="indefinite"/>
                        <p:cond evt="onBegin" delay="0">
                          <p:tn val="216"/>
                        </p:cond>
                      </p:stCondLst>
                      <p:childTnLst>
                        <p:par>
                          <p:cTn id="218" fill="hold">
                            <p:stCondLst>
                              <p:cond delay="0"/>
                            </p:stCondLst>
                            <p:childTnLst>
                              <p:par>
                                <p:cTn id="219" presetID="22" presetClass="entr" presetSubtype="8" fill="hold" nodeType="clickEffect">
                                  <p:stCondLst>
                                    <p:cond delay="0"/>
                                  </p:stCondLst>
                                  <p:childTnLst>
                                    <p:set>
                                      <p:cBhvr>
                                        <p:cTn id="220" dur="1" fill="hold">
                                          <p:stCondLst>
                                            <p:cond delay="0"/>
                                          </p:stCondLst>
                                        </p:cTn>
                                        <p:tgtEl>
                                          <p:spTgt spid="35"/>
                                        </p:tgtEl>
                                        <p:attrNameLst>
                                          <p:attrName>style.visibility</p:attrName>
                                        </p:attrNameLst>
                                      </p:cBhvr>
                                      <p:to>
                                        <p:strVal val="visible"/>
                                      </p:to>
                                    </p:set>
                                    <p:animEffect transition="in" filter="wipe(left)">
                                      <p:cBhvr>
                                        <p:cTn id="221" dur="500"/>
                                        <p:tgtEl>
                                          <p:spTgt spid="35"/>
                                        </p:tgtEl>
                                      </p:cBhvr>
                                    </p:animEffect>
                                  </p:childTnLst>
                                </p:cTn>
                              </p:par>
                            </p:childTnLst>
                          </p:cTn>
                        </p:par>
                      </p:childTnLst>
                    </p:cTn>
                  </p:par>
                  <p:par>
                    <p:cTn id="222" fill="hold" nodeType="clickPar">
                      <p:stCondLst>
                        <p:cond delay="indefinite"/>
                        <p:cond evt="onBegin" delay="0">
                          <p:tn val="221"/>
                        </p:cond>
                      </p:stCondLst>
                      <p:childTnLst>
                        <p:par>
                          <p:cTn id="223" fill="hold">
                            <p:stCondLst>
                              <p:cond delay="0"/>
                            </p:stCondLst>
                            <p:childTnLst>
                              <p:par>
                                <p:cTn id="224" presetID="22" presetClass="exit" presetSubtype="4" fill="hold" grpId="1" nodeType="clickEffect">
                                  <p:stCondLst>
                                    <p:cond delay="0"/>
                                  </p:stCondLst>
                                  <p:childTnLst>
                                    <p:animEffect transition="out" filter="wipe(down)">
                                      <p:cBhvr>
                                        <p:cTn id="225" dur="500"/>
                                        <p:tgtEl>
                                          <p:spTgt spid="34"/>
                                        </p:tgtEl>
                                      </p:cBhvr>
                                    </p:animEffect>
                                    <p:set>
                                      <p:cBhvr>
                                        <p:cTn id="226" dur="1" fill="hold">
                                          <p:stCondLst>
                                            <p:cond delay="499"/>
                                          </p:stCondLst>
                                        </p:cTn>
                                        <p:tgtEl>
                                          <p:spTgt spid="34"/>
                                        </p:tgtEl>
                                        <p:attrNameLst>
                                          <p:attrName>style.visibility</p:attrName>
                                        </p:attrNameLst>
                                      </p:cBhvr>
                                      <p:to>
                                        <p:strVal val="hidden"/>
                                      </p:to>
                                    </p:set>
                                  </p:childTnLst>
                                </p:cTn>
                              </p:par>
                            </p:childTnLst>
                          </p:cTn>
                        </p:par>
                      </p:childTnLst>
                    </p:cTn>
                  </p:par>
                  <p:par>
                    <p:cTn id="227" fill="hold" nodeType="clickPar">
                      <p:stCondLst>
                        <p:cond delay="indefinite"/>
                        <p:cond evt="onBegin" delay="0">
                          <p:tn val="226"/>
                        </p:cond>
                      </p:stCondLst>
                      <p:childTnLst>
                        <p:par>
                          <p:cTn id="228" fill="hold">
                            <p:stCondLst>
                              <p:cond delay="0"/>
                            </p:stCondLst>
                            <p:childTnLst>
                              <p:par>
                                <p:cTn id="229" presetID="16" presetClass="entr" presetSubtype="21" fill="hold" grpId="0" nodeType="clickEffect">
                                  <p:stCondLst>
                                    <p:cond delay="0"/>
                                  </p:stCondLst>
                                  <p:childTnLst>
                                    <p:set>
                                      <p:cBhvr>
                                        <p:cTn id="230" dur="1" fill="hold">
                                          <p:stCondLst>
                                            <p:cond delay="0"/>
                                          </p:stCondLst>
                                        </p:cTn>
                                        <p:tgtEl>
                                          <p:spTgt spid="37"/>
                                        </p:tgtEl>
                                        <p:attrNameLst>
                                          <p:attrName>style.visibility</p:attrName>
                                        </p:attrNameLst>
                                      </p:cBhvr>
                                      <p:to>
                                        <p:strVal val="visible"/>
                                      </p:to>
                                    </p:set>
                                    <p:animEffect transition="in" filter="barn(inVertical)">
                                      <p:cBhvr>
                                        <p:cTn id="231" dur="500"/>
                                        <p:tgtEl>
                                          <p:spTgt spid="37"/>
                                        </p:tgtEl>
                                      </p:cBhvr>
                                    </p:animEffect>
                                  </p:childTnLst>
                                </p:cTn>
                              </p:par>
                            </p:childTnLst>
                          </p:cTn>
                        </p:par>
                      </p:childTnLst>
                    </p:cTn>
                  </p:par>
                  <p:par>
                    <p:cTn id="232" fill="hold" nodeType="clickPar">
                      <p:stCondLst>
                        <p:cond delay="indefinite"/>
                        <p:cond evt="onBegin" delay="0">
                          <p:tn val="231"/>
                        </p:cond>
                      </p:stCondLst>
                      <p:childTnLst>
                        <p:par>
                          <p:cTn id="233" fill="hold">
                            <p:stCondLst>
                              <p:cond delay="0"/>
                            </p:stCondLst>
                            <p:childTnLst>
                              <p:par>
                                <p:cTn id="234" presetID="16" presetClass="entr" presetSubtype="21" fill="hold" grpId="0" nodeType="clickEffect">
                                  <p:stCondLst>
                                    <p:cond delay="0"/>
                                  </p:stCondLst>
                                  <p:childTnLst>
                                    <p:set>
                                      <p:cBhvr>
                                        <p:cTn id="235" dur="1" fill="hold">
                                          <p:stCondLst>
                                            <p:cond delay="0"/>
                                          </p:stCondLst>
                                        </p:cTn>
                                        <p:tgtEl>
                                          <p:spTgt spid="38"/>
                                        </p:tgtEl>
                                        <p:attrNameLst>
                                          <p:attrName>style.visibility</p:attrName>
                                        </p:attrNameLst>
                                      </p:cBhvr>
                                      <p:to>
                                        <p:strVal val="visible"/>
                                      </p:to>
                                    </p:set>
                                    <p:animEffect transition="in" filter="barn(inVertical)">
                                      <p:cBhvr>
                                        <p:cTn id="236" dur="500"/>
                                        <p:tgtEl>
                                          <p:spTgt spid="38"/>
                                        </p:tgtEl>
                                      </p:cBhvr>
                                    </p:animEffect>
                                  </p:childTnLst>
                                </p:cTn>
                              </p:par>
                            </p:childTnLst>
                          </p:cTn>
                        </p:par>
                      </p:childTnLst>
                    </p:cTn>
                  </p:par>
                  <p:par>
                    <p:cTn id="237" fill="hold" nodeType="clickPar">
                      <p:stCondLst>
                        <p:cond delay="indefinite"/>
                        <p:cond evt="onBegin" delay="0">
                          <p:tn val="236"/>
                        </p:cond>
                      </p:stCondLst>
                      <p:childTnLst>
                        <p:par>
                          <p:cTn id="238" fill="hold">
                            <p:stCondLst>
                              <p:cond delay="0"/>
                            </p:stCondLst>
                            <p:childTnLst>
                              <p:par>
                                <p:cTn id="239" presetID="16" presetClass="entr" presetSubtype="21" fill="hold" grpId="0" nodeType="clickEffect">
                                  <p:stCondLst>
                                    <p:cond delay="0"/>
                                  </p:stCondLst>
                                  <p:childTnLst>
                                    <p:set>
                                      <p:cBhvr>
                                        <p:cTn id="240" dur="1" fill="hold">
                                          <p:stCondLst>
                                            <p:cond delay="0"/>
                                          </p:stCondLst>
                                        </p:cTn>
                                        <p:tgtEl>
                                          <p:spTgt spid="40"/>
                                        </p:tgtEl>
                                        <p:attrNameLst>
                                          <p:attrName>style.visibility</p:attrName>
                                        </p:attrNameLst>
                                      </p:cBhvr>
                                      <p:to>
                                        <p:strVal val="visible"/>
                                      </p:to>
                                    </p:set>
                                    <p:animEffect transition="in" filter="barn(inVertical)">
                                      <p:cBhvr>
                                        <p:cTn id="241" dur="500"/>
                                        <p:tgtEl>
                                          <p:spTgt spid="40"/>
                                        </p:tgtEl>
                                      </p:cBhvr>
                                    </p:animEffect>
                                  </p:childTnLst>
                                </p:cTn>
                              </p:par>
                            </p:childTnLst>
                          </p:cTn>
                        </p:par>
                      </p:childTnLst>
                    </p:cTn>
                  </p:par>
                  <p:par>
                    <p:cTn id="242" fill="hold" nodeType="clickPar">
                      <p:stCondLst>
                        <p:cond delay="indefinite"/>
                        <p:cond evt="onBegin" delay="0">
                          <p:tn val="241"/>
                        </p:cond>
                      </p:stCondLst>
                      <p:childTnLst>
                        <p:par>
                          <p:cTn id="243" fill="hold">
                            <p:stCondLst>
                              <p:cond delay="0"/>
                            </p:stCondLst>
                            <p:childTnLst>
                              <p:par>
                                <p:cTn id="244" presetID="16" presetClass="entr" presetSubtype="21" fill="hold" grpId="0" nodeType="clickEffect">
                                  <p:stCondLst>
                                    <p:cond delay="0"/>
                                  </p:stCondLst>
                                  <p:childTnLst>
                                    <p:set>
                                      <p:cBhvr>
                                        <p:cTn id="245" dur="1" fill="hold">
                                          <p:stCondLst>
                                            <p:cond delay="0"/>
                                          </p:stCondLst>
                                        </p:cTn>
                                        <p:tgtEl>
                                          <p:spTgt spid="41"/>
                                        </p:tgtEl>
                                        <p:attrNameLst>
                                          <p:attrName>style.visibility</p:attrName>
                                        </p:attrNameLst>
                                      </p:cBhvr>
                                      <p:to>
                                        <p:strVal val="visible"/>
                                      </p:to>
                                    </p:set>
                                    <p:animEffect transition="in" filter="barn(inVertical)">
                                      <p:cBhvr>
                                        <p:cTn id="246" dur="500"/>
                                        <p:tgtEl>
                                          <p:spTgt spid="41"/>
                                        </p:tgtEl>
                                      </p:cBhvr>
                                    </p:animEffect>
                                  </p:childTnLst>
                                </p:cTn>
                              </p:par>
                            </p:childTnLst>
                          </p:cTn>
                        </p:par>
                      </p:childTnLst>
                    </p:cTn>
                  </p:par>
                  <p:par>
                    <p:cTn id="247" fill="hold" nodeType="clickPar">
                      <p:stCondLst>
                        <p:cond delay="indefinite"/>
                        <p:cond evt="onBegin" delay="0">
                          <p:tn val="246"/>
                        </p:cond>
                      </p:stCondLst>
                      <p:childTnLst>
                        <p:par>
                          <p:cTn id="248" fill="hold">
                            <p:stCondLst>
                              <p:cond delay="0"/>
                            </p:stCondLst>
                            <p:childTnLst>
                              <p:par>
                                <p:cTn id="249" presetID="16" presetClass="entr" presetSubtype="21" fill="hold" grpId="0" nodeType="clickEffect">
                                  <p:stCondLst>
                                    <p:cond delay="0"/>
                                  </p:stCondLst>
                                  <p:childTnLst>
                                    <p:set>
                                      <p:cBhvr>
                                        <p:cTn id="250" dur="1" fill="hold">
                                          <p:stCondLst>
                                            <p:cond delay="0"/>
                                          </p:stCondLst>
                                        </p:cTn>
                                        <p:tgtEl>
                                          <p:spTgt spid="42"/>
                                        </p:tgtEl>
                                        <p:attrNameLst>
                                          <p:attrName>style.visibility</p:attrName>
                                        </p:attrNameLst>
                                      </p:cBhvr>
                                      <p:to>
                                        <p:strVal val="visible"/>
                                      </p:to>
                                    </p:set>
                                    <p:animEffect transition="in" filter="barn(inVertical)">
                                      <p:cBhvr>
                                        <p:cTn id="251" dur="500"/>
                                        <p:tgtEl>
                                          <p:spTgt spid="42"/>
                                        </p:tgtEl>
                                      </p:cBhvr>
                                    </p:animEffect>
                                  </p:childTnLst>
                                </p:cTn>
                              </p:par>
                            </p:childTnLst>
                          </p:cTn>
                        </p:par>
                      </p:childTnLst>
                    </p:cTn>
                  </p:par>
                  <p:par>
                    <p:cTn id="252" fill="hold" nodeType="clickPar">
                      <p:stCondLst>
                        <p:cond delay="indefinite"/>
                        <p:cond evt="onBegin" delay="0">
                          <p:tn val="251"/>
                        </p:cond>
                      </p:stCondLst>
                      <p:childTnLst>
                        <p:par>
                          <p:cTn id="253" fill="hold">
                            <p:stCondLst>
                              <p:cond delay="0"/>
                            </p:stCondLst>
                            <p:childTnLst>
                              <p:par>
                                <p:cTn id="254" presetID="16" presetClass="entr" presetSubtype="21" fill="hold" grpId="0" nodeType="clickEffect">
                                  <p:stCondLst>
                                    <p:cond delay="0"/>
                                  </p:stCondLst>
                                  <p:childTnLst>
                                    <p:set>
                                      <p:cBhvr>
                                        <p:cTn id="255" dur="1" fill="hold">
                                          <p:stCondLst>
                                            <p:cond delay="0"/>
                                          </p:stCondLst>
                                        </p:cTn>
                                        <p:tgtEl>
                                          <p:spTgt spid="43"/>
                                        </p:tgtEl>
                                        <p:attrNameLst>
                                          <p:attrName>style.visibility</p:attrName>
                                        </p:attrNameLst>
                                      </p:cBhvr>
                                      <p:to>
                                        <p:strVal val="visible"/>
                                      </p:to>
                                    </p:set>
                                    <p:animEffect transition="in" filter="barn(inVertical)">
                                      <p:cBhvr>
                                        <p:cTn id="2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3" grpId="0" animBg="1"/>
      <p:bldP spid="13" grpId="1" animBg="1"/>
      <p:bldP spid="22" grpId="0" animBg="1"/>
      <p:bldP spid="22" grpId="1" animBg="1"/>
      <p:bldP spid="11" grpId="0" animBg="1"/>
      <p:bldP spid="11" grpId="1" animBg="1"/>
      <p:bldP spid="14" grpId="0" animBg="1"/>
      <p:bldP spid="14" grpId="1" animBg="1"/>
      <p:bldP spid="20" grpId="0"/>
      <p:bldP spid="16" grpId="0" animBg="1"/>
      <p:bldP spid="24" grpId="0" animBg="1"/>
      <p:bldP spid="24" grpId="1" animBg="1"/>
      <p:bldP spid="25" grpId="0" animBg="1"/>
      <p:bldP spid="25" grpId="1" animBg="1"/>
      <p:bldP spid="33" grpId="0" animBg="1"/>
      <p:bldP spid="33" grpId="1" animBg="1"/>
      <p:bldP spid="34" grpId="0" animBg="1"/>
      <p:bldP spid="34" grpId="1" animBg="1"/>
      <p:bldP spid="37" grpId="0"/>
      <p:bldP spid="38" grpId="0"/>
      <p:bldP spid="40" grpId="0"/>
      <p:bldP spid="41" grpId="0"/>
      <p:bldP spid="42" grpId="0"/>
      <p:bldP spid="43" grpId="0"/>
    </p:bldLst>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6717665" y="47993"/>
            <a:ext cx="903605" cy="923290"/>
          </a:xfrm>
          <a:prstGeom prst="rect">
            <a:avLst/>
          </a:prstGeom>
        </p:spPr>
      </p:pic>
      <p:sp>
        <p:nvSpPr>
          <p:cNvPr id="10" name="文本框 9" title=""/>
          <p:cNvSpPr txBox="1"/>
          <p:nvPr/>
        </p:nvSpPr>
        <p:spPr>
          <a:xfrm>
            <a:off x="7642225" y="231775"/>
            <a:ext cx="39033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测量小车平均速度</a:t>
            </a:r>
            <a:endParaRPr lang="zh-CN" altLang="en-US" sz="2400" b="1">
              <a:solidFill>
                <a:srgbClr val="0070C0"/>
              </a:solidFill>
              <a:latin typeface="微软雅黑" panose="020b0503020204020204" charset="-122"/>
              <a:ea typeface="微软雅黑" panose="020b0503020204020204" charset="-122"/>
            </a:endParaRPr>
          </a:p>
        </p:txBody>
      </p:sp>
      <p:sp>
        <p:nvSpPr>
          <p:cNvPr id="23" name="文本框 22" title=""/>
          <p:cNvSpPr txBox="1"/>
          <p:nvPr/>
        </p:nvSpPr>
        <p:spPr>
          <a:xfrm>
            <a:off x="140335" y="1271270"/>
            <a:ext cx="12051030" cy="378460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小林欲测量遥控小车运动的平均速度。</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1）如图所示，遥控小车在水平路面上从A点出发，当车______（选填“头”或“尾”）运动到B点时，用刻度尺测量小车在AB段运动的路程。用表测量小车在AB段运动的时间（如图乙所示）为______s。根据公式，可计算出小车在水平路面上运动的平均速度；</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（2）小林还想用如图丙所示实验装置，“探究从斜面自由下滑的小车运动的平均速度与斜面的粗糙程度是否有关”；</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①在实验中，斜面下端放置弹簧片的作用是______；</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②为了验证猜想，他通过在图丙所示的斜面分别铺上毛巾和棉布来改变斜面的粗糙程度；他先让小车从毛巾斜面的顶端由静止释放，测出下滑时间t</a:t>
            </a:r>
            <a:r>
              <a:rPr sz="1600" baseline="-25000">
                <a:latin typeface="微软雅黑" panose="020b0503020204020204" charset="-122"/>
                <a:ea typeface="微软雅黑" panose="020b0503020204020204" charset="-122"/>
                <a:cs typeface="微软雅黑" panose="020b0503020204020204" charset="-122"/>
                <a:sym typeface="+mn-ea"/>
              </a:rPr>
              <a:t>1</a:t>
            </a:r>
            <a:r>
              <a:rPr sz="1600">
                <a:latin typeface="微软雅黑" panose="020b0503020204020204" charset="-122"/>
                <a:ea typeface="微软雅黑" panose="020b0503020204020204" charset="-122"/>
                <a:cs typeface="微软雅黑" panose="020b0503020204020204" charset="-122"/>
                <a:sym typeface="+mn-ea"/>
              </a:rPr>
              <a:t>。再让小车从棉布斜面的中部由静止释放，测出下滑时间t</a:t>
            </a:r>
            <a:r>
              <a:rPr sz="1600" baseline="-25000">
                <a:latin typeface="微软雅黑" panose="020b0503020204020204" charset="-122"/>
                <a:ea typeface="微软雅黑" panose="020b0503020204020204" charset="-122"/>
                <a:cs typeface="微软雅黑" panose="020b0503020204020204" charset="-122"/>
                <a:sym typeface="+mn-ea"/>
              </a:rPr>
              <a:t>2</a:t>
            </a:r>
            <a:r>
              <a:rPr sz="1600">
                <a:latin typeface="微软雅黑" panose="020b0503020204020204" charset="-122"/>
                <a:ea typeface="微软雅黑" panose="020b0503020204020204" charset="-122"/>
                <a:cs typeface="微软雅黑" panose="020b0503020204020204" charset="-122"/>
                <a:sym typeface="+mn-ea"/>
              </a:rPr>
              <a:t>。最后让小车从光滑的木板斜面，距离顶端</a:t>
            </a:r>
            <a:r>
              <a:rPr lang="en-US" sz="1600">
                <a:latin typeface="微软雅黑" panose="020b0503020204020204" charset="-122"/>
                <a:ea typeface="微软雅黑" panose="020b0503020204020204" charset="-122"/>
                <a:cs typeface="微软雅黑" panose="020b0503020204020204" charset="-122"/>
                <a:sym typeface="+mn-ea"/>
              </a:rPr>
              <a:t>1/3</a:t>
            </a:r>
            <a:r>
              <a:rPr sz="1600">
                <a:latin typeface="微软雅黑" panose="020b0503020204020204" charset="-122"/>
                <a:ea typeface="微软雅黑" panose="020b0503020204020204" charset="-122"/>
                <a:cs typeface="微软雅黑" panose="020b0503020204020204" charset="-122"/>
                <a:sym typeface="+mn-ea"/>
              </a:rPr>
              <a:t>处由静止释放，测出下滑时间t</a:t>
            </a:r>
            <a:r>
              <a:rPr sz="1600" baseline="-25000">
                <a:latin typeface="微软雅黑" panose="020b0503020204020204" charset="-122"/>
                <a:ea typeface="微软雅黑" panose="020b0503020204020204" charset="-122"/>
                <a:cs typeface="微软雅黑" panose="020b0503020204020204" charset="-122"/>
                <a:sym typeface="+mn-ea"/>
              </a:rPr>
              <a:t>3</a:t>
            </a:r>
            <a:r>
              <a:rPr sz="1600">
                <a:latin typeface="微软雅黑" panose="020b0503020204020204" charset="-122"/>
                <a:ea typeface="微软雅黑" panose="020b0503020204020204" charset="-122"/>
                <a:cs typeface="微软雅黑" panose="020b0503020204020204" charset="-122"/>
                <a:sym typeface="+mn-ea"/>
              </a:rPr>
              <a:t>；他发现三次下滑的时间不同，于是得出从斜面自由下滑的小车运动的平均速度与斜面的粗糙程度有关；</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请对小林这一探究过程作出评价，指出他存在的问题是：______；</a:t>
            </a:r>
            <a:endParaRPr sz="1600">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③由实验现象还可得知，小车从毛巾斜面顶端自由下滑到下端时，小车______（填“是”或“不是”）做匀速直线运动。</a:t>
            </a:r>
            <a:endParaRPr sz="1600">
              <a:latin typeface="微软雅黑" panose="020b0503020204020204" charset="-122"/>
              <a:ea typeface="微软雅黑" panose="020b0503020204020204" charset="-122"/>
              <a:cs typeface="微软雅黑" panose="020b0503020204020204" charset="-122"/>
              <a:sym typeface="+mn-ea"/>
            </a:endParaRPr>
          </a:p>
        </p:txBody>
      </p:sp>
      <p:pic>
        <p:nvPicPr>
          <p:cNvPr id="2" name="图片 1" title=""/>
          <p:cNvPicPr>
            <a:picLocks noChangeAspect="1"/>
          </p:cNvPicPr>
          <p:nvPr/>
        </p:nvPicPr>
        <p:blipFill>
          <a:blip r:embed="rId3"/>
          <a:stretch>
            <a:fillRect/>
          </a:stretch>
        </p:blipFill>
        <p:spPr>
          <a:xfrm>
            <a:off x="748983" y="5055870"/>
            <a:ext cx="3476625" cy="1638300"/>
          </a:xfrm>
          <a:prstGeom prst="rect">
            <a:avLst/>
          </a:prstGeom>
          <a:noFill/>
          <a:ln w="9525">
            <a:noFill/>
          </a:ln>
        </p:spPr>
      </p:pic>
      <p:sp>
        <p:nvSpPr>
          <p:cNvPr id="24" name="矩形标注 23" title=""/>
          <p:cNvSpPr/>
          <p:nvPr/>
        </p:nvSpPr>
        <p:spPr>
          <a:xfrm>
            <a:off x="4225925" y="962660"/>
            <a:ext cx="4870450" cy="518795"/>
          </a:xfrm>
          <a:prstGeom prst="wedgeRectCallout">
            <a:avLst>
              <a:gd name="adj1" fmla="val -30365"/>
              <a:gd name="adj2" fmla="val 11107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以</a:t>
            </a:r>
            <a:r>
              <a:rPr sz="1600">
                <a:latin typeface="微软雅黑" panose="020b0503020204020204" charset="-122"/>
                <a:ea typeface="微软雅黑" panose="020b0503020204020204" charset="-122"/>
                <a:cs typeface="微软雅黑" panose="020b0503020204020204" charset="-122"/>
              </a:rPr>
              <a:t>车头</a:t>
            </a:r>
            <a:r>
              <a:rPr lang="zh-CN" sz="1600">
                <a:latin typeface="微软雅黑" panose="020b0503020204020204" charset="-122"/>
                <a:ea typeface="微软雅黑" panose="020b0503020204020204" charset="-122"/>
                <a:cs typeface="微软雅黑" panose="020b0503020204020204" charset="-122"/>
              </a:rPr>
              <a:t>为起点开始计算距离，由图乙测出时间为</a:t>
            </a:r>
            <a:r>
              <a:rPr lang="en-US" altLang="zh-CN" sz="1600">
                <a:latin typeface="微软雅黑" panose="020b0503020204020204" charset="-122"/>
                <a:ea typeface="微软雅黑" panose="020b0503020204020204" charset="-122"/>
                <a:cs typeface="微软雅黑" panose="020b0503020204020204" charset="-122"/>
              </a:rPr>
              <a:t>10s</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25" name="矩形标注 24" title=""/>
          <p:cNvSpPr/>
          <p:nvPr/>
        </p:nvSpPr>
        <p:spPr>
          <a:xfrm>
            <a:off x="5109845" y="2799715"/>
            <a:ext cx="4501515" cy="418465"/>
          </a:xfrm>
          <a:prstGeom prst="wedgeRectCallout">
            <a:avLst>
              <a:gd name="adj1" fmla="val -56235"/>
              <a:gd name="adj2" fmla="val 1691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在斜面下端放置弹簧片的作用是便于测量时间</a:t>
            </a:r>
            <a:endParaRPr sz="1600">
              <a:latin typeface="微软雅黑" panose="020b0503020204020204" charset="-122"/>
              <a:ea typeface="微软雅黑" panose="020b0503020204020204" charset="-122"/>
              <a:cs typeface="微软雅黑" panose="020b0503020204020204" charset="-122"/>
            </a:endParaRPr>
          </a:p>
        </p:txBody>
      </p:sp>
      <p:sp>
        <p:nvSpPr>
          <p:cNvPr id="26" name="矩形标注 25" title=""/>
          <p:cNvSpPr/>
          <p:nvPr/>
        </p:nvSpPr>
        <p:spPr>
          <a:xfrm>
            <a:off x="6530975" y="4217035"/>
            <a:ext cx="3636645" cy="483235"/>
          </a:xfrm>
          <a:prstGeom prst="wedgeRectCallout">
            <a:avLst>
              <a:gd name="adj1" fmla="val -62048"/>
              <a:gd name="adj2" fmla="val 216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sz="1600">
                <a:latin typeface="微软雅黑" panose="020b0503020204020204" charset="-122"/>
                <a:ea typeface="微软雅黑" panose="020b0503020204020204" charset="-122"/>
                <a:cs typeface="微软雅黑" panose="020b0503020204020204" charset="-122"/>
              </a:rPr>
              <a:t>没有控制小车在斜面下滑的路程一定</a:t>
            </a:r>
            <a:endParaRPr sz="1600">
              <a:latin typeface="微软雅黑" panose="020b0503020204020204" charset="-122"/>
              <a:ea typeface="微软雅黑" panose="020b0503020204020204" charset="-122"/>
              <a:cs typeface="微软雅黑" panose="020b0503020204020204" charset="-122"/>
            </a:endParaRPr>
          </a:p>
        </p:txBody>
      </p:sp>
      <p:sp>
        <p:nvSpPr>
          <p:cNvPr id="34" name="矩形标注 33" title=""/>
          <p:cNvSpPr/>
          <p:nvPr/>
        </p:nvSpPr>
        <p:spPr>
          <a:xfrm>
            <a:off x="5533390" y="5499735"/>
            <a:ext cx="2675890" cy="494030"/>
          </a:xfrm>
          <a:prstGeom prst="wedgeRectCallout">
            <a:avLst>
              <a:gd name="adj1" fmla="val -12577"/>
              <a:gd name="adj2" fmla="val -131233"/>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小车不是做匀速直线运动</a:t>
            </a:r>
            <a:endParaRPr sz="1600">
              <a:latin typeface="微软雅黑" panose="020b0503020204020204" charset="-122"/>
              <a:ea typeface="微软雅黑" panose="020b0503020204020204" charset="-122"/>
              <a:cs typeface="微软雅黑" panose="020b0503020204020204" charset="-122"/>
            </a:endParaRPr>
          </a:p>
        </p:txBody>
      </p:sp>
      <p:sp>
        <p:nvSpPr>
          <p:cNvPr id="27" name="文本框 26" title=""/>
          <p:cNvSpPr txBox="1"/>
          <p:nvPr/>
        </p:nvSpPr>
        <p:spPr>
          <a:xfrm>
            <a:off x="5533390" y="169291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头</a:t>
            </a:r>
            <a:endParaRPr lang="zh-CN" altLang="en-US" sz="1600">
              <a:solidFill>
                <a:srgbClr val="FF0000"/>
              </a:solidFill>
              <a:latin typeface="微软雅黑" panose="020b0503020204020204" charset="-122"/>
              <a:ea typeface="微软雅黑" panose="020b0503020204020204" charset="-122"/>
            </a:endParaRPr>
          </a:p>
        </p:txBody>
      </p:sp>
      <p:sp>
        <p:nvSpPr>
          <p:cNvPr id="29" name="文本框 28" title=""/>
          <p:cNvSpPr txBox="1"/>
          <p:nvPr/>
        </p:nvSpPr>
        <p:spPr>
          <a:xfrm>
            <a:off x="5885180" y="2049145"/>
            <a:ext cx="42164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10</a:t>
            </a:r>
            <a:endParaRPr lang="zh-CN" altLang="en-US" sz="1600">
              <a:solidFill>
                <a:srgbClr val="FF0000"/>
              </a:solidFill>
              <a:latin typeface="微软雅黑" panose="020b0503020204020204" charset="-122"/>
              <a:ea typeface="微软雅黑" panose="020b0503020204020204" charset="-122"/>
            </a:endParaRPr>
          </a:p>
        </p:txBody>
      </p:sp>
      <p:sp>
        <p:nvSpPr>
          <p:cNvPr id="30" name="文本框 29" title=""/>
          <p:cNvSpPr txBox="1"/>
          <p:nvPr/>
        </p:nvSpPr>
        <p:spPr>
          <a:xfrm>
            <a:off x="4054475" y="2799715"/>
            <a:ext cx="14020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便于测量时间</a:t>
            </a:r>
            <a:endParaRPr lang="zh-CN" altLang="en-US" sz="1600">
              <a:solidFill>
                <a:srgbClr val="FF0000"/>
              </a:solidFill>
              <a:latin typeface="微软雅黑" panose="020b0503020204020204" charset="-122"/>
              <a:ea typeface="微软雅黑" panose="020b0503020204020204" charset="-122"/>
            </a:endParaRPr>
          </a:p>
        </p:txBody>
      </p:sp>
      <p:sp>
        <p:nvSpPr>
          <p:cNvPr id="32" name="文本框 31" title=""/>
          <p:cNvSpPr txBox="1"/>
          <p:nvPr/>
        </p:nvSpPr>
        <p:spPr>
          <a:xfrm>
            <a:off x="5287010" y="4217035"/>
            <a:ext cx="34340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没有控制小车在斜面下滑的路程一定</a:t>
            </a:r>
            <a:endParaRPr lang="zh-CN" altLang="en-US" sz="1600">
              <a:solidFill>
                <a:srgbClr val="FF0000"/>
              </a:solidFill>
              <a:latin typeface="微软雅黑" panose="020b0503020204020204" charset="-122"/>
              <a:ea typeface="微软雅黑" panose="020b0503020204020204" charset="-122"/>
            </a:endParaRPr>
          </a:p>
        </p:txBody>
      </p:sp>
      <p:sp>
        <p:nvSpPr>
          <p:cNvPr id="33" name="文本框 32" title=""/>
          <p:cNvSpPr txBox="1"/>
          <p:nvPr/>
        </p:nvSpPr>
        <p:spPr>
          <a:xfrm>
            <a:off x="6576695" y="4620895"/>
            <a:ext cx="589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不是</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wipe(left)">
                                      <p:cBhvr>
                                        <p:cTn id="26" dur="500"/>
                                        <p:tgtEl>
                                          <p:spTgt spid="23">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wipe(left)">
                                      <p:cBhvr>
                                        <p:cTn id="36" dur="500"/>
                                        <p:tgtEl>
                                          <p:spTgt spid="23">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3">
                                            <p:txEl>
                                              <p:pRg st="2" end="2"/>
                                            </p:txEl>
                                          </p:spTgt>
                                        </p:tgtEl>
                                        <p:attrNameLst>
                                          <p:attrName>style.visibility</p:attrName>
                                        </p:attrNameLst>
                                      </p:cBhvr>
                                      <p:to>
                                        <p:strVal val="visible"/>
                                      </p:to>
                                    </p:set>
                                    <p:animEffect transition="in" filter="wipe(left)">
                                      <p:cBhvr>
                                        <p:cTn id="41" dur="500"/>
                                        <p:tgtEl>
                                          <p:spTgt spid="23">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3">
                                            <p:txEl>
                                              <p:pRg st="3" end="3"/>
                                            </p:txEl>
                                          </p:spTgt>
                                        </p:tgtEl>
                                        <p:attrNameLst>
                                          <p:attrName>style.visibility</p:attrName>
                                        </p:attrNameLst>
                                      </p:cBhvr>
                                      <p:to>
                                        <p:strVal val="visible"/>
                                      </p:to>
                                    </p:set>
                                    <p:animEffect transition="in" filter="wipe(left)">
                                      <p:cBhvr>
                                        <p:cTn id="46" dur="500"/>
                                        <p:tgtEl>
                                          <p:spTgt spid="23">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xEl>
                                              <p:pRg st="4" end="4"/>
                                            </p:txEl>
                                          </p:spTgt>
                                        </p:tgtEl>
                                        <p:attrNameLst>
                                          <p:attrName>style.visibility</p:attrName>
                                        </p:attrNameLst>
                                      </p:cBhvr>
                                      <p:to>
                                        <p:strVal val="visible"/>
                                      </p:to>
                                    </p:set>
                                    <p:animEffect transition="in" filter="wipe(left)">
                                      <p:cBhvr>
                                        <p:cTn id="51" dur="500"/>
                                        <p:tgtEl>
                                          <p:spTgt spid="23">
                                            <p:txEl>
                                              <p:pRg st="4" end="4"/>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xEl>
                                              <p:pRg st="5" end="5"/>
                                            </p:txEl>
                                          </p:spTgt>
                                        </p:tgtEl>
                                        <p:attrNameLst>
                                          <p:attrName>style.visibility</p:attrName>
                                        </p:attrNameLst>
                                      </p:cBhvr>
                                      <p:to>
                                        <p:strVal val="visible"/>
                                      </p:to>
                                    </p:set>
                                    <p:animEffect transition="in" filter="wipe(left)">
                                      <p:cBhvr>
                                        <p:cTn id="56" dur="500"/>
                                        <p:tgtEl>
                                          <p:spTgt spid="23">
                                            <p:txEl>
                                              <p:pRg st="5" end="5"/>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3">
                                            <p:txEl>
                                              <p:pRg st="6" end="6"/>
                                            </p:txEl>
                                          </p:spTgt>
                                        </p:tgtEl>
                                        <p:attrNameLst>
                                          <p:attrName>style.visibility</p:attrName>
                                        </p:attrNameLst>
                                      </p:cBhvr>
                                      <p:to>
                                        <p:strVal val="visible"/>
                                      </p:to>
                                    </p:set>
                                    <p:animEffect transition="in" filter="wipe(left)">
                                      <p:cBhvr>
                                        <p:cTn id="61" dur="500"/>
                                        <p:tgtEl>
                                          <p:spTgt spid="23">
                                            <p:txEl>
                                              <p:pRg st="6" end="6"/>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Horizontal)">
                                      <p:cBhvr>
                                        <p:cTn id="66" dur="500"/>
                                        <p:tgtEl>
                                          <p:spTgt spid="24"/>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xit" presetSubtype="4" fill="hold" grpId="1" nodeType="clickEffect">
                                  <p:stCondLst>
                                    <p:cond delay="0"/>
                                  </p:stCondLst>
                                  <p:childTnLst>
                                    <p:animEffect transition="out" filter="wipe(down)">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6" presetClass="entr" presetSubtype="26"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Horizontal)">
                                      <p:cBhvr>
                                        <p:cTn id="76" dur="500"/>
                                        <p:tgtEl>
                                          <p:spTgt spid="25"/>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25"/>
                                        </p:tgtEl>
                                      </p:cBhvr>
                                    </p:animEffect>
                                    <p:set>
                                      <p:cBhvr>
                                        <p:cTn id="81" dur="1" fill="hold">
                                          <p:stCondLst>
                                            <p:cond delay="499"/>
                                          </p:stCondLst>
                                        </p:cTn>
                                        <p:tgtEl>
                                          <p:spTgt spid="25"/>
                                        </p:tgtEl>
                                        <p:attrNameLst>
                                          <p:attrName>style.visibility</p:attrName>
                                        </p:attrNameLst>
                                      </p:cBhvr>
                                      <p:to>
                                        <p:strVal val="hidden"/>
                                      </p:to>
                                    </p:se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barn(inVertical)">
                                      <p:cBhvr>
                                        <p:cTn id="86" dur="500"/>
                                        <p:tgtEl>
                                          <p:spTgt spid="26"/>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xit" presetSubtype="4" fill="hold" grpId="1" nodeType="clickEffect">
                                  <p:stCondLst>
                                    <p:cond delay="0"/>
                                  </p:stCondLst>
                                  <p:childTnLst>
                                    <p:animEffect transition="out" filter="wipe(down)">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16" presetClass="entr" presetSubtype="26"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barn(inHorizontal)">
                                      <p:cBhvr>
                                        <p:cTn id="96" dur="500"/>
                                        <p:tgtEl>
                                          <p:spTgt spid="34"/>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xit" presetSubtype="4" fill="hold" grpId="1" nodeType="clickEffect">
                                  <p:stCondLst>
                                    <p:cond delay="0"/>
                                  </p:stCondLst>
                                  <p:childTnLst>
                                    <p:animEffect transition="out" filter="wipe(down)">
                                      <p:cBhvr>
                                        <p:cTn id="100" dur="500"/>
                                        <p:tgtEl>
                                          <p:spTgt spid="34"/>
                                        </p:tgtEl>
                                      </p:cBhvr>
                                    </p:animEffect>
                                    <p:set>
                                      <p:cBhvr>
                                        <p:cTn id="101" dur="1" fill="hold">
                                          <p:stCondLst>
                                            <p:cond delay="499"/>
                                          </p:stCondLst>
                                        </p:cTn>
                                        <p:tgtEl>
                                          <p:spTgt spid="34"/>
                                        </p:tgtEl>
                                        <p:attrNameLst>
                                          <p:attrName>style.visibility</p:attrName>
                                        </p:attrNameLst>
                                      </p:cBhvr>
                                      <p:to>
                                        <p:strVal val="hidden"/>
                                      </p:to>
                                    </p:se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barn(inVertical)">
                                      <p:cBhvr>
                                        <p:cTn id="106" dur="500"/>
                                        <p:tgtEl>
                                          <p:spTgt spid="27"/>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barn(inVertical)">
                                      <p:cBhvr>
                                        <p:cTn id="111" dur="500"/>
                                        <p:tgtEl>
                                          <p:spTgt spid="29"/>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barn(inVertical)">
                                      <p:cBhvr>
                                        <p:cTn id="116" dur="500"/>
                                        <p:tgtEl>
                                          <p:spTgt spid="30"/>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barn(inVertical)">
                                      <p:cBhvr>
                                        <p:cTn id="121" dur="500"/>
                                        <p:tgtEl>
                                          <p:spTgt spid="32"/>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33"/>
                                        </p:tgtEl>
                                        <p:attrNameLst>
                                          <p:attrName>style.visibility</p:attrName>
                                        </p:attrNameLst>
                                      </p:cBhvr>
                                      <p:to>
                                        <p:strVal val="visible"/>
                                      </p:to>
                                    </p:set>
                                    <p:animEffect transition="in" filter="barn(inVertical)">
                                      <p:cBhvr>
                                        <p:cTn id="1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4" grpId="0" animBg="1"/>
      <p:bldP spid="24" grpId="1" animBg="1"/>
      <p:bldP spid="25" grpId="0" animBg="1"/>
      <p:bldP spid="25" grpId="1" animBg="1"/>
      <p:bldP spid="26" grpId="0" animBg="1"/>
      <p:bldP spid="26" grpId="1" animBg="1"/>
      <p:bldP spid="34" grpId="0" animBg="1"/>
      <p:bldP spid="34" grpId="1" animBg="1"/>
      <p:bldP spid="27" grpId="0"/>
      <p:bldP spid="29" grpId="0"/>
      <p:bldP spid="30" grpId="0"/>
      <p:bldP spid="32" grpId="0"/>
      <p:bldP spid="33" grpId="0"/>
    </p:bldLst>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endParaRPr lang="zh-CN" altLang="en-US" sz="6000">
              <a:solidFill>
                <a:schemeClr val="tx1">
                  <a:lumMod val="75000"/>
                  <a:lumOff val="25000"/>
                </a:schemeClr>
              </a:solidFill>
              <a:latin typeface="思源黑体 CN (标题)" charset="0"/>
              <a:ea typeface="思源黑体 CN (标题)" charset="0"/>
              <a:cs typeface="思源黑体 CN (标题)" charset="0"/>
              <a:sym typeface="+mn-ea"/>
            </a:endParaRP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endParaRPr lang="zh-CN" altLang="en-US" sz="6000">
              <a:solidFill>
                <a:schemeClr val="tx1">
                  <a:lumMod val="75000"/>
                  <a:lumOff val="25000"/>
                </a:schemeClr>
              </a:solidFill>
              <a:latin typeface="思源黑体 CN (标题)" charset="0"/>
              <a:ea typeface="+mj-ea"/>
              <a:cs typeface="思源黑体 CN (标题)" charset="0"/>
              <a:sym typeface="+mn-ea"/>
            </a:endParaRP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242820" cy="733425"/>
          </a:xfrm>
          <a:prstGeom prst="rect">
            <a:avLst/>
          </a:prstGeom>
          <a:noFill/>
        </p:spPr>
        <p:txBody>
          <a:bodyPr wrap="none" lIns="0" tIns="0" rIns="0" bIns="0"/>
          <a:lstStyle/>
          <a:p>
            <a:pPr>
              <a:lnSpc>
                <a:spcPct val="110000"/>
              </a:lnSpc>
            </a:pPr>
            <a:r>
              <a:rPr lang="zh-CN" altLang="en-US" sz="4000">
                <a:solidFill>
                  <a:schemeClr val="accent2">
                    <a:lumMod val="75000"/>
                  </a:schemeClr>
                </a:solidFill>
                <a:latin typeface="微软雅黑" panose="020b0503020204020204" charset="-122"/>
                <a:ea typeface="微软雅黑" panose="020b0503020204020204" charset="-122"/>
              </a:rPr>
              <a:t>知识建构</a:t>
            </a:r>
            <a:endParaRPr lang="zh-CN" altLang="en-US" sz="4000">
              <a:solidFill>
                <a:schemeClr val="accent2">
                  <a:lumMod val="75000"/>
                </a:schemeClr>
              </a:solidFill>
              <a:latin typeface="微软雅黑" panose="020b0503020204020204" charset="-122"/>
              <a:ea typeface="微软雅黑" panose="020b0503020204020204" charset="-122"/>
            </a:endParaRPr>
          </a:p>
        </p:txBody>
      </p:sp>
      <p:pic>
        <p:nvPicPr>
          <p:cNvPr id="4" name="图片 1" title=""/>
          <p:cNvPicPr>
            <a:picLocks noChangeAspect="1"/>
          </p:cNvPicPr>
          <p:nvPr/>
        </p:nvPicPr>
        <p:blipFill>
          <a:blip r:embed="rId3"/>
          <a:stretch>
            <a:fillRect/>
          </a:stretch>
        </p:blipFill>
        <p:spPr>
          <a:xfrm>
            <a:off x="749300" y="1647825"/>
            <a:ext cx="9591675" cy="444690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长度与时间的测量</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一、长度与长度单位</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title=""/>
          <p:cNvSpPr txBox="1"/>
          <p:nvPr/>
        </p:nvSpPr>
        <p:spPr>
          <a:xfrm>
            <a:off x="244475" y="1340485"/>
            <a:ext cx="11703050" cy="4246245"/>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1.测量的意义</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（1）测量的意义：生活中，我们常常依靠眼睛、耳朵、鼻子等感觉器官去判断外界的事物。但是仅凭感觉去判断，不一定正确，更谈不上准确。</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为此，人们发明了很多</a:t>
            </a:r>
            <a:r>
              <a:rPr lang="zh-CN" altLang="en-US">
                <a:highlight>
                  <a:srgbClr val="FFFF00"/>
                </a:highlight>
                <a:latin typeface="微软雅黑" panose="020b0503020204020204" charset="-122"/>
                <a:ea typeface="微软雅黑" panose="020b0503020204020204" charset="-122"/>
                <a:cs typeface="微软雅黑" panose="020b0503020204020204" charset="-122"/>
              </a:rPr>
              <a:t>测量仪器和工具</a:t>
            </a:r>
            <a:r>
              <a:rPr lang="zh-CN" altLang="en-US">
                <a:latin typeface="微软雅黑" panose="020b0503020204020204" charset="-122"/>
                <a:ea typeface="微软雅黑" panose="020b0503020204020204" charset="-122"/>
                <a:cs typeface="微软雅黑" panose="020b0503020204020204" charset="-122"/>
              </a:rPr>
              <a:t>。生活中常见的尺子、钟表等，都是我们熟悉的测量仪器和工具。</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（2）国际单位制</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测量的本质是</a:t>
            </a:r>
            <a:r>
              <a:rPr lang="zh-CN" altLang="en-US">
                <a:highlight>
                  <a:srgbClr val="FFFF00"/>
                </a:highlight>
                <a:latin typeface="微软雅黑" panose="020b0503020204020204" charset="-122"/>
                <a:ea typeface="微软雅黑" panose="020b0503020204020204" charset="-122"/>
                <a:cs typeface="微软雅黑" panose="020b0503020204020204" charset="-122"/>
              </a:rPr>
              <a:t>比较</a:t>
            </a:r>
            <a:r>
              <a:rPr lang="zh-CN" altLang="en-US">
                <a:latin typeface="微软雅黑" panose="020b0503020204020204" charset="-122"/>
                <a:ea typeface="微软雅黑" panose="020b0503020204020204" charset="-122"/>
                <a:cs typeface="微软雅黑" panose="020b0503020204020204" charset="-122"/>
              </a:rPr>
              <a:t>的过程。测量某个物理量时用来进行比较的</a:t>
            </a:r>
            <a:r>
              <a:rPr lang="zh-CN" altLang="en-US">
                <a:highlight>
                  <a:srgbClr val="FFFF00"/>
                </a:highlight>
                <a:latin typeface="微软雅黑" panose="020b0503020204020204" charset="-122"/>
                <a:ea typeface="微软雅黑" panose="020b0503020204020204" charset="-122"/>
                <a:cs typeface="微软雅黑" panose="020b0503020204020204" charset="-122"/>
              </a:rPr>
              <a:t>标准量</a:t>
            </a:r>
            <a:r>
              <a:rPr lang="zh-CN" altLang="en-US">
                <a:latin typeface="微软雅黑" panose="020b0503020204020204" charset="-122"/>
                <a:ea typeface="微软雅黑" panose="020b0503020204020204" charset="-122"/>
                <a:cs typeface="微软雅黑" panose="020b0503020204020204" charset="-122"/>
              </a:rPr>
              <a:t>叫单位。为了方便国际交流，国际计量组织制定了一套国际统一的单位，叫做</a:t>
            </a:r>
            <a:r>
              <a:rPr lang="zh-CN" altLang="en-US">
                <a:highlight>
                  <a:srgbClr val="FFFF00"/>
                </a:highlight>
                <a:latin typeface="微软雅黑" panose="020b0503020204020204" charset="-122"/>
                <a:ea typeface="微软雅黑" panose="020b0503020204020204" charset="-122"/>
                <a:cs typeface="微软雅黑" panose="020b0503020204020204" charset="-122"/>
              </a:rPr>
              <a:t>国际单位制</a:t>
            </a:r>
            <a:r>
              <a:rPr lang="zh-CN" altLang="en-US">
                <a:latin typeface="微软雅黑" panose="020b0503020204020204" charset="-122"/>
                <a:ea typeface="微软雅黑" panose="020b0503020204020204" charset="-122"/>
                <a:cs typeface="微软雅黑" panose="020b0503020204020204" charset="-122"/>
              </a:rPr>
              <a:t>（简称为SI）。</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2.长度的单位及其换算关系</a:t>
            </a:r>
            <a:endPar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（1）在国际单位制中，长度单位是</a:t>
            </a:r>
            <a:r>
              <a:rPr lang="zh-CN" altLang="en-US">
                <a:highlight>
                  <a:srgbClr val="FFFF00"/>
                </a:highlight>
                <a:latin typeface="微软雅黑" panose="020b0503020204020204" charset="-122"/>
                <a:ea typeface="微软雅黑" panose="020b0503020204020204" charset="-122"/>
                <a:cs typeface="微软雅黑" panose="020b0503020204020204" charset="-122"/>
              </a:rPr>
              <a:t>米</a:t>
            </a:r>
            <a:r>
              <a:rPr lang="zh-CN" altLang="en-US">
                <a:latin typeface="微软雅黑" panose="020b0503020204020204" charset="-122"/>
                <a:ea typeface="微软雅黑" panose="020b0503020204020204" charset="-122"/>
                <a:cs typeface="微软雅黑" panose="020b0503020204020204" charset="-122"/>
              </a:rPr>
              <a:t>，符号是</a:t>
            </a:r>
            <a:r>
              <a:rPr lang="zh-CN" altLang="en-US">
                <a:highlight>
                  <a:srgbClr val="FFFF00"/>
                </a:highlight>
                <a:latin typeface="微软雅黑" panose="020b0503020204020204" charset="-122"/>
                <a:ea typeface="微软雅黑" panose="020b0503020204020204" charset="-122"/>
                <a:cs typeface="微软雅黑" panose="020b0503020204020204" charset="-122"/>
              </a:rPr>
              <a:t>m</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（2）常用长度单位及其换算关系</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wipe(left)">
                                      <p:cBhvr>
                                        <p:cTn id="35" dur="500"/>
                                        <p:tgtEl>
                                          <p:spTgt spid="6">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wipe(left)">
                                      <p:cBhvr>
                                        <p:cTn id="40" dur="500"/>
                                        <p:tgtEl>
                                          <p:spTgt spid="6">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wipe(left)">
                                      <p:cBhvr>
                                        <p:cTn id="45" dur="500"/>
                                        <p:tgtEl>
                                          <p:spTgt spid="6">
                                            <p:txEl>
                                              <p:pRg st="6" end="6"/>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7" end="7"/>
                                            </p:txEl>
                                          </p:spTgt>
                                        </p:tgtEl>
                                        <p:attrNameLst>
                                          <p:attrName>style.visibility</p:attrName>
                                        </p:attrNameLst>
                                      </p:cBhvr>
                                      <p:to>
                                        <p:strVal val="visible"/>
                                      </p:to>
                                    </p:set>
                                    <p:animEffect transition="in" filter="wipe(left)">
                                      <p:cBhvr>
                                        <p:cTn id="5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一、长度与长度单位</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 name="表格 1" title=""/>
          <p:cNvGraphicFramePr>
            <a:graphicFrameLocks noGrp="1"/>
          </p:cNvGraphicFramePr>
          <p:nvPr/>
        </p:nvGraphicFramePr>
        <p:xfrm>
          <a:off x="340360" y="1449705"/>
          <a:ext cx="11528425" cy="2814320"/>
        </p:xfrm>
        <a:graphic>
          <a:graphicData uri="http://schemas.openxmlformats.org/drawingml/2006/table">
            <a:tbl>
              <a:tblPr firstRow="1" bandRow="1">
                <a:tableStyleId>{5940675A-B579-460E-94D1-54222C63F5DA}</a:tableStyleId>
              </a:tblPr>
              <a:tblGrid>
                <a:gridCol w="2425700"/>
                <a:gridCol w="2882265"/>
                <a:gridCol w="6220460"/>
              </a:tblGrid>
              <a:tr h="35179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单位</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符号</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与米的换算关系</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35179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千米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km</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1km=100m=10</a:t>
                      </a:r>
                      <a:r>
                        <a:rPr lang="en-US" sz="1600" b="0" baseline="30000">
                          <a:solidFill>
                            <a:srgbClr val="000000"/>
                          </a:solidFill>
                          <a:latin typeface="微软雅黑" panose="020b0503020204020204" charset="-122"/>
                          <a:ea typeface="微软雅黑" panose="020b0503020204020204" charset="-122"/>
                          <a:cs typeface="宋体" panose="02010600030101010101" pitchFamily="2" charset="-122"/>
                        </a:rPr>
                        <a:t>3</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m</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179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m</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179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分米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dm</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1dm=0.1m=10</a:t>
                      </a:r>
                      <a:r>
                        <a:rPr lang="en-US" sz="1600" b="0" baseline="30000">
                          <a:solidFill>
                            <a:srgbClr val="000000"/>
                          </a:solidFill>
                          <a:latin typeface="微软雅黑" panose="020b0503020204020204" charset="-122"/>
                          <a:ea typeface="微软雅黑" panose="020b0503020204020204" charset="-122"/>
                          <a:cs typeface="宋体" panose="02010600030101010101" pitchFamily="2" charset="-122"/>
                        </a:rPr>
                        <a:t>-1</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m</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179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厘米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cm</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1cm=0.01m=10</a:t>
                      </a:r>
                      <a:r>
                        <a:rPr lang="en-US" sz="1600" b="0" baseline="30000">
                          <a:solidFill>
                            <a:srgbClr val="000000"/>
                          </a:solidFill>
                          <a:latin typeface="微软雅黑" panose="020b0503020204020204" charset="-122"/>
                          <a:ea typeface="微软雅黑" panose="020b0503020204020204" charset="-122"/>
                          <a:cs typeface="宋体" panose="02010600030101010101" pitchFamily="2" charset="-122"/>
                        </a:rPr>
                        <a:t>-2</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m</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179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毫米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mm</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1mm=0.001m=10</a:t>
                      </a:r>
                      <a:r>
                        <a:rPr lang="en-US" sz="1600" b="0" baseline="30000">
                          <a:solidFill>
                            <a:srgbClr val="000000"/>
                          </a:solidFill>
                          <a:latin typeface="微软雅黑" panose="020b0503020204020204" charset="-122"/>
                          <a:ea typeface="微软雅黑" panose="020b0503020204020204" charset="-122"/>
                          <a:cs typeface="宋体" panose="02010600030101010101" pitchFamily="2" charset="-122"/>
                        </a:rPr>
                        <a:t>-3</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m</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179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微米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μm</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1μm=0.000001m=10</a:t>
                      </a:r>
                      <a:r>
                        <a:rPr lang="en-US" sz="1600" b="0" baseline="30000">
                          <a:solidFill>
                            <a:srgbClr val="000000"/>
                          </a:solidFill>
                          <a:latin typeface="微软雅黑" panose="020b0503020204020204" charset="-122"/>
                          <a:ea typeface="微软雅黑" panose="020b0503020204020204" charset="-122"/>
                          <a:cs typeface="宋体" panose="02010600030101010101" pitchFamily="2" charset="-122"/>
                        </a:rPr>
                        <a:t>-6</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m</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179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纳米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nm</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1nm=0.000000001m=10</a:t>
                      </a:r>
                      <a:r>
                        <a:rPr lang="en-US" sz="1600" b="0" baseline="30000">
                          <a:solidFill>
                            <a:srgbClr val="000000"/>
                          </a:solidFill>
                          <a:latin typeface="微软雅黑" panose="020b0503020204020204" charset="-122"/>
                          <a:ea typeface="微软雅黑" panose="020b0503020204020204" charset="-122"/>
                          <a:cs typeface="宋体" panose="02010600030101010101" pitchFamily="2" charset="-122"/>
                        </a:rPr>
                        <a:t>-9</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m</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23"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207" y="4371192"/>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title=""/>
          <p:cNvSpPr/>
          <p:nvPr/>
        </p:nvSpPr>
        <p:spPr>
          <a:xfrm>
            <a:off x="292735" y="4845050"/>
            <a:ext cx="5803900" cy="922020"/>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进行单位换算的步骤：数值不变，乘以原单位与目标单位之间的进率，将原单位改写为目标单位。</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pic>
        <p:nvPicPr>
          <p:cNvPr id="6" name="图片 -2147482280" title=""/>
          <p:cNvPicPr>
            <a:picLocks noChangeAspect="1"/>
          </p:cNvPicPr>
          <p:nvPr/>
        </p:nvPicPr>
        <p:blipFill>
          <a:blip r:embed="rId4"/>
          <a:stretch>
            <a:fillRect/>
          </a:stretch>
        </p:blipFill>
        <p:spPr>
          <a:xfrm>
            <a:off x="6550660" y="4457065"/>
            <a:ext cx="3545840" cy="22085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TABLE_ENDDRAG_ORIGIN_RECT" val="207*99"/>
  <p:tag name="TABLE_ENDDRAG_RECT" val="725*414*207*99"/>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AS_OS" val="Unix 3.10 unknown"/>
  <p:tag name="AS_RELEASE_DATE" val="2023.03.31"/>
  <p:tag name="AS_TITLE" val="Aspose.Slides for Java"/>
  <p:tag name="AS_VERSION" val="23.3"/>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525</Paragraphs>
  <Slides>57</Slides>
  <Notes>1</Notes>
  <TotalTime>0</TotalTime>
  <HiddenSlides>0</HiddenSlides>
  <MMClips>0</MMClips>
  <ScaleCrop>0</ScaleCrop>
  <HeadingPairs>
    <vt:vector baseType="variant" size="6">
      <vt:variant>
        <vt:lpstr>Fonts used</vt:lpstr>
      </vt:variant>
      <vt:variant>
        <vt:i4>14</vt:i4>
      </vt:variant>
      <vt:variant>
        <vt:lpstr>Theme</vt:lpstr>
      </vt:variant>
      <vt:variant>
        <vt:i4>1</vt:i4>
      </vt:variant>
      <vt:variant>
        <vt:lpstr>Slide Titles</vt:lpstr>
      </vt:variant>
      <vt:variant>
        <vt:i4>57</vt:i4>
      </vt:variant>
    </vt:vector>
  </HeadingPairs>
  <TitlesOfParts>
    <vt:vector baseType="lpstr" size="72">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Times New Roman</vt:lpstr>
      <vt:lpstr>华文楷体</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2023-12-08T09:56:19.271</cp:lastPrinted>
  <dcterms:created xsi:type="dcterms:W3CDTF">2023-12-08T09:56:19Z</dcterms:created>
  <dcterms:modified xsi:type="dcterms:W3CDTF">2023-12-08T01:56:19Z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