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wmf" ContentType="image/x-wmf"/>
  <Default Extension="gif" ContentType="image/gif"/>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notesMasterIdLst>
    <p:notesMasterId r:id="rId2"/>
  </p:notesMasterIdLst>
  <p:handoutMasterIdLst>
    <p:handoutMasterId r:id="rId3"/>
  </p:handoutMasterIdLst>
  <p:sldIdLst>
    <p:sldId id="403" r:id="rId4"/>
    <p:sldId id="404" r:id="rId5"/>
    <p:sldId id="259" r:id="rId6"/>
    <p:sldId id="260" r:id="rId7"/>
    <p:sldId id="2105" r:id="rId8"/>
    <p:sldId id="262" r:id="rId9"/>
    <p:sldId id="263" r:id="rId10"/>
    <p:sldId id="264" r:id="rId11"/>
    <p:sldId id="2466" r:id="rId12"/>
    <p:sldId id="1845" r:id="rId13"/>
    <p:sldId id="2532" r:id="rId14"/>
    <p:sldId id="2533" r:id="rId15"/>
    <p:sldId id="2534" r:id="rId16"/>
    <p:sldId id="1411" r:id="rId17"/>
    <p:sldId id="2599" r:id="rId18"/>
    <p:sldId id="265" r:id="rId19"/>
    <p:sldId id="2601" r:id="rId20"/>
    <p:sldId id="1545" r:id="rId21"/>
    <p:sldId id="303" r:id="rId22"/>
    <p:sldId id="304" r:id="rId23"/>
    <p:sldId id="2659" r:id="rId24"/>
    <p:sldId id="2660" r:id="rId25"/>
    <p:sldId id="2661" r:id="rId26"/>
    <p:sldId id="2280" r:id="rId27"/>
    <p:sldId id="2662" r:id="rId28"/>
    <p:sldId id="2663" r:id="rId29"/>
    <p:sldId id="2664" r:id="rId30"/>
    <p:sldId id="2665" r:id="rId31"/>
    <p:sldId id="2666" r:id="rId32"/>
    <p:sldId id="2667" r:id="rId33"/>
    <p:sldId id="320" r:id="rId34"/>
    <p:sldId id="2668" r:id="rId35"/>
    <p:sldId id="2704" r:id="rId36"/>
    <p:sldId id="2705" r:id="rId37"/>
    <p:sldId id="2739" r:id="rId38"/>
    <p:sldId id="2740" r:id="rId39"/>
    <p:sldId id="333" r:id="rId40"/>
    <p:sldId id="334" r:id="rId41"/>
    <p:sldId id="2741" r:id="rId42"/>
    <p:sldId id="2742" r:id="rId43"/>
    <p:sldId id="2358" r:id="rId44"/>
    <p:sldId id="2743" r:id="rId45"/>
    <p:sldId id="2744" r:id="rId46"/>
    <p:sldId id="2745" r:id="rId47"/>
    <p:sldId id="2392" r:id="rId48"/>
    <p:sldId id="1643" r:id="rId49"/>
    <p:sldId id="2746" r:id="rId50"/>
    <p:sldId id="2401" r:id="rId51"/>
    <p:sldId id="2771" r:id="rId52"/>
    <p:sldId id="2772" r:id="rId53"/>
    <p:sldId id="2773" r:id="rId54"/>
    <p:sldId id="2774" r:id="rId55"/>
    <p:sldId id="350" r:id="rId56"/>
    <p:sldId id="351" r:id="rId57"/>
    <p:sldId id="2775" r:id="rId58"/>
    <p:sldId id="2455" r:id="rId59"/>
    <p:sldId id="2776" r:id="rId60"/>
    <p:sldId id="2458" r:id="rId61"/>
    <p:sldId id="2777" r:id="rId62"/>
    <p:sldId id="2779" r:id="rId63"/>
    <p:sldId id="361" r:id="rId64"/>
    <p:sldId id="2787" r:id="rId65"/>
    <p:sldId id="2788" r:id="rId66"/>
    <p:sldId id="2789" r:id="rId67"/>
    <p:sldId id="2790" r:id="rId68"/>
    <p:sldId id="2791" r:id="rId69"/>
    <p:sldId id="2792" r:id="rId70"/>
    <p:sldId id="2793" r:id="rId71"/>
    <p:sldId id="2794" r:id="rId72"/>
    <p:sldId id="2795" r:id="rId73"/>
    <p:sldId id="2796" r:id="rId74"/>
    <p:sldId id="2797" r:id="rId75"/>
    <p:sldId id="2798" r:id="rId76"/>
    <p:sldId id="2799" r:id="rId77"/>
    <p:sldId id="2800" r:id="rId78"/>
    <p:sldId id="2801" r:id="rId79"/>
    <p:sldId id="2802" r:id="rId80"/>
    <p:sldId id="2803" r:id="rId81"/>
    <p:sldId id="2804" r:id="rId82"/>
    <p:sldId id="2805" r:id="rId83"/>
    <p:sldId id="2806" r:id="rId84"/>
    <p:sldId id="2807" r:id="rId85"/>
    <p:sldId id="2808" r:id="rId86"/>
    <p:sldId id="2809" r:id="rId87"/>
    <p:sldId id="2810" r:id="rId88"/>
    <p:sldId id="2461" r:id="rId89"/>
    <p:sldId id="261" r:id="rId90"/>
  </p:sldIdLst>
  <p:sldSz cx="12192000" cy="6858000"/>
  <p:notesSz cx="7103745" cy="10234295"/>
  <p:embeddedFontLst>
    <p:embeddedFont>
      <p:font typeface="思源黑体 CN Normal" panose="02010600030101010101" charset="-122"/>
      <p:regular r:id="rId92"/>
    </p:embeddedFont>
    <p:embeddedFont>
      <p:font typeface="微软雅黑" panose="020B0503020204020204" charset="-122"/>
      <p:regular r:id="rId93"/>
    </p:embeddedFont>
    <p:embeddedFont>
      <p:font typeface="幼圆" panose="02010509060101010101" charset="-122"/>
      <p:regular r:id="rId94"/>
    </p:embeddedFont>
    <p:embeddedFont>
      <p:font typeface="华文楷体" panose="02010600040101010101" pitchFamily="2" charset="-122"/>
      <p:regular r:id="rId95"/>
    </p:embeddedFont>
    <p:embeddedFont>
      <p:font typeface="Calibri" panose="020F0502020204030204" charset="0"/>
      <p:regular r:id="rId96"/>
      <p:bold r:id="rId97"/>
      <p:italic r:id="rId98"/>
      <p:boldItalic r:id="rId99"/>
    </p:embeddedFont>
  </p:embeddedFontLst>
  <p:custDataLst>
    <p:tags r:id="rId9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2095"/>
        <p:guide pos="3873"/>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00" Type="http://schemas.openxmlformats.org/officeDocument/2006/relationships/presProps" Target="presProps.xml" /><Relationship Id="rId101" Type="http://schemas.openxmlformats.org/officeDocument/2006/relationships/viewProps" Target="viewProps.xml" /><Relationship Id="rId102" Type="http://schemas.openxmlformats.org/officeDocument/2006/relationships/theme" Target="theme/theme1.xml" /><Relationship Id="rId103" Type="http://schemas.openxmlformats.org/officeDocument/2006/relationships/tableStyles" Target="tableStyles.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slide" Target="slides/slide51.xml" /><Relationship Id="rId55" Type="http://schemas.openxmlformats.org/officeDocument/2006/relationships/slide" Target="slides/slide52.xml" /><Relationship Id="rId56" Type="http://schemas.openxmlformats.org/officeDocument/2006/relationships/slide" Target="slides/slide53.xml" /><Relationship Id="rId57" Type="http://schemas.openxmlformats.org/officeDocument/2006/relationships/slide" Target="slides/slide54.xml" /><Relationship Id="rId58" Type="http://schemas.openxmlformats.org/officeDocument/2006/relationships/slide" Target="slides/slide55.xml" /><Relationship Id="rId59" Type="http://schemas.openxmlformats.org/officeDocument/2006/relationships/slide" Target="slides/slide56.xml" /><Relationship Id="rId6" Type="http://schemas.openxmlformats.org/officeDocument/2006/relationships/slide" Target="slides/slide3.xml" /><Relationship Id="rId60" Type="http://schemas.openxmlformats.org/officeDocument/2006/relationships/slide" Target="slides/slide57.xml" /><Relationship Id="rId61" Type="http://schemas.openxmlformats.org/officeDocument/2006/relationships/slide" Target="slides/slide58.xml" /><Relationship Id="rId62" Type="http://schemas.openxmlformats.org/officeDocument/2006/relationships/slide" Target="slides/slide59.xml" /><Relationship Id="rId63" Type="http://schemas.openxmlformats.org/officeDocument/2006/relationships/slide" Target="slides/slide60.xml" /><Relationship Id="rId64" Type="http://schemas.openxmlformats.org/officeDocument/2006/relationships/slide" Target="slides/slide61.xml" /><Relationship Id="rId65" Type="http://schemas.openxmlformats.org/officeDocument/2006/relationships/slide" Target="slides/slide62.xml" /><Relationship Id="rId66" Type="http://schemas.openxmlformats.org/officeDocument/2006/relationships/slide" Target="slides/slide63.xml" /><Relationship Id="rId67" Type="http://schemas.openxmlformats.org/officeDocument/2006/relationships/slide" Target="slides/slide64.xml" /><Relationship Id="rId68" Type="http://schemas.openxmlformats.org/officeDocument/2006/relationships/slide" Target="slides/slide65.xml" /><Relationship Id="rId69" Type="http://schemas.openxmlformats.org/officeDocument/2006/relationships/slide" Target="slides/slide66.xml" /><Relationship Id="rId7" Type="http://schemas.openxmlformats.org/officeDocument/2006/relationships/slide" Target="slides/slide4.xml" /><Relationship Id="rId70" Type="http://schemas.openxmlformats.org/officeDocument/2006/relationships/slide" Target="slides/slide67.xml" /><Relationship Id="rId71" Type="http://schemas.openxmlformats.org/officeDocument/2006/relationships/slide" Target="slides/slide68.xml" /><Relationship Id="rId72" Type="http://schemas.openxmlformats.org/officeDocument/2006/relationships/slide" Target="slides/slide69.xml" /><Relationship Id="rId73" Type="http://schemas.openxmlformats.org/officeDocument/2006/relationships/slide" Target="slides/slide70.xml" /><Relationship Id="rId74" Type="http://schemas.openxmlformats.org/officeDocument/2006/relationships/slide" Target="slides/slide71.xml" /><Relationship Id="rId75" Type="http://schemas.openxmlformats.org/officeDocument/2006/relationships/slide" Target="slides/slide72.xml" /><Relationship Id="rId76" Type="http://schemas.openxmlformats.org/officeDocument/2006/relationships/slide" Target="slides/slide73.xml" /><Relationship Id="rId77" Type="http://schemas.openxmlformats.org/officeDocument/2006/relationships/slide" Target="slides/slide74.xml" /><Relationship Id="rId78" Type="http://schemas.openxmlformats.org/officeDocument/2006/relationships/slide" Target="slides/slide75.xml" /><Relationship Id="rId79" Type="http://schemas.openxmlformats.org/officeDocument/2006/relationships/slide" Target="slides/slide76.xml" /><Relationship Id="rId8" Type="http://schemas.openxmlformats.org/officeDocument/2006/relationships/slide" Target="slides/slide5.xml" /><Relationship Id="rId80" Type="http://schemas.openxmlformats.org/officeDocument/2006/relationships/slide" Target="slides/slide77.xml" /><Relationship Id="rId81" Type="http://schemas.openxmlformats.org/officeDocument/2006/relationships/slide" Target="slides/slide78.xml" /><Relationship Id="rId82" Type="http://schemas.openxmlformats.org/officeDocument/2006/relationships/slide" Target="slides/slide79.xml" /><Relationship Id="rId83" Type="http://schemas.openxmlformats.org/officeDocument/2006/relationships/slide" Target="slides/slide80.xml" /><Relationship Id="rId84" Type="http://schemas.openxmlformats.org/officeDocument/2006/relationships/slide" Target="slides/slide81.xml" /><Relationship Id="rId85" Type="http://schemas.openxmlformats.org/officeDocument/2006/relationships/slide" Target="slides/slide82.xml" /><Relationship Id="rId86" Type="http://schemas.openxmlformats.org/officeDocument/2006/relationships/slide" Target="slides/slide83.xml" /><Relationship Id="rId87" Type="http://schemas.openxmlformats.org/officeDocument/2006/relationships/slide" Target="slides/slide84.xml" /><Relationship Id="rId88" Type="http://schemas.openxmlformats.org/officeDocument/2006/relationships/slide" Target="slides/slide85.xml" /><Relationship Id="rId89" Type="http://schemas.openxmlformats.org/officeDocument/2006/relationships/slide" Target="slides/slide86.xml" /><Relationship Id="rId9" Type="http://schemas.openxmlformats.org/officeDocument/2006/relationships/slide" Target="slides/slide6.xml" /><Relationship Id="rId90" Type="http://schemas.openxmlformats.org/officeDocument/2006/relationships/slide" Target="slides/slide87.xml" /><Relationship Id="rId91" Type="http://schemas.openxmlformats.org/officeDocument/2006/relationships/tags" Target="tags/tag11.xml" /><Relationship Id="rId92" Type="http://schemas.openxmlformats.org/officeDocument/2006/relationships/font" Target="fonts/font1.fntdata" /><Relationship Id="rId93" Type="http://schemas.openxmlformats.org/officeDocument/2006/relationships/font" Target="fonts/font2.fntdata" /><Relationship Id="rId94" Type="http://schemas.openxmlformats.org/officeDocument/2006/relationships/font" Target="fonts/font3.fntdata" /><Relationship Id="rId95" Type="http://schemas.openxmlformats.org/officeDocument/2006/relationships/font" Target="fonts/font4.fntdata" /><Relationship Id="rId96" Type="http://schemas.openxmlformats.org/officeDocument/2006/relationships/font" Target="fonts/font5.fntdata" /><Relationship Id="rId97" Type="http://schemas.openxmlformats.org/officeDocument/2006/relationships/font" Target="fonts/font6.fntdata" /><Relationship Id="rId98" Type="http://schemas.openxmlformats.org/officeDocument/2006/relationships/font" Target="fonts/font7.fntdata" /><Relationship Id="rId99" Type="http://schemas.openxmlformats.org/officeDocument/2006/relationships/font" Target="fonts/font8.fntdata"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27.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33.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36.wmf" /><Relationship Id="rId2" Type="http://schemas.openxmlformats.org/officeDocument/2006/relationships/image" Target="../media/image37.wmf" /><Relationship Id="rId3" Type="http://schemas.openxmlformats.org/officeDocument/2006/relationships/image" Target="../media/image39.wmf"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54.wmf" /><Relationship Id="rId2" Type="http://schemas.openxmlformats.org/officeDocument/2006/relationships/image" Target="../media/image55.wmf" /><Relationship Id="rId3" Type="http://schemas.openxmlformats.org/officeDocument/2006/relationships/image" Target="../media/image56.wmf" /><Relationship Id="rId4" Type="http://schemas.openxmlformats.org/officeDocument/2006/relationships/image" Target="../media/image57.wmf" /></Relationships>
</file>

<file path=ppt/drawings/_rels/vmlDrawing5.vml.rels>&#65279;<?xml version="1.0" encoding="utf-8" standalone="yes"?><Relationships xmlns="http://schemas.openxmlformats.org/package/2006/relationships"><Relationship Id="rId1" Type="http://schemas.openxmlformats.org/officeDocument/2006/relationships/image" Target="../media/image64.wmf" /></Relationships>
</file>

<file path=ppt/drawings/_rels/vmlDrawing6.vml.rels>&#65279;<?xml version="1.0" encoding="utf-8" standalone="yes"?><Relationships xmlns="http://schemas.openxmlformats.org/package/2006/relationships"><Relationship Id="rId1" Type="http://schemas.openxmlformats.org/officeDocument/2006/relationships/image" Target="../media/image66.wmf" /><Relationship Id="rId2" Type="http://schemas.openxmlformats.org/officeDocument/2006/relationships/image" Target="../media/image67.wmf" /></Relationships>
</file>

<file path=ppt/drawings/_rels/vmlDrawing7.vml.rels>&#65279;<?xml version="1.0" encoding="utf-8" standalone="yes"?><Relationships xmlns="http://schemas.openxmlformats.org/package/2006/relationships"><Relationship Id="rId1" Type="http://schemas.openxmlformats.org/officeDocument/2006/relationships/image" Target="../media/image71.wmf" /></Relationships>
</file>

<file path=ppt/drawings/_rels/vmlDrawing8.vml.rels>&#65279;<?xml version="1.0" encoding="utf-8" standalone="yes"?><Relationships xmlns="http://schemas.openxmlformats.org/package/2006/relationships"><Relationship Id="rId1" Type="http://schemas.openxmlformats.org/officeDocument/2006/relationships/image" Target="../media/image73.wmf" /><Relationship Id="rId2" Type="http://schemas.openxmlformats.org/officeDocument/2006/relationships/image" Target="../media/image74.wmf" /><Relationship Id="rId3" Type="http://schemas.openxmlformats.org/officeDocument/2006/relationships/image" Target="../media/image75.wmf" /><Relationship Id="rId4" Type="http://schemas.openxmlformats.org/officeDocument/2006/relationships/image" Target="../media/image76.wmf" /></Relationships>
</file>

<file path=ppt/drawings/_rels/vmlDrawing9.vml.rels>&#65279;<?xml version="1.0" encoding="utf-8" standalone="yes"?><Relationships xmlns="http://schemas.openxmlformats.org/package/2006/relationships"><Relationship Id="rId1" Type="http://schemas.openxmlformats.org/officeDocument/2006/relationships/image" Target="../media/image77.wmf" /><Relationship Id="rId10" Type="http://schemas.openxmlformats.org/officeDocument/2006/relationships/image" Target="../media/image86.wmf" /><Relationship Id="rId2" Type="http://schemas.openxmlformats.org/officeDocument/2006/relationships/image" Target="../media/image78.wmf" /><Relationship Id="rId3" Type="http://schemas.openxmlformats.org/officeDocument/2006/relationships/image" Target="../media/image79.wmf" /><Relationship Id="rId4" Type="http://schemas.openxmlformats.org/officeDocument/2006/relationships/image" Target="../media/image80.wmf" /><Relationship Id="rId5" Type="http://schemas.openxmlformats.org/officeDocument/2006/relationships/image" Target="../media/image81.wmf" /><Relationship Id="rId6" Type="http://schemas.openxmlformats.org/officeDocument/2006/relationships/image" Target="../media/image82.wmf" /><Relationship Id="rId7" Type="http://schemas.openxmlformats.org/officeDocument/2006/relationships/image" Target="../media/image83.wmf" /><Relationship Id="rId8" Type="http://schemas.openxmlformats.org/officeDocument/2006/relationships/image" Target="../media/image84.wmf" /><Relationship Id="rId9" Type="http://schemas.openxmlformats.org/officeDocument/2006/relationships/image" Target="../media/image85.w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23</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7.png" /><Relationship Id="rId4" Type="http://schemas.openxmlformats.org/officeDocument/2006/relationships/image" Target="../media/image8.png" /><Relationship Id="rId5" Type="http://schemas.openxmlformats.org/officeDocument/2006/relationships/image" Target="../media/image9.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0.png" /><Relationship Id="rId4" Type="http://schemas.openxmlformats.org/officeDocument/2006/relationships/image" Target="../media/image5.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1.png" /><Relationship Id="rId4" Type="http://schemas.openxmlformats.org/officeDocument/2006/relationships/image" Target="../media/image12.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3.png" /><Relationship Id="rId4" Type="http://schemas.openxmlformats.org/officeDocument/2006/relationships/image" Target="../media/image14.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3.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5.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image" Target="../media/image3.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image" Target="../media/image3.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xml" /><Relationship Id="rId3" Type="http://schemas.openxmlformats.org/officeDocument/2006/relationships/image" Target="../media/image3.png" /><Relationship Id="rId4" Type="http://schemas.openxmlformats.org/officeDocument/2006/relationships/image" Target="../media/image16.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image" Target="../media/image3.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7.jpeg" /><Relationship Id="rId4" Type="http://schemas.openxmlformats.org/officeDocument/2006/relationships/image" Target="../media/image18.png" /><Relationship Id="rId5" Type="http://schemas.openxmlformats.org/officeDocument/2006/relationships/image" Target="../media/image19.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20.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21.png" /><Relationship Id="rId4" Type="http://schemas.openxmlformats.org/officeDocument/2006/relationships/image" Target="../media/image22.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4.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23.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4.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24.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4.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25.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26.png" /><Relationship Id="rId4" Type="http://schemas.openxmlformats.org/officeDocument/2006/relationships/tags" Target="../tags/tag6.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oleObject" Target="../embeddings/oleObject1.bin" TargetMode="Internal" /><Relationship Id="rId4" Type="http://schemas.openxmlformats.org/officeDocument/2006/relationships/image" Target="../media/image27.wmf" /><Relationship Id="rId5" Type="http://schemas.openxmlformats.org/officeDocument/2006/relationships/image" Target="../media/image28.jpeg" /><Relationship Id="rId6" Type="http://schemas.openxmlformats.org/officeDocument/2006/relationships/vmlDrawing" Target="../drawings/vmlDrawing1.v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4.png" /><Relationship Id="rId4" Type="http://schemas.openxmlformats.org/officeDocument/2006/relationships/image" Target="../media/image29.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30.pn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4.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31.png" /><Relationship Id="rId4" Type="http://schemas.openxmlformats.org/officeDocument/2006/relationships/image" Target="../media/image32.png" /><Relationship Id="rId5" Type="http://schemas.openxmlformats.org/officeDocument/2006/relationships/oleObject" Target="../embeddings/oleObject2.bin" TargetMode="Internal" /><Relationship Id="rId6" Type="http://schemas.openxmlformats.org/officeDocument/2006/relationships/image" Target="../media/image33.wmf" /><Relationship Id="rId7" Type="http://schemas.openxmlformats.org/officeDocument/2006/relationships/vmlDrawing" Target="../drawings/vmlDrawing2.v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34.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4.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39.wmf" /><Relationship Id="rId11" Type="http://schemas.openxmlformats.org/officeDocument/2006/relationships/vmlDrawing" Target="../drawings/vmlDrawing3.vml" /><Relationship Id="rId2" Type="http://schemas.openxmlformats.org/officeDocument/2006/relationships/image" Target="../media/image13.png" /><Relationship Id="rId3" Type="http://schemas.openxmlformats.org/officeDocument/2006/relationships/image" Target="../media/image35.png" /><Relationship Id="rId4" Type="http://schemas.openxmlformats.org/officeDocument/2006/relationships/oleObject" Target="../embeddings/oleObject3.bin" TargetMode="Internal" /><Relationship Id="rId5" Type="http://schemas.openxmlformats.org/officeDocument/2006/relationships/image" Target="../media/image36.wmf" /><Relationship Id="rId6" Type="http://schemas.openxmlformats.org/officeDocument/2006/relationships/oleObject" Target="../embeddings/oleObject4.bin" TargetMode="Internal" /><Relationship Id="rId7" Type="http://schemas.openxmlformats.org/officeDocument/2006/relationships/image" Target="../media/image37.wmf" /><Relationship Id="rId8" Type="http://schemas.openxmlformats.org/officeDocument/2006/relationships/image" Target="../media/image38.png" /><Relationship Id="rId9" Type="http://schemas.openxmlformats.org/officeDocument/2006/relationships/oleObject" Target="../embeddings/oleObject5.bin" TargetMode="Interna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7.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0.pn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1.jpe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2.gif" /><Relationship Id="rId4" Type="http://schemas.openxmlformats.org/officeDocument/2006/relationships/image" Target="../media/image43.gif" /><Relationship Id="rId5" Type="http://schemas.openxmlformats.org/officeDocument/2006/relationships/image" Target="../media/image44.gif" /><Relationship Id="rId6" Type="http://schemas.openxmlformats.org/officeDocument/2006/relationships/image" Target="../media/image45.gif"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6.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7.gif" /><Relationship Id="rId4" Type="http://schemas.openxmlformats.org/officeDocument/2006/relationships/image" Target="../media/image48.gif" /><Relationship Id="rId5" Type="http://schemas.openxmlformats.org/officeDocument/2006/relationships/image" Target="../media/image49.gif" /><Relationship Id="rId6" Type="http://schemas.openxmlformats.org/officeDocument/2006/relationships/image" Target="../media/image50.gif"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pn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4.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51.png" /><Relationship Id="rId4" Type="http://schemas.openxmlformats.org/officeDocument/2006/relationships/image" Target="../media/image52.pn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4.pn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9.bin" TargetMode="Internal" /><Relationship Id="rId11" Type="http://schemas.openxmlformats.org/officeDocument/2006/relationships/image" Target="../media/image57.wmf" /><Relationship Id="rId12" Type="http://schemas.openxmlformats.org/officeDocument/2006/relationships/vmlDrawing" Target="../drawings/vmlDrawing4.vml" /><Relationship Id="rId2" Type="http://schemas.openxmlformats.org/officeDocument/2006/relationships/image" Target="../media/image13.png" /><Relationship Id="rId3" Type="http://schemas.openxmlformats.org/officeDocument/2006/relationships/image" Target="../media/image53.png" /><Relationship Id="rId4" Type="http://schemas.openxmlformats.org/officeDocument/2006/relationships/oleObject" Target="../embeddings/oleObject6.bin" TargetMode="Internal" /><Relationship Id="rId5" Type="http://schemas.openxmlformats.org/officeDocument/2006/relationships/image" Target="../media/image54.wmf" /><Relationship Id="rId6" Type="http://schemas.openxmlformats.org/officeDocument/2006/relationships/oleObject" Target="../embeddings/oleObject7.bin" TargetMode="Internal" /><Relationship Id="rId7" Type="http://schemas.openxmlformats.org/officeDocument/2006/relationships/image" Target="../media/image55.wmf" /><Relationship Id="rId8" Type="http://schemas.openxmlformats.org/officeDocument/2006/relationships/oleObject" Target="../embeddings/oleObject8.bin" TargetMode="Internal" /><Relationship Id="rId9" Type="http://schemas.openxmlformats.org/officeDocument/2006/relationships/image" Target="../media/image56.wmf"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58.png" /><Relationship Id="rId4" Type="http://schemas.openxmlformats.org/officeDocument/2006/relationships/image" Target="../media/image59.png" /><Relationship Id="rId5" Type="http://schemas.openxmlformats.org/officeDocument/2006/relationships/image" Target="../media/image60.png" /><Relationship Id="rId6" Type="http://schemas.openxmlformats.org/officeDocument/2006/relationships/image" Target="../media/image61.png"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8.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62.pn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xml"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63.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oleObject" Target="../embeddings/oleObject10.bin" TargetMode="Internal" /><Relationship Id="rId4" Type="http://schemas.openxmlformats.org/officeDocument/2006/relationships/image" Target="../media/image64.wmf" /><Relationship Id="rId5" Type="http://schemas.openxmlformats.org/officeDocument/2006/relationships/image" Target="../media/image65.png" /><Relationship Id="rId6" Type="http://schemas.openxmlformats.org/officeDocument/2006/relationships/vmlDrawing" Target="../drawings/vmlDrawing5.vml"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oleObject" Target="../embeddings/oleObject11.bin" TargetMode="Internal" /><Relationship Id="rId4" Type="http://schemas.openxmlformats.org/officeDocument/2006/relationships/image" Target="../media/image66.wmf" /><Relationship Id="rId5" Type="http://schemas.openxmlformats.org/officeDocument/2006/relationships/oleObject" Target="../embeddings/oleObject12.bin" TargetMode="Internal" /><Relationship Id="rId6" Type="http://schemas.openxmlformats.org/officeDocument/2006/relationships/image" Target="../media/image67.wmf" /><Relationship Id="rId7" Type="http://schemas.openxmlformats.org/officeDocument/2006/relationships/vmlDrawing" Target="../drawings/vmlDrawing6.vml"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4.pn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68.pn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4.png" /><Relationship Id="rId4" Type="http://schemas.openxmlformats.org/officeDocument/2006/relationships/image" Target="../media/image69.png" /><Relationship Id="rId5" Type="http://schemas.openxmlformats.org/officeDocument/2006/relationships/image" Target="../media/image70.png" /><Relationship Id="rId6" Type="http://schemas.openxmlformats.org/officeDocument/2006/relationships/oleObject" Target="../embeddings/oleObject13.bin" TargetMode="Internal" /><Relationship Id="rId7" Type="http://schemas.openxmlformats.org/officeDocument/2006/relationships/image" Target="../media/image71.wmf" /><Relationship Id="rId8" Type="http://schemas.openxmlformats.org/officeDocument/2006/relationships/vmlDrawing" Target="../drawings/vmlDrawing7.v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17.bin" TargetMode="Internal" /><Relationship Id="rId11" Type="http://schemas.openxmlformats.org/officeDocument/2006/relationships/image" Target="../media/image76.wmf" /><Relationship Id="rId12" Type="http://schemas.openxmlformats.org/officeDocument/2006/relationships/vmlDrawing" Target="../drawings/vmlDrawing8.vml" /><Relationship Id="rId2" Type="http://schemas.openxmlformats.org/officeDocument/2006/relationships/image" Target="../media/image13.png" /><Relationship Id="rId3" Type="http://schemas.openxmlformats.org/officeDocument/2006/relationships/image" Target="../media/image72.png" /><Relationship Id="rId4" Type="http://schemas.openxmlformats.org/officeDocument/2006/relationships/oleObject" Target="../embeddings/oleObject14.bin" TargetMode="Internal" /><Relationship Id="rId5" Type="http://schemas.openxmlformats.org/officeDocument/2006/relationships/image" Target="../media/image73.wmf" /><Relationship Id="rId6" Type="http://schemas.openxmlformats.org/officeDocument/2006/relationships/oleObject" Target="../embeddings/oleObject15.bin" TargetMode="Internal" /><Relationship Id="rId7" Type="http://schemas.openxmlformats.org/officeDocument/2006/relationships/image" Target="../media/image74.wmf" /><Relationship Id="rId8" Type="http://schemas.openxmlformats.org/officeDocument/2006/relationships/oleObject" Target="../embeddings/oleObject16.bin" TargetMode="Internal" /><Relationship Id="rId9" Type="http://schemas.openxmlformats.org/officeDocument/2006/relationships/image" Target="../media/image75.wmf"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80.wmf" /><Relationship Id="rId11" Type="http://schemas.openxmlformats.org/officeDocument/2006/relationships/oleObject" Target="../embeddings/oleObject22.bin" TargetMode="Internal" /><Relationship Id="rId12" Type="http://schemas.openxmlformats.org/officeDocument/2006/relationships/image" Target="../media/image81.wmf" /><Relationship Id="rId13" Type="http://schemas.openxmlformats.org/officeDocument/2006/relationships/oleObject" Target="../embeddings/oleObject23.bin" TargetMode="Internal" /><Relationship Id="rId14" Type="http://schemas.openxmlformats.org/officeDocument/2006/relationships/image" Target="../media/image82.wmf" /><Relationship Id="rId15" Type="http://schemas.openxmlformats.org/officeDocument/2006/relationships/oleObject" Target="../embeddings/oleObject24.bin" TargetMode="Internal" /><Relationship Id="rId16" Type="http://schemas.openxmlformats.org/officeDocument/2006/relationships/image" Target="../media/image83.wmf" /><Relationship Id="rId17" Type="http://schemas.openxmlformats.org/officeDocument/2006/relationships/oleObject" Target="../embeddings/oleObject25.bin" TargetMode="Internal" /><Relationship Id="rId18" Type="http://schemas.openxmlformats.org/officeDocument/2006/relationships/image" Target="../media/image84.wmf" /><Relationship Id="rId19" Type="http://schemas.openxmlformats.org/officeDocument/2006/relationships/oleObject" Target="../embeddings/oleObject26.bin" TargetMode="Internal" /><Relationship Id="rId2" Type="http://schemas.openxmlformats.org/officeDocument/2006/relationships/image" Target="../media/image13.png" /><Relationship Id="rId20" Type="http://schemas.openxmlformats.org/officeDocument/2006/relationships/image" Target="../media/image85.wmf" /><Relationship Id="rId21" Type="http://schemas.openxmlformats.org/officeDocument/2006/relationships/oleObject" Target="../embeddings/oleObject27.bin" TargetMode="Internal" /><Relationship Id="rId22" Type="http://schemas.openxmlformats.org/officeDocument/2006/relationships/image" Target="../media/image86.wmf" /><Relationship Id="rId23" Type="http://schemas.openxmlformats.org/officeDocument/2006/relationships/vmlDrawing" Target="../drawings/vmlDrawing9.vml" /><Relationship Id="rId3" Type="http://schemas.openxmlformats.org/officeDocument/2006/relationships/oleObject" Target="../embeddings/oleObject18.bin" TargetMode="Internal" /><Relationship Id="rId4" Type="http://schemas.openxmlformats.org/officeDocument/2006/relationships/image" Target="../media/image77.wmf" /><Relationship Id="rId5" Type="http://schemas.openxmlformats.org/officeDocument/2006/relationships/oleObject" Target="../embeddings/oleObject19.bin" TargetMode="Internal" /><Relationship Id="rId6" Type="http://schemas.openxmlformats.org/officeDocument/2006/relationships/image" Target="../media/image78.wmf" /><Relationship Id="rId7" Type="http://schemas.openxmlformats.org/officeDocument/2006/relationships/oleObject" Target="../embeddings/oleObject20.bin" TargetMode="Internal" /><Relationship Id="rId8" Type="http://schemas.openxmlformats.org/officeDocument/2006/relationships/image" Target="../media/image79.wmf" /><Relationship Id="rId9" Type="http://schemas.openxmlformats.org/officeDocument/2006/relationships/oleObject" Target="../embeddings/oleObject21.bin" TargetMode="Interna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9.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87.png" /><Relationship Id="rId4" Type="http://schemas.openxmlformats.org/officeDocument/2006/relationships/image" Target="../media/image88.png"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14.pn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89.png" /><Relationship Id="rId4" Type="http://schemas.openxmlformats.org/officeDocument/2006/relationships/image" Target="../media/image90.png"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 Id="rId3" Type="http://schemas.openxmlformats.org/officeDocument/2006/relationships/image" Target="../media/image3.png" /><Relationship Id="rId4" Type="http://schemas.openxmlformats.org/officeDocument/2006/relationships/image" Target="../media/image91.png"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xml" /><Relationship Id="rId3" Type="http://schemas.openxmlformats.org/officeDocument/2006/relationships/image" Target="../media/image2.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6.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二、分子热运动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598805"/>
          </a:xfrm>
          <a:prstGeom prst="rect">
            <a:avLst/>
          </a:prstGeom>
          <a:noFill/>
        </p:spPr>
        <p:txBody>
          <a:bodyPr wrap="square" rtlCol="0" anchor="t">
            <a:spAutoFit/>
          </a:bodyPr>
          <a:lstStyle/>
          <a:p>
            <a:pPr fontAlgn="auto">
              <a:lnSpc>
                <a:spcPct val="150000"/>
              </a:lnSpc>
            </a:pPr>
            <a:r>
              <a:rPr lang="zh-CN" altLang="en-US" sz="2200">
                <a:solidFill>
                  <a:schemeClr val="accent1">
                    <a:lumMod val="75000"/>
                  </a:schemeClr>
                </a:solidFill>
                <a:latin typeface="微软雅黑" panose="020b0503020204020204" charset="-122"/>
                <a:ea typeface="微软雅黑" panose="020b0503020204020204" charset="-122"/>
                <a:cs typeface="微软雅黑" panose="020b0503020204020204" charset="-122"/>
              </a:rPr>
              <a:t>1.实验探究</a:t>
            </a:r>
            <a:r>
              <a:rPr lang="en-US" altLang="zh-CN" sz="22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2200">
                <a:solidFill>
                  <a:schemeClr val="accent1">
                    <a:lumMod val="75000"/>
                  </a:schemeClr>
                </a:solidFill>
                <a:latin typeface="微软雅黑" panose="020b0503020204020204" charset="-122"/>
                <a:ea typeface="微软雅黑" panose="020b0503020204020204" charset="-122"/>
                <a:cs typeface="微软雅黑" panose="020b0503020204020204" charset="-122"/>
              </a:rPr>
              <a:t>物质的扩散</a:t>
            </a:r>
            <a:endParaRPr lang="zh-CN" altLang="en-US" sz="2200">
              <a:latin typeface="微软雅黑" panose="020b0503020204020204" charset="-122"/>
              <a:ea typeface="微软雅黑" panose="020b0503020204020204" charset="-122"/>
              <a:cs typeface="微软雅黑" panose="020b0503020204020204" charset="-122"/>
            </a:endParaRPr>
          </a:p>
        </p:txBody>
      </p:sp>
      <p:pic>
        <p:nvPicPr>
          <p:cNvPr id="2" name="图片 -2147482520" title=""/>
          <p:cNvPicPr>
            <a:picLocks noChangeAspect="1"/>
          </p:cNvPicPr>
          <p:nvPr/>
        </p:nvPicPr>
        <p:blipFill>
          <a:blip r:embed="rId3"/>
          <a:stretch>
            <a:fillRect/>
          </a:stretch>
        </p:blipFill>
        <p:spPr>
          <a:xfrm>
            <a:off x="542925" y="2023110"/>
            <a:ext cx="2195195" cy="2626360"/>
          </a:xfrm>
          <a:prstGeom prst="rect">
            <a:avLst/>
          </a:prstGeom>
          <a:noFill/>
          <a:ln w="9525">
            <a:noFill/>
          </a:ln>
        </p:spPr>
      </p:pic>
      <p:pic>
        <p:nvPicPr>
          <p:cNvPr id="7" name="图片 -2147482518" title=""/>
          <p:cNvPicPr>
            <a:picLocks noChangeAspect="1"/>
          </p:cNvPicPr>
          <p:nvPr/>
        </p:nvPicPr>
        <p:blipFill>
          <a:blip r:embed="rId4"/>
          <a:stretch>
            <a:fillRect/>
          </a:stretch>
        </p:blipFill>
        <p:spPr>
          <a:xfrm>
            <a:off x="2692400" y="2130425"/>
            <a:ext cx="4391025" cy="2518410"/>
          </a:xfrm>
          <a:prstGeom prst="rect">
            <a:avLst/>
          </a:prstGeom>
          <a:noFill/>
          <a:ln w="9525">
            <a:noFill/>
          </a:ln>
        </p:spPr>
      </p:pic>
      <p:pic>
        <p:nvPicPr>
          <p:cNvPr id="10" name="图片 -2147482517" title=""/>
          <p:cNvPicPr>
            <a:picLocks noChangeAspect="1"/>
          </p:cNvPicPr>
          <p:nvPr/>
        </p:nvPicPr>
        <p:blipFill>
          <a:blip r:embed="rId5"/>
          <a:stretch>
            <a:fillRect/>
          </a:stretch>
        </p:blipFill>
        <p:spPr>
          <a:xfrm>
            <a:off x="7016750" y="2130425"/>
            <a:ext cx="4798060" cy="2519680"/>
          </a:xfrm>
          <a:prstGeom prst="rect">
            <a:avLst/>
          </a:prstGeom>
          <a:noFill/>
          <a:ln w="9525">
            <a:noFill/>
          </a:ln>
        </p:spPr>
      </p:pic>
      <p:sp>
        <p:nvSpPr>
          <p:cNvPr id="100" name="文本框 99" title=""/>
          <p:cNvSpPr txBox="1"/>
          <p:nvPr/>
        </p:nvSpPr>
        <p:spPr>
          <a:xfrm>
            <a:off x="198755" y="4857115"/>
            <a:ext cx="2493645" cy="1322070"/>
          </a:xfrm>
          <a:prstGeom prst="rect">
            <a:avLst/>
          </a:prstGeom>
          <a:noFill/>
          <a:ln w="9525">
            <a:noFill/>
          </a:ln>
        </p:spPr>
        <p:txBody>
          <a:bodyPr wrap="square">
            <a:spAutoFit/>
          </a:bodyPr>
          <a:lstStyle/>
          <a:p>
            <a:pPr indent="0"/>
            <a:r>
              <a:rPr lang="zh-CN" sz="1600" b="0">
                <a:solidFill>
                  <a:schemeClr val="tx2"/>
                </a:solidFill>
                <a:latin typeface="微软雅黑" panose="020b0503020204020204" charset="-122"/>
                <a:ea typeface="微软雅黑" panose="020b0503020204020204" charset="-122"/>
              </a:rPr>
              <a:t>在透明的瓶中分别装入空气和二氧化氮，抽去玻璃板后，无色的空气和红棕色的二氧化氮混合在一起，最后颜色变得均匀</a:t>
            </a:r>
            <a:endParaRPr lang="zh-CN" altLang="en-US" sz="1600" b="0">
              <a:solidFill>
                <a:schemeClr val="tx2"/>
              </a:solidFill>
              <a:latin typeface="微软雅黑" panose="020b0503020204020204" charset="-122"/>
              <a:ea typeface="微软雅黑" panose="020b0503020204020204" charset="-122"/>
            </a:endParaRPr>
          </a:p>
        </p:txBody>
      </p:sp>
      <p:sp>
        <p:nvSpPr>
          <p:cNvPr id="11" name="文本框 10" title=""/>
          <p:cNvSpPr txBox="1"/>
          <p:nvPr/>
        </p:nvSpPr>
        <p:spPr>
          <a:xfrm>
            <a:off x="3089275" y="4857115"/>
            <a:ext cx="3597275" cy="1076325"/>
          </a:xfrm>
          <a:prstGeom prst="rect">
            <a:avLst/>
          </a:prstGeom>
          <a:noFill/>
          <a:ln w="9525">
            <a:noFill/>
          </a:ln>
        </p:spPr>
        <p:txBody>
          <a:bodyPr wrap="square">
            <a:spAutoFit/>
          </a:bodyPr>
          <a:lstStyle/>
          <a:p>
            <a:pPr indent="0"/>
            <a:r>
              <a:rPr lang="zh-CN" sz="1600" b="0">
                <a:solidFill>
                  <a:schemeClr val="tx2"/>
                </a:solidFill>
                <a:latin typeface="微软雅黑" panose="020b0503020204020204" charset="-122"/>
                <a:ea typeface="微软雅黑" panose="020b0503020204020204" charset="-122"/>
              </a:rPr>
              <a:t>在装入清水的量筒底部注入蓝色的硫酸铜溶液。静待几天后，清水与硫酸铜溶液的界面变得模糊，静待几周后颜色变得均匀</a:t>
            </a:r>
            <a:endParaRPr lang="zh-CN" sz="1600" b="0">
              <a:solidFill>
                <a:schemeClr val="tx2"/>
              </a:solidFill>
              <a:latin typeface="微软雅黑" panose="020b0503020204020204" charset="-122"/>
              <a:ea typeface="微软雅黑" panose="020b0503020204020204" charset="-122"/>
            </a:endParaRPr>
          </a:p>
        </p:txBody>
      </p:sp>
      <p:sp>
        <p:nvSpPr>
          <p:cNvPr id="13" name="文本框 12" title=""/>
          <p:cNvSpPr txBox="1"/>
          <p:nvPr/>
        </p:nvSpPr>
        <p:spPr>
          <a:xfrm>
            <a:off x="7293610" y="4857115"/>
            <a:ext cx="4327525" cy="829945"/>
          </a:xfrm>
          <a:prstGeom prst="rect">
            <a:avLst/>
          </a:prstGeom>
          <a:noFill/>
          <a:ln w="9525">
            <a:noFill/>
          </a:ln>
        </p:spPr>
        <p:txBody>
          <a:bodyPr wrap="square">
            <a:spAutoFit/>
          </a:bodyPr>
          <a:lstStyle/>
          <a:p>
            <a:pPr indent="0"/>
            <a:r>
              <a:rPr lang="zh-CN" sz="1600" b="0">
                <a:solidFill>
                  <a:schemeClr val="tx2"/>
                </a:solidFill>
                <a:latin typeface="微软雅黑" panose="020b0503020204020204" charset="-122"/>
                <a:ea typeface="微软雅黑" panose="020b0503020204020204" charset="-122"/>
              </a:rPr>
              <a:t>把磨的很光滑铅块和金块紧紧压在一起，在室温下防止五年后在将它们切开，发现它们互相渗入月1mm深</a:t>
            </a:r>
            <a:endParaRPr lang="zh-CN" sz="1600" b="0">
              <a:solidFill>
                <a:schemeClr val="tx2"/>
              </a:solidFill>
              <a:latin typeface="微软雅黑" panose="020b0503020204020204" charset="-122"/>
              <a:ea typeface="微软雅黑" panose="020b0503020204020204" charset="-122"/>
            </a:endParaRPr>
          </a:p>
        </p:txBody>
      </p:sp>
      <p:sp>
        <p:nvSpPr>
          <p:cNvPr id="14" name="文本框 13" title=""/>
          <p:cNvSpPr txBox="1"/>
          <p:nvPr/>
        </p:nvSpPr>
        <p:spPr>
          <a:xfrm>
            <a:off x="0" y="6179185"/>
            <a:ext cx="2910840" cy="583565"/>
          </a:xfrm>
          <a:prstGeom prst="rect">
            <a:avLst/>
          </a:prstGeom>
          <a:noFill/>
          <a:ln w="9525">
            <a:noFill/>
          </a:ln>
        </p:spPr>
        <p:txBody>
          <a:bodyPr wrap="square">
            <a:spAutoFit/>
          </a:bodyPr>
          <a:lstStyle/>
          <a:p>
            <a:pPr indent="0"/>
            <a:r>
              <a:rPr lang="zh-CN" sz="1600" b="0">
                <a:solidFill>
                  <a:schemeClr val="bg1"/>
                </a:solidFill>
                <a:highlight>
                  <a:srgbClr val="FF0000"/>
                </a:highlight>
                <a:latin typeface="微软雅黑" panose="020b0503020204020204" charset="-122"/>
                <a:ea typeface="微软雅黑" panose="020b0503020204020204" charset="-122"/>
              </a:rPr>
              <a:t>空气和二氧化氮气体彼此进入对方</a:t>
            </a:r>
            <a:endParaRPr lang="zh-CN" sz="1600" b="0">
              <a:solidFill>
                <a:schemeClr val="bg1"/>
              </a:solidFill>
              <a:highlight>
                <a:srgbClr val="FF0000"/>
              </a:highlight>
              <a:latin typeface="微软雅黑" panose="020b0503020204020204" charset="-122"/>
              <a:ea typeface="微软雅黑" panose="020b0503020204020204" charset="-122"/>
            </a:endParaRPr>
          </a:p>
        </p:txBody>
      </p:sp>
      <p:sp>
        <p:nvSpPr>
          <p:cNvPr id="15" name="文本框 14" title=""/>
          <p:cNvSpPr txBox="1"/>
          <p:nvPr/>
        </p:nvSpPr>
        <p:spPr>
          <a:xfrm>
            <a:off x="3514725" y="6175375"/>
            <a:ext cx="2910840" cy="337185"/>
          </a:xfrm>
          <a:prstGeom prst="rect">
            <a:avLst/>
          </a:prstGeom>
          <a:noFill/>
          <a:ln w="9525">
            <a:noFill/>
          </a:ln>
        </p:spPr>
        <p:txBody>
          <a:bodyPr wrap="square">
            <a:spAutoFit/>
          </a:bodyPr>
          <a:lstStyle/>
          <a:p>
            <a:pPr indent="0"/>
            <a:r>
              <a:rPr lang="zh-CN" sz="1600" b="0">
                <a:solidFill>
                  <a:schemeClr val="bg1"/>
                </a:solidFill>
                <a:highlight>
                  <a:srgbClr val="FF0000"/>
                </a:highlight>
                <a:latin typeface="微软雅黑" panose="020b0503020204020204" charset="-122"/>
                <a:ea typeface="微软雅黑" panose="020b0503020204020204" charset="-122"/>
              </a:rPr>
              <a:t>水和硫酸铜溶液彼此进入对方</a:t>
            </a:r>
            <a:endParaRPr lang="zh-CN" sz="1600" b="0">
              <a:solidFill>
                <a:schemeClr val="bg1"/>
              </a:solidFill>
              <a:highlight>
                <a:srgbClr val="FF0000"/>
              </a:highlight>
              <a:latin typeface="微软雅黑" panose="020b0503020204020204" charset="-122"/>
              <a:ea typeface="微软雅黑" panose="020b0503020204020204" charset="-122"/>
            </a:endParaRPr>
          </a:p>
        </p:txBody>
      </p:sp>
      <p:sp>
        <p:nvSpPr>
          <p:cNvPr id="16" name="文本框 15" title=""/>
          <p:cNvSpPr txBox="1"/>
          <p:nvPr/>
        </p:nvSpPr>
        <p:spPr>
          <a:xfrm>
            <a:off x="8317865" y="6179185"/>
            <a:ext cx="2910840" cy="337185"/>
          </a:xfrm>
          <a:prstGeom prst="rect">
            <a:avLst/>
          </a:prstGeom>
          <a:noFill/>
          <a:ln w="9525">
            <a:noFill/>
          </a:ln>
        </p:spPr>
        <p:txBody>
          <a:bodyPr wrap="square">
            <a:spAutoFit/>
          </a:bodyPr>
          <a:lstStyle/>
          <a:p>
            <a:pPr indent="0" algn="ctr"/>
            <a:r>
              <a:rPr lang="zh-CN" sz="1600" b="0">
                <a:solidFill>
                  <a:schemeClr val="bg1"/>
                </a:solidFill>
                <a:highlight>
                  <a:srgbClr val="FF0000"/>
                </a:highlight>
                <a:latin typeface="微软雅黑" panose="020b0503020204020204" charset="-122"/>
                <a:ea typeface="微软雅黑" panose="020b0503020204020204" charset="-122"/>
              </a:rPr>
              <a:t>金和铅彼此进入对方</a:t>
            </a:r>
            <a:endParaRPr lang="zh-CN" sz="1600" b="0">
              <a:solidFill>
                <a:schemeClr val="bg1"/>
              </a:solidFill>
              <a:highlight>
                <a:srgbClr val="FF0000"/>
              </a:highlight>
              <a:latin typeface="微软雅黑" panose="020b0503020204020204" charset="-122"/>
              <a:ea typeface="微软雅黑" panose="020b0503020204020204" charset="-122"/>
            </a:endParaRPr>
          </a:p>
        </p:txBody>
      </p:sp>
      <p:sp>
        <p:nvSpPr>
          <p:cNvPr id="17" name="文本框 16" title=""/>
          <p:cNvSpPr txBox="1"/>
          <p:nvPr/>
        </p:nvSpPr>
        <p:spPr>
          <a:xfrm>
            <a:off x="3862705" y="1353185"/>
            <a:ext cx="7952740" cy="583565"/>
          </a:xfrm>
          <a:prstGeom prst="rect">
            <a:avLst/>
          </a:prstGeom>
          <a:noFill/>
          <a:ln w="9525">
            <a:noFill/>
          </a:ln>
        </p:spPr>
        <p:txBody>
          <a:bodyPr wrap="square">
            <a:spAutoFit/>
          </a:bodyPr>
          <a:lstStyle/>
          <a:p>
            <a:pPr indent="0"/>
            <a:r>
              <a:rPr lang="zh-CN" sz="1600" b="0">
                <a:solidFill>
                  <a:schemeClr val="bg1"/>
                </a:solidFill>
                <a:highlight>
                  <a:srgbClr val="008000"/>
                </a:highlight>
                <a:latin typeface="微软雅黑" panose="020b0503020204020204" charset="-122"/>
                <a:ea typeface="微软雅黑" panose="020b0503020204020204" charset="-122"/>
              </a:rPr>
              <a:t>气体、液体和固体分子都在不停地做无规则运动，能彼此进入分子的间隙中，即固体、液体和气体都会发生扩散现象</a:t>
            </a:r>
            <a:endParaRPr lang="zh-CN" altLang="en-US" sz="1600" b="0">
              <a:solidFill>
                <a:schemeClr val="bg1"/>
              </a:solidFill>
              <a:highlight>
                <a:srgbClr val="008000"/>
              </a:highlight>
              <a:latin typeface="微软雅黑" panose="020b0503020204020204" charset="-122"/>
              <a:ea typeface="微软雅黑" panose="020b0503020204020204" charset="-122"/>
            </a:endParaRPr>
          </a:p>
        </p:txBody>
      </p:sp>
      <p:cxnSp>
        <p:nvCxnSpPr>
          <p:cNvPr id="18" name="直接连接符 17" title=""/>
          <p:cNvCxnSpPr/>
          <p:nvPr/>
        </p:nvCxnSpPr>
        <p:spPr>
          <a:xfrm flipH="1">
            <a:off x="2301875" y="1739265"/>
            <a:ext cx="1653540" cy="426085"/>
          </a:xfrm>
          <a:prstGeom prst="line">
            <a:avLst/>
          </a:prstGeom>
          <a:ln w="28575" cmpd="sng">
            <a:solidFill>
              <a:schemeClr val="accent4">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title=""/>
          <p:cNvCxnSpPr/>
          <p:nvPr/>
        </p:nvCxnSpPr>
        <p:spPr>
          <a:xfrm flipH="1">
            <a:off x="5415915" y="1876425"/>
            <a:ext cx="896620" cy="248285"/>
          </a:xfrm>
          <a:prstGeom prst="line">
            <a:avLst/>
          </a:prstGeom>
          <a:ln w="28575" cmpd="sng">
            <a:solidFill>
              <a:schemeClr val="accent4">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title=""/>
          <p:cNvCxnSpPr/>
          <p:nvPr/>
        </p:nvCxnSpPr>
        <p:spPr>
          <a:xfrm>
            <a:off x="8423910" y="1597025"/>
            <a:ext cx="1079500" cy="588645"/>
          </a:xfrm>
          <a:prstGeom prst="line">
            <a:avLst/>
          </a:prstGeom>
          <a:ln w="28575" cmpd="sng">
            <a:solidFill>
              <a:schemeClr val="accent4">
                <a:lumMod val="75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left)">
                                      <p:cBhvr>
                                        <p:cTn id="25" dur="500"/>
                                        <p:tgtEl>
                                          <p:spTgt spid="10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up)">
                                      <p:cBhvr>
                                        <p:cTn id="58" dur="500"/>
                                        <p:tgtEl>
                                          <p:spTgt spid="16"/>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up)">
                                      <p:cBhvr>
                                        <p:cTn id="68" dur="500"/>
                                        <p:tgtEl>
                                          <p:spTgt spid="18"/>
                                        </p:tgtEl>
                                      </p:cBhvr>
                                    </p:animEffect>
                                  </p:childTnLst>
                                </p:cTn>
                              </p:par>
                              <p:par>
                                <p:cTn id="69" presetID="22" presetClass="entr" presetSubtype="1"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up)">
                                      <p:cBhvr>
                                        <p:cTn id="71" dur="500"/>
                                        <p:tgtEl>
                                          <p:spTgt spid="20"/>
                                        </p:tgtEl>
                                      </p:cBhvr>
                                    </p:animEffect>
                                  </p:childTnLst>
                                </p:cTn>
                              </p:par>
                              <p:par>
                                <p:cTn id="72" presetID="22" presetClass="entr" presetSubtype="1"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up)">
                                      <p:cBhvr>
                                        <p:cTn id="7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0" grpId="0"/>
      <p:bldP spid="7" grpId="0"/>
      <p:bldP spid="11" grpId="0"/>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二、分子热运动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175323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2.扩散现象</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（1）定义：</a:t>
            </a:r>
            <a:r>
              <a:rPr>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不同的物质</a:t>
            </a:r>
            <a:r>
              <a:rPr>
                <a:solidFill>
                  <a:schemeClr val="tx1"/>
                </a:solidFill>
                <a:latin typeface="微软雅黑" panose="020b0503020204020204" charset="-122"/>
                <a:ea typeface="微软雅黑" panose="020b0503020204020204" charset="-122"/>
                <a:cs typeface="微软雅黑" panose="020b0503020204020204" charset="-122"/>
              </a:rPr>
              <a:t>相互接触时，</a:t>
            </a:r>
            <a:r>
              <a:rPr lang="en-US" u="sng">
                <a:solidFill>
                  <a:schemeClr val="tx1"/>
                </a:solidFill>
                <a:latin typeface="微软雅黑" panose="020b0503020204020204" charset="-122"/>
                <a:ea typeface="微软雅黑" panose="020b0503020204020204" charset="-122"/>
                <a:cs typeface="微软雅黑" panose="020b0503020204020204" charset="-122"/>
              </a:rPr>
              <a:t>              </a:t>
            </a:r>
            <a:r>
              <a:rPr>
                <a:solidFill>
                  <a:schemeClr val="tx1"/>
                </a:solidFill>
                <a:latin typeface="微软雅黑" panose="020b0503020204020204" charset="-122"/>
                <a:ea typeface="微软雅黑" panose="020b0503020204020204" charset="-122"/>
                <a:cs typeface="微软雅黑" panose="020b0503020204020204" charset="-122"/>
              </a:rPr>
              <a:t>对方的现象叫</a:t>
            </a:r>
            <a:r>
              <a:rPr>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扩散</a:t>
            </a:r>
            <a:r>
              <a:rPr>
                <a:solidFill>
                  <a:schemeClr val="tx1"/>
                </a:solidFill>
                <a:latin typeface="微软雅黑" panose="020b0503020204020204" charset="-122"/>
                <a:ea typeface="微软雅黑" panose="020b0503020204020204" charset="-122"/>
                <a:cs typeface="微软雅黑" panose="020b0503020204020204" charset="-122"/>
              </a:rPr>
              <a:t>。</a:t>
            </a:r>
            <a:endParaRPr>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（2）扩散现象表明：一切物质的分子都在</a:t>
            </a:r>
            <a:r>
              <a:rPr lang="en-US" u="sng">
                <a:solidFill>
                  <a:schemeClr val="tx1"/>
                </a:solidFill>
                <a:latin typeface="微软雅黑" panose="020b0503020204020204" charset="-122"/>
                <a:ea typeface="微软雅黑" panose="020b0503020204020204" charset="-122"/>
                <a:cs typeface="微软雅黑" panose="020b0503020204020204" charset="-122"/>
              </a:rPr>
              <a:t>                                     </a:t>
            </a:r>
            <a:r>
              <a:rPr>
                <a:solidFill>
                  <a:schemeClr val="tx1"/>
                </a:solidFill>
                <a:latin typeface="微软雅黑" panose="020b0503020204020204" charset="-122"/>
                <a:ea typeface="微软雅黑" panose="020b0503020204020204" charset="-122"/>
                <a:cs typeface="微软雅黑" panose="020b0503020204020204" charset="-122"/>
              </a:rPr>
              <a:t>，也说明物质的分子间</a:t>
            </a:r>
            <a:r>
              <a:rPr>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存在间隙</a:t>
            </a:r>
            <a:r>
              <a:rPr>
                <a:solidFill>
                  <a:schemeClr val="tx1"/>
                </a:solidFill>
                <a:latin typeface="微软雅黑" panose="020b0503020204020204" charset="-122"/>
                <a:ea typeface="微软雅黑" panose="020b0503020204020204" charset="-122"/>
                <a:cs typeface="微软雅黑" panose="020b0503020204020204" charset="-122"/>
              </a:rPr>
              <a:t>。</a:t>
            </a:r>
            <a:endParaRPr>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（3）影响扩散的因素：温度越高，扩散</a:t>
            </a:r>
            <a:r>
              <a:rPr>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越快</a:t>
            </a:r>
            <a:r>
              <a:rPr>
                <a:solidFill>
                  <a:schemeClr val="tx1"/>
                </a:solidFill>
                <a:latin typeface="微软雅黑" panose="020b0503020204020204" charset="-122"/>
                <a:ea typeface="微软雅黑" panose="020b0503020204020204" charset="-122"/>
                <a:cs typeface="微软雅黑" panose="020b0503020204020204" charset="-122"/>
              </a:rPr>
              <a:t>(即分子无规则运动跟</a:t>
            </a:r>
            <a:r>
              <a:rPr>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温度有关</a:t>
            </a:r>
            <a:r>
              <a:rPr>
                <a:solidFill>
                  <a:schemeClr val="tx1"/>
                </a:solidFill>
                <a:latin typeface="微软雅黑" panose="020b0503020204020204" charset="-122"/>
                <a:ea typeface="微软雅黑" panose="020b0503020204020204" charset="-122"/>
                <a:cs typeface="微软雅黑" panose="020b0503020204020204" charset="-122"/>
              </a:rPr>
              <a:t>，温度越高分子无规则运动越剧烈)。</a:t>
            </a:r>
            <a:endParaRPr>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1" name="文本框 20" title=""/>
          <p:cNvSpPr txBox="1"/>
          <p:nvPr/>
        </p:nvSpPr>
        <p:spPr>
          <a:xfrm>
            <a:off x="4055110" y="1818640"/>
            <a:ext cx="10972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进入对方</a:t>
            </a:r>
            <a:endParaRPr lang="zh-CN" altLang="en-US">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4587240" y="2205990"/>
            <a:ext cx="2697480" cy="368300"/>
          </a:xfrm>
          <a:prstGeom prst="rect">
            <a:avLst/>
          </a:prstGeom>
          <a:noFill/>
        </p:spPr>
        <p:txBody>
          <a:bodyPr wrap="none" rtlCol="0">
            <a:spAutoFit/>
          </a:bodyPr>
          <a:lstStyle/>
          <a:p>
            <a:pPr algn="l"/>
            <a:r>
              <a:rPr>
                <a:solidFill>
                  <a:srgbClr val="FF0000"/>
                </a:solidFill>
                <a:latin typeface="微软雅黑" panose="020b0503020204020204" charset="-122"/>
                <a:ea typeface="微软雅黑" panose="020b0503020204020204" charset="-122"/>
                <a:cs typeface="微软雅黑" panose="020b0503020204020204" charset="-122"/>
                <a:sym typeface="+mn-ea"/>
              </a:rPr>
              <a:t>永不停息地做无规则运动</a:t>
            </a:r>
            <a:endParaRPr lang="zh-CN" altLang="en-US">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23"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3947" y="323898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title=""/>
          <p:cNvSpPr/>
          <p:nvPr/>
        </p:nvSpPr>
        <p:spPr>
          <a:xfrm>
            <a:off x="244178" y="3712803"/>
            <a:ext cx="11463655" cy="2861310"/>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sz="2000" b="1" kern="100">
                <a:latin typeface="Times New Roman" panose="02020603050405020304" pitchFamily="18" charset="0"/>
                <a:ea typeface="华文楷体" panose="02010600040101010101" pitchFamily="2" charset="-122"/>
                <a:cs typeface="华文楷体" panose="02010600040101010101" pitchFamily="2" charset="-122"/>
              </a:rPr>
              <a:t>扩散现象的认识和理解：</a:t>
            </a:r>
            <a:endParaRPr lang="zh-CN" altLang="en-US" sz="2000" b="1"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sz="2000" kern="100">
                <a:latin typeface="Times New Roman" panose="02020603050405020304" pitchFamily="18" charset="0"/>
                <a:ea typeface="华文楷体" panose="02010600040101010101" pitchFamily="2" charset="-122"/>
                <a:cs typeface="华文楷体" panose="02010600040101010101" pitchFamily="2" charset="-122"/>
              </a:rPr>
              <a:t>（1）扩散现象只能发生在不同的物质之间，同种物质之间不能发生扩散现象；</a:t>
            </a:r>
            <a:endParaRPr lang="zh-CN" altLang="en-US" sz="20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sz="2000" kern="100">
                <a:latin typeface="Times New Roman" panose="02020603050405020304" pitchFamily="18" charset="0"/>
                <a:ea typeface="华文楷体" panose="02010600040101010101" pitchFamily="2" charset="-122"/>
                <a:cs typeface="华文楷体" panose="02010600040101010101" pitchFamily="2" charset="-122"/>
              </a:rPr>
              <a:t>（2）不同物质只有相互接触时，才能发生扩散现象，没有相互接触的物质，是不会发生扩散现象的；</a:t>
            </a:r>
            <a:endParaRPr lang="zh-CN" altLang="en-US" sz="20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sz="2000" kern="100">
                <a:latin typeface="Times New Roman" panose="02020603050405020304" pitchFamily="18" charset="0"/>
                <a:ea typeface="华文楷体" panose="02010600040101010101" pitchFamily="2" charset="-122"/>
                <a:cs typeface="华文楷体" panose="02010600040101010101" pitchFamily="2" charset="-122"/>
              </a:rPr>
              <a:t>（3）扩散现象是两种物质的分子彼此进入对方，而不是单一的某种物质的分子进入另一种物质；</a:t>
            </a:r>
            <a:endParaRPr lang="zh-CN" altLang="en-US" sz="20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sz="2000" kern="100">
                <a:latin typeface="Times New Roman" panose="02020603050405020304" pitchFamily="18" charset="0"/>
                <a:ea typeface="华文楷体" panose="02010600040101010101" pitchFamily="2" charset="-122"/>
                <a:cs typeface="华文楷体" panose="02010600040101010101" pitchFamily="2" charset="-122"/>
              </a:rPr>
              <a:t>（4）气体、液体和固体之间都可以发生扩散现象，不同状态的物质之间也可以发生。</a:t>
            </a:r>
            <a:endParaRPr lang="zh-CN" altLang="en-US" sz="2000"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linds(horizontal)">
                                      <p:cBhvr>
                                        <p:cTn id="40" dur="500"/>
                                        <p:tgtEl>
                                          <p:spTgt spid="22"/>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22" grpId="0"/>
      <p:bldP spid="24"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二、分子热运动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1337945"/>
          </a:xfrm>
          <a:prstGeom prst="rect">
            <a:avLst/>
          </a:prstGeom>
          <a:noFill/>
        </p:spPr>
        <p:txBody>
          <a:bodyPr wrap="square" rtlCol="0" anchor="t">
            <a:spAutoFit/>
          </a:bodyPr>
          <a:lstStyle/>
          <a:p>
            <a:pPr fontAlgn="auto">
              <a:lnSpc>
                <a:spcPct val="150000"/>
              </a:lnSpc>
            </a:pPr>
            <a:r>
              <a:rPr b="1">
                <a:solidFill>
                  <a:schemeClr val="tx1"/>
                </a:solidFill>
                <a:latin typeface="微软雅黑" panose="020b0503020204020204" charset="-122"/>
                <a:ea typeface="微软雅黑" panose="020b0503020204020204" charset="-122"/>
                <a:cs typeface="微软雅黑" panose="020b0503020204020204" charset="-122"/>
              </a:rPr>
              <a:t>扩散现象的物理意义：</a:t>
            </a:r>
            <a:r>
              <a:rPr>
                <a:solidFill>
                  <a:schemeClr val="tx1"/>
                </a:solidFill>
                <a:latin typeface="微软雅黑" panose="020b0503020204020204" charset="-122"/>
                <a:ea typeface="微软雅黑" panose="020b0503020204020204" charset="-122"/>
                <a:cs typeface="微软雅黑" panose="020b0503020204020204" charset="-122"/>
              </a:rPr>
              <a:t>在扩散过程中，气体分子从密度较大的区域移向密度较小的区域，经过一段时间的掺和，密度分布趋向均匀。在扩散过程中，迁移的分子不是单一方向的，只是密度大的区域向密度小的区城迁移的分子数，多于密度小的区域向密度大的区域迁移的分子数。</a:t>
            </a:r>
            <a:endParaRPr>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nvSpPr>
        <p:spPr>
          <a:xfrm>
            <a:off x="244475" y="2678430"/>
            <a:ext cx="11703050" cy="1337945"/>
          </a:xfrm>
          <a:prstGeom prst="rect">
            <a:avLst/>
          </a:prstGeom>
          <a:noFill/>
        </p:spPr>
        <p:txBody>
          <a:bodyPr wrap="square" rtlCol="0" anchor="t">
            <a:spAutoFit/>
          </a:bodyPr>
          <a:lstStyle/>
          <a:p>
            <a:pPr fontAlgn="auto">
              <a:lnSpc>
                <a:spcPct val="150000"/>
              </a:lnSpc>
            </a:pPr>
            <a:r>
              <a:rPr b="1">
                <a:solidFill>
                  <a:schemeClr val="tx1"/>
                </a:solidFill>
                <a:latin typeface="微软雅黑" panose="020b0503020204020204" charset="-122"/>
                <a:ea typeface="微软雅黑" panose="020b0503020204020204" charset="-122"/>
                <a:cs typeface="微软雅黑" panose="020b0503020204020204" charset="-122"/>
              </a:rPr>
              <a:t>扩散现象的实质：</a:t>
            </a:r>
            <a:r>
              <a:rPr>
                <a:solidFill>
                  <a:schemeClr val="tx1"/>
                </a:solidFill>
                <a:latin typeface="微软雅黑" panose="020b0503020204020204" charset="-122"/>
                <a:ea typeface="微软雅黑" panose="020b0503020204020204" charset="-122"/>
                <a:cs typeface="微软雅黑" panose="020b0503020204020204" charset="-122"/>
              </a:rPr>
              <a:t>扩散现象是气体分子的内迁移现象。从微观上分析是大量气体分子做无规则热运动时，分子之间发生相互碰撞的结果。由于不同空间区域的分子密度分布不均匀，分子发生碰撞的情况也不同。这种碰撞迫使密度大的区域的分子向密度小的区域转移，最后达到均匀的密度分布。</a:t>
            </a:r>
            <a:endParaRPr>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nvSpPr>
        <p:spPr>
          <a:xfrm>
            <a:off x="292735" y="4016375"/>
            <a:ext cx="11703050" cy="1753235"/>
          </a:xfrm>
          <a:prstGeom prst="rect">
            <a:avLst/>
          </a:prstGeom>
          <a:noFill/>
        </p:spPr>
        <p:txBody>
          <a:bodyPr wrap="square" rtlCol="0" anchor="t">
            <a:spAutoFit/>
          </a:bodyPr>
          <a:lstStyle/>
          <a:p>
            <a:pPr fontAlgn="auto">
              <a:lnSpc>
                <a:spcPct val="150000"/>
              </a:lnSpc>
            </a:pPr>
            <a:r>
              <a:rPr b="1">
                <a:solidFill>
                  <a:schemeClr val="tx1"/>
                </a:solidFill>
                <a:latin typeface="微软雅黑" panose="020b0503020204020204" charset="-122"/>
                <a:ea typeface="微软雅黑" panose="020b0503020204020204" charset="-122"/>
                <a:cs typeface="微软雅黑" panose="020b0503020204020204" charset="-122"/>
              </a:rPr>
              <a:t>判断扩散现象的方法：</a:t>
            </a:r>
            <a:r>
              <a:rPr>
                <a:solidFill>
                  <a:schemeClr val="tx1"/>
                </a:solidFill>
                <a:latin typeface="微软雅黑" panose="020b0503020204020204" charset="-122"/>
                <a:ea typeface="微软雅黑" panose="020b0503020204020204" charset="-122"/>
                <a:cs typeface="微软雅黑" panose="020b0503020204020204" charset="-122"/>
              </a:rPr>
              <a:t>确认某种现象是否属于扩散现象时，关键是要看不同的物质彼此进入对方是自发形成的，还是在外力作用下形成的，是由于分子运动形成的，还是由于宏观的机械运动形成的。由于分子运动而自发形成的属于扩散现象，受外力作用下的宏观机械运动形成的现象就不属于扩散现象。例如，秋天，桂花飘香属于由于分子运动而形成的扩散现象，而冬天，雪花飘扬是由于雪花受重力和风力作用下的机械运动，它不属于扩散现象。</a:t>
            </a:r>
            <a:endParaRPr>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二、分子热运动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92202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3.分子热运动</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（1）探究实验：物质的扩散</a:t>
            </a:r>
            <a:endParaRPr>
              <a:latin typeface="微软雅黑" panose="020b0503020204020204" charset="-122"/>
              <a:ea typeface="微软雅黑" panose="020b0503020204020204" charset="-122"/>
              <a:cs typeface="微软雅黑" panose="020b0503020204020204" charset="-122"/>
            </a:endParaRPr>
          </a:p>
        </p:txBody>
      </p:sp>
      <p:pic>
        <p:nvPicPr>
          <p:cNvPr id="2" name="图片 -2147482523" title=""/>
          <p:cNvPicPr>
            <a:picLocks noChangeAspect="1"/>
          </p:cNvPicPr>
          <p:nvPr/>
        </p:nvPicPr>
        <p:blipFill>
          <a:blip r:embed="rId3"/>
          <a:stretch>
            <a:fillRect/>
          </a:stretch>
        </p:blipFill>
        <p:spPr>
          <a:xfrm>
            <a:off x="5408930" y="1462405"/>
            <a:ext cx="2418080" cy="2459990"/>
          </a:xfrm>
          <a:prstGeom prst="rect">
            <a:avLst/>
          </a:prstGeom>
          <a:noFill/>
          <a:ln w="9525">
            <a:noFill/>
          </a:ln>
        </p:spPr>
      </p:pic>
      <p:sp>
        <p:nvSpPr>
          <p:cNvPr id="16" name="圆角矩形标注 15" title=""/>
          <p:cNvSpPr/>
          <p:nvPr/>
        </p:nvSpPr>
        <p:spPr>
          <a:xfrm>
            <a:off x="424180" y="2280285"/>
            <a:ext cx="3540125" cy="1591310"/>
          </a:xfrm>
          <a:prstGeom prst="wedgeRoundRectCallout">
            <a:avLst>
              <a:gd name="adj1" fmla="val 83757"/>
              <a:gd name="adj2" fmla="val 110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latin typeface="微软雅黑" panose="020b0503020204020204" charset="-122"/>
                <a:ea typeface="微软雅黑" panose="020b0503020204020204" charset="-122"/>
                <a:sym typeface="+mn-ea"/>
              </a:rPr>
              <a:t>如图所示，取两个相同的烧杯，分别装入质量相等的适量冷水和热水，分别向两杯水中滴入一滴红墨水</a:t>
            </a:r>
            <a:endParaRPr lang="zh-CN" altLang="en-US">
              <a:latin typeface="微软雅黑" panose="020b0503020204020204" charset="-122"/>
              <a:ea typeface="微软雅黑" panose="020b0503020204020204" charset="-122"/>
              <a:sym typeface="+mn-ea"/>
            </a:endParaRPr>
          </a:p>
        </p:txBody>
      </p:sp>
      <p:sp>
        <p:nvSpPr>
          <p:cNvPr id="10" name="圆角矩形标注 9" title=""/>
          <p:cNvSpPr/>
          <p:nvPr/>
        </p:nvSpPr>
        <p:spPr>
          <a:xfrm>
            <a:off x="8557895" y="2280285"/>
            <a:ext cx="3540125" cy="1591310"/>
          </a:xfrm>
          <a:prstGeom prst="wedgeRoundRectCallout">
            <a:avLst>
              <a:gd name="adj1" fmla="val -63219"/>
              <a:gd name="adj2" fmla="val -10654"/>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latin typeface="微软雅黑" panose="020b0503020204020204" charset="-122"/>
                <a:ea typeface="微软雅黑" panose="020b0503020204020204" charset="-122"/>
                <a:sym typeface="+mn-ea"/>
              </a:rPr>
              <a:t>现象：红墨水在热水扩散得快是因为热水中分子运动剧烈，在冷水中扩散慢是因为冷水分子运动较慢</a:t>
            </a:r>
            <a:endParaRPr lang="zh-CN" altLang="en-US">
              <a:latin typeface="微软雅黑" panose="020b0503020204020204" charset="-122"/>
              <a:ea typeface="微软雅黑" panose="020b0503020204020204" charset="-122"/>
              <a:sym typeface="+mn-ea"/>
            </a:endParaRPr>
          </a:p>
        </p:txBody>
      </p:sp>
      <p:sp>
        <p:nvSpPr>
          <p:cNvPr id="100" name="文本框 99" title=""/>
          <p:cNvSpPr txBox="1"/>
          <p:nvPr/>
        </p:nvSpPr>
        <p:spPr>
          <a:xfrm>
            <a:off x="1660525" y="3979545"/>
            <a:ext cx="8274685" cy="368300"/>
          </a:xfrm>
          <a:prstGeom prst="rect">
            <a:avLst/>
          </a:prstGeom>
          <a:noFill/>
          <a:ln w="9525">
            <a:noFill/>
          </a:ln>
        </p:spPr>
        <p:txBody>
          <a:bodyPr wrap="square">
            <a:spAutoFit/>
          </a:bodyPr>
          <a:lstStyle/>
          <a:p>
            <a:pPr indent="0"/>
            <a:r>
              <a:rPr lang="zh-CN" b="0">
                <a:solidFill>
                  <a:schemeClr val="bg1"/>
                </a:solidFill>
                <a:highlight>
                  <a:srgbClr val="FF0000"/>
                </a:highlight>
                <a:latin typeface="微软雅黑" panose="020b0503020204020204" charset="-122"/>
                <a:ea typeface="微软雅黑" panose="020b0503020204020204" charset="-122"/>
              </a:rPr>
              <a:t>分子热运动的快慢与温度有关：温度越高，物质扩散得越快，分子运动月剧烈</a:t>
            </a:r>
            <a:endParaRPr lang="zh-CN" altLang="en-US" b="0">
              <a:solidFill>
                <a:schemeClr val="bg1"/>
              </a:solidFill>
              <a:highlight>
                <a:srgbClr val="FF0000"/>
              </a:highlight>
              <a:latin typeface="微软雅黑" panose="020b0503020204020204" charset="-122"/>
              <a:ea typeface="微软雅黑" panose="020b0503020204020204" charset="-122"/>
            </a:endParaRPr>
          </a:p>
        </p:txBody>
      </p:sp>
      <p:sp>
        <p:nvSpPr>
          <p:cNvPr id="11" name="文本框 10" title=""/>
          <p:cNvSpPr txBox="1"/>
          <p:nvPr/>
        </p:nvSpPr>
        <p:spPr>
          <a:xfrm>
            <a:off x="292735" y="3979545"/>
            <a:ext cx="1554480" cy="368300"/>
          </a:xfrm>
          <a:prstGeom prst="rect">
            <a:avLst/>
          </a:prstGeom>
          <a:noFill/>
        </p:spPr>
        <p:txBody>
          <a:bodyPr wrap="none" rtlCol="0">
            <a:spAutoFit/>
          </a:bodyPr>
          <a:lstStyle/>
          <a:p>
            <a:r>
              <a:rPr lang="zh-CN" altLang="en-US">
                <a:solidFill>
                  <a:srgbClr val="1C18D4"/>
                </a:solidFill>
                <a:latin typeface="微软雅黑" panose="020b0503020204020204" charset="-122"/>
                <a:ea typeface="微软雅黑" panose="020b0503020204020204" charset="-122"/>
              </a:rPr>
              <a:t>【探究归纳】</a:t>
            </a:r>
            <a:endParaRPr lang="zh-CN" altLang="en-US">
              <a:solidFill>
                <a:srgbClr val="1C18D4"/>
              </a:solidFill>
              <a:latin typeface="微软雅黑" panose="020b0503020204020204" charset="-122"/>
              <a:ea typeface="微软雅黑" panose="020b0503020204020204" charset="-122"/>
            </a:endParaRPr>
          </a:p>
        </p:txBody>
      </p:sp>
      <p:pic>
        <p:nvPicPr>
          <p:cNvPr id="23" name="图片 356" titl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3947" y="4391512"/>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title=""/>
          <p:cNvSpPr/>
          <p:nvPr/>
        </p:nvSpPr>
        <p:spPr>
          <a:xfrm>
            <a:off x="244475" y="4865370"/>
            <a:ext cx="11788140" cy="1753235"/>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b="1" kern="100">
                <a:latin typeface="Times New Roman" panose="02020603050405020304" pitchFamily="18" charset="0"/>
                <a:ea typeface="华文楷体" panose="02010600040101010101" pitchFamily="2" charset="-122"/>
                <a:cs typeface="华文楷体" panose="02010600040101010101" pitchFamily="2" charset="-122"/>
              </a:rPr>
              <a:t>分子热运动的意义：</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一切物质的分子都在不停地做无规则热运动。这种无规则运动叫分子热运动。</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b="1" kern="100">
                <a:latin typeface="Times New Roman" panose="02020603050405020304" pitchFamily="18" charset="0"/>
                <a:ea typeface="华文楷体" panose="02010600040101010101" pitchFamily="2" charset="-122"/>
                <a:cs typeface="华文楷体" panose="02010600040101010101" pitchFamily="2" charset="-122"/>
              </a:rPr>
              <a:t>分子热运动的特点：</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同一物体，分子运动越剧烈，物体的温度越高。即温度是物体分子热运动剧烈程度的标志。</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b="1" kern="100">
                <a:latin typeface="Times New Roman" panose="02020603050405020304" pitchFamily="18" charset="0"/>
                <a:ea typeface="华文楷体" panose="02010600040101010101" pitchFamily="2" charset="-122"/>
                <a:cs typeface="华文楷体" panose="02010600040101010101" pitchFamily="2" charset="-122"/>
              </a:rPr>
              <a:t>0℃的物体分子照样做无规则热运动：</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一切物质的分子都在不停地做无规则热运动。只是分子运动的剧烈程度不同。温度低时，分子热运动相对缓慢，但并没有停止，不能错误的认为0℃时物质分子不再做热运动。</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wipe(left)">
                                      <p:cBhvr>
                                        <p:cTn id="43" dur="500"/>
                                        <p:tgtEl>
                                          <p:spTgt spid="100"/>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0" grpId="0" animBg="1"/>
      <p:bldP spid="11" grpId="0"/>
      <p:bldP spid="100" grpId="0"/>
      <p:bldP spid="24"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三、分子间相互作用力</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55308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1.探究实验：分子间的作用力</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2147482522" title=""/>
          <p:cNvPicPr>
            <a:picLocks noChangeAspect="1"/>
          </p:cNvPicPr>
          <p:nvPr/>
        </p:nvPicPr>
        <p:blipFill>
          <a:blip r:embed="rId3"/>
          <a:stretch>
            <a:fillRect/>
          </a:stretch>
        </p:blipFill>
        <p:spPr>
          <a:xfrm>
            <a:off x="3409950" y="1777365"/>
            <a:ext cx="2240915" cy="2451735"/>
          </a:xfrm>
          <a:prstGeom prst="rect">
            <a:avLst/>
          </a:prstGeom>
          <a:noFill/>
          <a:ln w="9525">
            <a:noFill/>
          </a:ln>
        </p:spPr>
      </p:pic>
      <p:sp>
        <p:nvSpPr>
          <p:cNvPr id="19" name="圆角矩形标注 18" title=""/>
          <p:cNvSpPr/>
          <p:nvPr/>
        </p:nvSpPr>
        <p:spPr>
          <a:xfrm>
            <a:off x="471170" y="2206625"/>
            <a:ext cx="2566670" cy="1419225"/>
          </a:xfrm>
          <a:prstGeom prst="wedgeRoundRectCallout">
            <a:avLst>
              <a:gd name="adj1" fmla="val 61504"/>
              <a:gd name="adj2" fmla="val -17158"/>
              <a:gd name="adj3" fmla="val 166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latin typeface="微软雅黑" panose="020b0503020204020204" charset="-122"/>
                <a:ea typeface="微软雅黑" panose="020b0503020204020204" charset="-122"/>
                <a:sym typeface="+mn-ea"/>
              </a:rPr>
              <a:t>将两个铅块地面磨平，紧压在一起，在下面重物不能它们分开</a:t>
            </a:r>
            <a:endParaRPr lang="zh-CN" altLang="en-US">
              <a:latin typeface="微软雅黑" panose="020b0503020204020204" charset="-122"/>
              <a:ea typeface="微软雅黑" panose="020b0503020204020204" charset="-122"/>
              <a:sym typeface="+mn-ea"/>
            </a:endParaRPr>
          </a:p>
        </p:txBody>
      </p:sp>
      <p:sp>
        <p:nvSpPr>
          <p:cNvPr id="100" name="文本框 99" title=""/>
          <p:cNvSpPr txBox="1"/>
          <p:nvPr/>
        </p:nvSpPr>
        <p:spPr>
          <a:xfrm>
            <a:off x="475615" y="4053205"/>
            <a:ext cx="5302885" cy="1337945"/>
          </a:xfrm>
          <a:prstGeom prst="rect">
            <a:avLst/>
          </a:prstGeom>
          <a:noFill/>
          <a:ln w="9525">
            <a:noFill/>
          </a:ln>
        </p:spPr>
        <p:txBody>
          <a:bodyPr wrap="square">
            <a:spAutoFit/>
          </a:bodyPr>
          <a:lstStyle/>
          <a:p>
            <a:pPr indent="0" fontAlgn="auto">
              <a:lnSpc>
                <a:spcPct val="150000"/>
              </a:lnSpc>
            </a:pPr>
            <a:r>
              <a:rPr lang="zh-CN" b="0">
                <a:highlight>
                  <a:srgbClr val="FF0000"/>
                </a:highlight>
                <a:latin typeface="微软雅黑" panose="020b0503020204020204" charset="-122"/>
                <a:ea typeface="微软雅黑" panose="020b0503020204020204" charset="-122"/>
              </a:rPr>
              <a:t>现象分析：</a:t>
            </a:r>
            <a:r>
              <a:rPr lang="zh-CN" b="0">
                <a:solidFill>
                  <a:schemeClr val="bg1"/>
                </a:solidFill>
                <a:highlight>
                  <a:srgbClr val="FF0000"/>
                </a:highlight>
                <a:latin typeface="微软雅黑" panose="020b0503020204020204" charset="-122"/>
                <a:ea typeface="微软雅黑" panose="020b0503020204020204" charset="-122"/>
              </a:rPr>
              <a:t>因为物体分子之间存在引力，分子间的压力使两个铅块或涂胶水的两个物体结合在一起，分子间的压力使固体和液体的分子不会散开</a:t>
            </a:r>
            <a:endParaRPr lang="zh-CN" altLang="en-US" b="0">
              <a:solidFill>
                <a:schemeClr val="bg1"/>
              </a:solidFill>
              <a:highlight>
                <a:srgbClr val="FF0000"/>
              </a:highlight>
              <a:latin typeface="微软雅黑" panose="020b0503020204020204" charset="-122"/>
              <a:ea typeface="微软雅黑" panose="020b0503020204020204" charset="-122"/>
            </a:endParaRPr>
          </a:p>
        </p:txBody>
      </p:sp>
      <p:cxnSp>
        <p:nvCxnSpPr>
          <p:cNvPr id="40" name="直接连接符 39" title=""/>
          <p:cNvCxnSpPr/>
          <p:nvPr/>
        </p:nvCxnSpPr>
        <p:spPr>
          <a:xfrm flipH="1">
            <a:off x="5883275" y="1753235"/>
            <a:ext cx="0" cy="3602990"/>
          </a:xfrm>
          <a:prstGeom prst="line">
            <a:avLst/>
          </a:prstGeom>
          <a:ln w="19050">
            <a:solidFill>
              <a:srgbClr val="1C18D4"/>
            </a:solidFill>
          </a:ln>
        </p:spPr>
        <p:style>
          <a:lnRef idx="1">
            <a:schemeClr val="accent1"/>
          </a:lnRef>
          <a:fillRef idx="0">
            <a:schemeClr val="accent1"/>
          </a:fillRef>
          <a:effectRef idx="0">
            <a:schemeClr val="accent1"/>
          </a:effectRef>
          <a:fontRef idx="minor">
            <a:schemeClr val="tx1"/>
          </a:fontRef>
        </p:style>
      </p:cxnSp>
      <p:pic>
        <p:nvPicPr>
          <p:cNvPr id="7" name="图片 -2147482521" title=""/>
          <p:cNvPicPr>
            <a:picLocks noChangeAspect="1"/>
          </p:cNvPicPr>
          <p:nvPr/>
        </p:nvPicPr>
        <p:blipFill>
          <a:blip r:embed="rId4"/>
          <a:stretch>
            <a:fillRect/>
          </a:stretch>
        </p:blipFill>
        <p:spPr>
          <a:xfrm flipH="1">
            <a:off x="6344285" y="1438275"/>
            <a:ext cx="1217295" cy="2624455"/>
          </a:xfrm>
          <a:prstGeom prst="rect">
            <a:avLst/>
          </a:prstGeom>
          <a:noFill/>
          <a:ln w="9525">
            <a:noFill/>
          </a:ln>
        </p:spPr>
      </p:pic>
      <p:sp>
        <p:nvSpPr>
          <p:cNvPr id="10" name="圆角矩形标注 9" title=""/>
          <p:cNvSpPr/>
          <p:nvPr/>
        </p:nvSpPr>
        <p:spPr>
          <a:xfrm>
            <a:off x="8150225" y="1780540"/>
            <a:ext cx="3275965" cy="1419225"/>
          </a:xfrm>
          <a:prstGeom prst="wedgeRoundRectCallout">
            <a:avLst>
              <a:gd name="adj1" fmla="val -74047"/>
              <a:gd name="adj2" fmla="val 15011"/>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latin typeface="微软雅黑" panose="020b0503020204020204" charset="-122"/>
                <a:ea typeface="微软雅黑" panose="020b0503020204020204" charset="-122"/>
                <a:sym typeface="+mn-ea"/>
              </a:rPr>
              <a:t>向配有活塞的厚玻璃筒内注入一些水，用力压活塞，发现水的体积没有明显变化</a:t>
            </a:r>
            <a:endParaRPr lang="zh-CN" altLang="en-US">
              <a:latin typeface="微软雅黑" panose="020b0503020204020204" charset="-122"/>
              <a:ea typeface="微软雅黑" panose="020b0503020204020204" charset="-122"/>
              <a:sym typeface="+mn-ea"/>
            </a:endParaRPr>
          </a:p>
        </p:txBody>
      </p:sp>
      <p:sp>
        <p:nvSpPr>
          <p:cNvPr id="11" name="文本框 10" title=""/>
          <p:cNvSpPr txBox="1"/>
          <p:nvPr/>
        </p:nvSpPr>
        <p:spPr>
          <a:xfrm>
            <a:off x="6127750" y="4053205"/>
            <a:ext cx="5302885" cy="922020"/>
          </a:xfrm>
          <a:prstGeom prst="rect">
            <a:avLst/>
          </a:prstGeom>
          <a:noFill/>
          <a:ln w="9525">
            <a:noFill/>
          </a:ln>
        </p:spPr>
        <p:txBody>
          <a:bodyPr wrap="square">
            <a:spAutoFit/>
          </a:bodyPr>
          <a:lstStyle/>
          <a:p>
            <a:pPr indent="0" fontAlgn="auto">
              <a:lnSpc>
                <a:spcPct val="150000"/>
              </a:lnSpc>
            </a:pPr>
            <a:r>
              <a:rPr lang="zh-CN" b="0">
                <a:highlight>
                  <a:srgbClr val="FF0000"/>
                </a:highlight>
                <a:latin typeface="微软雅黑" panose="020b0503020204020204" charset="-122"/>
                <a:ea typeface="微软雅黑" panose="020b0503020204020204" charset="-122"/>
              </a:rPr>
              <a:t>现象分析：</a:t>
            </a:r>
            <a:r>
              <a:rPr lang="zh-CN" b="0">
                <a:solidFill>
                  <a:schemeClr val="bg1"/>
                </a:solidFill>
                <a:highlight>
                  <a:srgbClr val="FF0000"/>
                </a:highlight>
                <a:latin typeface="微软雅黑" panose="020b0503020204020204" charset="-122"/>
                <a:ea typeface="微软雅黑" panose="020b0503020204020204" charset="-122"/>
              </a:rPr>
              <a:t>虽然分子间有间隙，但要压缩固体和液体却很困难，这是因为分子之间存在着斥力</a:t>
            </a:r>
            <a:endParaRPr lang="zh-CN" b="0">
              <a:solidFill>
                <a:schemeClr val="bg1"/>
              </a:solidFill>
              <a:highlight>
                <a:srgbClr val="FF0000"/>
              </a:highlight>
              <a:latin typeface="微软雅黑" panose="020b0503020204020204" charset="-122"/>
              <a:ea typeface="微软雅黑" panose="020b0503020204020204" charset="-122"/>
            </a:endParaRPr>
          </a:p>
        </p:txBody>
      </p:sp>
      <p:cxnSp>
        <p:nvCxnSpPr>
          <p:cNvPr id="13" name="直接连接符 12" title=""/>
          <p:cNvCxnSpPr/>
          <p:nvPr/>
        </p:nvCxnSpPr>
        <p:spPr>
          <a:xfrm flipV="1">
            <a:off x="334010" y="5359400"/>
            <a:ext cx="11441430" cy="30480"/>
          </a:xfrm>
          <a:prstGeom prst="line">
            <a:avLst/>
          </a:prstGeom>
          <a:ln w="19050">
            <a:solidFill>
              <a:srgbClr val="1C18D4"/>
            </a:solidFill>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5988050" y="4983480"/>
            <a:ext cx="5080000" cy="368300"/>
          </a:xfrm>
          <a:prstGeom prst="rect">
            <a:avLst/>
          </a:prstGeom>
          <a:noFill/>
          <a:ln w="9525">
            <a:noFill/>
          </a:ln>
        </p:spPr>
        <p:txBody>
          <a:bodyPr>
            <a:spAutoFit/>
          </a:bodyPr>
          <a:lstStyle/>
          <a:p>
            <a:pPr indent="0"/>
            <a:r>
              <a:rPr lang="zh-CN" b="0">
                <a:solidFill>
                  <a:srgbClr val="FF0000"/>
                </a:solidFill>
                <a:latin typeface="微软雅黑" panose="020b0503020204020204" charset="-122"/>
                <a:ea typeface="微软雅黑" panose="020b0503020204020204" charset="-122"/>
              </a:rPr>
              <a:t>结论：</a:t>
            </a:r>
            <a:r>
              <a:rPr lang="zh-CN" b="0">
                <a:solidFill>
                  <a:srgbClr val="1C18D4"/>
                </a:solidFill>
                <a:latin typeface="微软雅黑" panose="020b0503020204020204" charset="-122"/>
                <a:ea typeface="微软雅黑" panose="020b0503020204020204" charset="-122"/>
              </a:rPr>
              <a:t>分子间存在相互作用的引力和斥力</a:t>
            </a:r>
            <a:endParaRPr lang="zh-CN" altLang="en-US" b="0">
              <a:solidFill>
                <a:srgbClr val="1C18D4"/>
              </a:solidFill>
              <a:latin typeface="微软雅黑" panose="020b0503020204020204" charset="-122"/>
              <a:ea typeface="微软雅黑" panose="020b0503020204020204" charset="-122"/>
            </a:endParaRPr>
          </a:p>
        </p:txBody>
      </p:sp>
      <p:sp>
        <p:nvSpPr>
          <p:cNvPr id="15" name="文本框 14" title=""/>
          <p:cNvSpPr txBox="1"/>
          <p:nvPr/>
        </p:nvSpPr>
        <p:spPr>
          <a:xfrm>
            <a:off x="334010" y="5426075"/>
            <a:ext cx="11703050" cy="133794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2.对分子间引力和斥力的理解</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邻近分子间同时存在相互作用的引力和斥力；实际表现出来的是分子引力和斥力的合力，称为分子力；分子间的引力和斥力都跟</a:t>
            </a:r>
            <a:r>
              <a:rPr>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分子间距离</a:t>
            </a:r>
            <a:r>
              <a:rPr>
                <a:solidFill>
                  <a:schemeClr val="tx1"/>
                </a:solidFill>
                <a:latin typeface="微软雅黑" panose="020b0503020204020204" charset="-122"/>
                <a:ea typeface="微软雅黑" panose="020b0503020204020204" charset="-122"/>
                <a:cs typeface="微软雅黑" panose="020b0503020204020204" charset="-122"/>
              </a:rPr>
              <a:t>有关系。</a:t>
            </a:r>
            <a:endParaRPr>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blinds(horizontal)">
                                      <p:cBhvr>
                                        <p:cTn id="30" dur="500"/>
                                        <p:tgtEl>
                                          <p:spTgt spid="10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100" grpId="0"/>
      <p:bldP spid="2" grpId="0" animBg="1"/>
      <p:bldP spid="7" grpId="0"/>
      <p:bldP spid="11" grpId="0"/>
      <p:bldP spid="14" grpId="0"/>
      <p:bldP spid="15"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三、分子间相互作用力</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5156200"/>
            <a:ext cx="11703050" cy="101473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3.分子动理论：</a:t>
            </a:r>
            <a:r>
              <a:rPr sz="2000">
                <a:solidFill>
                  <a:schemeClr val="tx1"/>
                </a:solidFill>
                <a:latin typeface="微软雅黑" panose="020b0503020204020204" charset="-122"/>
                <a:ea typeface="微软雅黑" panose="020b0503020204020204" charset="-122"/>
                <a:cs typeface="微软雅黑" panose="020b0503020204020204" charset="-122"/>
              </a:rPr>
              <a:t>物质是由大量的</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分子或原子</a:t>
            </a:r>
            <a:r>
              <a:rPr sz="2000">
                <a:solidFill>
                  <a:schemeClr val="tx1"/>
                </a:solidFill>
                <a:latin typeface="微软雅黑" panose="020b0503020204020204" charset="-122"/>
                <a:ea typeface="微软雅黑" panose="020b0503020204020204" charset="-122"/>
                <a:cs typeface="微软雅黑" panose="020b0503020204020204" charset="-122"/>
              </a:rPr>
              <a:t>组成的，分子间</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有间隙</a:t>
            </a:r>
            <a:r>
              <a:rPr sz="2000">
                <a:solidFill>
                  <a:schemeClr val="tx1"/>
                </a:solidFill>
                <a:latin typeface="微软雅黑" panose="020b0503020204020204" charset="-122"/>
                <a:ea typeface="微软雅黑" panose="020b0503020204020204" charset="-122"/>
                <a:cs typeface="微软雅黑" panose="020b0503020204020204" charset="-122"/>
              </a:rPr>
              <a:t>；构成物质的分子在</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不停地做无规则热运动</a:t>
            </a:r>
            <a:r>
              <a:rPr sz="2000">
                <a:solidFill>
                  <a:schemeClr val="tx1"/>
                </a:solidFill>
                <a:latin typeface="微软雅黑" panose="020b0503020204020204" charset="-122"/>
                <a:ea typeface="微软雅黑" panose="020b0503020204020204" charset="-122"/>
                <a:cs typeface="微软雅黑" panose="020b0503020204020204" charset="-122"/>
              </a:rPr>
              <a:t>；分子间存在着</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引力和斥力</a:t>
            </a:r>
            <a:r>
              <a:rPr sz="2000">
                <a:solidFill>
                  <a:schemeClr val="tx1"/>
                </a:solidFill>
                <a:latin typeface="微软雅黑" panose="020b0503020204020204" charset="-122"/>
                <a:ea typeface="微软雅黑" panose="020b0503020204020204" charset="-122"/>
                <a:cs typeface="微软雅黑" panose="020b0503020204020204" charset="-122"/>
              </a:rPr>
              <a:t>。</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23"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3947" y="1255882"/>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title=""/>
          <p:cNvSpPr/>
          <p:nvPr/>
        </p:nvSpPr>
        <p:spPr>
          <a:xfrm>
            <a:off x="244475" y="1729740"/>
            <a:ext cx="11788140" cy="3415030"/>
          </a:xfrm>
          <a:prstGeom prst="rect">
            <a:avLst/>
          </a:prstGeom>
          <a:solidFill>
            <a:schemeClr val="accent6">
              <a:lumMod val="20000"/>
              <a:lumOff val="80000"/>
            </a:schemeClr>
          </a:solidFill>
        </p:spPr>
        <p:txBody>
          <a:bodyPr wrap="square">
            <a:spAutoFit/>
          </a:bodyPr>
          <a:lstStyle/>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（1）固体中分子之间的距离小，相互</a:t>
            </a:r>
            <a:r>
              <a:rPr lang="zh-CN" altLang="en-US" kern="100">
                <a:highlight>
                  <a:srgbClr val="FFFF00"/>
                </a:highlight>
                <a:latin typeface="Times New Roman" panose="02020603050405020304" pitchFamily="18" charset="0"/>
                <a:ea typeface="华文楷体" panose="02010600040101010101" pitchFamily="2" charset="-122"/>
                <a:cs typeface="华文楷体" panose="02010600040101010101" pitchFamily="2" charset="-122"/>
              </a:rPr>
              <a:t>作用力很大</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，分子只能在一定的位置附近振动，所以既</a:t>
            </a:r>
            <a:r>
              <a:rPr lang="zh-CN" altLang="en-US" kern="100">
                <a:highlight>
                  <a:srgbClr val="FFFF00"/>
                </a:highlight>
                <a:latin typeface="Times New Roman" panose="02020603050405020304" pitchFamily="18" charset="0"/>
                <a:ea typeface="华文楷体" panose="02010600040101010101" pitchFamily="2" charset="-122"/>
                <a:cs typeface="华文楷体" panose="02010600040101010101" pitchFamily="2" charset="-122"/>
              </a:rPr>
              <a:t>有一定的体积</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，又</a:t>
            </a:r>
            <a:r>
              <a:rPr lang="zh-CN" altLang="en-US" kern="100">
                <a:highlight>
                  <a:srgbClr val="FFFF00"/>
                </a:highlight>
                <a:latin typeface="Times New Roman" panose="02020603050405020304" pitchFamily="18" charset="0"/>
                <a:ea typeface="华文楷体" panose="02010600040101010101" pitchFamily="2" charset="-122"/>
                <a:cs typeface="华文楷体" panose="02010600040101010101" pitchFamily="2" charset="-122"/>
              </a:rPr>
              <a:t>有一定的形状</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（2）液体中分子之间的距离较小，相互</a:t>
            </a:r>
            <a:r>
              <a:rPr lang="zh-CN" altLang="en-US" kern="100">
                <a:highlight>
                  <a:srgbClr val="FFFF00"/>
                </a:highlight>
                <a:latin typeface="Times New Roman" panose="02020603050405020304" pitchFamily="18" charset="0"/>
                <a:ea typeface="华文楷体" panose="02010600040101010101" pitchFamily="2" charset="-122"/>
                <a:cs typeface="华文楷体" panose="02010600040101010101" pitchFamily="2" charset="-122"/>
              </a:rPr>
              <a:t>作用力较大</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，以分子群的形态存在，分子可在某个位置附近振动，分子群却可以相互滑过，所以液体</a:t>
            </a:r>
            <a:r>
              <a:rPr lang="zh-CN" altLang="en-US" kern="100">
                <a:highlight>
                  <a:srgbClr val="FFFF00"/>
                </a:highlight>
                <a:latin typeface="Times New Roman" panose="02020603050405020304" pitchFamily="18" charset="0"/>
                <a:ea typeface="华文楷体" panose="02010600040101010101" pitchFamily="2" charset="-122"/>
                <a:cs typeface="华文楷体" panose="02010600040101010101" pitchFamily="2" charset="-122"/>
              </a:rPr>
              <a:t>有一定的体积</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，但</a:t>
            </a:r>
            <a:r>
              <a:rPr lang="zh-CN" altLang="en-US" kern="100">
                <a:highlight>
                  <a:srgbClr val="FFFF00"/>
                </a:highlight>
                <a:latin typeface="Times New Roman" panose="02020603050405020304" pitchFamily="18" charset="0"/>
                <a:ea typeface="华文楷体" panose="02010600040101010101" pitchFamily="2" charset="-122"/>
                <a:cs typeface="华文楷体" panose="02010600040101010101" pitchFamily="2" charset="-122"/>
              </a:rPr>
              <a:t>有流动性</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，形状随容器而变化。</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（3）气体分子间的距离很大，相互</a:t>
            </a:r>
            <a:r>
              <a:rPr lang="zh-CN" altLang="en-US" kern="100">
                <a:highlight>
                  <a:srgbClr val="FFFF00"/>
                </a:highlight>
                <a:latin typeface="Times New Roman" panose="02020603050405020304" pitchFamily="18" charset="0"/>
                <a:ea typeface="华文楷体" panose="02010600040101010101" pitchFamily="2" charset="-122"/>
                <a:cs typeface="华文楷体" panose="02010600040101010101" pitchFamily="2" charset="-122"/>
              </a:rPr>
              <a:t>作用力很小</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，每一个分子几乎都可以自由运动．所以气体既没有固定的体积，也没有同定的形状，可以充满能够达到的</a:t>
            </a:r>
            <a:r>
              <a:rPr lang="zh-CN" altLang="en-US" kern="100">
                <a:highlight>
                  <a:srgbClr val="FFFF00"/>
                </a:highlight>
                <a:latin typeface="Times New Roman" panose="02020603050405020304" pitchFamily="18" charset="0"/>
                <a:ea typeface="华文楷体" panose="02010600040101010101" pitchFamily="2" charset="-122"/>
                <a:cs typeface="华文楷体" panose="02010600040101010101" pitchFamily="2" charset="-122"/>
              </a:rPr>
              <a:t>整个空间</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（4）同体物质很难被拉伸，是因为</a:t>
            </a:r>
            <a:r>
              <a:rPr lang="zh-CN" altLang="en-US" kern="100">
                <a:highlight>
                  <a:srgbClr val="FFFF00"/>
                </a:highlight>
                <a:latin typeface="Times New Roman" panose="02020603050405020304" pitchFamily="18" charset="0"/>
                <a:ea typeface="华文楷体" panose="02010600040101010101" pitchFamily="2" charset="-122"/>
                <a:cs typeface="华文楷体" panose="02010600040101010101" pitchFamily="2" charset="-122"/>
              </a:rPr>
              <a:t>分子间存在着引力</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的缘故；液体很难被压缩，是因为</a:t>
            </a:r>
            <a:r>
              <a:rPr lang="zh-CN" altLang="en-US" kern="100">
                <a:highlight>
                  <a:srgbClr val="FFFF00"/>
                </a:highlight>
                <a:latin typeface="Times New Roman" panose="02020603050405020304" pitchFamily="18" charset="0"/>
                <a:ea typeface="华文楷体" panose="02010600040101010101" pitchFamily="2" charset="-122"/>
                <a:cs typeface="华文楷体" panose="02010600040101010101" pitchFamily="2" charset="-122"/>
              </a:rPr>
              <a:t>分子间存在着斥力</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的原因。液体能保持一定的体积是因为分子间存在着引力的原因。</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5167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分子热运动与扩散现象</a:t>
            </a:r>
            <a:endParaRPr lang="zh-CN"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nvPicPr>
        <p:blipFill>
          <a:blip r:embed="rId4"/>
          <a:stretch>
            <a:fillRect/>
          </a:stretch>
        </p:blipFill>
        <p:spPr>
          <a:xfrm>
            <a:off x="475329" y="1418708"/>
            <a:ext cx="2013585" cy="483870"/>
          </a:xfrm>
          <a:prstGeom prst="rect">
            <a:avLst/>
          </a:prstGeom>
        </p:spPr>
      </p:pic>
      <p:sp>
        <p:nvSpPr>
          <p:cNvPr id="6" name="文本框 5" title=""/>
          <p:cNvSpPr txBox="1"/>
          <p:nvPr/>
        </p:nvSpPr>
        <p:spPr>
          <a:xfrm>
            <a:off x="374679" y="1902477"/>
            <a:ext cx="11734800" cy="2999740"/>
          </a:xfrm>
          <a:prstGeom prst="rect">
            <a:avLst/>
          </a:prstGeom>
          <a:noFill/>
        </p:spPr>
        <p:txBody>
          <a:bodyPr wrap="square" rtlCol="0" anchor="t">
            <a:spAutoFit/>
          </a:bodyPr>
          <a:lstStyle/>
          <a:p>
            <a:pPr eaLnBrk="1" fontAlgn="auto" latinLnBrk="0" hangingPunct="1">
              <a:lnSpc>
                <a:spcPct val="150000"/>
              </a:lnSpc>
            </a:pPr>
            <a:r>
              <a:rPr lang="zh-CN" altLang="en-US" b="1">
                <a:latin typeface="微软雅黑" panose="020b0503020204020204" charset="-122"/>
                <a:ea typeface="微软雅黑" panose="020b0503020204020204" charset="-122"/>
                <a:cs typeface="微软雅黑" panose="020b0503020204020204" charset="-122"/>
              </a:rPr>
              <a:t>一、识别分子热运动</a:t>
            </a:r>
            <a:endParaRPr lang="zh-CN" altLang="en-US"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a:latin typeface="微软雅黑" panose="020b0503020204020204" charset="-122"/>
                <a:ea typeface="微软雅黑" panose="020b0503020204020204" charset="-122"/>
                <a:cs typeface="微软雅黑" panose="020b0503020204020204" charset="-122"/>
              </a:rPr>
              <a:t>（1）分子热运动是分子运动。所以，如果研究对象是宏观物体，则它的运动一定不是分子热运动；</a:t>
            </a:r>
            <a:endParaRPr lang="zh-CN" altLang="en-US">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a:latin typeface="微软雅黑" panose="020b0503020204020204" charset="-122"/>
                <a:ea typeface="微软雅黑" panose="020b0503020204020204" charset="-122"/>
                <a:cs typeface="微软雅黑" panose="020b0503020204020204" charset="-122"/>
              </a:rPr>
              <a:t>（2）分子热运动是自发的，不受外力影响，如果研究的运动受到外力作用的影响，则一定不是分子热运动。</a:t>
            </a:r>
            <a:endParaRPr lang="zh-CN" altLang="en-US">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b="1">
                <a:latin typeface="微软雅黑" panose="020b0503020204020204" charset="-122"/>
                <a:ea typeface="微软雅黑" panose="020b0503020204020204" charset="-122"/>
                <a:cs typeface="微软雅黑" panose="020b0503020204020204" charset="-122"/>
              </a:rPr>
              <a:t>二、明确扩散概念：</a:t>
            </a:r>
            <a:r>
              <a:rPr lang="zh-CN" altLang="en-US">
                <a:latin typeface="微软雅黑" panose="020b0503020204020204" charset="-122"/>
                <a:ea typeface="微软雅黑" panose="020b0503020204020204" charset="-122"/>
                <a:cs typeface="微软雅黑" panose="020b0503020204020204" charset="-122"/>
              </a:rPr>
              <a:t>扩散是不同物质相互接触时，彼此进入对方的现象。注意扩散现象的标识：不同物质、相互接触、彼此进入对方。</a:t>
            </a:r>
            <a:endParaRPr lang="zh-CN" altLang="en-US">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b="1">
                <a:latin typeface="微软雅黑" panose="020b0503020204020204" charset="-122"/>
                <a:ea typeface="微软雅黑" panose="020b0503020204020204" charset="-122"/>
                <a:cs typeface="微软雅黑" panose="020b0503020204020204" charset="-122"/>
              </a:rPr>
              <a:t>三、温度对扩散现象的影响：</a:t>
            </a:r>
            <a:r>
              <a:rPr lang="zh-CN" altLang="en-US">
                <a:latin typeface="微软雅黑" panose="020b0503020204020204" charset="-122"/>
                <a:ea typeface="微软雅黑" panose="020b0503020204020204" charset="-122"/>
                <a:cs typeface="微软雅黑" panose="020b0503020204020204" charset="-122"/>
              </a:rPr>
              <a:t>讨论扩散的快慢，一般只考虑温度的影响；反之，看到温度不同，就应想到扩散得快慢不同。</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 name="流程图: 过程 29" title=""/>
          <p:cNvSpPr/>
          <p:nvPr/>
        </p:nvSpPr>
        <p:spPr>
          <a:xfrm>
            <a:off x="1236980" y="5052695"/>
            <a:ext cx="1602740" cy="344805"/>
          </a:xfrm>
          <a:prstGeom prst="flowChartProcess">
            <a:avLst/>
          </a:prstGeom>
          <a:solidFill>
            <a:schemeClr val="bg1"/>
          </a:solidFill>
          <a:ln w="19050">
            <a:solidFill>
              <a:srgbClr val="EE2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title=""/>
          <p:cNvSpPr/>
          <p:nvPr/>
        </p:nvSpPr>
        <p:spPr>
          <a:xfrm>
            <a:off x="486410" y="3840480"/>
            <a:ext cx="760095" cy="375285"/>
          </a:xfrm>
          <a:prstGeom prst="rect">
            <a:avLst/>
          </a:prstGeom>
          <a:solidFill>
            <a:schemeClr val="bg1"/>
          </a:solidFill>
          <a:ln w="19050">
            <a:solidFill>
              <a:srgbClr val="EE2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5167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分子热运动与扩散现象</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360045" y="1391920"/>
            <a:ext cx="11511915" cy="1337945"/>
          </a:xfrm>
          <a:prstGeom prst="rect">
            <a:avLst/>
          </a:prstGeom>
          <a:noFill/>
        </p:spPr>
        <p:txBody>
          <a:bodyPr wrap="square" rtlCol="0" anchor="t">
            <a:spAutoFit/>
          </a:bodyPr>
          <a:lstStyle/>
          <a:p>
            <a:pPr fontAlgn="auto">
              <a:lnSpc>
                <a:spcPct val="150000"/>
              </a:lnSpc>
            </a:pPr>
            <a:r>
              <a:rPr lang="zh-CN">
                <a:solidFill>
                  <a:srgbClr val="0070C0"/>
                </a:solidFill>
                <a:latin typeface="微软雅黑" panose="020b0503020204020204" charset="-122"/>
                <a:ea typeface="微软雅黑" panose="020b0503020204020204" charset="-122"/>
                <a:cs typeface="微软雅黑" panose="020b0503020204020204" charset="-122"/>
              </a:rPr>
              <a:t>【例1】</a:t>
            </a:r>
            <a:r>
              <a:rPr b="1">
                <a:latin typeface="微软雅黑" panose="020b0503020204020204" charset="-122"/>
                <a:ea typeface="微软雅黑" panose="020b0503020204020204" charset="-122"/>
                <a:cs typeface="微软雅黑" panose="020b0503020204020204" charset="-122"/>
              </a:rPr>
              <a:t>（2023·长沙）</a:t>
            </a:r>
            <a:r>
              <a:rPr>
                <a:latin typeface="微软雅黑" panose="020b0503020204020204" charset="-122"/>
                <a:ea typeface="微软雅黑" panose="020b0503020204020204" charset="-122"/>
                <a:cs typeface="微软雅黑" panose="020b0503020204020204" charset="-122"/>
              </a:rPr>
              <a:t>下列现象能说明分子做无规则运动的是（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 春风拂面，柳絮飞扬	B. 晨曦微露，雾漫山野</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C. 百花齐放，花香四溢	D. 天寒地冻，大雪纷飞</a:t>
            </a:r>
            <a:endParaRPr>
              <a:latin typeface="微软雅黑" panose="020b0503020204020204" charset="-122"/>
              <a:ea typeface="微软雅黑" panose="020b0503020204020204" charset="-122"/>
              <a:cs typeface="微软雅黑" panose="020b0503020204020204" charset="-122"/>
            </a:endParaRPr>
          </a:p>
        </p:txBody>
      </p:sp>
      <p:sp>
        <p:nvSpPr>
          <p:cNvPr id="10" name="流程图: 联系 9" title=""/>
          <p:cNvSpPr/>
          <p:nvPr/>
        </p:nvSpPr>
        <p:spPr>
          <a:xfrm>
            <a:off x="1724025" y="1853565"/>
            <a:ext cx="7702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title=""/>
          <p:cNvSpPr txBox="1"/>
          <p:nvPr/>
        </p:nvSpPr>
        <p:spPr>
          <a:xfrm>
            <a:off x="3086100" y="1086485"/>
            <a:ext cx="3840480" cy="368300"/>
          </a:xfrm>
          <a:prstGeom prst="rect">
            <a:avLst/>
          </a:prstGeom>
          <a:noFill/>
          <a:ln w="12700">
            <a:solidFill>
              <a:srgbClr val="EE20F0"/>
            </a:solidFill>
          </a:ln>
        </p:spPr>
        <p:txBody>
          <a:bodyPr wrap="none" rtlCol="0">
            <a:spAutoFit/>
          </a:bodyPr>
          <a:lstStyle/>
          <a:p>
            <a:pPr algn="l"/>
            <a:r>
              <a:rPr lang="en-US" altLang="zh-CN">
                <a:solidFill>
                  <a:srgbClr val="C00000"/>
                </a:solidFill>
                <a:latin typeface="微软雅黑" panose="020b0503020204020204" charset="-122"/>
                <a:ea typeface="微软雅黑" panose="020b0503020204020204" charset="-122"/>
              </a:rPr>
              <a:t>柳絮不是分子，属于宏观物体的运动</a:t>
            </a:r>
            <a:endParaRPr lang="en-US" altLang="zh-CN">
              <a:solidFill>
                <a:srgbClr val="C00000"/>
              </a:solidFill>
              <a:latin typeface="微软雅黑" panose="020b0503020204020204" charset="-122"/>
              <a:ea typeface="微软雅黑" panose="020b0503020204020204" charset="-122"/>
            </a:endParaRPr>
          </a:p>
        </p:txBody>
      </p:sp>
      <p:cxnSp>
        <p:nvCxnSpPr>
          <p:cNvPr id="14" name="曲线连接符 13" title=""/>
          <p:cNvCxnSpPr>
            <a:stCxn id="10" idx="0"/>
          </p:cNvCxnSpPr>
          <p:nvPr/>
        </p:nvCxnSpPr>
        <p:spPr>
          <a:xfrm rot="16200000">
            <a:off x="2334895" y="1102360"/>
            <a:ext cx="525145" cy="976630"/>
          </a:xfrm>
          <a:prstGeom prst="curved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流程图: 联系 15" title=""/>
          <p:cNvSpPr/>
          <p:nvPr/>
        </p:nvSpPr>
        <p:spPr>
          <a:xfrm>
            <a:off x="4455160" y="1882140"/>
            <a:ext cx="50673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title=""/>
          <p:cNvSpPr txBox="1"/>
          <p:nvPr/>
        </p:nvSpPr>
        <p:spPr>
          <a:xfrm>
            <a:off x="6287770" y="1876425"/>
            <a:ext cx="3611880" cy="368300"/>
          </a:xfrm>
          <a:prstGeom prst="rect">
            <a:avLst/>
          </a:prstGeom>
          <a:noFill/>
          <a:ln w="12700">
            <a:solidFill>
              <a:srgbClr val="00B0F0"/>
            </a:solidFill>
          </a:ln>
        </p:spPr>
        <p:txBody>
          <a:bodyPr wrap="none" rtlCol="0">
            <a:spAutoFit/>
          </a:bodyPr>
          <a:lstStyle/>
          <a:p>
            <a:pPr algn="l"/>
            <a:r>
              <a:rPr lang="en-US" altLang="zh-CN">
                <a:solidFill>
                  <a:srgbClr val="C00000"/>
                </a:solidFill>
                <a:latin typeface="微软雅黑" panose="020b0503020204020204" charset="-122"/>
                <a:ea typeface="微软雅黑" panose="020b0503020204020204" charset="-122"/>
              </a:rPr>
              <a:t>雾不是分子，属于宏观物体的运动</a:t>
            </a:r>
            <a:endParaRPr lang="en-US" altLang="zh-CN">
              <a:solidFill>
                <a:srgbClr val="C00000"/>
              </a:solidFill>
              <a:latin typeface="微软雅黑" panose="020b0503020204020204" charset="-122"/>
              <a:ea typeface="微软雅黑" panose="020b0503020204020204" charset="-122"/>
            </a:endParaRPr>
          </a:p>
        </p:txBody>
      </p:sp>
      <p:cxnSp>
        <p:nvCxnSpPr>
          <p:cNvPr id="18" name="曲线连接符 17" title=""/>
          <p:cNvCxnSpPr/>
          <p:nvPr/>
        </p:nvCxnSpPr>
        <p:spPr>
          <a:xfrm>
            <a:off x="4843145" y="1917065"/>
            <a:ext cx="1444625" cy="127000"/>
          </a:xfrm>
          <a:prstGeom prst="curvedConnector3">
            <a:avLst>
              <a:gd name="adj1" fmla="val 50022"/>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流程图: 联系 18" title=""/>
          <p:cNvSpPr/>
          <p:nvPr/>
        </p:nvSpPr>
        <p:spPr>
          <a:xfrm>
            <a:off x="1724025" y="2315210"/>
            <a:ext cx="7702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title=""/>
          <p:cNvSpPr txBox="1"/>
          <p:nvPr/>
        </p:nvSpPr>
        <p:spPr>
          <a:xfrm>
            <a:off x="3554095" y="2666365"/>
            <a:ext cx="3611880" cy="368300"/>
          </a:xfrm>
          <a:prstGeom prst="rect">
            <a:avLst/>
          </a:prstGeom>
          <a:noFill/>
          <a:ln w="12700">
            <a:solidFill>
              <a:srgbClr val="7030A0"/>
            </a:solidFill>
          </a:ln>
        </p:spPr>
        <p:txBody>
          <a:bodyPr wrap="none" rtlCol="0">
            <a:spAutoFit/>
          </a:bodyPr>
          <a:lstStyle/>
          <a:p>
            <a:pPr algn="l"/>
            <a:r>
              <a:rPr lang="en-US" altLang="zh-CN">
                <a:solidFill>
                  <a:srgbClr val="C00000"/>
                </a:solidFill>
                <a:latin typeface="微软雅黑" panose="020b0503020204020204" charset="-122"/>
                <a:ea typeface="微软雅黑" panose="020b0503020204020204" charset="-122"/>
              </a:rPr>
              <a:t>香味分子在空气中发生了扩散现象</a:t>
            </a:r>
            <a:endParaRPr lang="en-US" altLang="zh-CN">
              <a:solidFill>
                <a:srgbClr val="C00000"/>
              </a:solidFill>
              <a:latin typeface="微软雅黑" panose="020b0503020204020204" charset="-122"/>
              <a:ea typeface="微软雅黑" panose="020b0503020204020204" charset="-122"/>
            </a:endParaRPr>
          </a:p>
        </p:txBody>
      </p:sp>
      <p:cxnSp>
        <p:nvCxnSpPr>
          <p:cNvPr id="21" name="曲线连接符 20" title=""/>
          <p:cNvCxnSpPr/>
          <p:nvPr/>
        </p:nvCxnSpPr>
        <p:spPr>
          <a:xfrm>
            <a:off x="2109470" y="2729865"/>
            <a:ext cx="1444625" cy="127000"/>
          </a:xfrm>
          <a:prstGeom prst="curvedConnector3">
            <a:avLst>
              <a:gd name="adj1" fmla="val 50022"/>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流程图: 联系 21" title=""/>
          <p:cNvSpPr/>
          <p:nvPr/>
        </p:nvSpPr>
        <p:spPr>
          <a:xfrm>
            <a:off x="4455160" y="2314575"/>
            <a:ext cx="7702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title=""/>
          <p:cNvSpPr txBox="1"/>
          <p:nvPr/>
        </p:nvSpPr>
        <p:spPr>
          <a:xfrm>
            <a:off x="6551930" y="2271395"/>
            <a:ext cx="3840480" cy="368300"/>
          </a:xfrm>
          <a:prstGeom prst="rect">
            <a:avLst/>
          </a:prstGeom>
          <a:noFill/>
          <a:ln w="12700">
            <a:solidFill>
              <a:schemeClr val="accent2"/>
            </a:solidFill>
          </a:ln>
        </p:spPr>
        <p:txBody>
          <a:bodyPr wrap="none" rtlCol="0">
            <a:spAutoFit/>
          </a:bodyPr>
          <a:lstStyle/>
          <a:p>
            <a:pPr algn="l"/>
            <a:r>
              <a:rPr lang="en-US" altLang="zh-CN">
                <a:solidFill>
                  <a:srgbClr val="C00000"/>
                </a:solidFill>
                <a:latin typeface="微软雅黑" panose="020b0503020204020204" charset="-122"/>
                <a:ea typeface="微软雅黑" panose="020b0503020204020204" charset="-122"/>
              </a:rPr>
              <a:t>大雪不是分子，属于宏观物体的运动</a:t>
            </a:r>
            <a:endParaRPr lang="en-US" altLang="zh-CN">
              <a:solidFill>
                <a:srgbClr val="C00000"/>
              </a:solidFill>
              <a:latin typeface="微软雅黑" panose="020b0503020204020204" charset="-122"/>
              <a:ea typeface="微软雅黑" panose="020b0503020204020204" charset="-122"/>
            </a:endParaRPr>
          </a:p>
        </p:txBody>
      </p:sp>
      <p:cxnSp>
        <p:nvCxnSpPr>
          <p:cNvPr id="24" name="曲线连接符 23" title=""/>
          <p:cNvCxnSpPr/>
          <p:nvPr/>
        </p:nvCxnSpPr>
        <p:spPr>
          <a:xfrm>
            <a:off x="5128260" y="2446655"/>
            <a:ext cx="1423670" cy="3175"/>
          </a:xfrm>
          <a:prstGeom prst="curvedConnector3">
            <a:avLst>
              <a:gd name="adj1" fmla="val 50045"/>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文本框 24" title=""/>
          <p:cNvSpPr txBox="1"/>
          <p:nvPr/>
        </p:nvSpPr>
        <p:spPr>
          <a:xfrm>
            <a:off x="7031355" y="1477645"/>
            <a:ext cx="35306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C</a:t>
            </a:r>
            <a:endParaRPr lang="en-US" altLang="zh-CN" sz="2000">
              <a:solidFill>
                <a:srgbClr val="FF0000"/>
              </a:solidFill>
              <a:latin typeface="微软雅黑" panose="020b0503020204020204" charset="-122"/>
              <a:ea typeface="微软雅黑" panose="020b0503020204020204" charset="-122"/>
            </a:endParaRPr>
          </a:p>
        </p:txBody>
      </p:sp>
      <p:cxnSp>
        <p:nvCxnSpPr>
          <p:cNvPr id="26" name="直接箭头连接符 25" title=""/>
          <p:cNvCxnSpPr/>
          <p:nvPr/>
        </p:nvCxnSpPr>
        <p:spPr>
          <a:xfrm>
            <a:off x="151765" y="3145155"/>
            <a:ext cx="11927840" cy="0"/>
          </a:xfrm>
          <a:prstGeom prst="straightConnector1">
            <a:avLst/>
          </a:prstGeom>
          <a:ln w="28575" cmpd="sng">
            <a:solidFill>
              <a:schemeClr val="accent2">
                <a:lumMod val="75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44" name="文本框 43" title=""/>
          <p:cNvSpPr txBox="1"/>
          <p:nvPr/>
        </p:nvSpPr>
        <p:spPr>
          <a:xfrm>
            <a:off x="212090" y="3294380"/>
            <a:ext cx="5495925" cy="2584450"/>
          </a:xfrm>
          <a:prstGeom prst="rect">
            <a:avLst/>
          </a:prstGeom>
          <a:noFill/>
          <a:ln w="19050">
            <a:solidFill>
              <a:srgbClr val="00B050"/>
            </a:solidFill>
            <a:prstDash val="dashDot"/>
          </a:ln>
        </p:spPr>
        <p:txBody>
          <a:bodyPr wrap="square">
            <a:spAutoFit/>
          </a:bodyPr>
          <a:lstStyle/>
          <a:p>
            <a:pPr indent="0" fontAlgn="auto">
              <a:lnSpc>
                <a:spcPct val="150000"/>
              </a:lnSpc>
            </a:pPr>
            <a:r>
              <a:rPr lang="zh-CN" smtClean="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mtClean="0">
                <a:solidFill>
                  <a:srgbClr val="0070C0"/>
                </a:solidFill>
                <a:latin typeface="微软雅黑" panose="020b0503020204020204" charset="-122"/>
                <a:ea typeface="微软雅黑" panose="020b0503020204020204" charset="-122"/>
                <a:cs typeface="微软雅黑" panose="020b0503020204020204" charset="-122"/>
              </a:rPr>
              <a:t>1</a:t>
            </a:r>
            <a:r>
              <a:rPr lang="zh-CN" smtClean="0">
                <a:solidFill>
                  <a:srgbClr val="0070C0"/>
                </a:solidFill>
                <a:latin typeface="微软雅黑" panose="020b0503020204020204" charset="-122"/>
                <a:ea typeface="微软雅黑" panose="020b0503020204020204" charset="-122"/>
                <a:cs typeface="微软雅黑" panose="020b0503020204020204" charset="-122"/>
              </a:rPr>
              <a:t>】</a:t>
            </a:r>
            <a:r>
              <a:rPr lang="zh-CN" b="1">
                <a:latin typeface="微软雅黑" panose="020b0503020204020204" charset="-122"/>
                <a:ea typeface="微软雅黑" panose="020b0503020204020204" charset="-122"/>
                <a:cs typeface="微软雅黑" panose="020b0503020204020204" charset="-122"/>
              </a:rPr>
              <a:t>（2023·兰州）</a:t>
            </a:r>
            <a:r>
              <a:rPr lang="zh-CN" b="0">
                <a:latin typeface="微软雅黑" panose="020b0503020204020204" charset="-122"/>
                <a:ea typeface="微软雅黑" panose="020b0503020204020204" charset="-122"/>
                <a:cs typeface="微软雅黑" panose="020b0503020204020204" charset="-122"/>
              </a:rPr>
              <a:t>打开中药包会闻到淡淡的药香味，这是___________现象。慢火熬制，等药汤沸腾后，药香味更加浓郁，这说明温度越高，分子的运动越___________（选填“剧烈”或“缓慢”）。捆扎药包的细绳很难被拉断，是因为分子间存在___________（选填“引力”或“斥力”）。</a:t>
            </a:r>
            <a:endParaRPr lang="zh-CN" b="0">
              <a:latin typeface="微软雅黑" panose="020b0503020204020204" charset="-122"/>
              <a:ea typeface="微软雅黑" panose="020b0503020204020204" charset="-122"/>
              <a:cs typeface="微软雅黑" panose="020b0503020204020204" charset="-122"/>
            </a:endParaRPr>
          </a:p>
        </p:txBody>
      </p:sp>
      <p:cxnSp>
        <p:nvCxnSpPr>
          <p:cNvPr id="27" name="直接箭头连接符 26" title=""/>
          <p:cNvCxnSpPr/>
          <p:nvPr/>
        </p:nvCxnSpPr>
        <p:spPr>
          <a:xfrm>
            <a:off x="5830570" y="3192780"/>
            <a:ext cx="41910" cy="3658870"/>
          </a:xfrm>
          <a:prstGeom prst="straightConnector1">
            <a:avLst/>
          </a:prstGeom>
          <a:ln w="28575" cmpd="sng">
            <a:solidFill>
              <a:schemeClr val="accent2">
                <a:lumMod val="75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28" name="文本框 27" title=""/>
          <p:cNvSpPr txBox="1"/>
          <p:nvPr/>
        </p:nvSpPr>
        <p:spPr>
          <a:xfrm>
            <a:off x="151765" y="6009005"/>
            <a:ext cx="3338830" cy="922020"/>
          </a:xfrm>
          <a:prstGeom prst="rect">
            <a:avLst/>
          </a:prstGeom>
          <a:noFill/>
          <a:ln w="12700">
            <a:solidFill>
              <a:schemeClr val="accent2"/>
            </a:solidFill>
          </a:ln>
        </p:spPr>
        <p:txBody>
          <a:bodyPr wrap="square" rtlCol="0">
            <a:spAutoFit/>
          </a:bodyPr>
          <a:lstStyle/>
          <a:p>
            <a:pPr algn="l"/>
            <a:r>
              <a:rPr lang="en-US" altLang="zh-CN">
                <a:solidFill>
                  <a:srgbClr val="C00000"/>
                </a:solidFill>
                <a:latin typeface="微软雅黑" panose="020b0503020204020204" charset="-122"/>
                <a:ea typeface="微软雅黑" panose="020b0503020204020204" charset="-122"/>
              </a:rPr>
              <a:t>淡淡的药香味，是因为分子在不停地做无规则运动</a:t>
            </a:r>
            <a:r>
              <a:rPr lang="zh-CN" altLang="en-US">
                <a:solidFill>
                  <a:srgbClr val="C00000"/>
                </a:solidFill>
                <a:latin typeface="微软雅黑" panose="020b0503020204020204" charset="-122"/>
                <a:ea typeface="微软雅黑" panose="020b0503020204020204" charset="-122"/>
              </a:rPr>
              <a:t>。温度越高，分子的无规则运动越剧烈</a:t>
            </a:r>
            <a:endParaRPr lang="zh-CN" altLang="en-US">
              <a:solidFill>
                <a:srgbClr val="C00000"/>
              </a:solidFill>
              <a:latin typeface="微软雅黑" panose="020b0503020204020204" charset="-122"/>
              <a:ea typeface="微软雅黑" panose="020b0503020204020204" charset="-122"/>
            </a:endParaRPr>
          </a:p>
        </p:txBody>
      </p:sp>
      <p:cxnSp>
        <p:nvCxnSpPr>
          <p:cNvPr id="29" name="曲线连接符 28" title=""/>
          <p:cNvCxnSpPr/>
          <p:nvPr/>
        </p:nvCxnSpPr>
        <p:spPr>
          <a:xfrm rot="5400000">
            <a:off x="-151765" y="5116830"/>
            <a:ext cx="1808480" cy="6350"/>
          </a:xfrm>
          <a:prstGeom prst="curvedConnector3">
            <a:avLst>
              <a:gd name="adj1" fmla="val 50035"/>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文本框 31" title=""/>
          <p:cNvSpPr txBox="1"/>
          <p:nvPr/>
        </p:nvSpPr>
        <p:spPr>
          <a:xfrm>
            <a:off x="3637915" y="5935980"/>
            <a:ext cx="2192655" cy="922020"/>
          </a:xfrm>
          <a:prstGeom prst="rect">
            <a:avLst/>
          </a:prstGeom>
          <a:noFill/>
          <a:ln w="12700">
            <a:solidFill>
              <a:schemeClr val="tx2">
                <a:lumMod val="75000"/>
                <a:lumOff val="25000"/>
              </a:schemeClr>
            </a:solidFill>
          </a:ln>
        </p:spPr>
        <p:txBody>
          <a:bodyPr wrap="square" rtlCol="0">
            <a:spAutoFit/>
          </a:bodyPr>
          <a:lstStyle/>
          <a:p>
            <a:pPr algn="l"/>
            <a:r>
              <a:rPr>
                <a:solidFill>
                  <a:srgbClr val="C00000"/>
                </a:solidFill>
                <a:latin typeface="微软雅黑" panose="020b0503020204020204" charset="-122"/>
                <a:ea typeface="微软雅黑" panose="020b0503020204020204" charset="-122"/>
              </a:rPr>
              <a:t>细绳很难被拉断，是因为分子间存在相互作用的引力</a:t>
            </a:r>
            <a:endParaRPr>
              <a:solidFill>
                <a:srgbClr val="C00000"/>
              </a:solidFill>
              <a:latin typeface="微软雅黑" panose="020b0503020204020204" charset="-122"/>
              <a:ea typeface="微软雅黑" panose="020b0503020204020204" charset="-122"/>
            </a:endParaRPr>
          </a:p>
        </p:txBody>
      </p:sp>
      <p:cxnSp>
        <p:nvCxnSpPr>
          <p:cNvPr id="33" name="曲线连接符 32" title=""/>
          <p:cNvCxnSpPr/>
          <p:nvPr/>
        </p:nvCxnSpPr>
        <p:spPr>
          <a:xfrm>
            <a:off x="2839720" y="5472430"/>
            <a:ext cx="1145540" cy="454660"/>
          </a:xfrm>
          <a:prstGeom prst="curvedConnector3">
            <a:avLst>
              <a:gd name="adj1" fmla="val 50055"/>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文本框 34" title=""/>
          <p:cNvSpPr txBox="1"/>
          <p:nvPr/>
        </p:nvSpPr>
        <p:spPr>
          <a:xfrm>
            <a:off x="2109470" y="3731895"/>
            <a:ext cx="690880" cy="398780"/>
          </a:xfrm>
          <a:prstGeom prst="rect">
            <a:avLst/>
          </a:prstGeom>
          <a:noFill/>
        </p:spPr>
        <p:txBody>
          <a:bodyPr wrap="none" rtlCol="0">
            <a:spAutoFit/>
          </a:bodyPr>
          <a:lstStyle/>
          <a:p>
            <a:pPr algn="l"/>
            <a:r>
              <a:rPr lang="en-US" altLang="zh-CN" sz="2000">
                <a:solidFill>
                  <a:srgbClr val="FF0000"/>
                </a:solidFill>
                <a:latin typeface="微软雅黑" panose="020b0503020204020204" charset="-122"/>
                <a:ea typeface="微软雅黑" panose="020b0503020204020204" charset="-122"/>
              </a:rPr>
              <a:t>扩散</a:t>
            </a:r>
            <a:endParaRPr lang="en-US" altLang="zh-CN" sz="2000">
              <a:solidFill>
                <a:srgbClr val="FF0000"/>
              </a:solidFill>
              <a:latin typeface="微软雅黑" panose="020b0503020204020204" charset="-122"/>
              <a:ea typeface="微软雅黑" panose="020b0503020204020204" charset="-122"/>
            </a:endParaRPr>
          </a:p>
        </p:txBody>
      </p:sp>
      <p:sp>
        <p:nvSpPr>
          <p:cNvPr id="36" name="文本框 35" title=""/>
          <p:cNvSpPr txBox="1"/>
          <p:nvPr/>
        </p:nvSpPr>
        <p:spPr>
          <a:xfrm>
            <a:off x="1246505" y="4578985"/>
            <a:ext cx="690880" cy="398780"/>
          </a:xfrm>
          <a:prstGeom prst="rect">
            <a:avLst/>
          </a:prstGeom>
          <a:noFill/>
        </p:spPr>
        <p:txBody>
          <a:bodyPr wrap="none" rtlCol="0">
            <a:spAutoFit/>
          </a:bodyPr>
          <a:lstStyle/>
          <a:p>
            <a:pPr algn="l"/>
            <a:r>
              <a:rPr lang="en-US" altLang="zh-CN" sz="2000">
                <a:solidFill>
                  <a:srgbClr val="FF0000"/>
                </a:solidFill>
                <a:latin typeface="微软雅黑" panose="020b0503020204020204" charset="-122"/>
                <a:ea typeface="微软雅黑" panose="020b0503020204020204" charset="-122"/>
              </a:rPr>
              <a:t>剧烈</a:t>
            </a:r>
            <a:endParaRPr lang="en-US" altLang="zh-CN" sz="2000">
              <a:solidFill>
                <a:srgbClr val="FF0000"/>
              </a:solidFill>
              <a:latin typeface="微软雅黑" panose="020b0503020204020204" charset="-122"/>
              <a:ea typeface="微软雅黑" panose="020b0503020204020204" charset="-122"/>
            </a:endParaRPr>
          </a:p>
        </p:txBody>
      </p:sp>
      <p:sp>
        <p:nvSpPr>
          <p:cNvPr id="38" name="文本框 37" title=""/>
          <p:cNvSpPr txBox="1"/>
          <p:nvPr/>
        </p:nvSpPr>
        <p:spPr>
          <a:xfrm>
            <a:off x="749300" y="5410835"/>
            <a:ext cx="690880" cy="398780"/>
          </a:xfrm>
          <a:prstGeom prst="rect">
            <a:avLst/>
          </a:prstGeom>
          <a:noFill/>
        </p:spPr>
        <p:txBody>
          <a:bodyPr wrap="none" rtlCol="0">
            <a:spAutoFit/>
          </a:bodyPr>
          <a:lstStyle/>
          <a:p>
            <a:pPr algn="l"/>
            <a:r>
              <a:rPr lang="en-US" altLang="zh-CN" sz="2000">
                <a:solidFill>
                  <a:srgbClr val="FF0000"/>
                </a:solidFill>
                <a:latin typeface="微软雅黑" panose="020b0503020204020204" charset="-122"/>
                <a:ea typeface="微软雅黑" panose="020b0503020204020204" charset="-122"/>
              </a:rPr>
              <a:t>引力</a:t>
            </a:r>
            <a:endParaRPr lang="en-US" altLang="zh-CN" sz="2000">
              <a:solidFill>
                <a:srgbClr val="FF0000"/>
              </a:solidFill>
              <a:latin typeface="微软雅黑" panose="020b0503020204020204" charset="-122"/>
              <a:ea typeface="微软雅黑" panose="020b0503020204020204" charset="-122"/>
            </a:endParaRPr>
          </a:p>
        </p:txBody>
      </p:sp>
      <p:sp>
        <p:nvSpPr>
          <p:cNvPr id="100" name="文本框 99" title=""/>
          <p:cNvSpPr txBox="1"/>
          <p:nvPr/>
        </p:nvSpPr>
        <p:spPr>
          <a:xfrm>
            <a:off x="5977890" y="3294380"/>
            <a:ext cx="6164580" cy="3415030"/>
          </a:xfrm>
          <a:prstGeom prst="rect">
            <a:avLst/>
          </a:prstGeom>
          <a:noFill/>
          <a:ln w="19050">
            <a:solidFill>
              <a:srgbClr val="7030A0"/>
            </a:solidFill>
            <a:prstDash val="dashDot"/>
          </a:ln>
        </p:spPr>
        <p:txBody>
          <a:bodyPr wrap="square">
            <a:spAutoFit/>
          </a:bodyPr>
          <a:lstStyle/>
          <a:p>
            <a:pPr indent="0" fontAlgn="auto">
              <a:lnSpc>
                <a:spcPct val="150000"/>
              </a:lnSpc>
            </a:pPr>
            <a:r>
              <a:rPr lang="zh-CN">
                <a:solidFill>
                  <a:srgbClr val="0070C0"/>
                </a:solidFill>
                <a:latin typeface="微软雅黑" panose="020b0503020204020204" charset="-122"/>
                <a:ea typeface="微软雅黑" panose="020b0503020204020204" charset="-122"/>
                <a:cs typeface="微软雅黑" panose="020b0503020204020204" charset="-122"/>
              </a:rPr>
              <a:t>【变式</a:t>
            </a:r>
            <a:r>
              <a:rPr lang="en-US" smtClean="0">
                <a:solidFill>
                  <a:srgbClr val="0070C0"/>
                </a:solidFill>
                <a:latin typeface="微软雅黑" panose="020b0503020204020204" charset="-122"/>
                <a:ea typeface="微软雅黑" panose="020b0503020204020204" charset="-122"/>
                <a:cs typeface="微软雅黑" panose="020b0503020204020204" charset="-122"/>
              </a:rPr>
              <a:t>1-2</a:t>
            </a:r>
            <a:r>
              <a:rPr lang="zh-CN" smtClean="0">
                <a:solidFill>
                  <a:srgbClr val="0070C0"/>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（2023·齐齐哈尔）</a:t>
            </a:r>
            <a:r>
              <a:rPr>
                <a:latin typeface="微软雅黑" panose="020b0503020204020204" charset="-122"/>
                <a:ea typeface="微软雅黑" panose="020b0503020204020204" charset="-122"/>
                <a:cs typeface="微软雅黑" panose="020b0503020204020204" charset="-122"/>
              </a:rPr>
              <a:t>农历五月初五，人们喜爱煮茶叶蛋为节日增添一道美食。下列关于制作茶叶蛋所涉及的物理知识，说法正确的是（     ）。</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A. 煮熟鸡蛋是通过做功增大鸡蛋内能；</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B. 蛋壳能轻松被敲碎，说明蛋壳分子间不存在引力；</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C. 蛋清从白色变成褐色的原因是发生了扩散现象；</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D. 茶叶蛋在汤中越泡越咸，说明分子运动剧烈程度与温度无关</a:t>
            </a:r>
            <a:endParaRPr>
              <a:latin typeface="微软雅黑" panose="020b0503020204020204" charset="-122"/>
              <a:ea typeface="微软雅黑" panose="020b0503020204020204" charset="-122"/>
              <a:cs typeface="微软雅黑" panose="020b0503020204020204" charset="-122"/>
            </a:endParaRPr>
          </a:p>
        </p:txBody>
      </p:sp>
      <p:sp>
        <p:nvSpPr>
          <p:cNvPr id="40" name="矩形标注 39" title=""/>
          <p:cNvSpPr/>
          <p:nvPr/>
        </p:nvSpPr>
        <p:spPr>
          <a:xfrm>
            <a:off x="6287770" y="3403600"/>
            <a:ext cx="5206365" cy="386715"/>
          </a:xfrm>
          <a:prstGeom prst="wedgeRectCallout">
            <a:avLst>
              <a:gd name="adj1" fmla="val -50060"/>
              <a:gd name="adj2" fmla="val 28234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鸡蛋吸收热量，是通过热传递的方式来增大鸡蛋的内能</a:t>
            </a:r>
            <a:endParaRPr lang="zh-CN" sz="1600">
              <a:latin typeface="微软雅黑" panose="020b0503020204020204" charset="-122"/>
              <a:ea typeface="微软雅黑" panose="020b0503020204020204" charset="-122"/>
              <a:cs typeface="微软雅黑" panose="020b0503020204020204" charset="-122"/>
            </a:endParaRPr>
          </a:p>
        </p:txBody>
      </p:sp>
      <p:sp>
        <p:nvSpPr>
          <p:cNvPr id="41" name="圆角矩形标注 40" title=""/>
          <p:cNvSpPr/>
          <p:nvPr/>
        </p:nvSpPr>
        <p:spPr>
          <a:xfrm>
            <a:off x="8212455" y="4578985"/>
            <a:ext cx="3620770" cy="913765"/>
          </a:xfrm>
          <a:prstGeom prst="wedgeRoundRectCallout">
            <a:avLst>
              <a:gd name="adj1" fmla="val -103945"/>
              <a:gd name="adj2" fmla="val 17129"/>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蛋壳能轻松被敲碎与蛋壳的结构有关，与分子间的作用力无关</a:t>
            </a:r>
            <a:endParaRPr sz="1600">
              <a:latin typeface="微软雅黑" panose="020b0503020204020204" charset="-122"/>
              <a:ea typeface="微软雅黑" panose="020b0503020204020204" charset="-122"/>
            </a:endParaRPr>
          </a:p>
        </p:txBody>
      </p:sp>
      <p:sp>
        <p:nvSpPr>
          <p:cNvPr id="43" name="圆角矩形标注 42" title=""/>
          <p:cNvSpPr/>
          <p:nvPr/>
        </p:nvSpPr>
        <p:spPr>
          <a:xfrm>
            <a:off x="5995035" y="3315335"/>
            <a:ext cx="3173730" cy="837565"/>
          </a:xfrm>
          <a:prstGeom prst="wedgeRoundRectCallout">
            <a:avLst>
              <a:gd name="adj1" fmla="val -41556"/>
              <a:gd name="adj2" fmla="val 2022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rPr>
              <a:t>蛋壳能轻松被敲碎与蛋壳的结构有关，与分子间的作用力无关</a:t>
            </a:r>
            <a:endParaRPr sz="1600">
              <a:latin typeface="微软雅黑" panose="020b0503020204020204" charset="-122"/>
              <a:ea typeface="微软雅黑" panose="020b0503020204020204" charset="-122"/>
            </a:endParaRPr>
          </a:p>
        </p:txBody>
      </p:sp>
      <p:sp>
        <p:nvSpPr>
          <p:cNvPr id="45" name="矩形标注 44" title=""/>
          <p:cNvSpPr/>
          <p:nvPr/>
        </p:nvSpPr>
        <p:spPr>
          <a:xfrm>
            <a:off x="7247890" y="5878830"/>
            <a:ext cx="4831715" cy="811530"/>
          </a:xfrm>
          <a:prstGeom prst="wedgeRectCallout">
            <a:avLst>
              <a:gd name="adj1" fmla="val -71435"/>
              <a:gd name="adj2" fmla="val -237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cs typeface="微软雅黑" panose="020b0503020204020204" charset="-122"/>
              </a:rPr>
              <a:t>汤的温度高，茶水分子和盐水分子的运动加剧，进入蛋中的盐分子就越多，因此越泡越咸，可知分子运动剧烈程度与温度有关</a:t>
            </a:r>
            <a:endParaRPr sz="1600">
              <a:latin typeface="微软雅黑" panose="020b0503020204020204" charset="-122"/>
              <a:ea typeface="微软雅黑" panose="020b0503020204020204" charset="-122"/>
              <a:cs typeface="微软雅黑" panose="020b0503020204020204" charset="-122"/>
            </a:endParaRPr>
          </a:p>
        </p:txBody>
      </p:sp>
      <p:sp>
        <p:nvSpPr>
          <p:cNvPr id="46" name="文本框 45" title=""/>
          <p:cNvSpPr txBox="1"/>
          <p:nvPr/>
        </p:nvSpPr>
        <p:spPr>
          <a:xfrm>
            <a:off x="9044940" y="4221480"/>
            <a:ext cx="35306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C</a:t>
            </a:r>
            <a:endParaRPr lang="en-US" altLang="zh-CN" sz="2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500"/>
                                        <p:tgtEl>
                                          <p:spTgt spid="2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nodeType="clickPar">
                      <p:stCondLst>
                        <p:cond delay="indefinite"/>
                        <p:cond evt="onBegin" delay="0">
                          <p:tn val="77"/>
                        </p:cond>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left)">
                                      <p:cBhvr>
                                        <p:cTn id="82" dur="500"/>
                                        <p:tgtEl>
                                          <p:spTgt spid="25"/>
                                        </p:tgtEl>
                                      </p:cBhvr>
                                    </p:animEffect>
                                  </p:childTnLst>
                                </p:cTn>
                              </p:par>
                            </p:childTnLst>
                          </p:cTn>
                        </p:par>
                      </p:childTnLst>
                    </p:cTn>
                  </p:par>
                  <p:par>
                    <p:cTn id="83" fill="hold" nodeType="clickPar">
                      <p:stCondLst>
                        <p:cond delay="indefinite"/>
                        <p:cond evt="onBegin" delay="0">
                          <p:tn val="82"/>
                        </p:cond>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left)">
                                      <p:cBhvr>
                                        <p:cTn id="87" dur="500"/>
                                        <p:tgtEl>
                                          <p:spTgt spid="26"/>
                                        </p:tgtEl>
                                      </p:cBhvr>
                                    </p:animEffect>
                                  </p:childTnLst>
                                </p:cTn>
                              </p:par>
                            </p:childTnLst>
                          </p:cTn>
                        </p:par>
                      </p:childTnLst>
                    </p:cTn>
                  </p:par>
                  <p:par>
                    <p:cTn id="88" fill="hold" nodeType="clickPar">
                      <p:stCondLst>
                        <p:cond delay="indefinite"/>
                        <p:cond evt="onBegin" delay="0">
                          <p:tn val="87"/>
                        </p:cond>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barn(inVertical)">
                                      <p:cBhvr>
                                        <p:cTn id="92" dur="500"/>
                                        <p:tgtEl>
                                          <p:spTgt spid="44"/>
                                        </p:tgtEl>
                                      </p:cBhvr>
                                    </p:animEffect>
                                  </p:childTnLst>
                                </p:cTn>
                              </p:par>
                            </p:childTnLst>
                          </p:cTn>
                        </p:par>
                      </p:childTnLst>
                    </p:cTn>
                  </p:par>
                  <p:par>
                    <p:cTn id="93" fill="hold" nodeType="clickPar">
                      <p:stCondLst>
                        <p:cond delay="indefinite"/>
                        <p:cond evt="onBegin" delay="0">
                          <p:tn val="92"/>
                        </p:cond>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blinds(horizontal)">
                                      <p:cBhvr>
                                        <p:cTn id="97" dur="500"/>
                                        <p:tgtEl>
                                          <p:spTgt spid="34"/>
                                        </p:tgtEl>
                                      </p:cBhvr>
                                    </p:animEffect>
                                  </p:childTnLst>
                                </p:cTn>
                              </p:par>
                            </p:childTnLst>
                          </p:cTn>
                        </p:par>
                      </p:childTnLst>
                    </p:cTn>
                  </p:par>
                  <p:par>
                    <p:cTn id="98" fill="hold" nodeType="clickPar">
                      <p:stCondLst>
                        <p:cond delay="indefinite"/>
                        <p:cond evt="onBegin" delay="0">
                          <p:tn val="97"/>
                        </p:cond>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wipe(up)">
                                      <p:cBhvr>
                                        <p:cTn id="102" dur="500"/>
                                        <p:tgtEl>
                                          <p:spTgt spid="29"/>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wipe(left)">
                                      <p:cBhvr>
                                        <p:cTn id="105" dur="500"/>
                                        <p:tgtEl>
                                          <p:spTgt spid="28"/>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wipe(left)">
                                      <p:cBhvr>
                                        <p:cTn id="110" dur="500"/>
                                        <p:tgtEl>
                                          <p:spTgt spid="30"/>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1" fill="hold" nodeType="click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wipe(up)">
                                      <p:cBhvr>
                                        <p:cTn id="115" dur="500"/>
                                        <p:tgtEl>
                                          <p:spTgt spid="33"/>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wipe(left)">
                                      <p:cBhvr>
                                        <p:cTn id="118" dur="500"/>
                                        <p:tgtEl>
                                          <p:spTgt spid="32"/>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wipe(left)">
                                      <p:cBhvr>
                                        <p:cTn id="123" dur="500"/>
                                        <p:tgtEl>
                                          <p:spTgt spid="35"/>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36"/>
                                        </p:tgtEl>
                                        <p:attrNameLst>
                                          <p:attrName>style.visibility</p:attrName>
                                        </p:attrNameLst>
                                      </p:cBhvr>
                                      <p:to>
                                        <p:strVal val="visible"/>
                                      </p:to>
                                    </p:set>
                                    <p:animEffect transition="in" filter="wipe(left)">
                                      <p:cBhvr>
                                        <p:cTn id="128" dur="500"/>
                                        <p:tgtEl>
                                          <p:spTgt spid="36"/>
                                        </p:tgtEl>
                                      </p:cBhvr>
                                    </p:animEffect>
                                  </p:childTnLst>
                                </p:cTn>
                              </p:par>
                            </p:childTnLst>
                          </p:cTn>
                        </p:par>
                      </p:childTnLst>
                    </p:cTn>
                  </p:par>
                  <p:par>
                    <p:cTn id="129" fill="hold" nodeType="clickPar">
                      <p:stCondLst>
                        <p:cond delay="indefinite"/>
                        <p:cond evt="onBegin" delay="0">
                          <p:tn val="128"/>
                        </p:cond>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38"/>
                                        </p:tgtEl>
                                        <p:attrNameLst>
                                          <p:attrName>style.visibility</p:attrName>
                                        </p:attrNameLst>
                                      </p:cBhvr>
                                      <p:to>
                                        <p:strVal val="visible"/>
                                      </p:to>
                                    </p:set>
                                    <p:animEffect transition="in" filter="wipe(left)">
                                      <p:cBhvr>
                                        <p:cTn id="133" dur="500"/>
                                        <p:tgtEl>
                                          <p:spTgt spid="38"/>
                                        </p:tgtEl>
                                      </p:cBhvr>
                                    </p:animEffect>
                                  </p:childTnLst>
                                </p:cTn>
                              </p:par>
                            </p:childTnLst>
                          </p:cTn>
                        </p:par>
                      </p:childTnLst>
                    </p:cTn>
                  </p:par>
                  <p:par>
                    <p:cTn id="134" fill="hold" nodeType="clickPar">
                      <p:stCondLst>
                        <p:cond delay="indefinite"/>
                        <p:cond evt="onBegin" delay="0">
                          <p:tn val="133"/>
                        </p:cond>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wipe(left)">
                                      <p:cBhvr>
                                        <p:cTn id="138" dur="500"/>
                                        <p:tgtEl>
                                          <p:spTgt spid="27"/>
                                        </p:tgtEl>
                                      </p:cBhvr>
                                    </p:animEffect>
                                  </p:childTnLst>
                                </p:cTn>
                              </p:par>
                            </p:childTnLst>
                          </p:cTn>
                        </p:par>
                      </p:childTnLst>
                    </p:cTn>
                  </p:par>
                  <p:par>
                    <p:cTn id="139" fill="hold" nodeType="clickPar">
                      <p:stCondLst>
                        <p:cond delay="indefinite"/>
                        <p:cond evt="onBegin" delay="0">
                          <p:tn val="138"/>
                        </p:cond>
                      </p:stCondLst>
                      <p:childTnLst>
                        <p:par>
                          <p:cTn id="140" fill="hold">
                            <p:stCondLst>
                              <p:cond delay="0"/>
                            </p:stCondLst>
                            <p:childTnLst>
                              <p:par>
                                <p:cTn id="141" presetID="16" presetClass="entr" presetSubtype="37" fill="hold" grpId="0" nodeType="clickEffect">
                                  <p:stCondLst>
                                    <p:cond delay="0"/>
                                  </p:stCondLst>
                                  <p:childTnLst>
                                    <p:set>
                                      <p:cBhvr>
                                        <p:cTn id="142" dur="1" fill="hold">
                                          <p:stCondLst>
                                            <p:cond delay="0"/>
                                          </p:stCondLst>
                                        </p:cTn>
                                        <p:tgtEl>
                                          <p:spTgt spid="100"/>
                                        </p:tgtEl>
                                        <p:attrNameLst>
                                          <p:attrName>style.visibility</p:attrName>
                                        </p:attrNameLst>
                                      </p:cBhvr>
                                      <p:to>
                                        <p:strVal val="visible"/>
                                      </p:to>
                                    </p:set>
                                    <p:animEffect transition="in" filter="barn(outVertical)">
                                      <p:cBhvr>
                                        <p:cTn id="143" dur="500"/>
                                        <p:tgtEl>
                                          <p:spTgt spid="100"/>
                                        </p:tgtEl>
                                      </p:cBhvr>
                                    </p:animEffect>
                                  </p:childTnLst>
                                </p:cTn>
                              </p:par>
                            </p:childTnLst>
                          </p:cTn>
                        </p:par>
                      </p:childTnLst>
                    </p:cTn>
                  </p:par>
                  <p:par>
                    <p:cTn id="144" fill="hold" nodeType="clickPar">
                      <p:stCondLst>
                        <p:cond delay="indefinite"/>
                        <p:cond evt="onBegin" delay="0">
                          <p:tn val="143"/>
                        </p:cond>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40"/>
                                        </p:tgtEl>
                                        <p:attrNameLst>
                                          <p:attrName>style.visibility</p:attrName>
                                        </p:attrNameLst>
                                      </p:cBhvr>
                                      <p:to>
                                        <p:strVal val="visible"/>
                                      </p:to>
                                    </p:set>
                                    <p:animEffect transition="in" filter="wipe(up)">
                                      <p:cBhvr>
                                        <p:cTn id="148" dur="500"/>
                                        <p:tgtEl>
                                          <p:spTgt spid="40"/>
                                        </p:tgtEl>
                                      </p:cBhvr>
                                    </p:animEffect>
                                  </p:childTnLst>
                                </p:cTn>
                              </p:par>
                            </p:childTnLst>
                          </p:cTn>
                        </p:par>
                      </p:childTnLst>
                    </p:cTn>
                  </p:par>
                  <p:par>
                    <p:cTn id="149" fill="hold" nodeType="clickPar">
                      <p:stCondLst>
                        <p:cond delay="indefinite"/>
                        <p:cond evt="onBegin" delay="0">
                          <p:tn val="148"/>
                        </p:cond>
                      </p:stCondLst>
                      <p:childTnLst>
                        <p:par>
                          <p:cTn id="150" fill="hold">
                            <p:stCondLst>
                              <p:cond delay="0"/>
                            </p:stCondLst>
                            <p:childTnLst>
                              <p:par>
                                <p:cTn id="151" presetID="22" presetClass="exit" presetSubtype="4" fill="hold" grpId="1" nodeType="clickEffect">
                                  <p:stCondLst>
                                    <p:cond delay="0"/>
                                  </p:stCondLst>
                                  <p:childTnLst>
                                    <p:animEffect transition="out" filter="wipe(down)">
                                      <p:cBhvr>
                                        <p:cTn id="152" dur="500"/>
                                        <p:tgtEl>
                                          <p:spTgt spid="40"/>
                                        </p:tgtEl>
                                      </p:cBhvr>
                                    </p:animEffect>
                                    <p:set>
                                      <p:cBhvr>
                                        <p:cTn id="153" dur="1" fill="hold">
                                          <p:stCondLst>
                                            <p:cond delay="499"/>
                                          </p:stCondLst>
                                        </p:cTn>
                                        <p:tgtEl>
                                          <p:spTgt spid="40"/>
                                        </p:tgtEl>
                                        <p:attrNameLst>
                                          <p:attrName>style.visibility</p:attrName>
                                        </p:attrNameLst>
                                      </p:cBhvr>
                                      <p:to>
                                        <p:strVal val="hidden"/>
                                      </p:to>
                                    </p:set>
                                  </p:childTnLst>
                                </p:cTn>
                              </p:par>
                            </p:childTnLst>
                          </p:cTn>
                        </p:par>
                      </p:childTnLst>
                    </p:cTn>
                  </p:par>
                  <p:par>
                    <p:cTn id="154" fill="hold" nodeType="clickPar">
                      <p:stCondLst>
                        <p:cond delay="indefinite"/>
                        <p:cond evt="onBegin" delay="0">
                          <p:tn val="153"/>
                        </p:cond>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41"/>
                                        </p:tgtEl>
                                        <p:attrNameLst>
                                          <p:attrName>style.visibility</p:attrName>
                                        </p:attrNameLst>
                                      </p:cBhvr>
                                      <p:to>
                                        <p:strVal val="visible"/>
                                      </p:to>
                                    </p:set>
                                    <p:animEffect transition="in" filter="wipe(left)">
                                      <p:cBhvr>
                                        <p:cTn id="158" dur="500"/>
                                        <p:tgtEl>
                                          <p:spTgt spid="41"/>
                                        </p:tgtEl>
                                      </p:cBhvr>
                                    </p:animEffect>
                                  </p:childTnLst>
                                </p:cTn>
                              </p:par>
                            </p:childTnLst>
                          </p:cTn>
                        </p:par>
                      </p:childTnLst>
                    </p:cTn>
                  </p:par>
                  <p:par>
                    <p:cTn id="159" fill="hold" nodeType="clickPar">
                      <p:stCondLst>
                        <p:cond delay="indefinite"/>
                        <p:cond evt="onBegin" delay="0">
                          <p:tn val="158"/>
                        </p:cond>
                      </p:stCondLst>
                      <p:childTnLst>
                        <p:par>
                          <p:cTn id="160" fill="hold">
                            <p:stCondLst>
                              <p:cond delay="0"/>
                            </p:stCondLst>
                            <p:childTnLst>
                              <p:par>
                                <p:cTn id="161" presetID="22" presetClass="exit" presetSubtype="8" fill="hold" grpId="1" nodeType="clickEffect">
                                  <p:stCondLst>
                                    <p:cond delay="0"/>
                                  </p:stCondLst>
                                  <p:childTnLst>
                                    <p:animEffect transition="out" filter="wipe(left)">
                                      <p:cBhvr>
                                        <p:cTn id="162" dur="500"/>
                                        <p:tgtEl>
                                          <p:spTgt spid="41"/>
                                        </p:tgtEl>
                                      </p:cBhvr>
                                    </p:animEffect>
                                    <p:set>
                                      <p:cBhvr>
                                        <p:cTn id="163" dur="1" fill="hold">
                                          <p:stCondLst>
                                            <p:cond delay="499"/>
                                          </p:stCondLst>
                                        </p:cTn>
                                        <p:tgtEl>
                                          <p:spTgt spid="41"/>
                                        </p:tgtEl>
                                        <p:attrNameLst>
                                          <p:attrName>style.visibility</p:attrName>
                                        </p:attrNameLst>
                                      </p:cBhvr>
                                      <p:to>
                                        <p:strVal val="hidden"/>
                                      </p:to>
                                    </p:set>
                                  </p:childTnLst>
                                </p:cTn>
                              </p:par>
                            </p:childTnLst>
                          </p:cTn>
                        </p:par>
                      </p:childTnLst>
                    </p:cTn>
                  </p:par>
                  <p:par>
                    <p:cTn id="164" fill="hold" nodeType="clickPar">
                      <p:stCondLst>
                        <p:cond delay="indefinite"/>
                        <p:cond evt="onBegin" delay="0">
                          <p:tn val="163"/>
                        </p:cond>
                      </p:stCondLst>
                      <p:childTnLst>
                        <p:par>
                          <p:cTn id="165" fill="hold">
                            <p:stCondLst>
                              <p:cond delay="0"/>
                            </p:stCondLst>
                            <p:childTnLst>
                              <p:par>
                                <p:cTn id="166" presetID="22" presetClass="entr" presetSubtype="1" fill="hold" grpId="0" nodeType="clickEffect">
                                  <p:stCondLst>
                                    <p:cond delay="0"/>
                                  </p:stCondLst>
                                  <p:childTnLst>
                                    <p:set>
                                      <p:cBhvr>
                                        <p:cTn id="167" dur="1" fill="hold">
                                          <p:stCondLst>
                                            <p:cond delay="0"/>
                                          </p:stCondLst>
                                        </p:cTn>
                                        <p:tgtEl>
                                          <p:spTgt spid="43"/>
                                        </p:tgtEl>
                                        <p:attrNameLst>
                                          <p:attrName>style.visibility</p:attrName>
                                        </p:attrNameLst>
                                      </p:cBhvr>
                                      <p:to>
                                        <p:strVal val="visible"/>
                                      </p:to>
                                    </p:set>
                                    <p:animEffect transition="in" filter="wipe(up)">
                                      <p:cBhvr>
                                        <p:cTn id="168" dur="500"/>
                                        <p:tgtEl>
                                          <p:spTgt spid="43"/>
                                        </p:tgtEl>
                                      </p:cBhvr>
                                    </p:animEffect>
                                  </p:childTnLst>
                                </p:cTn>
                              </p:par>
                            </p:childTnLst>
                          </p:cTn>
                        </p:par>
                      </p:childTnLst>
                    </p:cTn>
                  </p:par>
                  <p:par>
                    <p:cTn id="169" fill="hold" nodeType="clickPar">
                      <p:stCondLst>
                        <p:cond delay="indefinite"/>
                        <p:cond evt="onBegin" delay="0">
                          <p:tn val="168"/>
                        </p:cond>
                      </p:stCondLst>
                      <p:childTnLst>
                        <p:par>
                          <p:cTn id="170" fill="hold">
                            <p:stCondLst>
                              <p:cond delay="0"/>
                            </p:stCondLst>
                            <p:childTnLst>
                              <p:par>
                                <p:cTn id="171" presetID="22" presetClass="exit" presetSubtype="4" fill="hold" grpId="1" nodeType="clickEffect">
                                  <p:stCondLst>
                                    <p:cond delay="0"/>
                                  </p:stCondLst>
                                  <p:childTnLst>
                                    <p:animEffect transition="out" filter="wipe(down)">
                                      <p:cBhvr>
                                        <p:cTn id="172" dur="500"/>
                                        <p:tgtEl>
                                          <p:spTgt spid="43"/>
                                        </p:tgtEl>
                                      </p:cBhvr>
                                    </p:animEffect>
                                    <p:set>
                                      <p:cBhvr>
                                        <p:cTn id="173" dur="1" fill="hold">
                                          <p:stCondLst>
                                            <p:cond delay="499"/>
                                          </p:stCondLst>
                                        </p:cTn>
                                        <p:tgtEl>
                                          <p:spTgt spid="43"/>
                                        </p:tgtEl>
                                        <p:attrNameLst>
                                          <p:attrName>style.visibility</p:attrName>
                                        </p:attrNameLst>
                                      </p:cBhvr>
                                      <p:to>
                                        <p:strVal val="hidden"/>
                                      </p:to>
                                    </p:set>
                                  </p:childTnLst>
                                </p:cTn>
                              </p:par>
                            </p:childTnLst>
                          </p:cTn>
                        </p:par>
                      </p:childTnLst>
                    </p:cTn>
                  </p:par>
                  <p:par>
                    <p:cTn id="174" fill="hold" nodeType="clickPar">
                      <p:stCondLst>
                        <p:cond delay="indefinite"/>
                        <p:cond evt="onBegin" delay="0">
                          <p:tn val="173"/>
                        </p:cond>
                      </p:stCondLst>
                      <p:childTnLst>
                        <p:par>
                          <p:cTn id="175" fill="hold">
                            <p:stCondLst>
                              <p:cond delay="0"/>
                            </p:stCondLst>
                            <p:childTnLst>
                              <p:par>
                                <p:cTn id="176" presetID="22" presetClass="entr" presetSubtype="2" fill="hold" grpId="0" nodeType="clickEffect">
                                  <p:stCondLst>
                                    <p:cond delay="0"/>
                                  </p:stCondLst>
                                  <p:childTnLst>
                                    <p:set>
                                      <p:cBhvr>
                                        <p:cTn id="177" dur="1" fill="hold">
                                          <p:stCondLst>
                                            <p:cond delay="0"/>
                                          </p:stCondLst>
                                        </p:cTn>
                                        <p:tgtEl>
                                          <p:spTgt spid="45"/>
                                        </p:tgtEl>
                                        <p:attrNameLst>
                                          <p:attrName>style.visibility</p:attrName>
                                        </p:attrNameLst>
                                      </p:cBhvr>
                                      <p:to>
                                        <p:strVal val="visible"/>
                                      </p:to>
                                    </p:set>
                                    <p:animEffect transition="in" filter="wipe(right)">
                                      <p:cBhvr>
                                        <p:cTn id="178" dur="500"/>
                                        <p:tgtEl>
                                          <p:spTgt spid="45"/>
                                        </p:tgtEl>
                                      </p:cBhvr>
                                    </p:animEffect>
                                  </p:childTnLst>
                                </p:cTn>
                              </p:par>
                            </p:childTnLst>
                          </p:cTn>
                        </p:par>
                      </p:childTnLst>
                    </p:cTn>
                  </p:par>
                  <p:par>
                    <p:cTn id="179" fill="hold" nodeType="clickPar">
                      <p:stCondLst>
                        <p:cond delay="indefinite"/>
                        <p:cond evt="onBegin" delay="0">
                          <p:tn val="178"/>
                        </p:cond>
                      </p:stCondLst>
                      <p:childTnLst>
                        <p:par>
                          <p:cTn id="180" fill="hold">
                            <p:stCondLst>
                              <p:cond delay="0"/>
                            </p:stCondLst>
                            <p:childTnLst>
                              <p:par>
                                <p:cTn id="181" presetID="22" presetClass="exit" presetSubtype="4" fill="hold" grpId="1" nodeType="clickEffect">
                                  <p:stCondLst>
                                    <p:cond delay="0"/>
                                  </p:stCondLst>
                                  <p:childTnLst>
                                    <p:animEffect transition="out" filter="wipe(down)">
                                      <p:cBhvr>
                                        <p:cTn id="182" dur="500"/>
                                        <p:tgtEl>
                                          <p:spTgt spid="45"/>
                                        </p:tgtEl>
                                      </p:cBhvr>
                                    </p:animEffect>
                                    <p:set>
                                      <p:cBhvr>
                                        <p:cTn id="183" dur="1" fill="hold">
                                          <p:stCondLst>
                                            <p:cond delay="499"/>
                                          </p:stCondLst>
                                        </p:cTn>
                                        <p:tgtEl>
                                          <p:spTgt spid="45"/>
                                        </p:tgtEl>
                                        <p:attrNameLst>
                                          <p:attrName>style.visibility</p:attrName>
                                        </p:attrNameLst>
                                      </p:cBhvr>
                                      <p:to>
                                        <p:strVal val="hidden"/>
                                      </p:to>
                                    </p:set>
                                  </p:childTnLst>
                                </p:cTn>
                              </p:par>
                            </p:childTnLst>
                          </p:cTn>
                        </p:par>
                      </p:childTnLst>
                    </p:cTn>
                  </p:par>
                  <p:par>
                    <p:cTn id="184" fill="hold" nodeType="clickPar">
                      <p:stCondLst>
                        <p:cond delay="indefinite"/>
                        <p:cond evt="onBegin" delay="0">
                          <p:tn val="183"/>
                        </p:cond>
                      </p:stCondLst>
                      <p:childTnLst>
                        <p:par>
                          <p:cTn id="185" fill="hold">
                            <p:stCondLst>
                              <p:cond delay="0"/>
                            </p:stCondLst>
                            <p:childTnLst>
                              <p:par>
                                <p:cTn id="186" presetID="22" presetClass="entr" presetSubtype="8" fill="hold" grpId="0" nodeType="clickEffect">
                                  <p:stCondLst>
                                    <p:cond delay="0"/>
                                  </p:stCondLst>
                                  <p:childTnLst>
                                    <p:set>
                                      <p:cBhvr>
                                        <p:cTn id="187" dur="1" fill="hold">
                                          <p:stCondLst>
                                            <p:cond delay="0"/>
                                          </p:stCondLst>
                                        </p:cTn>
                                        <p:tgtEl>
                                          <p:spTgt spid="46"/>
                                        </p:tgtEl>
                                        <p:attrNameLst>
                                          <p:attrName>style.visibility</p:attrName>
                                        </p:attrNameLst>
                                      </p:cBhvr>
                                      <p:to>
                                        <p:strVal val="visible"/>
                                      </p:to>
                                    </p:set>
                                    <p:animEffect transition="in" filter="wipe(left)">
                                      <p:cBhvr>
                                        <p:cTn id="18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6" grpId="0" animBg="1"/>
      <p:bldP spid="17" grpId="0" animBg="1"/>
      <p:bldP spid="19" grpId="0" animBg="1"/>
      <p:bldP spid="20" grpId="0" animBg="1"/>
      <p:bldP spid="22" grpId="0" animBg="1"/>
      <p:bldP spid="23" grpId="0" animBg="1"/>
      <p:bldP spid="25" grpId="0"/>
      <p:bldP spid="44" grpId="0" animBg="1"/>
      <p:bldP spid="34" grpId="0" animBg="1"/>
      <p:bldP spid="28" grpId="0" animBg="1"/>
      <p:bldP spid="30" grpId="0" animBg="1"/>
      <p:bldP spid="32" grpId="0" animBg="1"/>
      <p:bldP spid="35" grpId="0"/>
      <p:bldP spid="36" grpId="0"/>
      <p:bldP spid="38" grpId="0"/>
      <p:bldP spid="100" grpId="0" animBg="1"/>
      <p:bldP spid="40" grpId="0" animBg="1"/>
      <p:bldP spid="40" grpId="1" animBg="1"/>
      <p:bldP spid="41" grpId="0" animBg="1"/>
      <p:bldP spid="41" grpId="1" animBg="1"/>
      <p:bldP spid="43" grpId="0" animBg="1"/>
      <p:bldP spid="43" grpId="1" animBg="1"/>
      <p:bldP spid="45" grpId="0" animBg="1"/>
      <p:bldP spid="45" grpId="1" animBg="1"/>
      <p:bldP spid="46"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984875" y="-15622"/>
            <a:ext cx="903605" cy="923290"/>
          </a:xfrm>
          <a:prstGeom prst="rect">
            <a:avLst/>
          </a:prstGeom>
        </p:spPr>
      </p:pic>
      <p:sp>
        <p:nvSpPr>
          <p:cNvPr id="5" name="文本框 4" title=""/>
          <p:cNvSpPr txBox="1"/>
          <p:nvPr/>
        </p:nvSpPr>
        <p:spPr>
          <a:xfrm>
            <a:off x="6957060" y="163830"/>
            <a:ext cx="386270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分子间相互作用力</a:t>
            </a:r>
            <a:endParaRPr lang="zh-CN" sz="2400" b="1">
              <a:solidFill>
                <a:srgbClr val="0070C0"/>
              </a:solidFill>
              <a:latin typeface="微软雅黑" panose="020b0503020204020204" charset="-122"/>
              <a:ea typeface="微软雅黑" panose="020b0503020204020204" charset="-122"/>
              <a:sym typeface="+mn-ea"/>
            </a:endParaRPr>
          </a:p>
        </p:txBody>
      </p:sp>
      <p:sp>
        <p:nvSpPr>
          <p:cNvPr id="7" name="文本框 6" title=""/>
          <p:cNvSpPr txBox="1"/>
          <p:nvPr/>
        </p:nvSpPr>
        <p:spPr>
          <a:xfrm>
            <a:off x="292735" y="1340485"/>
            <a:ext cx="7150100" cy="175323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（2023·无锡）</a:t>
            </a:r>
            <a:r>
              <a:rPr>
                <a:latin typeface="微软雅黑" panose="020b0503020204020204" charset="-122"/>
                <a:ea typeface="微软雅黑" panose="020b0503020204020204" charset="-122"/>
                <a:cs typeface="微软雅黑" panose="020b0503020204020204" charset="-122"/>
              </a:rPr>
              <a:t>如图所示，将两个表面光滑的铅块相互紧压，它们会粘在一起，下方可以挂起重物，该现象主要说明了（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 分子间有空隙 </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 B. 分子间存在吸引力</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C. 分子间存在排斥力</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D. 分子处在永不停息的无规则运动中</a:t>
            </a:r>
            <a:endParaRPr>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6406515" y="1847215"/>
            <a:ext cx="34226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B</a:t>
            </a:r>
            <a:endParaRPr lang="en-US" altLang="zh-CN" sz="2000">
              <a:solidFill>
                <a:srgbClr val="FF0000"/>
              </a:solidFill>
              <a:latin typeface="微软雅黑" panose="020b0503020204020204" charset="-122"/>
              <a:ea typeface="微软雅黑" panose="020b0503020204020204" charset="-122"/>
            </a:endParaRPr>
          </a:p>
        </p:txBody>
      </p:sp>
      <p:cxnSp>
        <p:nvCxnSpPr>
          <p:cNvPr id="6" name="直接箭头连接符 5" title=""/>
          <p:cNvCxnSpPr/>
          <p:nvPr/>
        </p:nvCxnSpPr>
        <p:spPr>
          <a:xfrm>
            <a:off x="196215" y="3270885"/>
            <a:ext cx="11927840" cy="0"/>
          </a:xfrm>
          <a:prstGeom prst="straightConnector1">
            <a:avLst/>
          </a:prstGeom>
          <a:ln w="28575" cmpd="sng">
            <a:solidFill>
              <a:schemeClr val="accent2">
                <a:lumMod val="75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292735" y="3448050"/>
            <a:ext cx="7236460" cy="258445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（2023·南京）</a:t>
            </a:r>
            <a:r>
              <a:rPr>
                <a:latin typeface="微软雅黑" panose="020b0503020204020204" charset="-122"/>
                <a:ea typeface="微软雅黑" panose="020b0503020204020204" charset="-122"/>
                <a:cs typeface="微软雅黑" panose="020b0503020204020204" charset="-122"/>
              </a:rPr>
              <a:t>关于粒子和宇宙，下列认识中正确的是（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 原子是由质子和中子构成的；</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B. “地心说”提出太阳是宇宙的中心；</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C. 一个带正电的物体吸引轻小物体，说明轻小物体原来一定带负电；</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D. 两个表面光滑的铅块相互紧压后会粘在一起，说明分子间存在引力</a:t>
            </a:r>
            <a:endParaRPr>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nvSpPr>
        <p:spPr>
          <a:xfrm>
            <a:off x="7679055" y="3448050"/>
            <a:ext cx="4298315" cy="299974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（2023·南通）</a:t>
            </a:r>
            <a:r>
              <a:rPr>
                <a:latin typeface="微软雅黑" panose="020b0503020204020204" charset="-122"/>
                <a:ea typeface="微软雅黑" panose="020b0503020204020204" charset="-122"/>
                <a:cs typeface="微软雅黑" panose="020b0503020204020204" charset="-122"/>
              </a:rPr>
              <a:t>端午时节，人们佩戴装有中药材的香囊，我们能闻到淡淡的药香，说明（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 分子间有引力</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B. 分子间有斥力</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C. 分子是运动的</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D. 分子间有空隙</a:t>
            </a:r>
            <a:endParaRPr>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nvCxnSpPr>
        <p:spPr>
          <a:xfrm flipH="1">
            <a:off x="7679055" y="3270885"/>
            <a:ext cx="0" cy="34455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2" name="图片 3" title=""/>
          <p:cNvPicPr>
            <a:picLocks noChangeAspect="1"/>
          </p:cNvPicPr>
          <p:nvPr/>
        </p:nvPicPr>
        <p:blipFill>
          <a:blip r:embed="rId3"/>
          <a:stretch>
            <a:fillRect/>
          </a:stretch>
        </p:blipFill>
        <p:spPr>
          <a:xfrm>
            <a:off x="7354570" y="1290955"/>
            <a:ext cx="1276350" cy="1866900"/>
          </a:xfrm>
          <a:prstGeom prst="rect">
            <a:avLst/>
          </a:prstGeom>
          <a:noFill/>
          <a:ln w="9525">
            <a:noFill/>
          </a:ln>
        </p:spPr>
      </p:pic>
      <p:sp>
        <p:nvSpPr>
          <p:cNvPr id="43" name="圆角矩形标注 42" title=""/>
          <p:cNvSpPr/>
          <p:nvPr/>
        </p:nvSpPr>
        <p:spPr>
          <a:xfrm>
            <a:off x="8905875" y="1256665"/>
            <a:ext cx="3001645" cy="1718310"/>
          </a:xfrm>
          <a:prstGeom prst="wedgeRoundRectCallout">
            <a:avLst>
              <a:gd name="adj1" fmla="val -59477"/>
              <a:gd name="adj2" fmla="val -202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rPr>
              <a:t>将两个表面光滑的铅块相互紧压，它们会粘在一起，甚至下方挂一重物也不分开，说明铅块之间存在着引力，进而说明分子间存在吸引力</a:t>
            </a:r>
            <a:endParaRPr sz="1600">
              <a:latin typeface="微软雅黑" panose="020b0503020204020204" charset="-122"/>
              <a:ea typeface="微软雅黑" panose="020b0503020204020204" charset="-122"/>
            </a:endParaRPr>
          </a:p>
        </p:txBody>
      </p:sp>
      <p:sp>
        <p:nvSpPr>
          <p:cNvPr id="9" name="圆角矩形标注 8" title=""/>
          <p:cNvSpPr/>
          <p:nvPr/>
        </p:nvSpPr>
        <p:spPr>
          <a:xfrm>
            <a:off x="884555" y="3270885"/>
            <a:ext cx="3416300" cy="568325"/>
          </a:xfrm>
          <a:prstGeom prst="wedgeRoundRectCallout">
            <a:avLst>
              <a:gd name="adj1" fmla="val -56412"/>
              <a:gd name="adj2" fmla="val 1772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rPr>
              <a:t>原子是由原子核和核外电子组成的</a:t>
            </a:r>
            <a:endParaRPr sz="1600">
              <a:latin typeface="微软雅黑" panose="020b0503020204020204" charset="-122"/>
              <a:ea typeface="微软雅黑" panose="020b0503020204020204" charset="-122"/>
            </a:endParaRPr>
          </a:p>
        </p:txBody>
      </p:sp>
      <p:sp>
        <p:nvSpPr>
          <p:cNvPr id="40" name="矩形标注 39" title=""/>
          <p:cNvSpPr/>
          <p:nvPr/>
        </p:nvSpPr>
        <p:spPr>
          <a:xfrm>
            <a:off x="2511425" y="3910965"/>
            <a:ext cx="4931410" cy="771525"/>
          </a:xfrm>
          <a:prstGeom prst="wedgeRectCallout">
            <a:avLst>
              <a:gd name="adj1" fmla="val -87702"/>
              <a:gd name="adj2" fmla="val 78559"/>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“地心说”提出地球是宇宙的中心，“日心说”提出太阳是宇宙的中心</a:t>
            </a:r>
            <a:endParaRPr lang="zh-CN" sz="1600">
              <a:latin typeface="微软雅黑" panose="020b0503020204020204" charset="-122"/>
              <a:ea typeface="微软雅黑" panose="020b0503020204020204" charset="-122"/>
              <a:cs typeface="微软雅黑" panose="020b0503020204020204" charset="-122"/>
            </a:endParaRPr>
          </a:p>
        </p:txBody>
      </p:sp>
      <p:sp>
        <p:nvSpPr>
          <p:cNvPr id="41" name="圆角矩形标注 40" title=""/>
          <p:cNvSpPr/>
          <p:nvPr/>
        </p:nvSpPr>
        <p:spPr>
          <a:xfrm>
            <a:off x="2102485" y="4682490"/>
            <a:ext cx="5426710" cy="866140"/>
          </a:xfrm>
          <a:prstGeom prst="wedgeRoundRectCallout">
            <a:avLst>
              <a:gd name="adj1" fmla="val -78726"/>
              <a:gd name="adj2" fmla="val 32404"/>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rPr>
              <a:t>由于带电体能吸引轻小物体，所以一个带正电的物体吸引轻小物体，则轻小物体可能定带负电，也可能不带电</a:t>
            </a:r>
            <a:endParaRPr sz="1600">
              <a:latin typeface="微软雅黑" panose="020b0503020204020204" charset="-122"/>
              <a:ea typeface="微软雅黑" panose="020b0503020204020204" charset="-122"/>
            </a:endParaRPr>
          </a:p>
        </p:txBody>
      </p:sp>
      <p:sp>
        <p:nvSpPr>
          <p:cNvPr id="45" name="矩形标注 44" title=""/>
          <p:cNvSpPr/>
          <p:nvPr/>
        </p:nvSpPr>
        <p:spPr>
          <a:xfrm>
            <a:off x="2697480" y="6023610"/>
            <a:ext cx="4831715" cy="811530"/>
          </a:xfrm>
          <a:prstGeom prst="wedgeRectCallout">
            <a:avLst>
              <a:gd name="adj1" fmla="val -92633"/>
              <a:gd name="adj2" fmla="val -699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cs typeface="微软雅黑" panose="020b0503020204020204" charset="-122"/>
              </a:rPr>
              <a:t>表面光滑的铅块相互紧压后会粘在一起，通过挤压使铅原子靠近，建立分子间的引力，然后会粘在一起，所以分子间存在引力</a:t>
            </a:r>
            <a:endParaRPr sz="1600">
              <a:latin typeface="微软雅黑" panose="020b0503020204020204" charset="-122"/>
              <a:ea typeface="微软雅黑" panose="020b0503020204020204" charset="-122"/>
              <a:cs typeface="微软雅黑" panose="020b0503020204020204" charset="-122"/>
            </a:endParaRPr>
          </a:p>
        </p:txBody>
      </p:sp>
      <p:sp>
        <p:nvSpPr>
          <p:cNvPr id="22" name="文本框 21" title=""/>
          <p:cNvSpPr txBox="1"/>
          <p:nvPr/>
        </p:nvSpPr>
        <p:spPr>
          <a:xfrm>
            <a:off x="534035" y="4016375"/>
            <a:ext cx="37655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D</a:t>
            </a:r>
            <a:endParaRPr lang="en-US" altLang="zh-CN" sz="2000">
              <a:solidFill>
                <a:srgbClr val="FF0000"/>
              </a:solidFill>
              <a:latin typeface="微软雅黑" panose="020b0503020204020204" charset="-122"/>
              <a:ea typeface="微软雅黑" panose="020b0503020204020204" charset="-122"/>
            </a:endParaRPr>
          </a:p>
        </p:txBody>
      </p:sp>
      <p:sp>
        <p:nvSpPr>
          <p:cNvPr id="33" name="圆角矩形标注 32" title=""/>
          <p:cNvSpPr/>
          <p:nvPr/>
        </p:nvSpPr>
        <p:spPr>
          <a:xfrm>
            <a:off x="9553575" y="4870450"/>
            <a:ext cx="2570480" cy="1482725"/>
          </a:xfrm>
          <a:prstGeom prst="wedgeRoundRectCallout">
            <a:avLst>
              <a:gd name="adj1" fmla="val -28236"/>
              <a:gd name="adj2" fmla="val -58565"/>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rPr>
              <a:t>我们能闻到淡淡的药香，是香味分子发生了扩散现象，说明分子是运动的</a:t>
            </a:r>
            <a:endParaRPr sz="1600">
              <a:latin typeface="微软雅黑" panose="020b0503020204020204" charset="-122"/>
              <a:ea typeface="微软雅黑" panose="020b0503020204020204" charset="-122"/>
            </a:endParaRPr>
          </a:p>
        </p:txBody>
      </p:sp>
      <p:sp>
        <p:nvSpPr>
          <p:cNvPr id="34" name="文本框 33" title=""/>
          <p:cNvSpPr txBox="1"/>
          <p:nvPr/>
        </p:nvSpPr>
        <p:spPr>
          <a:xfrm>
            <a:off x="9897110" y="4377055"/>
            <a:ext cx="35306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C</a:t>
            </a:r>
            <a:endParaRPr lang="en-US" altLang="zh-CN" sz="2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500"/>
                                        <p:tgtEl>
                                          <p:spTgt spid="43"/>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xit" presetSubtype="4" fill="hold" grpId="1" nodeType="clickEffect">
                                  <p:stCondLst>
                                    <p:cond delay="0"/>
                                  </p:stCondLst>
                                  <p:childTnLst>
                                    <p:animEffect transition="out" filter="wipe(down)">
                                      <p:cBhvr>
                                        <p:cTn id="39" dur="500"/>
                                        <p:tgtEl>
                                          <p:spTgt spid="43"/>
                                        </p:tgtEl>
                                      </p:cBhvr>
                                    </p:animEffect>
                                    <p:set>
                                      <p:cBhvr>
                                        <p:cTn id="40" dur="1" fill="hold">
                                          <p:stCondLst>
                                            <p:cond delay="499"/>
                                          </p:stCondLst>
                                        </p:cTn>
                                        <p:tgtEl>
                                          <p:spTgt spid="43"/>
                                        </p:tgtEl>
                                        <p:attrNameLst>
                                          <p:attrName>style.visibility</p:attrName>
                                        </p:attrNameLst>
                                      </p:cBhvr>
                                      <p:to>
                                        <p:strVal val="hidden"/>
                                      </p:to>
                                    </p:se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animEffect transition="in" filter="wipe(left)">
                                      <p:cBhvr>
                                        <p:cTn id="55" dur="500"/>
                                        <p:tgtEl>
                                          <p:spTgt spid="16">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xEl>
                                              <p:pRg st="1" end="1"/>
                                            </p:txEl>
                                          </p:spTgt>
                                        </p:tgtEl>
                                        <p:attrNameLst>
                                          <p:attrName>style.visibility</p:attrName>
                                        </p:attrNameLst>
                                      </p:cBhvr>
                                      <p:to>
                                        <p:strVal val="visible"/>
                                      </p:to>
                                    </p:set>
                                    <p:animEffect transition="in" filter="wipe(left)">
                                      <p:cBhvr>
                                        <p:cTn id="60" dur="500"/>
                                        <p:tgtEl>
                                          <p:spTgt spid="16">
                                            <p:txEl>
                                              <p:pRg st="1" end="1"/>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6">
                                            <p:txEl>
                                              <p:pRg st="2" end="2"/>
                                            </p:txEl>
                                          </p:spTgt>
                                        </p:tgtEl>
                                        <p:attrNameLst>
                                          <p:attrName>style.visibility</p:attrName>
                                        </p:attrNameLst>
                                      </p:cBhvr>
                                      <p:to>
                                        <p:strVal val="visible"/>
                                      </p:to>
                                    </p:set>
                                    <p:animEffect transition="in" filter="wipe(left)">
                                      <p:cBhvr>
                                        <p:cTn id="65" dur="500"/>
                                        <p:tgtEl>
                                          <p:spTgt spid="16">
                                            <p:txEl>
                                              <p:pRg st="2" end="2"/>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6">
                                            <p:txEl>
                                              <p:pRg st="3" end="3"/>
                                            </p:txEl>
                                          </p:spTgt>
                                        </p:tgtEl>
                                        <p:attrNameLst>
                                          <p:attrName>style.visibility</p:attrName>
                                        </p:attrNameLst>
                                      </p:cBhvr>
                                      <p:to>
                                        <p:strVal val="visible"/>
                                      </p:to>
                                    </p:set>
                                    <p:animEffect transition="in" filter="wipe(left)">
                                      <p:cBhvr>
                                        <p:cTn id="70" dur="500"/>
                                        <p:tgtEl>
                                          <p:spTgt spid="16">
                                            <p:txEl>
                                              <p:pRg st="3" end="3"/>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6">
                                            <p:txEl>
                                              <p:pRg st="4" end="4"/>
                                            </p:txEl>
                                          </p:spTgt>
                                        </p:tgtEl>
                                        <p:attrNameLst>
                                          <p:attrName>style.visibility</p:attrName>
                                        </p:attrNameLst>
                                      </p:cBhvr>
                                      <p:to>
                                        <p:strVal val="visible"/>
                                      </p:to>
                                    </p:set>
                                    <p:animEffect transition="in" filter="wipe(left)">
                                      <p:cBhvr>
                                        <p:cTn id="75" dur="500"/>
                                        <p:tgtEl>
                                          <p:spTgt spid="16">
                                            <p:txEl>
                                              <p:pRg st="4" end="4"/>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up)">
                                      <p:cBhvr>
                                        <p:cTn id="80" dur="500"/>
                                        <p:tgtEl>
                                          <p:spTgt spid="9"/>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xit" presetSubtype="4" fill="hold" grpId="1" nodeType="clickEffect">
                                  <p:stCondLst>
                                    <p:cond delay="0"/>
                                  </p:stCondLst>
                                  <p:childTnLst>
                                    <p:animEffect transition="out" filter="wipe(down)">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wipe(up)">
                                      <p:cBhvr>
                                        <p:cTn id="90" dur="500"/>
                                        <p:tgtEl>
                                          <p:spTgt spid="40"/>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xit" presetSubtype="4" fill="hold" grpId="1" nodeType="clickEffect">
                                  <p:stCondLst>
                                    <p:cond delay="0"/>
                                  </p:stCondLst>
                                  <p:childTnLst>
                                    <p:animEffect transition="out" filter="wipe(down)">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wipe(right)">
                                      <p:cBhvr>
                                        <p:cTn id="100" dur="500"/>
                                        <p:tgtEl>
                                          <p:spTgt spid="41"/>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xit" presetSubtype="8" fill="hold" grpId="1" nodeType="clickEffect">
                                  <p:stCondLst>
                                    <p:cond delay="0"/>
                                  </p:stCondLst>
                                  <p:childTnLst>
                                    <p:animEffect transition="out" filter="wipe(left)">
                                      <p:cBhvr>
                                        <p:cTn id="104" dur="500"/>
                                        <p:tgtEl>
                                          <p:spTgt spid="41"/>
                                        </p:tgtEl>
                                      </p:cBhvr>
                                    </p:animEffect>
                                    <p:set>
                                      <p:cBhvr>
                                        <p:cTn id="105" dur="1" fill="hold">
                                          <p:stCondLst>
                                            <p:cond delay="499"/>
                                          </p:stCondLst>
                                        </p:cTn>
                                        <p:tgtEl>
                                          <p:spTgt spid="41"/>
                                        </p:tgtEl>
                                        <p:attrNameLst>
                                          <p:attrName>style.visibility</p:attrName>
                                        </p:attrNameLst>
                                      </p:cBhvr>
                                      <p:to>
                                        <p:strVal val="hidden"/>
                                      </p:to>
                                    </p:se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2" fill="hold" grpId="0" nodeType="clickEffect">
                                  <p:stCondLst>
                                    <p:cond delay="0"/>
                                  </p:stCondLst>
                                  <p:childTnLst>
                                    <p:set>
                                      <p:cBhvr>
                                        <p:cTn id="109" dur="1" fill="hold">
                                          <p:stCondLst>
                                            <p:cond delay="0"/>
                                          </p:stCondLst>
                                        </p:cTn>
                                        <p:tgtEl>
                                          <p:spTgt spid="45"/>
                                        </p:tgtEl>
                                        <p:attrNameLst>
                                          <p:attrName>style.visibility</p:attrName>
                                        </p:attrNameLst>
                                      </p:cBhvr>
                                      <p:to>
                                        <p:strVal val="visible"/>
                                      </p:to>
                                    </p:set>
                                    <p:animEffect transition="in" filter="wipe(right)">
                                      <p:cBhvr>
                                        <p:cTn id="110" dur="500"/>
                                        <p:tgtEl>
                                          <p:spTgt spid="45"/>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xit" presetSubtype="4" fill="hold" grpId="1" nodeType="clickEffect">
                                  <p:stCondLst>
                                    <p:cond delay="0"/>
                                  </p:stCondLst>
                                  <p:childTnLst>
                                    <p:animEffect transition="out" filter="wipe(down)">
                                      <p:cBhvr>
                                        <p:cTn id="114" dur="500"/>
                                        <p:tgtEl>
                                          <p:spTgt spid="45"/>
                                        </p:tgtEl>
                                      </p:cBhvr>
                                    </p:animEffect>
                                    <p:set>
                                      <p:cBhvr>
                                        <p:cTn id="115" dur="1" fill="hold">
                                          <p:stCondLst>
                                            <p:cond delay="499"/>
                                          </p:stCondLst>
                                        </p:cTn>
                                        <p:tgtEl>
                                          <p:spTgt spid="45"/>
                                        </p:tgtEl>
                                        <p:attrNameLst>
                                          <p:attrName>style.visibility</p:attrName>
                                        </p:attrNameLst>
                                      </p:cBhvr>
                                      <p:to>
                                        <p:strVal val="hidden"/>
                                      </p:to>
                                    </p:se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wipe(left)">
                                      <p:cBhvr>
                                        <p:cTn id="120" dur="500"/>
                                        <p:tgtEl>
                                          <p:spTgt spid="22"/>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wipe(up)">
                                      <p:cBhvr>
                                        <p:cTn id="125" dur="500"/>
                                        <p:tgtEl>
                                          <p:spTgt spid="25"/>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17">
                                            <p:txEl>
                                              <p:pRg st="0" end="0"/>
                                            </p:txEl>
                                          </p:spTgt>
                                        </p:tgtEl>
                                        <p:attrNameLst>
                                          <p:attrName>style.visibility</p:attrName>
                                        </p:attrNameLst>
                                      </p:cBhvr>
                                      <p:to>
                                        <p:strVal val="visible"/>
                                      </p:to>
                                    </p:set>
                                    <p:animEffect transition="in" filter="wipe(left)">
                                      <p:cBhvr>
                                        <p:cTn id="130" dur="500"/>
                                        <p:tgtEl>
                                          <p:spTgt spid="17">
                                            <p:txEl>
                                              <p:pRg st="0" end="0"/>
                                            </p:txEl>
                                          </p:spTgt>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17">
                                            <p:txEl>
                                              <p:pRg st="1" end="1"/>
                                            </p:txEl>
                                          </p:spTgt>
                                        </p:tgtEl>
                                        <p:attrNameLst>
                                          <p:attrName>style.visibility</p:attrName>
                                        </p:attrNameLst>
                                      </p:cBhvr>
                                      <p:to>
                                        <p:strVal val="visible"/>
                                      </p:to>
                                    </p:set>
                                    <p:animEffect transition="in" filter="wipe(left)">
                                      <p:cBhvr>
                                        <p:cTn id="135" dur="500"/>
                                        <p:tgtEl>
                                          <p:spTgt spid="17">
                                            <p:txEl>
                                              <p:pRg st="1" end="1"/>
                                            </p:txEl>
                                          </p:spTgt>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17">
                                            <p:txEl>
                                              <p:pRg st="2" end="2"/>
                                            </p:txEl>
                                          </p:spTgt>
                                        </p:tgtEl>
                                        <p:attrNameLst>
                                          <p:attrName>style.visibility</p:attrName>
                                        </p:attrNameLst>
                                      </p:cBhvr>
                                      <p:to>
                                        <p:strVal val="visible"/>
                                      </p:to>
                                    </p:set>
                                    <p:animEffect transition="in" filter="wipe(left)">
                                      <p:cBhvr>
                                        <p:cTn id="140" dur="500"/>
                                        <p:tgtEl>
                                          <p:spTgt spid="17">
                                            <p:txEl>
                                              <p:pRg st="2" end="2"/>
                                            </p:txEl>
                                          </p:spTgt>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17">
                                            <p:txEl>
                                              <p:pRg st="3" end="3"/>
                                            </p:txEl>
                                          </p:spTgt>
                                        </p:tgtEl>
                                        <p:attrNameLst>
                                          <p:attrName>style.visibility</p:attrName>
                                        </p:attrNameLst>
                                      </p:cBhvr>
                                      <p:to>
                                        <p:strVal val="visible"/>
                                      </p:to>
                                    </p:set>
                                    <p:animEffect transition="in" filter="wipe(left)">
                                      <p:cBhvr>
                                        <p:cTn id="145" dur="500"/>
                                        <p:tgtEl>
                                          <p:spTgt spid="17">
                                            <p:txEl>
                                              <p:pRg st="3" end="3"/>
                                            </p:txEl>
                                          </p:spTgt>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ntr" presetSubtype="8" fill="hold" nodeType="clickEffect">
                                  <p:stCondLst>
                                    <p:cond delay="0"/>
                                  </p:stCondLst>
                                  <p:childTnLst>
                                    <p:set>
                                      <p:cBhvr>
                                        <p:cTn id="149" dur="1" fill="hold">
                                          <p:stCondLst>
                                            <p:cond delay="0"/>
                                          </p:stCondLst>
                                        </p:cTn>
                                        <p:tgtEl>
                                          <p:spTgt spid="17">
                                            <p:txEl>
                                              <p:pRg st="4" end="4"/>
                                            </p:txEl>
                                          </p:spTgt>
                                        </p:tgtEl>
                                        <p:attrNameLst>
                                          <p:attrName>style.visibility</p:attrName>
                                        </p:attrNameLst>
                                      </p:cBhvr>
                                      <p:to>
                                        <p:strVal val="visible"/>
                                      </p:to>
                                    </p:set>
                                    <p:animEffect transition="in" filter="wipe(left)">
                                      <p:cBhvr>
                                        <p:cTn id="150" dur="500"/>
                                        <p:tgtEl>
                                          <p:spTgt spid="17">
                                            <p:txEl>
                                              <p:pRg st="4" end="4"/>
                                            </p:txEl>
                                          </p:spTgt>
                                        </p:tgtEl>
                                      </p:cBhvr>
                                    </p:animEffec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33"/>
                                        </p:tgtEl>
                                        <p:attrNameLst>
                                          <p:attrName>style.visibility</p:attrName>
                                        </p:attrNameLst>
                                      </p:cBhvr>
                                      <p:to>
                                        <p:strVal val="visible"/>
                                      </p:to>
                                    </p:set>
                                    <p:animEffect transition="in" filter="wipe(down)">
                                      <p:cBhvr>
                                        <p:cTn id="155" dur="500"/>
                                        <p:tgtEl>
                                          <p:spTgt spid="33"/>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xit" presetSubtype="8" fill="hold" grpId="1" nodeType="clickEffect">
                                  <p:stCondLst>
                                    <p:cond delay="0"/>
                                  </p:stCondLst>
                                  <p:childTnLst>
                                    <p:animEffect transition="out" filter="wipe(left)">
                                      <p:cBhvr>
                                        <p:cTn id="159" dur="500"/>
                                        <p:tgtEl>
                                          <p:spTgt spid="33"/>
                                        </p:tgtEl>
                                      </p:cBhvr>
                                    </p:animEffect>
                                    <p:set>
                                      <p:cBhvr>
                                        <p:cTn id="160" dur="1" fill="hold">
                                          <p:stCondLst>
                                            <p:cond delay="499"/>
                                          </p:stCondLst>
                                        </p:cTn>
                                        <p:tgtEl>
                                          <p:spTgt spid="33"/>
                                        </p:tgtEl>
                                        <p:attrNameLst>
                                          <p:attrName>style.visibility</p:attrName>
                                        </p:attrNameLst>
                                      </p:cBhvr>
                                      <p:to>
                                        <p:strVal val="hidden"/>
                                      </p:to>
                                    </p:set>
                                  </p:childTnLst>
                                </p:cTn>
                              </p:par>
                            </p:childTnLst>
                          </p:cTn>
                        </p:par>
                      </p:childTnLst>
                    </p:cTn>
                  </p:par>
                  <p:par>
                    <p:cTn id="161" fill="hold" nodeType="clickPar">
                      <p:stCondLst>
                        <p:cond delay="indefinite"/>
                        <p:cond evt="onBegin" delay="0">
                          <p:tn val="160"/>
                        </p:cond>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34"/>
                                        </p:tgtEl>
                                        <p:attrNameLst>
                                          <p:attrName>style.visibility</p:attrName>
                                        </p:attrNameLst>
                                      </p:cBhvr>
                                      <p:to>
                                        <p:strVal val="visible"/>
                                      </p:to>
                                    </p:set>
                                    <p:animEffect transition="in" filter="wipe(left)">
                                      <p:cBhvr>
                                        <p:cTn id="16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9" grpId="0" animBg="1"/>
      <p:bldP spid="9" grpId="1" animBg="1"/>
      <p:bldP spid="40" grpId="0" animBg="1"/>
      <p:bldP spid="40" grpId="1" animBg="1"/>
      <p:bldP spid="41" grpId="0" animBg="1"/>
      <p:bldP spid="41" grpId="1" animBg="1"/>
      <p:bldP spid="45" grpId="0" animBg="1"/>
      <p:bldP spid="45" grpId="1" animBg="1"/>
      <p:bldP spid="22" grpId="0"/>
      <p:bldP spid="33" grpId="0" animBg="1"/>
      <p:bldP spid="33" grpId="1" animBg="1"/>
      <p:bldP spid="34" grpId="0"/>
      <p:bldP spid="43" grpId="0" animBg="1"/>
      <p:bldP spid="43" grpId="1"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内能</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05</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内能、内能的利用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一、内能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340485"/>
            <a:ext cx="11703050" cy="378460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1.分子动能和分子势能</a:t>
            </a:r>
            <a:endParaRPr lang="zh-CN" altLang="en-US" sz="2000">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(1)分子动能：分子在永不停息地做着无规则的热运动。物体内大量分子做无规则热运动所具有的能量称为</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分子动能</a:t>
            </a:r>
            <a:r>
              <a:rPr lang="zh-CN" altLang="en-US" sz="2000">
                <a:latin typeface="微软雅黑" panose="020b0503020204020204" charset="-122"/>
                <a:ea typeface="微软雅黑" panose="020b0503020204020204" charset="-122"/>
                <a:cs typeface="微软雅黑" panose="020b0503020204020204" charset="-122"/>
              </a:rPr>
              <a:t>。物体的</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温度越高，分子运动得越快，它们的动能越大</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（2）由于分子之间具有一定的距离，也具有一定的作用力，因而分子具有势能，称为</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分子势能</a:t>
            </a:r>
            <a:r>
              <a:rPr lang="zh-CN" altLang="en-US" sz="2000">
                <a:latin typeface="微软雅黑" panose="020b0503020204020204" charset="-122"/>
                <a:ea typeface="微软雅黑" panose="020b0503020204020204" charset="-122"/>
                <a:cs typeface="微软雅黑" panose="020b0503020204020204" charset="-122"/>
              </a:rPr>
              <a:t>。分子间距发生变化时，物体的体积也会变，所以</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分子势能与物体的体积有关</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a:p>
            <a:pPr algn="l" fontAlgn="auto">
              <a:lnSpc>
                <a:spcPct val="150000"/>
              </a:lnSpc>
              <a:buClrTx/>
              <a:buSzTx/>
              <a:buFontTx/>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2.内能</a:t>
            </a:r>
            <a:endParaRPr lang="zh-CN" altLang="en-US" sz="2000">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（1）内能：物体内部所有</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分子的分子动能与分子势能的总和</a:t>
            </a:r>
            <a:r>
              <a:rPr lang="zh-CN" altLang="en-US" sz="2000">
                <a:latin typeface="微软雅黑" panose="020b0503020204020204" charset="-122"/>
                <a:ea typeface="微软雅黑" panose="020b0503020204020204" charset="-122"/>
                <a:cs typeface="微软雅黑" panose="020b0503020204020204" charset="-122"/>
              </a:rPr>
              <a:t>，叫做物体的内能。</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（2）内能的单位：</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焦耳</a:t>
            </a:r>
            <a:r>
              <a:rPr lang="zh-CN" altLang="en-US" sz="2000">
                <a:latin typeface="微软雅黑" panose="020b0503020204020204" charset="-122"/>
                <a:ea typeface="微软雅黑" panose="020b0503020204020204" charset="-122"/>
                <a:cs typeface="微软雅黑" panose="020b0503020204020204" charset="-122"/>
              </a:rPr>
              <a:t>，简称焦，符号</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J</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left)">
                                      <p:cBhvr>
                                        <p:cTn id="4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一、内能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340485"/>
            <a:ext cx="11703050" cy="516953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3.对内能的理解</a:t>
            </a:r>
            <a:endParaRPr lang="zh-CN" altLang="en-US" sz="2000">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内能是物质分子的热运动能量，是由物质内部状况决定的能量。物质由大量分子、原子组成，储存在系统内部的能量是全部微观粒子各种能量的总和，即微观粒子的动能、势能等的总和。物体内部大量分子的无规则运动跟温度直接相关，物体内部大量做热运动的粒子之间也具有动能和势能，动能和势能的总和叫做内能。</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b="1">
                <a:latin typeface="微软雅黑" panose="020b0503020204020204" charset="-122"/>
                <a:ea typeface="微软雅黑" panose="020b0503020204020204" charset="-122"/>
                <a:cs typeface="微软雅黑" panose="020b0503020204020204" charset="-122"/>
              </a:rPr>
              <a:t>理解物体内能时，要注意以下三点：</a:t>
            </a:r>
            <a:endParaRPr lang="zh-CN" altLang="en-US" sz="2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(1)内能是指物体的内能，</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不是分子的</a:t>
            </a:r>
            <a:r>
              <a:rPr lang="zh-CN" altLang="en-US" sz="2000">
                <a:latin typeface="微软雅黑" panose="020b0503020204020204" charset="-122"/>
                <a:ea typeface="微软雅黑" panose="020b0503020204020204" charset="-122"/>
                <a:cs typeface="微软雅黑" panose="020b0503020204020204" charset="-122"/>
              </a:rPr>
              <a:t>，更不能说内能是个别分子和少数分子所具有的。内能是物体内部所有分子共同具有的动能和势能的总和，所以，单纯考虑一个分子的动能和势能是没有现实意义的。</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任何物体存任何情况下都有内能</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(3)内能</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具有不可测性</a:t>
            </a:r>
            <a:r>
              <a:rPr lang="zh-CN" altLang="en-US" sz="2000">
                <a:latin typeface="微软雅黑" panose="020b0503020204020204" charset="-122"/>
                <a:ea typeface="微软雅黑" panose="020b0503020204020204" charset="-122"/>
                <a:cs typeface="微软雅黑" panose="020b0503020204020204" charset="-122"/>
              </a:rPr>
              <a:t>。只能</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比较</a:t>
            </a:r>
            <a:r>
              <a:rPr lang="zh-CN" altLang="en-US" sz="2000">
                <a:latin typeface="微软雅黑" panose="020b0503020204020204" charset="-122"/>
                <a:ea typeface="微软雅黑" panose="020b0503020204020204" charset="-122"/>
                <a:cs typeface="微软雅黑" panose="020b0503020204020204" charset="-122"/>
              </a:rPr>
              <a:t>物体内能的大小，不能确定这个物体具有的内能究竟是多少，因为内能是物体的所有分子具有的总能量，宏观量度比较困难。</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left)">
                                      <p:cBhvr>
                                        <p:cTn id="4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一、内能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340485"/>
            <a:ext cx="11703050" cy="378460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4.影响物体内能大小的因素</a:t>
            </a:r>
            <a:endParaRPr lang="zh-CN" altLang="en-US" sz="2000">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温度是影响物体内能最主要的因素</a:t>
            </a:r>
            <a:r>
              <a:rPr lang="zh-CN" altLang="en-US" sz="2000">
                <a:latin typeface="微软雅黑" panose="020b0503020204020204" charset="-122"/>
                <a:ea typeface="微软雅黑" panose="020b0503020204020204" charset="-122"/>
                <a:cs typeface="微软雅黑" panose="020b0503020204020204" charset="-122"/>
              </a:rPr>
              <a:t>，同一个物体，温度越高，它具有的内能就越大，物体的内能还受质量、材料、状态等因素的影响。</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（2）物体的</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内能跟质量有关</a:t>
            </a:r>
            <a:r>
              <a:rPr lang="zh-CN" altLang="en-US" sz="2000">
                <a:latin typeface="微软雅黑" panose="020b0503020204020204" charset="-122"/>
                <a:ea typeface="微软雅黑" panose="020b0503020204020204" charset="-122"/>
                <a:cs typeface="微软雅黑" panose="020b0503020204020204" charset="-122"/>
              </a:rPr>
              <a:t>。在温度一定时，物体的质量越大，也就是分子的数量越多，物体的内能就越大。</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（3）物体的</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内能还和物体的体积有关</a:t>
            </a:r>
            <a:r>
              <a:rPr lang="zh-CN" altLang="en-US" sz="2000">
                <a:latin typeface="微软雅黑" panose="020b0503020204020204" charset="-122"/>
                <a:ea typeface="微软雅黑" panose="020b0503020204020204" charset="-122"/>
                <a:cs typeface="微软雅黑" panose="020b0503020204020204" charset="-122"/>
              </a:rPr>
              <a:t>。存质量一定时，物体的休积越大，分子间的势能越大，物体的内能就越大。</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（4）同一物质，</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状态不同时所具有的内能也不同</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6" name="图片 25" title=""/>
          <p:cNvPicPr>
            <a:picLocks noChangeAspect="1"/>
          </p:cNvPicPr>
          <p:nvPr/>
        </p:nvPicPr>
        <p:blipFill>
          <a:blip r:embed="rId4"/>
          <a:stretch>
            <a:fillRect/>
          </a:stretch>
        </p:blipFill>
        <p:spPr>
          <a:xfrm>
            <a:off x="6076315" y="4385945"/>
            <a:ext cx="5871210" cy="21024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一、内能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340485"/>
            <a:ext cx="11703050" cy="1938020"/>
          </a:xfrm>
          <a:prstGeom prst="rect">
            <a:avLst/>
          </a:prstGeom>
          <a:noFill/>
        </p:spPr>
        <p:txBody>
          <a:bodyPr wrap="square" rtlCol="0" anchor="t">
            <a:spAutoFit/>
          </a:bodyPr>
          <a:lstStyle/>
          <a:p>
            <a:pPr fontAlgn="auto">
              <a:lnSpc>
                <a:spcPct val="150000"/>
              </a:lnSpc>
            </a:pPr>
            <a:r>
              <a:rPr lang="zh-CN" altLang="en-US"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r>
              <a:rPr lang="zh-CN" altLang="en-US" sz="2000" b="1">
                <a:latin typeface="微软雅黑" panose="020b0503020204020204" charset="-122"/>
                <a:ea typeface="微软雅黑" panose="020b0503020204020204" charset="-122"/>
                <a:cs typeface="微软雅黑" panose="020b0503020204020204" charset="-122"/>
              </a:rPr>
              <a:t>物体内能改变的宏观表现</a:t>
            </a:r>
            <a:endParaRPr lang="zh-CN" altLang="en-US" sz="2000">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（1）温度变化：物体温度升高，内能增大；温度降低，内能减小；</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（2）物态变化：例如，晶体熔化时内能增加，晶体凝固时内能减小。</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b="1">
                <a:latin typeface="微软雅黑" panose="020b0503020204020204" charset="-122"/>
                <a:ea typeface="微软雅黑" panose="020b0503020204020204" charset="-122"/>
                <a:cs typeface="微软雅黑" panose="020b0503020204020204" charset="-122"/>
              </a:rPr>
              <a:t>5.内能与机械能的区别与联系</a:t>
            </a:r>
            <a:endParaRPr lang="zh-CN" altLang="en-US" sz="2000" b="1">
              <a:latin typeface="微软雅黑" panose="020b0503020204020204" charset="-122"/>
              <a:ea typeface="微软雅黑" panose="020b0503020204020204" charset="-122"/>
              <a:cs typeface="微软雅黑" panose="020b0503020204020204" charset="-122"/>
            </a:endParaRPr>
          </a:p>
        </p:txBody>
      </p:sp>
      <p:graphicFrame>
        <p:nvGraphicFramePr>
          <p:cNvPr id="10" name="表格 9" title=""/>
          <p:cNvGraphicFramePr>
            <a:graphicFrameLocks noGrp="1"/>
          </p:cNvGraphicFramePr>
          <p:nvPr/>
        </p:nvGraphicFramePr>
        <p:xfrm>
          <a:off x="334010" y="3465830"/>
          <a:ext cx="11209020" cy="2776220"/>
        </p:xfrm>
        <a:graphic>
          <a:graphicData uri="http://schemas.openxmlformats.org/drawingml/2006/table">
            <a:tbl>
              <a:tblPr firstRow="1" bandRow="1">
                <a:tableStyleId>{5940675A-B579-460E-94D1-54222C63F5DA}</a:tableStyleId>
              </a:tblPr>
              <a:tblGrid>
                <a:gridCol w="939800"/>
                <a:gridCol w="1299845"/>
                <a:gridCol w="4598670"/>
                <a:gridCol w="4370705"/>
              </a:tblGrid>
              <a:tr h="396875">
                <a:tc>
                  <a:txBody>
                    <a:bodyPr vert="horz" wrap="square"/>
                    <a:lstStyle/>
                    <a:p>
                      <a:pPr indent="0" algn="ctr">
                        <a:buNone/>
                      </a:pP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 </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内能</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机械能</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793115">
                <a:tc rowSpan="4">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区别</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定义</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构成物体的所有分子的分子动能和分子势能的总和</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物体所具有的动能和势能的总和</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影响因素</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物体的温度、质量、状态、体积、物质的种类</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物体的质量、速度、高度和弹性形变的程度</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875">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研究对象</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微观世界的大量分子</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宏观世界的所有物体</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存在条件</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永远存在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物体运动时，被举高时，发生弹性形变时</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875">
                <a:tc gridSpan="2">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联系</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物体无论是否具有机械能，一定具有内能；物体的内能和机械能之间可以互相转化</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594873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二、物体内能的改变</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123315"/>
            <a:ext cx="11703050" cy="1014730"/>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1.热传递改变物体的内能</a:t>
            </a:r>
            <a:endPar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（1）探究热传递改变物体内能</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6" name="图片 -2147482508" title=""/>
          <p:cNvPicPr>
            <a:picLocks noChangeAspect="1"/>
          </p:cNvPicPr>
          <p:nvPr/>
        </p:nvPicPr>
        <p:blipFill>
          <a:blip r:embed="rId3"/>
          <a:stretch>
            <a:fillRect/>
          </a:stretch>
        </p:blipFill>
        <p:spPr>
          <a:xfrm>
            <a:off x="2066290" y="2203450"/>
            <a:ext cx="2011680" cy="2011680"/>
          </a:xfrm>
          <a:prstGeom prst="rect">
            <a:avLst/>
          </a:prstGeom>
          <a:noFill/>
          <a:ln w="9525">
            <a:noFill/>
          </a:ln>
        </p:spPr>
      </p:pic>
      <p:pic>
        <p:nvPicPr>
          <p:cNvPr id="10" name="图片 -2147482507" title=""/>
          <p:cNvPicPr>
            <a:picLocks noChangeAspect="1"/>
          </p:cNvPicPr>
          <p:nvPr/>
        </p:nvPicPr>
        <p:blipFill>
          <a:blip r:embed="rId4"/>
          <a:stretch>
            <a:fillRect/>
          </a:stretch>
        </p:blipFill>
        <p:spPr>
          <a:xfrm>
            <a:off x="4077970" y="2203450"/>
            <a:ext cx="3105785" cy="2011680"/>
          </a:xfrm>
          <a:prstGeom prst="rect">
            <a:avLst/>
          </a:prstGeom>
          <a:noFill/>
          <a:ln w="9525">
            <a:noFill/>
          </a:ln>
        </p:spPr>
      </p:pic>
      <p:pic>
        <p:nvPicPr>
          <p:cNvPr id="11" name="图片 -2147482506" title=""/>
          <p:cNvPicPr>
            <a:picLocks noChangeAspect="1"/>
          </p:cNvPicPr>
          <p:nvPr/>
        </p:nvPicPr>
        <p:blipFill>
          <a:blip r:embed="rId5"/>
          <a:stretch>
            <a:fillRect/>
          </a:stretch>
        </p:blipFill>
        <p:spPr>
          <a:xfrm>
            <a:off x="7183755" y="2203450"/>
            <a:ext cx="2676525" cy="2012315"/>
          </a:xfrm>
          <a:prstGeom prst="rect">
            <a:avLst/>
          </a:prstGeom>
          <a:noFill/>
          <a:ln w="9525">
            <a:noFill/>
          </a:ln>
        </p:spPr>
      </p:pic>
      <p:sp>
        <p:nvSpPr>
          <p:cNvPr id="13" name="矩形标注 12" title=""/>
          <p:cNvSpPr/>
          <p:nvPr/>
        </p:nvSpPr>
        <p:spPr>
          <a:xfrm>
            <a:off x="244475" y="2480945"/>
            <a:ext cx="1658620" cy="446405"/>
          </a:xfrm>
          <a:prstGeom prst="wedgeRectCallout">
            <a:avLst>
              <a:gd name="adj1" fmla="val 54441"/>
              <a:gd name="adj2" fmla="val 11273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a:latin typeface="微软雅黑" panose="020b0503020204020204" charset="-122"/>
                <a:ea typeface="微软雅黑" panose="020b0503020204020204" charset="-122"/>
                <a:cs typeface="微软雅黑" panose="020b0503020204020204" charset="-122"/>
              </a:rPr>
              <a:t>用暖袋暖手</a:t>
            </a:r>
            <a:endParaRPr>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1802765" y="4215765"/>
            <a:ext cx="2406650" cy="1753235"/>
          </a:xfrm>
          <a:prstGeom prst="rect">
            <a:avLst/>
          </a:prstGeom>
          <a:noFill/>
        </p:spPr>
        <p:txBody>
          <a:bodyPr wrap="square" rtlCol="0" anchor="t">
            <a:spAutoFit/>
          </a:bodyPr>
          <a:lstStyle/>
          <a:p>
            <a:pPr fontAlgn="auto">
              <a:lnSpc>
                <a:spcPct val="150000"/>
              </a:lnSpc>
            </a:pPr>
            <a:r>
              <a:rPr lang="zh-CN" altLang="en-US">
                <a:solidFill>
                  <a:schemeClr val="accent2">
                    <a:lumMod val="75000"/>
                  </a:schemeClr>
                </a:solidFill>
                <a:latin typeface="微软雅黑" panose="020b0503020204020204" charset="-122"/>
                <a:ea typeface="微软雅黑" panose="020b0503020204020204" charset="-122"/>
                <a:cs typeface="微软雅黑" panose="020b0503020204020204" charset="-122"/>
              </a:rPr>
              <a:t>暖袋温度降低，内能减少；人体温度升高，内能增大；能量从热水袋传递给人</a:t>
            </a:r>
            <a:endParaRPr lang="zh-CN" altLang="en-US">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5" name="矩形标注 14" title=""/>
          <p:cNvSpPr/>
          <p:nvPr/>
        </p:nvSpPr>
        <p:spPr>
          <a:xfrm>
            <a:off x="4801870" y="1407160"/>
            <a:ext cx="1658620" cy="446405"/>
          </a:xfrm>
          <a:prstGeom prst="wedgeRectCallout">
            <a:avLst>
              <a:gd name="adj1" fmla="val 16500"/>
              <a:gd name="adj2" fmla="val 11728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a:latin typeface="微软雅黑" panose="020b0503020204020204" charset="-122"/>
                <a:ea typeface="微软雅黑" panose="020b0503020204020204" charset="-122"/>
                <a:cs typeface="微软雅黑" panose="020b0503020204020204" charset="-122"/>
              </a:rPr>
              <a:t>给工件淬火</a:t>
            </a:r>
            <a:endParaRPr>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nvSpPr>
        <p:spPr>
          <a:xfrm>
            <a:off x="4295775" y="4215130"/>
            <a:ext cx="2670810" cy="175323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工件温度降低，内能减少；冷水温度升高，内能增大；能量从工件传递给水</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7" name="矩形标注 16" title=""/>
          <p:cNvSpPr/>
          <p:nvPr/>
        </p:nvSpPr>
        <p:spPr>
          <a:xfrm>
            <a:off x="10077450" y="2680335"/>
            <a:ext cx="1658620" cy="446405"/>
          </a:xfrm>
          <a:prstGeom prst="wedgeRectCallout">
            <a:avLst>
              <a:gd name="adj1" fmla="val -57503"/>
              <a:gd name="adj2" fmla="val 26386"/>
            </a:avLst>
          </a:prstGeom>
          <a:solidFill>
            <a:srgbClr val="1C18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a:latin typeface="微软雅黑" panose="020b0503020204020204" charset="-122"/>
                <a:ea typeface="微软雅黑" panose="020b0503020204020204" charset="-122"/>
                <a:cs typeface="微软雅黑" panose="020b0503020204020204" charset="-122"/>
              </a:rPr>
              <a:t>烧水</a:t>
            </a:r>
            <a:endParaRPr>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nvSpPr>
        <p:spPr>
          <a:xfrm>
            <a:off x="7184390" y="4207510"/>
            <a:ext cx="2670810" cy="1337945"/>
          </a:xfrm>
          <a:prstGeom prst="rect">
            <a:avLst/>
          </a:prstGeom>
          <a:noFill/>
        </p:spPr>
        <p:txBody>
          <a:bodyPr wrap="square" rtlCol="0" anchor="t">
            <a:spAutoFit/>
          </a:bodyPr>
          <a:lstStyle/>
          <a:p>
            <a:pPr fontAlgn="auto">
              <a:lnSpc>
                <a:spcPct val="150000"/>
              </a:lnSpc>
            </a:pPr>
            <a:r>
              <a:rPr lang="zh-CN" altLang="en-US">
                <a:solidFill>
                  <a:srgbClr val="1C18D4"/>
                </a:solidFill>
                <a:latin typeface="微软雅黑" panose="020b0503020204020204" charset="-122"/>
                <a:ea typeface="微软雅黑" panose="020b0503020204020204" charset="-122"/>
                <a:cs typeface="微软雅黑" panose="020b0503020204020204" charset="-122"/>
              </a:rPr>
              <a:t>烧水时，水的温度升高，内能增加，能量从火焰传递给锅和水</a:t>
            </a:r>
            <a:endParaRPr lang="zh-CN" altLang="en-US">
              <a:solidFill>
                <a:srgbClr val="1C18D4"/>
              </a:solidFill>
              <a:latin typeface="微软雅黑" panose="020b0503020204020204" charset="-122"/>
              <a:ea typeface="微软雅黑" panose="020b0503020204020204" charset="-122"/>
              <a:cs typeface="微软雅黑" panose="020b0503020204020204" charset="-122"/>
            </a:endParaRPr>
          </a:p>
        </p:txBody>
      </p:sp>
      <p:sp>
        <p:nvSpPr>
          <p:cNvPr id="19" name="文本框 18" title=""/>
          <p:cNvSpPr txBox="1"/>
          <p:nvPr/>
        </p:nvSpPr>
        <p:spPr>
          <a:xfrm>
            <a:off x="244475" y="5935980"/>
            <a:ext cx="11703050" cy="922020"/>
          </a:xfrm>
          <a:prstGeom prst="rect">
            <a:avLst/>
          </a:prstGeom>
          <a:noFill/>
        </p:spPr>
        <p:txBody>
          <a:bodyPr wrap="square" rtlCol="0" anchor="t">
            <a:spAutoFit/>
          </a:bodyPr>
          <a:lstStyle/>
          <a:p>
            <a:pPr fontAlgn="auto">
              <a:lnSpc>
                <a:spcPct val="150000"/>
              </a:lnSpc>
            </a:pPr>
            <a:r>
              <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现象归纳：</a:t>
            </a:r>
            <a:r>
              <a:rPr lang="zh-CN" altLang="en-US">
                <a:solidFill>
                  <a:schemeClr val="tx1"/>
                </a:solidFill>
                <a:latin typeface="微软雅黑" panose="020b0503020204020204" charset="-122"/>
                <a:ea typeface="微软雅黑" panose="020b0503020204020204" charset="-122"/>
                <a:cs typeface="微软雅黑" panose="020b0503020204020204" charset="-122"/>
              </a:rPr>
              <a:t>温度不同的物体</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相互接触</a:t>
            </a:r>
            <a:r>
              <a:rPr lang="zh-CN" altLang="en-US">
                <a:solidFill>
                  <a:schemeClr val="tx1"/>
                </a:solidFill>
                <a:latin typeface="微软雅黑" panose="020b0503020204020204" charset="-122"/>
                <a:ea typeface="微软雅黑" panose="020b0503020204020204" charset="-122"/>
                <a:cs typeface="微软雅黑" panose="020b0503020204020204" charset="-122"/>
              </a:rPr>
              <a:t>时，</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发生热传递</a:t>
            </a:r>
            <a:r>
              <a:rPr lang="zh-CN" altLang="en-US">
                <a:solidFill>
                  <a:schemeClr val="tx1"/>
                </a:solidFill>
                <a:latin typeface="微软雅黑" panose="020b0503020204020204" charset="-122"/>
                <a:ea typeface="微软雅黑" panose="020b0503020204020204" charset="-122"/>
                <a:cs typeface="微软雅黑" panose="020b0503020204020204" charset="-122"/>
              </a:rPr>
              <a:t>，低温物体温度升高，内能增加，高温物体温度降低，内能减少；即能量</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从高温物体传递给低温物体</a:t>
            </a:r>
            <a:r>
              <a:rPr lang="zh-CN" altLang="en-US">
                <a:solidFill>
                  <a:schemeClr val="tx1"/>
                </a:solidFill>
                <a:latin typeface="微软雅黑" panose="020b0503020204020204" charset="-122"/>
                <a:ea typeface="微软雅黑" panose="020b0503020204020204" charset="-122"/>
                <a:cs typeface="微软雅黑" panose="020b0503020204020204" charset="-122"/>
              </a:rPr>
              <a:t>，所以</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热传递可以改变物体的内能</a:t>
            </a:r>
            <a:endPar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wipe(left)">
                                      <p:cBhvr>
                                        <p:cTn id="53" dur="500"/>
                                        <p:tgtEl>
                                          <p:spTgt spid="16">
                                            <p:txEl>
                                              <p:pRg st="0" end="0"/>
                                            </p:txEl>
                                          </p:spTgt>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right)">
                                      <p:cBhvr>
                                        <p:cTn id="63" dur="500"/>
                                        <p:tgtEl>
                                          <p:spTgt spid="17"/>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down)">
                                      <p:cBhvr>
                                        <p:cTn id="68" dur="500"/>
                                        <p:tgtEl>
                                          <p:spTgt spid="18"/>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animBg="1"/>
      <p:bldP spid="10" grpId="0" animBg="1"/>
      <p:bldP spid="14" grpId="0" animBg="1"/>
      <p:bldP spid="17" grpId="0" animBg="1"/>
      <p:bldP spid="18" grpId="0"/>
      <p:bldP spid="19" grpId="0"/>
      <p:bldP spid="15"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026842"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二、物体内能的改变</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123315"/>
            <a:ext cx="11703050" cy="553085"/>
          </a:xfrm>
          <a:prstGeom prst="rect">
            <a:avLst/>
          </a:prstGeom>
          <a:noFill/>
        </p:spPr>
        <p:txBody>
          <a:bodyPr wrap="square" rtlCol="0" anchor="t">
            <a:spAutoFit/>
          </a:bodyPr>
          <a:lstStyle/>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（2）对热传递的理解</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6" name="图片 -2147482505" title=""/>
          <p:cNvPicPr>
            <a:picLocks noChangeAspect="1"/>
          </p:cNvPicPr>
          <p:nvPr/>
        </p:nvPicPr>
        <p:blipFill>
          <a:blip r:embed="rId3"/>
          <a:stretch>
            <a:fillRect/>
          </a:stretch>
        </p:blipFill>
        <p:spPr>
          <a:xfrm>
            <a:off x="2843530" y="2464435"/>
            <a:ext cx="6505575" cy="2884170"/>
          </a:xfrm>
          <a:prstGeom prst="rect">
            <a:avLst/>
          </a:prstGeom>
          <a:noFill/>
          <a:ln w="9525">
            <a:noFill/>
          </a:ln>
        </p:spPr>
      </p:pic>
      <p:sp>
        <p:nvSpPr>
          <p:cNvPr id="28" name="文本框 27" title=""/>
          <p:cNvSpPr txBox="1"/>
          <p:nvPr/>
        </p:nvSpPr>
        <p:spPr>
          <a:xfrm>
            <a:off x="3325495" y="1676400"/>
            <a:ext cx="5784215" cy="506730"/>
          </a:xfrm>
          <a:prstGeom prst="rect">
            <a:avLst/>
          </a:prstGeom>
          <a:noFill/>
        </p:spPr>
        <p:txBody>
          <a:bodyPr wrap="square" rtlCol="0" anchor="t">
            <a:spAutoFit/>
          </a:bodyPr>
          <a:lstStyle/>
          <a:p>
            <a:pPr fontAlgn="auto">
              <a:lnSpc>
                <a:spcPct val="150000"/>
              </a:lnSpc>
            </a:pPr>
            <a:r>
              <a:rPr lang="zh-CN" altLang="en-US">
                <a:solidFill>
                  <a:schemeClr val="bg1"/>
                </a:solidFill>
                <a:highlight>
                  <a:srgbClr val="800080"/>
                </a:highlight>
                <a:latin typeface="微软雅黑" panose="020b0503020204020204" charset="-122"/>
                <a:ea typeface="微软雅黑" panose="020b0503020204020204" charset="-122"/>
                <a:cs typeface="微软雅黑" panose="020b0503020204020204" charset="-122"/>
                <a:sym typeface="+mn-ea"/>
              </a:rPr>
              <a:t>条件：不同物体或同一物体的不同部分之间存在温度差</a:t>
            </a:r>
            <a:endParaRPr lang="zh-CN" altLang="en-US">
              <a:solidFill>
                <a:schemeClr val="bg1"/>
              </a:solidFill>
              <a:highlight>
                <a:srgbClr val="800080"/>
              </a:highlight>
              <a:latin typeface="微软雅黑" panose="020b0503020204020204" charset="-122"/>
              <a:ea typeface="微软雅黑" panose="020b0503020204020204" charset="-122"/>
              <a:cs typeface="微软雅黑" panose="020b0503020204020204" charset="-122"/>
              <a:sym typeface="+mn-ea"/>
            </a:endParaRPr>
          </a:p>
        </p:txBody>
      </p:sp>
      <p:cxnSp>
        <p:nvCxnSpPr>
          <p:cNvPr id="20" name="直接连接符 19" title=""/>
          <p:cNvCxnSpPr/>
          <p:nvPr/>
        </p:nvCxnSpPr>
        <p:spPr>
          <a:xfrm flipH="1">
            <a:off x="4573905" y="2137410"/>
            <a:ext cx="1582420" cy="44640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title=""/>
          <p:cNvCxnSpPr/>
          <p:nvPr/>
        </p:nvCxnSpPr>
        <p:spPr>
          <a:xfrm>
            <a:off x="6156325" y="2137410"/>
            <a:ext cx="1647190" cy="40576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2608580" y="5587365"/>
            <a:ext cx="7458075" cy="506730"/>
          </a:xfrm>
          <a:prstGeom prst="rect">
            <a:avLst/>
          </a:prstGeom>
          <a:noFill/>
        </p:spPr>
        <p:txBody>
          <a:bodyPr wrap="square" rtlCol="0" anchor="t">
            <a:spAutoFit/>
          </a:bodyPr>
          <a:lstStyle/>
          <a:p>
            <a:pPr fontAlgn="auto">
              <a:lnSpc>
                <a:spcPct val="150000"/>
              </a:lnSpc>
            </a:pPr>
            <a:r>
              <a:rPr lang="zh-CN" altLang="en-US">
                <a:solidFill>
                  <a:schemeClr val="bg1"/>
                </a:solidFill>
                <a:highlight>
                  <a:srgbClr val="008080"/>
                </a:highlight>
                <a:latin typeface="微软雅黑" panose="020b0503020204020204" charset="-122"/>
                <a:ea typeface="微软雅黑" panose="020b0503020204020204" charset="-122"/>
                <a:cs typeface="微软雅黑" panose="020b0503020204020204" charset="-122"/>
                <a:sym typeface="+mn-ea"/>
              </a:rPr>
              <a:t>方向：由高温物体转移到低温物体或由物体的高温部分转移到低温部分</a:t>
            </a:r>
            <a:endParaRPr lang="zh-CN" altLang="en-US">
              <a:solidFill>
                <a:schemeClr val="bg1"/>
              </a:solidFill>
              <a:highlight>
                <a:srgbClr val="008080"/>
              </a:highlight>
              <a:latin typeface="微软雅黑" panose="020b0503020204020204" charset="-122"/>
              <a:ea typeface="微软雅黑" panose="020b0503020204020204" charset="-122"/>
              <a:cs typeface="微软雅黑" panose="020b0503020204020204" charset="-122"/>
              <a:sym typeface="+mn-ea"/>
            </a:endParaRPr>
          </a:p>
        </p:txBody>
      </p:sp>
      <p:cxnSp>
        <p:nvCxnSpPr>
          <p:cNvPr id="24" name="直接箭头连接符 23" title=""/>
          <p:cNvCxnSpPr/>
          <p:nvPr/>
        </p:nvCxnSpPr>
        <p:spPr>
          <a:xfrm flipH="1" flipV="1">
            <a:off x="6014085" y="3263265"/>
            <a:ext cx="10160" cy="2363470"/>
          </a:xfrm>
          <a:prstGeom prst="straightConnector1">
            <a:avLst/>
          </a:prstGeom>
          <a:ln w="28575" cmpd="sng">
            <a:solidFill>
              <a:schemeClr val="accent1">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5" name="矩形标注 24" title=""/>
          <p:cNvSpPr/>
          <p:nvPr/>
        </p:nvSpPr>
        <p:spPr>
          <a:xfrm>
            <a:off x="551815" y="2804795"/>
            <a:ext cx="1678305" cy="1247775"/>
          </a:xfrm>
          <a:prstGeom prst="wedgeRectCallout">
            <a:avLst>
              <a:gd name="adj1" fmla="val 74782"/>
              <a:gd name="adj2" fmla="val 2083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a:latin typeface="微软雅黑" panose="020b0503020204020204" charset="-122"/>
                <a:ea typeface="微软雅黑" panose="020b0503020204020204" charset="-122"/>
                <a:cs typeface="微软雅黑" panose="020b0503020204020204" charset="-122"/>
              </a:rPr>
              <a:t>温度相同，没有温度差</a:t>
            </a:r>
            <a:endParaRPr>
              <a:latin typeface="微软雅黑" panose="020b0503020204020204" charset="-122"/>
              <a:ea typeface="微软雅黑" panose="020b0503020204020204" charset="-122"/>
              <a:cs typeface="微软雅黑" panose="020b0503020204020204" charset="-122"/>
            </a:endParaRPr>
          </a:p>
        </p:txBody>
      </p:sp>
      <p:sp>
        <p:nvSpPr>
          <p:cNvPr id="26" name="文本框 25" title=""/>
          <p:cNvSpPr txBox="1"/>
          <p:nvPr/>
        </p:nvSpPr>
        <p:spPr>
          <a:xfrm>
            <a:off x="2608580" y="6136640"/>
            <a:ext cx="5194935" cy="506730"/>
          </a:xfrm>
          <a:prstGeom prst="rect">
            <a:avLst/>
          </a:prstGeom>
          <a:noFill/>
        </p:spPr>
        <p:txBody>
          <a:bodyPr wrap="square" rtlCol="0" anchor="t">
            <a:spAutoFit/>
          </a:bodyPr>
          <a:lstStyle/>
          <a:p>
            <a:pPr fontAlgn="auto">
              <a:lnSpc>
                <a:spcPct val="150000"/>
              </a:lnSpc>
            </a:pPr>
            <a:r>
              <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rPr>
              <a:t>实质：是能量的转移，能量的形式并未发生变化</a:t>
            </a:r>
            <a:endPar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par>
                                <p:cTn id="34" presetID="22" presetClass="entr" presetSubtype="1"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8" grpId="0"/>
      <p:bldP spid="22" grpId="0"/>
      <p:bldP spid="25" grpId="0" animBg="1"/>
      <p:bldP spid="26"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026842"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二、物体内能的改变</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123315"/>
            <a:ext cx="11703050" cy="1476375"/>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2.热量</a:t>
            </a:r>
            <a:endPar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（1）热量（Q）：在热传递过程中，</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传递能量的多少</a:t>
            </a:r>
            <a:r>
              <a:rPr lang="zh-CN" altLang="en-US" sz="2000">
                <a:latin typeface="微软雅黑" panose="020b0503020204020204" charset="-122"/>
                <a:ea typeface="微软雅黑" panose="020b0503020204020204" charset="-122"/>
                <a:cs typeface="微软雅黑" panose="020b0503020204020204" charset="-122"/>
              </a:rPr>
              <a:t>叫做热量。用符号Q表示。</a:t>
            </a: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（2）单位：在国际单位制中，热量单位是</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焦耳</a:t>
            </a:r>
            <a:r>
              <a:rPr lang="zh-CN" altLang="en-US" sz="2000">
                <a:latin typeface="微软雅黑" panose="020b0503020204020204" charset="-122"/>
                <a:ea typeface="微软雅黑" panose="020b0503020204020204" charset="-122"/>
                <a:cs typeface="微软雅黑" panose="020b0503020204020204" charset="-122"/>
              </a:rPr>
              <a:t>，符号是</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J</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1630" y="2750128"/>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title=""/>
          <p:cNvSpPr/>
          <p:nvPr/>
        </p:nvSpPr>
        <p:spPr>
          <a:xfrm>
            <a:off x="341333" y="3204247"/>
            <a:ext cx="11463655" cy="2861310"/>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zh-CN" sz="2000" b="1" kern="100">
                <a:latin typeface="Times New Roman" panose="02020603050405020304" pitchFamily="18" charset="0"/>
                <a:ea typeface="华文楷体" panose="02010600040101010101" pitchFamily="2" charset="-122"/>
                <a:cs typeface="华文楷体" panose="02010600040101010101" pitchFamily="2" charset="-122"/>
              </a:rPr>
              <a:t>对热量认识的三个误区：</a:t>
            </a:r>
            <a:endParaRPr lang="zh-CN" altLang="zh-CN" sz="2000" b="1"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（1）热量是能量转移多少的量度，是一个过程量，它存在于热传递的过程中，只有发生了热传递，有了能量的转移，才能讨论热量问题，离开热传递谈热量也就没有了意义。</a:t>
            </a:r>
            <a:endParaRPr lang="zh-CN" altLang="zh-CN" sz="20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（2）热量只能有“吸收”或“放出”来表述，而不能用“具有”或“含有”来表述，不能说某物体含有或具有多少热量，只能说物体吸收或放出了多少热量。</a:t>
            </a:r>
            <a:endParaRPr lang="zh-CN" altLang="zh-CN" sz="20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（3）吸收或放出热量的多少与物体内能的多少、温度的高低没有关系。</a:t>
            </a:r>
            <a:endParaRPr lang="zh-CN" altLang="zh-CN" sz="2000"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082"/>
                                        </p:tgtEl>
                                        <p:attrNameLst>
                                          <p:attrName>style.visibility</p:attrName>
                                        </p:attrNameLst>
                                      </p:cBhvr>
                                      <p:to>
                                        <p:strVal val="visible"/>
                                      </p:to>
                                    </p:set>
                                    <p:animEffect transition="in" filter="wipe(left)">
                                      <p:cBhvr>
                                        <p:cTn id="33" dur="500"/>
                                        <p:tgtEl>
                                          <p:spTgt spid="3082"/>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二、物体内能的改变</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123315"/>
            <a:ext cx="11703050" cy="553085"/>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3.做功改变物体的内能</a:t>
            </a:r>
            <a:endPar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2147482504" title=""/>
          <p:cNvPicPr>
            <a:picLocks noChangeAspect="1"/>
          </p:cNvPicPr>
          <p:nvPr/>
        </p:nvPicPr>
        <p:blipFill>
          <a:blip r:embed="rId3"/>
          <a:stretch>
            <a:fillRect/>
          </a:stretch>
        </p:blipFill>
        <p:spPr>
          <a:xfrm>
            <a:off x="3166745" y="2051685"/>
            <a:ext cx="1955800" cy="3100070"/>
          </a:xfrm>
          <a:prstGeom prst="rect">
            <a:avLst/>
          </a:prstGeom>
          <a:noFill/>
          <a:ln w="9525">
            <a:noFill/>
          </a:ln>
        </p:spPr>
      </p:pic>
      <p:pic>
        <p:nvPicPr>
          <p:cNvPr id="6" name="图片 -2147482503" title=""/>
          <p:cNvPicPr>
            <a:picLocks noChangeAspect="1"/>
          </p:cNvPicPr>
          <p:nvPr/>
        </p:nvPicPr>
        <p:blipFill>
          <a:blip r:embed="rId4"/>
          <a:stretch>
            <a:fillRect/>
          </a:stretch>
        </p:blipFill>
        <p:spPr>
          <a:xfrm>
            <a:off x="5122545" y="2051685"/>
            <a:ext cx="2351405" cy="3099435"/>
          </a:xfrm>
          <a:prstGeom prst="rect">
            <a:avLst/>
          </a:prstGeom>
          <a:noFill/>
          <a:ln w="9525">
            <a:noFill/>
          </a:ln>
        </p:spPr>
      </p:pic>
      <p:sp>
        <p:nvSpPr>
          <p:cNvPr id="11" name="矩形标注 10" title=""/>
          <p:cNvSpPr/>
          <p:nvPr/>
        </p:nvSpPr>
        <p:spPr>
          <a:xfrm>
            <a:off x="617220" y="2051685"/>
            <a:ext cx="2190750" cy="527685"/>
          </a:xfrm>
          <a:prstGeom prst="wedgeRectCallout">
            <a:avLst>
              <a:gd name="adj1" fmla="val 93507"/>
              <a:gd name="adj2" fmla="val 45908"/>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atin typeface="微软雅黑" panose="020b0503020204020204" charset="-122"/>
                <a:ea typeface="微软雅黑" panose="020b0503020204020204" charset="-122"/>
                <a:cs typeface="微软雅黑" panose="020b0503020204020204" charset="-122"/>
              </a:rPr>
              <a:t>外界对物体做功</a:t>
            </a:r>
            <a:endParaRPr lang="zh-CN">
              <a:latin typeface="微软雅黑" panose="020b0503020204020204" charset="-122"/>
              <a:ea typeface="微软雅黑" panose="020b0503020204020204" charset="-122"/>
              <a:cs typeface="微软雅黑" panose="020b0503020204020204" charset="-122"/>
            </a:endParaRPr>
          </a:p>
        </p:txBody>
      </p:sp>
      <p:sp>
        <p:nvSpPr>
          <p:cNvPr id="10" name="矩形标注 9" title=""/>
          <p:cNvSpPr/>
          <p:nvPr/>
        </p:nvSpPr>
        <p:spPr>
          <a:xfrm>
            <a:off x="8027670" y="2051685"/>
            <a:ext cx="2190750" cy="527685"/>
          </a:xfrm>
          <a:prstGeom prst="wedgeRectCallout">
            <a:avLst>
              <a:gd name="adj1" fmla="val -138927"/>
              <a:gd name="adj2" fmla="val 182370"/>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atin typeface="微软雅黑" panose="020b0503020204020204" charset="-122"/>
                <a:ea typeface="微软雅黑" panose="020b0503020204020204" charset="-122"/>
                <a:cs typeface="微软雅黑" panose="020b0503020204020204" charset="-122"/>
              </a:rPr>
              <a:t>物体对外界做功</a:t>
            </a:r>
            <a:endParaRPr lang="zh-CN">
              <a:latin typeface="微软雅黑" panose="020b0503020204020204" charset="-122"/>
              <a:ea typeface="微软雅黑" panose="020b0503020204020204" charset="-122"/>
              <a:cs typeface="微软雅黑" panose="020b0503020204020204" charset="-122"/>
            </a:endParaRPr>
          </a:p>
        </p:txBody>
      </p:sp>
      <p:sp>
        <p:nvSpPr>
          <p:cNvPr id="15" name="矩形标注 14" title=""/>
          <p:cNvSpPr/>
          <p:nvPr/>
        </p:nvSpPr>
        <p:spPr>
          <a:xfrm>
            <a:off x="196215" y="2870200"/>
            <a:ext cx="2611755" cy="2281555"/>
          </a:xfrm>
          <a:prstGeom prst="wedgeRectCallout">
            <a:avLst>
              <a:gd name="adj1" fmla="val 60114"/>
              <a:gd name="adj2" fmla="val 1698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a:latin typeface="微软雅黑" panose="020b0503020204020204" charset="-122"/>
                <a:ea typeface="微软雅黑" panose="020b0503020204020204" charset="-122"/>
                <a:cs typeface="微软雅黑" panose="020b0503020204020204" charset="-122"/>
              </a:rPr>
              <a:t>迅速压下活塞，玻璃筒内的气体被压缩，活塞对筒内气体做功，从而使筒内气体的内能增加，温度升高，当温度达到硝化棉的燃点时，硝化棉开始迅速燃烧</a:t>
            </a:r>
            <a:endParaRPr>
              <a:latin typeface="微软雅黑" panose="020b0503020204020204" charset="-122"/>
              <a:ea typeface="微软雅黑" panose="020b0503020204020204" charset="-122"/>
              <a:cs typeface="微软雅黑" panose="020b0503020204020204" charset="-122"/>
            </a:endParaRPr>
          </a:p>
        </p:txBody>
      </p:sp>
      <p:sp>
        <p:nvSpPr>
          <p:cNvPr id="13" name="矩形标注 12" title=""/>
          <p:cNvSpPr/>
          <p:nvPr/>
        </p:nvSpPr>
        <p:spPr>
          <a:xfrm>
            <a:off x="8027670" y="2870200"/>
            <a:ext cx="3524250" cy="2281555"/>
          </a:xfrm>
          <a:prstGeom prst="wedgeRectCallout">
            <a:avLst>
              <a:gd name="adj1" fmla="val -63657"/>
              <a:gd name="adj2" fmla="val 13874"/>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a:latin typeface="微软雅黑" panose="020b0503020204020204" charset="-122"/>
                <a:ea typeface="微软雅黑" panose="020b0503020204020204" charset="-122"/>
                <a:cs typeface="微软雅黑" panose="020b0503020204020204" charset="-122"/>
              </a:rPr>
              <a:t>向瓶内打气，压缩瓶内的空气，不断对瓶内空气做功，瓶内空气内能增加，温度升高，随着打入空气的增加，气压越来越大，直至冲开瓶塞，此时，瓶内的空气推动瓶塞做功，内能减少，温度降低，其中水蒸气液化成小水滴，形成白雾</a:t>
            </a:r>
            <a:endParaRPr>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nvSpPr>
        <p:spPr>
          <a:xfrm>
            <a:off x="196215" y="5442585"/>
            <a:ext cx="11355705" cy="922020"/>
          </a:xfrm>
          <a:prstGeom prst="rect">
            <a:avLst/>
          </a:prstGeom>
          <a:noFill/>
        </p:spPr>
        <p:txBody>
          <a:bodyPr wrap="square" rtlCol="0" anchor="t">
            <a:spAutoFit/>
          </a:bodyPr>
          <a:lstStyle/>
          <a:p>
            <a:pPr fontAlgn="auto">
              <a:lnSpc>
                <a:spcPct val="150000"/>
              </a:lnSpc>
            </a:pPr>
            <a:r>
              <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rPr>
              <a:t>结论：（1）做功可以改变物体的内能；（2）外界对物体做功，物体温度升高，物体内能增加；物体对外界做功，物体温度降低，物体内能减少。</a:t>
            </a:r>
            <a:endPar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right)">
                                      <p:cBhvr>
                                        <p:cTn id="40" dur="500"/>
                                        <p:tgtEl>
                                          <p:spTgt spid="1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6" grpId="0" animBg="1"/>
      <p:bldP spid="15" grpId="0" animBg="1"/>
      <p:bldP spid="13" grpId="0" animBg="1"/>
      <p:bldP spid="17" grpId="0"/>
      <p:bldP spid="10"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二、物体内能的改变</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123315"/>
            <a:ext cx="11703050" cy="553085"/>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4.热传递和做功改变物体内能的区别与联系</a:t>
            </a:r>
            <a:endPar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14" name="表格 13" title=""/>
          <p:cNvGraphicFramePr>
            <a:graphicFrameLocks noGrp="1"/>
          </p:cNvGraphicFramePr>
          <p:nvPr/>
        </p:nvGraphicFramePr>
        <p:xfrm>
          <a:off x="292735" y="2122170"/>
          <a:ext cx="11270615" cy="3638550"/>
        </p:xfrm>
        <a:graphic>
          <a:graphicData uri="http://schemas.openxmlformats.org/drawingml/2006/table">
            <a:tbl>
              <a:tblPr firstRow="1" bandRow="1">
                <a:tableStyleId>{5940675A-B579-460E-94D1-54222C63F5DA}</a:tableStyleId>
              </a:tblPr>
              <a:tblGrid>
                <a:gridCol w="1025525"/>
                <a:gridCol w="1717040"/>
                <a:gridCol w="2659380"/>
                <a:gridCol w="2390775"/>
                <a:gridCol w="3477895"/>
              </a:tblGrid>
              <a:tr h="404495">
                <a:tc rowSpan="2">
                  <a:txBody>
                    <a:bodyPr vert="horz" wrap="square"/>
                    <a:lstStyle/>
                    <a:p>
                      <a:pPr indent="0" algn="ctr">
                        <a:buNone/>
                      </a:pP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gridSpan="3">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区别</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hMerge="1">
                  <a:txBody>
                    <a:bodyPr vert="horz" wrap="square"/>
                    <a:lstStyle/>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联系</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40386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实质</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方式</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举例</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808990">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热传递</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能量的转移</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高温物体放热，低温物体吸热</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生活中烧、烤、烙、炒，生产中的淬火等</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做功和热传递都可以改变物体的内能，且效果相同。某物体的内能发生改变，可能是通过热传递改变的，也可能是通过做功改变的，或者两者都有。若不知道具体过程，则无法确定内能的改变方式</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12850">
                <a:tc rowSpan="2">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做功</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其他形式能与内能之间的相互转化</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压缩体积、摩擦生热、锻打物体、弯折物体等</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打气筒打气、钻木取火、来回多次弯折铁丝等</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808355">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体积膨胀等</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装开水的暖水瓶内的气体将瓶塞冲开灯</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026842"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二、物体内能的改变</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735" y="1544263"/>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title=""/>
          <p:cNvSpPr/>
          <p:nvPr/>
        </p:nvSpPr>
        <p:spPr>
          <a:xfrm>
            <a:off x="292438" y="1998382"/>
            <a:ext cx="11463655" cy="2861310"/>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zh-CN" sz="2000" b="1" kern="100">
                <a:latin typeface="Times New Roman" panose="02020603050405020304" pitchFamily="18" charset="0"/>
                <a:ea typeface="华文楷体" panose="02010600040101010101" pitchFamily="2" charset="-122"/>
                <a:cs typeface="华文楷体" panose="02010600040101010101" pitchFamily="2" charset="-122"/>
              </a:rPr>
              <a:t>做功、热传递改变物体内能的实质</a:t>
            </a:r>
            <a:endParaRPr lang="zh-CN" altLang="zh-CN" sz="2000" b="1"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（1）做功改变物体的内能的实质是能量的转化，即内能与其他形式的能的相互转化；</a:t>
            </a:r>
            <a:endParaRPr lang="zh-CN" altLang="zh-CN" sz="20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（2）热传递改变物体内能实质上是能量的转移，即能量从一个物体转移到另一个物体或从物体的一部分转移到另一部分，无不同形式能量的相互转化；</a:t>
            </a:r>
            <a:endParaRPr lang="zh-CN" altLang="zh-CN" sz="20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（3）不是任何情况下对物体做功都能改变物体的内能。例如，用手托起物理课本，虽然人对课本做了功，但课本的内能没有增加，增加的是课本的机械能。</a:t>
            </a:r>
            <a:endParaRPr lang="zh-CN" altLang="zh-CN" sz="2000"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ipe(left)">
                                      <p:cBhvr>
                                        <p:cTn id="18" dur="500"/>
                                        <p:tgtEl>
                                          <p:spTgt spid="3082"/>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二、物体内能的改变</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123315"/>
            <a:ext cx="11703050" cy="553085"/>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5.温度、热量、内能三者之间的区别于联系</a:t>
            </a:r>
            <a:endPar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nvGraphicFramePr>
        <p:xfrm>
          <a:off x="292735" y="1761490"/>
          <a:ext cx="11471275" cy="4557395"/>
        </p:xfrm>
        <a:graphic>
          <a:graphicData uri="http://schemas.openxmlformats.org/drawingml/2006/table">
            <a:tbl>
              <a:tblPr firstRow="1" bandRow="1">
                <a:tableStyleId>{5940675A-B579-460E-94D1-54222C63F5DA}</a:tableStyleId>
              </a:tblPr>
              <a:tblGrid>
                <a:gridCol w="1240790"/>
                <a:gridCol w="1566545"/>
                <a:gridCol w="3490595"/>
                <a:gridCol w="2574925"/>
                <a:gridCol w="2598420"/>
              </a:tblGrid>
              <a:tr h="267335">
                <a:tc gridSpan="2">
                  <a:txBody>
                    <a:bodyPr vert="horz" wrap="square"/>
                    <a:lstStyle/>
                    <a:p>
                      <a:pPr indent="0" algn="ctr">
                        <a:buNone/>
                      </a:pP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温度</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热量</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内能</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802640">
                <a:tc rowSpan="3">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区别</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概念</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宏观上，表示物体的冷热程度；微观上，反映物体中分子热运动的剧烈程度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在热传递过程中传递能量的多少</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构成物体的所有分子，其热运动的动能与分子势能的总和</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0264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表述</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用“降低”、“升高”，“降低到”、“升高到”表述</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用“放出”或“吸收”表述</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用“有”、“具有”、“改变”、“增加”、“减少”的那个表述</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2415">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单位</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摄氏度（℃）</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焦耳（J）</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焦耳（J）</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67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联系</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（1）温度反映了内能的大小，热量反映了内能变化了多少；（2）物吸收热量，内能会增加，温度不一定升高，如晶体熔化；物放出热量，内能会减少，但物体温度不一定降低，如晶体凝固</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72415">
                <a:tc rowSpan="2">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归纳总结</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一个一定</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物体温度升高或降低时，其内能一定增加或减少</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60528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四个不一定</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1）一个物体的内能增加或降低时，其温度不一定升高或降低，如晶体熔化或凝固过程；（2）一个物体的内能增加或降低时，不一定是吸收或放出了热量，也可能是外界对物体做功或物体对外界做功；（3）一个物体吸收或放出热量时，内能增加或减少，其温度不一定升高或降低，如晶体熔化或凝固过程；（4）一个物体温度升高或降低时，不一定是吸收或放出了热量，也可能是因为做功，如摩擦生热或物体对外界做功</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043805" y="76200"/>
            <a:ext cx="903605" cy="923290"/>
          </a:xfrm>
          <a:prstGeom prst="rect">
            <a:avLst/>
          </a:prstGeom>
        </p:spPr>
      </p:pic>
      <p:sp>
        <p:nvSpPr>
          <p:cNvPr id="5" name="文本框 4" title=""/>
          <p:cNvSpPr txBox="1"/>
          <p:nvPr/>
        </p:nvSpPr>
        <p:spPr>
          <a:xfrm>
            <a:off x="6015990" y="307340"/>
            <a:ext cx="553085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内能的概念与内能大小的比较</a:t>
            </a:r>
            <a:endParaRPr lang="zh-CN"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28600" y="1930047"/>
            <a:ext cx="11734800" cy="4246245"/>
          </a:xfrm>
          <a:prstGeom prst="rect">
            <a:avLst/>
          </a:prstGeom>
          <a:noFill/>
        </p:spPr>
        <p:txBody>
          <a:bodyPr wrap="square" rtlCol="0" anchor="t">
            <a:spAutoFit/>
          </a:bodyPr>
          <a:lstStyle/>
          <a:p>
            <a:pPr eaLnBrk="1" fontAlgn="auto" latinLnBrk="0" hangingPunct="1">
              <a:lnSpc>
                <a:spcPct val="150000"/>
              </a:lnSpc>
            </a:pPr>
            <a:r>
              <a:rPr sz="2000" b="1">
                <a:latin typeface="微软雅黑" panose="020b0503020204020204" charset="-122"/>
                <a:ea typeface="微软雅黑" panose="020b0503020204020204" charset="-122"/>
                <a:cs typeface="微软雅黑" panose="020b0503020204020204" charset="-122"/>
              </a:rPr>
              <a:t>不是“炙热”的物体才有内能</a:t>
            </a:r>
            <a:endParaRPr sz="2000"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（1）任何物体在任何情况下都有内能，不只是“炙热”的物体才有内能；</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（2）影响物体内能大小的因素有温度、质量、体积、状态、物质的种类，仅根据其中某一因素无法判断内能的大小。</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b="1">
                <a:latin typeface="微软雅黑" panose="020b0503020204020204" charset="-122"/>
                <a:ea typeface="微软雅黑" panose="020b0503020204020204" charset="-122"/>
                <a:cs typeface="微软雅黑" panose="020b0503020204020204" charset="-122"/>
              </a:rPr>
              <a:t>内能与机械能完全不同：</a:t>
            </a:r>
            <a:endParaRPr sz="2000"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（1）内能是微观和统计上的概念，而机械能是宏观上的概念；机械能与宏观物体的机械运动对应，内能与微观的热运动对应；</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（2）机械能与物体的质量、速度、高度、弹性形变程度等有关；内能只与物体内分子热运动和分子间的相互作用有关。</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71145" y="1446177"/>
            <a:ext cx="2013585" cy="4838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wipe(left)">
                                      <p:cBhvr>
                                        <p:cTn id="4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043805" y="76200"/>
            <a:ext cx="903605" cy="923290"/>
          </a:xfrm>
          <a:prstGeom prst="rect">
            <a:avLst/>
          </a:prstGeom>
        </p:spPr>
      </p:pic>
      <p:sp>
        <p:nvSpPr>
          <p:cNvPr id="5" name="文本框 4" title=""/>
          <p:cNvSpPr txBox="1"/>
          <p:nvPr/>
        </p:nvSpPr>
        <p:spPr>
          <a:xfrm>
            <a:off x="6015990" y="307340"/>
            <a:ext cx="553085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内能的概念与内能大小的比较</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144780" y="1384300"/>
            <a:ext cx="5304790" cy="258445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【例1】</a:t>
            </a:r>
            <a:r>
              <a:rPr b="1">
                <a:latin typeface="微软雅黑" panose="020b0503020204020204" charset="-122"/>
                <a:ea typeface="微软雅黑" panose="020b0503020204020204" charset="-122"/>
                <a:cs typeface="微软雅黑" panose="020b0503020204020204" charset="-122"/>
              </a:rPr>
              <a:t>（2023·宜宾）</a:t>
            </a:r>
            <a:r>
              <a:rPr>
                <a:latin typeface="微软雅黑" panose="020b0503020204020204" charset="-122"/>
                <a:ea typeface="微软雅黑" panose="020b0503020204020204" charset="-122"/>
                <a:cs typeface="微软雅黑" panose="020b0503020204020204" charset="-122"/>
              </a:rPr>
              <a:t>关于内能及其利用，下列说法正确的是（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 一切物体都具有内能；</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B. 足球运动越慢，它的内能越小；</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C. 冬天搓手取暖，是通过做功的方式改变内能；</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D. 热机的功率大，效率就一定高</a:t>
            </a:r>
            <a:endParaRPr>
              <a:latin typeface="微软雅黑" panose="020b0503020204020204" charset="-122"/>
              <a:ea typeface="微软雅黑" panose="020b0503020204020204" charset="-122"/>
              <a:cs typeface="微软雅黑" panose="020b0503020204020204" charset="-122"/>
            </a:endParaRPr>
          </a:p>
        </p:txBody>
      </p:sp>
      <p:sp>
        <p:nvSpPr>
          <p:cNvPr id="13" name="矩形标注 12" title=""/>
          <p:cNvSpPr/>
          <p:nvPr/>
        </p:nvSpPr>
        <p:spPr>
          <a:xfrm>
            <a:off x="292735" y="1181735"/>
            <a:ext cx="4838700" cy="704215"/>
          </a:xfrm>
          <a:prstGeom prst="wedgeRectCallout">
            <a:avLst>
              <a:gd name="adj1" fmla="val -46837"/>
              <a:gd name="adj2" fmla="val 11880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内能为分子动能和分子势能之和，所以一切物体都具有内能</a:t>
            </a:r>
            <a:endParaRPr lang="zh-CN" altLang="en-US">
              <a:solidFill>
                <a:schemeClr val="bg1"/>
              </a:solidFill>
              <a:sym typeface="+mn-ea"/>
            </a:endParaRPr>
          </a:p>
        </p:txBody>
      </p:sp>
      <p:sp>
        <p:nvSpPr>
          <p:cNvPr id="9" name="矩形标注 8" title=""/>
          <p:cNvSpPr/>
          <p:nvPr/>
        </p:nvSpPr>
        <p:spPr>
          <a:xfrm>
            <a:off x="499745" y="1283335"/>
            <a:ext cx="3876675" cy="602615"/>
          </a:xfrm>
          <a:prstGeom prst="wedgeRectCallout">
            <a:avLst>
              <a:gd name="adj1" fmla="val -52391"/>
              <a:gd name="adj2" fmla="val 199841"/>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足球运动快慢，是机械能的大小变化，与内能大小无关</a:t>
            </a:r>
            <a:endParaRPr lang="zh-CN" altLang="en-US">
              <a:solidFill>
                <a:schemeClr val="bg1"/>
              </a:solidFill>
              <a:sym typeface="+mn-ea"/>
            </a:endParaRPr>
          </a:p>
        </p:txBody>
      </p:sp>
      <p:sp>
        <p:nvSpPr>
          <p:cNvPr id="24" name="矩形标注 23" title=""/>
          <p:cNvSpPr/>
          <p:nvPr/>
        </p:nvSpPr>
        <p:spPr>
          <a:xfrm>
            <a:off x="3247390" y="1981200"/>
            <a:ext cx="1884045" cy="1078230"/>
          </a:xfrm>
          <a:prstGeom prst="wedgeRectCallout">
            <a:avLst>
              <a:gd name="adj1" fmla="val -196073"/>
              <a:gd name="adj2" fmla="val 6401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冬天搓手取暖，将机械能转化为内能，所以是通过做功的方式改变内能</a:t>
            </a:r>
            <a:endParaRPr lang="zh-CN" sz="1600">
              <a:latin typeface="微软雅黑" panose="020b0503020204020204" charset="-122"/>
              <a:ea typeface="微软雅黑" panose="020b0503020204020204" charset="-122"/>
              <a:cs typeface="微软雅黑" panose="020b0503020204020204" charset="-122"/>
            </a:endParaRPr>
          </a:p>
        </p:txBody>
      </p:sp>
      <p:sp>
        <p:nvSpPr>
          <p:cNvPr id="22" name="矩形标注 21" title=""/>
          <p:cNvSpPr/>
          <p:nvPr/>
        </p:nvSpPr>
        <p:spPr>
          <a:xfrm>
            <a:off x="2720975" y="3059430"/>
            <a:ext cx="2410460" cy="527685"/>
          </a:xfrm>
          <a:prstGeom prst="wedgeRectCallout">
            <a:avLst>
              <a:gd name="adj1" fmla="val -140410"/>
              <a:gd name="adj2" fmla="val 690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cs typeface="微软雅黑" panose="020b0503020204020204" charset="-122"/>
              </a:rPr>
              <a:t>热机的功率大，则做功快，与效率的高低无关</a:t>
            </a:r>
            <a:endParaRPr sz="1600">
              <a:latin typeface="微软雅黑" panose="020b0503020204020204" charset="-122"/>
              <a:ea typeface="微软雅黑" panose="020b0503020204020204" charset="-122"/>
              <a:cs typeface="微软雅黑" panose="020b0503020204020204" charset="-122"/>
            </a:endParaRPr>
          </a:p>
        </p:txBody>
      </p:sp>
      <p:cxnSp>
        <p:nvCxnSpPr>
          <p:cNvPr id="14" name="直接连接符 13" title=""/>
          <p:cNvCxnSpPr/>
          <p:nvPr/>
        </p:nvCxnSpPr>
        <p:spPr>
          <a:xfrm>
            <a:off x="0" y="3974465"/>
            <a:ext cx="524319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135255" y="4048760"/>
            <a:ext cx="4996180" cy="258445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（2023·郴州）</a:t>
            </a:r>
            <a:r>
              <a:rPr>
                <a:latin typeface="微软雅黑" panose="020b0503020204020204" charset="-122"/>
                <a:ea typeface="微软雅黑" panose="020b0503020204020204" charset="-122"/>
                <a:cs typeface="微软雅黑" panose="020b0503020204020204" charset="-122"/>
              </a:rPr>
              <a:t>下列关于物体的温度和内能说法正确的是（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 温度越高的物体，内能越大；</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B. 摩擦生热是通过做功的方式改变物体的内能；</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C. 物体运动的速度越快，内能越大；</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D. ﹣20℃的冰块没有内能</a:t>
            </a:r>
            <a:endParaRPr>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nvSpPr>
        <p:spPr>
          <a:xfrm>
            <a:off x="1826260" y="1889125"/>
            <a:ext cx="49276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AC</a:t>
            </a:r>
            <a:endParaRPr lang="en-US" altLang="zh-CN">
              <a:solidFill>
                <a:srgbClr val="FF0000"/>
              </a:solidFill>
              <a:latin typeface="微软雅黑" panose="020b0503020204020204" charset="-122"/>
              <a:ea typeface="微软雅黑" panose="020b0503020204020204" charset="-122"/>
            </a:endParaRPr>
          </a:p>
        </p:txBody>
      </p:sp>
      <p:sp>
        <p:nvSpPr>
          <p:cNvPr id="11" name="矩形标注 10" title=""/>
          <p:cNvSpPr/>
          <p:nvPr/>
        </p:nvSpPr>
        <p:spPr>
          <a:xfrm>
            <a:off x="144780" y="4062095"/>
            <a:ext cx="3206750" cy="1028700"/>
          </a:xfrm>
          <a:prstGeom prst="wedgeRectCallout">
            <a:avLst>
              <a:gd name="adj1" fmla="val -41603"/>
              <a:gd name="adj2" fmla="val 59938"/>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sym typeface="+mn-ea"/>
              </a:rPr>
              <a:t>物体内能的大小与物体的质量、温度、种类等都有关系，温度高的物体，其内能不一定大</a:t>
            </a:r>
            <a:endParaRPr lang="zh-CN" altLang="en-US">
              <a:solidFill>
                <a:schemeClr val="bg1"/>
              </a:solidFill>
              <a:sym typeface="+mn-ea"/>
            </a:endParaRPr>
          </a:p>
        </p:txBody>
      </p:sp>
      <p:sp>
        <p:nvSpPr>
          <p:cNvPr id="15" name="文本框 14" title=""/>
          <p:cNvSpPr txBox="1"/>
          <p:nvPr/>
        </p:nvSpPr>
        <p:spPr>
          <a:xfrm>
            <a:off x="2831465" y="4583430"/>
            <a:ext cx="32639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B</a:t>
            </a:r>
            <a:endParaRPr lang="en-US" altLang="zh-CN">
              <a:solidFill>
                <a:srgbClr val="FF0000"/>
              </a:solidFill>
              <a:latin typeface="微软雅黑" panose="020b0503020204020204" charset="-122"/>
              <a:ea typeface="微软雅黑" panose="020b0503020204020204" charset="-122"/>
            </a:endParaRPr>
          </a:p>
        </p:txBody>
      </p:sp>
      <p:sp>
        <p:nvSpPr>
          <p:cNvPr id="16" name="矩形标注 15" title=""/>
          <p:cNvSpPr/>
          <p:nvPr/>
        </p:nvSpPr>
        <p:spPr>
          <a:xfrm>
            <a:off x="1159510" y="4041140"/>
            <a:ext cx="3055620" cy="602615"/>
          </a:xfrm>
          <a:prstGeom prst="wedgeRectCallout">
            <a:avLst>
              <a:gd name="adj1" fmla="val -74625"/>
              <a:gd name="adj2" fmla="val 203213"/>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摩擦生热是通过做功的方式使物体内能发生改变的</a:t>
            </a:r>
            <a:endParaRPr lang="zh-CN" altLang="en-US">
              <a:solidFill>
                <a:schemeClr val="bg1"/>
              </a:solidFill>
              <a:sym typeface="+mn-ea"/>
            </a:endParaRPr>
          </a:p>
        </p:txBody>
      </p:sp>
      <p:sp>
        <p:nvSpPr>
          <p:cNvPr id="20" name="矩形标注 19" title=""/>
          <p:cNvSpPr/>
          <p:nvPr/>
        </p:nvSpPr>
        <p:spPr>
          <a:xfrm>
            <a:off x="749300" y="4072890"/>
            <a:ext cx="1884045" cy="885825"/>
          </a:xfrm>
          <a:prstGeom prst="wedgeRectCallout">
            <a:avLst>
              <a:gd name="adj1" fmla="val -70660"/>
              <a:gd name="adj2" fmla="val 15451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内能与物体运动的速度无关</a:t>
            </a:r>
            <a:endParaRPr lang="zh-CN" sz="1600">
              <a:latin typeface="微软雅黑" panose="020b0503020204020204" charset="-122"/>
              <a:ea typeface="微软雅黑" panose="020b0503020204020204" charset="-122"/>
              <a:cs typeface="微软雅黑" panose="020b0503020204020204" charset="-122"/>
            </a:endParaRPr>
          </a:p>
        </p:txBody>
      </p:sp>
      <p:sp>
        <p:nvSpPr>
          <p:cNvPr id="21" name="矩形标注 20" title=""/>
          <p:cNvSpPr/>
          <p:nvPr/>
        </p:nvSpPr>
        <p:spPr>
          <a:xfrm>
            <a:off x="1789430" y="5311140"/>
            <a:ext cx="2410460" cy="527685"/>
          </a:xfrm>
          <a:prstGeom prst="wedgeRectCallout">
            <a:avLst>
              <a:gd name="adj1" fmla="val -105084"/>
              <a:gd name="adj2" fmla="val 14975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cs typeface="微软雅黑" panose="020b0503020204020204" charset="-122"/>
              </a:rPr>
              <a:t>一切物体都具有内能</a:t>
            </a:r>
            <a:endParaRPr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nvCxnSpPr>
        <p:spPr>
          <a:xfrm flipH="1">
            <a:off x="5234940" y="118173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5338445" y="1181735"/>
            <a:ext cx="6690995" cy="299974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四只相同规格的烧杯中装有水，水量及其温度如图所示。关于四只烧杯中水的内能的大小，下列说法中正确的是（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A．烧杯a中的水的内能大于烧杯b中水的内能；</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B．烧杯c中的水的内能大于烧杯d中水的内能；</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C．烧杯a中的水的内能大于烧杯c中水的内能；</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D．烧杯d中的水的内能大于烧杯b中水的内能</a:t>
            </a:r>
            <a:endParaRPr>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5825490" y="4363720"/>
            <a:ext cx="5721350" cy="1811655"/>
          </a:xfrm>
          <a:prstGeom prst="rect">
            <a:avLst/>
          </a:prstGeom>
          <a:noFill/>
          <a:ln w="9525">
            <a:noFill/>
          </a:ln>
        </p:spPr>
      </p:pic>
      <p:sp>
        <p:nvSpPr>
          <p:cNvPr id="25" name="矩形标注 24" title=""/>
          <p:cNvSpPr/>
          <p:nvPr/>
        </p:nvSpPr>
        <p:spPr>
          <a:xfrm>
            <a:off x="6708140" y="1384300"/>
            <a:ext cx="5092065" cy="704215"/>
          </a:xfrm>
          <a:prstGeom prst="wedgeRectCallout">
            <a:avLst>
              <a:gd name="adj1" fmla="val -69541"/>
              <a:gd name="adj2" fmla="val 13034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a与b质量相同，b的温度高于a的温度，所以烧杯（a）中的水的内能小于烧杯（b）中水的内能</a:t>
            </a:r>
            <a:endParaRPr lang="zh-CN" altLang="en-US">
              <a:solidFill>
                <a:schemeClr val="bg1"/>
              </a:solidFill>
              <a:sym typeface="+mn-ea"/>
            </a:endParaRPr>
          </a:p>
        </p:txBody>
      </p:sp>
      <p:sp>
        <p:nvSpPr>
          <p:cNvPr id="27" name="矩形标注 26" title=""/>
          <p:cNvSpPr/>
          <p:nvPr/>
        </p:nvSpPr>
        <p:spPr>
          <a:xfrm>
            <a:off x="6708140" y="2088515"/>
            <a:ext cx="5092065" cy="602615"/>
          </a:xfrm>
          <a:prstGeom prst="wedgeRectCallout">
            <a:avLst>
              <a:gd name="adj1" fmla="val -69129"/>
              <a:gd name="adj2" fmla="val 10721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c与d质量相同，d的温度高于c的温度，所以烧杯（c）中的水的内能小于烧杯（d）中水的内能</a:t>
            </a:r>
            <a:endParaRPr lang="zh-CN" altLang="en-US">
              <a:solidFill>
                <a:schemeClr val="bg1"/>
              </a:solidFill>
              <a:sym typeface="+mn-ea"/>
            </a:endParaRPr>
          </a:p>
        </p:txBody>
      </p:sp>
      <p:sp>
        <p:nvSpPr>
          <p:cNvPr id="28" name="矩形标注 27" title=""/>
          <p:cNvSpPr/>
          <p:nvPr/>
        </p:nvSpPr>
        <p:spPr>
          <a:xfrm>
            <a:off x="8020050" y="2691130"/>
            <a:ext cx="3780155" cy="1078230"/>
          </a:xfrm>
          <a:prstGeom prst="wedgeRectCallout">
            <a:avLst>
              <a:gd name="adj1" fmla="val -112623"/>
              <a:gd name="adj2" fmla="val 226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a与c温度相同，c的质量大于a的质量，烧杯（a）中的水的内能小于烧杯（c）中水的内能</a:t>
            </a:r>
            <a:endParaRPr lang="zh-CN" sz="1600">
              <a:latin typeface="微软雅黑" panose="020b0503020204020204" charset="-122"/>
              <a:ea typeface="微软雅黑" panose="020b0503020204020204" charset="-122"/>
              <a:cs typeface="微软雅黑" panose="020b0503020204020204" charset="-122"/>
            </a:endParaRPr>
          </a:p>
        </p:txBody>
      </p:sp>
      <p:sp>
        <p:nvSpPr>
          <p:cNvPr id="29" name="矩形标注 28" title=""/>
          <p:cNvSpPr/>
          <p:nvPr/>
        </p:nvSpPr>
        <p:spPr>
          <a:xfrm>
            <a:off x="7035800" y="6175375"/>
            <a:ext cx="4671060" cy="527685"/>
          </a:xfrm>
          <a:prstGeom prst="wedgeRectCallout">
            <a:avLst>
              <a:gd name="adj1" fmla="val -79622"/>
              <a:gd name="adj2" fmla="val -4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cs typeface="微软雅黑" panose="020b0503020204020204" charset="-122"/>
              </a:rPr>
              <a:t>d与b温度相同，d的质量大于b的质量，所以烧杯（d）中的水的内能大于烧杯（b）中水的内能</a:t>
            </a:r>
            <a:endParaRPr sz="1600">
              <a:latin typeface="微软雅黑" panose="020b0503020204020204" charset="-122"/>
              <a:ea typeface="微软雅黑" panose="020b0503020204020204" charset="-122"/>
              <a:cs typeface="微软雅黑" panose="020b0503020204020204" charset="-122"/>
            </a:endParaRPr>
          </a:p>
        </p:txBody>
      </p:sp>
      <p:sp>
        <p:nvSpPr>
          <p:cNvPr id="30" name="文本框 29" title=""/>
          <p:cNvSpPr txBox="1"/>
          <p:nvPr/>
        </p:nvSpPr>
        <p:spPr>
          <a:xfrm>
            <a:off x="5590540" y="2088515"/>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endParaRPr lang="en-US" altLang="zh-CN">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xit" presetSubtype="4" fill="hold" grpId="1" nodeType="clickEffect">
                                  <p:stCondLst>
                                    <p:cond delay="0"/>
                                  </p:stCondLst>
                                  <p:childTnLst>
                                    <p:animEffect transition="out" filter="wipe(down)">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right)">
                                      <p:cBhvr>
                                        <p:cTn id="70" dur="500"/>
                                        <p:tgtEl>
                                          <p:spTgt spid="22"/>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xit" presetSubtype="4" fill="hold" grpId="1" nodeType="clickEffect">
                                  <p:stCondLst>
                                    <p:cond delay="0"/>
                                  </p:stCondLst>
                                  <p:childTnLst>
                                    <p:animEffect transition="out" filter="wipe(down)">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left)">
                                      <p:cBhvr>
                                        <p:cTn id="80" dur="500"/>
                                        <p:tgtEl>
                                          <p:spTgt spid="10"/>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500"/>
                                        <p:tgtEl>
                                          <p:spTgt spid="14"/>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7">
                                            <p:txEl>
                                              <p:pRg st="0" end="0"/>
                                            </p:txEl>
                                          </p:spTgt>
                                        </p:tgtEl>
                                        <p:attrNameLst>
                                          <p:attrName>style.visibility</p:attrName>
                                        </p:attrNameLst>
                                      </p:cBhvr>
                                      <p:to>
                                        <p:strVal val="visible"/>
                                      </p:to>
                                    </p:set>
                                    <p:animEffect transition="in" filter="wipe(left)">
                                      <p:cBhvr>
                                        <p:cTn id="90" dur="500"/>
                                        <p:tgtEl>
                                          <p:spTgt spid="17">
                                            <p:txEl>
                                              <p:pRg st="0" end="0"/>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7">
                                            <p:txEl>
                                              <p:pRg st="1" end="1"/>
                                            </p:txEl>
                                          </p:spTgt>
                                        </p:tgtEl>
                                        <p:attrNameLst>
                                          <p:attrName>style.visibility</p:attrName>
                                        </p:attrNameLst>
                                      </p:cBhvr>
                                      <p:to>
                                        <p:strVal val="visible"/>
                                      </p:to>
                                    </p:set>
                                    <p:animEffect transition="in" filter="wipe(left)">
                                      <p:cBhvr>
                                        <p:cTn id="95" dur="500"/>
                                        <p:tgtEl>
                                          <p:spTgt spid="17">
                                            <p:txEl>
                                              <p:pRg st="1" end="1"/>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17">
                                            <p:txEl>
                                              <p:pRg st="2" end="2"/>
                                            </p:txEl>
                                          </p:spTgt>
                                        </p:tgtEl>
                                        <p:attrNameLst>
                                          <p:attrName>style.visibility</p:attrName>
                                        </p:attrNameLst>
                                      </p:cBhvr>
                                      <p:to>
                                        <p:strVal val="visible"/>
                                      </p:to>
                                    </p:set>
                                    <p:animEffect transition="in" filter="wipe(left)">
                                      <p:cBhvr>
                                        <p:cTn id="100" dur="500"/>
                                        <p:tgtEl>
                                          <p:spTgt spid="17">
                                            <p:txEl>
                                              <p:pRg st="2" end="2"/>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17">
                                            <p:txEl>
                                              <p:pRg st="3" end="3"/>
                                            </p:txEl>
                                          </p:spTgt>
                                        </p:tgtEl>
                                        <p:attrNameLst>
                                          <p:attrName>style.visibility</p:attrName>
                                        </p:attrNameLst>
                                      </p:cBhvr>
                                      <p:to>
                                        <p:strVal val="visible"/>
                                      </p:to>
                                    </p:set>
                                    <p:animEffect transition="in" filter="wipe(left)">
                                      <p:cBhvr>
                                        <p:cTn id="105" dur="500"/>
                                        <p:tgtEl>
                                          <p:spTgt spid="17">
                                            <p:txEl>
                                              <p:pRg st="3" end="3"/>
                                            </p:txEl>
                                          </p:spTgt>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17">
                                            <p:txEl>
                                              <p:pRg st="4" end="4"/>
                                            </p:txEl>
                                          </p:spTgt>
                                        </p:tgtEl>
                                        <p:attrNameLst>
                                          <p:attrName>style.visibility</p:attrName>
                                        </p:attrNameLst>
                                      </p:cBhvr>
                                      <p:to>
                                        <p:strVal val="visible"/>
                                      </p:to>
                                    </p:set>
                                    <p:animEffect transition="in" filter="wipe(left)">
                                      <p:cBhvr>
                                        <p:cTn id="110" dur="500"/>
                                        <p:tgtEl>
                                          <p:spTgt spid="17">
                                            <p:txEl>
                                              <p:pRg st="4" end="4"/>
                                            </p:txEl>
                                          </p:spTgt>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up)">
                                      <p:cBhvr>
                                        <p:cTn id="115" dur="500"/>
                                        <p:tgtEl>
                                          <p:spTgt spid="11"/>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xit" presetSubtype="4" fill="hold" grpId="1" nodeType="clickEffect">
                                  <p:stCondLst>
                                    <p:cond delay="0"/>
                                  </p:stCondLst>
                                  <p:childTnLst>
                                    <p:animEffect transition="out" filter="wipe(down)">
                                      <p:cBhvr>
                                        <p:cTn id="119" dur="500"/>
                                        <p:tgtEl>
                                          <p:spTgt spid="11"/>
                                        </p:tgtEl>
                                      </p:cBhvr>
                                    </p:animEffect>
                                    <p:set>
                                      <p:cBhvr>
                                        <p:cTn id="120" dur="1" fill="hold">
                                          <p:stCondLst>
                                            <p:cond delay="499"/>
                                          </p:stCondLst>
                                        </p:cTn>
                                        <p:tgtEl>
                                          <p:spTgt spid="11"/>
                                        </p:tgtEl>
                                        <p:attrNameLst>
                                          <p:attrName>style.visibility</p:attrName>
                                        </p:attrNameLst>
                                      </p:cBhvr>
                                      <p:to>
                                        <p:strVal val="hidden"/>
                                      </p:to>
                                    </p:se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1" fill="hold" grpId="0" nodeType="clickEffect">
                                  <p:stCondLst>
                                    <p:cond delay="0"/>
                                  </p:stCondLst>
                                  <p:childTnLst>
                                    <p:set>
                                      <p:cBhvr>
                                        <p:cTn id="124" dur="1" fill="hold">
                                          <p:stCondLst>
                                            <p:cond delay="0"/>
                                          </p:stCondLst>
                                        </p:cTn>
                                        <p:tgtEl>
                                          <p:spTgt spid="16"/>
                                        </p:tgtEl>
                                        <p:attrNameLst>
                                          <p:attrName>style.visibility</p:attrName>
                                        </p:attrNameLst>
                                      </p:cBhvr>
                                      <p:to>
                                        <p:strVal val="visible"/>
                                      </p:to>
                                    </p:set>
                                    <p:animEffect transition="in" filter="wipe(up)">
                                      <p:cBhvr>
                                        <p:cTn id="125" dur="500"/>
                                        <p:tgtEl>
                                          <p:spTgt spid="16"/>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xit" presetSubtype="4" fill="hold" grpId="1" nodeType="clickEffect">
                                  <p:stCondLst>
                                    <p:cond delay="0"/>
                                  </p:stCondLst>
                                  <p:childTnLst>
                                    <p:animEffect transition="out" filter="wipe(down)">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1" fill="hold" grpId="0" nodeType="click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wipe(up)">
                                      <p:cBhvr>
                                        <p:cTn id="135" dur="500"/>
                                        <p:tgtEl>
                                          <p:spTgt spid="20"/>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xit" presetSubtype="4" fill="hold" grpId="1" nodeType="clickEffect">
                                  <p:stCondLst>
                                    <p:cond delay="0"/>
                                  </p:stCondLst>
                                  <p:childTnLst>
                                    <p:animEffect transition="out" filter="wipe(down)">
                                      <p:cBhvr>
                                        <p:cTn id="139" dur="500"/>
                                        <p:tgtEl>
                                          <p:spTgt spid="20"/>
                                        </p:tgtEl>
                                      </p:cBhvr>
                                    </p:animEffect>
                                    <p:set>
                                      <p:cBhvr>
                                        <p:cTn id="140" dur="1" fill="hold">
                                          <p:stCondLst>
                                            <p:cond delay="499"/>
                                          </p:stCondLst>
                                        </p:cTn>
                                        <p:tgtEl>
                                          <p:spTgt spid="20"/>
                                        </p:tgtEl>
                                        <p:attrNameLst>
                                          <p:attrName>style.visibility</p:attrName>
                                        </p:attrNameLst>
                                      </p:cBhvr>
                                      <p:to>
                                        <p:strVal val="hidden"/>
                                      </p:to>
                                    </p:se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21"/>
                                        </p:tgtEl>
                                        <p:attrNameLst>
                                          <p:attrName>style.visibility</p:attrName>
                                        </p:attrNameLst>
                                      </p:cBhvr>
                                      <p:to>
                                        <p:strVal val="visible"/>
                                      </p:to>
                                    </p:set>
                                    <p:animEffect transition="in" filter="wipe(right)">
                                      <p:cBhvr>
                                        <p:cTn id="145" dur="500"/>
                                        <p:tgtEl>
                                          <p:spTgt spid="21"/>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xit" presetSubtype="4" fill="hold" grpId="1" nodeType="clickEffect">
                                  <p:stCondLst>
                                    <p:cond delay="0"/>
                                  </p:stCondLst>
                                  <p:childTnLst>
                                    <p:animEffect transition="out" filter="wipe(down)">
                                      <p:cBhvr>
                                        <p:cTn id="149" dur="500"/>
                                        <p:tgtEl>
                                          <p:spTgt spid="21"/>
                                        </p:tgtEl>
                                      </p:cBhvr>
                                    </p:animEffect>
                                    <p:set>
                                      <p:cBhvr>
                                        <p:cTn id="150" dur="1" fill="hold">
                                          <p:stCondLst>
                                            <p:cond delay="499"/>
                                          </p:stCondLst>
                                        </p:cTn>
                                        <p:tgtEl>
                                          <p:spTgt spid="21"/>
                                        </p:tgtEl>
                                        <p:attrNameLst>
                                          <p:attrName>style.visibility</p:attrName>
                                        </p:attrNameLst>
                                      </p:cBhvr>
                                      <p:to>
                                        <p:strVal val="hidden"/>
                                      </p:to>
                                    </p:se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15"/>
                                        </p:tgtEl>
                                        <p:attrNameLst>
                                          <p:attrName>style.visibility</p:attrName>
                                        </p:attrNameLst>
                                      </p:cBhvr>
                                      <p:to>
                                        <p:strVal val="visible"/>
                                      </p:to>
                                    </p:set>
                                    <p:animEffect transition="in" filter="wipe(left)">
                                      <p:cBhvr>
                                        <p:cTn id="155" dur="500"/>
                                        <p:tgtEl>
                                          <p:spTgt spid="15"/>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ntr" presetSubtype="1" fill="hold" nodeType="clickEffect">
                                  <p:stCondLst>
                                    <p:cond delay="0"/>
                                  </p:stCondLst>
                                  <p:childTnLst>
                                    <p:set>
                                      <p:cBhvr>
                                        <p:cTn id="159" dur="1" fill="hold">
                                          <p:stCondLst>
                                            <p:cond delay="0"/>
                                          </p:stCondLst>
                                        </p:cTn>
                                        <p:tgtEl>
                                          <p:spTgt spid="23"/>
                                        </p:tgtEl>
                                        <p:attrNameLst>
                                          <p:attrName>style.visibility</p:attrName>
                                        </p:attrNameLst>
                                      </p:cBhvr>
                                      <p:to>
                                        <p:strVal val="visible"/>
                                      </p:to>
                                    </p:set>
                                    <p:animEffect transition="in" filter="wipe(up)">
                                      <p:cBhvr>
                                        <p:cTn id="160" dur="500"/>
                                        <p:tgtEl>
                                          <p:spTgt spid="23"/>
                                        </p:tgtEl>
                                      </p:cBhvr>
                                    </p:animEffect>
                                  </p:childTnLst>
                                </p:cTn>
                              </p:par>
                            </p:childTnLst>
                          </p:cTn>
                        </p:par>
                      </p:childTnLst>
                    </p:cTn>
                  </p:par>
                  <p:par>
                    <p:cTn id="161" fill="hold" nodeType="clickPar">
                      <p:stCondLst>
                        <p:cond delay="indefinite"/>
                        <p:cond evt="onBegin" delay="0">
                          <p:tn val="160"/>
                        </p:cond>
                      </p:stCondLst>
                      <p:childTnLst>
                        <p:par>
                          <p:cTn id="162" fill="hold">
                            <p:stCondLst>
                              <p:cond delay="0"/>
                            </p:stCondLst>
                            <p:childTnLst>
                              <p:par>
                                <p:cTn id="163" presetID="22" presetClass="entr" presetSubtype="8" fill="hold" nodeType="clickEffect">
                                  <p:stCondLst>
                                    <p:cond delay="0"/>
                                  </p:stCondLst>
                                  <p:childTnLst>
                                    <p:set>
                                      <p:cBhvr>
                                        <p:cTn id="164" dur="1" fill="hold">
                                          <p:stCondLst>
                                            <p:cond delay="0"/>
                                          </p:stCondLst>
                                        </p:cTn>
                                        <p:tgtEl>
                                          <p:spTgt spid="26">
                                            <p:txEl>
                                              <p:pRg st="0" end="0"/>
                                            </p:txEl>
                                          </p:spTgt>
                                        </p:tgtEl>
                                        <p:attrNameLst>
                                          <p:attrName>style.visibility</p:attrName>
                                        </p:attrNameLst>
                                      </p:cBhvr>
                                      <p:to>
                                        <p:strVal val="visible"/>
                                      </p:to>
                                    </p:set>
                                    <p:animEffect transition="in" filter="wipe(left)">
                                      <p:cBhvr>
                                        <p:cTn id="165" dur="500"/>
                                        <p:tgtEl>
                                          <p:spTgt spid="26">
                                            <p:txEl>
                                              <p:pRg st="0" end="0"/>
                                            </p:txEl>
                                          </p:spTgt>
                                        </p:tgtEl>
                                      </p:cBhvr>
                                    </p:animEffect>
                                  </p:childTnLst>
                                </p:cTn>
                              </p:par>
                            </p:childTnLst>
                          </p:cTn>
                        </p:par>
                      </p:childTnLst>
                    </p:cTn>
                  </p:par>
                  <p:par>
                    <p:cTn id="166" fill="hold" nodeType="clickPar">
                      <p:stCondLst>
                        <p:cond delay="indefinite"/>
                        <p:cond evt="onBegin" delay="0">
                          <p:tn val="165"/>
                        </p:cond>
                      </p:stCondLst>
                      <p:childTnLst>
                        <p:par>
                          <p:cTn id="167" fill="hold">
                            <p:stCondLst>
                              <p:cond delay="0"/>
                            </p:stCondLst>
                            <p:childTnLst>
                              <p:par>
                                <p:cTn id="168" presetID="16" presetClass="entr" presetSubtype="21" fill="hold" nodeType="clickEffect">
                                  <p:stCondLst>
                                    <p:cond delay="0"/>
                                  </p:stCondLst>
                                  <p:childTnLst>
                                    <p:set>
                                      <p:cBhvr>
                                        <p:cTn id="169" dur="1" fill="hold">
                                          <p:stCondLst>
                                            <p:cond delay="0"/>
                                          </p:stCondLst>
                                        </p:cTn>
                                        <p:tgtEl>
                                          <p:spTgt spid="2"/>
                                        </p:tgtEl>
                                        <p:attrNameLst>
                                          <p:attrName>style.visibility</p:attrName>
                                        </p:attrNameLst>
                                      </p:cBhvr>
                                      <p:to>
                                        <p:strVal val="visible"/>
                                      </p:to>
                                    </p:set>
                                    <p:animEffect transition="in" filter="barn(inVertical)">
                                      <p:cBhvr>
                                        <p:cTn id="170" dur="500"/>
                                        <p:tgtEl>
                                          <p:spTgt spid="2"/>
                                        </p:tgtEl>
                                      </p:cBhvr>
                                    </p:animEffect>
                                  </p:childTnLst>
                                </p:cTn>
                              </p:par>
                            </p:childTnLst>
                          </p:cTn>
                        </p:par>
                      </p:childTnLst>
                    </p:cTn>
                  </p:par>
                  <p:par>
                    <p:cTn id="171" fill="hold" nodeType="clickPar">
                      <p:stCondLst>
                        <p:cond delay="indefinite"/>
                        <p:cond evt="onBegin" delay="0">
                          <p:tn val="170"/>
                        </p:cond>
                      </p:stCondLst>
                      <p:childTnLst>
                        <p:par>
                          <p:cTn id="172" fill="hold">
                            <p:stCondLst>
                              <p:cond delay="0"/>
                            </p:stCondLst>
                            <p:childTnLst>
                              <p:par>
                                <p:cTn id="173" presetID="22" presetClass="entr" presetSubtype="8" fill="hold" nodeType="clickEffect">
                                  <p:stCondLst>
                                    <p:cond delay="0"/>
                                  </p:stCondLst>
                                  <p:childTnLst>
                                    <p:set>
                                      <p:cBhvr>
                                        <p:cTn id="174" dur="1" fill="hold">
                                          <p:stCondLst>
                                            <p:cond delay="0"/>
                                          </p:stCondLst>
                                        </p:cTn>
                                        <p:tgtEl>
                                          <p:spTgt spid="26">
                                            <p:txEl>
                                              <p:pRg st="1" end="1"/>
                                            </p:txEl>
                                          </p:spTgt>
                                        </p:tgtEl>
                                        <p:attrNameLst>
                                          <p:attrName>style.visibility</p:attrName>
                                        </p:attrNameLst>
                                      </p:cBhvr>
                                      <p:to>
                                        <p:strVal val="visible"/>
                                      </p:to>
                                    </p:set>
                                    <p:animEffect transition="in" filter="wipe(left)">
                                      <p:cBhvr>
                                        <p:cTn id="175" dur="500"/>
                                        <p:tgtEl>
                                          <p:spTgt spid="26">
                                            <p:txEl>
                                              <p:pRg st="1" end="1"/>
                                            </p:txEl>
                                          </p:spTgt>
                                        </p:tgtEl>
                                      </p:cBhvr>
                                    </p:animEffect>
                                  </p:childTnLst>
                                </p:cTn>
                              </p:par>
                            </p:childTnLst>
                          </p:cTn>
                        </p:par>
                      </p:childTnLst>
                    </p:cTn>
                  </p:par>
                  <p:par>
                    <p:cTn id="176" fill="hold" nodeType="clickPar">
                      <p:stCondLst>
                        <p:cond delay="indefinite"/>
                        <p:cond evt="onBegin" delay="0">
                          <p:tn val="175"/>
                        </p:cond>
                      </p:stCondLst>
                      <p:childTnLst>
                        <p:par>
                          <p:cTn id="177" fill="hold">
                            <p:stCondLst>
                              <p:cond delay="0"/>
                            </p:stCondLst>
                            <p:childTnLst>
                              <p:par>
                                <p:cTn id="178" presetID="22" presetClass="entr" presetSubtype="8" fill="hold" nodeType="clickEffect">
                                  <p:stCondLst>
                                    <p:cond delay="0"/>
                                  </p:stCondLst>
                                  <p:childTnLst>
                                    <p:set>
                                      <p:cBhvr>
                                        <p:cTn id="179" dur="1" fill="hold">
                                          <p:stCondLst>
                                            <p:cond delay="0"/>
                                          </p:stCondLst>
                                        </p:cTn>
                                        <p:tgtEl>
                                          <p:spTgt spid="26">
                                            <p:txEl>
                                              <p:pRg st="2" end="2"/>
                                            </p:txEl>
                                          </p:spTgt>
                                        </p:tgtEl>
                                        <p:attrNameLst>
                                          <p:attrName>style.visibility</p:attrName>
                                        </p:attrNameLst>
                                      </p:cBhvr>
                                      <p:to>
                                        <p:strVal val="visible"/>
                                      </p:to>
                                    </p:set>
                                    <p:animEffect transition="in" filter="wipe(left)">
                                      <p:cBhvr>
                                        <p:cTn id="180" dur="500"/>
                                        <p:tgtEl>
                                          <p:spTgt spid="26">
                                            <p:txEl>
                                              <p:pRg st="2" end="2"/>
                                            </p:txEl>
                                          </p:spTgt>
                                        </p:tgtEl>
                                      </p:cBhvr>
                                    </p:animEffect>
                                  </p:childTnLst>
                                </p:cTn>
                              </p:par>
                            </p:childTnLst>
                          </p:cTn>
                        </p:par>
                      </p:childTnLst>
                    </p:cTn>
                  </p:par>
                  <p:par>
                    <p:cTn id="181" fill="hold" nodeType="clickPar">
                      <p:stCondLst>
                        <p:cond delay="indefinite"/>
                        <p:cond evt="onBegin" delay="0">
                          <p:tn val="180"/>
                        </p:cond>
                      </p:stCondLst>
                      <p:childTnLst>
                        <p:par>
                          <p:cTn id="182" fill="hold">
                            <p:stCondLst>
                              <p:cond delay="0"/>
                            </p:stCondLst>
                            <p:childTnLst>
                              <p:par>
                                <p:cTn id="183" presetID="22" presetClass="entr" presetSubtype="8" fill="hold" nodeType="clickEffect">
                                  <p:stCondLst>
                                    <p:cond delay="0"/>
                                  </p:stCondLst>
                                  <p:childTnLst>
                                    <p:set>
                                      <p:cBhvr>
                                        <p:cTn id="184" dur="1" fill="hold">
                                          <p:stCondLst>
                                            <p:cond delay="0"/>
                                          </p:stCondLst>
                                        </p:cTn>
                                        <p:tgtEl>
                                          <p:spTgt spid="26">
                                            <p:txEl>
                                              <p:pRg st="3" end="3"/>
                                            </p:txEl>
                                          </p:spTgt>
                                        </p:tgtEl>
                                        <p:attrNameLst>
                                          <p:attrName>style.visibility</p:attrName>
                                        </p:attrNameLst>
                                      </p:cBhvr>
                                      <p:to>
                                        <p:strVal val="visible"/>
                                      </p:to>
                                    </p:set>
                                    <p:animEffect transition="in" filter="wipe(left)">
                                      <p:cBhvr>
                                        <p:cTn id="185" dur="500"/>
                                        <p:tgtEl>
                                          <p:spTgt spid="26">
                                            <p:txEl>
                                              <p:pRg st="3" end="3"/>
                                            </p:txEl>
                                          </p:spTgt>
                                        </p:tgtEl>
                                      </p:cBhvr>
                                    </p:animEffect>
                                  </p:childTnLst>
                                </p:cTn>
                              </p:par>
                            </p:childTnLst>
                          </p:cTn>
                        </p:par>
                      </p:childTnLst>
                    </p:cTn>
                  </p:par>
                  <p:par>
                    <p:cTn id="186" fill="hold" nodeType="clickPar">
                      <p:stCondLst>
                        <p:cond delay="indefinite"/>
                        <p:cond evt="onBegin" delay="0">
                          <p:tn val="185"/>
                        </p:cond>
                      </p:stCondLst>
                      <p:childTnLst>
                        <p:par>
                          <p:cTn id="187" fill="hold">
                            <p:stCondLst>
                              <p:cond delay="0"/>
                            </p:stCondLst>
                            <p:childTnLst>
                              <p:par>
                                <p:cTn id="188" presetID="22" presetClass="entr" presetSubtype="8" fill="hold" nodeType="clickEffect">
                                  <p:stCondLst>
                                    <p:cond delay="0"/>
                                  </p:stCondLst>
                                  <p:childTnLst>
                                    <p:set>
                                      <p:cBhvr>
                                        <p:cTn id="189" dur="1" fill="hold">
                                          <p:stCondLst>
                                            <p:cond delay="0"/>
                                          </p:stCondLst>
                                        </p:cTn>
                                        <p:tgtEl>
                                          <p:spTgt spid="26">
                                            <p:txEl>
                                              <p:pRg st="4" end="4"/>
                                            </p:txEl>
                                          </p:spTgt>
                                        </p:tgtEl>
                                        <p:attrNameLst>
                                          <p:attrName>style.visibility</p:attrName>
                                        </p:attrNameLst>
                                      </p:cBhvr>
                                      <p:to>
                                        <p:strVal val="visible"/>
                                      </p:to>
                                    </p:set>
                                    <p:animEffect transition="in" filter="wipe(left)">
                                      <p:cBhvr>
                                        <p:cTn id="190" dur="500"/>
                                        <p:tgtEl>
                                          <p:spTgt spid="26">
                                            <p:txEl>
                                              <p:pRg st="4" end="4"/>
                                            </p:txEl>
                                          </p:spTgt>
                                        </p:tgtEl>
                                      </p:cBhvr>
                                    </p:animEffect>
                                  </p:childTnLst>
                                </p:cTn>
                              </p:par>
                            </p:childTnLst>
                          </p:cTn>
                        </p:par>
                      </p:childTnLst>
                    </p:cTn>
                  </p:par>
                  <p:par>
                    <p:cTn id="191" fill="hold" nodeType="clickPar">
                      <p:stCondLst>
                        <p:cond delay="indefinite"/>
                        <p:cond evt="onBegin" delay="0">
                          <p:tn val="190"/>
                        </p:cond>
                      </p:stCondLst>
                      <p:childTnLst>
                        <p:par>
                          <p:cTn id="192" fill="hold">
                            <p:stCondLst>
                              <p:cond delay="0"/>
                            </p:stCondLst>
                            <p:childTnLst>
                              <p:par>
                                <p:cTn id="193" presetID="22" presetClass="entr" presetSubtype="1" fill="hold" grpId="0" nodeType="clickEffect">
                                  <p:stCondLst>
                                    <p:cond delay="0"/>
                                  </p:stCondLst>
                                  <p:childTnLst>
                                    <p:set>
                                      <p:cBhvr>
                                        <p:cTn id="194" dur="1" fill="hold">
                                          <p:stCondLst>
                                            <p:cond delay="0"/>
                                          </p:stCondLst>
                                        </p:cTn>
                                        <p:tgtEl>
                                          <p:spTgt spid="25"/>
                                        </p:tgtEl>
                                        <p:attrNameLst>
                                          <p:attrName>style.visibility</p:attrName>
                                        </p:attrNameLst>
                                      </p:cBhvr>
                                      <p:to>
                                        <p:strVal val="visible"/>
                                      </p:to>
                                    </p:set>
                                    <p:animEffect transition="in" filter="wipe(up)">
                                      <p:cBhvr>
                                        <p:cTn id="195" dur="500"/>
                                        <p:tgtEl>
                                          <p:spTgt spid="25"/>
                                        </p:tgtEl>
                                      </p:cBhvr>
                                    </p:animEffect>
                                  </p:childTnLst>
                                </p:cTn>
                              </p:par>
                            </p:childTnLst>
                          </p:cTn>
                        </p:par>
                      </p:childTnLst>
                    </p:cTn>
                  </p:par>
                  <p:par>
                    <p:cTn id="196" fill="hold" nodeType="clickPar">
                      <p:stCondLst>
                        <p:cond delay="indefinite"/>
                        <p:cond evt="onBegin" delay="0">
                          <p:tn val="195"/>
                        </p:cond>
                      </p:stCondLst>
                      <p:childTnLst>
                        <p:par>
                          <p:cTn id="197" fill="hold">
                            <p:stCondLst>
                              <p:cond delay="0"/>
                            </p:stCondLst>
                            <p:childTnLst>
                              <p:par>
                                <p:cTn id="198" presetID="22" presetClass="exit" presetSubtype="4" fill="hold" grpId="1" nodeType="clickEffect">
                                  <p:stCondLst>
                                    <p:cond delay="0"/>
                                  </p:stCondLst>
                                  <p:childTnLst>
                                    <p:animEffect transition="out" filter="wipe(down)">
                                      <p:cBhvr>
                                        <p:cTn id="199" dur="500"/>
                                        <p:tgtEl>
                                          <p:spTgt spid="25"/>
                                        </p:tgtEl>
                                      </p:cBhvr>
                                    </p:animEffect>
                                    <p:set>
                                      <p:cBhvr>
                                        <p:cTn id="200" dur="1" fill="hold">
                                          <p:stCondLst>
                                            <p:cond delay="499"/>
                                          </p:stCondLst>
                                        </p:cTn>
                                        <p:tgtEl>
                                          <p:spTgt spid="25"/>
                                        </p:tgtEl>
                                        <p:attrNameLst>
                                          <p:attrName>style.visibility</p:attrName>
                                        </p:attrNameLst>
                                      </p:cBhvr>
                                      <p:to>
                                        <p:strVal val="hidden"/>
                                      </p:to>
                                    </p:set>
                                  </p:childTnLst>
                                </p:cTn>
                              </p:par>
                            </p:childTnLst>
                          </p:cTn>
                        </p:par>
                      </p:childTnLst>
                    </p:cTn>
                  </p:par>
                  <p:par>
                    <p:cTn id="201" fill="hold" nodeType="clickPar">
                      <p:stCondLst>
                        <p:cond delay="indefinite"/>
                        <p:cond evt="onBegin" delay="0">
                          <p:tn val="200"/>
                        </p:cond>
                      </p:stCondLst>
                      <p:childTnLst>
                        <p:par>
                          <p:cTn id="202" fill="hold">
                            <p:stCondLst>
                              <p:cond delay="0"/>
                            </p:stCondLst>
                            <p:childTnLst>
                              <p:par>
                                <p:cTn id="203" presetID="22" presetClass="entr" presetSubtype="1" fill="hold" grpId="0" nodeType="clickEffect">
                                  <p:stCondLst>
                                    <p:cond delay="0"/>
                                  </p:stCondLst>
                                  <p:childTnLst>
                                    <p:set>
                                      <p:cBhvr>
                                        <p:cTn id="204" dur="1" fill="hold">
                                          <p:stCondLst>
                                            <p:cond delay="0"/>
                                          </p:stCondLst>
                                        </p:cTn>
                                        <p:tgtEl>
                                          <p:spTgt spid="27"/>
                                        </p:tgtEl>
                                        <p:attrNameLst>
                                          <p:attrName>style.visibility</p:attrName>
                                        </p:attrNameLst>
                                      </p:cBhvr>
                                      <p:to>
                                        <p:strVal val="visible"/>
                                      </p:to>
                                    </p:set>
                                    <p:animEffect transition="in" filter="wipe(up)">
                                      <p:cBhvr>
                                        <p:cTn id="205" dur="500"/>
                                        <p:tgtEl>
                                          <p:spTgt spid="27"/>
                                        </p:tgtEl>
                                      </p:cBhvr>
                                    </p:animEffect>
                                  </p:childTnLst>
                                </p:cTn>
                              </p:par>
                            </p:childTnLst>
                          </p:cTn>
                        </p:par>
                      </p:childTnLst>
                    </p:cTn>
                  </p:par>
                  <p:par>
                    <p:cTn id="206" fill="hold" nodeType="clickPar">
                      <p:stCondLst>
                        <p:cond delay="indefinite"/>
                        <p:cond evt="onBegin" delay="0">
                          <p:tn val="205"/>
                        </p:cond>
                      </p:stCondLst>
                      <p:childTnLst>
                        <p:par>
                          <p:cTn id="207" fill="hold">
                            <p:stCondLst>
                              <p:cond delay="0"/>
                            </p:stCondLst>
                            <p:childTnLst>
                              <p:par>
                                <p:cTn id="208" presetID="22" presetClass="exit" presetSubtype="4" fill="hold" grpId="1" nodeType="clickEffect">
                                  <p:stCondLst>
                                    <p:cond delay="0"/>
                                  </p:stCondLst>
                                  <p:childTnLst>
                                    <p:animEffect transition="out" filter="wipe(down)">
                                      <p:cBhvr>
                                        <p:cTn id="209" dur="500"/>
                                        <p:tgtEl>
                                          <p:spTgt spid="27"/>
                                        </p:tgtEl>
                                      </p:cBhvr>
                                    </p:animEffect>
                                    <p:set>
                                      <p:cBhvr>
                                        <p:cTn id="210" dur="1" fill="hold">
                                          <p:stCondLst>
                                            <p:cond delay="499"/>
                                          </p:stCondLst>
                                        </p:cTn>
                                        <p:tgtEl>
                                          <p:spTgt spid="27"/>
                                        </p:tgtEl>
                                        <p:attrNameLst>
                                          <p:attrName>style.visibility</p:attrName>
                                        </p:attrNameLst>
                                      </p:cBhvr>
                                      <p:to>
                                        <p:strVal val="hidden"/>
                                      </p:to>
                                    </p:set>
                                  </p:childTnLst>
                                </p:cTn>
                              </p:par>
                            </p:childTnLst>
                          </p:cTn>
                        </p:par>
                      </p:childTnLst>
                    </p:cTn>
                  </p:par>
                  <p:par>
                    <p:cTn id="211" fill="hold" nodeType="clickPar">
                      <p:stCondLst>
                        <p:cond delay="indefinite"/>
                        <p:cond evt="onBegin" delay="0">
                          <p:tn val="210"/>
                        </p:cond>
                      </p:stCondLst>
                      <p:childTnLst>
                        <p:par>
                          <p:cTn id="212" fill="hold">
                            <p:stCondLst>
                              <p:cond delay="0"/>
                            </p:stCondLst>
                            <p:childTnLst>
                              <p:par>
                                <p:cTn id="213" presetID="22" presetClass="entr" presetSubtype="2" fill="hold" grpId="0" nodeType="clickEffect">
                                  <p:stCondLst>
                                    <p:cond delay="0"/>
                                  </p:stCondLst>
                                  <p:childTnLst>
                                    <p:set>
                                      <p:cBhvr>
                                        <p:cTn id="214" dur="1" fill="hold">
                                          <p:stCondLst>
                                            <p:cond delay="0"/>
                                          </p:stCondLst>
                                        </p:cTn>
                                        <p:tgtEl>
                                          <p:spTgt spid="28"/>
                                        </p:tgtEl>
                                        <p:attrNameLst>
                                          <p:attrName>style.visibility</p:attrName>
                                        </p:attrNameLst>
                                      </p:cBhvr>
                                      <p:to>
                                        <p:strVal val="visible"/>
                                      </p:to>
                                    </p:set>
                                    <p:animEffect transition="in" filter="wipe(right)">
                                      <p:cBhvr>
                                        <p:cTn id="215" dur="500"/>
                                        <p:tgtEl>
                                          <p:spTgt spid="28"/>
                                        </p:tgtEl>
                                      </p:cBhvr>
                                    </p:animEffect>
                                  </p:childTnLst>
                                </p:cTn>
                              </p:par>
                            </p:childTnLst>
                          </p:cTn>
                        </p:par>
                      </p:childTnLst>
                    </p:cTn>
                  </p:par>
                  <p:par>
                    <p:cTn id="216" fill="hold" nodeType="clickPar">
                      <p:stCondLst>
                        <p:cond delay="indefinite"/>
                        <p:cond evt="onBegin" delay="0">
                          <p:tn val="215"/>
                        </p:cond>
                      </p:stCondLst>
                      <p:childTnLst>
                        <p:par>
                          <p:cTn id="217" fill="hold">
                            <p:stCondLst>
                              <p:cond delay="0"/>
                            </p:stCondLst>
                            <p:childTnLst>
                              <p:par>
                                <p:cTn id="218" presetID="22" presetClass="exit" presetSubtype="4" fill="hold" grpId="1" nodeType="clickEffect">
                                  <p:stCondLst>
                                    <p:cond delay="0"/>
                                  </p:stCondLst>
                                  <p:childTnLst>
                                    <p:animEffect transition="out" filter="wipe(down)">
                                      <p:cBhvr>
                                        <p:cTn id="219" dur="500"/>
                                        <p:tgtEl>
                                          <p:spTgt spid="28"/>
                                        </p:tgtEl>
                                      </p:cBhvr>
                                    </p:animEffect>
                                    <p:set>
                                      <p:cBhvr>
                                        <p:cTn id="220" dur="1" fill="hold">
                                          <p:stCondLst>
                                            <p:cond delay="499"/>
                                          </p:stCondLst>
                                        </p:cTn>
                                        <p:tgtEl>
                                          <p:spTgt spid="28"/>
                                        </p:tgtEl>
                                        <p:attrNameLst>
                                          <p:attrName>style.visibility</p:attrName>
                                        </p:attrNameLst>
                                      </p:cBhvr>
                                      <p:to>
                                        <p:strVal val="hidden"/>
                                      </p:to>
                                    </p:set>
                                  </p:childTnLst>
                                </p:cTn>
                              </p:par>
                            </p:childTnLst>
                          </p:cTn>
                        </p:par>
                      </p:childTnLst>
                    </p:cTn>
                  </p:par>
                  <p:par>
                    <p:cTn id="221" fill="hold" nodeType="clickPar">
                      <p:stCondLst>
                        <p:cond delay="indefinite"/>
                        <p:cond evt="onBegin" delay="0">
                          <p:tn val="220"/>
                        </p:cond>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29"/>
                                        </p:tgtEl>
                                        <p:attrNameLst>
                                          <p:attrName>style.visibility</p:attrName>
                                        </p:attrNameLst>
                                      </p:cBhvr>
                                      <p:to>
                                        <p:strVal val="visible"/>
                                      </p:to>
                                    </p:set>
                                    <p:animEffect transition="in" filter="wipe(down)">
                                      <p:cBhvr>
                                        <p:cTn id="225" dur="500"/>
                                        <p:tgtEl>
                                          <p:spTgt spid="29"/>
                                        </p:tgtEl>
                                      </p:cBhvr>
                                    </p:animEffect>
                                  </p:childTnLst>
                                </p:cTn>
                              </p:par>
                            </p:childTnLst>
                          </p:cTn>
                        </p:par>
                      </p:childTnLst>
                    </p:cTn>
                  </p:par>
                  <p:par>
                    <p:cTn id="226" fill="hold" nodeType="clickPar">
                      <p:stCondLst>
                        <p:cond delay="indefinite"/>
                        <p:cond evt="onBegin" delay="0">
                          <p:tn val="225"/>
                        </p:cond>
                      </p:stCondLst>
                      <p:childTnLst>
                        <p:par>
                          <p:cTn id="227" fill="hold">
                            <p:stCondLst>
                              <p:cond delay="0"/>
                            </p:stCondLst>
                            <p:childTnLst>
                              <p:par>
                                <p:cTn id="228" presetID="22" presetClass="exit" presetSubtype="4" fill="hold" grpId="1" nodeType="clickEffect">
                                  <p:stCondLst>
                                    <p:cond delay="0"/>
                                  </p:stCondLst>
                                  <p:childTnLst>
                                    <p:animEffect transition="out" filter="wipe(down)">
                                      <p:cBhvr>
                                        <p:cTn id="229" dur="500"/>
                                        <p:tgtEl>
                                          <p:spTgt spid="29"/>
                                        </p:tgtEl>
                                      </p:cBhvr>
                                    </p:animEffect>
                                    <p:set>
                                      <p:cBhvr>
                                        <p:cTn id="230" dur="1" fill="hold">
                                          <p:stCondLst>
                                            <p:cond delay="499"/>
                                          </p:stCondLst>
                                        </p:cTn>
                                        <p:tgtEl>
                                          <p:spTgt spid="29"/>
                                        </p:tgtEl>
                                        <p:attrNameLst>
                                          <p:attrName>style.visibility</p:attrName>
                                        </p:attrNameLst>
                                      </p:cBhvr>
                                      <p:to>
                                        <p:strVal val="hidden"/>
                                      </p:to>
                                    </p:set>
                                  </p:childTnLst>
                                </p:cTn>
                              </p:par>
                            </p:childTnLst>
                          </p:cTn>
                        </p:par>
                      </p:childTnLst>
                    </p:cTn>
                  </p:par>
                  <p:par>
                    <p:cTn id="231" fill="hold" nodeType="clickPar">
                      <p:stCondLst>
                        <p:cond delay="indefinite"/>
                        <p:cond evt="onBegin" delay="0">
                          <p:tn val="230"/>
                        </p:cond>
                      </p:stCondLst>
                      <p:childTnLst>
                        <p:par>
                          <p:cTn id="232" fill="hold">
                            <p:stCondLst>
                              <p:cond delay="0"/>
                            </p:stCondLst>
                            <p:childTnLst>
                              <p:par>
                                <p:cTn id="233" presetID="22" presetClass="entr" presetSubtype="8" fill="hold" grpId="0" nodeType="clickEffect">
                                  <p:stCondLst>
                                    <p:cond delay="0"/>
                                  </p:stCondLst>
                                  <p:childTnLst>
                                    <p:set>
                                      <p:cBhvr>
                                        <p:cTn id="234" dur="1" fill="hold">
                                          <p:stCondLst>
                                            <p:cond delay="0"/>
                                          </p:stCondLst>
                                        </p:cTn>
                                        <p:tgtEl>
                                          <p:spTgt spid="30"/>
                                        </p:tgtEl>
                                        <p:attrNameLst>
                                          <p:attrName>style.visibility</p:attrName>
                                        </p:attrNameLst>
                                      </p:cBhvr>
                                      <p:to>
                                        <p:strVal val="visible"/>
                                      </p:to>
                                    </p:set>
                                    <p:animEffect transition="in" filter="wipe(left)">
                                      <p:cBhvr>
                                        <p:cTn id="2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3" grpId="1" animBg="1"/>
      <p:bldP spid="9" grpId="0" animBg="1"/>
      <p:bldP spid="9" grpId="1" animBg="1"/>
      <p:bldP spid="24" grpId="0" animBg="1"/>
      <p:bldP spid="24" grpId="1" animBg="1"/>
      <p:bldP spid="22" grpId="0" animBg="1"/>
      <p:bldP spid="22" grpId="1" animBg="1"/>
      <p:bldP spid="10" grpId="0"/>
      <p:bldP spid="11" grpId="0" animBg="1"/>
      <p:bldP spid="11" grpId="1" animBg="1"/>
      <p:bldP spid="15" grpId="0"/>
      <p:bldP spid="16" grpId="0" animBg="1"/>
      <p:bldP spid="16" grpId="1" animBg="1"/>
      <p:bldP spid="20" grpId="0" animBg="1"/>
      <p:bldP spid="20" grpId="1" animBg="1"/>
      <p:bldP spid="21" grpId="0" animBg="1"/>
      <p:bldP spid="21" grpId="1" animBg="1"/>
      <p:bldP spid="25" grpId="0" animBg="1"/>
      <p:bldP spid="25" grpId="1" animBg="1"/>
      <p:bldP spid="27" grpId="0" animBg="1"/>
      <p:bldP spid="27" grpId="1" animBg="1"/>
      <p:bldP spid="28" grpId="0" animBg="1"/>
      <p:bldP spid="28" grpId="1" animBg="1"/>
      <p:bldP spid="29" grpId="0" animBg="1"/>
      <p:bldP spid="29" grpId="1" animBg="1"/>
      <p:bldP spid="30"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043805" y="76200"/>
            <a:ext cx="903605" cy="923290"/>
          </a:xfrm>
          <a:prstGeom prst="rect">
            <a:avLst/>
          </a:prstGeom>
        </p:spPr>
      </p:pic>
      <p:sp>
        <p:nvSpPr>
          <p:cNvPr id="5" name="文本框 4" title=""/>
          <p:cNvSpPr txBox="1"/>
          <p:nvPr/>
        </p:nvSpPr>
        <p:spPr>
          <a:xfrm>
            <a:off x="6015990" y="307340"/>
            <a:ext cx="42633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改变物体内能的方式</a:t>
            </a:r>
            <a:endParaRPr lang="zh-CN"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28600" y="1930047"/>
            <a:ext cx="11734800" cy="2399665"/>
          </a:xfrm>
          <a:prstGeom prst="rect">
            <a:avLst/>
          </a:prstGeom>
          <a:noFill/>
        </p:spPr>
        <p:txBody>
          <a:bodyPr wrap="square" rtlCol="0" anchor="t">
            <a:spAutoFit/>
          </a:bodyPr>
          <a:lstStyle/>
          <a:p>
            <a:pPr eaLnBrk="1" fontAlgn="auto" latinLnBrk="0" hangingPunct="1">
              <a:lnSpc>
                <a:spcPct val="150000"/>
              </a:lnSpc>
            </a:pPr>
            <a:r>
              <a:rPr sz="2000" b="1">
                <a:latin typeface="微软雅黑" panose="020b0503020204020204" charset="-122"/>
                <a:ea typeface="微软雅黑" panose="020b0503020204020204" charset="-122"/>
                <a:cs typeface="微软雅黑" panose="020b0503020204020204" charset="-122"/>
              </a:rPr>
              <a:t>（1）做功改变物体的内能：</a:t>
            </a:r>
            <a:r>
              <a:rPr sz="2000">
                <a:latin typeface="微软雅黑" panose="020b0503020204020204" charset="-122"/>
                <a:ea typeface="微软雅黑" panose="020b0503020204020204" charset="-122"/>
                <a:cs typeface="微软雅黑" panose="020b0503020204020204" charset="-122"/>
              </a:rPr>
              <a:t>做功可以改变物体的内能有两层含义：外界对物体做功，则机械能转化为物体的内能；若物体对外界做功，则物体的内能转化为机械能。</a:t>
            </a:r>
            <a:endParaRPr sz="2000"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b="1">
                <a:latin typeface="微软雅黑" panose="020b0503020204020204" charset="-122"/>
                <a:ea typeface="微软雅黑" panose="020b0503020204020204" charset="-122"/>
                <a:cs typeface="微软雅黑" panose="020b0503020204020204" charset="-122"/>
              </a:rPr>
              <a:t>（2）判断内能改变方式的关键：</a:t>
            </a:r>
            <a:r>
              <a:rPr sz="2000">
                <a:latin typeface="微软雅黑" panose="020b0503020204020204" charset="-122"/>
                <a:ea typeface="微软雅黑" panose="020b0503020204020204" charset="-122"/>
                <a:cs typeface="微软雅黑" panose="020b0503020204020204" charset="-122"/>
              </a:rPr>
              <a:t>判断物体内能的改变方式的关键是看内能改变过程中能量形式是否发生了变化。热传递是能量的转移过程，在此过程中能的形式不发生变化；做功的实质是能的转化过程，能量从一种形式转化成另一种形式。</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71145" y="1446177"/>
            <a:ext cx="2013585" cy="4838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043805" y="76200"/>
            <a:ext cx="903605" cy="923290"/>
          </a:xfrm>
          <a:prstGeom prst="rect">
            <a:avLst/>
          </a:prstGeom>
        </p:spPr>
      </p:pic>
      <p:sp>
        <p:nvSpPr>
          <p:cNvPr id="5" name="文本框 4" title=""/>
          <p:cNvSpPr txBox="1"/>
          <p:nvPr/>
        </p:nvSpPr>
        <p:spPr>
          <a:xfrm>
            <a:off x="6015990" y="307340"/>
            <a:ext cx="42633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改变物体内能的方式</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144780" y="1384300"/>
            <a:ext cx="3976370" cy="230695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（2023·连云港）</a:t>
            </a:r>
            <a:r>
              <a:rPr sz="1600">
                <a:latin typeface="微软雅黑" panose="020b0503020204020204" charset="-122"/>
                <a:ea typeface="微软雅黑" panose="020b0503020204020204" charset="-122"/>
                <a:cs typeface="微软雅黑" panose="020b0503020204020204" charset="-122"/>
              </a:rPr>
              <a:t>下列事例中，用热传递的方式来改变物体内能的是（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古人钻木取火</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冬天双手摩擦取暖</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一杯热水慢慢变凉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人从滑梯滑下臀部发热</a:t>
            </a:r>
            <a:endParaRPr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nvCxnSpPr>
        <p:spPr>
          <a:xfrm flipH="1">
            <a:off x="4165600"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9" name="文本框 8" title=""/>
          <p:cNvSpPr txBox="1"/>
          <p:nvPr/>
        </p:nvSpPr>
        <p:spPr>
          <a:xfrm>
            <a:off x="4264025" y="1384300"/>
            <a:ext cx="4239895" cy="304609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（2023·包头）</a:t>
            </a:r>
            <a:r>
              <a:rPr sz="1600">
                <a:latin typeface="微软雅黑" panose="020b0503020204020204" charset="-122"/>
                <a:ea typeface="微软雅黑" panose="020b0503020204020204" charset="-122"/>
                <a:cs typeface="微软雅黑" panose="020b0503020204020204" charset="-122"/>
              </a:rPr>
              <a:t>如图，用酒精灯加热试管中的水，水加热后产生大量水蒸气将塞子顶出，同时管口出现“白雾”。下列说法正确的是（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水受热是通过做功方式改变内能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塞子被顶出，内能转化为机械能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“白雾”是水汽化形成的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酒精消耗过程中热值变小</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1" title=""/>
          <p:cNvPicPr>
            <a:picLocks noChangeAspect="1"/>
          </p:cNvPicPr>
          <p:nvPr/>
        </p:nvPicPr>
        <p:blipFill>
          <a:blip r:embed="rId3"/>
          <a:stretch>
            <a:fillRect/>
          </a:stretch>
        </p:blipFill>
        <p:spPr>
          <a:xfrm>
            <a:off x="4325620" y="4491355"/>
            <a:ext cx="1690370" cy="2085975"/>
          </a:xfrm>
          <a:prstGeom prst="rect">
            <a:avLst/>
          </a:prstGeom>
          <a:noFill/>
          <a:ln w="9525">
            <a:noFill/>
          </a:ln>
        </p:spPr>
      </p:pic>
      <p:cxnSp>
        <p:nvCxnSpPr>
          <p:cNvPr id="10" name="直接连接符 9" title=""/>
          <p:cNvCxnSpPr/>
          <p:nvPr/>
        </p:nvCxnSpPr>
        <p:spPr>
          <a:xfrm flipH="1">
            <a:off x="8446770" y="117792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8516620" y="1384300"/>
            <a:ext cx="3474085" cy="267652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（2023·天津）</a:t>
            </a:r>
            <a:r>
              <a:rPr sz="1600">
                <a:latin typeface="微软雅黑" panose="020b0503020204020204" charset="-122"/>
                <a:ea typeface="微软雅黑" panose="020b0503020204020204" charset="-122"/>
                <a:cs typeface="微软雅黑" panose="020b0503020204020204" charset="-122"/>
              </a:rPr>
              <a:t>热爱劳动的津津学做天津特色菜“贴饽饽熬鱼”。烹饪时主要是通过</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的方式来增大食材的内能（选填“做功”或“热传递”）；锅内冒出的大量“白气”是水蒸气______形成的小水滴（填物态变化名称）。</a:t>
            </a:r>
            <a:endParaRPr sz="1600">
              <a:latin typeface="微软雅黑" panose="020b0503020204020204" charset="-122"/>
              <a:ea typeface="微软雅黑" panose="020b0503020204020204" charset="-122"/>
              <a:cs typeface="微软雅黑" panose="020b0503020204020204" charset="-122"/>
            </a:endParaRPr>
          </a:p>
        </p:txBody>
      </p:sp>
      <p:sp>
        <p:nvSpPr>
          <p:cNvPr id="13" name="矩形标注 12" title=""/>
          <p:cNvSpPr/>
          <p:nvPr/>
        </p:nvSpPr>
        <p:spPr>
          <a:xfrm>
            <a:off x="377825" y="4310380"/>
            <a:ext cx="2903855" cy="1940560"/>
          </a:xfrm>
          <a:prstGeom prst="wedgeRectCallout">
            <a:avLst>
              <a:gd name="adj1" fmla="val -37710"/>
              <a:gd name="adj2" fmla="val -157611"/>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latin typeface="微软雅黑" panose="020b0503020204020204" charset="-122"/>
                <a:ea typeface="微软雅黑" panose="020b0503020204020204" charset="-122"/>
                <a:sym typeface="+mn-ea"/>
              </a:rPr>
              <a:t>热传递改变物体内能，其主要特点是相互接触、两物体有温度差，热量从高温物体传递到低温物体。由此可见，符合条件的是：一杯热水慢慢变凉</a:t>
            </a:r>
            <a:endParaRPr lang="zh-CN" altLang="en-US">
              <a:solidFill>
                <a:schemeClr val="bg1"/>
              </a:solidFill>
              <a:latin typeface="微软雅黑" panose="020b0503020204020204" charset="-122"/>
              <a:ea typeface="微软雅黑" panose="020b0503020204020204" charset="-122"/>
              <a:sym typeface="+mn-ea"/>
            </a:endParaRPr>
          </a:p>
        </p:txBody>
      </p:sp>
      <p:sp>
        <p:nvSpPr>
          <p:cNvPr id="30" name="文本框 29" title=""/>
          <p:cNvSpPr txBox="1"/>
          <p:nvPr/>
        </p:nvSpPr>
        <p:spPr>
          <a:xfrm>
            <a:off x="3431540" y="1840865"/>
            <a:ext cx="33591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C</a:t>
            </a:r>
            <a:endParaRPr lang="en-US" altLang="zh-CN">
              <a:solidFill>
                <a:srgbClr val="FF0000"/>
              </a:solidFill>
              <a:latin typeface="微软雅黑" panose="020b0503020204020204" charset="-122"/>
              <a:ea typeface="微软雅黑" panose="020b0503020204020204" charset="-122"/>
            </a:endParaRPr>
          </a:p>
        </p:txBody>
      </p:sp>
      <p:sp>
        <p:nvSpPr>
          <p:cNvPr id="20" name="矩形标注 19" title=""/>
          <p:cNvSpPr/>
          <p:nvPr/>
        </p:nvSpPr>
        <p:spPr>
          <a:xfrm>
            <a:off x="4431030" y="1177925"/>
            <a:ext cx="3740150" cy="662940"/>
          </a:xfrm>
          <a:prstGeom prst="wedgeRectCallout">
            <a:avLst>
              <a:gd name="adj1" fmla="val -48692"/>
              <a:gd name="adj2" fmla="val 22337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水是通过吸收试管的热量，使内能增大，是通过热传递方式改变内能</a:t>
            </a:r>
            <a:endParaRPr lang="zh-CN" sz="1600">
              <a:latin typeface="微软雅黑" panose="020b0503020204020204" charset="-122"/>
              <a:ea typeface="微软雅黑" panose="020b0503020204020204" charset="-122"/>
              <a:cs typeface="微软雅黑" panose="020b0503020204020204" charset="-122"/>
            </a:endParaRPr>
          </a:p>
        </p:txBody>
      </p:sp>
      <p:sp>
        <p:nvSpPr>
          <p:cNvPr id="25" name="矩形标注 24" title=""/>
          <p:cNvSpPr/>
          <p:nvPr/>
        </p:nvSpPr>
        <p:spPr>
          <a:xfrm>
            <a:off x="6339840" y="4987290"/>
            <a:ext cx="1948815" cy="1474470"/>
          </a:xfrm>
          <a:prstGeom prst="wedgeRectCallout">
            <a:avLst>
              <a:gd name="adj1" fmla="val -61241"/>
              <a:gd name="adj2" fmla="val -33376"/>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塞子被顶出，水蒸气对塞子做功，水蒸气的内能转化为塞子的机械能</a:t>
            </a:r>
            <a:endParaRPr lang="zh-CN" altLang="en-US">
              <a:solidFill>
                <a:schemeClr val="bg1"/>
              </a:solidFill>
              <a:sym typeface="+mn-ea"/>
            </a:endParaRPr>
          </a:p>
        </p:txBody>
      </p:sp>
      <p:sp>
        <p:nvSpPr>
          <p:cNvPr id="29" name="矩形标注 28" title=""/>
          <p:cNvSpPr/>
          <p:nvPr/>
        </p:nvSpPr>
        <p:spPr>
          <a:xfrm>
            <a:off x="4300855" y="4430395"/>
            <a:ext cx="3696335" cy="401955"/>
          </a:xfrm>
          <a:prstGeom prst="wedgeRectCallout">
            <a:avLst>
              <a:gd name="adj1" fmla="val -41753"/>
              <a:gd name="adj2" fmla="val -16990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cs typeface="微软雅黑" panose="020b0503020204020204" charset="-122"/>
              </a:rPr>
              <a:t>“白雾”是水蒸汽液化形成的水珠</a:t>
            </a:r>
            <a:endParaRPr sz="1600">
              <a:latin typeface="微软雅黑" panose="020b0503020204020204" charset="-122"/>
              <a:ea typeface="微软雅黑" panose="020b0503020204020204" charset="-122"/>
              <a:cs typeface="微软雅黑" panose="020b0503020204020204" charset="-122"/>
            </a:endParaRPr>
          </a:p>
        </p:txBody>
      </p:sp>
      <p:sp>
        <p:nvSpPr>
          <p:cNvPr id="16" name="矩形标注 15" title=""/>
          <p:cNvSpPr/>
          <p:nvPr/>
        </p:nvSpPr>
        <p:spPr>
          <a:xfrm>
            <a:off x="5115560" y="2934335"/>
            <a:ext cx="3055620" cy="602615"/>
          </a:xfrm>
          <a:prstGeom prst="wedgeRectCallout">
            <a:avLst>
              <a:gd name="adj1" fmla="val -70324"/>
              <a:gd name="adj2" fmla="val 15779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热值使燃料的一种特性，酒精消耗过程中热值不变</a:t>
            </a:r>
            <a:endParaRPr lang="zh-CN" altLang="en-US">
              <a:solidFill>
                <a:schemeClr val="bg1"/>
              </a:solidFill>
              <a:sym typeface="+mn-ea"/>
            </a:endParaRPr>
          </a:p>
        </p:txBody>
      </p:sp>
      <p:sp>
        <p:nvSpPr>
          <p:cNvPr id="6" name="文本框 5" title=""/>
          <p:cNvSpPr txBox="1"/>
          <p:nvPr/>
        </p:nvSpPr>
        <p:spPr>
          <a:xfrm>
            <a:off x="5795010" y="2566035"/>
            <a:ext cx="32639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B</a:t>
            </a:r>
            <a:endParaRPr lang="en-US" altLang="zh-CN">
              <a:solidFill>
                <a:srgbClr val="FF0000"/>
              </a:solidFill>
              <a:latin typeface="微软雅黑" panose="020b0503020204020204" charset="-122"/>
              <a:ea typeface="微软雅黑" panose="020b0503020204020204" charset="-122"/>
            </a:endParaRPr>
          </a:p>
        </p:txBody>
      </p:sp>
      <p:sp>
        <p:nvSpPr>
          <p:cNvPr id="14" name="矩形标注 13" title=""/>
          <p:cNvSpPr/>
          <p:nvPr/>
        </p:nvSpPr>
        <p:spPr>
          <a:xfrm>
            <a:off x="8436610" y="1177925"/>
            <a:ext cx="3740150" cy="967105"/>
          </a:xfrm>
          <a:prstGeom prst="wedgeRectCallout">
            <a:avLst>
              <a:gd name="adj1" fmla="val -19949"/>
              <a:gd name="adj2" fmla="val 7022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烹饪时锅下有燃料燃烧释放热量，锅中食物吸收热量，主要是通过热传递的方式来增大食材的内能</a:t>
            </a:r>
            <a:endParaRPr lang="zh-CN" sz="1600">
              <a:latin typeface="微软雅黑" panose="020b0503020204020204" charset="-122"/>
              <a:ea typeface="微软雅黑" panose="020b0503020204020204" charset="-122"/>
              <a:cs typeface="微软雅黑" panose="020b0503020204020204" charset="-122"/>
            </a:endParaRPr>
          </a:p>
        </p:txBody>
      </p:sp>
      <p:sp>
        <p:nvSpPr>
          <p:cNvPr id="15" name="矩形标注 14" title=""/>
          <p:cNvSpPr/>
          <p:nvPr/>
        </p:nvSpPr>
        <p:spPr>
          <a:xfrm>
            <a:off x="8722360" y="4617720"/>
            <a:ext cx="3268345" cy="1200785"/>
          </a:xfrm>
          <a:prstGeom prst="wedgeRectCallout">
            <a:avLst>
              <a:gd name="adj1" fmla="val -23382"/>
              <a:gd name="adj2" fmla="val -13138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锅内冒出的大量“白气”是水蒸气变成的小水滴，是液化现象</a:t>
            </a:r>
            <a:endParaRPr lang="zh-CN" altLang="en-US">
              <a:solidFill>
                <a:schemeClr val="bg1"/>
              </a:solidFill>
              <a:sym typeface="+mn-ea"/>
            </a:endParaRPr>
          </a:p>
        </p:txBody>
      </p:sp>
      <p:sp>
        <p:nvSpPr>
          <p:cNvPr id="17" name="文本框 16" title=""/>
          <p:cNvSpPr txBox="1"/>
          <p:nvPr/>
        </p:nvSpPr>
        <p:spPr>
          <a:xfrm>
            <a:off x="10772140" y="2145030"/>
            <a:ext cx="898525" cy="368300"/>
          </a:xfrm>
          <a:prstGeom prst="rect">
            <a:avLst/>
          </a:prstGeom>
          <a:noFill/>
        </p:spPr>
        <p:txBody>
          <a:bodyPr wrap="square" rtlCol="0">
            <a:spAutoFit/>
          </a:bodyPr>
          <a:lstStyle/>
          <a:p>
            <a:r>
              <a:rPr lang="zh-CN" altLang="en-US">
                <a:solidFill>
                  <a:srgbClr val="FF0000"/>
                </a:solidFill>
                <a:latin typeface="微软雅黑" panose="020b0503020204020204" charset="-122"/>
                <a:ea typeface="微软雅黑" panose="020b0503020204020204" charset="-122"/>
              </a:rPr>
              <a:t>热传递</a:t>
            </a:r>
            <a:endParaRPr lang="zh-CN" altLang="en-US">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10199370" y="3244850"/>
            <a:ext cx="705485" cy="368300"/>
          </a:xfrm>
          <a:prstGeom prst="rect">
            <a:avLst/>
          </a:prstGeom>
          <a:noFill/>
        </p:spPr>
        <p:txBody>
          <a:bodyPr wrap="square" rtlCol="0">
            <a:spAutoFit/>
          </a:bodyPr>
          <a:lstStyle/>
          <a:p>
            <a:r>
              <a:rPr lang="zh-CN" altLang="en-US">
                <a:solidFill>
                  <a:srgbClr val="FF0000"/>
                </a:solidFill>
                <a:latin typeface="微软雅黑" panose="020b0503020204020204" charset="-122"/>
                <a:ea typeface="微软雅黑" panose="020b0503020204020204" charset="-122"/>
              </a:rPr>
              <a:t>液化</a:t>
            </a:r>
            <a:endParaRPr lang="zh-CN" altLang="en-US">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up)">
                                      <p:cBhvr>
                                        <p:cTn id="55" dur="500"/>
                                        <p:tgtEl>
                                          <p:spTgt spid="2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9">
                                            <p:txEl>
                                              <p:pRg st="0" end="0"/>
                                            </p:txEl>
                                          </p:spTgt>
                                        </p:tgtEl>
                                        <p:attrNameLst>
                                          <p:attrName>style.visibility</p:attrName>
                                        </p:attrNameLst>
                                      </p:cBhvr>
                                      <p:to>
                                        <p:strVal val="visible"/>
                                      </p:to>
                                    </p:set>
                                    <p:animEffect transition="in" filter="wipe(left)">
                                      <p:cBhvr>
                                        <p:cTn id="60" dur="500"/>
                                        <p:tgtEl>
                                          <p:spTgt spid="9">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9">
                                            <p:txEl>
                                              <p:pRg st="1" end="1"/>
                                            </p:txEl>
                                          </p:spTgt>
                                        </p:tgtEl>
                                        <p:attrNameLst>
                                          <p:attrName>style.visibility</p:attrName>
                                        </p:attrNameLst>
                                      </p:cBhvr>
                                      <p:to>
                                        <p:strVal val="visible"/>
                                      </p:to>
                                    </p:set>
                                    <p:animEffect transition="in" filter="wipe(left)">
                                      <p:cBhvr>
                                        <p:cTn id="70" dur="500"/>
                                        <p:tgtEl>
                                          <p:spTgt spid="9">
                                            <p:txEl>
                                              <p:pRg st="1" end="1"/>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xEl>
                                              <p:pRg st="2" end="2"/>
                                            </p:txEl>
                                          </p:spTgt>
                                        </p:tgtEl>
                                        <p:attrNameLst>
                                          <p:attrName>style.visibility</p:attrName>
                                        </p:attrNameLst>
                                      </p:cBhvr>
                                      <p:to>
                                        <p:strVal val="visible"/>
                                      </p:to>
                                    </p:set>
                                    <p:animEffect transition="in" filter="wipe(left)">
                                      <p:cBhvr>
                                        <p:cTn id="75" dur="500"/>
                                        <p:tgtEl>
                                          <p:spTgt spid="9">
                                            <p:txEl>
                                              <p:pRg st="2" end="2"/>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9">
                                            <p:txEl>
                                              <p:pRg st="3" end="3"/>
                                            </p:txEl>
                                          </p:spTgt>
                                        </p:tgtEl>
                                        <p:attrNameLst>
                                          <p:attrName>style.visibility</p:attrName>
                                        </p:attrNameLst>
                                      </p:cBhvr>
                                      <p:to>
                                        <p:strVal val="visible"/>
                                      </p:to>
                                    </p:set>
                                    <p:animEffect transition="in" filter="wipe(left)">
                                      <p:cBhvr>
                                        <p:cTn id="80" dur="500"/>
                                        <p:tgtEl>
                                          <p:spTgt spid="9">
                                            <p:txEl>
                                              <p:pRg st="3" end="3"/>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9">
                                            <p:txEl>
                                              <p:pRg st="4" end="4"/>
                                            </p:txEl>
                                          </p:spTgt>
                                        </p:tgtEl>
                                        <p:attrNameLst>
                                          <p:attrName>style.visibility</p:attrName>
                                        </p:attrNameLst>
                                      </p:cBhvr>
                                      <p:to>
                                        <p:strVal val="visible"/>
                                      </p:to>
                                    </p:set>
                                    <p:animEffect transition="in" filter="wipe(left)">
                                      <p:cBhvr>
                                        <p:cTn id="85" dur="500"/>
                                        <p:tgtEl>
                                          <p:spTgt spid="9">
                                            <p:txEl>
                                              <p:pRg st="4" end="4"/>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up)">
                                      <p:cBhvr>
                                        <p:cTn id="90" dur="500"/>
                                        <p:tgtEl>
                                          <p:spTgt spid="20"/>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xit" presetSubtype="4" fill="hold" grpId="1" nodeType="clickEffect">
                                  <p:stCondLst>
                                    <p:cond delay="0"/>
                                  </p:stCondLst>
                                  <p:childTnLst>
                                    <p:animEffect transition="out" filter="wipe(down)">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wipe(right)">
                                      <p:cBhvr>
                                        <p:cTn id="100" dur="500"/>
                                        <p:tgtEl>
                                          <p:spTgt spid="25"/>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xit" presetSubtype="4" fill="hold" grpId="1" nodeType="clickEffect">
                                  <p:stCondLst>
                                    <p:cond delay="0"/>
                                  </p:stCondLst>
                                  <p:childTnLst>
                                    <p:animEffect transition="out" filter="wipe(down)">
                                      <p:cBhvr>
                                        <p:cTn id="104" dur="500"/>
                                        <p:tgtEl>
                                          <p:spTgt spid="25"/>
                                        </p:tgtEl>
                                      </p:cBhvr>
                                    </p:animEffect>
                                    <p:set>
                                      <p:cBhvr>
                                        <p:cTn id="105" dur="1" fill="hold">
                                          <p:stCondLst>
                                            <p:cond delay="499"/>
                                          </p:stCondLst>
                                        </p:cTn>
                                        <p:tgtEl>
                                          <p:spTgt spid="25"/>
                                        </p:tgtEl>
                                        <p:attrNameLst>
                                          <p:attrName>style.visibility</p:attrName>
                                        </p:attrNameLst>
                                      </p:cBhvr>
                                      <p:to>
                                        <p:strVal val="hidden"/>
                                      </p:to>
                                    </p:se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down)">
                                      <p:cBhvr>
                                        <p:cTn id="110" dur="500"/>
                                        <p:tgtEl>
                                          <p:spTgt spid="29"/>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xit" presetSubtype="4" fill="hold" grpId="1" nodeType="clickEffect">
                                  <p:stCondLst>
                                    <p:cond delay="0"/>
                                  </p:stCondLst>
                                  <p:childTnLst>
                                    <p:animEffect transition="out" filter="wipe(down)">
                                      <p:cBhvr>
                                        <p:cTn id="114" dur="500"/>
                                        <p:tgtEl>
                                          <p:spTgt spid="29"/>
                                        </p:tgtEl>
                                      </p:cBhvr>
                                    </p:animEffect>
                                    <p:set>
                                      <p:cBhvr>
                                        <p:cTn id="115" dur="1" fill="hold">
                                          <p:stCondLst>
                                            <p:cond delay="499"/>
                                          </p:stCondLst>
                                        </p:cTn>
                                        <p:tgtEl>
                                          <p:spTgt spid="29"/>
                                        </p:tgtEl>
                                        <p:attrNameLst>
                                          <p:attrName>style.visibility</p:attrName>
                                        </p:attrNameLst>
                                      </p:cBhvr>
                                      <p:to>
                                        <p:strVal val="hidden"/>
                                      </p:to>
                                    </p:se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wipe(up)">
                                      <p:cBhvr>
                                        <p:cTn id="120" dur="500"/>
                                        <p:tgtEl>
                                          <p:spTgt spid="16"/>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xit" presetSubtype="4" fill="hold" grpId="1" nodeType="clickEffect">
                                  <p:stCondLst>
                                    <p:cond delay="0"/>
                                  </p:stCondLst>
                                  <p:childTnLst>
                                    <p:animEffect transition="out" filter="wipe(down)">
                                      <p:cBhvr>
                                        <p:cTn id="124" dur="500"/>
                                        <p:tgtEl>
                                          <p:spTgt spid="16"/>
                                        </p:tgtEl>
                                      </p:cBhvr>
                                    </p:animEffect>
                                    <p:set>
                                      <p:cBhvr>
                                        <p:cTn id="125" dur="1" fill="hold">
                                          <p:stCondLst>
                                            <p:cond delay="499"/>
                                          </p:stCondLst>
                                        </p:cTn>
                                        <p:tgtEl>
                                          <p:spTgt spid="16"/>
                                        </p:tgtEl>
                                        <p:attrNameLst>
                                          <p:attrName>style.visibility</p:attrName>
                                        </p:attrNameLst>
                                      </p:cBhvr>
                                      <p:to>
                                        <p:strVal val="hidden"/>
                                      </p:to>
                                    </p:se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6"/>
                                        </p:tgtEl>
                                        <p:attrNameLst>
                                          <p:attrName>style.visibility</p:attrName>
                                        </p:attrNameLst>
                                      </p:cBhvr>
                                      <p:to>
                                        <p:strVal val="visible"/>
                                      </p:to>
                                    </p:set>
                                    <p:animEffect transition="in" filter="wipe(left)">
                                      <p:cBhvr>
                                        <p:cTn id="130" dur="500"/>
                                        <p:tgtEl>
                                          <p:spTgt spid="6"/>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1" fill="hold" nodeType="click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wipe(up)">
                                      <p:cBhvr>
                                        <p:cTn id="135" dur="500"/>
                                        <p:tgtEl>
                                          <p:spTgt spid="10"/>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11">
                                            <p:txEl>
                                              <p:pRg st="0" end="0"/>
                                            </p:txEl>
                                          </p:spTgt>
                                        </p:tgtEl>
                                        <p:attrNameLst>
                                          <p:attrName>style.visibility</p:attrName>
                                        </p:attrNameLst>
                                      </p:cBhvr>
                                      <p:to>
                                        <p:strVal val="visible"/>
                                      </p:to>
                                    </p:set>
                                    <p:animEffect transition="in" filter="wipe(left)">
                                      <p:cBhvr>
                                        <p:cTn id="140" dur="500"/>
                                        <p:tgtEl>
                                          <p:spTgt spid="11">
                                            <p:txEl>
                                              <p:pRg st="0" end="0"/>
                                            </p:txEl>
                                          </p:spTgt>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1" fill="hold" grpId="0" nodeType="click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up)">
                                      <p:cBhvr>
                                        <p:cTn id="145" dur="500"/>
                                        <p:tgtEl>
                                          <p:spTgt spid="14"/>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xit" presetSubtype="4" fill="hold" grpId="1" nodeType="clickEffect">
                                  <p:stCondLst>
                                    <p:cond delay="0"/>
                                  </p:stCondLst>
                                  <p:childTnLst>
                                    <p:animEffect transition="out" filter="wipe(down)">
                                      <p:cBhvr>
                                        <p:cTn id="149" dur="500"/>
                                        <p:tgtEl>
                                          <p:spTgt spid="14"/>
                                        </p:tgtEl>
                                      </p:cBhvr>
                                    </p:animEffect>
                                    <p:set>
                                      <p:cBhvr>
                                        <p:cTn id="150" dur="1" fill="hold">
                                          <p:stCondLst>
                                            <p:cond delay="499"/>
                                          </p:stCondLst>
                                        </p:cTn>
                                        <p:tgtEl>
                                          <p:spTgt spid="14"/>
                                        </p:tgtEl>
                                        <p:attrNameLst>
                                          <p:attrName>style.visibility</p:attrName>
                                        </p:attrNameLst>
                                      </p:cBhvr>
                                      <p:to>
                                        <p:strVal val="hidden"/>
                                      </p:to>
                                    </p:se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15"/>
                                        </p:tgtEl>
                                        <p:attrNameLst>
                                          <p:attrName>style.visibility</p:attrName>
                                        </p:attrNameLst>
                                      </p:cBhvr>
                                      <p:to>
                                        <p:strVal val="visible"/>
                                      </p:to>
                                    </p:set>
                                    <p:animEffect transition="in" filter="wipe(down)">
                                      <p:cBhvr>
                                        <p:cTn id="155" dur="500"/>
                                        <p:tgtEl>
                                          <p:spTgt spid="15"/>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xit" presetSubtype="4" fill="hold" grpId="1" nodeType="clickEffect">
                                  <p:stCondLst>
                                    <p:cond delay="0"/>
                                  </p:stCondLst>
                                  <p:childTnLst>
                                    <p:animEffect transition="out" filter="wipe(down)">
                                      <p:cBhvr>
                                        <p:cTn id="159" dur="500"/>
                                        <p:tgtEl>
                                          <p:spTgt spid="15"/>
                                        </p:tgtEl>
                                      </p:cBhvr>
                                    </p:animEffect>
                                    <p:set>
                                      <p:cBhvr>
                                        <p:cTn id="160" dur="1" fill="hold">
                                          <p:stCondLst>
                                            <p:cond delay="499"/>
                                          </p:stCondLst>
                                        </p:cTn>
                                        <p:tgtEl>
                                          <p:spTgt spid="15"/>
                                        </p:tgtEl>
                                        <p:attrNameLst>
                                          <p:attrName>style.visibility</p:attrName>
                                        </p:attrNameLst>
                                      </p:cBhvr>
                                      <p:to>
                                        <p:strVal val="hidden"/>
                                      </p:to>
                                    </p:set>
                                  </p:childTnLst>
                                </p:cTn>
                              </p:par>
                            </p:childTnLst>
                          </p:cTn>
                        </p:par>
                      </p:childTnLst>
                    </p:cTn>
                  </p:par>
                  <p:par>
                    <p:cTn id="161" fill="hold" nodeType="clickPar">
                      <p:stCondLst>
                        <p:cond delay="indefinite"/>
                        <p:cond evt="onBegin" delay="0">
                          <p:tn val="160"/>
                        </p:cond>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17"/>
                                        </p:tgtEl>
                                        <p:attrNameLst>
                                          <p:attrName>style.visibility</p:attrName>
                                        </p:attrNameLst>
                                      </p:cBhvr>
                                      <p:to>
                                        <p:strVal val="visible"/>
                                      </p:to>
                                    </p:set>
                                    <p:animEffect transition="in" filter="wipe(left)">
                                      <p:cBhvr>
                                        <p:cTn id="165" dur="500"/>
                                        <p:tgtEl>
                                          <p:spTgt spid="17"/>
                                        </p:tgtEl>
                                      </p:cBhvr>
                                    </p:animEffect>
                                  </p:childTnLst>
                                </p:cTn>
                              </p:par>
                            </p:childTnLst>
                          </p:cTn>
                        </p:par>
                      </p:childTnLst>
                    </p:cTn>
                  </p:par>
                  <p:par>
                    <p:cTn id="166" fill="hold" nodeType="clickPar">
                      <p:stCondLst>
                        <p:cond delay="indefinite"/>
                        <p:cond evt="onBegin" delay="0">
                          <p:tn val="165"/>
                        </p:cond>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18"/>
                                        </p:tgtEl>
                                        <p:attrNameLst>
                                          <p:attrName>style.visibility</p:attrName>
                                        </p:attrNameLst>
                                      </p:cBhvr>
                                      <p:to>
                                        <p:strVal val="visible"/>
                                      </p:to>
                                    </p:set>
                                    <p:animEffect transition="in" filter="wipe(left)">
                                      <p:cBhvr>
                                        <p:cTn id="1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3" grpId="1" animBg="1"/>
      <p:bldP spid="30" grpId="0"/>
      <p:bldP spid="20" grpId="0" animBg="1"/>
      <p:bldP spid="20" grpId="1" animBg="1"/>
      <p:bldP spid="25" grpId="0" animBg="1"/>
      <p:bldP spid="25" grpId="1" animBg="1"/>
      <p:bldP spid="29" grpId="0" animBg="1"/>
      <p:bldP spid="29" grpId="1" animBg="1"/>
      <p:bldP spid="16" grpId="0" animBg="1"/>
      <p:bldP spid="16" grpId="1" animBg="1"/>
      <p:bldP spid="6" grpId="0"/>
      <p:bldP spid="14" grpId="0" animBg="1"/>
      <p:bldP spid="14" grpId="1" animBg="1"/>
      <p:bldP spid="15" grpId="0" animBg="1"/>
      <p:bldP spid="15" grpId="1" animBg="1"/>
      <p:bldP spid="17" grpId="0"/>
      <p:bldP spid="18"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043805" y="76200"/>
            <a:ext cx="903605" cy="923290"/>
          </a:xfrm>
          <a:prstGeom prst="rect">
            <a:avLst/>
          </a:prstGeom>
        </p:spPr>
      </p:pic>
      <p:sp>
        <p:nvSpPr>
          <p:cNvPr id="5" name="文本框 4" title=""/>
          <p:cNvSpPr txBox="1"/>
          <p:nvPr/>
        </p:nvSpPr>
        <p:spPr>
          <a:xfrm>
            <a:off x="6015990" y="307340"/>
            <a:ext cx="44450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温度、内能与热量辨析</a:t>
            </a:r>
            <a:endParaRPr lang="zh-CN"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28600" y="1930047"/>
            <a:ext cx="11734800" cy="2861310"/>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（1）温度表示物体的冷热程度，同一物体，温度越高，分子热运动越剧烈，内能越大；</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（2）热量和功一样，是过程量，只是用来衡量物体内能或机械能变化了多少，离开过程，谈热量毫无意义。就某一状态而言，只有内能，不存在热量。</a:t>
            </a:r>
            <a:endParaRPr sz="2000"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b="1">
                <a:latin typeface="微软雅黑" panose="020b0503020204020204" charset="-122"/>
                <a:ea typeface="微软雅黑" panose="020b0503020204020204" charset="-122"/>
                <a:cs typeface="微软雅黑" panose="020b0503020204020204" charset="-122"/>
              </a:rPr>
              <a:t>“热”不只是温度的高低，“热”在不同的语境中具有不同的含义：</a:t>
            </a:r>
            <a:r>
              <a:rPr sz="2000">
                <a:latin typeface="微软雅黑" panose="020b0503020204020204" charset="-122"/>
                <a:ea typeface="微软雅黑" panose="020b0503020204020204" charset="-122"/>
                <a:cs typeface="微软雅黑" panose="020b0503020204020204" charset="-122"/>
              </a:rPr>
              <a:t>1）表示温度，如“今天很热”；2）表示“热量”，如“物体吸热”；3）表示内能，如“摩擦生热”，机械能转化为内能，这里的“热”指的是内能。</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71145" y="1446177"/>
            <a:ext cx="2013585" cy="4838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043805" y="76200"/>
            <a:ext cx="903605" cy="923290"/>
          </a:xfrm>
          <a:prstGeom prst="rect">
            <a:avLst/>
          </a:prstGeom>
        </p:spPr>
      </p:pic>
      <p:sp>
        <p:nvSpPr>
          <p:cNvPr id="5" name="文本框 4" title=""/>
          <p:cNvSpPr txBox="1"/>
          <p:nvPr/>
        </p:nvSpPr>
        <p:spPr>
          <a:xfrm>
            <a:off x="6015990" y="307340"/>
            <a:ext cx="44450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温度、内能与热量辨析</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144780" y="1384300"/>
            <a:ext cx="11268710" cy="119888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关于温度、热量、内能的关系，下列说法正确的是（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A．冰熔化时吸收热量，内能增加，分子的运动越来越剧烈</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B．物体的温度升高，一定是从外界吸收了热量；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C．对物体做功，它的内能一定增加，温度不一定升高</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D．物体的温度升高，内能一定增加</a:t>
            </a:r>
            <a:endParaRPr sz="1600">
              <a:latin typeface="微软雅黑" panose="020b0503020204020204" charset="-122"/>
              <a:ea typeface="微软雅黑" panose="020b0503020204020204" charset="-122"/>
              <a:cs typeface="微软雅黑" panose="020b0503020204020204" charset="-122"/>
            </a:endParaRPr>
          </a:p>
        </p:txBody>
      </p:sp>
      <p:cxnSp>
        <p:nvCxnSpPr>
          <p:cNvPr id="14" name="直接连接符 13" title=""/>
          <p:cNvCxnSpPr/>
          <p:nvPr/>
        </p:nvCxnSpPr>
        <p:spPr>
          <a:xfrm>
            <a:off x="0" y="2935605"/>
            <a:ext cx="122421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9" name="文本框 8" title=""/>
          <p:cNvSpPr txBox="1"/>
          <p:nvPr/>
        </p:nvSpPr>
        <p:spPr>
          <a:xfrm>
            <a:off x="144780" y="2901315"/>
            <a:ext cx="11268710" cy="119888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关于温度、热量和内能，下列说法正确是（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0℃的冰块内能为0</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 温度高的物体含有的热量多</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汽油机做功冲程气缸内燃气的内能增加</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 两个发生热传递的物体之间一定存在温度差</a:t>
            </a:r>
            <a:endParaRPr sz="1600">
              <a:latin typeface="微软雅黑" panose="020b0503020204020204" charset="-122"/>
              <a:ea typeface="微软雅黑" panose="020b0503020204020204" charset="-122"/>
              <a:cs typeface="微软雅黑" panose="020b0503020204020204" charset="-122"/>
            </a:endParaRPr>
          </a:p>
        </p:txBody>
      </p:sp>
      <p:cxnSp>
        <p:nvCxnSpPr>
          <p:cNvPr id="10" name="直接连接符 9" title=""/>
          <p:cNvCxnSpPr/>
          <p:nvPr/>
        </p:nvCxnSpPr>
        <p:spPr>
          <a:xfrm>
            <a:off x="66675" y="4708525"/>
            <a:ext cx="122421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144780" y="4744720"/>
            <a:ext cx="11268710" cy="119888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（2023·郴州）</a:t>
            </a:r>
            <a:r>
              <a:rPr sz="1600">
                <a:latin typeface="微软雅黑" panose="020b0503020204020204" charset="-122"/>
                <a:ea typeface="微软雅黑" panose="020b0503020204020204" charset="-122"/>
                <a:cs typeface="微软雅黑" panose="020b0503020204020204" charset="-122"/>
              </a:rPr>
              <a:t>下列关于物体的温度和内能说法正确的是（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温度越高的物体，内能越大</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 摩擦生热是通过做功的方式改变物体的内能；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物体运动的速度越快，内能越大</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 ﹣20℃的冰块没有内能</a:t>
            </a:r>
            <a:endParaRPr sz="1600">
              <a:latin typeface="微软雅黑" panose="020b0503020204020204" charset="-122"/>
              <a:ea typeface="微软雅黑" panose="020b0503020204020204" charset="-122"/>
              <a:cs typeface="微软雅黑" panose="020b0503020204020204" charset="-122"/>
            </a:endParaRPr>
          </a:p>
        </p:txBody>
      </p:sp>
      <p:sp>
        <p:nvSpPr>
          <p:cNvPr id="20" name="矩形标注 19" title=""/>
          <p:cNvSpPr/>
          <p:nvPr/>
        </p:nvSpPr>
        <p:spPr>
          <a:xfrm>
            <a:off x="292735" y="1175385"/>
            <a:ext cx="4844415" cy="713105"/>
          </a:xfrm>
          <a:prstGeom prst="wedgeRectCallout">
            <a:avLst>
              <a:gd name="adj1" fmla="val -45543"/>
              <a:gd name="adj2" fmla="val 7208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冰熔化时吸收热量，内能增加，温度不变，分子的运动与温度有关，所以分子运动剧烈程度不变</a:t>
            </a:r>
            <a:endParaRPr lang="zh-CN" sz="1600">
              <a:latin typeface="微软雅黑" panose="020b0503020204020204" charset="-122"/>
              <a:ea typeface="微软雅黑" panose="020b0503020204020204" charset="-122"/>
              <a:cs typeface="微软雅黑" panose="020b0503020204020204" charset="-122"/>
            </a:endParaRPr>
          </a:p>
        </p:txBody>
      </p:sp>
      <p:sp>
        <p:nvSpPr>
          <p:cNvPr id="13" name="矩形标注 12" title=""/>
          <p:cNvSpPr/>
          <p:nvPr/>
        </p:nvSpPr>
        <p:spPr>
          <a:xfrm>
            <a:off x="6538595" y="1086485"/>
            <a:ext cx="3922395" cy="801370"/>
          </a:xfrm>
          <a:prstGeom prst="wedgeRectCallout">
            <a:avLst>
              <a:gd name="adj1" fmla="val -64343"/>
              <a:gd name="adj2" fmla="val 5625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a:solidFill>
                  <a:schemeClr val="bg1"/>
                </a:solidFill>
                <a:latin typeface="微软雅黑" panose="020b0503020204020204" charset="-122"/>
                <a:ea typeface="微软雅黑" panose="020b0503020204020204" charset="-122"/>
                <a:sym typeface="+mn-ea"/>
              </a:rPr>
              <a:t>物体的温度升高，可是是外界对物体做了功，或者是从外界吸收了热量</a:t>
            </a:r>
            <a:endParaRPr lang="zh-CN" altLang="en-US" sz="1600">
              <a:solidFill>
                <a:schemeClr val="bg1"/>
              </a:solidFill>
              <a:latin typeface="微软雅黑" panose="020b0503020204020204" charset="-122"/>
              <a:ea typeface="微软雅黑" panose="020b0503020204020204" charset="-122"/>
              <a:sym typeface="+mn-ea"/>
            </a:endParaRPr>
          </a:p>
        </p:txBody>
      </p:sp>
      <p:sp>
        <p:nvSpPr>
          <p:cNvPr id="15" name="矩形标注 14" title=""/>
          <p:cNvSpPr/>
          <p:nvPr/>
        </p:nvSpPr>
        <p:spPr>
          <a:xfrm>
            <a:off x="144780" y="2390140"/>
            <a:ext cx="6085205" cy="545465"/>
          </a:xfrm>
          <a:prstGeom prst="wedgeRectCallout">
            <a:avLst>
              <a:gd name="adj1" fmla="val -39043"/>
              <a:gd name="adj2" fmla="val -6443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对物体做功，如果同时向外传递热量，它的内能可能不变</a:t>
            </a:r>
            <a:endParaRPr lang="zh-CN" altLang="en-US">
              <a:solidFill>
                <a:schemeClr val="bg1"/>
              </a:solidFill>
              <a:sym typeface="+mn-ea"/>
            </a:endParaRPr>
          </a:p>
        </p:txBody>
      </p:sp>
      <p:sp>
        <p:nvSpPr>
          <p:cNvPr id="29" name="矩形标注 28" title=""/>
          <p:cNvSpPr/>
          <p:nvPr/>
        </p:nvSpPr>
        <p:spPr>
          <a:xfrm>
            <a:off x="6987540" y="2499360"/>
            <a:ext cx="3331210" cy="401955"/>
          </a:xfrm>
          <a:prstGeom prst="wedgeRectCallout">
            <a:avLst>
              <a:gd name="adj1" fmla="val -62447"/>
              <a:gd name="adj2" fmla="val -6137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cs typeface="微软雅黑" panose="020b0503020204020204" charset="-122"/>
              </a:rPr>
              <a:t>物体的温度升高，内能一定增加</a:t>
            </a:r>
            <a:endParaRPr sz="1600">
              <a:latin typeface="微软雅黑" panose="020b0503020204020204" charset="-122"/>
              <a:ea typeface="微软雅黑" panose="020b0503020204020204" charset="-122"/>
              <a:cs typeface="微软雅黑" panose="020b0503020204020204" charset="-122"/>
            </a:endParaRPr>
          </a:p>
        </p:txBody>
      </p:sp>
      <p:sp>
        <p:nvSpPr>
          <p:cNvPr id="16" name="矩形标注 15" title=""/>
          <p:cNvSpPr/>
          <p:nvPr/>
        </p:nvSpPr>
        <p:spPr>
          <a:xfrm>
            <a:off x="144780" y="4142740"/>
            <a:ext cx="4225925" cy="391795"/>
          </a:xfrm>
          <a:prstGeom prst="wedgeRectCallout">
            <a:avLst>
              <a:gd name="adj1" fmla="val -44575"/>
              <a:gd name="adj2" fmla="val -18160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一切的物体都有内能，0℃的冰块内能不为0</a:t>
            </a:r>
            <a:endParaRPr lang="zh-CN" sz="1600">
              <a:latin typeface="微软雅黑" panose="020b0503020204020204" charset="-122"/>
              <a:ea typeface="微软雅黑" panose="020b0503020204020204" charset="-122"/>
              <a:cs typeface="微软雅黑" panose="020b0503020204020204" charset="-122"/>
            </a:endParaRPr>
          </a:p>
        </p:txBody>
      </p:sp>
      <p:sp>
        <p:nvSpPr>
          <p:cNvPr id="17" name="矩形标注 16" title=""/>
          <p:cNvSpPr/>
          <p:nvPr/>
        </p:nvSpPr>
        <p:spPr>
          <a:xfrm>
            <a:off x="7598410" y="3272790"/>
            <a:ext cx="3557905" cy="449580"/>
          </a:xfrm>
          <a:prstGeom prst="wedgeRectCallout">
            <a:avLst>
              <a:gd name="adj1" fmla="val -61779"/>
              <a:gd name="adj2" fmla="val 1341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a:solidFill>
                  <a:schemeClr val="bg1"/>
                </a:solidFill>
                <a:latin typeface="微软雅黑" panose="020b0503020204020204" charset="-122"/>
                <a:ea typeface="微软雅黑" panose="020b0503020204020204" charset="-122"/>
                <a:sym typeface="+mn-ea"/>
              </a:rPr>
              <a:t>热量是一个过程量，不能说含有热量</a:t>
            </a:r>
            <a:endParaRPr lang="zh-CN" altLang="en-US" sz="1600">
              <a:solidFill>
                <a:schemeClr val="bg1"/>
              </a:solidFill>
              <a:latin typeface="微软雅黑" panose="020b0503020204020204" charset="-122"/>
              <a:ea typeface="微软雅黑" panose="020b0503020204020204" charset="-122"/>
              <a:sym typeface="+mn-ea"/>
            </a:endParaRPr>
          </a:p>
        </p:txBody>
      </p:sp>
      <p:sp>
        <p:nvSpPr>
          <p:cNvPr id="18" name="矩形标注 17" title=""/>
          <p:cNvSpPr/>
          <p:nvPr/>
        </p:nvSpPr>
        <p:spPr>
          <a:xfrm>
            <a:off x="4531360" y="4131310"/>
            <a:ext cx="6227445" cy="462915"/>
          </a:xfrm>
          <a:prstGeom prst="wedgeRectCallout">
            <a:avLst>
              <a:gd name="adj1" fmla="val -65580"/>
              <a:gd name="adj2" fmla="val -9732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汽油机做功冲程气缸内燃气的内能转化为机械能，内能减少</a:t>
            </a:r>
            <a:endParaRPr lang="zh-CN" altLang="en-US">
              <a:solidFill>
                <a:schemeClr val="bg1"/>
              </a:solidFill>
              <a:sym typeface="+mn-ea"/>
            </a:endParaRPr>
          </a:p>
        </p:txBody>
      </p:sp>
      <p:sp>
        <p:nvSpPr>
          <p:cNvPr id="19" name="矩形标注 18" title=""/>
          <p:cNvSpPr/>
          <p:nvPr/>
        </p:nvSpPr>
        <p:spPr>
          <a:xfrm>
            <a:off x="7439025" y="3081655"/>
            <a:ext cx="4669155" cy="711200"/>
          </a:xfrm>
          <a:prstGeom prst="wedgeRectCallout">
            <a:avLst>
              <a:gd name="adj1" fmla="val -59397"/>
              <a:gd name="adj2" fmla="val 5562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cs typeface="微软雅黑" panose="020b0503020204020204" charset="-122"/>
              </a:rPr>
              <a:t>热量从高温物体传给低温物体，两个发生热传递的物体之间一定存在温度差</a:t>
            </a:r>
            <a:endParaRPr sz="1600">
              <a:latin typeface="微软雅黑" panose="020b0503020204020204" charset="-122"/>
              <a:ea typeface="微软雅黑" panose="020b0503020204020204" charset="-122"/>
              <a:cs typeface="微软雅黑" panose="020b0503020204020204" charset="-122"/>
            </a:endParaRPr>
          </a:p>
        </p:txBody>
      </p:sp>
      <p:sp>
        <p:nvSpPr>
          <p:cNvPr id="21" name="文本框 20" title=""/>
          <p:cNvSpPr txBox="1"/>
          <p:nvPr/>
        </p:nvSpPr>
        <p:spPr>
          <a:xfrm>
            <a:off x="5659120" y="1501140"/>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endParaRPr lang="en-US" altLang="zh-CN">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5302250" y="2969895"/>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endParaRPr lang="en-US" altLang="zh-CN">
              <a:solidFill>
                <a:srgbClr val="FF0000"/>
              </a:solidFill>
              <a:latin typeface="微软雅黑" panose="020b0503020204020204" charset="-122"/>
              <a:ea typeface="微软雅黑" panose="020b0503020204020204" charset="-122"/>
            </a:endParaRPr>
          </a:p>
        </p:txBody>
      </p:sp>
      <p:sp>
        <p:nvSpPr>
          <p:cNvPr id="23" name="矩形标注 22" title=""/>
          <p:cNvSpPr/>
          <p:nvPr/>
        </p:nvSpPr>
        <p:spPr>
          <a:xfrm>
            <a:off x="144780" y="5949950"/>
            <a:ext cx="4386580" cy="655320"/>
          </a:xfrm>
          <a:prstGeom prst="wedgeRectCallout">
            <a:avLst>
              <a:gd name="adj1" fmla="val -44339"/>
              <a:gd name="adj2" fmla="val -12122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物体内能的大小与物体的质量、温度、种类等都有关系，温度高的物体，其内能不一定大</a:t>
            </a:r>
            <a:endParaRPr lang="zh-CN" sz="1600">
              <a:latin typeface="微软雅黑" panose="020b0503020204020204" charset="-122"/>
              <a:ea typeface="微软雅黑" panose="020b0503020204020204" charset="-122"/>
              <a:cs typeface="微软雅黑" panose="020b0503020204020204" charset="-122"/>
            </a:endParaRPr>
          </a:p>
        </p:txBody>
      </p:sp>
      <p:sp>
        <p:nvSpPr>
          <p:cNvPr id="24" name="矩形标注 23" title=""/>
          <p:cNvSpPr/>
          <p:nvPr/>
        </p:nvSpPr>
        <p:spPr>
          <a:xfrm>
            <a:off x="8468995" y="4784725"/>
            <a:ext cx="3639185" cy="683260"/>
          </a:xfrm>
          <a:prstGeom prst="wedgeRectCallout">
            <a:avLst>
              <a:gd name="adj1" fmla="val -58515"/>
              <a:gd name="adj2" fmla="val 3039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摩擦生热是通过做功的方式使物体内能发生改变的</a:t>
            </a:r>
            <a:endParaRPr lang="zh-CN" altLang="en-US">
              <a:solidFill>
                <a:schemeClr val="bg1"/>
              </a:solidFill>
              <a:sym typeface="+mn-ea"/>
            </a:endParaRPr>
          </a:p>
        </p:txBody>
      </p:sp>
      <p:sp>
        <p:nvSpPr>
          <p:cNvPr id="25" name="矩形标注 24" title=""/>
          <p:cNvSpPr/>
          <p:nvPr/>
        </p:nvSpPr>
        <p:spPr>
          <a:xfrm>
            <a:off x="4633595" y="5941060"/>
            <a:ext cx="3922395" cy="680085"/>
          </a:xfrm>
          <a:prstGeom prst="wedgeRectCallout">
            <a:avLst>
              <a:gd name="adj1" fmla="val -82442"/>
              <a:gd name="adj2" fmla="val -7352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a:solidFill>
                  <a:schemeClr val="bg1"/>
                </a:solidFill>
                <a:latin typeface="微软雅黑" panose="020b0503020204020204" charset="-122"/>
                <a:ea typeface="微软雅黑" panose="020b0503020204020204" charset="-122"/>
                <a:sym typeface="+mn-ea"/>
              </a:rPr>
              <a:t>内能物体的所有分子动能和分子势能总和，与物体运动的速度无关</a:t>
            </a:r>
            <a:endParaRPr lang="zh-CN" altLang="en-US" sz="1600">
              <a:solidFill>
                <a:schemeClr val="bg1"/>
              </a:solidFill>
              <a:latin typeface="微软雅黑" panose="020b0503020204020204" charset="-122"/>
              <a:ea typeface="微软雅黑" panose="020b0503020204020204" charset="-122"/>
              <a:sym typeface="+mn-ea"/>
            </a:endParaRPr>
          </a:p>
        </p:txBody>
      </p:sp>
      <p:sp>
        <p:nvSpPr>
          <p:cNvPr id="26" name="矩形标注 25" title=""/>
          <p:cNvSpPr/>
          <p:nvPr/>
        </p:nvSpPr>
        <p:spPr>
          <a:xfrm>
            <a:off x="8468995" y="5544185"/>
            <a:ext cx="2550795" cy="401955"/>
          </a:xfrm>
          <a:prstGeom prst="wedgeRectCallout">
            <a:avLst>
              <a:gd name="adj1" fmla="val -132026"/>
              <a:gd name="adj2" fmla="val 418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cs typeface="微软雅黑" panose="020b0503020204020204" charset="-122"/>
              </a:rPr>
              <a:t>一切物体都具有内能</a:t>
            </a:r>
            <a:endParaRPr sz="1600">
              <a:latin typeface="微软雅黑" panose="020b0503020204020204" charset="-122"/>
              <a:ea typeface="微软雅黑" panose="020b0503020204020204" charset="-122"/>
              <a:cs typeface="微软雅黑" panose="020b0503020204020204" charset="-122"/>
            </a:endParaRPr>
          </a:p>
        </p:txBody>
      </p:sp>
      <p:sp>
        <p:nvSpPr>
          <p:cNvPr id="27" name="文本框 26" title=""/>
          <p:cNvSpPr txBox="1"/>
          <p:nvPr/>
        </p:nvSpPr>
        <p:spPr>
          <a:xfrm>
            <a:off x="6661150" y="4836795"/>
            <a:ext cx="32639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B</a:t>
            </a:r>
            <a:endParaRPr lang="en-US" altLang="zh-CN">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xit" presetSubtype="4" fill="hold" grpId="1" nodeType="clickEffect">
                                  <p:stCondLst>
                                    <p:cond delay="0"/>
                                  </p:stCondLst>
                                  <p:childTnLst>
                                    <p:animEffect transition="out" filter="wipe(down)">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xit" presetSubtype="4" fill="hold" grpId="1" nodeType="clickEffect">
                                  <p:stCondLst>
                                    <p:cond delay="0"/>
                                  </p:stCondLst>
                                  <p:childTnLst>
                                    <p:animEffect transition="out" filter="wipe(down)">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right)">
                                      <p:cBhvr>
                                        <p:cTn id="60" dur="500"/>
                                        <p:tgtEl>
                                          <p:spTgt spid="29"/>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9">
                                            <p:txEl>
                                              <p:pRg st="0" end="0"/>
                                            </p:txEl>
                                          </p:spTgt>
                                        </p:tgtEl>
                                        <p:attrNameLst>
                                          <p:attrName>style.visibility</p:attrName>
                                        </p:attrNameLst>
                                      </p:cBhvr>
                                      <p:to>
                                        <p:strVal val="visible"/>
                                      </p:to>
                                    </p:set>
                                    <p:animEffect transition="in" filter="wipe(left)">
                                      <p:cBhvr>
                                        <p:cTn id="80" dur="500"/>
                                        <p:tgtEl>
                                          <p:spTgt spid="9">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9">
                                            <p:txEl>
                                              <p:pRg st="1" end="1"/>
                                            </p:txEl>
                                          </p:spTgt>
                                        </p:tgtEl>
                                        <p:attrNameLst>
                                          <p:attrName>style.visibility</p:attrName>
                                        </p:attrNameLst>
                                      </p:cBhvr>
                                      <p:to>
                                        <p:strVal val="visible"/>
                                      </p:to>
                                    </p:set>
                                    <p:animEffect transition="in" filter="wipe(left)">
                                      <p:cBhvr>
                                        <p:cTn id="85" dur="500"/>
                                        <p:tgtEl>
                                          <p:spTgt spid="9">
                                            <p:txEl>
                                              <p:pRg st="1" end="1"/>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9">
                                            <p:txEl>
                                              <p:pRg st="2" end="2"/>
                                            </p:txEl>
                                          </p:spTgt>
                                        </p:tgtEl>
                                        <p:attrNameLst>
                                          <p:attrName>style.visibility</p:attrName>
                                        </p:attrNameLst>
                                      </p:cBhvr>
                                      <p:to>
                                        <p:strVal val="visible"/>
                                      </p:to>
                                    </p:set>
                                    <p:animEffect transition="in" filter="wipe(left)">
                                      <p:cBhvr>
                                        <p:cTn id="90" dur="500"/>
                                        <p:tgtEl>
                                          <p:spTgt spid="9">
                                            <p:txEl>
                                              <p:pRg st="2" end="2"/>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wipe(down)">
                                      <p:cBhvr>
                                        <p:cTn id="95" dur="500"/>
                                        <p:tgtEl>
                                          <p:spTgt spid="16"/>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xit" presetSubtype="4" fill="hold" grpId="1" nodeType="clickEffect">
                                  <p:stCondLst>
                                    <p:cond delay="0"/>
                                  </p:stCondLst>
                                  <p:childTnLst>
                                    <p:animEffect transition="out" filter="wipe(down)">
                                      <p:cBhvr>
                                        <p:cTn id="99" dur="500"/>
                                        <p:tgtEl>
                                          <p:spTgt spid="16"/>
                                        </p:tgtEl>
                                      </p:cBhvr>
                                    </p:animEffect>
                                    <p:set>
                                      <p:cBhvr>
                                        <p:cTn id="100" dur="1" fill="hold">
                                          <p:stCondLst>
                                            <p:cond delay="499"/>
                                          </p:stCondLst>
                                        </p:cTn>
                                        <p:tgtEl>
                                          <p:spTgt spid="16"/>
                                        </p:tgtEl>
                                        <p:attrNameLst>
                                          <p:attrName>style.visibility</p:attrName>
                                        </p:attrNameLst>
                                      </p:cBhvr>
                                      <p:to>
                                        <p:strVal val="hidden"/>
                                      </p:to>
                                    </p:se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2"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wipe(right)">
                                      <p:cBhvr>
                                        <p:cTn id="105" dur="500"/>
                                        <p:tgtEl>
                                          <p:spTgt spid="17"/>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xit" presetSubtype="4" fill="hold" grpId="1" nodeType="clickEffect">
                                  <p:stCondLst>
                                    <p:cond delay="0"/>
                                  </p:stCondLst>
                                  <p:childTnLst>
                                    <p:animEffect transition="out" filter="wipe(down)">
                                      <p:cBhvr>
                                        <p:cTn id="109" dur="500"/>
                                        <p:tgtEl>
                                          <p:spTgt spid="17"/>
                                        </p:tgtEl>
                                      </p:cBhvr>
                                    </p:animEffect>
                                    <p:set>
                                      <p:cBhvr>
                                        <p:cTn id="110" dur="1" fill="hold">
                                          <p:stCondLst>
                                            <p:cond delay="499"/>
                                          </p:stCondLst>
                                        </p:cTn>
                                        <p:tgtEl>
                                          <p:spTgt spid="17"/>
                                        </p:tgtEl>
                                        <p:attrNameLst>
                                          <p:attrName>style.visibility</p:attrName>
                                        </p:attrNameLst>
                                      </p:cBhvr>
                                      <p:to>
                                        <p:strVal val="hidden"/>
                                      </p:to>
                                    </p:se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down)">
                                      <p:cBhvr>
                                        <p:cTn id="115" dur="500"/>
                                        <p:tgtEl>
                                          <p:spTgt spid="18"/>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xit" presetSubtype="4" fill="hold" grpId="1" nodeType="clickEffect">
                                  <p:stCondLst>
                                    <p:cond delay="0"/>
                                  </p:stCondLst>
                                  <p:childTnLst>
                                    <p:animEffect transition="out" filter="wipe(down)">
                                      <p:cBhvr>
                                        <p:cTn id="119" dur="500"/>
                                        <p:tgtEl>
                                          <p:spTgt spid="18"/>
                                        </p:tgtEl>
                                      </p:cBhvr>
                                    </p:animEffect>
                                    <p:set>
                                      <p:cBhvr>
                                        <p:cTn id="120" dur="1" fill="hold">
                                          <p:stCondLst>
                                            <p:cond delay="499"/>
                                          </p:stCondLst>
                                        </p:cTn>
                                        <p:tgtEl>
                                          <p:spTgt spid="18"/>
                                        </p:tgtEl>
                                        <p:attrNameLst>
                                          <p:attrName>style.visibility</p:attrName>
                                        </p:attrNameLst>
                                      </p:cBhvr>
                                      <p:to>
                                        <p:strVal val="hidden"/>
                                      </p:to>
                                    </p:se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19"/>
                                        </p:tgtEl>
                                        <p:attrNameLst>
                                          <p:attrName>style.visibility</p:attrName>
                                        </p:attrNameLst>
                                      </p:cBhvr>
                                      <p:to>
                                        <p:strVal val="visible"/>
                                      </p:to>
                                    </p:set>
                                    <p:animEffect transition="in" filter="wipe(right)">
                                      <p:cBhvr>
                                        <p:cTn id="125" dur="500"/>
                                        <p:tgtEl>
                                          <p:spTgt spid="19"/>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xit" presetSubtype="4" fill="hold" grpId="1" nodeType="clickEffect">
                                  <p:stCondLst>
                                    <p:cond delay="0"/>
                                  </p:stCondLst>
                                  <p:childTnLst>
                                    <p:animEffect transition="out" filter="wipe(down)">
                                      <p:cBhvr>
                                        <p:cTn id="129" dur="500"/>
                                        <p:tgtEl>
                                          <p:spTgt spid="19"/>
                                        </p:tgtEl>
                                      </p:cBhvr>
                                    </p:animEffect>
                                    <p:set>
                                      <p:cBhvr>
                                        <p:cTn id="130" dur="1" fill="hold">
                                          <p:stCondLst>
                                            <p:cond delay="499"/>
                                          </p:stCondLst>
                                        </p:cTn>
                                        <p:tgtEl>
                                          <p:spTgt spid="19"/>
                                        </p:tgtEl>
                                        <p:attrNameLst>
                                          <p:attrName>style.visibility</p:attrName>
                                        </p:attrNameLst>
                                      </p:cBhvr>
                                      <p:to>
                                        <p:strVal val="hidden"/>
                                      </p:to>
                                    </p:se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left)">
                                      <p:cBhvr>
                                        <p:cTn id="135" dur="500"/>
                                        <p:tgtEl>
                                          <p:spTgt spid="22"/>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10"/>
                                        </p:tgtEl>
                                        <p:attrNameLst>
                                          <p:attrName>style.visibility</p:attrName>
                                        </p:attrNameLst>
                                      </p:cBhvr>
                                      <p:to>
                                        <p:strVal val="visible"/>
                                      </p:to>
                                    </p:set>
                                    <p:animEffect transition="in" filter="wipe(left)">
                                      <p:cBhvr>
                                        <p:cTn id="140" dur="500"/>
                                        <p:tgtEl>
                                          <p:spTgt spid="10"/>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11">
                                            <p:txEl>
                                              <p:pRg st="0" end="0"/>
                                            </p:txEl>
                                          </p:spTgt>
                                        </p:tgtEl>
                                        <p:attrNameLst>
                                          <p:attrName>style.visibility</p:attrName>
                                        </p:attrNameLst>
                                      </p:cBhvr>
                                      <p:to>
                                        <p:strVal val="visible"/>
                                      </p:to>
                                    </p:set>
                                    <p:animEffect transition="in" filter="wipe(left)">
                                      <p:cBhvr>
                                        <p:cTn id="145" dur="500"/>
                                        <p:tgtEl>
                                          <p:spTgt spid="11">
                                            <p:txEl>
                                              <p:pRg st="0" end="0"/>
                                            </p:txEl>
                                          </p:spTgt>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ntr" presetSubtype="8" fill="hold" nodeType="clickEffect">
                                  <p:stCondLst>
                                    <p:cond delay="0"/>
                                  </p:stCondLst>
                                  <p:childTnLst>
                                    <p:set>
                                      <p:cBhvr>
                                        <p:cTn id="149" dur="1" fill="hold">
                                          <p:stCondLst>
                                            <p:cond delay="0"/>
                                          </p:stCondLst>
                                        </p:cTn>
                                        <p:tgtEl>
                                          <p:spTgt spid="11">
                                            <p:txEl>
                                              <p:pRg st="1" end="1"/>
                                            </p:txEl>
                                          </p:spTgt>
                                        </p:tgtEl>
                                        <p:attrNameLst>
                                          <p:attrName>style.visibility</p:attrName>
                                        </p:attrNameLst>
                                      </p:cBhvr>
                                      <p:to>
                                        <p:strVal val="visible"/>
                                      </p:to>
                                    </p:set>
                                    <p:animEffect transition="in" filter="wipe(left)">
                                      <p:cBhvr>
                                        <p:cTn id="150" dur="500"/>
                                        <p:tgtEl>
                                          <p:spTgt spid="11">
                                            <p:txEl>
                                              <p:pRg st="1" end="1"/>
                                            </p:txEl>
                                          </p:spTgt>
                                        </p:tgtEl>
                                      </p:cBhvr>
                                    </p:animEffec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8" fill="hold" nodeType="clickEffect">
                                  <p:stCondLst>
                                    <p:cond delay="0"/>
                                  </p:stCondLst>
                                  <p:childTnLst>
                                    <p:set>
                                      <p:cBhvr>
                                        <p:cTn id="154" dur="1" fill="hold">
                                          <p:stCondLst>
                                            <p:cond delay="0"/>
                                          </p:stCondLst>
                                        </p:cTn>
                                        <p:tgtEl>
                                          <p:spTgt spid="11">
                                            <p:txEl>
                                              <p:pRg st="2" end="2"/>
                                            </p:txEl>
                                          </p:spTgt>
                                        </p:tgtEl>
                                        <p:attrNameLst>
                                          <p:attrName>style.visibility</p:attrName>
                                        </p:attrNameLst>
                                      </p:cBhvr>
                                      <p:to>
                                        <p:strVal val="visible"/>
                                      </p:to>
                                    </p:set>
                                    <p:animEffect transition="in" filter="wipe(left)">
                                      <p:cBhvr>
                                        <p:cTn id="155" dur="500"/>
                                        <p:tgtEl>
                                          <p:spTgt spid="11">
                                            <p:txEl>
                                              <p:pRg st="2" end="2"/>
                                            </p:txEl>
                                          </p:spTgt>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ntr" presetSubtype="4" fill="hold" grpId="0" nodeType="clickEffect">
                                  <p:stCondLst>
                                    <p:cond delay="0"/>
                                  </p:stCondLst>
                                  <p:childTnLst>
                                    <p:set>
                                      <p:cBhvr>
                                        <p:cTn id="159" dur="1" fill="hold">
                                          <p:stCondLst>
                                            <p:cond delay="0"/>
                                          </p:stCondLst>
                                        </p:cTn>
                                        <p:tgtEl>
                                          <p:spTgt spid="23"/>
                                        </p:tgtEl>
                                        <p:attrNameLst>
                                          <p:attrName>style.visibility</p:attrName>
                                        </p:attrNameLst>
                                      </p:cBhvr>
                                      <p:to>
                                        <p:strVal val="visible"/>
                                      </p:to>
                                    </p:set>
                                    <p:animEffect transition="in" filter="wipe(down)">
                                      <p:cBhvr>
                                        <p:cTn id="160" dur="500"/>
                                        <p:tgtEl>
                                          <p:spTgt spid="23"/>
                                        </p:tgtEl>
                                      </p:cBhvr>
                                    </p:animEffect>
                                  </p:childTnLst>
                                </p:cTn>
                              </p:par>
                            </p:childTnLst>
                          </p:cTn>
                        </p:par>
                      </p:childTnLst>
                    </p:cTn>
                  </p:par>
                  <p:par>
                    <p:cTn id="161" fill="hold" nodeType="clickPar">
                      <p:stCondLst>
                        <p:cond delay="indefinite"/>
                        <p:cond evt="onBegin" delay="0">
                          <p:tn val="160"/>
                        </p:cond>
                      </p:stCondLst>
                      <p:childTnLst>
                        <p:par>
                          <p:cTn id="162" fill="hold">
                            <p:stCondLst>
                              <p:cond delay="0"/>
                            </p:stCondLst>
                            <p:childTnLst>
                              <p:par>
                                <p:cTn id="163" presetID="22" presetClass="exit" presetSubtype="4" fill="hold" grpId="1" nodeType="clickEffect">
                                  <p:stCondLst>
                                    <p:cond delay="0"/>
                                  </p:stCondLst>
                                  <p:childTnLst>
                                    <p:animEffect transition="out" filter="wipe(down)">
                                      <p:cBhvr>
                                        <p:cTn id="164" dur="500"/>
                                        <p:tgtEl>
                                          <p:spTgt spid="23"/>
                                        </p:tgtEl>
                                      </p:cBhvr>
                                    </p:animEffect>
                                    <p:set>
                                      <p:cBhvr>
                                        <p:cTn id="165" dur="1" fill="hold">
                                          <p:stCondLst>
                                            <p:cond delay="499"/>
                                          </p:stCondLst>
                                        </p:cTn>
                                        <p:tgtEl>
                                          <p:spTgt spid="23"/>
                                        </p:tgtEl>
                                        <p:attrNameLst>
                                          <p:attrName>style.visibility</p:attrName>
                                        </p:attrNameLst>
                                      </p:cBhvr>
                                      <p:to>
                                        <p:strVal val="hidden"/>
                                      </p:to>
                                    </p:set>
                                  </p:childTnLst>
                                </p:cTn>
                              </p:par>
                            </p:childTnLst>
                          </p:cTn>
                        </p:par>
                      </p:childTnLst>
                    </p:cTn>
                  </p:par>
                  <p:par>
                    <p:cTn id="166" fill="hold" nodeType="clickPar">
                      <p:stCondLst>
                        <p:cond delay="indefinite"/>
                        <p:cond evt="onBegin" delay="0">
                          <p:tn val="165"/>
                        </p:cond>
                      </p:stCondLst>
                      <p:childTnLst>
                        <p:par>
                          <p:cTn id="167" fill="hold">
                            <p:stCondLst>
                              <p:cond delay="0"/>
                            </p:stCondLst>
                            <p:childTnLst>
                              <p:par>
                                <p:cTn id="168" presetID="22" presetClass="entr" presetSubtype="2" fill="hold" grpId="0" nodeType="clickEffect">
                                  <p:stCondLst>
                                    <p:cond delay="0"/>
                                  </p:stCondLst>
                                  <p:childTnLst>
                                    <p:set>
                                      <p:cBhvr>
                                        <p:cTn id="169" dur="1" fill="hold">
                                          <p:stCondLst>
                                            <p:cond delay="0"/>
                                          </p:stCondLst>
                                        </p:cTn>
                                        <p:tgtEl>
                                          <p:spTgt spid="24"/>
                                        </p:tgtEl>
                                        <p:attrNameLst>
                                          <p:attrName>style.visibility</p:attrName>
                                        </p:attrNameLst>
                                      </p:cBhvr>
                                      <p:to>
                                        <p:strVal val="visible"/>
                                      </p:to>
                                    </p:set>
                                    <p:animEffect transition="in" filter="wipe(right)">
                                      <p:cBhvr>
                                        <p:cTn id="170" dur="500"/>
                                        <p:tgtEl>
                                          <p:spTgt spid="24"/>
                                        </p:tgtEl>
                                      </p:cBhvr>
                                    </p:animEffect>
                                  </p:childTnLst>
                                </p:cTn>
                              </p:par>
                            </p:childTnLst>
                          </p:cTn>
                        </p:par>
                      </p:childTnLst>
                    </p:cTn>
                  </p:par>
                  <p:par>
                    <p:cTn id="171" fill="hold" nodeType="clickPar">
                      <p:stCondLst>
                        <p:cond delay="indefinite"/>
                        <p:cond evt="onBegin" delay="0">
                          <p:tn val="170"/>
                        </p:cond>
                      </p:stCondLst>
                      <p:childTnLst>
                        <p:par>
                          <p:cTn id="172" fill="hold">
                            <p:stCondLst>
                              <p:cond delay="0"/>
                            </p:stCondLst>
                            <p:childTnLst>
                              <p:par>
                                <p:cTn id="173" presetID="22" presetClass="exit" presetSubtype="4" fill="hold" grpId="1" nodeType="clickEffect">
                                  <p:stCondLst>
                                    <p:cond delay="0"/>
                                  </p:stCondLst>
                                  <p:childTnLst>
                                    <p:animEffect transition="out" filter="wipe(down)">
                                      <p:cBhvr>
                                        <p:cTn id="174" dur="500"/>
                                        <p:tgtEl>
                                          <p:spTgt spid="24"/>
                                        </p:tgtEl>
                                      </p:cBhvr>
                                    </p:animEffect>
                                    <p:set>
                                      <p:cBhvr>
                                        <p:cTn id="175" dur="1" fill="hold">
                                          <p:stCondLst>
                                            <p:cond delay="499"/>
                                          </p:stCondLst>
                                        </p:cTn>
                                        <p:tgtEl>
                                          <p:spTgt spid="24"/>
                                        </p:tgtEl>
                                        <p:attrNameLst>
                                          <p:attrName>style.visibility</p:attrName>
                                        </p:attrNameLst>
                                      </p:cBhvr>
                                      <p:to>
                                        <p:strVal val="hidden"/>
                                      </p:to>
                                    </p:set>
                                  </p:childTnLst>
                                </p:cTn>
                              </p:par>
                            </p:childTnLst>
                          </p:cTn>
                        </p:par>
                      </p:childTnLst>
                    </p:cTn>
                  </p:par>
                  <p:par>
                    <p:cTn id="176" fill="hold" nodeType="clickPar">
                      <p:stCondLst>
                        <p:cond delay="indefinite"/>
                        <p:cond evt="onBegin" delay="0">
                          <p:tn val="175"/>
                        </p:cond>
                      </p:stCondLst>
                      <p:childTnLst>
                        <p:par>
                          <p:cTn id="177" fill="hold">
                            <p:stCondLst>
                              <p:cond delay="0"/>
                            </p:stCondLst>
                            <p:childTnLst>
                              <p:par>
                                <p:cTn id="178" presetID="22" presetClass="entr" presetSubtype="2" fill="hold" grpId="0" nodeType="click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wipe(right)">
                                      <p:cBhvr>
                                        <p:cTn id="180" dur="500"/>
                                        <p:tgtEl>
                                          <p:spTgt spid="25"/>
                                        </p:tgtEl>
                                      </p:cBhvr>
                                    </p:animEffect>
                                  </p:childTnLst>
                                </p:cTn>
                              </p:par>
                            </p:childTnLst>
                          </p:cTn>
                        </p:par>
                      </p:childTnLst>
                    </p:cTn>
                  </p:par>
                  <p:par>
                    <p:cTn id="181" fill="hold" nodeType="clickPar">
                      <p:stCondLst>
                        <p:cond delay="indefinite"/>
                        <p:cond evt="onBegin" delay="0">
                          <p:tn val="180"/>
                        </p:cond>
                      </p:stCondLst>
                      <p:childTnLst>
                        <p:par>
                          <p:cTn id="182" fill="hold">
                            <p:stCondLst>
                              <p:cond delay="0"/>
                            </p:stCondLst>
                            <p:childTnLst>
                              <p:par>
                                <p:cTn id="183" presetID="22" presetClass="exit" presetSubtype="4" fill="hold" grpId="1" nodeType="clickEffect">
                                  <p:stCondLst>
                                    <p:cond delay="0"/>
                                  </p:stCondLst>
                                  <p:childTnLst>
                                    <p:animEffect transition="out" filter="wipe(down)">
                                      <p:cBhvr>
                                        <p:cTn id="184" dur="500"/>
                                        <p:tgtEl>
                                          <p:spTgt spid="25"/>
                                        </p:tgtEl>
                                      </p:cBhvr>
                                    </p:animEffect>
                                    <p:set>
                                      <p:cBhvr>
                                        <p:cTn id="185" dur="1" fill="hold">
                                          <p:stCondLst>
                                            <p:cond delay="499"/>
                                          </p:stCondLst>
                                        </p:cTn>
                                        <p:tgtEl>
                                          <p:spTgt spid="25"/>
                                        </p:tgtEl>
                                        <p:attrNameLst>
                                          <p:attrName>style.visibility</p:attrName>
                                        </p:attrNameLst>
                                      </p:cBhvr>
                                      <p:to>
                                        <p:strVal val="hidden"/>
                                      </p:to>
                                    </p:set>
                                  </p:childTnLst>
                                </p:cTn>
                              </p:par>
                            </p:childTnLst>
                          </p:cTn>
                        </p:par>
                      </p:childTnLst>
                    </p:cTn>
                  </p:par>
                  <p:par>
                    <p:cTn id="186" fill="hold" nodeType="clickPar">
                      <p:stCondLst>
                        <p:cond delay="indefinite"/>
                        <p:cond evt="onBegin" delay="0">
                          <p:tn val="185"/>
                        </p:cond>
                      </p:stCondLst>
                      <p:childTnLst>
                        <p:par>
                          <p:cTn id="187" fill="hold">
                            <p:stCondLst>
                              <p:cond delay="0"/>
                            </p:stCondLst>
                            <p:childTnLst>
                              <p:par>
                                <p:cTn id="188" presetID="22" presetClass="entr" presetSubtype="2" fill="hold" grpId="0" nodeType="clickEffect">
                                  <p:stCondLst>
                                    <p:cond delay="0"/>
                                  </p:stCondLst>
                                  <p:childTnLst>
                                    <p:set>
                                      <p:cBhvr>
                                        <p:cTn id="189" dur="1" fill="hold">
                                          <p:stCondLst>
                                            <p:cond delay="0"/>
                                          </p:stCondLst>
                                        </p:cTn>
                                        <p:tgtEl>
                                          <p:spTgt spid="26"/>
                                        </p:tgtEl>
                                        <p:attrNameLst>
                                          <p:attrName>style.visibility</p:attrName>
                                        </p:attrNameLst>
                                      </p:cBhvr>
                                      <p:to>
                                        <p:strVal val="visible"/>
                                      </p:to>
                                    </p:set>
                                    <p:animEffect transition="in" filter="wipe(right)">
                                      <p:cBhvr>
                                        <p:cTn id="190" dur="500"/>
                                        <p:tgtEl>
                                          <p:spTgt spid="26"/>
                                        </p:tgtEl>
                                      </p:cBhvr>
                                    </p:animEffect>
                                  </p:childTnLst>
                                </p:cTn>
                              </p:par>
                            </p:childTnLst>
                          </p:cTn>
                        </p:par>
                      </p:childTnLst>
                    </p:cTn>
                  </p:par>
                  <p:par>
                    <p:cTn id="191" fill="hold" nodeType="clickPar">
                      <p:stCondLst>
                        <p:cond delay="indefinite"/>
                        <p:cond evt="onBegin" delay="0">
                          <p:tn val="190"/>
                        </p:cond>
                      </p:stCondLst>
                      <p:childTnLst>
                        <p:par>
                          <p:cTn id="192" fill="hold">
                            <p:stCondLst>
                              <p:cond delay="0"/>
                            </p:stCondLst>
                            <p:childTnLst>
                              <p:par>
                                <p:cTn id="193" presetID="22" presetClass="exit" presetSubtype="4" fill="hold" grpId="1" nodeType="clickEffect">
                                  <p:stCondLst>
                                    <p:cond delay="0"/>
                                  </p:stCondLst>
                                  <p:childTnLst>
                                    <p:animEffect transition="out" filter="wipe(down)">
                                      <p:cBhvr>
                                        <p:cTn id="194" dur="500"/>
                                        <p:tgtEl>
                                          <p:spTgt spid="26"/>
                                        </p:tgtEl>
                                      </p:cBhvr>
                                    </p:animEffect>
                                    <p:set>
                                      <p:cBhvr>
                                        <p:cTn id="195" dur="1" fill="hold">
                                          <p:stCondLst>
                                            <p:cond delay="499"/>
                                          </p:stCondLst>
                                        </p:cTn>
                                        <p:tgtEl>
                                          <p:spTgt spid="26"/>
                                        </p:tgtEl>
                                        <p:attrNameLst>
                                          <p:attrName>style.visibility</p:attrName>
                                        </p:attrNameLst>
                                      </p:cBhvr>
                                      <p:to>
                                        <p:strVal val="hidden"/>
                                      </p:to>
                                    </p:set>
                                  </p:childTnLst>
                                </p:cTn>
                              </p:par>
                            </p:childTnLst>
                          </p:cTn>
                        </p:par>
                      </p:childTnLst>
                    </p:cTn>
                  </p:par>
                  <p:par>
                    <p:cTn id="196" fill="hold" nodeType="clickPar">
                      <p:stCondLst>
                        <p:cond delay="indefinite"/>
                        <p:cond evt="onBegin" delay="0">
                          <p:tn val="195"/>
                        </p:cond>
                      </p:stCondLst>
                      <p:childTnLst>
                        <p:par>
                          <p:cTn id="197" fill="hold">
                            <p:stCondLst>
                              <p:cond delay="0"/>
                            </p:stCondLst>
                            <p:childTnLst>
                              <p:par>
                                <p:cTn id="198" presetID="22" presetClass="entr" presetSubtype="8" fill="hold" grpId="0" nodeType="clickEffect">
                                  <p:stCondLst>
                                    <p:cond delay="0"/>
                                  </p:stCondLst>
                                  <p:childTnLst>
                                    <p:set>
                                      <p:cBhvr>
                                        <p:cTn id="199" dur="1" fill="hold">
                                          <p:stCondLst>
                                            <p:cond delay="0"/>
                                          </p:stCondLst>
                                        </p:cTn>
                                        <p:tgtEl>
                                          <p:spTgt spid="27"/>
                                        </p:tgtEl>
                                        <p:attrNameLst>
                                          <p:attrName>style.visibility</p:attrName>
                                        </p:attrNameLst>
                                      </p:cBhvr>
                                      <p:to>
                                        <p:strVal val="visible"/>
                                      </p:to>
                                    </p:set>
                                    <p:animEffect transition="in" filter="wipe(left)">
                                      <p:cBhvr>
                                        <p:cTn id="20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0" grpId="1" animBg="1"/>
      <p:bldP spid="13" grpId="0" animBg="1"/>
      <p:bldP spid="13" grpId="1" animBg="1"/>
      <p:bldP spid="15" grpId="0" animBg="1"/>
      <p:bldP spid="15" grpId="1" animBg="1"/>
      <p:bldP spid="29" grpId="0" animBg="1"/>
      <p:bldP spid="29" grpId="1" animBg="1"/>
      <p:bldP spid="16" grpId="0" animBg="1"/>
      <p:bldP spid="16" grpId="1" animBg="1"/>
      <p:bldP spid="17" grpId="0" animBg="1"/>
      <p:bldP spid="17" grpId="1" animBg="1"/>
      <p:bldP spid="18" grpId="0" animBg="1"/>
      <p:bldP spid="18" grpId="1" animBg="1"/>
      <p:bldP spid="19" grpId="0" animBg="1"/>
      <p:bldP spid="19" grpId="1" animBg="1"/>
      <p:bldP spid="21" grpId="0"/>
      <p:bldP spid="22" grpId="0"/>
      <p:bldP spid="23" grpId="0" animBg="1"/>
      <p:bldP spid="23" grpId="1" animBg="1"/>
      <p:bldP spid="24" grpId="0" animBg="1"/>
      <p:bldP spid="24" grpId="1" animBg="1"/>
      <p:bldP spid="25" grpId="0" animBg="1"/>
      <p:bldP spid="25" grpId="1" animBg="1"/>
      <p:bldP spid="26" grpId="0" animBg="1"/>
      <p:bldP spid="26" grpId="1" animBg="1"/>
      <p:bldP spid="27"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比热容</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一、比较不同物质的吸热能力</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4" name="文本框 103" title=""/>
          <p:cNvSpPr txBox="1"/>
          <p:nvPr/>
        </p:nvSpPr>
        <p:spPr>
          <a:xfrm>
            <a:off x="292735" y="1487170"/>
            <a:ext cx="11764010" cy="2168525"/>
          </a:xfrm>
          <a:prstGeom prst="rect">
            <a:avLst/>
          </a:prstGeom>
          <a:noFill/>
          <a:ln w="9525">
            <a:noFill/>
          </a:ln>
        </p:spPr>
        <p:txBody>
          <a:bodyPr wrap="square">
            <a:spAutoFit/>
          </a:bodyPr>
          <a:lstStyle/>
          <a:p>
            <a:pPr indent="0"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1.探究不同物质吸热能力</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solidFill>
                  <a:srgbClr val="1C18D4"/>
                </a:solidFill>
                <a:latin typeface="微软雅黑" panose="020b0503020204020204" charset="-122"/>
                <a:ea typeface="微软雅黑" panose="020b0503020204020204" charset="-122"/>
                <a:cs typeface="微软雅黑" panose="020b0503020204020204" charset="-122"/>
              </a:rPr>
              <a:t>【实验目的】</a:t>
            </a:r>
            <a:r>
              <a:rPr>
                <a:latin typeface="微软雅黑" panose="020b0503020204020204" charset="-122"/>
                <a:ea typeface="微软雅黑" panose="020b0503020204020204" charset="-122"/>
                <a:cs typeface="微软雅黑" panose="020b0503020204020204" charset="-122"/>
              </a:rPr>
              <a:t>探究不同物体的吸热能力。</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solidFill>
                  <a:srgbClr val="1C18D4"/>
                </a:solidFill>
                <a:latin typeface="微软雅黑" panose="020b0503020204020204" charset="-122"/>
                <a:ea typeface="微软雅黑" panose="020b0503020204020204" charset="-122"/>
                <a:cs typeface="微软雅黑" panose="020b0503020204020204" charset="-122"/>
              </a:rPr>
              <a:t>【实验器材】</a:t>
            </a:r>
            <a:r>
              <a:rPr>
                <a:latin typeface="微软雅黑" panose="020b0503020204020204" charset="-122"/>
                <a:ea typeface="微软雅黑" panose="020b0503020204020204" charset="-122"/>
                <a:cs typeface="微软雅黑" panose="020b0503020204020204" charset="-122"/>
              </a:rPr>
              <a:t>相同的铁台架、酒精灯、石棉网、烧杯、温度计、搅拌器两套，火柴、秒表、水和另一种液体（如煤油）。</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solidFill>
                  <a:srgbClr val="1C18D4"/>
                </a:solidFill>
                <a:latin typeface="微软雅黑" panose="020b0503020204020204" charset="-122"/>
                <a:ea typeface="微软雅黑" panose="020b0503020204020204" charset="-122"/>
                <a:cs typeface="微软雅黑" panose="020b0503020204020204" charset="-122"/>
              </a:rPr>
              <a:t>【实验步骤】</a:t>
            </a:r>
            <a:r>
              <a:rPr>
                <a:latin typeface="微软雅黑" panose="020b0503020204020204" charset="-122"/>
                <a:ea typeface="微软雅黑" panose="020b0503020204020204" charset="-122"/>
                <a:cs typeface="微软雅黑" panose="020b0503020204020204" charset="-122"/>
              </a:rPr>
              <a:t>一、按图组装器材。</a:t>
            </a:r>
            <a:endParaRPr>
              <a:latin typeface="微软雅黑" panose="020b0503020204020204" charset="-122"/>
              <a:ea typeface="微软雅黑" panose="020b0503020204020204" charset="-122"/>
              <a:cs typeface="微软雅黑" panose="020b0503020204020204" charset="-122"/>
            </a:endParaRPr>
          </a:p>
        </p:txBody>
      </p:sp>
      <p:pic>
        <p:nvPicPr>
          <p:cNvPr id="6" name="图片 -2147482487" title=""/>
          <p:cNvPicPr>
            <a:picLocks noChangeAspect="1"/>
          </p:cNvPicPr>
          <p:nvPr/>
        </p:nvPicPr>
        <p:blipFill>
          <a:blip r:embed="rId3"/>
          <a:stretch>
            <a:fillRect/>
          </a:stretch>
        </p:blipFill>
        <p:spPr>
          <a:xfrm>
            <a:off x="4523740" y="3733800"/>
            <a:ext cx="2658110" cy="265493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wipe(left)">
                                      <p:cBhvr>
                                        <p:cTn id="18" dur="500"/>
                                        <p:tgtEl>
                                          <p:spTgt spid="104"/>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4"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一、比较不同物质的吸热能力</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4" name="文本框 103" title=""/>
          <p:cNvSpPr txBox="1"/>
          <p:nvPr/>
        </p:nvSpPr>
        <p:spPr>
          <a:xfrm>
            <a:off x="292735" y="1487170"/>
            <a:ext cx="11764010" cy="1753235"/>
          </a:xfrm>
          <a:prstGeom prst="rect">
            <a:avLst/>
          </a:prstGeom>
          <a:noFill/>
          <a:ln w="9525">
            <a:noFill/>
          </a:ln>
        </p:spPr>
        <p:txBody>
          <a:bodyPr wrap="square">
            <a:spAutoFit/>
          </a:bodyPr>
          <a:lstStyle/>
          <a:p>
            <a:pPr indent="0"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1.探究不同物质吸热能力</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二、取质量相同的水和煤油（60g），常温下待温度稳定后（控制两种液体初温相同），测出两种液体的温度，并计入表格。</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三、点燃酒精灯，同时给水和煤油加热，加热时间为5分钟，测量此时两种液体温度并计入表格。</a:t>
            </a:r>
            <a:endParaRPr>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nvSpPr>
        <p:spPr>
          <a:xfrm>
            <a:off x="292735" y="3240405"/>
            <a:ext cx="11764010" cy="506730"/>
          </a:xfrm>
          <a:prstGeom prst="rect">
            <a:avLst/>
          </a:prstGeom>
          <a:noFill/>
          <a:ln w="9525">
            <a:noFill/>
          </a:ln>
        </p:spPr>
        <p:txBody>
          <a:bodyPr wrap="square">
            <a:spAutoFit/>
          </a:bodyPr>
          <a:lstStyle/>
          <a:p>
            <a:pPr indent="0" fontAlgn="auto">
              <a:lnSpc>
                <a:spcPct val="150000"/>
              </a:lnSpc>
            </a:pPr>
            <a:r>
              <a:rPr>
                <a:latin typeface="微软雅黑" panose="020b0503020204020204" charset="-122"/>
                <a:ea typeface="微软雅黑" panose="020b0503020204020204" charset="-122"/>
                <a:cs typeface="微软雅黑" panose="020b0503020204020204" charset="-122"/>
              </a:rPr>
              <a:t>四、实验表格（参考数据）</a:t>
            </a:r>
            <a:endParaRPr>
              <a:latin typeface="微软雅黑" panose="020b0503020204020204" charset="-122"/>
              <a:ea typeface="微软雅黑" panose="020b0503020204020204" charset="-122"/>
              <a:cs typeface="微软雅黑" panose="020b0503020204020204" charset="-122"/>
            </a:endParaRPr>
          </a:p>
        </p:txBody>
      </p:sp>
      <p:graphicFrame>
        <p:nvGraphicFramePr>
          <p:cNvPr id="10" name="表格 9" title=""/>
          <p:cNvGraphicFramePr>
            <a:graphicFrameLocks noGrp="1"/>
          </p:cNvGraphicFramePr>
          <p:nvPr/>
        </p:nvGraphicFramePr>
        <p:xfrm>
          <a:off x="429260" y="3900170"/>
          <a:ext cx="11440160" cy="1877060"/>
        </p:xfrm>
        <a:graphic>
          <a:graphicData uri="http://schemas.openxmlformats.org/drawingml/2006/table">
            <a:tbl>
              <a:tblPr firstRow="1" bandRow="1">
                <a:tableStyleId>{5940675A-B579-460E-94D1-54222C63F5DA}</a:tableStyleId>
              </a:tblPr>
              <a:tblGrid>
                <a:gridCol w="1728470"/>
                <a:gridCol w="1881505"/>
                <a:gridCol w="1864995"/>
                <a:gridCol w="1942465"/>
                <a:gridCol w="1678940"/>
                <a:gridCol w="2343785"/>
              </a:tblGrid>
              <a:tr h="46926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物质种类</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质量/g</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初温/°C</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末温/°C</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温升/°C</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加热时间（min）</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926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水</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60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926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煤油</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60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56</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36</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926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wipe(left)">
                                      <p:cBhvr>
                                        <p:cTn id="18" dur="500"/>
                                        <p:tgtEl>
                                          <p:spTgt spid="104"/>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4" grpId="0"/>
      <p:bldP spid="7"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nvGraphicFramePr>
        <p:xfrm>
          <a:off x="292735" y="1852295"/>
          <a:ext cx="11733530" cy="4886960"/>
        </p:xfrm>
        <a:graphic>
          <a:graphicData uri="http://schemas.openxmlformats.org/drawingml/2006/table">
            <a:tbl>
              <a:tblPr firstRow="1" bandRow="1">
                <a:tableStyleId>{5940675A-B579-460E-94D1-54222C63F5DA}</a:tableStyleId>
              </a:tblPr>
              <a:tblGrid>
                <a:gridCol w="1475740"/>
                <a:gridCol w="3940175"/>
                <a:gridCol w="6317615"/>
              </a:tblGrid>
              <a:tr h="254000">
                <a:tc>
                  <a:txBody>
                    <a:bodyPr vert="horz" wrap="square"/>
                    <a:lstStyle/>
                    <a:p>
                      <a:pPr indent="0" algn="ctr">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673100">
                <a:tc>
                  <a:txBody>
                    <a:bodyPr vert="horz" wrap="square"/>
                    <a:lstStyle/>
                    <a:p>
                      <a:pPr indent="0" algn="ctr">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分子热运动理论</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知道常见的物质是由分子、原子构成的。了解分子热运动的主要特点，知道分子动理论的基本观点</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分子热运动理论是常考热点，在历年中考试卷中，无论试题形式怎样，都会出现考查此考点的考题。考题形式以选择题、填空题为主，有时也会出现在综合题中。主要命题点有：对分子热运动理论的理解、物质的扩散、分子间相互作用力等。</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942340">
                <a:tc>
                  <a:txBody>
                    <a:bodyPr vert="horz" wrap="square"/>
                    <a:lstStyle/>
                    <a:p>
                      <a:pPr indent="0" algn="ctr">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物体的内能与内能的改变</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知道自然界和生活中简单的热现象。了解内能和热量。通过实验，认识能量可以从一个物体转移到其他物体，不同形式的能量可以相互转化</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对物体内能的认识，属于较难的考点。改变物体内能的方式是常考热点，也是与生活实际结合最紧密的考点。所以，对本考点的考查是考题较为集中的考查方向。在有关此考点的考题中，选择题多于填空题。此考点的命题点主要有：内能的概念、影响物体内能大小的因素、物体内能的改变、温度与内能以及热量的辨析，尤其是物体内能的改变出现的概率更大。</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808355">
                <a:tc>
                  <a:txBody>
                    <a:bodyPr vert="horz" wrap="square"/>
                    <a:lstStyle/>
                    <a:p>
                      <a:pPr indent="0" algn="ctr">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比热容及其应用</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通过实验了解比热容。能运用比热容说明简单的自然现象</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比热容是本单元重点内容，无论比热容的概念还是比热容的应用，都属于常考热点。对此考点的考查常见题型有选择题、填空题，有时也会出现实验探究题和简答题。无论考查题型怎样，其命题点大都是：比热容的概念、比热容的相关计算、水的比热容大的应用、探究不同物质的吸热能力等。</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700405">
                <a:tc>
                  <a:txBody>
                    <a:bodyPr vert="horz" wrap="square"/>
                    <a:lstStyle/>
                    <a:p>
                      <a:pPr indent="0" algn="ctr">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热机</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了解热机的工作原理。知道内能的利用在人类社会发展史中的重要意义</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热机是内能利用最典型的例子。对此考点的考查题型大都是选择题和填空题。主要命题点有：热机工作原理、内燃机四冲程工作过程和能量转化关系等。</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701040">
                <a:tc>
                  <a:txBody>
                    <a:bodyPr vert="horz" wrap="square"/>
                    <a:lstStyle/>
                    <a:p>
                      <a:pPr indent="0" algn="ctr">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热值与热机效率</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从能量转化的角度认识燃料的热值。从能量转化和转移的角度认识效率</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有关燃料的热值和热机效率的计算问题较多，在考题中有关热机效率的计算问题经常物质的比热容结合在一起，所以，此类考题的题型多数是填空题和综合计算题。主要命题点有：热值的概念及相关计算、热机效率相关计算等。</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807720">
                <a:tc>
                  <a:txBody>
                    <a:bodyPr vert="horz" wrap="square"/>
                    <a:lstStyle/>
                    <a:p>
                      <a:pPr indent="0" algn="ctr">
                        <a:buNone/>
                      </a:pPr>
                      <a:r>
                        <a:rPr lang="en-US" sz="1200" b="1">
                          <a:solidFill>
                            <a:srgbClr val="000000"/>
                          </a:solidFill>
                          <a:latin typeface="微软雅黑" panose="020b0503020204020204" charset="-122"/>
                          <a:ea typeface="微软雅黑" panose="020b0503020204020204" charset="-122"/>
                          <a:cs typeface="宋体" panose="02010600030101010101" pitchFamily="2" charset="-122"/>
                        </a:rPr>
                        <a:t>能量守恒定律</a:t>
                      </a:r>
                      <a:endParaRPr lang="en-US" altLang="en-US" sz="1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了解能量及其存在的不同形式。描述不同形式的能量和生产生活的联系。列举能量转化和转移具有方向性的常见实例。知道能量守恒定律。有用能量转化与守恒的观点分析问题的意识</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能量守恒定律是自然界普遍遵守的规律，所以认识能量转化和转移以及在转化和转移过程中能量守恒的认识理所当然成为常考热点。命题点主要有：能量转化和转移的辨别、能量转化和转移的方向性、能量守恒定律及其应用等。</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一、比较不同物质的吸热能力</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4" name="文本框 103" title=""/>
          <p:cNvSpPr txBox="1"/>
          <p:nvPr/>
        </p:nvSpPr>
        <p:spPr>
          <a:xfrm>
            <a:off x="292735" y="1487170"/>
            <a:ext cx="11764010" cy="506730"/>
          </a:xfrm>
          <a:prstGeom prst="rect">
            <a:avLst/>
          </a:prstGeom>
          <a:noFill/>
          <a:ln w="9525">
            <a:noFill/>
          </a:ln>
        </p:spPr>
        <p:txBody>
          <a:bodyPr wrap="square">
            <a:spAutoFit/>
          </a:bodyPr>
          <a:lstStyle/>
          <a:p>
            <a:pPr indent="0" fontAlgn="auto">
              <a:lnSpc>
                <a:spcPct val="150000"/>
              </a:lnSpc>
            </a:pPr>
            <a:r>
              <a:rPr>
                <a:solidFill>
                  <a:srgbClr val="1C18D4"/>
                </a:solidFill>
                <a:latin typeface="微软雅黑" panose="020b0503020204020204" charset="-122"/>
                <a:ea typeface="微软雅黑" panose="020b0503020204020204" charset="-122"/>
                <a:cs typeface="微软雅黑" panose="020b0503020204020204" charset="-122"/>
              </a:rPr>
              <a:t>【实验结论】</a:t>
            </a:r>
            <a:r>
              <a:rPr>
                <a:latin typeface="微软雅黑" panose="020b0503020204020204" charset="-122"/>
                <a:ea typeface="微软雅黑" panose="020b0503020204020204" charset="-122"/>
                <a:cs typeface="微软雅黑" panose="020b0503020204020204" charset="-122"/>
              </a:rPr>
              <a:t>质量相同的水和另一种液体（如煤油），吸收相同的热量，煤油的温度升高较大。</a:t>
            </a:r>
            <a:endParaRPr>
              <a:latin typeface="微软雅黑" panose="020b0503020204020204" charset="-122"/>
              <a:ea typeface="微软雅黑" panose="020b0503020204020204" charset="-122"/>
              <a:cs typeface="微软雅黑" panose="020b0503020204020204" charset="-122"/>
            </a:endParaRPr>
          </a:p>
        </p:txBody>
      </p:sp>
      <p:pic>
        <p:nvPicPr>
          <p:cNvPr id="6" name="图片 -2147482492" title=""/>
          <p:cNvPicPr>
            <a:picLocks noChangeAspect="1"/>
          </p:cNvPicPr>
          <p:nvPr/>
        </p:nvPicPr>
        <p:blipFill>
          <a:blip r:embed="rId3"/>
          <a:stretch>
            <a:fillRect/>
          </a:stretch>
        </p:blipFill>
        <p:spPr>
          <a:xfrm>
            <a:off x="4485640" y="1993900"/>
            <a:ext cx="2392045" cy="1764665"/>
          </a:xfrm>
          <a:prstGeom prst="rect">
            <a:avLst/>
          </a:prstGeom>
          <a:noFill/>
          <a:ln w="9525">
            <a:noFill/>
          </a:ln>
        </p:spPr>
      </p:pic>
      <p:sp>
        <p:nvSpPr>
          <p:cNvPr id="7" name="文本框 6" title=""/>
          <p:cNvSpPr txBox="1"/>
          <p:nvPr/>
        </p:nvSpPr>
        <p:spPr>
          <a:xfrm>
            <a:off x="292735" y="3246120"/>
            <a:ext cx="1539875" cy="506730"/>
          </a:xfrm>
          <a:prstGeom prst="rect">
            <a:avLst/>
          </a:prstGeom>
          <a:noFill/>
          <a:ln w="9525">
            <a:noFill/>
          </a:ln>
        </p:spPr>
        <p:txBody>
          <a:bodyPr wrap="square">
            <a:spAutoFit/>
          </a:bodyPr>
          <a:lstStyle/>
          <a:p>
            <a:pPr indent="0"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2.考查内容</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11" name="表格 10" title=""/>
          <p:cNvGraphicFramePr>
            <a:graphicFrameLocks noGrp="1"/>
          </p:cNvGraphicFramePr>
          <p:nvPr>
            <p:custDataLst>
              <p:tags r:id="rId4"/>
            </p:custDataLst>
          </p:nvPr>
        </p:nvGraphicFramePr>
        <p:xfrm>
          <a:off x="292735" y="3882390"/>
          <a:ext cx="11764645" cy="2857500"/>
        </p:xfrm>
        <a:graphic>
          <a:graphicData uri="http://schemas.openxmlformats.org/drawingml/2006/table">
            <a:tbl>
              <a:tblPr firstRow="1" bandRow="1">
                <a:tableStyleId>{5940675A-B579-460E-94D1-54222C63F5DA}</a:tableStyleId>
              </a:tblPr>
              <a:tblGrid>
                <a:gridCol w="5071745"/>
                <a:gridCol w="6692900"/>
              </a:tblGrid>
              <a:tr h="238125">
                <a:tc>
                  <a:txBody>
                    <a:bodyPr vert="horz" wrap="square"/>
                    <a:lstStyle/>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考查方向</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解答思路</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两套装置相同目的</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在相同时间内，液体吸收热量相同</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控制两种装置相同的量</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保证实验结论可靠性，酒精灯火焰大小、液体质量和初温</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实验方法</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控制变量法</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两种液体吸收热量能力是通过什么反映的</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温度升高值</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实验中不停搅拌液体的目的</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液体上下温度均匀</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如果要使水和煤油的最后温度相同如何操作</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给水继续加热</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温升相同那种液体吸收热量多</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水</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哪种液体的吸热能力强</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水</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表示不同物质吸热能力的物理量</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比热容</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吸收热量计算</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利用比热容公式进行计算</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安装顺序</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自下而上</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wipe(left)">
                                      <p:cBhvr>
                                        <p:cTn id="18" dur="500"/>
                                        <p:tgtEl>
                                          <p:spTgt spid="104"/>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4" grpId="0"/>
      <p:bldP spid="6" grpId="0"/>
      <p:bldP spid="7"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二、比热容</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title=""/>
          <p:cNvSpPr txBox="1"/>
          <p:nvPr/>
        </p:nvSpPr>
        <p:spPr>
          <a:xfrm>
            <a:off x="292735" y="1378585"/>
            <a:ext cx="11768455" cy="2584450"/>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1.定义：</a:t>
            </a:r>
            <a:r>
              <a:rPr lang="zh-CN">
                <a:latin typeface="微软雅黑" panose="020b0503020204020204" charset="-122"/>
                <a:ea typeface="微软雅黑" panose="020b0503020204020204" charset="-122"/>
              </a:rPr>
              <a:t>一定质量的某种物质在温度升高时，吸收的热量与它的质量和升高的温度乘积之比叫做这种物质的</a:t>
            </a:r>
            <a:r>
              <a:rPr lang="zh-CN">
                <a:highlight>
                  <a:srgbClr val="FFFF00"/>
                </a:highlight>
                <a:latin typeface="微软雅黑" panose="020b0503020204020204" charset="-122"/>
                <a:ea typeface="微软雅黑" panose="020b0503020204020204" charset="-122"/>
              </a:rPr>
              <a:t>比热容</a:t>
            </a:r>
            <a:r>
              <a:rPr lang="zh-CN">
                <a:latin typeface="微软雅黑" panose="020b0503020204020204" charset="-122"/>
                <a:ea typeface="微软雅黑" panose="020b0503020204020204" charset="-122"/>
              </a:rPr>
              <a:t>，用符号c表示。</a:t>
            </a:r>
            <a:endParaRPr lang="zh-CN">
              <a:latin typeface="微软雅黑" panose="020b0503020204020204" charset="-122"/>
              <a:ea typeface="微软雅黑" panose="020b0503020204020204" charset="-122"/>
            </a:endParaRP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2.定义式：</a:t>
            </a:r>
            <a:endParaRPr lang="zh-CN">
              <a:latin typeface="微软雅黑" panose="020b0503020204020204" charset="-122"/>
              <a:ea typeface="微软雅黑" panose="020b0503020204020204" charset="-122"/>
            </a:endParaRP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3.单位：</a:t>
            </a:r>
            <a:r>
              <a:rPr lang="zh-CN">
                <a:highlight>
                  <a:srgbClr val="FFFF00"/>
                </a:highlight>
                <a:latin typeface="微软雅黑" panose="020b0503020204020204" charset="-122"/>
                <a:ea typeface="微软雅黑" panose="020b0503020204020204" charset="-122"/>
              </a:rPr>
              <a:t>焦耳每千克摄氏度</a:t>
            </a:r>
            <a:r>
              <a:rPr lang="zh-CN">
                <a:latin typeface="微软雅黑" panose="020b0503020204020204" charset="-122"/>
                <a:ea typeface="微软雅黑" panose="020b0503020204020204" charset="-122"/>
              </a:rPr>
              <a:t>，符号是：</a:t>
            </a:r>
            <a:r>
              <a:rPr lang="zh-CN">
                <a:highlight>
                  <a:srgbClr val="FFFF00"/>
                </a:highlight>
                <a:latin typeface="微软雅黑" panose="020b0503020204020204" charset="-122"/>
                <a:ea typeface="微软雅黑" panose="020b0503020204020204" charset="-122"/>
              </a:rPr>
              <a:t>J/（kg·℃）</a:t>
            </a:r>
            <a:r>
              <a:rPr lang="zh-CN">
                <a:latin typeface="微软雅黑" panose="020b0503020204020204" charset="-122"/>
                <a:ea typeface="微软雅黑" panose="020b0503020204020204" charset="-122"/>
              </a:rPr>
              <a:t>，比热容单位是由质量、温度和热量组成的组合单位。</a:t>
            </a:r>
            <a:endParaRPr lang="zh-CN">
              <a:latin typeface="微软雅黑" panose="020b0503020204020204" charset="-122"/>
              <a:ea typeface="微软雅黑" panose="020b0503020204020204" charset="-122"/>
            </a:endParaRP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4.物理意义：</a:t>
            </a:r>
            <a:r>
              <a:rPr lang="zh-CN">
                <a:latin typeface="微软雅黑" panose="020b0503020204020204" charset="-122"/>
                <a:ea typeface="微软雅黑" panose="020b0503020204020204" charset="-122"/>
              </a:rPr>
              <a:t>水的比热容是4.2×10</a:t>
            </a:r>
            <a:r>
              <a:rPr lang="zh-CN" baseline="30000">
                <a:latin typeface="微软雅黑" panose="020b0503020204020204" charset="-122"/>
                <a:ea typeface="微软雅黑" panose="020b0503020204020204" charset="-122"/>
              </a:rPr>
              <a:t>3</a:t>
            </a:r>
            <a:r>
              <a:rPr lang="zh-CN">
                <a:latin typeface="微软雅黑" panose="020b0503020204020204" charset="-122"/>
                <a:ea typeface="微软雅黑" panose="020b0503020204020204" charset="-122"/>
              </a:rPr>
              <a:t>J/(kg·℃)，表示的物理意义是：1千克的水温度升高1℃吸收的热量是4.2×10</a:t>
            </a:r>
            <a:r>
              <a:rPr lang="zh-CN" baseline="30000">
                <a:latin typeface="微软雅黑" panose="020b0503020204020204" charset="-122"/>
                <a:ea typeface="微软雅黑" panose="020b0503020204020204" charset="-122"/>
              </a:rPr>
              <a:t>3</a:t>
            </a:r>
            <a:r>
              <a:rPr lang="zh-CN">
                <a:latin typeface="微软雅黑" panose="020b0503020204020204" charset="-122"/>
                <a:ea typeface="微软雅黑" panose="020b0503020204020204" charset="-122"/>
              </a:rPr>
              <a:t>J。</a:t>
            </a:r>
            <a:endParaRPr lang="zh-CN">
              <a:latin typeface="微软雅黑" panose="020b0503020204020204" charset="-122"/>
              <a:ea typeface="微软雅黑" panose="020b0503020204020204" charset="-122"/>
            </a:endParaRP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5.一些常见物质的比热容</a:t>
            </a:r>
            <a:endParaRPr lang="zh-CN">
              <a:solidFill>
                <a:schemeClr val="accent1">
                  <a:lumMod val="75000"/>
                </a:schemeClr>
              </a:solidFill>
              <a:latin typeface="微软雅黑" panose="020b0503020204020204" charset="-122"/>
              <a:ea typeface="微软雅黑" panose="020b0503020204020204" charset="-122"/>
            </a:endParaRPr>
          </a:p>
        </p:txBody>
      </p:sp>
      <p:graphicFrame>
        <p:nvGraphicFramePr>
          <p:cNvPr id="6" name="Object 136" title=""/>
          <p:cNvGraphicFramePr>
            <a:graphicFrameLocks noChangeAspect="1"/>
          </p:cNvGraphicFramePr>
          <p:nvPr/>
        </p:nvGraphicFramePr>
        <p:xfrm>
          <a:off x="1447800" y="2203450"/>
          <a:ext cx="1192530" cy="632460"/>
        </p:xfrm>
        <a:graphic>
          <a:graphicData uri="http://schemas.openxmlformats.org/presentationml/2006/ole">
            <mc:AlternateContent>
              <mc:Choice xmlns:v="urn:schemas-microsoft-com:vml" Requires="v">
                <p:oleObj spid="_x0000_s1038" r:id="rId3" imgW="838200" imgH="444500" progId="Equation.KSEE3">
                  <p:embed/>
                </p:oleObj>
              </mc:Choice>
              <mc:Fallback>
                <p:oleObj r:id="rId3" imgW="838200" imgH="444500" progId="Equation.KSEE3">
                  <p:embed/>
                  <p:pic>
                    <p:nvPicPr>
                      <p:cNvPr id="0" name="OLE substitute image"/>
                      <p:cNvPicPr/>
                      <p:nvPr/>
                    </p:nvPicPr>
                    <p:blipFill>
                      <a:blip r:embed="rId4"/>
                      <a:stretch>
                        <a:fillRect/>
                      </a:stretch>
                    </p:blipFill>
                    <p:spPr>
                      <a:xfrm>
                        <a:off x="1447800" y="2203450"/>
                        <a:ext cx="1192530" cy="632460"/>
                      </a:xfrm>
                      <a:prstGeom prst="rect">
                        <a:avLst/>
                      </a:prstGeom>
                      <a:noFill/>
                      <a:ln w="38100">
                        <a:noFill/>
                        <a:miter/>
                      </a:ln>
                    </p:spPr>
                  </p:pic>
                </p:oleObj>
              </mc:Fallback>
            </mc:AlternateContent>
          </a:graphicData>
        </a:graphic>
      </p:graphicFrame>
      <p:pic>
        <p:nvPicPr>
          <p:cNvPr id="7" name="图片 -2147482488" title=""/>
          <p:cNvPicPr>
            <a:picLocks noChangeAspect="1"/>
          </p:cNvPicPr>
          <p:nvPr/>
        </p:nvPicPr>
        <p:blipFill>
          <a:blip r:embed="rId5"/>
          <a:stretch>
            <a:fillRect/>
          </a:stretch>
        </p:blipFill>
        <p:spPr>
          <a:xfrm>
            <a:off x="3230880" y="3963035"/>
            <a:ext cx="5892165" cy="26098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wipe(left)">
                                      <p:cBhvr>
                                        <p:cTn id="18" dur="500"/>
                                        <p:tgtEl>
                                          <p:spTgt spid="18">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wipe(left)">
                                      <p:cBhvr>
                                        <p:cTn id="23" dur="500"/>
                                        <p:tgtEl>
                                          <p:spTgt spid="18">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Effect transition="in" filter="wipe(left)">
                                      <p:cBhvr>
                                        <p:cTn id="33" dur="500"/>
                                        <p:tgtEl>
                                          <p:spTgt spid="18">
                                            <p:txEl>
                                              <p:pRg st="2" end="2"/>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8">
                                            <p:txEl>
                                              <p:pRg st="3" end="3"/>
                                            </p:txEl>
                                          </p:spTgt>
                                        </p:tgtEl>
                                        <p:attrNameLst>
                                          <p:attrName>style.visibility</p:attrName>
                                        </p:attrNameLst>
                                      </p:cBhvr>
                                      <p:to>
                                        <p:strVal val="visible"/>
                                      </p:to>
                                    </p:set>
                                    <p:animEffect transition="in" filter="wipe(left)">
                                      <p:cBhvr>
                                        <p:cTn id="38" dur="500"/>
                                        <p:tgtEl>
                                          <p:spTgt spid="18">
                                            <p:txEl>
                                              <p:pRg st="3" end="3"/>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xEl>
                                              <p:pRg st="4" end="4"/>
                                            </p:txEl>
                                          </p:spTgt>
                                        </p:tgtEl>
                                        <p:attrNameLst>
                                          <p:attrName>style.visibility</p:attrName>
                                        </p:attrNameLst>
                                      </p:cBhvr>
                                      <p:to>
                                        <p:strVal val="visible"/>
                                      </p:to>
                                    </p:set>
                                    <p:animEffect transition="in" filter="wipe(left)">
                                      <p:cBhvr>
                                        <p:cTn id="43" dur="500"/>
                                        <p:tgtEl>
                                          <p:spTgt spid="18">
                                            <p:txEl>
                                              <p:pRg st="4" end="4"/>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二、比热容</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title=""/>
          <p:cNvSpPr txBox="1"/>
          <p:nvPr/>
        </p:nvSpPr>
        <p:spPr>
          <a:xfrm>
            <a:off x="292735" y="1378585"/>
            <a:ext cx="11768455" cy="3415030"/>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6.对比热容的理解</a:t>
            </a:r>
            <a:endParaRPr lang="zh-CN">
              <a:solidFill>
                <a:schemeClr val="accent1">
                  <a:lumMod val="75000"/>
                </a:schemeClr>
              </a:solidFill>
              <a:latin typeface="微软雅黑" panose="020b0503020204020204" charset="-122"/>
              <a:ea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rPr>
              <a:t>（1）一定质量的某种物质在温度升高时，吸收的热量与它的质量和升高的温度乘积之比叫做这种物质的比热容，用符号c表示。</a:t>
            </a:r>
            <a:endParaRPr lang="zh-CN">
              <a:latin typeface="微软雅黑" panose="020b0503020204020204" charset="-122"/>
              <a:ea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rPr>
              <a:t>比热容是物质的特性之一，所以某种物质的比热容不会因为物质吸收或放出热量的多少而改变，也不会因为质量的多少或温度变化的多少而改变。也就是说，比热容的大小只与物质的种类及其状态（固态、液态和气态）有关，与物质的质量、温度的变化无关。</a:t>
            </a:r>
            <a:endParaRPr lang="zh-CN">
              <a:latin typeface="微软雅黑" panose="020b0503020204020204" charset="-122"/>
              <a:ea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rPr>
              <a:t>（2）比热容的大小与物质的种类和物质的状态有关。不同物质的比热容一般不同。同种物质在同一状态下，比热是一个不变的定值。如果物质的状态改变了，比热容的大小随之改变，如水变成冰。</a:t>
            </a:r>
            <a:endParaRPr lang="zh-CN">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wipe(left)">
                                      <p:cBhvr>
                                        <p:cTn id="18" dur="500"/>
                                        <p:tgtEl>
                                          <p:spTgt spid="18">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wipe(left)">
                                      <p:cBhvr>
                                        <p:cTn id="23" dur="500"/>
                                        <p:tgtEl>
                                          <p:spTgt spid="18">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wipe(left)">
                                      <p:cBhvr>
                                        <p:cTn id="28" dur="500"/>
                                        <p:tgtEl>
                                          <p:spTgt spid="18">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xEl>
                                              <p:pRg st="3" end="3"/>
                                            </p:txEl>
                                          </p:spTgt>
                                        </p:tgtEl>
                                        <p:attrNameLst>
                                          <p:attrName>style.visibility</p:attrName>
                                        </p:attrNameLst>
                                      </p:cBhvr>
                                      <p:to>
                                        <p:strVal val="visible"/>
                                      </p:to>
                                    </p:set>
                                    <p:animEffect transition="in" filter="wipe(left)">
                                      <p:cBhvr>
                                        <p:cTn id="33"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二、比热容</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title=""/>
          <p:cNvSpPr txBox="1"/>
          <p:nvPr/>
        </p:nvSpPr>
        <p:spPr>
          <a:xfrm>
            <a:off x="292735" y="1378585"/>
            <a:ext cx="11768455" cy="3830955"/>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7.比热容的应用</a:t>
            </a:r>
            <a:endParaRPr lang="zh-CN">
              <a:solidFill>
                <a:schemeClr val="accent1">
                  <a:lumMod val="75000"/>
                </a:schemeClr>
              </a:solidFill>
              <a:latin typeface="微软雅黑" panose="020b0503020204020204" charset="-122"/>
              <a:ea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rPr>
              <a:t>（1）与质量相同的其他物质相比，水的比热容在常见的物质中是比较大的。动物体中70%左右是水，例如黄牛。与质量相同的其他物质相比，水吸收(或放出)相同的热量，升高(或降低)的温度相对较小。体型较大的温血动物体内水分多，对维持自身的体温有优势。</a:t>
            </a:r>
            <a:endParaRPr lang="zh-CN">
              <a:solidFill>
                <a:schemeClr val="tx1"/>
              </a:solidFill>
              <a:latin typeface="微软雅黑" panose="020b0503020204020204" charset="-122"/>
              <a:ea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rPr>
              <a:t>（2）水是生命之源，人的生活离不开水，冬天人们用热水流过散热器来取暖，用热水的好处是由于相同质量的水和其他物质相比，降低相同的温度，由于水的比热容大，水放出的热量多，所以用热水流过散热器来取暖。</a:t>
            </a:r>
            <a:endParaRPr lang="zh-CN">
              <a:solidFill>
                <a:schemeClr val="tx1"/>
              </a:solidFill>
              <a:latin typeface="微软雅黑" panose="020b0503020204020204" charset="-122"/>
              <a:ea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rPr>
              <a:t>（3）炒栗子时里面加沙子有何作用?炒栗子时，栗子表面与热锅的接触面积很小，不利于传热。沙子的颗粒小可以填塞栗子间的空隙，这些被炒热的沙子大大增加了对栗子传热的面积，使栗子能均匀受热。另外，沙子的比热容较小，吸热时升温较快，可缩短炒熟的时间。也可以节能。</a:t>
            </a:r>
            <a:endParaRPr lang="zh-CN">
              <a:solidFill>
                <a:schemeClr val="tx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wipe(left)">
                                      <p:cBhvr>
                                        <p:cTn id="18" dur="500"/>
                                        <p:tgtEl>
                                          <p:spTgt spid="18">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wipe(left)">
                                      <p:cBhvr>
                                        <p:cTn id="23" dur="500"/>
                                        <p:tgtEl>
                                          <p:spTgt spid="18">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wipe(left)">
                                      <p:cBhvr>
                                        <p:cTn id="28" dur="500"/>
                                        <p:tgtEl>
                                          <p:spTgt spid="18">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xEl>
                                              <p:pRg st="3" end="3"/>
                                            </p:txEl>
                                          </p:spTgt>
                                        </p:tgtEl>
                                        <p:attrNameLst>
                                          <p:attrName>style.visibility</p:attrName>
                                        </p:attrNameLst>
                                      </p:cBhvr>
                                      <p:to>
                                        <p:strVal val="visible"/>
                                      </p:to>
                                    </p:set>
                                    <p:animEffect transition="in" filter="wipe(left)">
                                      <p:cBhvr>
                                        <p:cTn id="33"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二、比热容</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title=""/>
          <p:cNvSpPr txBox="1"/>
          <p:nvPr/>
        </p:nvSpPr>
        <p:spPr>
          <a:xfrm>
            <a:off x="292735" y="1378585"/>
            <a:ext cx="11768455" cy="2999740"/>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7.比热容的应用</a:t>
            </a:r>
            <a:endParaRPr lang="zh-CN">
              <a:solidFill>
                <a:schemeClr val="accent1">
                  <a:lumMod val="75000"/>
                </a:schemeClr>
              </a:solidFill>
              <a:latin typeface="微软雅黑" panose="020b0503020204020204" charset="-122"/>
              <a:ea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rPr>
              <a:t>（4）城市种植花草树木，提高绿地覆盖率，修建人工湖，扩大水域面积，大大改善了市民的居住环境，让全市民享受到了“绿城”带来的实惠。从物理角度讲，花草树木对声音有一定的吸收作用，起到减弱噪音的作用：人工湖的建成，由于水的比热容较大，吸收或放出热量时，水的温度变化较小，即温差小，有恒温作用。</a:t>
            </a:r>
            <a:endParaRPr lang="zh-CN">
              <a:solidFill>
                <a:schemeClr val="tx1"/>
              </a:solidFill>
              <a:latin typeface="微软雅黑" panose="020b0503020204020204" charset="-122"/>
              <a:ea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rPr>
              <a:t>（5）夏日，在烈日暴晒下，游泳池旁的混凝土地面热得烫脚，而池中的水却不怎么热，这是因为质量相等的水和混凝土，照射同样的时间，吸收相同热量，由于水的比热容较大，水的温度升高较小。因此，池水的温度比混凝土低，所以在烈日暴晒下，游泳池旁的混凝土地面热得烫脚，而池中的水却不怎么热。</a:t>
            </a:r>
            <a:endParaRPr lang="zh-CN">
              <a:solidFill>
                <a:schemeClr val="tx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wipe(left)">
                                      <p:cBhvr>
                                        <p:cTn id="18" dur="500"/>
                                        <p:tgtEl>
                                          <p:spTgt spid="18">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wipe(left)">
                                      <p:cBhvr>
                                        <p:cTn id="23" dur="500"/>
                                        <p:tgtEl>
                                          <p:spTgt spid="18">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wipe(left)">
                                      <p:cBhvr>
                                        <p:cTn id="28"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三、热量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title=""/>
          <p:cNvSpPr txBox="1"/>
          <p:nvPr/>
        </p:nvSpPr>
        <p:spPr>
          <a:xfrm>
            <a:off x="292735" y="1327150"/>
            <a:ext cx="11377930" cy="2584450"/>
          </a:xfrm>
          <a:prstGeom prst="rect">
            <a:avLst/>
          </a:prstGeom>
          <a:noFill/>
          <a:ln w="9525">
            <a:noFill/>
          </a:ln>
        </p:spPr>
        <p:txBody>
          <a:bodyPr wrap="square">
            <a:spAutoFit/>
          </a:bodyPr>
          <a:lstStyle/>
          <a:p>
            <a:pPr indent="0" fontAlgn="auto">
              <a:lnSpc>
                <a:spcPct val="150000"/>
              </a:lnSpc>
            </a:pPr>
            <a:r>
              <a:rPr>
                <a:latin typeface="微软雅黑" panose="020b0503020204020204" charset="-122"/>
                <a:ea typeface="微软雅黑" panose="020b0503020204020204" charset="-122"/>
                <a:cs typeface="微软雅黑" panose="020b0503020204020204" charset="-122"/>
              </a:rPr>
              <a:t>（1）物质吸热时热量的简单计算：Q</a:t>
            </a:r>
            <a:r>
              <a:rPr baseline="-25000">
                <a:latin typeface="微软雅黑" panose="020b0503020204020204" charset="-122"/>
                <a:ea typeface="微软雅黑" panose="020b0503020204020204" charset="-122"/>
                <a:cs typeface="微软雅黑" panose="020b0503020204020204" charset="-122"/>
              </a:rPr>
              <a:t>吸</a:t>
            </a:r>
            <a:r>
              <a:rPr>
                <a:latin typeface="微软雅黑" panose="020b0503020204020204" charset="-122"/>
                <a:ea typeface="微软雅黑" panose="020b0503020204020204" charset="-122"/>
                <a:cs typeface="微软雅黑" panose="020b0503020204020204" charset="-122"/>
              </a:rPr>
              <a:t>=cm△t=cm(t-t</a:t>
            </a:r>
            <a:r>
              <a:rPr baseline="-25000">
                <a:latin typeface="微软雅黑" panose="020b0503020204020204" charset="-122"/>
                <a:ea typeface="微软雅黑" panose="020b0503020204020204" charset="-122"/>
                <a:cs typeface="微软雅黑" panose="020b0503020204020204" charset="-122"/>
              </a:rPr>
              <a:t>0</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（2）物质放热时热量的计算：Q</a:t>
            </a:r>
            <a:r>
              <a:rPr baseline="-25000">
                <a:latin typeface="微软雅黑" panose="020b0503020204020204" charset="-122"/>
                <a:ea typeface="微软雅黑" panose="020b0503020204020204" charset="-122"/>
                <a:cs typeface="微软雅黑" panose="020b0503020204020204" charset="-122"/>
              </a:rPr>
              <a:t>放</a:t>
            </a:r>
            <a:r>
              <a:rPr>
                <a:latin typeface="微软雅黑" panose="020b0503020204020204" charset="-122"/>
                <a:ea typeface="微软雅黑" panose="020b0503020204020204" charset="-122"/>
                <a:cs typeface="微软雅黑" panose="020b0503020204020204" charset="-122"/>
              </a:rPr>
              <a:t>=cm△t= cm(t</a:t>
            </a:r>
            <a:r>
              <a:rPr baseline="-25000">
                <a:latin typeface="微软雅黑" panose="020b0503020204020204" charset="-122"/>
                <a:ea typeface="微软雅黑" panose="020b0503020204020204" charset="-122"/>
                <a:cs typeface="微软雅黑" panose="020b0503020204020204" charset="-122"/>
              </a:rPr>
              <a:t>0</a:t>
            </a:r>
            <a:r>
              <a:rPr>
                <a:latin typeface="微软雅黑" panose="020b0503020204020204" charset="-122"/>
                <a:ea typeface="微软雅黑" panose="020b0503020204020204" charset="-122"/>
                <a:cs typeface="微软雅黑" panose="020b0503020204020204" charset="-122"/>
              </a:rPr>
              <a:t>-t)。</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（3）其中：Q</a:t>
            </a:r>
            <a:r>
              <a:rPr baseline="-25000">
                <a:latin typeface="微软雅黑" panose="020b0503020204020204" charset="-122"/>
                <a:ea typeface="微软雅黑" panose="020b0503020204020204" charset="-122"/>
                <a:cs typeface="微软雅黑" panose="020b0503020204020204" charset="-122"/>
              </a:rPr>
              <a:t>吸</a:t>
            </a:r>
            <a:r>
              <a:rPr>
                <a:latin typeface="微软雅黑" panose="020b0503020204020204" charset="-122"/>
                <a:ea typeface="微软雅黑" panose="020b0503020204020204" charset="-122"/>
                <a:cs typeface="微软雅黑" panose="020b0503020204020204" charset="-122"/>
              </a:rPr>
              <a:t>—吸收的热量，单位：焦（J），Q</a:t>
            </a:r>
            <a:r>
              <a:rPr baseline="-25000">
                <a:latin typeface="微软雅黑" panose="020b0503020204020204" charset="-122"/>
                <a:ea typeface="微软雅黑" panose="020b0503020204020204" charset="-122"/>
                <a:cs typeface="微软雅黑" panose="020b0503020204020204" charset="-122"/>
              </a:rPr>
              <a:t>放</a:t>
            </a:r>
            <a:r>
              <a:rPr>
                <a:latin typeface="微软雅黑" panose="020b0503020204020204" charset="-122"/>
                <a:ea typeface="微软雅黑" panose="020b0503020204020204" charset="-122"/>
                <a:cs typeface="微软雅黑" panose="020b0503020204020204" charset="-122"/>
              </a:rPr>
              <a:t>—放出的热量。</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c—比热容，单位：焦每千克摄氏度（J/(kg·℃)）</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m—质量，单位：千克（kg）</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△t—变化的温度（升高或降低的温度），单位：摄氏度（℃）；t</a:t>
            </a:r>
            <a:r>
              <a:rPr baseline="-25000">
                <a:latin typeface="微软雅黑" panose="020b0503020204020204" charset="-122"/>
                <a:ea typeface="微软雅黑" panose="020b0503020204020204" charset="-122"/>
                <a:cs typeface="微软雅黑" panose="020b0503020204020204" charset="-122"/>
              </a:rPr>
              <a:t>0</a:t>
            </a:r>
            <a:r>
              <a:rPr>
                <a:latin typeface="微软雅黑" panose="020b0503020204020204" charset="-122"/>
                <a:ea typeface="微软雅黑" panose="020b0503020204020204" charset="-122"/>
                <a:cs typeface="微软雅黑" panose="020b0503020204020204" charset="-122"/>
              </a:rPr>
              <a:t>—初始温度、t—末温。</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left)">
                                      <p:cBhvr>
                                        <p:cTn id="33" dur="500"/>
                                        <p:tgtEl>
                                          <p:spTgt spid="16">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left)">
                                      <p:cBhvr>
                                        <p:cTn id="38" dur="500"/>
                                        <p:tgtEl>
                                          <p:spTgt spid="16">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xEl>
                                              <p:pRg st="5" end="5"/>
                                            </p:txEl>
                                          </p:spTgt>
                                        </p:tgtEl>
                                        <p:attrNameLst>
                                          <p:attrName>style.visibility</p:attrName>
                                        </p:attrNameLst>
                                      </p:cBhvr>
                                      <p:to>
                                        <p:strVal val="visible"/>
                                      </p:to>
                                    </p:set>
                                    <p:animEffect transition="in" filter="wipe(left)">
                                      <p:cBhvr>
                                        <p:cTn id="43"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215380" y="163195"/>
            <a:ext cx="903605" cy="923290"/>
          </a:xfrm>
          <a:prstGeom prst="rect">
            <a:avLst/>
          </a:prstGeom>
        </p:spPr>
      </p:pic>
      <p:sp>
        <p:nvSpPr>
          <p:cNvPr id="5" name="文本框 4" title=""/>
          <p:cNvSpPr txBox="1"/>
          <p:nvPr/>
        </p:nvSpPr>
        <p:spPr>
          <a:xfrm>
            <a:off x="7139940" y="222885"/>
            <a:ext cx="41763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比热容概念及应用</a:t>
            </a:r>
            <a:endParaRPr lang="zh-CN" sz="2400" b="1">
              <a:solidFill>
                <a:srgbClr val="0070C0"/>
              </a:solidFill>
              <a:latin typeface="微软雅黑" panose="020b0503020204020204" charset="-122"/>
              <a:ea typeface="微软雅黑" panose="020b0503020204020204" charset="-122"/>
              <a:sym typeface="+mn-ea"/>
            </a:endParaRPr>
          </a:p>
        </p:txBody>
      </p:sp>
      <p:sp>
        <p:nvSpPr>
          <p:cNvPr id="2" name="文本框 1" title=""/>
          <p:cNvSpPr txBox="1"/>
          <p:nvPr/>
        </p:nvSpPr>
        <p:spPr>
          <a:xfrm>
            <a:off x="457200" y="1996255"/>
            <a:ext cx="11734800" cy="4246245"/>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属性物质在任何条件下都具有的、不变的性质，如质量，不随外界的条件的变化而变化。特性一种物质区别于其他物质的性质，在外界条件变化时会发生变化，比如比热容是物质的已知特性，会随物质状态的变化而变化。</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2.比热容图像</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（1）等时分析法：作一条垂直于温度轴的直线，可以看出升高相同的温度时，加热时间的长短；</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（2）等温分析法：作一条垂直于时间的直线，可以比较加热时间相同时，温度升高的多少。</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3.水的比热容大的应用，主要有两个方面</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（1）一定质量的水吸收（或放出）很多的热量而自身的温度却变化不多，有利于调节温度；</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（2）一定质量的水升高（或降低）一定温度，吸热（或放热）很多，常用作冷却剂或供热介质。</a:t>
            </a:r>
            <a:endParaRPr sz="2000">
              <a:latin typeface="微软雅黑" panose="020b0503020204020204" charset="-122"/>
              <a:ea typeface="微软雅黑" panose="020b0503020204020204" charset="-122"/>
              <a:cs typeface="微软雅黑" panose="020b0503020204020204" charset="-122"/>
            </a:endParaRPr>
          </a:p>
        </p:txBody>
      </p:sp>
      <p:pic>
        <p:nvPicPr>
          <p:cNvPr id="7" name="图片 6" title=""/>
          <p:cNvPicPr>
            <a:picLocks noChangeAspect="1"/>
          </p:cNvPicPr>
          <p:nvPr/>
        </p:nvPicPr>
        <p:blipFill>
          <a:blip r:embed="rId3"/>
          <a:stretch>
            <a:fillRect/>
          </a:stretch>
        </p:blipFill>
        <p:spPr>
          <a:xfrm>
            <a:off x="499745" y="1481270"/>
            <a:ext cx="2013585" cy="483870"/>
          </a:xfrm>
          <a:prstGeom prst="rect">
            <a:avLst/>
          </a:prstGeom>
        </p:spPr>
      </p:pic>
      <p:pic>
        <p:nvPicPr>
          <p:cNvPr id="6" name="Picture 6"/>
          <p:cNvPicPr>
            <a:picLocks noChangeAspect="1"/>
          </p:cNvPicPr>
          <p:nvPr/>
        </p:nvPicPr>
        <p:blipFill>
          <a:blip r:embed="rId4"/>
          <a:stretch>
            <a:fillRect/>
          </a:stretch>
        </p:blipFill>
        <p:spPr>
          <a:xfrm flipH="1">
            <a:off x="10604500" y="104902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left)">
                                      <p:cBhvr>
                                        <p:cTn id="41" dur="500"/>
                                        <p:tgtEl>
                                          <p:spTgt spid="2">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500"/>
                                        <p:tgtEl>
                                          <p:spTgt spid="2">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
                                            <p:txEl>
                                              <p:pRg st="5" end="5"/>
                                            </p:txEl>
                                          </p:spTgt>
                                        </p:tgtEl>
                                        <p:attrNameLst>
                                          <p:attrName>style.visibility</p:attrName>
                                        </p:attrNameLst>
                                      </p:cBhvr>
                                      <p:to>
                                        <p:strVal val="visible"/>
                                      </p:to>
                                    </p:set>
                                    <p:animEffect transition="in" filter="wipe(left)">
                                      <p:cBhvr>
                                        <p:cTn id="56" dur="500"/>
                                        <p:tgtEl>
                                          <p:spTgt spid="2">
                                            <p:txEl>
                                              <p:pRg st="5" end="5"/>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
                                            <p:txEl>
                                              <p:pRg st="6" end="6"/>
                                            </p:txEl>
                                          </p:spTgt>
                                        </p:tgtEl>
                                        <p:attrNameLst>
                                          <p:attrName>style.visibility</p:attrName>
                                        </p:attrNameLst>
                                      </p:cBhvr>
                                      <p:to>
                                        <p:strVal val="visible"/>
                                      </p:to>
                                    </p:set>
                                    <p:animEffect transition="in" filter="wipe(left)">
                                      <p:cBhvr>
                                        <p:cTn id="6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215380" y="163195"/>
            <a:ext cx="903605" cy="923290"/>
          </a:xfrm>
          <a:prstGeom prst="rect">
            <a:avLst/>
          </a:prstGeom>
        </p:spPr>
      </p:pic>
      <p:sp>
        <p:nvSpPr>
          <p:cNvPr id="5" name="文本框 4" title=""/>
          <p:cNvSpPr txBox="1"/>
          <p:nvPr/>
        </p:nvSpPr>
        <p:spPr>
          <a:xfrm>
            <a:off x="7139940" y="222885"/>
            <a:ext cx="41763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比热容概念及应用</a:t>
            </a:r>
            <a:endParaRPr lang="zh-CN" sz="2400" b="1">
              <a:solidFill>
                <a:srgbClr val="0070C0"/>
              </a:solidFill>
              <a:latin typeface="微软雅黑" panose="020b0503020204020204" charset="-122"/>
              <a:ea typeface="微软雅黑" panose="020b0503020204020204" charset="-122"/>
              <a:sym typeface="+mn-ea"/>
            </a:endParaRPr>
          </a:p>
        </p:txBody>
      </p:sp>
      <p:sp>
        <p:nvSpPr>
          <p:cNvPr id="102" name="文本框 101" title=""/>
          <p:cNvSpPr txBox="1"/>
          <p:nvPr/>
        </p:nvSpPr>
        <p:spPr>
          <a:xfrm>
            <a:off x="292735" y="1356995"/>
            <a:ext cx="5424170" cy="304609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lang="zh-CN" sz="1600" b="1">
                <a:latin typeface="微软雅黑" panose="020b0503020204020204" charset="-122"/>
                <a:ea typeface="微软雅黑" panose="020b0503020204020204" charset="-122"/>
                <a:cs typeface="微软雅黑" panose="020b0503020204020204" charset="-122"/>
              </a:rPr>
              <a:t>（2023·广州）</a:t>
            </a:r>
            <a:r>
              <a:rPr lang="zh-CN" sz="1600">
                <a:latin typeface="微软雅黑" panose="020b0503020204020204" charset="-122"/>
                <a:ea typeface="微软雅黑" panose="020b0503020204020204" charset="-122"/>
                <a:cs typeface="微软雅黑" panose="020b0503020204020204" charset="-122"/>
              </a:rPr>
              <a:t>以下过程不发生物态变化，初温相同的两块金属甲、乙吸收了相同热量，甲的末温比乙的低，那么初温相同的甲、乙放出相同热量（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甲的末温比乙的低，但无法判断甲、乙比热容哪一个大；</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 甲的末温比乙的高，但无法判断甲、乙比热容哪一个大；</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甲的末温比乙的高，且可以判断甲、乙比热容哪一个大；</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 无法判断甲、乙的末温哪一个高，且无法判断甲、乙比热容哪一个大</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nvCxnSpPr>
        <p:spPr>
          <a:xfrm flipH="1">
            <a:off x="5705475" y="1356995"/>
            <a:ext cx="0" cy="318389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5819775" y="1356995"/>
            <a:ext cx="6271895" cy="304609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（2023·宜昌）</a:t>
            </a:r>
            <a:r>
              <a:rPr lang="zh-CN" sz="1600">
                <a:latin typeface="微软雅黑" panose="020b0503020204020204" charset="-122"/>
                <a:ea typeface="微软雅黑" panose="020b0503020204020204" charset="-122"/>
                <a:cs typeface="微软雅黑" panose="020b0503020204020204" charset="-122"/>
              </a:rPr>
              <a:t>在两个相同的烧杯中分别装有质量和初温相同的水和某种液体，用两个完全相同的电加热器对其加热，每隔一段时间用温度计分别测量它们的温度，并画出了温度随时间变化的图像如图，由图像可知（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a液体比热容小；</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 b液体是水；</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0~3min内a液体吸收的热量少；</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 升高相同的温度时，b液体吸收的热量少</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nvCxnSpPr>
        <p:spPr>
          <a:xfrm>
            <a:off x="151130" y="450596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nvSpPr>
        <p:spPr>
          <a:xfrm>
            <a:off x="292735" y="4608830"/>
            <a:ext cx="8644890"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（2023·常德）</a:t>
            </a:r>
            <a:r>
              <a:rPr lang="zh-CN" sz="1600">
                <a:latin typeface="微软雅黑" panose="020b0503020204020204" charset="-122"/>
                <a:ea typeface="微软雅黑" panose="020b0503020204020204" charset="-122"/>
                <a:cs typeface="微软雅黑" panose="020b0503020204020204" charset="-122"/>
              </a:rPr>
              <a:t>下表是一些物质的比热容[单位J/(kg·℃)]，根据表中数据和生活现象，下列判断中正确的是（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不同种类的物质，比热容一定不同；</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 比热容与物质物质的状态无关；</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质量相同、初温相同的铝块和铜块吸收相同的热量，铜块的末温更低；</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 沿海地区昼夜温差小，是因为水的比热容较大</a:t>
            </a:r>
            <a:endParaRPr lang="zh-CN" sz="1600">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nvGraphicFramePr>
        <p:xfrm>
          <a:off x="6982460" y="5066030"/>
          <a:ext cx="5107305" cy="1443990"/>
        </p:xfrm>
        <a:graphic>
          <a:graphicData uri="http://schemas.openxmlformats.org/drawingml/2006/table">
            <a:tbl>
              <a:tblPr firstRow="1" bandRow="1">
                <a:tableStyleId>{5940675A-B579-460E-94D1-54222C63F5DA}</a:tableStyleId>
              </a:tblPr>
              <a:tblGrid>
                <a:gridCol w="1044575"/>
                <a:gridCol w="1428115"/>
                <a:gridCol w="1403985"/>
                <a:gridCol w="1230630"/>
              </a:tblGrid>
              <a:tr h="48133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水</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4.2×10</a:t>
                      </a:r>
                      <a:r>
                        <a:rPr lang="en-US" sz="1600" b="0" baseline="30000">
                          <a:solidFill>
                            <a:srgbClr val="000000"/>
                          </a:solidFill>
                          <a:latin typeface="微软雅黑" panose="020b0503020204020204" charset="-122"/>
                          <a:ea typeface="微软雅黑" panose="020b0503020204020204" charset="-122"/>
                          <a:cs typeface="微软雅黑" panose="020b0503020204020204" charset="-122"/>
                        </a:rPr>
                        <a:t>3</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铝</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0.88×10</a:t>
                      </a:r>
                      <a:r>
                        <a:rPr lang="en-US" sz="1600" b="0" baseline="30000">
                          <a:solidFill>
                            <a:srgbClr val="000000"/>
                          </a:solidFill>
                          <a:latin typeface="微软雅黑" panose="020b0503020204020204" charset="-122"/>
                          <a:ea typeface="微软雅黑" panose="020b0503020204020204" charset="-122"/>
                          <a:cs typeface="微软雅黑" panose="020b0503020204020204" charset="-122"/>
                        </a:rPr>
                        <a:t>3</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8133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煤油、冰</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2.1×10</a:t>
                      </a:r>
                      <a:r>
                        <a:rPr lang="en-US" sz="1600" b="0" baseline="30000">
                          <a:solidFill>
                            <a:srgbClr val="000000"/>
                          </a:solidFill>
                          <a:latin typeface="微软雅黑" panose="020b0503020204020204" charset="-122"/>
                          <a:ea typeface="微软雅黑" panose="020b0503020204020204" charset="-122"/>
                          <a:cs typeface="微软雅黑" panose="020b0503020204020204" charset="-122"/>
                        </a:rPr>
                        <a:t>3</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铁、钢</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0.46×10</a:t>
                      </a:r>
                      <a:r>
                        <a:rPr lang="en-US" sz="1600" b="0" baseline="30000">
                          <a:solidFill>
                            <a:srgbClr val="000000"/>
                          </a:solidFill>
                          <a:latin typeface="微软雅黑" panose="020b0503020204020204" charset="-122"/>
                          <a:ea typeface="微软雅黑" panose="020b0503020204020204" charset="-122"/>
                          <a:cs typeface="微软雅黑" panose="020b0503020204020204" charset="-122"/>
                        </a:rPr>
                        <a:t>3</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8133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砂石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约0.92×10</a:t>
                      </a:r>
                      <a:r>
                        <a:rPr lang="en-US" sz="1600" b="0" baseline="30000">
                          <a:solidFill>
                            <a:srgbClr val="000000"/>
                          </a:solidFill>
                          <a:latin typeface="微软雅黑" panose="020b0503020204020204" charset="-122"/>
                          <a:ea typeface="微软雅黑" panose="020b0503020204020204" charset="-122"/>
                          <a:cs typeface="微软雅黑" panose="020b0503020204020204" charset="-122"/>
                        </a:rPr>
                        <a:t>3</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铜</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0.39×10</a:t>
                      </a:r>
                      <a:r>
                        <a:rPr lang="en-US" sz="1600" b="0" baseline="30000">
                          <a:solidFill>
                            <a:srgbClr val="000000"/>
                          </a:solidFill>
                          <a:latin typeface="微软雅黑" panose="020b0503020204020204" charset="-122"/>
                          <a:ea typeface="微软雅黑" panose="020b0503020204020204" charset="-122"/>
                          <a:cs typeface="微软雅黑" panose="020b0503020204020204" charset="-122"/>
                        </a:rPr>
                        <a:t>3</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4" name="矩形标注 33" title=""/>
          <p:cNvSpPr/>
          <p:nvPr/>
        </p:nvSpPr>
        <p:spPr>
          <a:xfrm>
            <a:off x="479425" y="0"/>
            <a:ext cx="5050790" cy="1380490"/>
          </a:xfrm>
          <a:prstGeom prst="wedgeRectCallout">
            <a:avLst>
              <a:gd name="adj1" fmla="val -37666"/>
              <a:gd name="adj2" fmla="val 6669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初温相同的甲、乙放出相同热量，甲乙温度都降低，由于甲温度变化比乙温度变化慢，所以甲的末温比乙的末温高，但由于不知道甲乙两块金属的质量关系，所以无法判断甲、乙比热容哪一个大</a:t>
            </a:r>
            <a:endParaRPr lang="zh-CN" sz="1600">
              <a:latin typeface="微软雅黑" panose="020b0503020204020204" charset="-122"/>
              <a:ea typeface="微软雅黑" panose="020b0503020204020204" charset="-122"/>
              <a:cs typeface="微软雅黑" panose="020b0503020204020204" charset="-122"/>
            </a:endParaRPr>
          </a:p>
        </p:txBody>
      </p:sp>
      <p:sp>
        <p:nvSpPr>
          <p:cNvPr id="30" name="文本框 29" title=""/>
          <p:cNvSpPr txBox="1"/>
          <p:nvPr/>
        </p:nvSpPr>
        <p:spPr>
          <a:xfrm>
            <a:off x="3887470" y="2196465"/>
            <a:ext cx="32639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B</a:t>
            </a:r>
            <a:endParaRPr lang="en-US" altLang="zh-CN">
              <a:solidFill>
                <a:srgbClr val="FF0000"/>
              </a:solidFill>
              <a:latin typeface="微软雅黑" panose="020b0503020204020204" charset="-122"/>
              <a:ea typeface="微软雅黑" panose="020b0503020204020204" charset="-122"/>
            </a:endParaRPr>
          </a:p>
        </p:txBody>
      </p:sp>
      <p:pic>
        <p:nvPicPr>
          <p:cNvPr id="7" name="图片 100021" title=""/>
          <p:cNvPicPr>
            <a:picLocks noChangeAspect="1"/>
          </p:cNvPicPr>
          <p:nvPr/>
        </p:nvPicPr>
        <p:blipFill>
          <a:blip r:embed="rId3"/>
          <a:stretch>
            <a:fillRect/>
          </a:stretch>
        </p:blipFill>
        <p:spPr>
          <a:xfrm>
            <a:off x="9446260" y="2526665"/>
            <a:ext cx="2322830" cy="1535430"/>
          </a:xfrm>
          <a:prstGeom prst="rect">
            <a:avLst/>
          </a:prstGeom>
          <a:noFill/>
          <a:ln w="9525">
            <a:noFill/>
          </a:ln>
        </p:spPr>
      </p:pic>
      <p:sp>
        <p:nvSpPr>
          <p:cNvPr id="22" name="矩形标注 21" title=""/>
          <p:cNvSpPr/>
          <p:nvPr/>
        </p:nvSpPr>
        <p:spPr>
          <a:xfrm>
            <a:off x="7197090" y="827405"/>
            <a:ext cx="4935220" cy="1308735"/>
          </a:xfrm>
          <a:prstGeom prst="wedgeRectCallout">
            <a:avLst>
              <a:gd name="adj1" fmla="val -70136"/>
              <a:gd name="adj2" fmla="val 12311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cs typeface="微软雅黑" panose="020b0503020204020204" charset="-122"/>
              </a:rPr>
              <a:t>质量和初温相同的水和某种液体，用两个完全相同的电加热器对其加热，相同时间内吸收的热量相同</a:t>
            </a:r>
            <a:r>
              <a:rPr lang="zh-CN" sz="1600">
                <a:latin typeface="微软雅黑" panose="020b0503020204020204" charset="-122"/>
                <a:ea typeface="微软雅黑" panose="020b0503020204020204" charset="-122"/>
                <a:cs typeface="微软雅黑" panose="020b0503020204020204" charset="-122"/>
              </a:rPr>
              <a:t>，温度升高较慢的比热容较大，而水的比热容最大，因此a液体比热容大是水</a:t>
            </a:r>
            <a:endParaRPr lang="zh-CN" sz="1600">
              <a:latin typeface="微软雅黑" panose="020b0503020204020204" charset="-122"/>
              <a:ea typeface="微软雅黑" panose="020b0503020204020204" charset="-122"/>
              <a:cs typeface="微软雅黑" panose="020b0503020204020204" charset="-122"/>
            </a:endParaRPr>
          </a:p>
        </p:txBody>
      </p:sp>
      <p:sp>
        <p:nvSpPr>
          <p:cNvPr id="27" name="矩形标注 26" title=""/>
          <p:cNvSpPr/>
          <p:nvPr/>
        </p:nvSpPr>
        <p:spPr>
          <a:xfrm>
            <a:off x="7324725" y="3001010"/>
            <a:ext cx="3991610" cy="855980"/>
          </a:xfrm>
          <a:prstGeom prst="wedgeRectCallout">
            <a:avLst>
              <a:gd name="adj1" fmla="val -81084"/>
              <a:gd name="adj2" fmla="val 87388"/>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b液体的比热容较小，根据Q=cmΔt可知，升高相同的温度时，b液体吸收的热量少</a:t>
            </a:r>
            <a:endParaRPr sz="1600">
              <a:latin typeface="微软雅黑" panose="020b0503020204020204" charset="-122"/>
              <a:ea typeface="微软雅黑" panose="020b0503020204020204" charset="-122"/>
              <a:cs typeface="微软雅黑" panose="020b0503020204020204" charset="-122"/>
            </a:endParaRPr>
          </a:p>
        </p:txBody>
      </p:sp>
      <p:sp>
        <p:nvSpPr>
          <p:cNvPr id="9" name="文本框 8" title=""/>
          <p:cNvSpPr txBox="1"/>
          <p:nvPr/>
        </p:nvSpPr>
        <p:spPr>
          <a:xfrm>
            <a:off x="8580755" y="2585085"/>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endParaRPr lang="en-US" altLang="zh-CN">
              <a:solidFill>
                <a:srgbClr val="FF0000"/>
              </a:solidFill>
              <a:latin typeface="微软雅黑" panose="020b0503020204020204" charset="-122"/>
              <a:ea typeface="微软雅黑" panose="020b0503020204020204" charset="-122"/>
            </a:endParaRPr>
          </a:p>
        </p:txBody>
      </p:sp>
      <p:sp>
        <p:nvSpPr>
          <p:cNvPr id="43" name="文本框 42" title=""/>
          <p:cNvSpPr txBox="1"/>
          <p:nvPr/>
        </p:nvSpPr>
        <p:spPr>
          <a:xfrm>
            <a:off x="2251710" y="5462905"/>
            <a:ext cx="1428750" cy="368300"/>
          </a:xfrm>
          <a:prstGeom prst="rect">
            <a:avLst/>
          </a:prstGeom>
          <a:noFill/>
          <a:ln w="19050">
            <a:solidFill>
              <a:srgbClr val="FF0000"/>
            </a:solidFill>
          </a:ln>
        </p:spPr>
        <p:txBody>
          <a:bodyPr wrap="square" rtlCol="0">
            <a:spAutoFit/>
          </a:bodyPr>
          <a:lstStyle/>
          <a:p>
            <a:endParaRPr lang="zh-CN" altLang="en-US"/>
          </a:p>
        </p:txBody>
      </p:sp>
      <p:sp>
        <p:nvSpPr>
          <p:cNvPr id="10" name="文本框 9" title=""/>
          <p:cNvSpPr txBox="1"/>
          <p:nvPr/>
        </p:nvSpPr>
        <p:spPr>
          <a:xfrm>
            <a:off x="4213860" y="4503420"/>
            <a:ext cx="4653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煤油和冰是不同的物质，但它们的比热容是相同的</a:t>
            </a:r>
            <a:endParaRPr lang="zh-CN" altLang="en-US" sz="1600">
              <a:solidFill>
                <a:srgbClr val="FF0000"/>
              </a:solidFill>
              <a:latin typeface="微软雅黑" panose="020b0503020204020204" charset="-122"/>
              <a:ea typeface="微软雅黑" panose="020b0503020204020204" charset="-122"/>
            </a:endParaRPr>
          </a:p>
        </p:txBody>
      </p:sp>
      <p:cxnSp>
        <p:nvCxnSpPr>
          <p:cNvPr id="16" name="直接箭头连接符 15" title=""/>
          <p:cNvCxnSpPr/>
          <p:nvPr/>
        </p:nvCxnSpPr>
        <p:spPr>
          <a:xfrm flipV="1">
            <a:off x="3680460" y="4841240"/>
            <a:ext cx="710565" cy="612140"/>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2353310" y="5840730"/>
            <a:ext cx="1083310" cy="368300"/>
          </a:xfrm>
          <a:prstGeom prst="rect">
            <a:avLst/>
          </a:prstGeom>
          <a:noFill/>
          <a:ln w="19050">
            <a:solidFill>
              <a:srgbClr val="FF0000"/>
            </a:solidFill>
          </a:ln>
        </p:spPr>
        <p:txBody>
          <a:bodyPr wrap="square" rtlCol="0">
            <a:spAutoFit/>
          </a:bodyPr>
          <a:lstStyle/>
          <a:p>
            <a:endParaRPr lang="zh-CN" altLang="en-US"/>
          </a:p>
        </p:txBody>
      </p:sp>
      <p:sp>
        <p:nvSpPr>
          <p:cNvPr id="18" name="文本框 17" title=""/>
          <p:cNvSpPr txBox="1"/>
          <p:nvPr/>
        </p:nvSpPr>
        <p:spPr>
          <a:xfrm>
            <a:off x="4750435" y="4932680"/>
            <a:ext cx="3027680" cy="337185"/>
          </a:xfrm>
          <a:prstGeom prst="rect">
            <a:avLst/>
          </a:prstGeom>
          <a:noFill/>
        </p:spPr>
        <p:txBody>
          <a:bodyPr wrap="none" rtlCol="0">
            <a:spAutoFit/>
          </a:bodyPr>
          <a:lstStyle/>
          <a:p>
            <a:pPr algn="l"/>
            <a:r>
              <a:rPr sz="1600">
                <a:solidFill>
                  <a:srgbClr val="FF0000"/>
                </a:solidFill>
                <a:latin typeface="微软雅黑" panose="020b0503020204020204" charset="-122"/>
                <a:ea typeface="微软雅黑" panose="020b0503020204020204" charset="-122"/>
                <a:cs typeface="微软雅黑" panose="020b0503020204020204" charset="-122"/>
              </a:rPr>
              <a:t>物质的比热容与物质的状态有关</a:t>
            </a:r>
            <a:endParaRPr sz="1600">
              <a:solidFill>
                <a:srgbClr val="FF0000"/>
              </a:solidFill>
              <a:latin typeface="微软雅黑" panose="020b0503020204020204" charset="-122"/>
              <a:ea typeface="微软雅黑" panose="020b0503020204020204" charset="-122"/>
              <a:cs typeface="微软雅黑" panose="020b0503020204020204" charset="-122"/>
            </a:endParaRPr>
          </a:p>
        </p:txBody>
      </p:sp>
      <p:cxnSp>
        <p:nvCxnSpPr>
          <p:cNvPr id="19" name="直接箭头连接符 18" title=""/>
          <p:cNvCxnSpPr/>
          <p:nvPr/>
        </p:nvCxnSpPr>
        <p:spPr>
          <a:xfrm flipV="1">
            <a:off x="3436620" y="5186045"/>
            <a:ext cx="1482090" cy="841375"/>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5256530" y="6170930"/>
            <a:ext cx="1478915" cy="368300"/>
          </a:xfrm>
          <a:prstGeom prst="rect">
            <a:avLst/>
          </a:prstGeom>
          <a:noFill/>
          <a:ln w="19050">
            <a:solidFill>
              <a:srgbClr val="FF0000"/>
            </a:solidFill>
          </a:ln>
        </p:spPr>
        <p:txBody>
          <a:bodyPr wrap="square" rtlCol="0">
            <a:spAutoFit/>
          </a:bodyPr>
          <a:lstStyle/>
          <a:p>
            <a:endParaRPr lang="zh-CN" altLang="en-US"/>
          </a:p>
        </p:txBody>
      </p:sp>
      <p:sp>
        <p:nvSpPr>
          <p:cNvPr id="13" name="文本框 12" title=""/>
          <p:cNvSpPr txBox="1"/>
          <p:nvPr/>
        </p:nvSpPr>
        <p:spPr>
          <a:xfrm>
            <a:off x="8745220" y="4493260"/>
            <a:ext cx="3268345" cy="829945"/>
          </a:xfrm>
          <a:prstGeom prst="rect">
            <a:avLst/>
          </a:prstGeom>
          <a:noFill/>
        </p:spPr>
        <p:txBody>
          <a:bodyPr wrap="square" rtlCol="0">
            <a:spAutoFit/>
          </a:bodyPr>
          <a:lstStyle/>
          <a:p>
            <a:pPr algn="l"/>
            <a:r>
              <a:rPr sz="1600">
                <a:solidFill>
                  <a:srgbClr val="FF0000"/>
                </a:solidFill>
                <a:latin typeface="微软雅黑" panose="020b0503020204020204" charset="-122"/>
                <a:ea typeface="微软雅黑" panose="020b0503020204020204" charset="-122"/>
                <a:cs typeface="微软雅黑" panose="020b0503020204020204" charset="-122"/>
              </a:rPr>
              <a:t>质量相同、初温相同的铝块和铜块吸收相同的热量，铜的比热容小，铜块的末温更高</a:t>
            </a:r>
            <a:endParaRPr sz="1600">
              <a:solidFill>
                <a:srgbClr val="FF0000"/>
              </a:solidFill>
              <a:latin typeface="微软雅黑" panose="020b0503020204020204" charset="-122"/>
              <a:ea typeface="微软雅黑" panose="020b0503020204020204" charset="-122"/>
              <a:cs typeface="微软雅黑" panose="020b0503020204020204" charset="-122"/>
            </a:endParaRPr>
          </a:p>
        </p:txBody>
      </p:sp>
      <p:cxnSp>
        <p:nvCxnSpPr>
          <p:cNvPr id="15" name="直接箭头连接符 14" title=""/>
          <p:cNvCxnSpPr/>
          <p:nvPr/>
        </p:nvCxnSpPr>
        <p:spPr>
          <a:xfrm flipV="1">
            <a:off x="5668645" y="5175885"/>
            <a:ext cx="3165475" cy="995680"/>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矩形标注 19" title=""/>
          <p:cNvSpPr/>
          <p:nvPr/>
        </p:nvSpPr>
        <p:spPr>
          <a:xfrm>
            <a:off x="5040630" y="5278755"/>
            <a:ext cx="5426075" cy="736600"/>
          </a:xfrm>
          <a:prstGeom prst="wedgeRectCallout">
            <a:avLst>
              <a:gd name="adj1" fmla="val -55441"/>
              <a:gd name="adj2" fmla="val 133275"/>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相同质量的水和沙石比较，吸收相同的热量，水的温度升高的少；夜晚，放出相同的热量，水的温度降低的少</a:t>
            </a:r>
            <a:endParaRPr sz="1600">
              <a:latin typeface="微软雅黑" panose="020b0503020204020204" charset="-122"/>
              <a:ea typeface="微软雅黑" panose="020b0503020204020204" charset="-122"/>
              <a:cs typeface="微软雅黑" panose="020b0503020204020204" charset="-122"/>
            </a:endParaRPr>
          </a:p>
        </p:txBody>
      </p:sp>
      <p:sp>
        <p:nvSpPr>
          <p:cNvPr id="21" name="文本框 20" title=""/>
          <p:cNvSpPr txBox="1"/>
          <p:nvPr/>
        </p:nvSpPr>
        <p:spPr>
          <a:xfrm>
            <a:off x="2787650" y="5065395"/>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endParaRPr lang="en-US" altLang="zh-CN">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right)">
                                      <p:cBhvr>
                                        <p:cTn id="31" dur="500"/>
                                        <p:tgtEl>
                                          <p:spTgt spid="34"/>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up)">
                                      <p:cBhvr>
                                        <p:cTn id="56" dur="500"/>
                                        <p:tgtEl>
                                          <p:spTgt spid="22"/>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xit" presetSubtype="4" fill="hold" grpId="1" nodeType="clickEffect">
                                  <p:stCondLst>
                                    <p:cond delay="0"/>
                                  </p:stCondLst>
                                  <p:childTnLst>
                                    <p:animEffect transition="out" filter="wipe(down)">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right)">
                                      <p:cBhvr>
                                        <p:cTn id="66" dur="500"/>
                                        <p:tgtEl>
                                          <p:spTgt spid="27"/>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xit" presetSubtype="4" fill="hold" grpId="1" nodeType="clickEffect">
                                  <p:stCondLst>
                                    <p:cond delay="0"/>
                                  </p:stCondLst>
                                  <p:childTnLst>
                                    <p:animEffect transition="out" filter="wipe(down)">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500"/>
                                        <p:tgtEl>
                                          <p:spTgt spid="7"/>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barn(inVertical)">
                                      <p:cBhvr>
                                        <p:cTn id="86" dur="500"/>
                                        <p:tgtEl>
                                          <p:spTgt spid="2"/>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barn(inVertical)">
                                      <p:cBhvr>
                                        <p:cTn id="91" dur="500"/>
                                        <p:tgtEl>
                                          <p:spTgt spid="6"/>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blinds(horizontal)">
                                      <p:cBhvr>
                                        <p:cTn id="96" dur="500"/>
                                        <p:tgtEl>
                                          <p:spTgt spid="43"/>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wipe(down)">
                                      <p:cBhvr>
                                        <p:cTn id="101" dur="500"/>
                                        <p:tgtEl>
                                          <p:spTgt spid="16"/>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wipe(left)">
                                      <p:cBhvr>
                                        <p:cTn id="106" dur="500"/>
                                        <p:tgtEl>
                                          <p:spTgt spid="9"/>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blinds(horizontal)">
                                      <p:cBhvr>
                                        <p:cTn id="111" dur="500"/>
                                        <p:tgtEl>
                                          <p:spTgt spid="17"/>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wipe(down)">
                                      <p:cBhvr>
                                        <p:cTn id="116" dur="500"/>
                                        <p:tgtEl>
                                          <p:spTgt spid="19"/>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wipe(left)">
                                      <p:cBhvr>
                                        <p:cTn id="121" dur="500"/>
                                        <p:tgtEl>
                                          <p:spTgt spid="18"/>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3" presetClass="entr" presetSubtype="10" fill="hold" grpId="0" nodeType="clickEffect">
                                  <p:stCondLst>
                                    <p:cond delay="0"/>
                                  </p:stCondLst>
                                  <p:childTnLst>
                                    <p:set>
                                      <p:cBhvr>
                                        <p:cTn id="125" dur="1" fill="hold">
                                          <p:stCondLst>
                                            <p:cond delay="0"/>
                                          </p:stCondLst>
                                        </p:cTn>
                                        <p:tgtEl>
                                          <p:spTgt spid="10"/>
                                        </p:tgtEl>
                                        <p:attrNameLst>
                                          <p:attrName>style.visibility</p:attrName>
                                        </p:attrNameLst>
                                      </p:cBhvr>
                                      <p:to>
                                        <p:strVal val="visible"/>
                                      </p:to>
                                    </p:set>
                                    <p:animEffect transition="in" filter="blinds(horizontal)">
                                      <p:cBhvr>
                                        <p:cTn id="126" dur="500"/>
                                        <p:tgtEl>
                                          <p:spTgt spid="10"/>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4" fill="hold" nodeType="clickEffect">
                                  <p:stCondLst>
                                    <p:cond delay="0"/>
                                  </p:stCondLst>
                                  <p:childTnLst>
                                    <p:set>
                                      <p:cBhvr>
                                        <p:cTn id="130" dur="1" fill="hold">
                                          <p:stCondLst>
                                            <p:cond delay="0"/>
                                          </p:stCondLst>
                                        </p:cTn>
                                        <p:tgtEl>
                                          <p:spTgt spid="13"/>
                                        </p:tgtEl>
                                        <p:attrNameLst>
                                          <p:attrName>style.visibility</p:attrName>
                                        </p:attrNameLst>
                                      </p:cBhvr>
                                      <p:to>
                                        <p:strVal val="visible"/>
                                      </p:to>
                                    </p:set>
                                    <p:animEffect transition="in" filter="wipe(down)">
                                      <p:cBhvr>
                                        <p:cTn id="131" dur="500"/>
                                        <p:tgtEl>
                                          <p:spTgt spid="13"/>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11"/>
                                        </p:tgtEl>
                                        <p:attrNameLst>
                                          <p:attrName>style.visibility</p:attrName>
                                        </p:attrNameLst>
                                      </p:cBhvr>
                                      <p:to>
                                        <p:strVal val="visible"/>
                                      </p:to>
                                    </p:set>
                                    <p:animEffect transition="in" filter="wipe(left)">
                                      <p:cBhvr>
                                        <p:cTn id="136" dur="500"/>
                                        <p:tgtEl>
                                          <p:spTgt spid="11"/>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2" fill="hold" grpId="0" nodeType="clickEffect">
                                  <p:stCondLst>
                                    <p:cond delay="0"/>
                                  </p:stCondLst>
                                  <p:childTnLst>
                                    <p:set>
                                      <p:cBhvr>
                                        <p:cTn id="140" dur="1" fill="hold">
                                          <p:stCondLst>
                                            <p:cond delay="0"/>
                                          </p:stCondLst>
                                        </p:cTn>
                                        <p:tgtEl>
                                          <p:spTgt spid="15"/>
                                        </p:tgtEl>
                                        <p:attrNameLst>
                                          <p:attrName>style.visibility</p:attrName>
                                        </p:attrNameLst>
                                      </p:cBhvr>
                                      <p:to>
                                        <p:strVal val="visible"/>
                                      </p:to>
                                    </p:set>
                                    <p:animEffect transition="in" filter="wipe(right)">
                                      <p:cBhvr>
                                        <p:cTn id="141" dur="500"/>
                                        <p:tgtEl>
                                          <p:spTgt spid="15"/>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22" presetClass="exit" presetSubtype="4" fill="hold" grpId="1" nodeType="clickEffect">
                                  <p:stCondLst>
                                    <p:cond delay="0"/>
                                  </p:stCondLst>
                                  <p:childTnLst>
                                    <p:animEffect transition="out" filter="wipe(down)">
                                      <p:cBhvr>
                                        <p:cTn id="145" dur="500"/>
                                        <p:tgtEl>
                                          <p:spTgt spid="15"/>
                                        </p:tgtEl>
                                      </p:cBhvr>
                                    </p:animEffect>
                                    <p:set>
                                      <p:cBhvr>
                                        <p:cTn id="146" dur="1" fill="hold">
                                          <p:stCondLst>
                                            <p:cond delay="499"/>
                                          </p:stCondLst>
                                        </p:cTn>
                                        <p:tgtEl>
                                          <p:spTgt spid="15"/>
                                        </p:tgtEl>
                                        <p:attrNameLst>
                                          <p:attrName>style.visibility</p:attrName>
                                        </p:attrNameLst>
                                      </p:cBhvr>
                                      <p:to>
                                        <p:strVal val="hidden"/>
                                      </p:to>
                                    </p:se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wipe(left)">
                                      <p:cBhvr>
                                        <p:cTn id="151" dur="500"/>
                                        <p:tgtEl>
                                          <p:spTgt spid="20"/>
                                        </p:tgtEl>
                                      </p:cBhvr>
                                    </p:animEffec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22" presetClass="entr" presetSubtype="8" fill="hold" grpId="0" nodeType="click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wipe(left)">
                                      <p:cBhvr>
                                        <p:cTn id="1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14" grpId="0"/>
      <p:bldP spid="2" grpId="0"/>
      <p:bldP spid="34" grpId="0" animBg="1"/>
      <p:bldP spid="34" grpId="1" animBg="1"/>
      <p:bldP spid="30" grpId="0"/>
      <p:bldP spid="22" grpId="0" animBg="1"/>
      <p:bldP spid="22" grpId="1" animBg="1"/>
      <p:bldP spid="27" grpId="0" animBg="1"/>
      <p:bldP spid="27" grpId="1" animBg="1"/>
      <p:bldP spid="7" grpId="0"/>
      <p:bldP spid="43" grpId="0" animBg="1"/>
      <p:bldP spid="9" grpId="0"/>
      <p:bldP spid="17" grpId="0" animBg="1"/>
      <p:bldP spid="18" grpId="0"/>
      <p:bldP spid="10" grpId="0" animBg="1"/>
      <p:bldP spid="11" grpId="0"/>
      <p:bldP spid="15" grpId="0" animBg="1"/>
      <p:bldP spid="15" grpId="1" animBg="1"/>
      <p:bldP spid="20" grpId="0"/>
      <p:bldP spid="21" grpId="0"/>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320030" y="163195"/>
            <a:ext cx="903605" cy="923290"/>
          </a:xfrm>
          <a:prstGeom prst="rect">
            <a:avLst/>
          </a:prstGeom>
        </p:spPr>
      </p:pic>
      <p:sp>
        <p:nvSpPr>
          <p:cNvPr id="5" name="文本框 4" title=""/>
          <p:cNvSpPr txBox="1"/>
          <p:nvPr/>
        </p:nvSpPr>
        <p:spPr>
          <a:xfrm>
            <a:off x="6244590" y="222885"/>
            <a:ext cx="46316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探究不同物质吸热能力</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2" name="文本框 1" title=""/>
          <p:cNvSpPr txBox="1"/>
          <p:nvPr/>
        </p:nvSpPr>
        <p:spPr>
          <a:xfrm>
            <a:off x="371475" y="2120080"/>
            <a:ext cx="11734800" cy="1938020"/>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（1）控制变量法：该实验中药注意三个变量：质量、温度、加热时间。分析时主要哪个量是变化的，哪些量是相同的；</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（2）转换法：物质吸收热量的多少难以直接测量，所以该实验中使用加热时间长短反映吸收热量的多少。</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320030" y="163195"/>
            <a:ext cx="903605" cy="923290"/>
          </a:xfrm>
          <a:prstGeom prst="rect">
            <a:avLst/>
          </a:prstGeom>
        </p:spPr>
      </p:pic>
      <p:sp>
        <p:nvSpPr>
          <p:cNvPr id="5" name="文本框 4" title=""/>
          <p:cNvSpPr txBox="1"/>
          <p:nvPr/>
        </p:nvSpPr>
        <p:spPr>
          <a:xfrm>
            <a:off x="6244590" y="222885"/>
            <a:ext cx="46316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探究不同物质吸热能力</a:t>
            </a:r>
            <a:endParaRPr lang="zh-CN" altLang="en-US"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292735" y="1323975"/>
            <a:ext cx="5593715" cy="341503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sym typeface="+mn-ea"/>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（2023·益阳）</a:t>
            </a:r>
            <a:r>
              <a:rPr sz="1600">
                <a:latin typeface="微软雅黑" panose="020b0503020204020204" charset="-122"/>
                <a:ea typeface="微软雅黑" panose="020b0503020204020204" charset="-122"/>
                <a:cs typeface="微软雅黑" panose="020b0503020204020204" charset="-122"/>
                <a:sym typeface="+mn-ea"/>
              </a:rPr>
              <a:t>某小组同学为了比较水和沙石的比热容大小，在两个相同的烧杯中分别装入质量相同的水和沙石，用相同的酒精灯加热。</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（1）小组的实验装置如图所示，其中有一处明显的错误，错误之处是_________；</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（2）更正错误后，加热相同的时间，沙石升高的温度比水多，说明沙石的比热容比水______（选填“大”或“小”）；</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（3）比较全班不同小组的实验数据，发现各小组之间的实验数据有较大的不同，可能原因是________（请写出一条）。</a:t>
            </a:r>
            <a:endParaRPr sz="1600">
              <a:latin typeface="微软雅黑" panose="020b0503020204020204" charset="-122"/>
              <a:ea typeface="微软雅黑" panose="020b0503020204020204" charset="-122"/>
              <a:cs typeface="微软雅黑" panose="020b0503020204020204" charset="-122"/>
              <a:sym typeface="+mn-ea"/>
            </a:endParaRPr>
          </a:p>
        </p:txBody>
      </p:sp>
      <p:cxnSp>
        <p:nvCxnSpPr>
          <p:cNvPr id="28" name="直接连接符 27" title=""/>
          <p:cNvCxnSpPr/>
          <p:nvPr/>
        </p:nvCxnSpPr>
        <p:spPr>
          <a:xfrm flipH="1">
            <a:off x="6010275" y="1387475"/>
            <a:ext cx="0" cy="55048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nvSpPr>
        <p:spPr>
          <a:xfrm>
            <a:off x="6134100" y="1323975"/>
            <a:ext cx="5775960" cy="304609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sym typeface="+mn-ea"/>
              </a:rPr>
              <a:t>2-1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（2023·兰州）</a:t>
            </a:r>
            <a:r>
              <a:rPr sz="1600">
                <a:latin typeface="微软雅黑" panose="020b0503020204020204" charset="-122"/>
                <a:ea typeface="微软雅黑" panose="020b0503020204020204" charset="-122"/>
                <a:cs typeface="微软雅黑" panose="020b0503020204020204" charset="-122"/>
                <a:sym typeface="+mn-ea"/>
              </a:rPr>
              <a:t>为了比较A、B两种液体的吸热能力，小亮用完全相同的加热装置对质量分别为100g和400g的A、B两液体进行加热，根据实验数据绘制的温度随时间变化的图像如图所示。根据图像信息，下列说法中正确的是（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A、B两液体在0~8min内吸收的热量之比为</a:t>
            </a:r>
            <a:r>
              <a:rPr lang="en-US" sz="1600">
                <a:latin typeface="微软雅黑" panose="020b0503020204020204" charset="-122"/>
                <a:ea typeface="微软雅黑" panose="020b0503020204020204" charset="-122"/>
                <a:cs typeface="微软雅黑" panose="020b0503020204020204" charset="-122"/>
                <a:sym typeface="+mn-ea"/>
              </a:rPr>
              <a:t>2:1</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A、B两液体的比热容之比为</a:t>
            </a:r>
            <a:r>
              <a:rPr lang="en-US" sz="1600">
                <a:latin typeface="微软雅黑" panose="020b0503020204020204" charset="-122"/>
                <a:ea typeface="微软雅黑" panose="020b0503020204020204" charset="-122"/>
                <a:cs typeface="微软雅黑" panose="020b0503020204020204" charset="-122"/>
                <a:sym typeface="+mn-ea"/>
              </a:rPr>
              <a:t>1:2</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B液体的吸热能力比A液体的强；</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 A液体比B液体更适合作发动机的冷却液</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2" name="图片 2" title=""/>
          <p:cNvPicPr>
            <a:picLocks noChangeAspect="1"/>
          </p:cNvPicPr>
          <p:nvPr/>
        </p:nvPicPr>
        <p:blipFill>
          <a:blip r:embed="rId3"/>
          <a:stretch>
            <a:fillRect/>
          </a:stretch>
        </p:blipFill>
        <p:spPr>
          <a:xfrm>
            <a:off x="1531620" y="4739005"/>
            <a:ext cx="2698750" cy="1735455"/>
          </a:xfrm>
          <a:prstGeom prst="rect">
            <a:avLst/>
          </a:prstGeom>
          <a:noFill/>
          <a:ln w="9525">
            <a:noFill/>
          </a:ln>
        </p:spPr>
      </p:pic>
      <p:pic>
        <p:nvPicPr>
          <p:cNvPr id="9" name="图片 100003" title=""/>
          <p:cNvPicPr>
            <a:picLocks noChangeAspect="1"/>
          </p:cNvPicPr>
          <p:nvPr/>
        </p:nvPicPr>
        <p:blipFill>
          <a:blip r:embed="rId4"/>
          <a:stretch>
            <a:fillRect/>
          </a:stretch>
        </p:blipFill>
        <p:spPr>
          <a:xfrm>
            <a:off x="7690485" y="4370070"/>
            <a:ext cx="2662555" cy="1956435"/>
          </a:xfrm>
          <a:prstGeom prst="rect">
            <a:avLst/>
          </a:prstGeom>
          <a:noFill/>
          <a:ln w="9525">
            <a:noFill/>
          </a:ln>
        </p:spPr>
      </p:pic>
      <p:sp>
        <p:nvSpPr>
          <p:cNvPr id="14" name="矩形标注 13" title=""/>
          <p:cNvSpPr/>
          <p:nvPr/>
        </p:nvSpPr>
        <p:spPr>
          <a:xfrm>
            <a:off x="309880" y="4759325"/>
            <a:ext cx="1221740" cy="1149350"/>
          </a:xfrm>
          <a:prstGeom prst="wedgeRectCallout">
            <a:avLst>
              <a:gd name="adj1" fmla="val 95841"/>
              <a:gd name="adj2" fmla="val 34088"/>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温度计的玻璃泡接触了杯底</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1151255" y="2862580"/>
            <a:ext cx="2621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温度计玻璃泡碰到烧杯底部</a:t>
            </a:r>
            <a:endParaRPr lang="zh-CN" altLang="en-US" sz="1600">
              <a:solidFill>
                <a:srgbClr val="FF0000"/>
              </a:solidFill>
              <a:latin typeface="微软雅黑" panose="020b0503020204020204" charset="-122"/>
              <a:ea typeface="微软雅黑" panose="020b0503020204020204" charset="-122"/>
            </a:endParaRPr>
          </a:p>
        </p:txBody>
      </p:sp>
      <p:sp>
        <p:nvSpPr>
          <p:cNvPr id="27" name="矩形标注 26" title=""/>
          <p:cNvSpPr/>
          <p:nvPr/>
        </p:nvSpPr>
        <p:spPr>
          <a:xfrm>
            <a:off x="2319020" y="1392555"/>
            <a:ext cx="3567430" cy="1164590"/>
          </a:xfrm>
          <a:prstGeom prst="wedgeRectCallout">
            <a:avLst>
              <a:gd name="adj1" fmla="val -51762"/>
              <a:gd name="adj2" fmla="val 144165"/>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加热相同的时间，则水和沙石吸收的热量相同，沙石升高的温度比水多，说明沙石的吸热能力弱</a:t>
            </a:r>
            <a:endParaRPr lang="zh-CN" sz="1600">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nvSpPr>
        <p:spPr>
          <a:xfrm>
            <a:off x="2494915" y="357251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小</a:t>
            </a:r>
            <a:endParaRPr lang="zh-CN" altLang="en-US" sz="1600">
              <a:solidFill>
                <a:srgbClr val="FF0000"/>
              </a:solidFill>
              <a:latin typeface="微软雅黑" panose="020b0503020204020204" charset="-122"/>
              <a:ea typeface="微软雅黑" panose="020b0503020204020204" charset="-122"/>
            </a:endParaRPr>
          </a:p>
        </p:txBody>
      </p:sp>
      <p:sp>
        <p:nvSpPr>
          <p:cNvPr id="22" name="矩形标注 21" title=""/>
          <p:cNvSpPr/>
          <p:nvPr/>
        </p:nvSpPr>
        <p:spPr>
          <a:xfrm>
            <a:off x="4166235" y="4834255"/>
            <a:ext cx="1720215" cy="1803400"/>
          </a:xfrm>
          <a:prstGeom prst="wedgeRectCallout">
            <a:avLst>
              <a:gd name="adj1" fmla="val -24123"/>
              <a:gd name="adj2" fmla="val -5982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各小组所用水质量不一样；初温不一样；酒精灯不完全相同；记录温度变化的时间间隔不一样</a:t>
            </a:r>
            <a:endParaRPr lang="zh-CN" sz="1600">
              <a:latin typeface="微软雅黑" panose="020b0503020204020204" charset="-122"/>
              <a:ea typeface="微软雅黑" panose="020b0503020204020204" charset="-122"/>
              <a:cs typeface="微软雅黑" panose="020b0503020204020204" charset="-122"/>
            </a:endParaRPr>
          </a:p>
        </p:txBody>
      </p:sp>
      <p:sp>
        <p:nvSpPr>
          <p:cNvPr id="44" name="文本框 43" title=""/>
          <p:cNvSpPr txBox="1"/>
          <p:nvPr/>
        </p:nvSpPr>
        <p:spPr>
          <a:xfrm>
            <a:off x="6470015" y="2862580"/>
            <a:ext cx="4147820" cy="368300"/>
          </a:xfrm>
          <a:prstGeom prst="rect">
            <a:avLst/>
          </a:prstGeom>
          <a:noFill/>
          <a:ln w="19050">
            <a:solidFill>
              <a:srgbClr val="FF0000"/>
            </a:solidFill>
          </a:ln>
        </p:spPr>
        <p:txBody>
          <a:bodyPr wrap="square" rtlCol="0">
            <a:spAutoFit/>
          </a:bodyPr>
          <a:lstStyle/>
          <a:p>
            <a:endParaRPr lang="zh-CN" altLang="en-US"/>
          </a:p>
        </p:txBody>
      </p:sp>
      <p:sp>
        <p:nvSpPr>
          <p:cNvPr id="17" name="文本框 16" title=""/>
          <p:cNvSpPr txBox="1"/>
          <p:nvPr/>
        </p:nvSpPr>
        <p:spPr>
          <a:xfrm>
            <a:off x="6936740" y="923925"/>
            <a:ext cx="4973955" cy="583565"/>
          </a:xfrm>
          <a:prstGeom prst="rect">
            <a:avLst/>
          </a:prstGeom>
          <a:noFill/>
        </p:spPr>
        <p:txBody>
          <a:bodyPr wrap="square" rtlCol="0">
            <a:spAutoFit/>
          </a:bodyPr>
          <a:lstStyle/>
          <a:p>
            <a:r>
              <a:rPr lang="zh-CN" altLang="en-US" sz="1600">
                <a:solidFill>
                  <a:schemeClr val="accent4">
                    <a:lumMod val="50000"/>
                  </a:schemeClr>
                </a:solidFill>
                <a:latin typeface="微软雅黑" panose="020b0503020204020204" charset="-122"/>
                <a:ea typeface="微软雅黑" panose="020b0503020204020204" charset="-122"/>
              </a:rPr>
              <a:t>相同的加热装置，相同时间，吸收热量相同，则A、B吸收的热量之比为</a:t>
            </a:r>
            <a:r>
              <a:rPr lang="en-US" altLang="zh-CN" sz="1600">
                <a:solidFill>
                  <a:schemeClr val="accent4">
                    <a:lumMod val="50000"/>
                  </a:schemeClr>
                </a:solidFill>
                <a:latin typeface="微软雅黑" panose="020b0503020204020204" charset="-122"/>
                <a:ea typeface="微软雅黑" panose="020b0503020204020204" charset="-122"/>
              </a:rPr>
              <a:t>1:1</a:t>
            </a:r>
            <a:endParaRPr lang="en-US" altLang="zh-CN" sz="1600">
              <a:solidFill>
                <a:schemeClr val="accent4">
                  <a:lumMod val="50000"/>
                </a:schemeClr>
              </a:solidFill>
              <a:latin typeface="微软雅黑" panose="020b0503020204020204" charset="-122"/>
              <a:ea typeface="微软雅黑" panose="020b0503020204020204" charset="-122"/>
            </a:endParaRPr>
          </a:p>
        </p:txBody>
      </p:sp>
      <p:cxnSp>
        <p:nvCxnSpPr>
          <p:cNvPr id="18" name="曲线连接符 17" title=""/>
          <p:cNvCxnSpPr/>
          <p:nvPr/>
        </p:nvCxnSpPr>
        <p:spPr>
          <a:xfrm rot="16200000">
            <a:off x="7903210" y="1635125"/>
            <a:ext cx="1549400" cy="859790"/>
          </a:xfrm>
          <a:prstGeom prst="curvedConnector3">
            <a:avLst>
              <a:gd name="adj1" fmla="val 49959"/>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曲线连接符 10" title=""/>
          <p:cNvCxnSpPr/>
          <p:nvPr/>
        </p:nvCxnSpPr>
        <p:spPr>
          <a:xfrm rot="5400000" flipV="1">
            <a:off x="9149715" y="3583305"/>
            <a:ext cx="1085215" cy="777875"/>
          </a:xfrm>
          <a:prstGeom prst="curvedConnector3">
            <a:avLst>
              <a:gd name="adj1" fmla="val 50029"/>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aphicFrame>
        <p:nvGraphicFramePr>
          <p:cNvPr id="15" name="Object 145" title=""/>
          <p:cNvGraphicFramePr>
            <a:graphicFrameLocks noChangeAspect="1"/>
          </p:cNvGraphicFramePr>
          <p:nvPr/>
        </p:nvGraphicFramePr>
        <p:xfrm>
          <a:off x="9715500" y="4369753"/>
          <a:ext cx="2476500" cy="866775"/>
        </p:xfrm>
        <a:graphic>
          <a:graphicData uri="http://schemas.openxmlformats.org/presentationml/2006/ole">
            <mc:AlternateContent>
              <mc:Choice xmlns:v="urn:schemas-microsoft-com:vml" Requires="v">
                <p:oleObj spid="_x0000_s1039" r:id="rId5" imgW="2476500" imgH="863600" progId="Equation.DSMT4">
                  <p:embed/>
                </p:oleObj>
              </mc:Choice>
              <mc:Fallback>
                <p:oleObj r:id="rId5" imgW="2476500" imgH="863600" progId="Equation.DSMT4">
                  <p:embed/>
                  <p:pic>
                    <p:nvPicPr>
                      <p:cNvPr id="0" name="OLE substitute image"/>
                      <p:cNvPicPr/>
                      <p:nvPr/>
                    </p:nvPicPr>
                    <p:blipFill>
                      <a:blip r:embed="rId6"/>
                      <a:stretch>
                        <a:fillRect/>
                      </a:stretch>
                    </p:blipFill>
                    <p:spPr>
                      <a:xfrm>
                        <a:off x="9715500" y="4369753"/>
                        <a:ext cx="2476500" cy="866775"/>
                      </a:xfrm>
                      <a:prstGeom prst="rect">
                        <a:avLst/>
                      </a:prstGeom>
                      <a:noFill/>
                      <a:ln w="38100">
                        <a:noFill/>
                        <a:miter/>
                      </a:ln>
                    </p:spPr>
                  </p:pic>
                </p:oleObj>
              </mc:Fallback>
            </mc:AlternateContent>
          </a:graphicData>
        </a:graphic>
      </p:graphicFrame>
      <p:sp>
        <p:nvSpPr>
          <p:cNvPr id="16" name="矩形标注 15" title=""/>
          <p:cNvSpPr/>
          <p:nvPr/>
        </p:nvSpPr>
        <p:spPr>
          <a:xfrm>
            <a:off x="10876280" y="3230880"/>
            <a:ext cx="1221740" cy="1149350"/>
          </a:xfrm>
          <a:prstGeom prst="wedgeRectCallout">
            <a:avLst>
              <a:gd name="adj1" fmla="val -174012"/>
              <a:gd name="adj2" fmla="val 497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B的比热容小于A的比热容</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9" name="矩形标注 18" title=""/>
          <p:cNvSpPr/>
          <p:nvPr/>
        </p:nvSpPr>
        <p:spPr>
          <a:xfrm>
            <a:off x="6339840" y="4839335"/>
            <a:ext cx="1272540" cy="1803400"/>
          </a:xfrm>
          <a:prstGeom prst="wedgeRectCallout">
            <a:avLst>
              <a:gd name="adj1" fmla="val -24900"/>
              <a:gd name="adj2" fmla="val -8288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A比热容较大，A液体比B液体更适合作发动机的冷却液</a:t>
            </a:r>
            <a:endParaRPr lang="zh-CN" sz="1600">
              <a:latin typeface="微软雅黑" panose="020b0503020204020204" charset="-122"/>
              <a:ea typeface="微软雅黑" panose="020b0503020204020204" charset="-122"/>
              <a:cs typeface="微软雅黑" panose="020b0503020204020204" charset="-122"/>
            </a:endParaRPr>
          </a:p>
        </p:txBody>
      </p:sp>
      <p:sp>
        <p:nvSpPr>
          <p:cNvPr id="20" name="文本框 19" title=""/>
          <p:cNvSpPr txBox="1"/>
          <p:nvPr/>
        </p:nvSpPr>
        <p:spPr>
          <a:xfrm>
            <a:off x="10954385" y="255714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wipe(left)">
                                      <p:cBhvr>
                                        <p:cTn id="41" dur="500"/>
                                        <p:tgtEl>
                                          <p:spTgt spid="7">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Effect transition="in" filter="wipe(left)">
                                      <p:cBhvr>
                                        <p:cTn id="46" dur="500"/>
                                        <p:tgtEl>
                                          <p:spTgt spid="7">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up)">
                                      <p:cBhvr>
                                        <p:cTn id="61" dur="500"/>
                                        <p:tgtEl>
                                          <p:spTgt spid="27"/>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xit" presetSubtype="4" fill="hold" grpId="1" nodeType="clickEffect">
                                  <p:stCondLst>
                                    <p:cond delay="0"/>
                                  </p:stCondLst>
                                  <p:childTnLst>
                                    <p:animEffect transition="out" filter="wipe(down)">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00"/>
                                        <p:tgtEl>
                                          <p:spTgt spid="10"/>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down)">
                                      <p:cBhvr>
                                        <p:cTn id="76" dur="500"/>
                                        <p:tgtEl>
                                          <p:spTgt spid="22"/>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up)">
                                      <p:cBhvr>
                                        <p:cTn id="81" dur="500"/>
                                        <p:tgtEl>
                                          <p:spTgt spid="28"/>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6">
                                            <p:txEl>
                                              <p:pRg st="0" end="0"/>
                                            </p:txEl>
                                          </p:spTgt>
                                        </p:tgtEl>
                                        <p:attrNameLst>
                                          <p:attrName>style.visibility</p:attrName>
                                        </p:attrNameLst>
                                      </p:cBhvr>
                                      <p:to>
                                        <p:strVal val="visible"/>
                                      </p:to>
                                    </p:set>
                                    <p:animEffect transition="in" filter="wipe(left)">
                                      <p:cBhvr>
                                        <p:cTn id="86" dur="500"/>
                                        <p:tgtEl>
                                          <p:spTgt spid="6">
                                            <p:txEl>
                                              <p:pRg st="0" end="0"/>
                                            </p:txEl>
                                          </p:spTgt>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barn(inVertical)">
                                      <p:cBhvr>
                                        <p:cTn id="91" dur="500"/>
                                        <p:tgtEl>
                                          <p:spTgt spid="9"/>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6">
                                            <p:txEl>
                                              <p:pRg st="1" end="1"/>
                                            </p:txEl>
                                          </p:spTgt>
                                        </p:tgtEl>
                                        <p:attrNameLst>
                                          <p:attrName>style.visibility</p:attrName>
                                        </p:attrNameLst>
                                      </p:cBhvr>
                                      <p:to>
                                        <p:strVal val="visible"/>
                                      </p:to>
                                    </p:set>
                                    <p:animEffect transition="in" filter="wipe(left)">
                                      <p:cBhvr>
                                        <p:cTn id="96" dur="500"/>
                                        <p:tgtEl>
                                          <p:spTgt spid="6">
                                            <p:txEl>
                                              <p:pRg st="1" end="1"/>
                                            </p:txEl>
                                          </p:spTgt>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6">
                                            <p:txEl>
                                              <p:pRg st="2" end="2"/>
                                            </p:txEl>
                                          </p:spTgt>
                                        </p:tgtEl>
                                        <p:attrNameLst>
                                          <p:attrName>style.visibility</p:attrName>
                                        </p:attrNameLst>
                                      </p:cBhvr>
                                      <p:to>
                                        <p:strVal val="visible"/>
                                      </p:to>
                                    </p:set>
                                    <p:animEffect transition="in" filter="wipe(left)">
                                      <p:cBhvr>
                                        <p:cTn id="101" dur="500"/>
                                        <p:tgtEl>
                                          <p:spTgt spid="6">
                                            <p:txEl>
                                              <p:pRg st="2" end="2"/>
                                            </p:txEl>
                                          </p:spTgt>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6">
                                            <p:txEl>
                                              <p:pRg st="3" end="3"/>
                                            </p:txEl>
                                          </p:spTgt>
                                        </p:tgtEl>
                                        <p:attrNameLst>
                                          <p:attrName>style.visibility</p:attrName>
                                        </p:attrNameLst>
                                      </p:cBhvr>
                                      <p:to>
                                        <p:strVal val="visible"/>
                                      </p:to>
                                    </p:set>
                                    <p:animEffect transition="in" filter="wipe(left)">
                                      <p:cBhvr>
                                        <p:cTn id="106" dur="500"/>
                                        <p:tgtEl>
                                          <p:spTgt spid="6">
                                            <p:txEl>
                                              <p:pRg st="3" end="3"/>
                                            </p:txEl>
                                          </p:spTgt>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6">
                                            <p:txEl>
                                              <p:pRg st="4" end="4"/>
                                            </p:txEl>
                                          </p:spTgt>
                                        </p:tgtEl>
                                        <p:attrNameLst>
                                          <p:attrName>style.visibility</p:attrName>
                                        </p:attrNameLst>
                                      </p:cBhvr>
                                      <p:to>
                                        <p:strVal val="visible"/>
                                      </p:to>
                                    </p:set>
                                    <p:animEffect transition="in" filter="wipe(left)">
                                      <p:cBhvr>
                                        <p:cTn id="111" dur="500"/>
                                        <p:tgtEl>
                                          <p:spTgt spid="6">
                                            <p:txEl>
                                              <p:pRg st="4" end="4"/>
                                            </p:txEl>
                                          </p:spTgt>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wipe(left)">
                                      <p:cBhvr>
                                        <p:cTn id="116" dur="500"/>
                                        <p:tgtEl>
                                          <p:spTgt spid="44"/>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wipe(left)">
                                      <p:cBhvr>
                                        <p:cTn id="121" dur="500"/>
                                        <p:tgtEl>
                                          <p:spTgt spid="18"/>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wipe(left)">
                                      <p:cBhvr>
                                        <p:cTn id="126" dur="500"/>
                                        <p:tgtEl>
                                          <p:spTgt spid="17"/>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11"/>
                                        </p:tgtEl>
                                        <p:attrNameLst>
                                          <p:attrName>style.visibility</p:attrName>
                                        </p:attrNameLst>
                                      </p:cBhvr>
                                      <p:to>
                                        <p:strVal val="visible"/>
                                      </p:to>
                                    </p:set>
                                    <p:animEffect transition="in" filter="wipe(left)">
                                      <p:cBhvr>
                                        <p:cTn id="131" dur="500"/>
                                        <p:tgtEl>
                                          <p:spTgt spid="11"/>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2" fill="hold" grpId="0" nodeType="clickEffect">
                                  <p:stCondLst>
                                    <p:cond delay="0"/>
                                  </p:stCondLst>
                                  <p:childTnLst>
                                    <p:set>
                                      <p:cBhvr>
                                        <p:cTn id="135" dur="1" fill="hold">
                                          <p:stCondLst>
                                            <p:cond delay="0"/>
                                          </p:stCondLst>
                                        </p:cTn>
                                        <p:tgtEl>
                                          <p:spTgt spid="15"/>
                                        </p:tgtEl>
                                        <p:attrNameLst>
                                          <p:attrName>style.visibility</p:attrName>
                                        </p:attrNameLst>
                                      </p:cBhvr>
                                      <p:to>
                                        <p:strVal val="visible"/>
                                      </p:to>
                                    </p:set>
                                    <p:animEffect transition="in" filter="wipe(right)">
                                      <p:cBhvr>
                                        <p:cTn id="136" dur="500"/>
                                        <p:tgtEl>
                                          <p:spTgt spid="15"/>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16"/>
                                        </p:tgtEl>
                                        <p:attrNameLst>
                                          <p:attrName>style.visibility</p:attrName>
                                        </p:attrNameLst>
                                      </p:cBhvr>
                                      <p:to>
                                        <p:strVal val="visible"/>
                                      </p:to>
                                    </p:set>
                                    <p:animEffect transition="in" filter="wipe(down)">
                                      <p:cBhvr>
                                        <p:cTn id="141" dur="500"/>
                                        <p:tgtEl>
                                          <p:spTgt spid="16"/>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19"/>
                                        </p:tgtEl>
                                        <p:attrNameLst>
                                          <p:attrName>style.visibility</p:attrName>
                                        </p:attrNameLst>
                                      </p:cBhvr>
                                      <p:to>
                                        <p:strVal val="visible"/>
                                      </p:to>
                                    </p:set>
                                    <p:animEffect transition="in" filter="barn(inVertical)">
                                      <p:cBhvr>
                                        <p:cTn id="146" dur="500"/>
                                        <p:tgtEl>
                                          <p:spTgt spid="19"/>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wipe(down)">
                                      <p:cBhvr>
                                        <p:cTn id="1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4" grpId="0" animBg="1"/>
      <p:bldP spid="13" grpId="0"/>
      <p:bldP spid="27" grpId="0" animBg="1"/>
      <p:bldP spid="27" grpId="1" animBg="1"/>
      <p:bldP spid="9" grpId="0"/>
      <p:bldP spid="22" grpId="0" animBg="1"/>
      <p:bldP spid="44" grpId="0" animBg="1"/>
      <p:bldP spid="18" grpId="0" animBg="1"/>
      <p:bldP spid="11" grpId="0" animBg="1"/>
      <p:bldP spid="15" grpId="0" animBg="1"/>
      <p:bldP spid="16" grpId="0" animBg="1"/>
      <p:bldP spid="19" grpId="0"/>
      <p:bldP spid="10" grpId="0"/>
      <p:bldP spid="20"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749359" y="1926893"/>
            <a:ext cx="10856873" cy="1938020"/>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内能、内能的利用》是中考必考内容。本单元在试卷中的体量和分值差距也较大，一般情况下有两个考题，有时和其他考点结合时也会出现三个考题的情况，考题所占分值在2-6分之间。考题形式多样，由选择题、填空题、实验探究题、综合计算题等。</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320030" y="163195"/>
            <a:ext cx="903605" cy="923290"/>
          </a:xfrm>
          <a:prstGeom prst="rect">
            <a:avLst/>
          </a:prstGeom>
        </p:spPr>
      </p:pic>
      <p:sp>
        <p:nvSpPr>
          <p:cNvPr id="5" name="文本框 4" title=""/>
          <p:cNvSpPr txBox="1"/>
          <p:nvPr/>
        </p:nvSpPr>
        <p:spPr>
          <a:xfrm>
            <a:off x="6244590" y="222885"/>
            <a:ext cx="46316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探究不同物质吸热能力</a:t>
            </a:r>
            <a:endParaRPr lang="zh-CN" altLang="en-US"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92735" y="1334135"/>
            <a:ext cx="11638915" cy="304609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sym typeface="+mn-ea"/>
              </a:rPr>
              <a:t>2-2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（2023·徐州）</a:t>
            </a:r>
            <a:r>
              <a:rPr sz="1600">
                <a:latin typeface="微软雅黑" panose="020b0503020204020204" charset="-122"/>
                <a:ea typeface="微软雅黑" panose="020b0503020204020204" charset="-122"/>
                <a:cs typeface="微软雅黑" panose="020b0503020204020204" charset="-122"/>
                <a:sym typeface="+mn-ea"/>
              </a:rPr>
              <a:t>如图甲所示，在“探究冰的熔化特点”实验中，用温度和室温相同的水给碎冰加热。</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（1）在碎冰中插入温度计时，应使温度计的玻璃泡位于碎冰的（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A．上部           B．中部            C．底部          D．都可以</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（2）冰熔化时温度随时间变化的图像如图乙所示，在t</a:t>
            </a:r>
            <a:r>
              <a:rPr sz="1600" baseline="-25000">
                <a:latin typeface="微软雅黑" panose="020b0503020204020204" charset="-122"/>
                <a:ea typeface="微软雅黑" panose="020b0503020204020204" charset="-122"/>
                <a:cs typeface="微软雅黑" panose="020b0503020204020204" charset="-122"/>
                <a:sym typeface="+mn-ea"/>
              </a:rPr>
              <a:t>1</a:t>
            </a:r>
            <a:r>
              <a:rPr sz="1600">
                <a:latin typeface="微软雅黑" panose="020b0503020204020204" charset="-122"/>
                <a:ea typeface="微软雅黑" panose="020b0503020204020204" charset="-122"/>
                <a:cs typeface="微软雅黑" panose="020b0503020204020204" charset="-122"/>
                <a:sym typeface="+mn-ea"/>
              </a:rPr>
              <a:t>到t</a:t>
            </a:r>
            <a:r>
              <a:rPr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sym typeface="+mn-ea"/>
              </a:rPr>
              <a:t>时间段，试管中物质的状态为</a:t>
            </a:r>
            <a:r>
              <a:rPr lang="en-US"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，此时的温度叫作冰的______。</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（3）图乙中，t₁前和t₂后的两段图像的倾斜程度不同，原因是（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A．冰吸热比水快           B．冰的质量比水大</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C．水的密度比冰大       D．水的比热容比冰大</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（4）实验过程中，如果还想同时得到冰在熔化时吸收热量的证据，请你对该实验做出改进：_______。</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2" name="图片 4" title=""/>
          <p:cNvPicPr>
            <a:picLocks noChangeAspect="1"/>
          </p:cNvPicPr>
          <p:nvPr/>
        </p:nvPicPr>
        <p:blipFill>
          <a:blip r:embed="rId3"/>
          <a:stretch>
            <a:fillRect/>
          </a:stretch>
        </p:blipFill>
        <p:spPr>
          <a:xfrm>
            <a:off x="911225" y="4457700"/>
            <a:ext cx="3552825" cy="2342515"/>
          </a:xfrm>
          <a:prstGeom prst="rect">
            <a:avLst/>
          </a:prstGeom>
          <a:noFill/>
          <a:ln w="9525">
            <a:noFill/>
          </a:ln>
        </p:spPr>
      </p:pic>
      <p:sp>
        <p:nvSpPr>
          <p:cNvPr id="21" name="矩形标注 20" title=""/>
          <p:cNvSpPr/>
          <p:nvPr/>
        </p:nvSpPr>
        <p:spPr>
          <a:xfrm>
            <a:off x="7065645" y="1737995"/>
            <a:ext cx="4396105" cy="763905"/>
          </a:xfrm>
          <a:prstGeom prst="wedgeRectCallout">
            <a:avLst>
              <a:gd name="adj1" fmla="val -65195"/>
              <a:gd name="adj2" fmla="val -1500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测量试管中碎冰的温度，应使温度计的玻璃泡与碎冰充分接触，且不要碰到容器底或容器壁</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3" name="矩形标注 22" title=""/>
          <p:cNvSpPr/>
          <p:nvPr/>
        </p:nvSpPr>
        <p:spPr>
          <a:xfrm>
            <a:off x="6059805" y="3183890"/>
            <a:ext cx="6132195" cy="905510"/>
          </a:xfrm>
          <a:prstGeom prst="wedgeRectCallout">
            <a:avLst>
              <a:gd name="adj1" fmla="val -18830"/>
              <a:gd name="adj2" fmla="val -9004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由图知在t</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到t</a:t>
            </a:r>
            <a:r>
              <a:rPr lang="zh-CN" sz="1600" baseline="-25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时间段，该物质在熔化过程中温度不变，继续吸热，这个不变的温度就是物质的熔点，该物质处于固液共存的状态</a:t>
            </a:r>
            <a:endParaRPr lang="zh-CN" sz="1600">
              <a:latin typeface="微软雅黑" panose="020b0503020204020204" charset="-122"/>
              <a:ea typeface="微软雅黑" panose="020b0503020204020204" charset="-122"/>
              <a:cs typeface="微软雅黑" panose="020b0503020204020204" charset="-122"/>
            </a:endParaRPr>
          </a:p>
        </p:txBody>
      </p:sp>
      <p:sp>
        <p:nvSpPr>
          <p:cNvPr id="24" name="矩形标注 23" title=""/>
          <p:cNvSpPr/>
          <p:nvPr/>
        </p:nvSpPr>
        <p:spPr>
          <a:xfrm>
            <a:off x="4580255" y="4457700"/>
            <a:ext cx="7619365" cy="982345"/>
          </a:xfrm>
          <a:prstGeom prst="wedgeRectCallout">
            <a:avLst>
              <a:gd name="adj1" fmla="val -32123"/>
              <a:gd name="adj2" fmla="val -174692"/>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冰化成水质量，在同样受热情况下，温度变化快慢不同，是由于冰和水的比热容不同，质量一定比热容大的物质吸收相同的热量升温慢，故水的比热容比冰大</a:t>
            </a:r>
            <a:endParaRPr lang="zh-CN" sz="1600">
              <a:latin typeface="微软雅黑" panose="020b0503020204020204" charset="-122"/>
              <a:ea typeface="微软雅黑" panose="020b0503020204020204" charset="-122"/>
              <a:cs typeface="微软雅黑" panose="020b0503020204020204" charset="-122"/>
            </a:endParaRPr>
          </a:p>
        </p:txBody>
      </p:sp>
      <p:sp>
        <p:nvSpPr>
          <p:cNvPr id="25" name="矩形标注 24" title=""/>
          <p:cNvSpPr/>
          <p:nvPr/>
        </p:nvSpPr>
        <p:spPr>
          <a:xfrm>
            <a:off x="5944870" y="5727065"/>
            <a:ext cx="6247130" cy="763905"/>
          </a:xfrm>
          <a:prstGeom prst="wedgeRectCallout">
            <a:avLst>
              <a:gd name="adj1" fmla="val -18438"/>
              <a:gd name="adj2" fmla="val -244763"/>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在t</a:t>
            </a:r>
            <a:r>
              <a:rPr lang="zh-CN" altLang="en-US" sz="1600" baseline="-250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到t</a:t>
            </a:r>
            <a:r>
              <a:rPr lang="zh-CN" altLang="en-US" sz="1600" baseline="-250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时间段，冰熔化过程中，若烧杯中温度计示数变小，说明冰熔化时需要吸收热量</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6" name="文本框 25" title=""/>
          <p:cNvSpPr txBox="1"/>
          <p:nvPr/>
        </p:nvSpPr>
        <p:spPr>
          <a:xfrm>
            <a:off x="6136005" y="183705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29" name="文本框 28" title=""/>
          <p:cNvSpPr txBox="1"/>
          <p:nvPr/>
        </p:nvSpPr>
        <p:spPr>
          <a:xfrm>
            <a:off x="8342630" y="2498090"/>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固液共存</a:t>
            </a:r>
            <a:endParaRPr lang="zh-CN" altLang="en-US" sz="1600">
              <a:solidFill>
                <a:srgbClr val="FF0000"/>
              </a:solidFill>
              <a:latin typeface="微软雅黑" panose="020b0503020204020204" charset="-122"/>
              <a:ea typeface="微软雅黑" panose="020b0503020204020204" charset="-122"/>
            </a:endParaRPr>
          </a:p>
        </p:txBody>
      </p:sp>
      <p:sp>
        <p:nvSpPr>
          <p:cNvPr id="30" name="文本框 29" title=""/>
          <p:cNvSpPr txBox="1"/>
          <p:nvPr/>
        </p:nvSpPr>
        <p:spPr>
          <a:xfrm>
            <a:off x="11238230" y="247840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熔点</a:t>
            </a:r>
            <a:endParaRPr lang="zh-CN" altLang="en-US" sz="1600">
              <a:solidFill>
                <a:srgbClr val="FF0000"/>
              </a:solidFill>
              <a:latin typeface="微软雅黑" panose="020b0503020204020204" charset="-122"/>
              <a:ea typeface="微软雅黑" panose="020b0503020204020204" charset="-122"/>
            </a:endParaRPr>
          </a:p>
        </p:txBody>
      </p:sp>
      <p:sp>
        <p:nvSpPr>
          <p:cNvPr id="32" name="文本框 31" title=""/>
          <p:cNvSpPr txBox="1"/>
          <p:nvPr/>
        </p:nvSpPr>
        <p:spPr>
          <a:xfrm>
            <a:off x="6339840" y="292481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33" name="文本框 32" title=""/>
          <p:cNvSpPr txBox="1"/>
          <p:nvPr/>
        </p:nvSpPr>
        <p:spPr>
          <a:xfrm>
            <a:off x="8597265" y="4105275"/>
            <a:ext cx="3434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再加一个温度计测量烧杯中水的温度</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left)">
                                      <p:cBhvr>
                                        <p:cTn id="36" dur="500"/>
                                        <p:tgtEl>
                                          <p:spTgt spid="6">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left)">
                                      <p:cBhvr>
                                        <p:cTn id="41" dur="500"/>
                                        <p:tgtEl>
                                          <p:spTgt spid="6">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wipe(left)">
                                      <p:cBhvr>
                                        <p:cTn id="46" dur="500"/>
                                        <p:tgtEl>
                                          <p:spTgt spid="6">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wipe(left)">
                                      <p:cBhvr>
                                        <p:cTn id="51" dur="500"/>
                                        <p:tgtEl>
                                          <p:spTgt spid="6">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6">
                                            <p:txEl>
                                              <p:pRg st="5" end="5"/>
                                            </p:txEl>
                                          </p:spTgt>
                                        </p:tgtEl>
                                        <p:attrNameLst>
                                          <p:attrName>style.visibility</p:attrName>
                                        </p:attrNameLst>
                                      </p:cBhvr>
                                      <p:to>
                                        <p:strVal val="visible"/>
                                      </p:to>
                                    </p:set>
                                    <p:animEffect transition="in" filter="wipe(left)">
                                      <p:cBhvr>
                                        <p:cTn id="56" dur="500"/>
                                        <p:tgtEl>
                                          <p:spTgt spid="6">
                                            <p:txEl>
                                              <p:pRg st="5" end="5"/>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
                                            <p:txEl>
                                              <p:pRg st="6" end="6"/>
                                            </p:txEl>
                                          </p:spTgt>
                                        </p:tgtEl>
                                        <p:attrNameLst>
                                          <p:attrName>style.visibility</p:attrName>
                                        </p:attrNameLst>
                                      </p:cBhvr>
                                      <p:to>
                                        <p:strVal val="visible"/>
                                      </p:to>
                                    </p:set>
                                    <p:animEffect transition="in" filter="wipe(left)">
                                      <p:cBhvr>
                                        <p:cTn id="61" dur="500"/>
                                        <p:tgtEl>
                                          <p:spTgt spid="6">
                                            <p:txEl>
                                              <p:pRg st="6" end="6"/>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6">
                                            <p:txEl>
                                              <p:pRg st="7" end="7"/>
                                            </p:txEl>
                                          </p:spTgt>
                                        </p:tgtEl>
                                        <p:attrNameLst>
                                          <p:attrName>style.visibility</p:attrName>
                                        </p:attrNameLst>
                                      </p:cBhvr>
                                      <p:to>
                                        <p:strVal val="visible"/>
                                      </p:to>
                                    </p:set>
                                    <p:animEffect transition="in" filter="wipe(left)">
                                      <p:cBhvr>
                                        <p:cTn id="66" dur="500"/>
                                        <p:tgtEl>
                                          <p:spTgt spid="6">
                                            <p:txEl>
                                              <p:pRg st="7" end="7"/>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right)">
                                      <p:cBhvr>
                                        <p:cTn id="71" dur="500"/>
                                        <p:tgtEl>
                                          <p:spTgt spid="21"/>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down)">
                                      <p:cBhvr>
                                        <p:cTn id="76" dur="500"/>
                                        <p:tgtEl>
                                          <p:spTgt spid="23"/>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down)">
                                      <p:cBhvr>
                                        <p:cTn id="81" dur="500"/>
                                        <p:tgtEl>
                                          <p:spTgt spid="24"/>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xit" presetSubtype="4" fill="hold" grpId="1" nodeType="clickEffect">
                                  <p:stCondLst>
                                    <p:cond delay="0"/>
                                  </p:stCondLst>
                                  <p:childTnLst>
                                    <p:animEffect transition="out" filter="wipe(down)">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down)">
                                      <p:cBhvr>
                                        <p:cTn id="91" dur="500"/>
                                        <p:tgtEl>
                                          <p:spTgt spid="25"/>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barn(inVertical)">
                                      <p:cBhvr>
                                        <p:cTn id="96" dur="500"/>
                                        <p:tgtEl>
                                          <p:spTgt spid="26"/>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barn(inVertical)">
                                      <p:cBhvr>
                                        <p:cTn id="101" dur="500"/>
                                        <p:tgtEl>
                                          <p:spTgt spid="29"/>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barn(inVertical)">
                                      <p:cBhvr>
                                        <p:cTn id="106" dur="500"/>
                                        <p:tgtEl>
                                          <p:spTgt spid="30"/>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barn(inVertical)">
                                      <p:cBhvr>
                                        <p:cTn id="111" dur="500"/>
                                        <p:tgtEl>
                                          <p:spTgt spid="32"/>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barn(inVertical)">
                                      <p:cBhvr>
                                        <p:cTn id="1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1" grpId="0" animBg="1"/>
      <p:bldP spid="23" grpId="0" animBg="1"/>
      <p:bldP spid="24" grpId="0" animBg="1"/>
      <p:bldP spid="24" grpId="1" animBg="1"/>
      <p:bldP spid="25" grpId="0" animBg="1"/>
      <p:bldP spid="26" grpId="0"/>
      <p:bldP spid="29" grpId="0"/>
      <p:bldP spid="30" grpId="0"/>
      <p:bldP spid="32" grpId="0"/>
      <p:bldP spid="33" grpId="0"/>
    </p:bld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320030" y="163195"/>
            <a:ext cx="903605" cy="923290"/>
          </a:xfrm>
          <a:prstGeom prst="rect">
            <a:avLst/>
          </a:prstGeom>
        </p:spPr>
      </p:pic>
      <p:sp>
        <p:nvSpPr>
          <p:cNvPr id="5" name="文本框 4" title=""/>
          <p:cNvSpPr txBox="1"/>
          <p:nvPr/>
        </p:nvSpPr>
        <p:spPr>
          <a:xfrm>
            <a:off x="6244590" y="222885"/>
            <a:ext cx="3587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比热容相关计算</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2" name="文本框 1" title=""/>
          <p:cNvSpPr txBox="1"/>
          <p:nvPr/>
        </p:nvSpPr>
        <p:spPr>
          <a:xfrm>
            <a:off x="371475" y="2120080"/>
            <a:ext cx="11734800" cy="1938020"/>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（1）用公式计算时注意区分温度和温度差：计算物质吸收或放出热量时，要注意公式中的△t是温度差而不是某一温度。</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（2）用比例法解题：第一步，以比值的形式写出要求的比值；第二步，用公式展开要求的比值；第三步，代入各物理量的数值；第四步，计算求解。</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320030" y="163195"/>
            <a:ext cx="903605" cy="923290"/>
          </a:xfrm>
          <a:prstGeom prst="rect">
            <a:avLst/>
          </a:prstGeom>
        </p:spPr>
      </p:pic>
      <p:sp>
        <p:nvSpPr>
          <p:cNvPr id="5" name="文本框 4" title=""/>
          <p:cNvSpPr txBox="1"/>
          <p:nvPr/>
        </p:nvSpPr>
        <p:spPr>
          <a:xfrm>
            <a:off x="6244590" y="222885"/>
            <a:ext cx="3587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比热容相关计算</a:t>
            </a:r>
            <a:endParaRPr lang="zh-CN" altLang="en-US"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292735" y="1323975"/>
            <a:ext cx="5593715" cy="452310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sym typeface="+mn-ea"/>
              </a:rPr>
              <a:t>3</a:t>
            </a: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（2023·泰安）</a:t>
            </a:r>
            <a:r>
              <a:rPr sz="1600">
                <a:latin typeface="微软雅黑" panose="020b0503020204020204" charset="-122"/>
                <a:ea typeface="微软雅黑" panose="020b0503020204020204" charset="-122"/>
                <a:cs typeface="微软雅黑" panose="020b0503020204020204" charset="-122"/>
                <a:sym typeface="+mn-ea"/>
              </a:rPr>
              <a:t>质量均为0.5kg的水和另一种液体在相同时间内放出的热量相等，它们温度随时间变化的关系如图所示。已知水的比热容</a:t>
            </a:r>
            <a:r>
              <a:rPr lang="en-US" sz="1600">
                <a:latin typeface="微软雅黑" panose="020b0503020204020204" charset="-122"/>
                <a:ea typeface="微软雅黑" panose="020b0503020204020204" charset="-122"/>
                <a:cs typeface="微软雅黑" panose="020b0503020204020204" charset="-122"/>
                <a:sym typeface="+mn-ea"/>
              </a:rPr>
              <a:t>c</a:t>
            </a:r>
            <a:r>
              <a:rPr lang="zh-CN" altLang="en-US" sz="1600" baseline="-25000">
                <a:latin typeface="微软雅黑" panose="020b0503020204020204" charset="-122"/>
                <a:ea typeface="微软雅黑" panose="020b0503020204020204" charset="-122"/>
                <a:cs typeface="微软雅黑" panose="020b0503020204020204" charset="-122"/>
                <a:sym typeface="+mn-ea"/>
              </a:rPr>
              <a:t>水</a:t>
            </a:r>
            <a:r>
              <a:rPr lang="en-US" altLang="zh-CN" sz="1600">
                <a:latin typeface="微软雅黑" panose="020b0503020204020204" charset="-122"/>
                <a:ea typeface="微软雅黑" panose="020b0503020204020204" charset="-122"/>
                <a:cs typeface="微软雅黑" panose="020b0503020204020204" charset="-122"/>
                <a:sym typeface="+mn-ea"/>
              </a:rPr>
              <a:t>=4.2</a:t>
            </a:r>
            <a:r>
              <a:rPr lang="en-US" altLang="zh-CN" sz="1600">
                <a:latin typeface="宋体" panose="02010600030101010101" pitchFamily="2" charset="-122"/>
                <a:ea typeface="宋体" panose="02010600030101010101" pitchFamily="2" charset="-122"/>
                <a:cs typeface="微软雅黑" panose="020b0503020204020204" charset="-122"/>
                <a:sym typeface="+mn-ea"/>
              </a:rPr>
              <a:t>×</a:t>
            </a:r>
            <a:r>
              <a:rPr lang="en-US" altLang="zh-CN" sz="1600">
                <a:latin typeface="微软雅黑" panose="020b0503020204020204" charset="-122"/>
                <a:ea typeface="微软雅黑" panose="020b0503020204020204" charset="-122"/>
                <a:cs typeface="微软雅黑" panose="020b0503020204020204" charset="-122"/>
                <a:sym typeface="+mn-ea"/>
              </a:rPr>
              <a:t>10</a:t>
            </a:r>
            <a:r>
              <a:rPr lang="en-US" altLang="zh-CN" sz="1600" baseline="30000">
                <a:latin typeface="微软雅黑" panose="020b0503020204020204" charset="-122"/>
                <a:ea typeface="微软雅黑" panose="020b0503020204020204" charset="-122"/>
                <a:cs typeface="微软雅黑" panose="020b0503020204020204" charset="-122"/>
                <a:sym typeface="+mn-ea"/>
              </a:rPr>
              <a:t>3</a:t>
            </a:r>
            <a:r>
              <a:rPr lang="en-US" altLang="zh-CN" sz="1600">
                <a:latin typeface="微软雅黑" panose="020b0503020204020204" charset="-122"/>
                <a:ea typeface="微软雅黑" panose="020b0503020204020204" charset="-122"/>
                <a:cs typeface="微软雅黑" panose="020b0503020204020204" charset="-122"/>
                <a:sym typeface="+mn-ea"/>
              </a:rPr>
              <a:t>J/kg</a:t>
            </a:r>
            <a:r>
              <a:rPr lang="en-US" altLang="zh-CN" sz="1600">
                <a:latin typeface="宋体" panose="02010600030101010101" pitchFamily="2" charset="-122"/>
                <a:ea typeface="宋体" panose="02010600030101010101" pitchFamily="2"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c</a:t>
            </a:r>
            <a:r>
              <a:rPr lang="zh-CN" altLang="en-US" sz="1600" baseline="-25000">
                <a:latin typeface="微软雅黑" panose="020b0503020204020204" charset="-122"/>
                <a:ea typeface="微软雅黑" panose="020b0503020204020204" charset="-122"/>
                <a:cs typeface="微软雅黑" panose="020b0503020204020204" charset="-122"/>
                <a:sym typeface="+mn-ea"/>
              </a:rPr>
              <a:t>水</a:t>
            </a:r>
            <a:r>
              <a:rPr lang="zh-CN" altLang="en-US" sz="1600">
                <a:latin typeface="微软雅黑" panose="020b0503020204020204" charset="-122"/>
                <a:ea typeface="微软雅黑" panose="020b0503020204020204" charset="-122"/>
                <a:cs typeface="微软雅黑" panose="020b0503020204020204" charset="-122"/>
                <a:sym typeface="+mn-ea"/>
              </a:rPr>
              <a:t>&gt;</a:t>
            </a:r>
            <a:r>
              <a:rPr lang="en-US" sz="1600">
                <a:latin typeface="微软雅黑" panose="020b0503020204020204" charset="-122"/>
                <a:ea typeface="微软雅黑" panose="020b0503020204020204" charset="-122"/>
                <a:cs typeface="微软雅黑" panose="020b0503020204020204" charset="-122"/>
                <a:sym typeface="+mn-ea"/>
              </a:rPr>
              <a:t>c</a:t>
            </a:r>
            <a:r>
              <a:rPr lang="zh-CN" altLang="en-US" sz="1600" baseline="-25000">
                <a:latin typeface="微软雅黑" panose="020b0503020204020204" charset="-122"/>
                <a:ea typeface="微软雅黑" panose="020b0503020204020204" charset="-122"/>
                <a:cs typeface="微软雅黑" panose="020b0503020204020204" charset="-122"/>
                <a:sym typeface="+mn-ea"/>
              </a:rPr>
              <a:t>液</a:t>
            </a:r>
            <a:r>
              <a:rPr sz="1600">
                <a:latin typeface="微软雅黑" panose="020b0503020204020204" charset="-122"/>
                <a:ea typeface="微软雅黑" panose="020b0503020204020204" charset="-122"/>
                <a:cs typeface="微软雅黑" panose="020b0503020204020204" charset="-122"/>
                <a:sym typeface="+mn-ea"/>
              </a:rPr>
              <a:t>。下列说法中（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①甲物质是水；</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②0~12min乙温度降低了20℃；</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③0~12min甲放出了的热量</a:t>
            </a:r>
            <a:r>
              <a:rPr lang="en-US" altLang="zh-CN" sz="1600">
                <a:latin typeface="微软雅黑" panose="020b0503020204020204" charset="-122"/>
                <a:ea typeface="微软雅黑" panose="020b0503020204020204" charset="-122"/>
                <a:cs typeface="微软雅黑" panose="020b0503020204020204" charset="-122"/>
                <a:sym typeface="+mn-ea"/>
              </a:rPr>
              <a:t>8.4</a:t>
            </a:r>
            <a:r>
              <a:rPr lang="en-US" altLang="zh-CN" sz="1600">
                <a:latin typeface="宋体" panose="02010600030101010101" pitchFamily="2" charset="-122"/>
                <a:ea typeface="宋体" panose="02010600030101010101" pitchFamily="2" charset="-122"/>
                <a:cs typeface="微软雅黑" panose="020b0503020204020204" charset="-122"/>
                <a:sym typeface="+mn-ea"/>
              </a:rPr>
              <a:t>×</a:t>
            </a:r>
            <a:r>
              <a:rPr lang="en-US" altLang="zh-CN" sz="1600">
                <a:latin typeface="微软雅黑" panose="020b0503020204020204" charset="-122"/>
                <a:ea typeface="微软雅黑" panose="020b0503020204020204" charset="-122"/>
                <a:cs typeface="微软雅黑" panose="020b0503020204020204" charset="-122"/>
                <a:sym typeface="+mn-ea"/>
              </a:rPr>
              <a:t>10</a:t>
            </a:r>
            <a:r>
              <a:rPr lang="en-US" altLang="zh-CN" sz="1600" baseline="30000">
                <a:latin typeface="微软雅黑" panose="020b0503020204020204" charset="-122"/>
                <a:ea typeface="微软雅黑" panose="020b0503020204020204" charset="-122"/>
                <a:cs typeface="微软雅黑" panose="020b0503020204020204" charset="-122"/>
                <a:sym typeface="+mn-ea"/>
              </a:rPr>
              <a:t>4</a:t>
            </a:r>
            <a:r>
              <a:rPr lang="en-US" altLang="zh-CN" sz="1600">
                <a:latin typeface="微软雅黑" panose="020b0503020204020204" charset="-122"/>
                <a:ea typeface="微软雅黑" panose="020b0503020204020204" charset="-122"/>
                <a:cs typeface="微软雅黑" panose="020b0503020204020204" charset="-122"/>
                <a:sym typeface="+mn-ea"/>
              </a:rPr>
              <a:t>J</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④乙物质的比热容为</a:t>
            </a:r>
            <a:r>
              <a:rPr lang="en-US" altLang="zh-CN" sz="1600">
                <a:latin typeface="微软雅黑" panose="020b0503020204020204" charset="-122"/>
                <a:ea typeface="微软雅黑" panose="020b0503020204020204" charset="-122"/>
                <a:cs typeface="微软雅黑" panose="020b0503020204020204" charset="-122"/>
                <a:sym typeface="+mn-ea"/>
              </a:rPr>
              <a:t>2.1</a:t>
            </a:r>
            <a:r>
              <a:rPr lang="en-US" altLang="zh-CN" sz="1600">
                <a:latin typeface="宋体" panose="02010600030101010101" pitchFamily="2" charset="-122"/>
                <a:ea typeface="宋体" panose="02010600030101010101" pitchFamily="2" charset="-122"/>
                <a:cs typeface="微软雅黑" panose="020b0503020204020204" charset="-122"/>
                <a:sym typeface="+mn-ea"/>
              </a:rPr>
              <a:t>×</a:t>
            </a:r>
            <a:r>
              <a:rPr lang="en-US" altLang="zh-CN" sz="1600">
                <a:latin typeface="微软雅黑" panose="020b0503020204020204" charset="-122"/>
                <a:ea typeface="微软雅黑" panose="020b0503020204020204" charset="-122"/>
                <a:cs typeface="微软雅黑" panose="020b0503020204020204" charset="-122"/>
                <a:sym typeface="+mn-ea"/>
              </a:rPr>
              <a:t>10</a:t>
            </a:r>
            <a:r>
              <a:rPr lang="en-US" altLang="zh-CN" sz="1600" baseline="30000">
                <a:latin typeface="微软雅黑" panose="020b0503020204020204" charset="-122"/>
                <a:ea typeface="微软雅黑" panose="020b0503020204020204" charset="-122"/>
                <a:cs typeface="微软雅黑" panose="020b0503020204020204" charset="-122"/>
                <a:sym typeface="+mn-ea"/>
              </a:rPr>
              <a:t>3</a:t>
            </a:r>
            <a:r>
              <a:rPr lang="en-US" altLang="zh-CN" sz="1600">
                <a:latin typeface="微软雅黑" panose="020b0503020204020204" charset="-122"/>
                <a:ea typeface="微软雅黑" panose="020b0503020204020204" charset="-122"/>
                <a:cs typeface="微软雅黑" panose="020b0503020204020204" charset="-122"/>
                <a:sym typeface="+mn-ea"/>
              </a:rPr>
              <a:t>J/kg</a:t>
            </a:r>
            <a:r>
              <a:rPr lang="en-US" altLang="zh-CN" sz="1600">
                <a:latin typeface="宋体" panose="02010600030101010101" pitchFamily="2" charset="-122"/>
                <a:ea typeface="宋体" panose="02010600030101010101" pitchFamily="2"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只有①②正确</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只有②④正确</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只有①③正确</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 只有①④正确</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2" name="图片 100025" title=""/>
          <p:cNvPicPr>
            <a:picLocks noChangeAspect="1"/>
          </p:cNvPicPr>
          <p:nvPr/>
        </p:nvPicPr>
        <p:blipFill>
          <a:blip r:embed="rId3"/>
          <a:stretch>
            <a:fillRect/>
          </a:stretch>
        </p:blipFill>
        <p:spPr>
          <a:xfrm>
            <a:off x="2320290" y="4298315"/>
            <a:ext cx="2848610" cy="1975485"/>
          </a:xfrm>
          <a:prstGeom prst="rect">
            <a:avLst/>
          </a:prstGeom>
          <a:noFill/>
          <a:ln w="9525">
            <a:noFill/>
          </a:ln>
        </p:spPr>
      </p:pic>
      <p:sp>
        <p:nvSpPr>
          <p:cNvPr id="21" name="矩形标注 20" title=""/>
          <p:cNvSpPr/>
          <p:nvPr/>
        </p:nvSpPr>
        <p:spPr>
          <a:xfrm>
            <a:off x="452120" y="1475740"/>
            <a:ext cx="4396105" cy="763905"/>
          </a:xfrm>
          <a:prstGeom prst="wedgeRectCallout">
            <a:avLst>
              <a:gd name="adj1" fmla="val -33359"/>
              <a:gd name="adj2" fmla="val 14426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甲液体比热容大，若A、B两种液体中，一种物质是水，则一定是甲物质</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4" name="矩形标注 23" title=""/>
          <p:cNvSpPr/>
          <p:nvPr/>
        </p:nvSpPr>
        <p:spPr>
          <a:xfrm>
            <a:off x="0" y="6084570"/>
            <a:ext cx="5516245" cy="535940"/>
          </a:xfrm>
          <a:prstGeom prst="wedgeRectCallout">
            <a:avLst>
              <a:gd name="adj1" fmla="val -27149"/>
              <a:gd name="adj2" fmla="val -530450"/>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由图可知乙的温度从60℃降低至20℃，乙的温度降低40℃</a:t>
            </a:r>
            <a:endParaRPr lang="zh-CN" sz="1600">
              <a:latin typeface="微软雅黑" panose="020b0503020204020204" charset="-122"/>
              <a:ea typeface="微软雅黑" panose="020b0503020204020204" charset="-122"/>
              <a:cs typeface="微软雅黑" panose="020b0503020204020204" charset="-122"/>
            </a:endParaRPr>
          </a:p>
        </p:txBody>
      </p:sp>
      <p:sp>
        <p:nvSpPr>
          <p:cNvPr id="23" name="矩形标注 22" title=""/>
          <p:cNvSpPr/>
          <p:nvPr/>
        </p:nvSpPr>
        <p:spPr>
          <a:xfrm>
            <a:off x="476250" y="1475740"/>
            <a:ext cx="5300345" cy="905510"/>
          </a:xfrm>
          <a:prstGeom prst="wedgeRectCallout">
            <a:avLst>
              <a:gd name="adj1" fmla="val -20156"/>
              <a:gd name="adj2" fmla="val 20007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Q</a:t>
            </a:r>
            <a:r>
              <a:rPr lang="zh-CN" sz="1600" baseline="-25000">
                <a:latin typeface="微软雅黑" panose="020b0503020204020204" charset="-122"/>
                <a:ea typeface="微软雅黑" panose="020b0503020204020204" charset="-122"/>
                <a:cs typeface="微软雅黑" panose="020b0503020204020204" charset="-122"/>
              </a:rPr>
              <a:t>水放</a:t>
            </a:r>
            <a:r>
              <a:rPr lang="zh-CN" sz="1600">
                <a:latin typeface="微软雅黑" panose="020b0503020204020204" charset="-122"/>
                <a:ea typeface="微软雅黑" panose="020b0503020204020204" charset="-122"/>
                <a:cs typeface="微软雅黑" panose="020b0503020204020204" charset="-122"/>
              </a:rPr>
              <a:t>=c</a:t>
            </a:r>
            <a:r>
              <a:rPr lang="zh-CN" sz="1600" baseline="-25000">
                <a:latin typeface="微软雅黑" panose="020b0503020204020204" charset="-122"/>
                <a:ea typeface="微软雅黑" panose="020b0503020204020204" charset="-122"/>
                <a:cs typeface="微软雅黑" panose="020b0503020204020204" charset="-122"/>
              </a:rPr>
              <a:t>水</a:t>
            </a:r>
            <a:r>
              <a:rPr lang="zh-CN" sz="1600">
                <a:latin typeface="微软雅黑" panose="020b0503020204020204" charset="-122"/>
                <a:ea typeface="微软雅黑" panose="020b0503020204020204" charset="-122"/>
                <a:cs typeface="微软雅黑" panose="020b0503020204020204" charset="-122"/>
              </a:rPr>
              <a:t>m</a:t>
            </a:r>
            <a:r>
              <a:rPr lang="zh-CN" sz="1600" baseline="-25000">
                <a:latin typeface="微软雅黑" panose="020b0503020204020204" charset="-122"/>
                <a:ea typeface="微软雅黑" panose="020b0503020204020204" charset="-122"/>
                <a:cs typeface="微软雅黑" panose="020b0503020204020204" charset="-122"/>
              </a:rPr>
              <a:t>水</a:t>
            </a:r>
            <a:r>
              <a:rPr lang="zh-CN" sz="1600">
                <a:latin typeface="微软雅黑" panose="020b0503020204020204" charset="-122"/>
                <a:ea typeface="微软雅黑" panose="020b0503020204020204" charset="-122"/>
                <a:cs typeface="微软雅黑" panose="020b0503020204020204" charset="-122"/>
              </a:rPr>
              <a:t>Δt</a:t>
            </a:r>
            <a:r>
              <a:rPr lang="zh-CN" sz="1600" baseline="-25000">
                <a:latin typeface="微软雅黑" panose="020b0503020204020204" charset="-122"/>
                <a:ea typeface="微软雅黑" panose="020b0503020204020204" charset="-122"/>
                <a:cs typeface="微软雅黑" panose="020b0503020204020204" charset="-122"/>
              </a:rPr>
              <a:t>甲</a:t>
            </a:r>
            <a:r>
              <a:rPr lang="zh-CN" sz="1600">
                <a:latin typeface="微软雅黑" panose="020b0503020204020204" charset="-122"/>
                <a:ea typeface="微软雅黑" panose="020b0503020204020204" charset="-122"/>
                <a:cs typeface="微软雅黑" panose="020b0503020204020204" charset="-122"/>
              </a:rPr>
              <a:t>=4.2×10</a:t>
            </a:r>
            <a:r>
              <a:rPr lang="zh-CN" sz="1600" baseline="30000">
                <a:latin typeface="微软雅黑" panose="020b0503020204020204" charset="-122"/>
                <a:ea typeface="微软雅黑" panose="020b0503020204020204" charset="-122"/>
                <a:cs typeface="微软雅黑" panose="020b0503020204020204" charset="-122"/>
              </a:rPr>
              <a:t>3</a:t>
            </a:r>
            <a:r>
              <a:rPr lang="zh-CN" sz="1600">
                <a:latin typeface="微软雅黑" panose="020b0503020204020204" charset="-122"/>
                <a:ea typeface="微软雅黑" panose="020b0503020204020204" charset="-122"/>
                <a:cs typeface="微软雅黑" panose="020b0503020204020204" charset="-122"/>
              </a:rPr>
              <a:t>J/(kg•℃)×0.5kg×(60℃-40℃)=4.2×10</a:t>
            </a:r>
            <a:r>
              <a:rPr lang="zh-CN" sz="1600" baseline="30000">
                <a:latin typeface="微软雅黑" panose="020b0503020204020204" charset="-122"/>
                <a:ea typeface="微软雅黑" panose="020b0503020204020204" charset="-122"/>
                <a:cs typeface="微软雅黑" panose="020b0503020204020204" charset="-122"/>
              </a:rPr>
              <a:t>4</a:t>
            </a:r>
            <a:r>
              <a:rPr lang="zh-CN" sz="1600">
                <a:latin typeface="微软雅黑" panose="020b0503020204020204" charset="-122"/>
                <a:ea typeface="微软雅黑" panose="020b0503020204020204" charset="-122"/>
                <a:cs typeface="微软雅黑" panose="020b0503020204020204" charset="-122"/>
              </a:rPr>
              <a:t>J</a:t>
            </a:r>
            <a:endParaRPr lang="zh-CN" sz="1600">
              <a:latin typeface="微软雅黑" panose="020b0503020204020204" charset="-122"/>
              <a:ea typeface="微软雅黑" panose="020b0503020204020204" charset="-122"/>
              <a:cs typeface="微软雅黑" panose="020b0503020204020204" charset="-122"/>
            </a:endParaRPr>
          </a:p>
        </p:txBody>
      </p:sp>
      <p:sp>
        <p:nvSpPr>
          <p:cNvPr id="6" name="矩形标注 5" title=""/>
          <p:cNvSpPr/>
          <p:nvPr/>
        </p:nvSpPr>
        <p:spPr>
          <a:xfrm>
            <a:off x="0" y="5914390"/>
            <a:ext cx="5300345" cy="753745"/>
          </a:xfrm>
          <a:prstGeom prst="wedgeRectCallout">
            <a:avLst>
              <a:gd name="adj1" fmla="val -38534"/>
              <a:gd name="adj2" fmla="val -260193"/>
            </a:avLst>
          </a:prstGeom>
          <a:solidFill>
            <a:schemeClr val="accent5">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乙物质的比热容：</a:t>
            </a:r>
            <a:endParaRPr lang="zh-CN" sz="1600">
              <a:latin typeface="微软雅黑" panose="020b0503020204020204" charset="-122"/>
              <a:ea typeface="微软雅黑" panose="020b0503020204020204" charset="-122"/>
              <a:cs typeface="微软雅黑" panose="020b0503020204020204" charset="-122"/>
            </a:endParaRPr>
          </a:p>
        </p:txBody>
      </p:sp>
      <p:graphicFrame>
        <p:nvGraphicFramePr>
          <p:cNvPr id="9" name="Object 164" title=""/>
          <p:cNvGraphicFramePr>
            <a:graphicFrameLocks noChangeAspect="1"/>
          </p:cNvGraphicFramePr>
          <p:nvPr/>
        </p:nvGraphicFramePr>
        <p:xfrm>
          <a:off x="1691958" y="6076633"/>
          <a:ext cx="3476625" cy="466725"/>
        </p:xfrm>
        <a:graphic>
          <a:graphicData uri="http://schemas.openxmlformats.org/presentationml/2006/ole">
            <mc:AlternateContent>
              <mc:Choice xmlns:v="urn:schemas-microsoft-com:vml" Requires="v">
                <p:oleObj spid="_x0000_s1040" r:id="rId4" imgW="3479800" imgH="469900" progId="Equation.DSMT4">
                  <p:embed/>
                </p:oleObj>
              </mc:Choice>
              <mc:Fallback>
                <p:oleObj r:id="rId4" imgW="3479800" imgH="469900" progId="Equation.DSMT4">
                  <p:embed/>
                  <p:pic>
                    <p:nvPicPr>
                      <p:cNvPr id="0" name="OLE substitute image"/>
                      <p:cNvPicPr/>
                      <p:nvPr/>
                    </p:nvPicPr>
                    <p:blipFill>
                      <a:blip r:embed="rId5"/>
                      <a:stretch>
                        <a:fillRect/>
                      </a:stretch>
                    </p:blipFill>
                    <p:spPr>
                      <a:xfrm>
                        <a:off x="1691958" y="6076633"/>
                        <a:ext cx="3476625" cy="466725"/>
                      </a:xfrm>
                      <a:prstGeom prst="rect">
                        <a:avLst/>
                      </a:prstGeom>
                      <a:noFill/>
                      <a:ln w="38100">
                        <a:noFill/>
                        <a:miter/>
                      </a:ln>
                    </p:spPr>
                  </p:pic>
                </p:oleObj>
              </mc:Fallback>
            </mc:AlternateContent>
          </a:graphicData>
        </a:graphic>
      </p:graphicFrame>
      <p:sp>
        <p:nvSpPr>
          <p:cNvPr id="26" name="文本框 25" title=""/>
          <p:cNvSpPr txBox="1"/>
          <p:nvPr/>
        </p:nvSpPr>
        <p:spPr>
          <a:xfrm>
            <a:off x="1420495" y="255714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cxnSp>
        <p:nvCxnSpPr>
          <p:cNvPr id="28" name="直接连接符 27" title=""/>
          <p:cNvCxnSpPr/>
          <p:nvPr/>
        </p:nvCxnSpPr>
        <p:spPr>
          <a:xfrm flipH="1">
            <a:off x="5776595" y="1387475"/>
            <a:ext cx="0" cy="55048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nvSpPr>
        <p:spPr>
          <a:xfrm>
            <a:off x="5886450" y="1323975"/>
            <a:ext cx="6150610" cy="119888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sym typeface="+mn-ea"/>
              </a:rPr>
              <a:t>3-1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（2023·哈尔滨）</a:t>
            </a:r>
            <a:r>
              <a:rPr sz="1600">
                <a:latin typeface="微软雅黑" panose="020b0503020204020204" charset="-122"/>
                <a:ea typeface="微软雅黑" panose="020b0503020204020204" charset="-122"/>
                <a:cs typeface="微软雅黑" panose="020b0503020204020204" charset="-122"/>
                <a:sym typeface="+mn-ea"/>
              </a:rPr>
              <a:t>北方的暖气大多用水作为散热剂，是因为水的比热容较______。有质量为50kg的水流过暖气，温度下降2℃，放出的热量是</a:t>
            </a:r>
            <a:r>
              <a:rPr lang="en-US"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J。[</a:t>
            </a:r>
            <a:r>
              <a:rPr lang="en-US" sz="1600">
                <a:latin typeface="微软雅黑" panose="020b0503020204020204" charset="-122"/>
                <a:ea typeface="微软雅黑" panose="020b0503020204020204" charset="-122"/>
                <a:cs typeface="微软雅黑" panose="020b0503020204020204" charset="-122"/>
                <a:sym typeface="+mn-ea"/>
              </a:rPr>
              <a:t>c</a:t>
            </a:r>
            <a:r>
              <a:rPr lang="zh-CN" altLang="en-US" sz="1600" baseline="-25000">
                <a:latin typeface="微软雅黑" panose="020b0503020204020204" charset="-122"/>
                <a:ea typeface="微软雅黑" panose="020b0503020204020204" charset="-122"/>
                <a:cs typeface="微软雅黑" panose="020b0503020204020204" charset="-122"/>
                <a:sym typeface="+mn-ea"/>
              </a:rPr>
              <a:t>水</a:t>
            </a:r>
            <a:r>
              <a:rPr lang="en-US" altLang="zh-CN" sz="1600">
                <a:latin typeface="微软雅黑" panose="020b0503020204020204" charset="-122"/>
                <a:ea typeface="微软雅黑" panose="020b0503020204020204" charset="-122"/>
                <a:cs typeface="微软雅黑" panose="020b0503020204020204" charset="-122"/>
                <a:sym typeface="+mn-ea"/>
              </a:rPr>
              <a:t>=4.2</a:t>
            </a:r>
            <a:r>
              <a:rPr lang="en-US" altLang="zh-CN" sz="1600">
                <a:latin typeface="宋体" panose="02010600030101010101" pitchFamily="2" charset="-122"/>
                <a:ea typeface="宋体" panose="02010600030101010101" pitchFamily="2" charset="-122"/>
                <a:cs typeface="微软雅黑" panose="020b0503020204020204" charset="-122"/>
                <a:sym typeface="+mn-ea"/>
              </a:rPr>
              <a:t>×</a:t>
            </a:r>
            <a:r>
              <a:rPr lang="en-US" altLang="zh-CN" sz="1600">
                <a:latin typeface="微软雅黑" panose="020b0503020204020204" charset="-122"/>
                <a:ea typeface="微软雅黑" panose="020b0503020204020204" charset="-122"/>
                <a:cs typeface="微软雅黑" panose="020b0503020204020204" charset="-122"/>
                <a:sym typeface="+mn-ea"/>
              </a:rPr>
              <a:t>10</a:t>
            </a:r>
            <a:r>
              <a:rPr lang="en-US" altLang="zh-CN" sz="1600" baseline="30000">
                <a:latin typeface="微软雅黑" panose="020b0503020204020204" charset="-122"/>
                <a:ea typeface="微软雅黑" panose="020b0503020204020204" charset="-122"/>
                <a:cs typeface="微软雅黑" panose="020b0503020204020204" charset="-122"/>
                <a:sym typeface="+mn-ea"/>
              </a:rPr>
              <a:t>3</a:t>
            </a:r>
            <a:r>
              <a:rPr lang="en-US" altLang="zh-CN" sz="1600">
                <a:latin typeface="微软雅黑" panose="020b0503020204020204" charset="-122"/>
                <a:ea typeface="微软雅黑" panose="020b0503020204020204" charset="-122"/>
                <a:cs typeface="微软雅黑" panose="020b0503020204020204" charset="-122"/>
                <a:sym typeface="+mn-ea"/>
              </a:rPr>
              <a:t>J/</a:t>
            </a:r>
            <a:r>
              <a:rPr lang="zh-CN" altLang="en-US" sz="1600">
                <a:latin typeface="微软雅黑" panose="020b0503020204020204" charset="-122"/>
                <a:ea typeface="微软雅黑" panose="020b0503020204020204" charset="-122"/>
                <a:cs typeface="微软雅黑" panose="020b0503020204020204" charset="-122"/>
                <a:sym typeface="+mn-ea"/>
              </a:rPr>
              <a:t>（</a:t>
            </a:r>
            <a:r>
              <a:rPr lang="en-US" altLang="zh-CN" sz="1600">
                <a:latin typeface="微软雅黑" panose="020b0503020204020204" charset="-122"/>
                <a:ea typeface="微软雅黑" panose="020b0503020204020204" charset="-122"/>
                <a:cs typeface="微软雅黑" panose="020b0503020204020204" charset="-122"/>
                <a:sym typeface="+mn-ea"/>
              </a:rPr>
              <a:t>kg</a:t>
            </a:r>
            <a:r>
              <a:rPr lang="en-US" altLang="zh-CN" sz="1600">
                <a:latin typeface="宋体" panose="02010600030101010101" pitchFamily="2" charset="-122"/>
                <a:ea typeface="宋体" panose="02010600030101010101" pitchFamily="2" charset="-122"/>
                <a:cs typeface="微软雅黑" panose="020b0503020204020204" charset="-122"/>
                <a:sym typeface="+mn-ea"/>
              </a:rPr>
              <a:t>℃</a:t>
            </a:r>
            <a:r>
              <a:rPr lang="zh-CN" altLang="en-US" sz="1600">
                <a:latin typeface="宋体" panose="02010600030101010101" pitchFamily="2" charset="-122"/>
                <a:ea typeface="宋体" panose="02010600030101010101" pitchFamily="2"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11" name="矩形标注 10" title=""/>
          <p:cNvSpPr/>
          <p:nvPr/>
        </p:nvSpPr>
        <p:spPr>
          <a:xfrm>
            <a:off x="5776595" y="2760345"/>
            <a:ext cx="5776595" cy="541655"/>
          </a:xfrm>
          <a:prstGeom prst="wedgeRectCallout">
            <a:avLst>
              <a:gd name="adj1" fmla="val -22903"/>
              <a:gd name="adj2" fmla="val -177784"/>
            </a:avLst>
          </a:prstGeom>
          <a:solidFill>
            <a:schemeClr val="accent5">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北方的暖气大多用水作为散热剂，是利用水的比热容大的特点</a:t>
            </a:r>
            <a:endParaRPr lang="zh-CN" sz="1600">
              <a:latin typeface="微软雅黑" panose="020b0503020204020204" charset="-122"/>
              <a:ea typeface="微软雅黑" panose="020b0503020204020204" charset="-122"/>
              <a:cs typeface="微软雅黑" panose="020b0503020204020204" charset="-122"/>
            </a:endParaRPr>
          </a:p>
        </p:txBody>
      </p:sp>
      <p:graphicFrame>
        <p:nvGraphicFramePr>
          <p:cNvPr id="13" name="Object 159" title=""/>
          <p:cNvGraphicFramePr>
            <a:graphicFrameLocks noChangeAspect="1"/>
          </p:cNvGraphicFramePr>
          <p:nvPr/>
        </p:nvGraphicFramePr>
        <p:xfrm>
          <a:off x="7125335" y="971550"/>
          <a:ext cx="4799965" cy="320040"/>
        </p:xfrm>
        <a:graphic>
          <a:graphicData uri="http://schemas.openxmlformats.org/presentationml/2006/ole">
            <mc:AlternateContent>
              <mc:Choice xmlns:v="urn:schemas-microsoft-com:vml" Requires="v">
                <p:oleObj spid="_x0000_s1041" r:id="rId6" imgW="3429000" imgH="228600" progId="Equation.DSMT4">
                  <p:embed/>
                </p:oleObj>
              </mc:Choice>
              <mc:Fallback>
                <p:oleObj r:id="rId6" imgW="3429000" imgH="228600" progId="Equation.DSMT4">
                  <p:embed/>
                  <p:pic>
                    <p:nvPicPr>
                      <p:cNvPr id="0" name="OLE substitute image"/>
                      <p:cNvPicPr/>
                      <p:nvPr/>
                    </p:nvPicPr>
                    <p:blipFill>
                      <a:blip r:embed="rId7"/>
                      <a:stretch>
                        <a:fillRect/>
                      </a:stretch>
                    </p:blipFill>
                    <p:spPr>
                      <a:xfrm>
                        <a:off x="7125335" y="971550"/>
                        <a:ext cx="4799965" cy="320040"/>
                      </a:xfrm>
                      <a:prstGeom prst="rect">
                        <a:avLst/>
                      </a:prstGeom>
                      <a:noFill/>
                      <a:ln w="38100">
                        <a:noFill/>
                        <a:miter/>
                      </a:ln>
                    </p:spPr>
                  </p:pic>
                </p:oleObj>
              </mc:Fallback>
            </mc:AlternateContent>
          </a:graphicData>
        </a:graphic>
      </p:graphicFrame>
      <p:cxnSp>
        <p:nvCxnSpPr>
          <p:cNvPr id="15" name="直接连接符 14" title=""/>
          <p:cNvCxnSpPr/>
          <p:nvPr/>
        </p:nvCxnSpPr>
        <p:spPr>
          <a:xfrm flipV="1">
            <a:off x="6986905" y="1325880"/>
            <a:ext cx="294005" cy="1003935"/>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7892415" y="175577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大</a:t>
            </a:r>
            <a:endParaRPr lang="zh-CN" alt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8019415" y="2087245"/>
            <a:ext cx="107061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4.2</a:t>
            </a:r>
            <a:r>
              <a:rPr lang="en-US" altLang="zh-CN" sz="1600">
                <a:solidFill>
                  <a:srgbClr val="FF0000"/>
                </a:solidFill>
                <a:latin typeface="宋体" panose="02010600030101010101" pitchFamily="2" charset="-122"/>
                <a:ea typeface="宋体" panose="02010600030101010101" pitchFamily="2" charset="-122"/>
              </a:rPr>
              <a:t>×</a:t>
            </a:r>
            <a:r>
              <a:rPr lang="en-US" altLang="zh-CN" sz="1600">
                <a:solidFill>
                  <a:srgbClr val="FF0000"/>
                </a:solidFill>
                <a:latin typeface="微软雅黑" panose="020b0503020204020204" charset="-122"/>
                <a:ea typeface="微软雅黑" panose="020b0503020204020204" charset="-122"/>
              </a:rPr>
              <a:t>10</a:t>
            </a:r>
            <a:r>
              <a:rPr lang="en-US" altLang="zh-CN" sz="1600" baseline="30000">
                <a:solidFill>
                  <a:srgbClr val="FF0000"/>
                </a:solidFill>
                <a:latin typeface="微软雅黑" panose="020b0503020204020204" charset="-122"/>
                <a:ea typeface="微软雅黑" panose="020b0503020204020204" charset="-122"/>
              </a:rPr>
              <a:t>5</a:t>
            </a:r>
            <a:r>
              <a:rPr lang="en-US" altLang="zh-CN" sz="1600">
                <a:solidFill>
                  <a:srgbClr val="FF0000"/>
                </a:solidFill>
                <a:latin typeface="微软雅黑" panose="020b0503020204020204" charset="-122"/>
                <a:ea typeface="微软雅黑" panose="020b0503020204020204" charset="-122"/>
              </a:rPr>
              <a:t>J</a:t>
            </a:r>
            <a:endParaRPr lang="en-US" altLang="zh-CN" sz="1600">
              <a:solidFill>
                <a:srgbClr val="FF0000"/>
              </a:solidFill>
              <a:latin typeface="微软雅黑" panose="020b0503020204020204" charset="-122"/>
              <a:ea typeface="微软雅黑" panose="020b0503020204020204" charset="-122"/>
            </a:endParaRPr>
          </a:p>
        </p:txBody>
      </p:sp>
      <p:cxnSp>
        <p:nvCxnSpPr>
          <p:cNvPr id="18" name="直接连接符 17" title=""/>
          <p:cNvCxnSpPr/>
          <p:nvPr/>
        </p:nvCxnSpPr>
        <p:spPr>
          <a:xfrm>
            <a:off x="5886450" y="3433445"/>
            <a:ext cx="630999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19" name="文本框 18" title=""/>
          <p:cNvSpPr txBox="1"/>
          <p:nvPr/>
        </p:nvSpPr>
        <p:spPr>
          <a:xfrm>
            <a:off x="5886450" y="3326130"/>
            <a:ext cx="6150610" cy="156845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sym typeface="+mn-ea"/>
              </a:rPr>
              <a:t>3-2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小丽用相同的电加热器分别对质量为0.2kg的水和0.3kg的另一种液体进行加热，得到的实验数据如图所示，则水在16min内吸收的热量为</a:t>
            </a:r>
            <a:r>
              <a:rPr lang="en-US"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J，另一种液体的比热容为______ J/(kg·℃)。[c</a:t>
            </a:r>
            <a:r>
              <a:rPr sz="1600" baseline="-25000">
                <a:latin typeface="微软雅黑" panose="020b0503020204020204" charset="-122"/>
                <a:ea typeface="微软雅黑" panose="020b0503020204020204" charset="-122"/>
                <a:cs typeface="微软雅黑" panose="020b0503020204020204" charset="-122"/>
                <a:sym typeface="+mn-ea"/>
              </a:rPr>
              <a:t>水</a:t>
            </a:r>
            <a:r>
              <a:rPr sz="1600">
                <a:latin typeface="微软雅黑" panose="020b0503020204020204" charset="-122"/>
                <a:ea typeface="微软雅黑" panose="020b0503020204020204" charset="-122"/>
                <a:cs typeface="微软雅黑" panose="020b0503020204020204" charset="-122"/>
                <a:sym typeface="+mn-ea"/>
              </a:rPr>
              <a:t>=4.2×10</a:t>
            </a:r>
            <a:r>
              <a:rPr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J/(kg·℃)]</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20" name="图片 -2147482459" title=""/>
          <p:cNvPicPr>
            <a:picLocks noChangeAspect="1"/>
          </p:cNvPicPr>
          <p:nvPr/>
        </p:nvPicPr>
        <p:blipFill>
          <a:blip r:embed="rId8"/>
          <a:stretch>
            <a:fillRect/>
          </a:stretch>
        </p:blipFill>
        <p:spPr>
          <a:xfrm>
            <a:off x="9296400" y="4569143"/>
            <a:ext cx="2628900" cy="2162175"/>
          </a:xfrm>
          <a:prstGeom prst="rect">
            <a:avLst/>
          </a:prstGeom>
          <a:noFill/>
          <a:ln w="9525">
            <a:noFill/>
          </a:ln>
        </p:spPr>
      </p:pic>
      <p:sp>
        <p:nvSpPr>
          <p:cNvPr id="22" name="矩形标注 21" title=""/>
          <p:cNvSpPr/>
          <p:nvPr/>
        </p:nvSpPr>
        <p:spPr>
          <a:xfrm>
            <a:off x="6148705" y="4972685"/>
            <a:ext cx="5776595" cy="541655"/>
          </a:xfrm>
          <a:prstGeom prst="wedgeRectCallout">
            <a:avLst>
              <a:gd name="adj1" fmla="val -23782"/>
              <a:gd name="adj2" fmla="val -140386"/>
            </a:avLst>
          </a:prstGeom>
          <a:solidFill>
            <a:schemeClr val="accent5">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Q</a:t>
            </a:r>
            <a:r>
              <a:rPr lang="zh-CN" sz="1600" baseline="-25000">
                <a:latin typeface="微软雅黑" panose="020b0503020204020204" charset="-122"/>
                <a:ea typeface="微软雅黑" panose="020b0503020204020204" charset="-122"/>
                <a:cs typeface="微软雅黑" panose="020b0503020204020204" charset="-122"/>
              </a:rPr>
              <a:t>水吸</a:t>
            </a:r>
            <a:r>
              <a:rPr lang="zh-CN" sz="1600">
                <a:latin typeface="微软雅黑" panose="020b0503020204020204" charset="-122"/>
                <a:ea typeface="微软雅黑" panose="020b0503020204020204" charset="-122"/>
                <a:cs typeface="微软雅黑" panose="020b0503020204020204" charset="-122"/>
              </a:rPr>
              <a:t>=c</a:t>
            </a:r>
            <a:r>
              <a:rPr lang="zh-CN" sz="1600" baseline="-25000">
                <a:latin typeface="微软雅黑" panose="020b0503020204020204" charset="-122"/>
                <a:ea typeface="微软雅黑" panose="020b0503020204020204" charset="-122"/>
                <a:cs typeface="微软雅黑" panose="020b0503020204020204" charset="-122"/>
              </a:rPr>
              <a:t>水</a:t>
            </a:r>
            <a:r>
              <a:rPr lang="zh-CN" sz="1600">
                <a:latin typeface="微软雅黑" panose="020b0503020204020204" charset="-122"/>
                <a:ea typeface="微软雅黑" panose="020b0503020204020204" charset="-122"/>
                <a:cs typeface="微软雅黑" panose="020b0503020204020204" charset="-122"/>
              </a:rPr>
              <a:t>m</a:t>
            </a:r>
            <a:r>
              <a:rPr lang="zh-CN" sz="1600" baseline="-25000">
                <a:latin typeface="微软雅黑" panose="020b0503020204020204" charset="-122"/>
                <a:ea typeface="微软雅黑" panose="020b0503020204020204" charset="-122"/>
                <a:cs typeface="微软雅黑" panose="020b0503020204020204" charset="-122"/>
              </a:rPr>
              <a:t>水</a:t>
            </a:r>
            <a:r>
              <a:rPr lang="zh-CN" sz="1600">
                <a:latin typeface="微软雅黑" panose="020b0503020204020204" charset="-122"/>
                <a:ea typeface="微软雅黑" panose="020b0503020204020204" charset="-122"/>
                <a:cs typeface="微软雅黑" panose="020b0503020204020204" charset="-122"/>
              </a:rPr>
              <a:t>(t</a:t>
            </a:r>
            <a:r>
              <a:rPr lang="zh-CN" sz="1600" baseline="-25000">
                <a:latin typeface="微软雅黑" panose="020b0503020204020204" charset="-122"/>
                <a:ea typeface="微软雅黑" panose="020b0503020204020204" charset="-122"/>
                <a:cs typeface="微软雅黑" panose="020b0503020204020204" charset="-122"/>
              </a:rPr>
              <a:t>水</a:t>
            </a:r>
            <a:r>
              <a:rPr lang="zh-CN" sz="1600">
                <a:latin typeface="微软雅黑" panose="020b0503020204020204" charset="-122"/>
                <a:ea typeface="微软雅黑" panose="020b0503020204020204" charset="-122"/>
                <a:cs typeface="微软雅黑" panose="020b0503020204020204" charset="-122"/>
              </a:rPr>
              <a:t>-t</a:t>
            </a:r>
            <a:r>
              <a:rPr lang="zh-CN" sz="1600" baseline="-25000">
                <a:latin typeface="微软雅黑" panose="020b0503020204020204" charset="-122"/>
                <a:ea typeface="微软雅黑" panose="020b0503020204020204" charset="-122"/>
                <a:cs typeface="微软雅黑" panose="020b0503020204020204" charset="-122"/>
              </a:rPr>
              <a:t>0水</a:t>
            </a:r>
            <a:r>
              <a:rPr lang="zh-CN" sz="1600">
                <a:latin typeface="微软雅黑" panose="020b0503020204020204" charset="-122"/>
                <a:ea typeface="微软雅黑" panose="020b0503020204020204" charset="-122"/>
                <a:cs typeface="微软雅黑" panose="020b0503020204020204" charset="-122"/>
              </a:rPr>
              <a:t>)=4.2×10</a:t>
            </a:r>
            <a:r>
              <a:rPr lang="zh-CN" sz="1600" baseline="30000">
                <a:latin typeface="微软雅黑" panose="020b0503020204020204" charset="-122"/>
                <a:ea typeface="微软雅黑" panose="020b0503020204020204" charset="-122"/>
                <a:cs typeface="微软雅黑" panose="020b0503020204020204" charset="-122"/>
              </a:rPr>
              <a:t>3</a:t>
            </a:r>
            <a:r>
              <a:rPr lang="zh-CN" sz="1600">
                <a:latin typeface="微软雅黑" panose="020b0503020204020204" charset="-122"/>
                <a:ea typeface="微软雅黑" panose="020b0503020204020204" charset="-122"/>
                <a:cs typeface="微软雅黑" panose="020b0503020204020204" charset="-122"/>
              </a:rPr>
              <a:t>J/(kg·℃)×0.2kg×(40℃-10℃)=2.52×10</a:t>
            </a:r>
            <a:r>
              <a:rPr lang="zh-CN" sz="1600" baseline="30000">
                <a:latin typeface="微软雅黑" panose="020b0503020204020204" charset="-122"/>
                <a:ea typeface="微软雅黑" panose="020b0503020204020204" charset="-122"/>
                <a:cs typeface="微软雅黑" panose="020b0503020204020204" charset="-122"/>
              </a:rPr>
              <a:t>4</a:t>
            </a:r>
            <a:r>
              <a:rPr lang="zh-CN" sz="1600">
                <a:latin typeface="微软雅黑" panose="020b0503020204020204" charset="-122"/>
                <a:ea typeface="微软雅黑" panose="020b0503020204020204" charset="-122"/>
                <a:cs typeface="微软雅黑" panose="020b0503020204020204" charset="-122"/>
              </a:rPr>
              <a:t>J</a:t>
            </a:r>
            <a:endParaRPr lang="zh-CN" sz="1600">
              <a:latin typeface="微软雅黑" panose="020b0503020204020204" charset="-122"/>
              <a:ea typeface="微软雅黑" panose="020b0503020204020204" charset="-122"/>
              <a:cs typeface="微软雅黑" panose="020b0503020204020204" charset="-122"/>
            </a:endParaRPr>
          </a:p>
        </p:txBody>
      </p:sp>
      <p:graphicFrame>
        <p:nvGraphicFramePr>
          <p:cNvPr id="25" name="Object 168" title=""/>
          <p:cNvGraphicFramePr>
            <a:graphicFrameLocks noChangeAspect="1"/>
          </p:cNvGraphicFramePr>
          <p:nvPr/>
        </p:nvGraphicFramePr>
        <p:xfrm>
          <a:off x="5886133" y="5890578"/>
          <a:ext cx="3781425" cy="485775"/>
        </p:xfrm>
        <a:graphic>
          <a:graphicData uri="http://schemas.openxmlformats.org/presentationml/2006/ole">
            <mc:AlternateContent>
              <mc:Choice xmlns:v="urn:schemas-microsoft-com:vml" Requires="v">
                <p:oleObj spid="_x0000_s1042" r:id="rId9" imgW="3784600" imgH="482600" progId="Equation.DSMT4">
                  <p:embed/>
                </p:oleObj>
              </mc:Choice>
              <mc:Fallback>
                <p:oleObj r:id="rId9" imgW="3784600" imgH="482600" progId="Equation.DSMT4">
                  <p:embed/>
                  <p:pic>
                    <p:nvPicPr>
                      <p:cNvPr id="0" name="OLE substitute image"/>
                      <p:cNvPicPr/>
                      <p:nvPr/>
                    </p:nvPicPr>
                    <p:blipFill>
                      <a:blip r:embed="rId10"/>
                      <a:stretch>
                        <a:fillRect/>
                      </a:stretch>
                    </p:blipFill>
                    <p:spPr>
                      <a:xfrm>
                        <a:off x="5886133" y="5890578"/>
                        <a:ext cx="3781425" cy="485775"/>
                      </a:xfrm>
                      <a:prstGeom prst="rect">
                        <a:avLst/>
                      </a:prstGeom>
                      <a:noFill/>
                      <a:ln w="38100">
                        <a:noFill/>
                        <a:miter/>
                      </a:ln>
                    </p:spPr>
                  </p:pic>
                </p:oleObj>
              </mc:Fallback>
            </mc:AlternateContent>
          </a:graphicData>
        </a:graphic>
      </p:graphicFrame>
      <p:cxnSp>
        <p:nvCxnSpPr>
          <p:cNvPr id="29" name="直接连接符 28" title=""/>
          <p:cNvCxnSpPr/>
          <p:nvPr/>
        </p:nvCxnSpPr>
        <p:spPr>
          <a:xfrm flipV="1">
            <a:off x="8427085" y="4510405"/>
            <a:ext cx="1029335" cy="1481455"/>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30" name="文本框 29" title=""/>
          <p:cNvSpPr txBox="1"/>
          <p:nvPr/>
        </p:nvSpPr>
        <p:spPr>
          <a:xfrm>
            <a:off x="8019415" y="4110355"/>
            <a:ext cx="118999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2.52</a:t>
            </a:r>
            <a:r>
              <a:rPr lang="en-US" altLang="zh-CN" sz="1600">
                <a:solidFill>
                  <a:srgbClr val="FF0000"/>
                </a:solidFill>
                <a:latin typeface="宋体" panose="02010600030101010101" pitchFamily="2" charset="-122"/>
                <a:ea typeface="宋体" panose="02010600030101010101" pitchFamily="2" charset="-122"/>
              </a:rPr>
              <a:t>×</a:t>
            </a:r>
            <a:r>
              <a:rPr lang="en-US" altLang="zh-CN" sz="1600">
                <a:solidFill>
                  <a:srgbClr val="FF0000"/>
                </a:solidFill>
                <a:latin typeface="微软雅黑" panose="020b0503020204020204" charset="-122"/>
                <a:ea typeface="微软雅黑" panose="020b0503020204020204" charset="-122"/>
              </a:rPr>
              <a:t>10</a:t>
            </a:r>
            <a:r>
              <a:rPr lang="en-US" altLang="zh-CN" sz="1600" baseline="30000">
                <a:solidFill>
                  <a:srgbClr val="FF0000"/>
                </a:solidFill>
                <a:latin typeface="微软雅黑" panose="020b0503020204020204" charset="-122"/>
                <a:ea typeface="微软雅黑" panose="020b0503020204020204" charset="-122"/>
              </a:rPr>
              <a:t>5</a:t>
            </a:r>
            <a:r>
              <a:rPr lang="en-US" altLang="zh-CN" sz="1600">
                <a:solidFill>
                  <a:srgbClr val="FF0000"/>
                </a:solidFill>
                <a:latin typeface="微软雅黑" panose="020b0503020204020204" charset="-122"/>
                <a:ea typeface="微软雅黑" panose="020b0503020204020204" charset="-122"/>
              </a:rPr>
              <a:t>J</a:t>
            </a:r>
            <a:endParaRPr lang="en-US" altLang="zh-CN" sz="1600">
              <a:solidFill>
                <a:srgbClr val="FF0000"/>
              </a:solidFill>
              <a:latin typeface="微软雅黑" panose="020b0503020204020204" charset="-122"/>
              <a:ea typeface="微软雅黑" panose="020b0503020204020204" charset="-122"/>
            </a:endParaRPr>
          </a:p>
        </p:txBody>
      </p:sp>
      <p:sp>
        <p:nvSpPr>
          <p:cNvPr id="32" name="文本框 31" title=""/>
          <p:cNvSpPr txBox="1"/>
          <p:nvPr/>
        </p:nvSpPr>
        <p:spPr>
          <a:xfrm>
            <a:off x="10966450" y="4447540"/>
            <a:ext cx="107061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1.4</a:t>
            </a:r>
            <a:r>
              <a:rPr lang="en-US" altLang="zh-CN" sz="1600">
                <a:solidFill>
                  <a:srgbClr val="FF0000"/>
                </a:solidFill>
                <a:latin typeface="宋体" panose="02010600030101010101" pitchFamily="2" charset="-122"/>
                <a:ea typeface="宋体" panose="02010600030101010101" pitchFamily="2" charset="-122"/>
              </a:rPr>
              <a:t>×</a:t>
            </a:r>
            <a:r>
              <a:rPr lang="en-US" altLang="zh-CN" sz="1600">
                <a:solidFill>
                  <a:srgbClr val="FF0000"/>
                </a:solidFill>
                <a:latin typeface="微软雅黑" panose="020b0503020204020204" charset="-122"/>
                <a:ea typeface="微软雅黑" panose="020b0503020204020204" charset="-122"/>
              </a:rPr>
              <a:t>10</a:t>
            </a:r>
            <a:r>
              <a:rPr lang="en-US" altLang="zh-CN" sz="1600" baseline="30000">
                <a:solidFill>
                  <a:srgbClr val="FF0000"/>
                </a:solidFill>
                <a:latin typeface="微软雅黑" panose="020b0503020204020204" charset="-122"/>
                <a:ea typeface="微软雅黑" panose="020b0503020204020204" charset="-122"/>
              </a:rPr>
              <a:t>3</a:t>
            </a:r>
            <a:r>
              <a:rPr lang="en-US" altLang="zh-CN" sz="1600">
                <a:solidFill>
                  <a:srgbClr val="FF0000"/>
                </a:solidFill>
                <a:latin typeface="微软雅黑" panose="020b0503020204020204" charset="-122"/>
                <a:ea typeface="微软雅黑" panose="020b0503020204020204" charset="-122"/>
              </a:rPr>
              <a:t>J</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wipe(left)">
                                      <p:cBhvr>
                                        <p:cTn id="41" dur="500"/>
                                        <p:tgtEl>
                                          <p:spTgt spid="7">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Effect transition="in" filter="wipe(left)">
                                      <p:cBhvr>
                                        <p:cTn id="46" dur="500"/>
                                        <p:tgtEl>
                                          <p:spTgt spid="7">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Effect transition="in" filter="wipe(left)">
                                      <p:cBhvr>
                                        <p:cTn id="51" dur="500"/>
                                        <p:tgtEl>
                                          <p:spTgt spid="7">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
                                            <p:txEl>
                                              <p:pRg st="5" end="5"/>
                                            </p:txEl>
                                          </p:spTgt>
                                        </p:tgtEl>
                                        <p:attrNameLst>
                                          <p:attrName>style.visibility</p:attrName>
                                        </p:attrNameLst>
                                      </p:cBhvr>
                                      <p:to>
                                        <p:strVal val="visible"/>
                                      </p:to>
                                    </p:set>
                                    <p:animEffect transition="in" filter="wipe(left)">
                                      <p:cBhvr>
                                        <p:cTn id="56" dur="500"/>
                                        <p:tgtEl>
                                          <p:spTgt spid="7">
                                            <p:txEl>
                                              <p:pRg st="5" end="5"/>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7">
                                            <p:txEl>
                                              <p:pRg st="6" end="6"/>
                                            </p:txEl>
                                          </p:spTgt>
                                        </p:tgtEl>
                                        <p:attrNameLst>
                                          <p:attrName>style.visibility</p:attrName>
                                        </p:attrNameLst>
                                      </p:cBhvr>
                                      <p:to>
                                        <p:strVal val="visible"/>
                                      </p:to>
                                    </p:set>
                                    <p:animEffect transition="in" filter="wipe(left)">
                                      <p:cBhvr>
                                        <p:cTn id="61" dur="500"/>
                                        <p:tgtEl>
                                          <p:spTgt spid="7">
                                            <p:txEl>
                                              <p:pRg st="6" end="6"/>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7">
                                            <p:txEl>
                                              <p:pRg st="7" end="7"/>
                                            </p:txEl>
                                          </p:spTgt>
                                        </p:tgtEl>
                                        <p:attrNameLst>
                                          <p:attrName>style.visibility</p:attrName>
                                        </p:attrNameLst>
                                      </p:cBhvr>
                                      <p:to>
                                        <p:strVal val="visible"/>
                                      </p:to>
                                    </p:set>
                                    <p:animEffect transition="in" filter="wipe(left)">
                                      <p:cBhvr>
                                        <p:cTn id="66" dur="500"/>
                                        <p:tgtEl>
                                          <p:spTgt spid="7">
                                            <p:txEl>
                                              <p:pRg st="7" end="7"/>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7">
                                            <p:txEl>
                                              <p:pRg st="8" end="8"/>
                                            </p:txEl>
                                          </p:spTgt>
                                        </p:tgtEl>
                                        <p:attrNameLst>
                                          <p:attrName>style.visibility</p:attrName>
                                        </p:attrNameLst>
                                      </p:cBhvr>
                                      <p:to>
                                        <p:strVal val="visible"/>
                                      </p:to>
                                    </p:set>
                                    <p:animEffect transition="in" filter="wipe(left)">
                                      <p:cBhvr>
                                        <p:cTn id="71" dur="500"/>
                                        <p:tgtEl>
                                          <p:spTgt spid="7">
                                            <p:txEl>
                                              <p:pRg st="8" end="8"/>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up)">
                                      <p:cBhvr>
                                        <p:cTn id="76" dur="500"/>
                                        <p:tgtEl>
                                          <p:spTgt spid="21"/>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down)">
                                      <p:cBhvr>
                                        <p:cTn id="86" dur="500"/>
                                        <p:tgtEl>
                                          <p:spTgt spid="24"/>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xit" presetSubtype="4" fill="hold" grpId="1" nodeType="clickEffect">
                                  <p:stCondLst>
                                    <p:cond delay="0"/>
                                  </p:stCondLst>
                                  <p:childTnLst>
                                    <p:animEffect transition="out" filter="wipe(down)">
                                      <p:cBhvr>
                                        <p:cTn id="90" dur="500"/>
                                        <p:tgtEl>
                                          <p:spTgt spid="24"/>
                                        </p:tgtEl>
                                      </p:cBhvr>
                                    </p:animEffect>
                                    <p:set>
                                      <p:cBhvr>
                                        <p:cTn id="91" dur="1" fill="hold">
                                          <p:stCondLst>
                                            <p:cond delay="499"/>
                                          </p:stCondLst>
                                        </p:cTn>
                                        <p:tgtEl>
                                          <p:spTgt spid="24"/>
                                        </p:tgtEl>
                                        <p:attrNameLst>
                                          <p:attrName>style.visibility</p:attrName>
                                        </p:attrNameLst>
                                      </p:cBhvr>
                                      <p:to>
                                        <p:strVal val="hidden"/>
                                      </p:to>
                                    </p:se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wipe(down)">
                                      <p:cBhvr>
                                        <p:cTn id="96" dur="500"/>
                                        <p:tgtEl>
                                          <p:spTgt spid="23"/>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xit" presetSubtype="4" fill="hold" grpId="1" nodeType="clickEffect">
                                  <p:stCondLst>
                                    <p:cond delay="0"/>
                                  </p:stCondLst>
                                  <p:childTnLst>
                                    <p:animEffect transition="out" filter="wipe(down)">
                                      <p:cBhvr>
                                        <p:cTn id="100" dur="500"/>
                                        <p:tgtEl>
                                          <p:spTgt spid="23"/>
                                        </p:tgtEl>
                                      </p:cBhvr>
                                    </p:animEffect>
                                    <p:set>
                                      <p:cBhvr>
                                        <p:cTn id="101" dur="1" fill="hold">
                                          <p:stCondLst>
                                            <p:cond delay="499"/>
                                          </p:stCondLst>
                                        </p:cTn>
                                        <p:tgtEl>
                                          <p:spTgt spid="23"/>
                                        </p:tgtEl>
                                        <p:attrNameLst>
                                          <p:attrName>style.visibility</p:attrName>
                                        </p:attrNameLst>
                                      </p:cBhvr>
                                      <p:to>
                                        <p:strVal val="hidden"/>
                                      </p:to>
                                    </p:se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barn(inVertical)">
                                      <p:cBhvr>
                                        <p:cTn id="106" dur="500"/>
                                        <p:tgtEl>
                                          <p:spTgt spid="6"/>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wipe(left)">
                                      <p:cBhvr>
                                        <p:cTn id="111" dur="500"/>
                                        <p:tgtEl>
                                          <p:spTgt spid="9"/>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barn(inVertical)">
                                      <p:cBhvr>
                                        <p:cTn id="116" dur="500"/>
                                        <p:tgtEl>
                                          <p:spTgt spid="26"/>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1" fill="hold" nodeType="click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wipe(up)">
                                      <p:cBhvr>
                                        <p:cTn id="121" dur="500"/>
                                        <p:tgtEl>
                                          <p:spTgt spid="28"/>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10"/>
                                        </p:tgtEl>
                                        <p:attrNameLst>
                                          <p:attrName>style.visibility</p:attrName>
                                        </p:attrNameLst>
                                      </p:cBhvr>
                                      <p:to>
                                        <p:strVal val="visible"/>
                                      </p:to>
                                    </p:set>
                                    <p:animEffect transition="in" filter="wipe(left)">
                                      <p:cBhvr>
                                        <p:cTn id="126" dur="500"/>
                                        <p:tgtEl>
                                          <p:spTgt spid="10"/>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11"/>
                                        </p:tgtEl>
                                        <p:attrNameLst>
                                          <p:attrName>style.visibility</p:attrName>
                                        </p:attrNameLst>
                                      </p:cBhvr>
                                      <p:to>
                                        <p:strVal val="visible"/>
                                      </p:to>
                                    </p:set>
                                    <p:animEffect transition="in" filter="barn(inVertical)">
                                      <p:cBhvr>
                                        <p:cTn id="131" dur="500"/>
                                        <p:tgtEl>
                                          <p:spTgt spid="11"/>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xit" presetSubtype="4" fill="hold" grpId="1" nodeType="clickEffect">
                                  <p:stCondLst>
                                    <p:cond delay="0"/>
                                  </p:stCondLst>
                                  <p:childTnLst>
                                    <p:animEffect transition="out" filter="wipe(down)">
                                      <p:cBhvr>
                                        <p:cTn id="135" dur="500"/>
                                        <p:tgtEl>
                                          <p:spTgt spid="11"/>
                                        </p:tgtEl>
                                      </p:cBhvr>
                                    </p:animEffect>
                                    <p:set>
                                      <p:cBhvr>
                                        <p:cTn id="136" dur="1" fill="hold">
                                          <p:stCondLst>
                                            <p:cond delay="499"/>
                                          </p:stCondLst>
                                        </p:cTn>
                                        <p:tgtEl>
                                          <p:spTgt spid="11"/>
                                        </p:tgtEl>
                                        <p:attrNameLst>
                                          <p:attrName>style.visibility</p:attrName>
                                        </p:attrNameLst>
                                      </p:cBhvr>
                                      <p:to>
                                        <p:strVal val="hidden"/>
                                      </p:to>
                                    </p:se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16" presetClass="entr" presetSubtype="21" fill="hold" grpId="0" nodeType="clickEffect">
                                  <p:stCondLst>
                                    <p:cond delay="0"/>
                                  </p:stCondLst>
                                  <p:childTnLst>
                                    <p:set>
                                      <p:cBhvr>
                                        <p:cTn id="140" dur="1" fill="hold">
                                          <p:stCondLst>
                                            <p:cond delay="0"/>
                                          </p:stCondLst>
                                        </p:cTn>
                                        <p:tgtEl>
                                          <p:spTgt spid="15"/>
                                        </p:tgtEl>
                                        <p:attrNameLst>
                                          <p:attrName>style.visibility</p:attrName>
                                        </p:attrNameLst>
                                      </p:cBhvr>
                                      <p:to>
                                        <p:strVal val="visible"/>
                                      </p:to>
                                    </p:set>
                                    <p:animEffect transition="in" filter="barn(inVertical)">
                                      <p:cBhvr>
                                        <p:cTn id="141" dur="500"/>
                                        <p:tgtEl>
                                          <p:spTgt spid="15"/>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22" presetClass="entr" presetSubtype="8" fill="hold" nodeType="clickEffect">
                                  <p:stCondLst>
                                    <p:cond delay="0"/>
                                  </p:stCondLst>
                                  <p:childTnLst>
                                    <p:set>
                                      <p:cBhvr>
                                        <p:cTn id="145" dur="1" fill="hold">
                                          <p:stCondLst>
                                            <p:cond delay="0"/>
                                          </p:stCondLst>
                                        </p:cTn>
                                        <p:tgtEl>
                                          <p:spTgt spid="13"/>
                                        </p:tgtEl>
                                        <p:attrNameLst>
                                          <p:attrName>style.visibility</p:attrName>
                                        </p:attrNameLst>
                                      </p:cBhvr>
                                      <p:to>
                                        <p:strVal val="visible"/>
                                      </p:to>
                                    </p:set>
                                    <p:animEffect transition="in" filter="wipe(left)">
                                      <p:cBhvr>
                                        <p:cTn id="146" dur="500"/>
                                        <p:tgtEl>
                                          <p:spTgt spid="13"/>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16" presetClass="entr" presetSubtype="21" fill="hold" grpId="0" nodeType="clickEffect">
                                  <p:stCondLst>
                                    <p:cond delay="0"/>
                                  </p:stCondLst>
                                  <p:childTnLst>
                                    <p:set>
                                      <p:cBhvr>
                                        <p:cTn id="150" dur="1" fill="hold">
                                          <p:stCondLst>
                                            <p:cond delay="0"/>
                                          </p:stCondLst>
                                        </p:cTn>
                                        <p:tgtEl>
                                          <p:spTgt spid="16"/>
                                        </p:tgtEl>
                                        <p:attrNameLst>
                                          <p:attrName>style.visibility</p:attrName>
                                        </p:attrNameLst>
                                      </p:cBhvr>
                                      <p:to>
                                        <p:strVal val="visible"/>
                                      </p:to>
                                    </p:set>
                                    <p:animEffect transition="in" filter="barn(inVertical)">
                                      <p:cBhvr>
                                        <p:cTn id="151" dur="500"/>
                                        <p:tgtEl>
                                          <p:spTgt spid="16"/>
                                        </p:tgtEl>
                                      </p:cBhvr>
                                    </p:animEffec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17"/>
                                        </p:tgtEl>
                                        <p:attrNameLst>
                                          <p:attrName>style.visibility</p:attrName>
                                        </p:attrNameLst>
                                      </p:cBhvr>
                                      <p:to>
                                        <p:strVal val="visible"/>
                                      </p:to>
                                    </p:set>
                                    <p:animEffect transition="in" filter="wipe(left)">
                                      <p:cBhvr>
                                        <p:cTn id="156" dur="500"/>
                                        <p:tgtEl>
                                          <p:spTgt spid="17"/>
                                        </p:tgtEl>
                                      </p:cBhvr>
                                    </p:animEffec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22" presetClass="entr" presetSubtype="8" fill="hold" nodeType="clickEffect">
                                  <p:stCondLst>
                                    <p:cond delay="0"/>
                                  </p:stCondLst>
                                  <p:childTnLst>
                                    <p:set>
                                      <p:cBhvr>
                                        <p:cTn id="160" dur="1" fill="hold">
                                          <p:stCondLst>
                                            <p:cond delay="0"/>
                                          </p:stCondLst>
                                        </p:cTn>
                                        <p:tgtEl>
                                          <p:spTgt spid="18"/>
                                        </p:tgtEl>
                                        <p:attrNameLst>
                                          <p:attrName>style.visibility</p:attrName>
                                        </p:attrNameLst>
                                      </p:cBhvr>
                                      <p:to>
                                        <p:strVal val="visible"/>
                                      </p:to>
                                    </p:set>
                                    <p:animEffect transition="in" filter="wipe(left)">
                                      <p:cBhvr>
                                        <p:cTn id="161" dur="500"/>
                                        <p:tgtEl>
                                          <p:spTgt spid="18"/>
                                        </p:tgtEl>
                                      </p:cBhvr>
                                    </p:animEffect>
                                  </p:childTnLst>
                                </p:cTn>
                              </p:par>
                            </p:childTnLst>
                          </p:cTn>
                        </p:par>
                      </p:childTnLst>
                    </p:cTn>
                  </p:par>
                  <p:par>
                    <p:cTn id="162" fill="hold" nodeType="clickPar">
                      <p:stCondLst>
                        <p:cond delay="indefinite"/>
                        <p:cond evt="onBegin" delay="0">
                          <p:tn val="161"/>
                        </p:cond>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19"/>
                                        </p:tgtEl>
                                        <p:attrNameLst>
                                          <p:attrName>style.visibility</p:attrName>
                                        </p:attrNameLst>
                                      </p:cBhvr>
                                      <p:to>
                                        <p:strVal val="visible"/>
                                      </p:to>
                                    </p:set>
                                    <p:animEffect transition="in" filter="barn(inVertical)">
                                      <p:cBhvr>
                                        <p:cTn id="166" dur="500"/>
                                        <p:tgtEl>
                                          <p:spTgt spid="19"/>
                                        </p:tgtEl>
                                      </p:cBhvr>
                                    </p:animEffect>
                                  </p:childTnLst>
                                </p:cTn>
                              </p:par>
                            </p:childTnLst>
                          </p:cTn>
                        </p:par>
                      </p:childTnLst>
                    </p:cTn>
                  </p:par>
                  <p:par>
                    <p:cTn id="167" fill="hold" nodeType="clickPar">
                      <p:stCondLst>
                        <p:cond delay="indefinite"/>
                        <p:cond evt="onBegin" delay="0">
                          <p:tn val="166"/>
                        </p:cond>
                      </p:stCondLst>
                      <p:childTnLst>
                        <p:par>
                          <p:cTn id="168" fill="hold">
                            <p:stCondLst>
                              <p:cond delay="0"/>
                            </p:stCondLst>
                            <p:childTnLst>
                              <p:par>
                                <p:cTn id="169" presetID="16" presetClass="entr" presetSubtype="21" fill="hold" nodeType="clickEffect">
                                  <p:stCondLst>
                                    <p:cond delay="0"/>
                                  </p:stCondLst>
                                  <p:childTnLst>
                                    <p:set>
                                      <p:cBhvr>
                                        <p:cTn id="170" dur="1" fill="hold">
                                          <p:stCondLst>
                                            <p:cond delay="0"/>
                                          </p:stCondLst>
                                        </p:cTn>
                                        <p:tgtEl>
                                          <p:spTgt spid="20"/>
                                        </p:tgtEl>
                                        <p:attrNameLst>
                                          <p:attrName>style.visibility</p:attrName>
                                        </p:attrNameLst>
                                      </p:cBhvr>
                                      <p:to>
                                        <p:strVal val="visible"/>
                                      </p:to>
                                    </p:set>
                                    <p:animEffect transition="in" filter="barn(inVertical)">
                                      <p:cBhvr>
                                        <p:cTn id="171" dur="500"/>
                                        <p:tgtEl>
                                          <p:spTgt spid="20"/>
                                        </p:tgtEl>
                                      </p:cBhvr>
                                    </p:animEffect>
                                  </p:childTnLst>
                                </p:cTn>
                              </p:par>
                            </p:childTnLst>
                          </p:cTn>
                        </p:par>
                      </p:childTnLst>
                    </p:cTn>
                  </p:par>
                  <p:par>
                    <p:cTn id="172" fill="hold" nodeType="clickPar">
                      <p:stCondLst>
                        <p:cond delay="indefinite"/>
                        <p:cond evt="onBegin" delay="0">
                          <p:tn val="171"/>
                        </p:cond>
                      </p:stCondLst>
                      <p:childTnLst>
                        <p:par>
                          <p:cTn id="173" fill="hold">
                            <p:stCondLst>
                              <p:cond delay="0"/>
                            </p:stCondLst>
                            <p:childTnLst>
                              <p:par>
                                <p:cTn id="174" presetID="22" presetClass="entr" presetSubtype="1" fill="hold" nodeType="clickEffect">
                                  <p:stCondLst>
                                    <p:cond delay="0"/>
                                  </p:stCondLst>
                                  <p:childTnLst>
                                    <p:set>
                                      <p:cBhvr>
                                        <p:cTn id="175" dur="1" fill="hold">
                                          <p:stCondLst>
                                            <p:cond delay="0"/>
                                          </p:stCondLst>
                                        </p:cTn>
                                        <p:tgtEl>
                                          <p:spTgt spid="22"/>
                                        </p:tgtEl>
                                        <p:attrNameLst>
                                          <p:attrName>style.visibility</p:attrName>
                                        </p:attrNameLst>
                                      </p:cBhvr>
                                      <p:to>
                                        <p:strVal val="visible"/>
                                      </p:to>
                                    </p:set>
                                    <p:animEffect transition="in" filter="wipe(up)">
                                      <p:cBhvr>
                                        <p:cTn id="176" dur="500"/>
                                        <p:tgtEl>
                                          <p:spTgt spid="22"/>
                                        </p:tgtEl>
                                      </p:cBhvr>
                                    </p:animEffect>
                                  </p:childTnLst>
                                </p:cTn>
                              </p:par>
                            </p:childTnLst>
                          </p:cTn>
                        </p:par>
                      </p:childTnLst>
                    </p:cTn>
                  </p:par>
                  <p:par>
                    <p:cTn id="177" fill="hold" nodeType="clickPar">
                      <p:stCondLst>
                        <p:cond delay="indefinite"/>
                        <p:cond evt="onBegin" delay="0">
                          <p:tn val="176"/>
                        </p:cond>
                      </p:stCondLst>
                      <p:childTnLst>
                        <p:par>
                          <p:cTn id="178" fill="hold">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0"/>
                                        </p:tgtEl>
                                        <p:attrNameLst>
                                          <p:attrName>style.visibility</p:attrName>
                                        </p:attrNameLst>
                                      </p:cBhvr>
                                      <p:to>
                                        <p:strVal val="visible"/>
                                      </p:to>
                                    </p:set>
                                    <p:animEffect transition="in" filter="wipe(left)">
                                      <p:cBhvr>
                                        <p:cTn id="181" dur="500"/>
                                        <p:tgtEl>
                                          <p:spTgt spid="30"/>
                                        </p:tgtEl>
                                      </p:cBhvr>
                                    </p:animEffect>
                                  </p:childTnLst>
                                </p:cTn>
                              </p:par>
                            </p:childTnLst>
                          </p:cTn>
                        </p:par>
                      </p:childTnLst>
                    </p:cTn>
                  </p:par>
                  <p:par>
                    <p:cTn id="182" fill="hold" nodeType="clickPar">
                      <p:stCondLst>
                        <p:cond delay="indefinite"/>
                        <p:cond evt="onBegin" delay="0">
                          <p:tn val="181"/>
                        </p:cond>
                      </p:stCondLst>
                      <p:childTnLst>
                        <p:par>
                          <p:cTn id="183" fill="hold">
                            <p:stCondLst>
                              <p:cond delay="0"/>
                            </p:stCondLst>
                            <p:childTnLst>
                              <p:par>
                                <p:cTn id="184" presetID="22" presetClass="entr" presetSubtype="1" fill="hold" nodeType="clickEffect">
                                  <p:stCondLst>
                                    <p:cond delay="0"/>
                                  </p:stCondLst>
                                  <p:childTnLst>
                                    <p:set>
                                      <p:cBhvr>
                                        <p:cTn id="185" dur="1" fill="hold">
                                          <p:stCondLst>
                                            <p:cond delay="0"/>
                                          </p:stCondLst>
                                        </p:cTn>
                                        <p:tgtEl>
                                          <p:spTgt spid="29"/>
                                        </p:tgtEl>
                                        <p:attrNameLst>
                                          <p:attrName>style.visibility</p:attrName>
                                        </p:attrNameLst>
                                      </p:cBhvr>
                                      <p:to>
                                        <p:strVal val="visible"/>
                                      </p:to>
                                    </p:set>
                                    <p:animEffect transition="in" filter="wipe(up)">
                                      <p:cBhvr>
                                        <p:cTn id="186" dur="500"/>
                                        <p:tgtEl>
                                          <p:spTgt spid="29"/>
                                        </p:tgtEl>
                                      </p:cBhvr>
                                    </p:animEffect>
                                  </p:childTnLst>
                                </p:cTn>
                              </p:par>
                            </p:childTnLst>
                          </p:cTn>
                        </p:par>
                      </p:childTnLst>
                    </p:cTn>
                  </p:par>
                  <p:par>
                    <p:cTn id="187" fill="hold" nodeType="clickPar">
                      <p:stCondLst>
                        <p:cond delay="indefinite"/>
                        <p:cond evt="onBegin" delay="0">
                          <p:tn val="186"/>
                        </p:cond>
                      </p:stCondLst>
                      <p:childTnLst>
                        <p:par>
                          <p:cTn id="188" fill="hold">
                            <p:stCondLst>
                              <p:cond delay="0"/>
                            </p:stCondLst>
                            <p:childTnLst>
                              <p:par>
                                <p:cTn id="189" presetID="16" presetClass="entr" presetSubtype="21" fill="hold" grpId="0" nodeType="clickEffect">
                                  <p:stCondLst>
                                    <p:cond delay="0"/>
                                  </p:stCondLst>
                                  <p:childTnLst>
                                    <p:set>
                                      <p:cBhvr>
                                        <p:cTn id="190" dur="1" fill="hold">
                                          <p:stCondLst>
                                            <p:cond delay="0"/>
                                          </p:stCondLst>
                                        </p:cTn>
                                        <p:tgtEl>
                                          <p:spTgt spid="25"/>
                                        </p:tgtEl>
                                        <p:attrNameLst>
                                          <p:attrName>style.visibility</p:attrName>
                                        </p:attrNameLst>
                                      </p:cBhvr>
                                      <p:to>
                                        <p:strVal val="visible"/>
                                      </p:to>
                                    </p:set>
                                    <p:animEffect transition="in" filter="barn(inVertical)">
                                      <p:cBhvr>
                                        <p:cTn id="191" dur="500"/>
                                        <p:tgtEl>
                                          <p:spTgt spid="25"/>
                                        </p:tgtEl>
                                      </p:cBhvr>
                                    </p:animEffect>
                                  </p:childTnLst>
                                </p:cTn>
                              </p:par>
                            </p:childTnLst>
                          </p:cTn>
                        </p:par>
                      </p:childTnLst>
                    </p:cTn>
                  </p:par>
                  <p:par>
                    <p:cTn id="192" fill="hold" nodeType="clickPar">
                      <p:stCondLst>
                        <p:cond delay="indefinite"/>
                        <p:cond evt="onBegin" delay="0">
                          <p:tn val="191"/>
                        </p:cond>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32"/>
                                        </p:tgtEl>
                                        <p:attrNameLst>
                                          <p:attrName>style.visibility</p:attrName>
                                        </p:attrNameLst>
                                      </p:cBhvr>
                                      <p:to>
                                        <p:strVal val="visible"/>
                                      </p:to>
                                    </p:set>
                                    <p:animEffect transition="in" filter="wipe(left)">
                                      <p:cBhvr>
                                        <p:cTn id="19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1" grpId="0" animBg="1"/>
      <p:bldP spid="21" grpId="1" animBg="1"/>
      <p:bldP spid="24" grpId="0" animBg="1"/>
      <p:bldP spid="24" grpId="1" animBg="1"/>
      <p:bldP spid="23" grpId="0" animBg="1"/>
      <p:bldP spid="23" grpId="1" animBg="1"/>
      <p:bldP spid="6" grpId="0" animBg="1"/>
      <p:bldP spid="26" grpId="0"/>
      <p:bldP spid="11" grpId="0" animBg="1"/>
      <p:bldP spid="15" grpId="0"/>
      <p:bldP spid="16" grpId="0"/>
      <p:bldP spid="11" grpId="1" animBg="1"/>
      <p:bldP spid="19" grpId="0" animBg="1"/>
      <p:bldP spid="25" grpId="0"/>
      <p:bldP spid="10" grpId="0"/>
      <p:bldP spid="32" grpId="0"/>
      <p:bldP spid="30" grpId="0"/>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04</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热机</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一、热机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55308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1.实验探究—热机工作原理</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2" name="矩形标注 21" title=""/>
          <p:cNvSpPr/>
          <p:nvPr/>
        </p:nvSpPr>
        <p:spPr>
          <a:xfrm>
            <a:off x="7473315" y="1861820"/>
            <a:ext cx="4558030" cy="2583180"/>
          </a:xfrm>
          <a:prstGeom prst="wedgeRectCallout">
            <a:avLst>
              <a:gd name="adj1" fmla="val -64064"/>
              <a:gd name="adj2" fmla="val 1275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atin typeface="微软雅黑" panose="020b0503020204020204" charset="-122"/>
                <a:ea typeface="微软雅黑" panose="020b0503020204020204" charset="-122"/>
                <a:cs typeface="微软雅黑" panose="020b0503020204020204" charset="-122"/>
              </a:rPr>
              <a:t>酒精燃烧释放出热量（化学能转化为内能），通过热传递将一部分内能转移给水，水的内能增加，温度升高，产生大量水蒸气。水蒸气越来越多，对橡皮塞的压力越来越大，最后将橡皮塞冲出，这时水蒸气对橡皮塞做功。同时，水蒸气内能减小，温度降低，水蒸气液化成小水滴，在试管口可以观察到“白雾”。</a:t>
            </a:r>
            <a:endParaRPr lang="zh-CN">
              <a:latin typeface="微软雅黑" panose="020b0503020204020204" charset="-122"/>
              <a:ea typeface="微软雅黑" panose="020b0503020204020204" charset="-122"/>
              <a:cs typeface="微软雅黑" panose="020b0503020204020204" charset="-122"/>
            </a:endParaRPr>
          </a:p>
        </p:txBody>
      </p:sp>
      <p:pic>
        <p:nvPicPr>
          <p:cNvPr id="2" name="图片 -2147482456" title=""/>
          <p:cNvPicPr>
            <a:picLocks noChangeAspect="1"/>
          </p:cNvPicPr>
          <p:nvPr/>
        </p:nvPicPr>
        <p:blipFill>
          <a:blip r:embed="rId3"/>
          <a:stretch>
            <a:fillRect/>
          </a:stretch>
        </p:blipFill>
        <p:spPr>
          <a:xfrm>
            <a:off x="4425950" y="1981200"/>
            <a:ext cx="2435860" cy="2909570"/>
          </a:xfrm>
          <a:prstGeom prst="rect">
            <a:avLst/>
          </a:prstGeom>
          <a:noFill/>
          <a:ln w="9525">
            <a:noFill/>
          </a:ln>
        </p:spPr>
      </p:pic>
      <p:sp>
        <p:nvSpPr>
          <p:cNvPr id="13" name="矩形标注 12" title=""/>
          <p:cNvSpPr/>
          <p:nvPr/>
        </p:nvSpPr>
        <p:spPr>
          <a:xfrm>
            <a:off x="292735" y="1931670"/>
            <a:ext cx="4133850" cy="1988820"/>
          </a:xfrm>
          <a:prstGeom prst="wedgeRectCallout">
            <a:avLst>
              <a:gd name="adj1" fmla="val 61152"/>
              <a:gd name="adj2" fmla="val 21583"/>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cs typeface="微软雅黑" panose="020b0503020204020204" charset="-122"/>
              </a:rPr>
              <a:t>如图所示，在试管中装一些水，用橡皮塞塞住试管口，固定在铁架台上，用酒精灯给试管加热，水沸腾后，水蒸气会把橡皮塞冲出去，试管口观察到大量“白雾”出现。</a:t>
            </a:r>
            <a:endParaRPr lang="zh-CN">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nvSpPr>
        <p:spPr>
          <a:xfrm>
            <a:off x="292735" y="4789805"/>
            <a:ext cx="11737975" cy="1337945"/>
          </a:xfrm>
          <a:prstGeom prst="rect">
            <a:avLst/>
          </a:prstGeom>
          <a:noFill/>
        </p:spPr>
        <p:txBody>
          <a:bodyPr wrap="square" rtlCol="0" anchor="t">
            <a:spAutoFit/>
          </a:bodyPr>
          <a:lstStyle/>
          <a:p>
            <a:pPr algn="just" fontAlgn="auto">
              <a:lnSpc>
                <a:spcPct val="150000"/>
              </a:lnSpc>
            </a:pPr>
            <a:r>
              <a:rPr lang="zh-CN">
                <a:solidFill>
                  <a:schemeClr val="accent3">
                    <a:lumMod val="60000"/>
                    <a:lumOff val="40000"/>
                  </a:schemeClr>
                </a:solidFill>
                <a:highlight>
                  <a:srgbClr val="FF0000"/>
                </a:highlight>
                <a:latin typeface="微软雅黑" panose="020b0503020204020204" charset="-122"/>
                <a:ea typeface="微软雅黑" panose="020b0503020204020204" charset="-122"/>
                <a:cs typeface="微软雅黑" panose="020b0503020204020204" charset="-122"/>
                <a:sym typeface="+mn-ea"/>
              </a:rPr>
              <a:t>结论：</a:t>
            </a: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rPr>
              <a:t>该实验装置就是一个简单的热机。其工作过程是：燃料燃烧，化学能转化为内能，一部分内能通过热传递方式传递给工作物质—水，水内能增大，温度升高，产生大量水蒸气，水蒸气将橡皮塞冲出，水蒸气内能转化为橡皮塞机械能。</a:t>
            </a:r>
            <a:endPar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4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Horizontal)">
                                      <p:cBhvr>
                                        <p:cTn id="25" dur="500"/>
                                        <p:tgtEl>
                                          <p:spTgt spid="13"/>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22" grpId="0" animBg="1"/>
      <p:bldP spid="6" grpId="0"/>
    </p:bldLst>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一、热机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332295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2.热机</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（1）热机：利用</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内能做功</a:t>
            </a:r>
            <a:r>
              <a:rPr sz="2000">
                <a:solidFill>
                  <a:schemeClr val="tx1"/>
                </a:solidFill>
                <a:latin typeface="微软雅黑" panose="020b0503020204020204" charset="-122"/>
                <a:ea typeface="微软雅黑" panose="020b0503020204020204" charset="-122"/>
                <a:cs typeface="微软雅黑" panose="020b0503020204020204" charset="-122"/>
              </a:rPr>
              <a:t>的机械叫热机。汽车、轮船和飞机等的发动机都是利用燃烧燃料释放的内能做功的装置，都是热机。</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（2）热机的种类：分为蒸汽机、内燃机、汽轮机、喷气发动机。它们构造不同，但它们有一个共同特点，那就是利用内能做功。</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（3）内燃机：燃料直接在发动机气缸内燃烧产生动力的热机。内燃机根据其所使用的燃料分为汽油机和柴油机两类。</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二、汽油机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193802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1.工作原理：</a:t>
            </a:r>
            <a:r>
              <a:rPr sz="2000">
                <a:latin typeface="微软雅黑" panose="020b0503020204020204" charset="-122"/>
                <a:ea typeface="微软雅黑" panose="020b0503020204020204" charset="-122"/>
                <a:cs typeface="微软雅黑" panose="020b0503020204020204" charset="-122"/>
              </a:rPr>
              <a:t>利用气缸内汽油燃烧产生的高温高压燃气来推动活塞做功，将内能转化为机械能。</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2.构造</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（1）主要结构：如图所示，汽油机的主体是气缸。气缸上部有进气门和排气门，顶部有火花塞，下部有活塞，活塞通过连杆与曲轴相连。</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2147482453" title=""/>
          <p:cNvPicPr>
            <a:picLocks noChangeAspect="1"/>
          </p:cNvPicPr>
          <p:nvPr/>
        </p:nvPicPr>
        <p:blipFill>
          <a:blip r:embed="rId3"/>
          <a:stretch>
            <a:fillRect/>
          </a:stretch>
        </p:blipFill>
        <p:spPr>
          <a:xfrm>
            <a:off x="4097020" y="3316605"/>
            <a:ext cx="3368040" cy="2289810"/>
          </a:xfrm>
          <a:prstGeom prst="rect">
            <a:avLst/>
          </a:prstGeom>
          <a:noFill/>
          <a:ln w="9525">
            <a:noFill/>
          </a:ln>
        </p:spPr>
      </p:pic>
      <p:sp>
        <p:nvSpPr>
          <p:cNvPr id="6" name="文本框 5" title=""/>
          <p:cNvSpPr txBox="1"/>
          <p:nvPr/>
        </p:nvSpPr>
        <p:spPr>
          <a:xfrm>
            <a:off x="292735" y="5719445"/>
            <a:ext cx="11411585" cy="101473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（2）冲程：活塞在气缸内往复运动时，从汽缸的</a:t>
            </a:r>
            <a:r>
              <a:rPr sz="2000">
                <a:highlight>
                  <a:srgbClr val="FFFF00"/>
                </a:highlight>
                <a:latin typeface="微软雅黑" panose="020b0503020204020204" charset="-122"/>
                <a:ea typeface="微软雅黑" panose="020b0503020204020204" charset="-122"/>
                <a:cs typeface="微软雅黑" panose="020b0503020204020204" charset="-122"/>
              </a:rPr>
              <a:t>一端运动到另一端的过程</a:t>
            </a:r>
            <a:r>
              <a:rPr sz="2000">
                <a:latin typeface="微软雅黑" panose="020b0503020204020204" charset="-122"/>
                <a:ea typeface="微软雅黑" panose="020b0503020204020204" charset="-122"/>
                <a:cs typeface="微软雅黑" panose="020b0503020204020204" charset="-122"/>
              </a:rPr>
              <a:t>，叫做一个冲程。</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利用气缸内汽油燃烧产生的高温高压燃气来推动活塞做功，将内能转化为机械能。</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二、汽油机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806555" cy="92202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3.工作过程</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（1）汽油机的一个工作循环：</a:t>
            </a:r>
            <a:r>
              <a:rPr>
                <a:highlight>
                  <a:srgbClr val="FFFF00"/>
                </a:highlight>
                <a:latin typeface="微软雅黑" panose="020b0503020204020204" charset="-122"/>
                <a:ea typeface="微软雅黑" panose="020b0503020204020204" charset="-122"/>
                <a:cs typeface="微软雅黑" panose="020b0503020204020204" charset="-122"/>
              </a:rPr>
              <a:t>吸气冲程、压缩冲程、做功冲程、排气冲程</a:t>
            </a:r>
            <a:r>
              <a:rPr>
                <a:latin typeface="微软雅黑" panose="020b0503020204020204" charset="-122"/>
                <a:ea typeface="微软雅黑" panose="020b0503020204020204" charset="-122"/>
                <a:cs typeface="微软雅黑" panose="020b0503020204020204" charset="-122"/>
              </a:rPr>
              <a:t>。通过四个冲程的不断循环来连续工作。</a:t>
            </a:r>
            <a:endParaRPr>
              <a:latin typeface="微软雅黑" panose="020b0503020204020204" charset="-122"/>
              <a:ea typeface="微软雅黑" panose="020b0503020204020204" charset="-122"/>
              <a:cs typeface="微软雅黑" panose="020b0503020204020204" charset="-122"/>
            </a:endParaRPr>
          </a:p>
        </p:txBody>
      </p:sp>
      <p:pic>
        <p:nvPicPr>
          <p:cNvPr id="2" name="图片 -2147482451" title=""/>
          <p:cNvPicPr>
            <a:picLocks noChangeAspect="1"/>
          </p:cNvPicPr>
          <p:nvPr/>
        </p:nvPicPr>
        <p:blipFill>
          <a:blip r:embed="rId3"/>
          <a:stretch>
            <a:fillRect/>
          </a:stretch>
        </p:blipFill>
        <p:spPr>
          <a:xfrm>
            <a:off x="1568450" y="2327275"/>
            <a:ext cx="1547495" cy="2172970"/>
          </a:xfrm>
          <a:prstGeom prst="rect">
            <a:avLst/>
          </a:prstGeom>
          <a:noFill/>
          <a:ln w="9525">
            <a:noFill/>
          </a:ln>
        </p:spPr>
      </p:pic>
      <p:pic>
        <p:nvPicPr>
          <p:cNvPr id="6" name="图片 -2147482450" title=""/>
          <p:cNvPicPr>
            <a:picLocks noChangeAspect="1"/>
          </p:cNvPicPr>
          <p:nvPr/>
        </p:nvPicPr>
        <p:blipFill>
          <a:blip r:embed="rId4"/>
          <a:stretch>
            <a:fillRect/>
          </a:stretch>
        </p:blipFill>
        <p:spPr>
          <a:xfrm>
            <a:off x="3267710" y="2341245"/>
            <a:ext cx="1547495" cy="2173605"/>
          </a:xfrm>
          <a:prstGeom prst="rect">
            <a:avLst/>
          </a:prstGeom>
          <a:noFill/>
          <a:ln w="9525">
            <a:noFill/>
          </a:ln>
        </p:spPr>
      </p:pic>
      <p:pic>
        <p:nvPicPr>
          <p:cNvPr id="10" name="图片 -2147482449" title=""/>
          <p:cNvPicPr>
            <a:picLocks noChangeAspect="1"/>
          </p:cNvPicPr>
          <p:nvPr/>
        </p:nvPicPr>
        <p:blipFill>
          <a:blip r:embed="rId5"/>
          <a:stretch>
            <a:fillRect/>
          </a:stretch>
        </p:blipFill>
        <p:spPr>
          <a:xfrm>
            <a:off x="7844790" y="2326640"/>
            <a:ext cx="1546860" cy="2172970"/>
          </a:xfrm>
          <a:prstGeom prst="rect">
            <a:avLst/>
          </a:prstGeom>
          <a:noFill/>
          <a:ln w="9525">
            <a:noFill/>
          </a:ln>
        </p:spPr>
      </p:pic>
      <p:pic>
        <p:nvPicPr>
          <p:cNvPr id="11" name="图片 -2147482448" title=""/>
          <p:cNvPicPr>
            <a:picLocks noChangeAspect="1"/>
          </p:cNvPicPr>
          <p:nvPr/>
        </p:nvPicPr>
        <p:blipFill>
          <a:blip r:embed="rId6"/>
          <a:stretch>
            <a:fillRect/>
          </a:stretch>
        </p:blipFill>
        <p:spPr>
          <a:xfrm>
            <a:off x="9334500" y="2326640"/>
            <a:ext cx="1546860" cy="2172970"/>
          </a:xfrm>
          <a:prstGeom prst="rect">
            <a:avLst/>
          </a:prstGeom>
          <a:noFill/>
          <a:ln w="9525">
            <a:noFill/>
          </a:ln>
        </p:spPr>
      </p:pic>
      <p:sp>
        <p:nvSpPr>
          <p:cNvPr id="13" name="文本框 12" title=""/>
          <p:cNvSpPr txBox="1"/>
          <p:nvPr/>
        </p:nvSpPr>
        <p:spPr>
          <a:xfrm>
            <a:off x="292735" y="2329815"/>
            <a:ext cx="1481455" cy="2306955"/>
          </a:xfrm>
          <a:prstGeom prst="rect">
            <a:avLst/>
          </a:prstGeom>
          <a:noFill/>
        </p:spPr>
        <p:txBody>
          <a:bodyPr wrap="square" rtlCol="0" anchor="t">
            <a:spAutoFit/>
          </a:bodyPr>
          <a:lstStyle/>
          <a:p>
            <a:pPr fontAlgn="auto">
              <a:lnSpc>
                <a:spcPct val="150000"/>
              </a:lnSpc>
            </a:pPr>
            <a:r>
              <a:rPr sz="1600">
                <a:solidFill>
                  <a:srgbClr val="EE20F0"/>
                </a:solidFill>
                <a:latin typeface="微软雅黑" panose="020b0503020204020204" charset="-122"/>
                <a:ea typeface="微软雅黑" panose="020b0503020204020204" charset="-122"/>
                <a:cs typeface="微软雅黑" panose="020b0503020204020204" charset="-122"/>
              </a:rPr>
              <a:t>1.吸气冲程：进气门打开、排气门关闭。靠惯性运动，吸进汽油与空气的混合物</a:t>
            </a:r>
            <a:endParaRPr sz="1600">
              <a:solidFill>
                <a:srgbClr val="EE20F0"/>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4858385" y="2334895"/>
            <a:ext cx="1481455" cy="2676525"/>
          </a:xfrm>
          <a:prstGeom prst="rect">
            <a:avLst/>
          </a:prstGeom>
          <a:noFill/>
        </p:spPr>
        <p:txBody>
          <a:bodyPr wrap="square" rtlCol="0" anchor="t">
            <a:spAutoFit/>
          </a:bodyPr>
          <a:lstStyle/>
          <a:p>
            <a:pPr fontAlgn="auto">
              <a:lnSpc>
                <a:spcPct val="150000"/>
              </a:lnSpc>
            </a:pPr>
            <a:r>
              <a:rPr sz="1600">
                <a:solidFill>
                  <a:srgbClr val="EE20F0"/>
                </a:solidFill>
                <a:latin typeface="微软雅黑" panose="020b0503020204020204" charset="-122"/>
                <a:ea typeface="微软雅黑" panose="020b0503020204020204" charset="-122"/>
                <a:cs typeface="微软雅黑" panose="020b0503020204020204" charset="-122"/>
              </a:rPr>
              <a:t>2.压缩冲程：进气门关闭、排气门关闭。外界对气体做功，机械能转化为内能，气体温度升高</a:t>
            </a:r>
            <a:endParaRPr sz="1600">
              <a:solidFill>
                <a:srgbClr val="EE20F0"/>
              </a:solidFill>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nvSpPr>
        <p:spPr>
          <a:xfrm>
            <a:off x="6486525" y="2239645"/>
            <a:ext cx="1481455" cy="3046095"/>
          </a:xfrm>
          <a:prstGeom prst="rect">
            <a:avLst/>
          </a:prstGeom>
          <a:noFill/>
        </p:spPr>
        <p:txBody>
          <a:bodyPr wrap="square" rtlCol="0" anchor="t">
            <a:spAutoFit/>
          </a:bodyPr>
          <a:lstStyle/>
          <a:p>
            <a:pPr fontAlgn="auto">
              <a:lnSpc>
                <a:spcPct val="150000"/>
              </a:lnSpc>
            </a:pPr>
            <a:r>
              <a:rPr sz="1600">
                <a:solidFill>
                  <a:srgbClr val="EE20F0"/>
                </a:solidFill>
                <a:latin typeface="微软雅黑" panose="020b0503020204020204" charset="-122"/>
                <a:ea typeface="微软雅黑" panose="020b0503020204020204" charset="-122"/>
                <a:cs typeface="微软雅黑" panose="020b0503020204020204" charset="-122"/>
              </a:rPr>
              <a:t>3.进气门关闭、排气门关闭。化学能转化为内能，气体温度升高，气体对外做功，内能转化为机械能</a:t>
            </a:r>
            <a:endParaRPr sz="1600">
              <a:solidFill>
                <a:srgbClr val="EE20F0"/>
              </a:solidFill>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nvSpPr>
        <p:spPr>
          <a:xfrm>
            <a:off x="10710545" y="2628900"/>
            <a:ext cx="1481455" cy="1568450"/>
          </a:xfrm>
          <a:prstGeom prst="rect">
            <a:avLst/>
          </a:prstGeom>
          <a:noFill/>
        </p:spPr>
        <p:txBody>
          <a:bodyPr wrap="square" rtlCol="0" anchor="t">
            <a:spAutoFit/>
          </a:bodyPr>
          <a:lstStyle/>
          <a:p>
            <a:pPr fontAlgn="auto">
              <a:lnSpc>
                <a:spcPct val="150000"/>
              </a:lnSpc>
            </a:pPr>
            <a:r>
              <a:rPr sz="1600">
                <a:solidFill>
                  <a:srgbClr val="EE20F0"/>
                </a:solidFill>
                <a:latin typeface="微软雅黑" panose="020b0503020204020204" charset="-122"/>
                <a:ea typeface="微软雅黑" panose="020b0503020204020204" charset="-122"/>
                <a:cs typeface="微软雅黑" panose="020b0503020204020204" charset="-122"/>
              </a:rPr>
              <a:t>4.进气门关闭、排气门打开。靠惯性运动，排出废气</a:t>
            </a:r>
            <a:endParaRPr sz="1600">
              <a:solidFill>
                <a:srgbClr val="EE20F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p:bldP spid="14" grpId="0"/>
      <p:bldP spid="15" grpId="0"/>
      <p:bldP spid="16" grpId="0"/>
    </p:bldLst>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三、柴油机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101473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1.工作原理：</a:t>
            </a:r>
            <a:r>
              <a:rPr sz="2000">
                <a:solidFill>
                  <a:schemeClr val="tx1"/>
                </a:solidFill>
                <a:latin typeface="微软雅黑" panose="020b0503020204020204" charset="-122"/>
                <a:ea typeface="微软雅黑" panose="020b0503020204020204" charset="-122"/>
                <a:cs typeface="微软雅黑" panose="020b0503020204020204" charset="-122"/>
              </a:rPr>
              <a:t>利用柴油在气缸内燃烧所产生的高温高压燃气来推动活塞做功，将内能转化为机械能。</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2.构造：</a:t>
            </a:r>
            <a:r>
              <a:rPr sz="2000">
                <a:solidFill>
                  <a:schemeClr val="tx1"/>
                </a:solidFill>
                <a:latin typeface="微软雅黑" panose="020b0503020204020204" charset="-122"/>
                <a:ea typeface="微软雅黑" panose="020b0503020204020204" charset="-122"/>
                <a:cs typeface="微软雅黑" panose="020b0503020204020204" charset="-122"/>
              </a:rPr>
              <a:t>柴油机构造和汽油机构造相似，所不同的是柴油机气缸顶部没有火花塞，而有一个</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喷油嘴</a:t>
            </a:r>
            <a:r>
              <a:rPr sz="2000">
                <a:solidFill>
                  <a:schemeClr val="tx1"/>
                </a:solidFill>
                <a:latin typeface="微软雅黑" panose="020b0503020204020204" charset="-122"/>
                <a:ea typeface="微软雅黑" panose="020b0503020204020204" charset="-122"/>
                <a:cs typeface="微软雅黑" panose="020b0503020204020204" charset="-122"/>
              </a:rPr>
              <a:t>。</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0" name="图片 9" title=""/>
          <p:cNvPicPr>
            <a:picLocks noChangeAspect="1"/>
          </p:cNvPicPr>
          <p:nvPr/>
        </p:nvPicPr>
        <p:blipFill>
          <a:blip r:embed="rId3"/>
          <a:stretch>
            <a:fillRect/>
          </a:stretch>
        </p:blipFill>
        <p:spPr>
          <a:xfrm>
            <a:off x="3380105" y="2393315"/>
            <a:ext cx="3615690" cy="35674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三、柴油机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title=""/>
          <p:cNvSpPr txBox="1"/>
          <p:nvPr/>
        </p:nvSpPr>
        <p:spPr>
          <a:xfrm>
            <a:off x="292735" y="1379855"/>
            <a:ext cx="11411585" cy="101473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3.工作过程：</a:t>
            </a:r>
            <a:r>
              <a:rPr sz="2000">
                <a:latin typeface="微软雅黑" panose="020b0503020204020204" charset="-122"/>
                <a:ea typeface="微软雅黑" panose="020b0503020204020204" charset="-122"/>
                <a:cs typeface="微软雅黑" panose="020b0503020204020204" charset="-122"/>
              </a:rPr>
              <a:t>柴油机与汽油机工作过程大致相同，也是由</a:t>
            </a:r>
            <a:r>
              <a:rPr sz="2000">
                <a:highlight>
                  <a:srgbClr val="FFFF00"/>
                </a:highlight>
                <a:latin typeface="微软雅黑" panose="020b0503020204020204" charset="-122"/>
                <a:ea typeface="微软雅黑" panose="020b0503020204020204" charset="-122"/>
                <a:cs typeface="微软雅黑" panose="020b0503020204020204" charset="-122"/>
              </a:rPr>
              <a:t>吸气、压缩、做功、排气</a:t>
            </a:r>
            <a:r>
              <a:rPr sz="2000">
                <a:latin typeface="微软雅黑" panose="020b0503020204020204" charset="-122"/>
                <a:ea typeface="微软雅黑" panose="020b0503020204020204" charset="-122"/>
                <a:cs typeface="微软雅黑" panose="020b0503020204020204" charset="-122"/>
              </a:rPr>
              <a:t>四个冲程构成一个工作循环，在一个工作循环中，曲轴连续转动两周，活塞往复两次，对外做功一次。</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2147482445" title=""/>
          <p:cNvPicPr>
            <a:picLocks noChangeAspect="1"/>
          </p:cNvPicPr>
          <p:nvPr/>
        </p:nvPicPr>
        <p:blipFill>
          <a:blip r:embed="rId3"/>
          <a:stretch>
            <a:fillRect/>
          </a:stretch>
        </p:blipFill>
        <p:spPr>
          <a:xfrm>
            <a:off x="1833245" y="2394585"/>
            <a:ext cx="1666240" cy="2299970"/>
          </a:xfrm>
          <a:prstGeom prst="rect">
            <a:avLst/>
          </a:prstGeom>
          <a:noFill/>
          <a:ln w="9525">
            <a:noFill/>
          </a:ln>
        </p:spPr>
      </p:pic>
      <p:pic>
        <p:nvPicPr>
          <p:cNvPr id="6" name="图片 -2147482444" title=""/>
          <p:cNvPicPr>
            <a:picLocks noChangeAspect="1"/>
          </p:cNvPicPr>
          <p:nvPr/>
        </p:nvPicPr>
        <p:blipFill>
          <a:blip r:embed="rId4"/>
          <a:stretch>
            <a:fillRect/>
          </a:stretch>
        </p:blipFill>
        <p:spPr>
          <a:xfrm>
            <a:off x="3375660" y="2517775"/>
            <a:ext cx="1577975" cy="2181225"/>
          </a:xfrm>
          <a:prstGeom prst="rect">
            <a:avLst/>
          </a:prstGeom>
          <a:noFill/>
          <a:ln w="9525">
            <a:noFill/>
          </a:ln>
        </p:spPr>
      </p:pic>
      <p:pic>
        <p:nvPicPr>
          <p:cNvPr id="7" name="图片 -2147482443" title=""/>
          <p:cNvPicPr>
            <a:picLocks noChangeAspect="1"/>
          </p:cNvPicPr>
          <p:nvPr/>
        </p:nvPicPr>
        <p:blipFill>
          <a:blip r:embed="rId5"/>
          <a:stretch>
            <a:fillRect/>
          </a:stretch>
        </p:blipFill>
        <p:spPr>
          <a:xfrm>
            <a:off x="7766050" y="2517775"/>
            <a:ext cx="1584960" cy="2187575"/>
          </a:xfrm>
          <a:prstGeom prst="rect">
            <a:avLst/>
          </a:prstGeom>
          <a:noFill/>
          <a:ln w="9525">
            <a:noFill/>
          </a:ln>
        </p:spPr>
      </p:pic>
      <p:pic>
        <p:nvPicPr>
          <p:cNvPr id="10" name="图片 -2147482442" title=""/>
          <p:cNvPicPr>
            <a:picLocks noChangeAspect="1"/>
          </p:cNvPicPr>
          <p:nvPr/>
        </p:nvPicPr>
        <p:blipFill>
          <a:blip r:embed="rId6"/>
          <a:stretch>
            <a:fillRect/>
          </a:stretch>
        </p:blipFill>
        <p:spPr>
          <a:xfrm>
            <a:off x="9448800" y="2527935"/>
            <a:ext cx="1576705" cy="2177415"/>
          </a:xfrm>
          <a:prstGeom prst="rect">
            <a:avLst/>
          </a:prstGeom>
          <a:noFill/>
          <a:ln w="9525">
            <a:noFill/>
          </a:ln>
        </p:spPr>
      </p:pic>
      <p:sp>
        <p:nvSpPr>
          <p:cNvPr id="13" name="文本框 12" title=""/>
          <p:cNvSpPr txBox="1"/>
          <p:nvPr/>
        </p:nvSpPr>
        <p:spPr>
          <a:xfrm>
            <a:off x="351790" y="2459990"/>
            <a:ext cx="1481455" cy="1938020"/>
          </a:xfrm>
          <a:prstGeom prst="rect">
            <a:avLst/>
          </a:prstGeom>
          <a:noFill/>
        </p:spPr>
        <p:txBody>
          <a:bodyPr wrap="square" rtlCol="0" anchor="t">
            <a:spAutoFit/>
          </a:bodyPr>
          <a:lstStyle/>
          <a:p>
            <a:pPr fontAlgn="auto">
              <a:lnSpc>
                <a:spcPct val="150000"/>
              </a:lnSpc>
            </a:pPr>
            <a:r>
              <a:rPr sz="1600">
                <a:solidFill>
                  <a:srgbClr val="EE20F0"/>
                </a:solidFill>
                <a:latin typeface="微软雅黑" panose="020b0503020204020204" charset="-122"/>
                <a:ea typeface="微软雅黑" panose="020b0503020204020204" charset="-122"/>
                <a:cs typeface="微软雅黑" panose="020b0503020204020204" charset="-122"/>
              </a:rPr>
              <a:t>1.吸气冲程：进气门打开、排气门关闭。活塞向下运动，吸入空气</a:t>
            </a:r>
            <a:endParaRPr sz="1600">
              <a:solidFill>
                <a:srgbClr val="EE20F0"/>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4669155" y="2394585"/>
            <a:ext cx="1481455" cy="2676525"/>
          </a:xfrm>
          <a:prstGeom prst="rect">
            <a:avLst/>
          </a:prstGeom>
          <a:noFill/>
        </p:spPr>
        <p:txBody>
          <a:bodyPr wrap="square" rtlCol="0" anchor="t">
            <a:spAutoFit/>
          </a:bodyPr>
          <a:lstStyle/>
          <a:p>
            <a:pPr fontAlgn="auto">
              <a:lnSpc>
                <a:spcPct val="150000"/>
              </a:lnSpc>
            </a:pPr>
            <a:r>
              <a:rPr sz="1600">
                <a:solidFill>
                  <a:srgbClr val="EE20F0"/>
                </a:solidFill>
                <a:latin typeface="微软雅黑" panose="020b0503020204020204" charset="-122"/>
                <a:ea typeface="微软雅黑" panose="020b0503020204020204" charset="-122"/>
                <a:cs typeface="微软雅黑" panose="020b0503020204020204" charset="-122"/>
              </a:rPr>
              <a:t>2.压缩冲程：进气门关闭、排气门关闭。活塞向上运动，压缩空气，气体温度升高，超过柴油燃点</a:t>
            </a:r>
            <a:endParaRPr sz="1600">
              <a:solidFill>
                <a:srgbClr val="EE20F0"/>
              </a:solidFill>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nvSpPr>
        <p:spPr>
          <a:xfrm>
            <a:off x="6300470" y="2394585"/>
            <a:ext cx="1856740" cy="2676525"/>
          </a:xfrm>
          <a:prstGeom prst="rect">
            <a:avLst/>
          </a:prstGeom>
          <a:noFill/>
        </p:spPr>
        <p:txBody>
          <a:bodyPr wrap="square" rtlCol="0" anchor="t">
            <a:spAutoFit/>
          </a:bodyPr>
          <a:lstStyle/>
          <a:p>
            <a:pPr fontAlgn="auto">
              <a:lnSpc>
                <a:spcPct val="150000"/>
              </a:lnSpc>
            </a:pPr>
            <a:r>
              <a:rPr sz="1600">
                <a:solidFill>
                  <a:srgbClr val="EE20F0"/>
                </a:solidFill>
                <a:latin typeface="微软雅黑" panose="020b0503020204020204" charset="-122"/>
                <a:ea typeface="微软雅黑" panose="020b0503020204020204" charset="-122"/>
                <a:cs typeface="微软雅黑" panose="020b0503020204020204" charset="-122"/>
              </a:rPr>
              <a:t>3.进气门关闭、排气门关闭。喷油嘴喷出雾状柴油，遇到热空气立即猛烈燃烧，差高温高压气体，推动活塞向下运动</a:t>
            </a:r>
            <a:endParaRPr sz="1600">
              <a:solidFill>
                <a:srgbClr val="EE20F0"/>
              </a:solidFill>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nvSpPr>
        <p:spPr>
          <a:xfrm>
            <a:off x="10710545" y="2775585"/>
            <a:ext cx="1481455" cy="1568450"/>
          </a:xfrm>
          <a:prstGeom prst="rect">
            <a:avLst/>
          </a:prstGeom>
          <a:noFill/>
        </p:spPr>
        <p:txBody>
          <a:bodyPr wrap="square" rtlCol="0" anchor="t">
            <a:spAutoFit/>
          </a:bodyPr>
          <a:lstStyle/>
          <a:p>
            <a:pPr fontAlgn="auto">
              <a:lnSpc>
                <a:spcPct val="150000"/>
              </a:lnSpc>
            </a:pPr>
            <a:r>
              <a:rPr sz="1600">
                <a:solidFill>
                  <a:srgbClr val="EE20F0"/>
                </a:solidFill>
                <a:latin typeface="微软雅黑" panose="020b0503020204020204" charset="-122"/>
                <a:ea typeface="微软雅黑" panose="020b0503020204020204" charset="-122"/>
                <a:cs typeface="微软雅黑" panose="020b0503020204020204" charset="-122"/>
              </a:rPr>
              <a:t>4.进气门关闭、排气门打开。活塞向上运动，排出废气</a:t>
            </a:r>
            <a:endParaRPr sz="1600">
              <a:solidFill>
                <a:srgbClr val="EE20F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endParaRPr lang="zh-CN" altLang="en-US" sz="4000">
              <a:solidFill>
                <a:schemeClr val="accent2">
                  <a:lumMod val="75000"/>
                </a:schemeClr>
              </a:solidFill>
              <a:latin typeface="微软雅黑" panose="020b0503020204020204" charset="-122"/>
              <a:ea typeface="微软雅黑" panose="020b0503020204020204" charset="-122"/>
            </a:endParaRPr>
          </a:p>
        </p:txBody>
      </p:sp>
      <p:pic>
        <p:nvPicPr>
          <p:cNvPr id="4" name="图片 6" title=""/>
          <p:cNvPicPr>
            <a:picLocks noChangeAspect="1"/>
          </p:cNvPicPr>
          <p:nvPr/>
        </p:nvPicPr>
        <p:blipFill>
          <a:blip r:embed="rId3"/>
          <a:stretch>
            <a:fillRect/>
          </a:stretch>
        </p:blipFill>
        <p:spPr>
          <a:xfrm>
            <a:off x="659765" y="1364615"/>
            <a:ext cx="10335895" cy="51879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三、柴油机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806555" cy="466153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4.汽油机与柴油机的异同</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b="1">
                <a:solidFill>
                  <a:schemeClr val="tx1"/>
                </a:solidFill>
                <a:latin typeface="微软雅黑" panose="020b0503020204020204" charset="-122"/>
                <a:ea typeface="微软雅黑" panose="020b0503020204020204" charset="-122"/>
                <a:cs typeface="微软雅黑" panose="020b0503020204020204" charset="-122"/>
              </a:rPr>
              <a:t>相同点：</a:t>
            </a:r>
            <a:endParaRPr b="1">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（1）基本构造和主要部件作用相似。</a:t>
            </a:r>
            <a:endParaRPr>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（2）每个工作循环都一样，有吸气、压缩、做功、排气四个冲程组成。</a:t>
            </a:r>
            <a:endParaRPr>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（3）四个冲程中，只有做功冲程对外做功，其余三个冲程靠飞轮惯性完成。</a:t>
            </a:r>
            <a:endParaRPr>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（4）一个工作循环中，活塞往复两次，曲轴转动两圈，飞轮转两圈，做功一次。</a:t>
            </a:r>
            <a:endParaRPr>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b="1">
                <a:solidFill>
                  <a:schemeClr val="tx1"/>
                </a:solidFill>
                <a:latin typeface="微软雅黑" panose="020b0503020204020204" charset="-122"/>
                <a:ea typeface="微软雅黑" panose="020b0503020204020204" charset="-122"/>
                <a:cs typeface="微软雅黑" panose="020b0503020204020204" charset="-122"/>
              </a:rPr>
              <a:t>不同点：</a:t>
            </a:r>
            <a:endParaRPr b="1">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（1）构造不同：汽油机汽缸顶部有火花塞，而柴油机汽缸顶部有喷油嘴。</a:t>
            </a:r>
            <a:endParaRPr>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（2）燃料不同：汽油机燃烧汽油，而柴油机燃烧柴油。</a:t>
            </a:r>
            <a:endParaRPr>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（3）吸气冲程不同：汽油机吸进汽油和空气和燃料混合物，柴油机只吸进空气。</a:t>
            </a:r>
            <a:endParaRPr>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（4）点火方式不同：汽油机属点燃式点火，柴油机属压燃式点火。</a:t>
            </a:r>
            <a:endParaRPr>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left)">
                                      <p:cBhvr>
                                        <p:cTn id="40" dur="500"/>
                                        <p:tgtEl>
                                          <p:spTgt spid="7">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wipe(left)">
                                      <p:cBhvr>
                                        <p:cTn id="45" dur="500"/>
                                        <p:tgtEl>
                                          <p:spTgt spid="7">
                                            <p:txEl>
                                              <p:pRg st="6" end="6"/>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wipe(left)">
                                      <p:cBhvr>
                                        <p:cTn id="50" dur="500"/>
                                        <p:tgtEl>
                                          <p:spTgt spid="7">
                                            <p:txEl>
                                              <p:pRg st="7" end="7"/>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Effect transition="in" filter="wipe(left)">
                                      <p:cBhvr>
                                        <p:cTn id="55" dur="500"/>
                                        <p:tgtEl>
                                          <p:spTgt spid="7">
                                            <p:txEl>
                                              <p:pRg st="8" end="8"/>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7">
                                            <p:txEl>
                                              <p:pRg st="9" end="9"/>
                                            </p:txEl>
                                          </p:spTgt>
                                        </p:tgtEl>
                                        <p:attrNameLst>
                                          <p:attrName>style.visibility</p:attrName>
                                        </p:attrNameLst>
                                      </p:cBhvr>
                                      <p:to>
                                        <p:strVal val="visible"/>
                                      </p:to>
                                    </p:set>
                                    <p:animEffect transition="in" filter="wipe(left)">
                                      <p:cBhvr>
                                        <p:cTn id="60" dur="500"/>
                                        <p:tgtEl>
                                          <p:spTgt spid="7">
                                            <p:txEl>
                                              <p:pRg st="9" end="9"/>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
                                            <p:txEl>
                                              <p:pRg st="10" end="10"/>
                                            </p:txEl>
                                          </p:spTgt>
                                        </p:tgtEl>
                                        <p:attrNameLst>
                                          <p:attrName>style.visibility</p:attrName>
                                        </p:attrNameLst>
                                      </p:cBhvr>
                                      <p:to>
                                        <p:strVal val="visible"/>
                                      </p:to>
                                    </p:set>
                                    <p:animEffect transition="in" filter="wipe(left)">
                                      <p:cBhvr>
                                        <p:cTn id="65"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717665" y="47993"/>
            <a:ext cx="903605" cy="923290"/>
          </a:xfrm>
          <a:prstGeom prst="rect">
            <a:avLst/>
          </a:prstGeom>
        </p:spPr>
      </p:pic>
      <p:sp>
        <p:nvSpPr>
          <p:cNvPr id="5" name="文本框 4" title=""/>
          <p:cNvSpPr txBox="1"/>
          <p:nvPr/>
        </p:nvSpPr>
        <p:spPr>
          <a:xfrm>
            <a:off x="7642225" y="231775"/>
            <a:ext cx="39033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热机及其工作原理</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2" name="文本框 1" title=""/>
          <p:cNvSpPr txBox="1"/>
          <p:nvPr/>
        </p:nvSpPr>
        <p:spPr>
          <a:xfrm>
            <a:off x="371475" y="2120080"/>
            <a:ext cx="11734800" cy="147637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热机和人力机械、电动机械的主要区别热机利用“内能”来做功，最终将内能转化为机械能，而不是利用其他能量来做功。</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b="1">
                <a:latin typeface="微软雅黑" panose="020b0503020204020204" charset="-122"/>
                <a:ea typeface="微软雅黑" panose="020b0503020204020204" charset="-122"/>
                <a:cs typeface="微软雅黑" panose="020b0503020204020204" charset="-122"/>
              </a:rPr>
              <a:t>内燃机工作冲程的判断：</a:t>
            </a:r>
            <a:endParaRPr sz="2000" b="1">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nvGraphicFramePr>
        <p:xfrm>
          <a:off x="433070" y="3676650"/>
          <a:ext cx="10930890" cy="2105660"/>
        </p:xfrm>
        <a:graphic>
          <a:graphicData uri="http://schemas.openxmlformats.org/drawingml/2006/table">
            <a:tbl>
              <a:tblPr firstRow="1" bandRow="1">
                <a:tableStyleId>{5940675A-B579-460E-94D1-54222C63F5DA}</a:tableStyleId>
              </a:tblPr>
              <a:tblGrid>
                <a:gridCol w="1842135"/>
                <a:gridCol w="9088755"/>
              </a:tblGrid>
              <a:tr h="842010">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第一步看气门</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看两气门开、闭情况。若两气门都关闭，则内燃机处于压缩或做功冲程；若有一个气门打开，内燃机处于吸气或排气冲程</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2645">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第二步看活塞</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看活塞运动方向。活塞向上运动时，内燃机处于压缩或排气冲程；若活塞向下运动，内燃机处于吸气或做功冲程</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1005">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第三步综合分析</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综合两个气门和活塞的工作情况得出结论</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717665" y="47993"/>
            <a:ext cx="903605" cy="923290"/>
          </a:xfrm>
          <a:prstGeom prst="rect">
            <a:avLst/>
          </a:prstGeom>
        </p:spPr>
      </p:pic>
      <p:sp>
        <p:nvSpPr>
          <p:cNvPr id="5" name="文本框 4" title=""/>
          <p:cNvSpPr txBox="1"/>
          <p:nvPr/>
        </p:nvSpPr>
        <p:spPr>
          <a:xfrm>
            <a:off x="7642225" y="231775"/>
            <a:ext cx="39033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热机及其工作原理</a:t>
            </a:r>
            <a:endParaRPr lang="zh-CN" altLang="en-US"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292735" y="1323975"/>
            <a:ext cx="3627755" cy="216852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（2023·广东）</a:t>
            </a:r>
            <a:r>
              <a:rPr>
                <a:latin typeface="微软雅黑" panose="020b0503020204020204" charset="-122"/>
                <a:ea typeface="微软雅黑" panose="020b0503020204020204" charset="-122"/>
                <a:cs typeface="微软雅黑" panose="020b0503020204020204" charset="-122"/>
                <a:sym typeface="+mn-ea"/>
              </a:rPr>
              <a:t>如图为四冲程汽油机工作过程中的某冲程示意图，该冲程为（　　）。</a:t>
            </a:r>
            <a:endParaRPr>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A. 吸气冲程</a:t>
            </a:r>
            <a:r>
              <a:rPr lang="en-US">
                <a:latin typeface="微软雅黑" panose="020b0503020204020204" charset="-122"/>
                <a:ea typeface="微软雅黑" panose="020b0503020204020204" charset="-122"/>
                <a:cs typeface="微软雅黑" panose="020b0503020204020204" charset="-122"/>
                <a:sym typeface="+mn-ea"/>
              </a:rPr>
              <a:t>       </a:t>
            </a:r>
            <a:r>
              <a:rPr>
                <a:latin typeface="微软雅黑" panose="020b0503020204020204" charset="-122"/>
                <a:ea typeface="微软雅黑" panose="020b0503020204020204" charset="-122"/>
                <a:cs typeface="微软雅黑" panose="020b0503020204020204" charset="-122"/>
                <a:sym typeface="+mn-ea"/>
              </a:rPr>
              <a:t>B. 压缩冲程</a:t>
            </a:r>
            <a:endParaRPr>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C. 做功冲程</a:t>
            </a:r>
            <a:r>
              <a:rPr lang="en-US">
                <a:latin typeface="微软雅黑" panose="020b0503020204020204" charset="-122"/>
                <a:ea typeface="微软雅黑" panose="020b0503020204020204" charset="-122"/>
                <a:cs typeface="微软雅黑" panose="020b0503020204020204" charset="-122"/>
                <a:sym typeface="+mn-ea"/>
              </a:rPr>
              <a:t>       </a:t>
            </a:r>
            <a:r>
              <a:rPr>
                <a:latin typeface="微软雅黑" panose="020b0503020204020204" charset="-122"/>
                <a:ea typeface="微软雅黑" panose="020b0503020204020204" charset="-122"/>
                <a:cs typeface="微软雅黑" panose="020b0503020204020204" charset="-122"/>
                <a:sym typeface="+mn-ea"/>
              </a:rPr>
              <a:t>D. 排气冲程</a:t>
            </a:r>
            <a:endParaRPr>
              <a:latin typeface="微软雅黑" panose="020b0503020204020204" charset="-122"/>
              <a:ea typeface="微软雅黑" panose="020b0503020204020204" charset="-122"/>
              <a:cs typeface="微软雅黑" panose="020b0503020204020204" charset="-122"/>
              <a:sym typeface="+mn-ea"/>
            </a:endParaRPr>
          </a:p>
        </p:txBody>
      </p:sp>
      <p:pic>
        <p:nvPicPr>
          <p:cNvPr id="2" name="图片 100009" title=""/>
          <p:cNvPicPr>
            <a:picLocks noChangeAspect="1"/>
          </p:cNvPicPr>
          <p:nvPr/>
        </p:nvPicPr>
        <p:blipFill>
          <a:blip r:embed="rId3"/>
          <a:stretch>
            <a:fillRect/>
          </a:stretch>
        </p:blipFill>
        <p:spPr>
          <a:xfrm>
            <a:off x="509905" y="3606800"/>
            <a:ext cx="1292860" cy="2372995"/>
          </a:xfrm>
          <a:prstGeom prst="rect">
            <a:avLst/>
          </a:prstGeom>
          <a:noFill/>
          <a:ln w="9525">
            <a:noFill/>
          </a:ln>
        </p:spPr>
      </p:pic>
      <p:sp>
        <p:nvSpPr>
          <p:cNvPr id="13" name="矩形标注 12" title=""/>
          <p:cNvSpPr/>
          <p:nvPr/>
        </p:nvSpPr>
        <p:spPr>
          <a:xfrm>
            <a:off x="1895475" y="3729990"/>
            <a:ext cx="2025015" cy="2487295"/>
          </a:xfrm>
          <a:prstGeom prst="wedgeRectCallout">
            <a:avLst>
              <a:gd name="adj1" fmla="val -57557"/>
              <a:gd name="adj2" fmla="val -1798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由图可知，进气门打开，排气门关闭。活塞由上端向下端运动，汽油和空气组成的燃料混合物从进气门吸入气缸，是吸气冲程</a:t>
            </a:r>
            <a:endParaRPr lang="zh-CN" sz="1600">
              <a:latin typeface="微软雅黑" panose="020b0503020204020204" charset="-122"/>
              <a:ea typeface="微软雅黑" panose="020b0503020204020204" charset="-122"/>
              <a:cs typeface="微软雅黑" panose="020b0503020204020204" charset="-122"/>
            </a:endParaRPr>
          </a:p>
        </p:txBody>
      </p:sp>
      <p:sp>
        <p:nvSpPr>
          <p:cNvPr id="20" name="文本框 19" title=""/>
          <p:cNvSpPr txBox="1"/>
          <p:nvPr/>
        </p:nvSpPr>
        <p:spPr>
          <a:xfrm>
            <a:off x="2299970" y="230187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cxnSp>
        <p:nvCxnSpPr>
          <p:cNvPr id="28" name="直接连接符 27" title=""/>
          <p:cNvCxnSpPr/>
          <p:nvPr/>
        </p:nvCxnSpPr>
        <p:spPr>
          <a:xfrm flipH="1">
            <a:off x="4013200" y="1489075"/>
            <a:ext cx="0" cy="53524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4105910" y="1323975"/>
            <a:ext cx="3095625" cy="299974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（2023·牡丹江）</a:t>
            </a:r>
            <a:r>
              <a:rPr>
                <a:latin typeface="微软雅黑" panose="020b0503020204020204" charset="-122"/>
                <a:ea typeface="微软雅黑" panose="020b0503020204020204" charset="-122"/>
                <a:cs typeface="微软雅黑" panose="020b0503020204020204" charset="-122"/>
                <a:sym typeface="+mn-ea"/>
              </a:rPr>
              <a:t>以下机械属于内燃机的是（　）。</a:t>
            </a:r>
            <a:endParaRPr>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A. 火箭喷气发动机</a:t>
            </a:r>
            <a:endParaRPr>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B. 汽油机</a:t>
            </a:r>
            <a:endParaRPr>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C. 滑轮组</a:t>
            </a:r>
            <a:endParaRPr>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D. 洗衣机</a:t>
            </a:r>
            <a:endParaRPr>
              <a:latin typeface="微软雅黑" panose="020b0503020204020204" charset="-122"/>
              <a:ea typeface="微软雅黑" panose="020b0503020204020204" charset="-122"/>
              <a:cs typeface="微软雅黑" panose="020b0503020204020204" charset="-122"/>
              <a:sym typeface="+mn-ea"/>
            </a:endParaRPr>
          </a:p>
        </p:txBody>
      </p:sp>
      <p:sp>
        <p:nvSpPr>
          <p:cNvPr id="9" name="矩形标注 8" title=""/>
          <p:cNvSpPr/>
          <p:nvPr/>
        </p:nvSpPr>
        <p:spPr>
          <a:xfrm>
            <a:off x="4189730" y="4323715"/>
            <a:ext cx="2025015" cy="2487295"/>
          </a:xfrm>
          <a:prstGeom prst="wedgeRectCallout">
            <a:avLst>
              <a:gd name="adj1" fmla="val -20492"/>
              <a:gd name="adj2" fmla="val -5673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内燃机是热机，汽油机和柴油机都是内燃机，火箭喷气发动机是一种热机但不是内燃机。故汽油机是内燃机</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4374515" y="230187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cxnSp>
        <p:nvCxnSpPr>
          <p:cNvPr id="14" name="直接连接符 13" title=""/>
          <p:cNvCxnSpPr/>
          <p:nvPr/>
        </p:nvCxnSpPr>
        <p:spPr>
          <a:xfrm flipH="1">
            <a:off x="7386955" y="1575435"/>
            <a:ext cx="0" cy="53524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7508875" y="1402715"/>
            <a:ext cx="4545965" cy="258445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（2023·无锡）</a:t>
            </a:r>
            <a:r>
              <a:rPr>
                <a:latin typeface="微软雅黑" panose="020b0503020204020204" charset="-122"/>
                <a:ea typeface="微软雅黑" panose="020b0503020204020204" charset="-122"/>
                <a:cs typeface="微软雅黑" panose="020b0503020204020204" charset="-122"/>
                <a:sym typeface="+mn-ea"/>
              </a:rPr>
              <a:t>如图所示，在空气压缩引火仪的玻璃筒底部放一小团干燥的棉花，用力将活塞迅速下压，棉花会立即燃烧，下压过程中活塞对筒内空气______，空气的______能增大，该能量转化过程与汽油机的______冲程相同。</a:t>
            </a:r>
            <a:endParaRPr>
              <a:latin typeface="微软雅黑" panose="020b0503020204020204" charset="-122"/>
              <a:ea typeface="微软雅黑" panose="020b0503020204020204" charset="-122"/>
              <a:cs typeface="微软雅黑" panose="020b0503020204020204" charset="-122"/>
              <a:sym typeface="+mn-ea"/>
            </a:endParaRPr>
          </a:p>
        </p:txBody>
      </p:sp>
      <p:pic>
        <p:nvPicPr>
          <p:cNvPr id="6" name="图片 100041" title=""/>
          <p:cNvPicPr>
            <a:picLocks noChangeAspect="1"/>
          </p:cNvPicPr>
          <p:nvPr/>
        </p:nvPicPr>
        <p:blipFill>
          <a:blip r:embed="rId4"/>
          <a:stretch>
            <a:fillRect/>
          </a:stretch>
        </p:blipFill>
        <p:spPr>
          <a:xfrm>
            <a:off x="7746365" y="4107815"/>
            <a:ext cx="1080135" cy="2402205"/>
          </a:xfrm>
          <a:prstGeom prst="rect">
            <a:avLst/>
          </a:prstGeom>
          <a:noFill/>
          <a:ln w="9525">
            <a:noFill/>
          </a:ln>
        </p:spPr>
      </p:pic>
      <p:sp>
        <p:nvSpPr>
          <p:cNvPr id="16" name="矩形标注 15" title=""/>
          <p:cNvSpPr/>
          <p:nvPr/>
        </p:nvSpPr>
        <p:spPr>
          <a:xfrm>
            <a:off x="9023350" y="4401820"/>
            <a:ext cx="3102610" cy="2109470"/>
          </a:xfrm>
          <a:prstGeom prst="wedgeRectCallout">
            <a:avLst>
              <a:gd name="adj1" fmla="val -60704"/>
              <a:gd name="adj2" fmla="val -2212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将活塞迅速下压，活塞对压缩引火仪内的空气做功，活塞的机械能转化为空气的内能，空气内能增大，温度升高，达到棉花的着火点而燃烧</a:t>
            </a:r>
            <a:endParaRPr lang="zh-CN" sz="1600">
              <a:latin typeface="微软雅黑" panose="020b0503020204020204" charset="-122"/>
              <a:ea typeface="微软雅黑" panose="020b0503020204020204" charset="-122"/>
              <a:cs typeface="微软雅黑" panose="020b0503020204020204" charset="-122"/>
            </a:endParaRPr>
          </a:p>
        </p:txBody>
      </p:sp>
      <p:sp>
        <p:nvSpPr>
          <p:cNvPr id="22" name="矩形标注 21" title=""/>
          <p:cNvSpPr/>
          <p:nvPr/>
        </p:nvSpPr>
        <p:spPr>
          <a:xfrm>
            <a:off x="8053070" y="3918585"/>
            <a:ext cx="4072890" cy="483235"/>
          </a:xfrm>
          <a:prstGeom prst="wedgeRectCallout">
            <a:avLst>
              <a:gd name="adj1" fmla="val -12270"/>
              <a:gd name="adj2" fmla="val 18114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该过程的能量转化与汽油机的压缩冲程相同</a:t>
            </a:r>
            <a:endParaRPr lang="zh-CN" sz="1600">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nvSpPr>
        <p:spPr>
          <a:xfrm>
            <a:off x="11062335" y="275209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做功</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8440420" y="315531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内</a:t>
            </a:r>
            <a:endParaRPr lang="zh-CN" alt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8338820" y="353695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压缩</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wipe(left)">
                                      <p:cBhvr>
                                        <p:cTn id="41" dur="500"/>
                                        <p:tgtEl>
                                          <p:spTgt spid="7">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Horizontal)">
                                      <p:cBhvr>
                                        <p:cTn id="46" dur="500"/>
                                        <p:tgtEl>
                                          <p:spTgt spid="13"/>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500"/>
                                        <p:tgtEl>
                                          <p:spTgt spid="28"/>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1">
                                            <p:txEl>
                                              <p:pRg st="0" end="0"/>
                                            </p:txEl>
                                          </p:spTgt>
                                        </p:tgtEl>
                                        <p:attrNameLst>
                                          <p:attrName>style.visibility</p:attrName>
                                        </p:attrNameLst>
                                      </p:cBhvr>
                                      <p:to>
                                        <p:strVal val="visible"/>
                                      </p:to>
                                    </p:set>
                                    <p:animEffect transition="in" filter="wipe(left)">
                                      <p:cBhvr>
                                        <p:cTn id="61" dur="500"/>
                                        <p:tgtEl>
                                          <p:spTgt spid="21">
                                            <p:txEl>
                                              <p:pRg st="0" end="0"/>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1">
                                            <p:txEl>
                                              <p:pRg st="1" end="1"/>
                                            </p:txEl>
                                          </p:spTgt>
                                        </p:tgtEl>
                                        <p:attrNameLst>
                                          <p:attrName>style.visibility</p:attrName>
                                        </p:attrNameLst>
                                      </p:cBhvr>
                                      <p:to>
                                        <p:strVal val="visible"/>
                                      </p:to>
                                    </p:set>
                                    <p:animEffect transition="in" filter="wipe(left)">
                                      <p:cBhvr>
                                        <p:cTn id="66" dur="500"/>
                                        <p:tgtEl>
                                          <p:spTgt spid="21">
                                            <p:txEl>
                                              <p:pRg st="1" end="1"/>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1">
                                            <p:txEl>
                                              <p:pRg st="2" end="2"/>
                                            </p:txEl>
                                          </p:spTgt>
                                        </p:tgtEl>
                                        <p:attrNameLst>
                                          <p:attrName>style.visibility</p:attrName>
                                        </p:attrNameLst>
                                      </p:cBhvr>
                                      <p:to>
                                        <p:strVal val="visible"/>
                                      </p:to>
                                    </p:set>
                                    <p:animEffect transition="in" filter="wipe(left)">
                                      <p:cBhvr>
                                        <p:cTn id="71" dur="500"/>
                                        <p:tgtEl>
                                          <p:spTgt spid="21">
                                            <p:txEl>
                                              <p:pRg st="2" end="2"/>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1">
                                            <p:txEl>
                                              <p:pRg st="3" end="3"/>
                                            </p:txEl>
                                          </p:spTgt>
                                        </p:tgtEl>
                                        <p:attrNameLst>
                                          <p:attrName>style.visibility</p:attrName>
                                        </p:attrNameLst>
                                      </p:cBhvr>
                                      <p:to>
                                        <p:strVal val="visible"/>
                                      </p:to>
                                    </p:set>
                                    <p:animEffect transition="in" filter="wipe(left)">
                                      <p:cBhvr>
                                        <p:cTn id="76" dur="500"/>
                                        <p:tgtEl>
                                          <p:spTgt spid="21">
                                            <p:txEl>
                                              <p:pRg st="3" end="3"/>
                                            </p:txEl>
                                          </p:spTgt>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1">
                                            <p:txEl>
                                              <p:pRg st="4" end="4"/>
                                            </p:txEl>
                                          </p:spTgt>
                                        </p:tgtEl>
                                        <p:attrNameLst>
                                          <p:attrName>style.visibility</p:attrName>
                                        </p:attrNameLst>
                                      </p:cBhvr>
                                      <p:to>
                                        <p:strVal val="visible"/>
                                      </p:to>
                                    </p:set>
                                    <p:animEffect transition="in" filter="wipe(left)">
                                      <p:cBhvr>
                                        <p:cTn id="81" dur="500"/>
                                        <p:tgtEl>
                                          <p:spTgt spid="21">
                                            <p:txEl>
                                              <p:pRg st="4" end="4"/>
                                            </p:txEl>
                                          </p:spTgt>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16" presetClass="entr" presetSubtype="26" fill="hold" grpId="0"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barn(inHorizontal)">
                                      <p:cBhvr>
                                        <p:cTn id="86" dur="500"/>
                                        <p:tgtEl>
                                          <p:spTgt spid="9"/>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barn(inVertical)">
                                      <p:cBhvr>
                                        <p:cTn id="91" dur="500"/>
                                        <p:tgtEl>
                                          <p:spTgt spid="11"/>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wipe(up)">
                                      <p:cBhvr>
                                        <p:cTn id="96" dur="500"/>
                                        <p:tgtEl>
                                          <p:spTgt spid="14"/>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5">
                                            <p:txEl>
                                              <p:pRg st="0" end="0"/>
                                            </p:txEl>
                                          </p:spTgt>
                                        </p:tgtEl>
                                        <p:attrNameLst>
                                          <p:attrName>style.visibility</p:attrName>
                                        </p:attrNameLst>
                                      </p:cBhvr>
                                      <p:to>
                                        <p:strVal val="visible"/>
                                      </p:to>
                                    </p:set>
                                    <p:animEffect transition="in" filter="wipe(left)">
                                      <p:cBhvr>
                                        <p:cTn id="101" dur="500"/>
                                        <p:tgtEl>
                                          <p:spTgt spid="15">
                                            <p:txEl>
                                              <p:pRg st="0" end="0"/>
                                            </p:txEl>
                                          </p:spTgt>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barn(inVertical)">
                                      <p:cBhvr>
                                        <p:cTn id="106" dur="500"/>
                                        <p:tgtEl>
                                          <p:spTgt spid="6"/>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16" presetClass="entr" presetSubtype="26" fill="hold" grpId="0" nodeType="click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barn(inHorizontal)">
                                      <p:cBhvr>
                                        <p:cTn id="111" dur="500"/>
                                        <p:tgtEl>
                                          <p:spTgt spid="16"/>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wipe(up)">
                                      <p:cBhvr>
                                        <p:cTn id="116" dur="500"/>
                                        <p:tgtEl>
                                          <p:spTgt spid="22"/>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17"/>
                                        </p:tgtEl>
                                        <p:attrNameLst>
                                          <p:attrName>style.visibility</p:attrName>
                                        </p:attrNameLst>
                                      </p:cBhvr>
                                      <p:to>
                                        <p:strVal val="visible"/>
                                      </p:to>
                                    </p:set>
                                    <p:animEffect transition="in" filter="barn(inVertical)">
                                      <p:cBhvr>
                                        <p:cTn id="121" dur="500"/>
                                        <p:tgtEl>
                                          <p:spTgt spid="17"/>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18"/>
                                        </p:tgtEl>
                                        <p:attrNameLst>
                                          <p:attrName>style.visibility</p:attrName>
                                        </p:attrNameLst>
                                      </p:cBhvr>
                                      <p:to>
                                        <p:strVal val="visible"/>
                                      </p:to>
                                    </p:set>
                                    <p:animEffect transition="in" filter="barn(inVertical)">
                                      <p:cBhvr>
                                        <p:cTn id="126" dur="500"/>
                                        <p:tgtEl>
                                          <p:spTgt spid="18"/>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19"/>
                                        </p:tgtEl>
                                        <p:attrNameLst>
                                          <p:attrName>style.visibility</p:attrName>
                                        </p:attrNameLst>
                                      </p:cBhvr>
                                      <p:to>
                                        <p:strVal val="visible"/>
                                      </p:to>
                                    </p:set>
                                    <p:animEffect transition="in" filter="barn(inVertical)">
                                      <p:cBhvr>
                                        <p:cTn id="1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3" grpId="0" animBg="1"/>
      <p:bldP spid="20" grpId="0"/>
      <p:bldP spid="9" grpId="0" animBg="1"/>
      <p:bldP spid="11" grpId="0"/>
      <p:bldP spid="16" grpId="0" animBg="1"/>
      <p:bldP spid="22" grpId="0" animBg="1"/>
      <p:bldP spid="17" grpId="0"/>
      <p:bldP spid="18" grpId="0"/>
      <p:bldP spid="19" grpId="0"/>
    </p:bldLst>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250815" y="47993"/>
            <a:ext cx="903605" cy="923290"/>
          </a:xfrm>
          <a:prstGeom prst="rect">
            <a:avLst/>
          </a:prstGeom>
        </p:spPr>
      </p:pic>
      <p:sp>
        <p:nvSpPr>
          <p:cNvPr id="5" name="文本框 4" title=""/>
          <p:cNvSpPr txBox="1"/>
          <p:nvPr/>
        </p:nvSpPr>
        <p:spPr>
          <a:xfrm>
            <a:off x="6175375" y="231775"/>
            <a:ext cx="522160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汽油机、柴油机及相关计算</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2" name="文本框 1" title=""/>
          <p:cNvSpPr txBox="1"/>
          <p:nvPr/>
        </p:nvSpPr>
        <p:spPr>
          <a:xfrm>
            <a:off x="371475" y="2120080"/>
            <a:ext cx="11734800" cy="553085"/>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（1）汽油机与柴油机的判断</a:t>
            </a:r>
            <a:endParaRPr sz="2000" b="1">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nvSpPr>
        <p:spPr>
          <a:xfrm>
            <a:off x="292735" y="4833435"/>
            <a:ext cx="11734800" cy="1014730"/>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（2）内燃机做功中的关联条件：</a:t>
            </a:r>
            <a:r>
              <a:rPr sz="2000">
                <a:latin typeface="微软雅黑" panose="020b0503020204020204" charset="-122"/>
                <a:ea typeface="微软雅黑" panose="020b0503020204020204" charset="-122"/>
                <a:cs typeface="微软雅黑" panose="020b0503020204020204" charset="-122"/>
              </a:rPr>
              <a:t>内燃机的一个工作循环完成四个冲程，曲轴和飞轮转动两周，活塞往返两次，对外做功一次。</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9" name="表格 8" title=""/>
          <p:cNvGraphicFramePr>
            <a:graphicFrameLocks noGrp="1"/>
          </p:cNvGraphicFramePr>
          <p:nvPr/>
        </p:nvGraphicFramePr>
        <p:xfrm>
          <a:off x="371475" y="2921635"/>
          <a:ext cx="11288395" cy="1757680"/>
        </p:xfrm>
        <a:graphic>
          <a:graphicData uri="http://schemas.openxmlformats.org/drawingml/2006/table">
            <a:tbl>
              <a:tblPr firstRow="1" bandRow="1">
                <a:tableStyleId>{5940675A-B579-460E-94D1-54222C63F5DA}</a:tableStyleId>
              </a:tblPr>
              <a:tblGrid>
                <a:gridCol w="3345815"/>
                <a:gridCol w="3972560"/>
                <a:gridCol w="3970020"/>
              </a:tblGrid>
              <a:tr h="439420">
                <a:tc>
                  <a:txBody>
                    <a:bodyPr vert="horz" wrap="square"/>
                    <a:lstStyle/>
                    <a:p>
                      <a:pPr indent="0" algn="ctr">
                        <a:buNone/>
                      </a:pP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汽油机</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柴油机</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9420">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结构</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气缸顶部有火花塞</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气缸顶部有喷油嘴</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9420">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吸气冲程</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吸进空气和汽油的混合物</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吸进空气</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9420">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点火方式</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点燃式</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latin typeface="微软雅黑" panose="020b0503020204020204" charset="-122"/>
                          <a:ea typeface="微软雅黑" panose="020b0503020204020204" charset="-122"/>
                          <a:cs typeface="宋体" panose="02010600030101010101" pitchFamily="2" charset="-122"/>
                        </a:rPr>
                        <a:t>压缩式</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6" name="图片 5" title=""/>
          <p:cNvPicPr>
            <a:picLocks noChangeAspect="1"/>
          </p:cNvPicPr>
          <p:nvPr/>
        </p:nvPicPr>
        <p:blipFill>
          <a:blip r:embed="rId2"/>
          <a:stretch>
            <a:fillRect/>
          </a:stretch>
        </p:blipFill>
        <p:spPr>
          <a:xfrm>
            <a:off x="5250815" y="47993"/>
            <a:ext cx="903605" cy="923290"/>
          </a:xfrm>
          <a:prstGeom prst="rect">
            <a:avLst/>
          </a:prstGeom>
        </p:spPr>
      </p:pic>
      <p:sp>
        <p:nvSpPr>
          <p:cNvPr id="11" name="文本框 10" title=""/>
          <p:cNvSpPr txBox="1"/>
          <p:nvPr/>
        </p:nvSpPr>
        <p:spPr>
          <a:xfrm>
            <a:off x="6175375" y="231775"/>
            <a:ext cx="522160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汽油机、柴油机及相关计算</a:t>
            </a:r>
            <a:endParaRPr lang="zh-CN" altLang="en-US" sz="2400" b="1">
              <a:solidFill>
                <a:srgbClr val="0070C0"/>
              </a:solidFill>
              <a:latin typeface="微软雅黑" panose="020b0503020204020204" charset="-122"/>
              <a:ea typeface="微软雅黑" panose="020b0503020204020204" charset="-122"/>
            </a:endParaRPr>
          </a:p>
        </p:txBody>
      </p:sp>
      <p:sp>
        <p:nvSpPr>
          <p:cNvPr id="13" name="文本框 12" title=""/>
          <p:cNvSpPr txBox="1"/>
          <p:nvPr/>
        </p:nvSpPr>
        <p:spPr>
          <a:xfrm>
            <a:off x="292735" y="1323975"/>
            <a:ext cx="4914900" cy="341503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（2023·潜江、天门、仙桃）</a:t>
            </a:r>
            <a:r>
              <a:rPr>
                <a:latin typeface="微软雅黑" panose="020b0503020204020204" charset="-122"/>
                <a:ea typeface="微软雅黑" panose="020b0503020204020204" charset="-122"/>
                <a:cs typeface="微软雅黑" panose="020b0503020204020204" charset="-122"/>
                <a:sym typeface="+mn-ea"/>
              </a:rPr>
              <a:t>一台单缸四冲程汽油机的飞轮转速为1200r/min，如图所示为它工作循环中的一个冲程。下列说法正确的是（   ）。</a:t>
            </a:r>
            <a:endParaRPr>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A. 汽油是化石能源；</a:t>
            </a:r>
            <a:endParaRPr>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B. 该冲程为做功冲程；</a:t>
            </a:r>
            <a:endParaRPr>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C. 该汽油机每秒对外做功20次；</a:t>
            </a:r>
            <a:endParaRPr>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latin typeface="微软雅黑" panose="020b0503020204020204" charset="-122"/>
                <a:ea typeface="微软雅黑" panose="020b0503020204020204" charset="-122"/>
                <a:cs typeface="微软雅黑" panose="020b0503020204020204" charset="-122"/>
                <a:sym typeface="+mn-ea"/>
              </a:rPr>
              <a:t>D. 热机的功率越大，效率就越高</a:t>
            </a:r>
            <a:endParaRPr>
              <a:latin typeface="微软雅黑" panose="020b0503020204020204" charset="-122"/>
              <a:ea typeface="微软雅黑" panose="020b0503020204020204" charset="-122"/>
              <a:cs typeface="微软雅黑" panose="020b0503020204020204" charset="-122"/>
              <a:sym typeface="+mn-ea"/>
            </a:endParaRPr>
          </a:p>
        </p:txBody>
      </p:sp>
      <p:pic>
        <p:nvPicPr>
          <p:cNvPr id="2" name="图片 -2147482424" title=""/>
          <p:cNvPicPr>
            <a:picLocks noChangeAspect="1"/>
          </p:cNvPicPr>
          <p:nvPr/>
        </p:nvPicPr>
        <p:blipFill>
          <a:blip r:embed="rId3"/>
          <a:stretch>
            <a:fillRect/>
          </a:stretch>
        </p:blipFill>
        <p:spPr>
          <a:xfrm>
            <a:off x="546735" y="4739005"/>
            <a:ext cx="1077595" cy="1917700"/>
          </a:xfrm>
          <a:prstGeom prst="rect">
            <a:avLst/>
          </a:prstGeom>
          <a:noFill/>
          <a:ln w="9525">
            <a:noFill/>
          </a:ln>
        </p:spPr>
      </p:pic>
      <p:sp>
        <p:nvSpPr>
          <p:cNvPr id="43" name="文本框 42" title=""/>
          <p:cNvSpPr txBox="1"/>
          <p:nvPr/>
        </p:nvSpPr>
        <p:spPr>
          <a:xfrm>
            <a:off x="1353185" y="3076575"/>
            <a:ext cx="941070" cy="368300"/>
          </a:xfrm>
          <a:prstGeom prst="rect">
            <a:avLst/>
          </a:prstGeom>
          <a:noFill/>
          <a:ln w="19050">
            <a:solidFill>
              <a:srgbClr val="FF0000"/>
            </a:solidFill>
          </a:ln>
        </p:spPr>
        <p:txBody>
          <a:bodyPr wrap="square" rtlCol="0">
            <a:spAutoFit/>
          </a:bodyPr>
          <a:lstStyle/>
          <a:p>
            <a:endParaRPr lang="zh-CN" altLang="en-US"/>
          </a:p>
        </p:txBody>
      </p:sp>
      <p:sp>
        <p:nvSpPr>
          <p:cNvPr id="44" name="文本框 43" title=""/>
          <p:cNvSpPr txBox="1"/>
          <p:nvPr/>
        </p:nvSpPr>
        <p:spPr>
          <a:xfrm>
            <a:off x="1948815" y="1086485"/>
            <a:ext cx="2468880" cy="368300"/>
          </a:xfrm>
          <a:prstGeom prst="rect">
            <a:avLst/>
          </a:prstGeom>
          <a:noFill/>
        </p:spPr>
        <p:txBody>
          <a:bodyPr wrap="none" rtlCol="0">
            <a:spAutoFit/>
          </a:bodyPr>
          <a:lstStyle/>
          <a:p>
            <a:r>
              <a:rPr lang="zh-CN" altLang="en-US">
                <a:solidFill>
                  <a:schemeClr val="accent4">
                    <a:lumMod val="50000"/>
                  </a:schemeClr>
                </a:solidFill>
                <a:latin typeface="微软雅黑" panose="020b0503020204020204" charset="-122"/>
                <a:ea typeface="微软雅黑" panose="020b0503020204020204" charset="-122"/>
              </a:rPr>
              <a:t>漫长的地质年代形成的</a:t>
            </a:r>
            <a:endParaRPr lang="zh-CN" altLang="en-US">
              <a:solidFill>
                <a:schemeClr val="accent4">
                  <a:lumMod val="50000"/>
                </a:schemeClr>
              </a:solidFill>
              <a:latin typeface="微软雅黑" panose="020b0503020204020204" charset="-122"/>
              <a:ea typeface="微软雅黑" panose="020b0503020204020204" charset="-122"/>
            </a:endParaRPr>
          </a:p>
        </p:txBody>
      </p:sp>
      <p:cxnSp>
        <p:nvCxnSpPr>
          <p:cNvPr id="45" name="曲线连接符 44" title=""/>
          <p:cNvCxnSpPr>
            <a:endCxn id="44" idx="1"/>
          </p:cNvCxnSpPr>
          <p:nvPr/>
        </p:nvCxnSpPr>
        <p:spPr>
          <a:xfrm rot="16200000">
            <a:off x="941705" y="2031365"/>
            <a:ext cx="1767205" cy="245745"/>
          </a:xfrm>
          <a:prstGeom prst="curvedConnector2">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1540510" y="3483610"/>
            <a:ext cx="941070" cy="368300"/>
          </a:xfrm>
          <a:prstGeom prst="rect">
            <a:avLst/>
          </a:prstGeom>
          <a:noFill/>
          <a:ln w="19050">
            <a:solidFill>
              <a:srgbClr val="FF0000"/>
            </a:solidFill>
          </a:ln>
        </p:spPr>
        <p:txBody>
          <a:bodyPr wrap="square" rtlCol="0">
            <a:spAutoFit/>
          </a:bodyPr>
          <a:lstStyle/>
          <a:p>
            <a:endParaRPr lang="zh-CN" altLang="en-US"/>
          </a:p>
        </p:txBody>
      </p:sp>
      <p:sp>
        <p:nvSpPr>
          <p:cNvPr id="15" name="文本框 14" title=""/>
          <p:cNvSpPr txBox="1"/>
          <p:nvPr/>
        </p:nvSpPr>
        <p:spPr>
          <a:xfrm>
            <a:off x="2504440" y="2598420"/>
            <a:ext cx="2500630" cy="645160"/>
          </a:xfrm>
          <a:prstGeom prst="rect">
            <a:avLst/>
          </a:prstGeom>
          <a:noFill/>
        </p:spPr>
        <p:txBody>
          <a:bodyPr wrap="square" rtlCol="0">
            <a:spAutoFit/>
          </a:bodyPr>
          <a:lstStyle/>
          <a:p>
            <a:r>
              <a:rPr lang="zh-CN" altLang="en-US">
                <a:solidFill>
                  <a:schemeClr val="accent4">
                    <a:lumMod val="50000"/>
                  </a:schemeClr>
                </a:solidFill>
                <a:latin typeface="微软雅黑" panose="020b0503020204020204" charset="-122"/>
                <a:ea typeface="微软雅黑" panose="020b0503020204020204" charset="-122"/>
              </a:rPr>
              <a:t>进气门、排气门关闭，火花塞点火</a:t>
            </a:r>
            <a:endParaRPr lang="zh-CN" altLang="en-US">
              <a:solidFill>
                <a:schemeClr val="accent4">
                  <a:lumMod val="50000"/>
                </a:schemeClr>
              </a:solidFill>
              <a:latin typeface="微软雅黑" panose="020b0503020204020204" charset="-122"/>
              <a:ea typeface="微软雅黑" panose="020b0503020204020204" charset="-122"/>
            </a:endParaRPr>
          </a:p>
        </p:txBody>
      </p:sp>
      <p:cxnSp>
        <p:nvCxnSpPr>
          <p:cNvPr id="16" name="曲线连接符 15" title=""/>
          <p:cNvCxnSpPr>
            <a:endCxn id="15" idx="1"/>
          </p:cNvCxnSpPr>
          <p:nvPr/>
        </p:nvCxnSpPr>
        <p:spPr>
          <a:xfrm rot="16200000">
            <a:off x="2171700" y="3121660"/>
            <a:ext cx="532765" cy="131445"/>
          </a:xfrm>
          <a:prstGeom prst="curvedConnector2">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1562735" y="3912235"/>
            <a:ext cx="2045970" cy="368300"/>
          </a:xfrm>
          <a:prstGeom prst="rect">
            <a:avLst/>
          </a:prstGeom>
          <a:noFill/>
          <a:ln w="19050">
            <a:solidFill>
              <a:srgbClr val="FF0000"/>
            </a:solidFill>
          </a:ln>
        </p:spPr>
        <p:txBody>
          <a:bodyPr wrap="square" rtlCol="0">
            <a:spAutoFit/>
          </a:bodyPr>
          <a:lstStyle/>
          <a:p>
            <a:endParaRPr lang="zh-CN" altLang="en-US"/>
          </a:p>
        </p:txBody>
      </p:sp>
      <p:sp>
        <p:nvSpPr>
          <p:cNvPr id="18" name="文本框 17" title=""/>
          <p:cNvSpPr txBox="1"/>
          <p:nvPr/>
        </p:nvSpPr>
        <p:spPr>
          <a:xfrm>
            <a:off x="1702435" y="4755515"/>
            <a:ext cx="1243965" cy="2030095"/>
          </a:xfrm>
          <a:prstGeom prst="rect">
            <a:avLst/>
          </a:prstGeom>
          <a:noFill/>
        </p:spPr>
        <p:txBody>
          <a:bodyPr wrap="square" rtlCol="0">
            <a:spAutoFit/>
          </a:bodyPr>
          <a:lstStyle/>
          <a:p>
            <a:r>
              <a:rPr lang="zh-CN" altLang="en-US">
                <a:solidFill>
                  <a:schemeClr val="accent4">
                    <a:lumMod val="50000"/>
                  </a:schemeClr>
                </a:solidFill>
                <a:latin typeface="微软雅黑" panose="020b0503020204020204" charset="-122"/>
                <a:ea typeface="微软雅黑" panose="020b0503020204020204" charset="-122"/>
              </a:rPr>
              <a:t>飞轮每秒钟转20r，转两圈做一次功，该汽油机每秒对外做功10次</a:t>
            </a:r>
            <a:endParaRPr lang="zh-CN" altLang="en-US">
              <a:solidFill>
                <a:schemeClr val="accent4">
                  <a:lumMod val="50000"/>
                </a:schemeClr>
              </a:solidFill>
              <a:latin typeface="微软雅黑" panose="020b0503020204020204" charset="-122"/>
              <a:ea typeface="微软雅黑" panose="020b0503020204020204" charset="-122"/>
            </a:endParaRPr>
          </a:p>
        </p:txBody>
      </p:sp>
      <p:cxnSp>
        <p:nvCxnSpPr>
          <p:cNvPr id="19" name="曲线连接符 18" title=""/>
          <p:cNvCxnSpPr/>
          <p:nvPr/>
        </p:nvCxnSpPr>
        <p:spPr>
          <a:xfrm rot="5400000" flipV="1">
            <a:off x="1234440" y="4670425"/>
            <a:ext cx="910590" cy="130810"/>
          </a:xfrm>
          <a:prstGeom prst="curvedConnector2">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2462530" y="4333875"/>
            <a:ext cx="1326515" cy="368300"/>
          </a:xfrm>
          <a:prstGeom prst="rect">
            <a:avLst/>
          </a:prstGeom>
          <a:noFill/>
          <a:ln w="19050">
            <a:solidFill>
              <a:srgbClr val="FF0000"/>
            </a:solidFill>
          </a:ln>
        </p:spPr>
        <p:txBody>
          <a:bodyPr wrap="square" rtlCol="0">
            <a:spAutoFit/>
          </a:bodyPr>
          <a:lstStyle/>
          <a:p>
            <a:endParaRPr lang="zh-CN" altLang="en-US"/>
          </a:p>
        </p:txBody>
      </p:sp>
      <p:sp>
        <p:nvSpPr>
          <p:cNvPr id="21" name="文本框 20" title=""/>
          <p:cNvSpPr txBox="1"/>
          <p:nvPr/>
        </p:nvSpPr>
        <p:spPr>
          <a:xfrm>
            <a:off x="2854960" y="5393055"/>
            <a:ext cx="1243965" cy="1198880"/>
          </a:xfrm>
          <a:prstGeom prst="rect">
            <a:avLst/>
          </a:prstGeom>
          <a:noFill/>
        </p:spPr>
        <p:txBody>
          <a:bodyPr wrap="square" rtlCol="0">
            <a:spAutoFit/>
          </a:bodyPr>
          <a:lstStyle/>
          <a:p>
            <a:r>
              <a:rPr lang="zh-CN" altLang="en-US">
                <a:solidFill>
                  <a:schemeClr val="accent4">
                    <a:lumMod val="50000"/>
                  </a:schemeClr>
                </a:solidFill>
                <a:latin typeface="微软雅黑" panose="020b0503020204020204" charset="-122"/>
                <a:ea typeface="微软雅黑" panose="020b0503020204020204" charset="-122"/>
              </a:rPr>
              <a:t>效率与功率是两个不同的物理量</a:t>
            </a:r>
            <a:endParaRPr lang="zh-CN" altLang="en-US">
              <a:solidFill>
                <a:schemeClr val="accent4">
                  <a:lumMod val="50000"/>
                </a:schemeClr>
              </a:solidFill>
              <a:latin typeface="微软雅黑" panose="020b0503020204020204" charset="-122"/>
              <a:ea typeface="微软雅黑" panose="020b0503020204020204" charset="-122"/>
            </a:endParaRPr>
          </a:p>
        </p:txBody>
      </p:sp>
      <p:cxnSp>
        <p:nvCxnSpPr>
          <p:cNvPr id="22" name="曲线连接符 21" title=""/>
          <p:cNvCxnSpPr/>
          <p:nvPr/>
        </p:nvCxnSpPr>
        <p:spPr>
          <a:xfrm rot="5400000">
            <a:off x="2715260" y="5018405"/>
            <a:ext cx="719455" cy="85725"/>
          </a:xfrm>
          <a:prstGeom prst="curvedConnector3">
            <a:avLst>
              <a:gd name="adj1" fmla="val 50044"/>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8" name="直接连接符 27" title=""/>
          <p:cNvCxnSpPr/>
          <p:nvPr/>
        </p:nvCxnSpPr>
        <p:spPr>
          <a:xfrm flipH="1">
            <a:off x="5139690" y="1130935"/>
            <a:ext cx="0" cy="57156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nvSpPr>
        <p:spPr>
          <a:xfrm>
            <a:off x="5274310" y="1323340"/>
            <a:ext cx="6837045" cy="175323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（2023·南充）</a:t>
            </a:r>
            <a:r>
              <a:rPr>
                <a:latin typeface="微软雅黑" panose="020b0503020204020204" charset="-122"/>
                <a:ea typeface="微软雅黑" panose="020b0503020204020204" charset="-122"/>
                <a:cs typeface="微软雅黑" panose="020b0503020204020204" charset="-122"/>
                <a:sym typeface="+mn-ea"/>
              </a:rPr>
              <a:t>某单缸四冲程汽油机，飞轮每分钟转3000转，则每秒对外做功_______次，每次对外做功115J，该汽油机的效率为25%，连续工作1小时需消耗汽油________kg（q汽油=4.6×10</a:t>
            </a:r>
            <a:r>
              <a:rPr baseline="30000">
                <a:latin typeface="微软雅黑" panose="020b0503020204020204" charset="-122"/>
                <a:ea typeface="微软雅黑" panose="020b0503020204020204" charset="-122"/>
                <a:cs typeface="微软雅黑" panose="020b0503020204020204" charset="-122"/>
                <a:sym typeface="+mn-ea"/>
              </a:rPr>
              <a:t>7</a:t>
            </a:r>
            <a:r>
              <a:rPr>
                <a:latin typeface="微软雅黑" panose="020b0503020204020204" charset="-122"/>
                <a:ea typeface="微软雅黑" panose="020b0503020204020204" charset="-122"/>
                <a:cs typeface="微软雅黑" panose="020b0503020204020204" charset="-122"/>
                <a:sym typeface="+mn-ea"/>
              </a:rPr>
              <a:t>J/kg）。</a:t>
            </a:r>
            <a:endParaRPr>
              <a:latin typeface="微软雅黑" panose="020b0503020204020204" charset="-122"/>
              <a:ea typeface="微软雅黑" panose="020b0503020204020204" charset="-122"/>
              <a:cs typeface="微软雅黑" panose="020b0503020204020204" charset="-122"/>
              <a:sym typeface="+mn-ea"/>
            </a:endParaRPr>
          </a:p>
        </p:txBody>
      </p:sp>
      <p:sp>
        <p:nvSpPr>
          <p:cNvPr id="64" name="文本框 63" title=""/>
          <p:cNvSpPr txBox="1"/>
          <p:nvPr/>
        </p:nvSpPr>
        <p:spPr>
          <a:xfrm>
            <a:off x="5365750" y="3146425"/>
            <a:ext cx="1605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飞轮每秒的转速</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4" name="Object 192" title=""/>
          <p:cNvGraphicFramePr>
            <a:graphicFrameLocks noChangeAspect="1"/>
          </p:cNvGraphicFramePr>
          <p:nvPr/>
        </p:nvGraphicFramePr>
        <p:xfrm>
          <a:off x="6971030" y="3146108"/>
          <a:ext cx="1219200" cy="390525"/>
        </p:xfrm>
        <a:graphic>
          <a:graphicData uri="http://schemas.openxmlformats.org/presentationml/2006/ole">
            <mc:AlternateContent>
              <mc:Choice xmlns:v="urn:schemas-microsoft-com:vml" Requires="v">
                <p:oleObj spid="_x0000_s1043" r:id="rId4" imgW="1218565" imgH="393700" progId="Equation.DSMT4">
                  <p:embed/>
                </p:oleObj>
              </mc:Choice>
              <mc:Fallback>
                <p:oleObj r:id="rId4" imgW="1218565" imgH="393700" progId="Equation.DSMT4">
                  <p:embed/>
                  <p:pic>
                    <p:nvPicPr>
                      <p:cNvPr id="0" name="OLE substitute image"/>
                      <p:cNvPicPr/>
                      <p:nvPr/>
                    </p:nvPicPr>
                    <p:blipFill>
                      <a:blip r:embed="rId5"/>
                      <a:stretch>
                        <a:fillRect/>
                      </a:stretch>
                    </p:blipFill>
                    <p:spPr>
                      <a:xfrm>
                        <a:off x="6971030" y="3146108"/>
                        <a:ext cx="1219200" cy="390525"/>
                      </a:xfrm>
                      <a:prstGeom prst="rect">
                        <a:avLst/>
                      </a:prstGeom>
                      <a:noFill/>
                      <a:ln w="38100">
                        <a:noFill/>
                        <a:miter/>
                      </a:ln>
                    </p:spPr>
                  </p:pic>
                </p:oleObj>
              </mc:Fallback>
            </mc:AlternateContent>
          </a:graphicData>
        </a:graphic>
      </p:graphicFrame>
      <p:sp>
        <p:nvSpPr>
          <p:cNvPr id="24" name="文本框 23" title=""/>
          <p:cNvSpPr txBox="1"/>
          <p:nvPr/>
        </p:nvSpPr>
        <p:spPr>
          <a:xfrm>
            <a:off x="8331200" y="3199765"/>
            <a:ext cx="1402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飞轮对外做功</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5" name="Object 193" title=""/>
          <p:cNvGraphicFramePr>
            <a:graphicFrameLocks noChangeAspect="1"/>
          </p:cNvGraphicFramePr>
          <p:nvPr/>
        </p:nvGraphicFramePr>
        <p:xfrm>
          <a:off x="9732963" y="3283268"/>
          <a:ext cx="2162175" cy="200025"/>
        </p:xfrm>
        <a:graphic>
          <a:graphicData uri="http://schemas.openxmlformats.org/presentationml/2006/ole">
            <mc:AlternateContent>
              <mc:Choice xmlns:v="urn:schemas-microsoft-com:vml" Requires="v">
                <p:oleObj spid="_x0000_s1044" r:id="rId6" imgW="2159000" imgH="203200" progId="Equation.DSMT4">
                  <p:embed/>
                </p:oleObj>
              </mc:Choice>
              <mc:Fallback>
                <p:oleObj r:id="rId6" imgW="2159000" imgH="203200" progId="Equation.DSMT4">
                  <p:embed/>
                  <p:pic>
                    <p:nvPicPr>
                      <p:cNvPr id="0" name="OLE substitute image"/>
                      <p:cNvPicPr/>
                      <p:nvPr/>
                    </p:nvPicPr>
                    <p:blipFill>
                      <a:blip r:embed="rId7"/>
                      <a:stretch>
                        <a:fillRect/>
                      </a:stretch>
                    </p:blipFill>
                    <p:spPr>
                      <a:xfrm>
                        <a:off x="9732963" y="3283268"/>
                        <a:ext cx="2162175" cy="200025"/>
                      </a:xfrm>
                      <a:prstGeom prst="rect">
                        <a:avLst/>
                      </a:prstGeom>
                      <a:noFill/>
                      <a:ln w="38100">
                        <a:noFill/>
                        <a:miter/>
                      </a:ln>
                    </p:spPr>
                  </p:pic>
                </p:oleObj>
              </mc:Fallback>
            </mc:AlternateContent>
          </a:graphicData>
        </a:graphic>
      </p:graphicFrame>
      <p:sp>
        <p:nvSpPr>
          <p:cNvPr id="26" name="文本框 25" title=""/>
          <p:cNvSpPr txBox="1"/>
          <p:nvPr/>
        </p:nvSpPr>
        <p:spPr>
          <a:xfrm>
            <a:off x="5365750" y="3606800"/>
            <a:ext cx="2011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消耗汽油放出的热量</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7" name="Object 194" title=""/>
          <p:cNvGraphicFramePr>
            <a:graphicFrameLocks noChangeAspect="1"/>
          </p:cNvGraphicFramePr>
          <p:nvPr/>
        </p:nvGraphicFramePr>
        <p:xfrm>
          <a:off x="7377113" y="3572193"/>
          <a:ext cx="2257425" cy="447675"/>
        </p:xfrm>
        <a:graphic>
          <a:graphicData uri="http://schemas.openxmlformats.org/presentationml/2006/ole">
            <mc:AlternateContent>
              <mc:Choice xmlns:v="urn:schemas-microsoft-com:vml" Requires="v">
                <p:oleObj spid="_x0000_s1045" r:id="rId8" imgW="2260600" imgH="444500" progId="Equation.DSMT4">
                  <p:embed/>
                </p:oleObj>
              </mc:Choice>
              <mc:Fallback>
                <p:oleObj r:id="rId8" imgW="2260600" imgH="444500" progId="Equation.DSMT4">
                  <p:embed/>
                  <p:pic>
                    <p:nvPicPr>
                      <p:cNvPr id="0" name="OLE substitute image"/>
                      <p:cNvPicPr/>
                      <p:nvPr/>
                    </p:nvPicPr>
                    <p:blipFill>
                      <a:blip r:embed="rId9"/>
                      <a:stretch>
                        <a:fillRect/>
                      </a:stretch>
                    </p:blipFill>
                    <p:spPr>
                      <a:xfrm>
                        <a:off x="7377113" y="3572193"/>
                        <a:ext cx="2257425" cy="447675"/>
                      </a:xfrm>
                      <a:prstGeom prst="rect">
                        <a:avLst/>
                      </a:prstGeom>
                      <a:noFill/>
                      <a:ln w="38100">
                        <a:noFill/>
                        <a:miter/>
                      </a:ln>
                    </p:spPr>
                  </p:pic>
                </p:oleObj>
              </mc:Fallback>
            </mc:AlternateContent>
          </a:graphicData>
        </a:graphic>
      </p:graphicFrame>
      <p:sp>
        <p:nvSpPr>
          <p:cNvPr id="29" name="文本框 28" title=""/>
          <p:cNvSpPr txBox="1"/>
          <p:nvPr/>
        </p:nvSpPr>
        <p:spPr>
          <a:xfrm>
            <a:off x="5365750" y="4280535"/>
            <a:ext cx="1605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消耗汽油的质量</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9" name="Object 195" title=""/>
          <p:cNvGraphicFramePr>
            <a:graphicFrameLocks noChangeAspect="1"/>
          </p:cNvGraphicFramePr>
          <p:nvPr/>
        </p:nvGraphicFramePr>
        <p:xfrm>
          <a:off x="7098983" y="4169728"/>
          <a:ext cx="1990725" cy="447675"/>
        </p:xfrm>
        <a:graphic>
          <a:graphicData uri="http://schemas.openxmlformats.org/presentationml/2006/ole">
            <mc:AlternateContent>
              <mc:Choice xmlns:v="urn:schemas-microsoft-com:vml" Requires="v">
                <p:oleObj spid="_x0000_s1046" r:id="rId10" imgW="1993900" imgH="444500" progId="Equation.DSMT4">
                  <p:embed/>
                </p:oleObj>
              </mc:Choice>
              <mc:Fallback>
                <p:oleObj r:id="rId10" imgW="1993900" imgH="444500" progId="Equation.DSMT4">
                  <p:embed/>
                  <p:pic>
                    <p:nvPicPr>
                      <p:cNvPr id="0" name="OLE substitute image"/>
                      <p:cNvPicPr/>
                      <p:nvPr/>
                    </p:nvPicPr>
                    <p:blipFill>
                      <a:blip r:embed="rId11"/>
                      <a:stretch>
                        <a:fillRect/>
                      </a:stretch>
                    </p:blipFill>
                    <p:spPr>
                      <a:xfrm>
                        <a:off x="7098983" y="4169728"/>
                        <a:ext cx="1990725" cy="447675"/>
                      </a:xfrm>
                      <a:prstGeom prst="rect">
                        <a:avLst/>
                      </a:prstGeom>
                      <a:noFill/>
                      <a:ln w="38100">
                        <a:noFill/>
                        <a:miter/>
                      </a:ln>
                    </p:spPr>
                  </p:pic>
                </p:oleObj>
              </mc:Fallback>
            </mc:AlternateContent>
          </a:graphicData>
        </a:graphic>
      </p:graphicFrame>
      <p:sp>
        <p:nvSpPr>
          <p:cNvPr id="32" name="文本框 31" title=""/>
          <p:cNvSpPr txBox="1"/>
          <p:nvPr/>
        </p:nvSpPr>
        <p:spPr>
          <a:xfrm>
            <a:off x="1170940" y="2700655"/>
            <a:ext cx="45339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AB</a:t>
            </a:r>
            <a:endParaRPr lang="en-US" altLang="zh-CN" sz="1600">
              <a:solidFill>
                <a:srgbClr val="FF0000"/>
              </a:solidFill>
              <a:latin typeface="微软雅黑" panose="020b0503020204020204" charset="-122"/>
              <a:ea typeface="微软雅黑" panose="020b0503020204020204" charset="-122"/>
            </a:endParaRPr>
          </a:p>
        </p:txBody>
      </p:sp>
      <p:sp>
        <p:nvSpPr>
          <p:cNvPr id="33" name="文本框 32" title=""/>
          <p:cNvSpPr txBox="1"/>
          <p:nvPr/>
        </p:nvSpPr>
        <p:spPr>
          <a:xfrm>
            <a:off x="8190230" y="1818640"/>
            <a:ext cx="42164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10</a:t>
            </a:r>
            <a:endParaRPr lang="en-US" altLang="zh-CN" sz="1600">
              <a:solidFill>
                <a:srgbClr val="FF0000"/>
              </a:solidFill>
              <a:latin typeface="微软雅黑" panose="020b0503020204020204" charset="-122"/>
              <a:ea typeface="微软雅黑" panose="020b0503020204020204" charset="-122"/>
            </a:endParaRPr>
          </a:p>
        </p:txBody>
      </p:sp>
      <p:sp>
        <p:nvSpPr>
          <p:cNvPr id="34" name="文本框 33" title=""/>
          <p:cNvSpPr txBox="1"/>
          <p:nvPr/>
        </p:nvSpPr>
        <p:spPr>
          <a:xfrm>
            <a:off x="10032365" y="2261235"/>
            <a:ext cx="47053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0.9</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wipe(left)">
                                      <p:cBhvr>
                                        <p:cTn id="26" dur="500"/>
                                        <p:tgtEl>
                                          <p:spTgt spid="13">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wipe(left)">
                                      <p:cBhvr>
                                        <p:cTn id="36" dur="500"/>
                                        <p:tgtEl>
                                          <p:spTgt spid="13">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wipe(left)">
                                      <p:cBhvr>
                                        <p:cTn id="41" dur="500"/>
                                        <p:tgtEl>
                                          <p:spTgt spid="13">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xEl>
                                              <p:pRg st="3" end="3"/>
                                            </p:txEl>
                                          </p:spTgt>
                                        </p:tgtEl>
                                        <p:attrNameLst>
                                          <p:attrName>style.visibility</p:attrName>
                                        </p:attrNameLst>
                                      </p:cBhvr>
                                      <p:to>
                                        <p:strVal val="visible"/>
                                      </p:to>
                                    </p:set>
                                    <p:animEffect transition="in" filter="wipe(left)">
                                      <p:cBhvr>
                                        <p:cTn id="46" dur="500"/>
                                        <p:tgtEl>
                                          <p:spTgt spid="13">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3">
                                            <p:txEl>
                                              <p:pRg st="4" end="4"/>
                                            </p:txEl>
                                          </p:spTgt>
                                        </p:tgtEl>
                                        <p:attrNameLst>
                                          <p:attrName>style.visibility</p:attrName>
                                        </p:attrNameLst>
                                      </p:cBhvr>
                                      <p:to>
                                        <p:strVal val="visible"/>
                                      </p:to>
                                    </p:set>
                                    <p:animEffect transition="in" filter="wipe(left)">
                                      <p:cBhvr>
                                        <p:cTn id="51" dur="500"/>
                                        <p:tgtEl>
                                          <p:spTgt spid="13">
                                            <p:txEl>
                                              <p:pRg st="4" end="4"/>
                                            </p:tx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500"/>
                                        <p:tgtEl>
                                          <p:spTgt spid="43"/>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left)">
                                      <p:cBhvr>
                                        <p:cTn id="64" dur="500"/>
                                        <p:tgtEl>
                                          <p:spTgt spid="44"/>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nodeType="clickPar">
                      <p:stCondLst>
                        <p:cond delay="indefinite"/>
                        <p:cond evt="onBegin" delay="0">
                          <p:tn val="67"/>
                        </p:cond>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500"/>
                                        <p:tgtEl>
                                          <p:spTgt spid="16"/>
                                        </p:tgtEl>
                                      </p:cBhvr>
                                    </p:animEffect>
                                  </p:childTnLst>
                                </p:cTn>
                              </p:par>
                            </p:childTnLst>
                          </p:cTn>
                        </p:par>
                      </p:childTnLst>
                    </p:cTn>
                  </p:par>
                  <p:par>
                    <p:cTn id="73" fill="hold" nodeType="clickPar">
                      <p:stCondLst>
                        <p:cond delay="indefinite"/>
                        <p:cond evt="onBegin" delay="0">
                          <p:tn val="72"/>
                        </p:cond>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up)">
                                      <p:cBhvr>
                                        <p:cTn id="85" dur="500"/>
                                        <p:tgtEl>
                                          <p:spTgt spid="19"/>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left)">
                                      <p:cBhvr>
                                        <p:cTn id="90" dur="500"/>
                                        <p:tgtEl>
                                          <p:spTgt spid="18"/>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left)">
                                      <p:cBhvr>
                                        <p:cTn id="93" dur="500"/>
                                        <p:tgtEl>
                                          <p:spTgt spid="20"/>
                                        </p:tgtEl>
                                      </p:cBhvr>
                                    </p:animEffec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wipe(up)">
                                      <p:cBhvr>
                                        <p:cTn id="98" dur="500"/>
                                        <p:tgtEl>
                                          <p:spTgt spid="22"/>
                                        </p:tgtEl>
                                      </p:cBhvr>
                                    </p:animEffect>
                                  </p:childTnLst>
                                </p:cTn>
                              </p:par>
                            </p:childTnLst>
                          </p:cTn>
                        </p:par>
                      </p:childTnLst>
                    </p:cTn>
                  </p:par>
                  <p:par>
                    <p:cTn id="99" fill="hold" nodeType="clickPar">
                      <p:stCondLst>
                        <p:cond delay="indefinite"/>
                        <p:cond evt="onBegin" delay="0">
                          <p:tn val="98"/>
                        </p:cond>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wipe(left)">
                                      <p:cBhvr>
                                        <p:cTn id="103" dur="500"/>
                                        <p:tgtEl>
                                          <p:spTgt spid="21"/>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barn(inVertical)">
                                      <p:cBhvr>
                                        <p:cTn id="108" dur="500"/>
                                        <p:tgtEl>
                                          <p:spTgt spid="32"/>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up)">
                                      <p:cBhvr>
                                        <p:cTn id="113" dur="500"/>
                                        <p:tgtEl>
                                          <p:spTgt spid="28"/>
                                        </p:tgtEl>
                                      </p:cBhvr>
                                    </p:animEffect>
                                  </p:childTnLst>
                                </p:cTn>
                              </p:par>
                            </p:childTnLst>
                          </p:cTn>
                        </p:par>
                      </p:childTnLst>
                    </p:cTn>
                  </p:par>
                  <p:par>
                    <p:cTn id="114" fill="hold" nodeType="clickPar">
                      <p:stCondLst>
                        <p:cond delay="indefinite"/>
                        <p:cond evt="onBegin" delay="0">
                          <p:tn val="113"/>
                        </p:cond>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23">
                                            <p:txEl>
                                              <p:pRg st="0" end="0"/>
                                            </p:txEl>
                                          </p:spTgt>
                                        </p:tgtEl>
                                        <p:attrNameLst>
                                          <p:attrName>style.visibility</p:attrName>
                                        </p:attrNameLst>
                                      </p:cBhvr>
                                      <p:to>
                                        <p:strVal val="visible"/>
                                      </p:to>
                                    </p:set>
                                    <p:animEffect transition="in" filter="wipe(left)">
                                      <p:cBhvr>
                                        <p:cTn id="118" dur="500"/>
                                        <p:tgtEl>
                                          <p:spTgt spid="23">
                                            <p:txEl>
                                              <p:pRg st="0" end="0"/>
                                            </p:txEl>
                                          </p:spTgt>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animEffect transition="in" filter="barn(inVertical)">
                                      <p:cBhvr>
                                        <p:cTn id="123" dur="500"/>
                                        <p:tgtEl>
                                          <p:spTgt spid="64"/>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4"/>
                                        </p:tgtEl>
                                        <p:attrNameLst>
                                          <p:attrName>style.visibility</p:attrName>
                                        </p:attrNameLst>
                                      </p:cBhvr>
                                      <p:to>
                                        <p:strVal val="visible"/>
                                      </p:to>
                                    </p:set>
                                    <p:animEffect transition="in" filter="wipe(left)">
                                      <p:cBhvr>
                                        <p:cTn id="128" dur="500"/>
                                        <p:tgtEl>
                                          <p:spTgt spid="4"/>
                                        </p:tgtEl>
                                      </p:cBhvr>
                                    </p:animEffect>
                                  </p:childTnLst>
                                </p:cTn>
                              </p:par>
                            </p:childTnLst>
                          </p:cTn>
                        </p:par>
                      </p:childTnLst>
                    </p:cTn>
                  </p:par>
                  <p:par>
                    <p:cTn id="129" fill="hold" nodeType="clickPar">
                      <p:stCondLst>
                        <p:cond delay="indefinite"/>
                        <p:cond evt="onBegin" delay="0">
                          <p:tn val="128"/>
                        </p:cond>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barn(inVertical)">
                                      <p:cBhvr>
                                        <p:cTn id="133" dur="500"/>
                                        <p:tgtEl>
                                          <p:spTgt spid="24"/>
                                        </p:tgtEl>
                                      </p:cBhvr>
                                    </p:animEffect>
                                  </p:childTnLst>
                                </p:cTn>
                              </p:par>
                            </p:childTnLst>
                          </p:cTn>
                        </p:par>
                      </p:childTnLst>
                    </p:cTn>
                  </p:par>
                  <p:par>
                    <p:cTn id="134" fill="hold" nodeType="clickPar">
                      <p:stCondLst>
                        <p:cond delay="indefinite"/>
                        <p:cond evt="onBegin" delay="0">
                          <p:tn val="133"/>
                        </p:cond>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5"/>
                                        </p:tgtEl>
                                        <p:attrNameLst>
                                          <p:attrName>style.visibility</p:attrName>
                                        </p:attrNameLst>
                                      </p:cBhvr>
                                      <p:to>
                                        <p:strVal val="visible"/>
                                      </p:to>
                                    </p:set>
                                    <p:animEffect transition="in" filter="wipe(left)">
                                      <p:cBhvr>
                                        <p:cTn id="138" dur="500"/>
                                        <p:tgtEl>
                                          <p:spTgt spid="5"/>
                                        </p:tgtEl>
                                      </p:cBhvr>
                                    </p:animEffect>
                                  </p:childTnLst>
                                </p:cTn>
                              </p:par>
                            </p:childTnLst>
                          </p:cTn>
                        </p:par>
                      </p:childTnLst>
                    </p:cTn>
                  </p:par>
                  <p:par>
                    <p:cTn id="139" fill="hold" nodeType="clickPar">
                      <p:stCondLst>
                        <p:cond delay="indefinite"/>
                        <p:cond evt="onBegin" delay="0">
                          <p:tn val="138"/>
                        </p:cond>
                      </p:stCondLst>
                      <p:childTnLst>
                        <p:par>
                          <p:cTn id="140" fill="hold">
                            <p:stCondLst>
                              <p:cond delay="0"/>
                            </p:stCondLst>
                            <p:childTnLst>
                              <p:par>
                                <p:cTn id="141" presetID="16" presetClass="entr" presetSubtype="21" fill="hold" grpId="0" nodeType="clickEffect">
                                  <p:stCondLst>
                                    <p:cond delay="0"/>
                                  </p:stCondLst>
                                  <p:childTnLst>
                                    <p:set>
                                      <p:cBhvr>
                                        <p:cTn id="142" dur="1" fill="hold">
                                          <p:stCondLst>
                                            <p:cond delay="0"/>
                                          </p:stCondLst>
                                        </p:cTn>
                                        <p:tgtEl>
                                          <p:spTgt spid="26"/>
                                        </p:tgtEl>
                                        <p:attrNameLst>
                                          <p:attrName>style.visibility</p:attrName>
                                        </p:attrNameLst>
                                      </p:cBhvr>
                                      <p:to>
                                        <p:strVal val="visible"/>
                                      </p:to>
                                    </p:set>
                                    <p:animEffect transition="in" filter="barn(inVertical)">
                                      <p:cBhvr>
                                        <p:cTn id="143" dur="500"/>
                                        <p:tgtEl>
                                          <p:spTgt spid="26"/>
                                        </p:tgtEl>
                                      </p:cBhvr>
                                    </p:animEffect>
                                  </p:childTnLst>
                                </p:cTn>
                              </p:par>
                            </p:childTnLst>
                          </p:cTn>
                        </p:par>
                      </p:childTnLst>
                    </p:cTn>
                  </p:par>
                  <p:par>
                    <p:cTn id="144" fill="hold" nodeType="clickPar">
                      <p:stCondLst>
                        <p:cond delay="indefinite"/>
                        <p:cond evt="onBegin" delay="0">
                          <p:tn val="143"/>
                        </p:cond>
                      </p:stCondLst>
                      <p:childTnLst>
                        <p:par>
                          <p:cTn id="145" fill="hold">
                            <p:stCondLst>
                              <p:cond delay="0"/>
                            </p:stCondLst>
                            <p:childTnLst>
                              <p:par>
                                <p:cTn id="146" presetID="22" presetClass="entr" presetSubtype="8"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wipe(left)">
                                      <p:cBhvr>
                                        <p:cTn id="148" dur="500"/>
                                        <p:tgtEl>
                                          <p:spTgt spid="7"/>
                                        </p:tgtEl>
                                      </p:cBhvr>
                                    </p:animEffect>
                                  </p:childTnLst>
                                </p:cTn>
                              </p:par>
                            </p:childTnLst>
                          </p:cTn>
                        </p:par>
                      </p:childTnLst>
                    </p:cTn>
                  </p:par>
                  <p:par>
                    <p:cTn id="149" fill="hold" nodeType="clickPar">
                      <p:stCondLst>
                        <p:cond delay="indefinite"/>
                        <p:cond evt="onBegin" delay="0">
                          <p:tn val="148"/>
                        </p:cond>
                      </p:stCondLst>
                      <p:childTnLst>
                        <p:par>
                          <p:cTn id="150" fill="hold">
                            <p:stCondLst>
                              <p:cond delay="0"/>
                            </p:stCondLst>
                            <p:childTnLst>
                              <p:par>
                                <p:cTn id="151" presetID="16" presetClass="entr" presetSubtype="21" fill="hold" grpId="0" nodeType="clickEffect">
                                  <p:stCondLst>
                                    <p:cond delay="0"/>
                                  </p:stCondLst>
                                  <p:childTnLst>
                                    <p:set>
                                      <p:cBhvr>
                                        <p:cTn id="152" dur="1" fill="hold">
                                          <p:stCondLst>
                                            <p:cond delay="0"/>
                                          </p:stCondLst>
                                        </p:cTn>
                                        <p:tgtEl>
                                          <p:spTgt spid="29"/>
                                        </p:tgtEl>
                                        <p:attrNameLst>
                                          <p:attrName>style.visibility</p:attrName>
                                        </p:attrNameLst>
                                      </p:cBhvr>
                                      <p:to>
                                        <p:strVal val="visible"/>
                                      </p:to>
                                    </p:set>
                                    <p:animEffect transition="in" filter="barn(inVertical)">
                                      <p:cBhvr>
                                        <p:cTn id="153" dur="500"/>
                                        <p:tgtEl>
                                          <p:spTgt spid="29"/>
                                        </p:tgtEl>
                                      </p:cBhvr>
                                    </p:animEffect>
                                  </p:childTnLst>
                                </p:cTn>
                              </p:par>
                            </p:childTnLst>
                          </p:cTn>
                        </p:par>
                      </p:childTnLst>
                    </p:cTn>
                  </p:par>
                  <p:par>
                    <p:cTn id="154" fill="hold" nodeType="clickPar">
                      <p:stCondLst>
                        <p:cond delay="indefinite"/>
                        <p:cond evt="onBegin" delay="0">
                          <p:tn val="153"/>
                        </p:cond>
                      </p:stCondLst>
                      <p:childTnLst>
                        <p:par>
                          <p:cTn id="155" fill="hold">
                            <p:stCondLst>
                              <p:cond delay="0"/>
                            </p:stCondLst>
                            <p:childTnLst>
                              <p:par>
                                <p:cTn id="156" presetID="22" presetClass="entr" presetSubtype="8" fill="hold" nodeType="clickEffect">
                                  <p:stCondLst>
                                    <p:cond delay="0"/>
                                  </p:stCondLst>
                                  <p:childTnLst>
                                    <p:set>
                                      <p:cBhvr>
                                        <p:cTn id="157" dur="1" fill="hold">
                                          <p:stCondLst>
                                            <p:cond delay="0"/>
                                          </p:stCondLst>
                                        </p:cTn>
                                        <p:tgtEl>
                                          <p:spTgt spid="9"/>
                                        </p:tgtEl>
                                        <p:attrNameLst>
                                          <p:attrName>style.visibility</p:attrName>
                                        </p:attrNameLst>
                                      </p:cBhvr>
                                      <p:to>
                                        <p:strVal val="visible"/>
                                      </p:to>
                                    </p:set>
                                    <p:animEffect transition="in" filter="wipe(left)">
                                      <p:cBhvr>
                                        <p:cTn id="158" dur="500"/>
                                        <p:tgtEl>
                                          <p:spTgt spid="9"/>
                                        </p:tgtEl>
                                      </p:cBhvr>
                                    </p:animEffect>
                                  </p:childTnLst>
                                </p:cTn>
                              </p:par>
                            </p:childTnLst>
                          </p:cTn>
                        </p:par>
                      </p:childTnLst>
                    </p:cTn>
                  </p:par>
                  <p:par>
                    <p:cTn id="159" fill="hold" nodeType="clickPar">
                      <p:stCondLst>
                        <p:cond delay="indefinite"/>
                        <p:cond evt="onBegin" delay="0">
                          <p:tn val="158"/>
                        </p:cond>
                      </p:stCondLst>
                      <p:childTnLst>
                        <p:par>
                          <p:cTn id="160" fill="hold">
                            <p:stCondLst>
                              <p:cond delay="0"/>
                            </p:stCondLst>
                            <p:childTnLst>
                              <p:par>
                                <p:cTn id="161" presetID="16" presetClass="entr" presetSubtype="21" fill="hold" grpId="0" nodeType="clickEffect">
                                  <p:stCondLst>
                                    <p:cond delay="0"/>
                                  </p:stCondLst>
                                  <p:childTnLst>
                                    <p:set>
                                      <p:cBhvr>
                                        <p:cTn id="162" dur="1" fill="hold">
                                          <p:stCondLst>
                                            <p:cond delay="0"/>
                                          </p:stCondLst>
                                        </p:cTn>
                                        <p:tgtEl>
                                          <p:spTgt spid="33"/>
                                        </p:tgtEl>
                                        <p:attrNameLst>
                                          <p:attrName>style.visibility</p:attrName>
                                        </p:attrNameLst>
                                      </p:cBhvr>
                                      <p:to>
                                        <p:strVal val="visible"/>
                                      </p:to>
                                    </p:set>
                                    <p:animEffect transition="in" filter="barn(inVertical)">
                                      <p:cBhvr>
                                        <p:cTn id="163" dur="500"/>
                                        <p:tgtEl>
                                          <p:spTgt spid="33"/>
                                        </p:tgtEl>
                                      </p:cBhvr>
                                    </p:animEffect>
                                  </p:childTnLst>
                                </p:cTn>
                              </p:par>
                            </p:childTnLst>
                          </p:cTn>
                        </p:par>
                      </p:childTnLst>
                    </p:cTn>
                  </p:par>
                  <p:par>
                    <p:cTn id="164" fill="hold" nodeType="clickPar">
                      <p:stCondLst>
                        <p:cond delay="indefinite"/>
                        <p:cond evt="onBegin" delay="0">
                          <p:tn val="163"/>
                        </p:cond>
                      </p:stCondLst>
                      <p:childTnLst>
                        <p:par>
                          <p:cTn id="165" fill="hold">
                            <p:stCondLst>
                              <p:cond delay="0"/>
                            </p:stCondLst>
                            <p:childTnLst>
                              <p:par>
                                <p:cTn id="166" presetID="16" presetClass="entr" presetSubtype="21" fill="hold" grpId="0" nodeType="clickEffect">
                                  <p:stCondLst>
                                    <p:cond delay="0"/>
                                  </p:stCondLst>
                                  <p:childTnLst>
                                    <p:set>
                                      <p:cBhvr>
                                        <p:cTn id="167" dur="1" fill="hold">
                                          <p:stCondLst>
                                            <p:cond delay="0"/>
                                          </p:stCondLst>
                                        </p:cTn>
                                        <p:tgtEl>
                                          <p:spTgt spid="34"/>
                                        </p:tgtEl>
                                        <p:attrNameLst>
                                          <p:attrName>style.visibility</p:attrName>
                                        </p:attrNameLst>
                                      </p:cBhvr>
                                      <p:to>
                                        <p:strVal val="visible"/>
                                      </p:to>
                                    </p:set>
                                    <p:animEffect transition="in" filter="barn(inVertical)">
                                      <p:cBhvr>
                                        <p:cTn id="16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43" grpId="0" animBg="1"/>
      <p:bldP spid="45" grpId="0" animBg="1"/>
      <p:bldP spid="14" grpId="0" animBg="1"/>
      <p:bldP spid="16" grpId="0" animBg="1"/>
      <p:bldP spid="17" grpId="0" animBg="1"/>
      <p:bldP spid="19" grpId="0" animBg="1"/>
      <p:bldP spid="20" grpId="0" animBg="1"/>
      <p:bldP spid="22" grpId="0" animBg="1"/>
      <p:bldP spid="64" grpId="0"/>
      <p:bldP spid="24" grpId="0"/>
      <p:bldP spid="26" grpId="0"/>
      <p:bldP spid="29" grpId="0"/>
      <p:bldP spid="32" grpId="0"/>
      <p:bldP spid="33" grpId="0"/>
      <p:bldP spid="34" grpId="0"/>
    </p:bldLst>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6" name="图片 5" title=""/>
          <p:cNvPicPr>
            <a:picLocks noChangeAspect="1"/>
          </p:cNvPicPr>
          <p:nvPr/>
        </p:nvPicPr>
        <p:blipFill>
          <a:blip r:embed="rId2"/>
          <a:stretch>
            <a:fillRect/>
          </a:stretch>
        </p:blipFill>
        <p:spPr>
          <a:xfrm>
            <a:off x="5250815" y="47993"/>
            <a:ext cx="903605" cy="923290"/>
          </a:xfrm>
          <a:prstGeom prst="rect">
            <a:avLst/>
          </a:prstGeom>
        </p:spPr>
      </p:pic>
      <p:sp>
        <p:nvSpPr>
          <p:cNvPr id="11" name="文本框 10" title=""/>
          <p:cNvSpPr txBox="1"/>
          <p:nvPr/>
        </p:nvSpPr>
        <p:spPr>
          <a:xfrm>
            <a:off x="6175375" y="231775"/>
            <a:ext cx="522160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汽油机、柴油机及相关计算</a:t>
            </a:r>
            <a:endParaRPr lang="zh-CN" altLang="en-US" sz="2400" b="1">
              <a:solidFill>
                <a:srgbClr val="0070C0"/>
              </a:solidFill>
              <a:latin typeface="微软雅黑" panose="020b0503020204020204" charset="-122"/>
              <a:ea typeface="微软雅黑" panose="020b0503020204020204" charset="-122"/>
            </a:endParaRPr>
          </a:p>
        </p:txBody>
      </p:sp>
      <p:sp>
        <p:nvSpPr>
          <p:cNvPr id="23" name="文本框 22" title=""/>
          <p:cNvSpPr txBox="1"/>
          <p:nvPr/>
        </p:nvSpPr>
        <p:spPr>
          <a:xfrm>
            <a:off x="292735" y="1470025"/>
            <a:ext cx="11602085" cy="175323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a:latin typeface="微软雅黑" panose="020b0503020204020204" charset="-122"/>
                <a:ea typeface="微软雅黑" panose="020b0503020204020204" charset="-122"/>
                <a:cs typeface="微软雅黑" panose="020b0503020204020204" charset="-122"/>
                <a:sym typeface="+mn-ea"/>
              </a:rPr>
              <a:t>小明一家驾车旅行，（1）加油时，闻到汽油味，说明分子在</a:t>
            </a:r>
            <a:r>
              <a:rPr lang="en-US" u="sng">
                <a:latin typeface="微软雅黑" panose="020b0503020204020204" charset="-122"/>
                <a:ea typeface="微软雅黑" panose="020b0503020204020204" charset="-122"/>
                <a:cs typeface="微软雅黑" panose="020b0503020204020204" charset="-122"/>
                <a:sym typeface="+mn-ea"/>
              </a:rPr>
              <a:t>                                   </a:t>
            </a:r>
            <a:r>
              <a:rPr>
                <a:latin typeface="微软雅黑" panose="020b0503020204020204" charset="-122"/>
                <a:ea typeface="微软雅黑" panose="020b0503020204020204" charset="-122"/>
                <a:cs typeface="微软雅黑" panose="020b0503020204020204" charset="-122"/>
                <a:sym typeface="+mn-ea"/>
              </a:rPr>
              <a:t>；（2）图示为车发动机的一个冲程，其能量转化情况是</a:t>
            </a:r>
            <a:r>
              <a:rPr lang="en-US" u="sng">
                <a:latin typeface="微软雅黑" panose="020b0503020204020204" charset="-122"/>
                <a:ea typeface="微软雅黑" panose="020b0503020204020204" charset="-122"/>
                <a:cs typeface="微软雅黑" panose="020b0503020204020204" charset="-122"/>
                <a:sym typeface="+mn-ea"/>
              </a:rPr>
              <a:t>                     </a:t>
            </a:r>
            <a:r>
              <a:rPr>
                <a:latin typeface="微软雅黑" panose="020b0503020204020204" charset="-122"/>
                <a:ea typeface="微软雅黑" panose="020b0503020204020204" charset="-122"/>
                <a:cs typeface="微软雅黑" panose="020b0503020204020204" charset="-122"/>
                <a:sym typeface="+mn-ea"/>
              </a:rPr>
              <a:t>；（3）若车的总质量为1.5t，匀速直线行驶9km，所受阻力为车重的0.1倍，完全燃烧汽油1L，则1L汽油完全燃烧放出的热量是</a:t>
            </a:r>
            <a:r>
              <a:rPr lang="en-US" u="sng">
                <a:latin typeface="微软雅黑" panose="020b0503020204020204" charset="-122"/>
                <a:ea typeface="微软雅黑" panose="020b0503020204020204" charset="-122"/>
                <a:cs typeface="微软雅黑" panose="020b0503020204020204" charset="-122"/>
                <a:sym typeface="+mn-ea"/>
              </a:rPr>
              <a:t>              </a:t>
            </a:r>
            <a:r>
              <a:rPr>
                <a:latin typeface="微软雅黑" panose="020b0503020204020204" charset="-122"/>
                <a:ea typeface="微软雅黑" panose="020b0503020204020204" charset="-122"/>
                <a:cs typeface="微软雅黑" panose="020b0503020204020204" charset="-122"/>
                <a:sym typeface="+mn-ea"/>
              </a:rPr>
              <a:t>J，车所受牵引力是</a:t>
            </a:r>
            <a:r>
              <a:rPr lang="en-US" u="sng">
                <a:latin typeface="微软雅黑" panose="020b0503020204020204" charset="-122"/>
                <a:ea typeface="微软雅黑" panose="020b0503020204020204" charset="-122"/>
                <a:cs typeface="微软雅黑" panose="020b0503020204020204" charset="-122"/>
                <a:sym typeface="+mn-ea"/>
              </a:rPr>
              <a:t>              </a:t>
            </a:r>
            <a:r>
              <a:rPr>
                <a:latin typeface="微软雅黑" panose="020b0503020204020204" charset="-122"/>
                <a:ea typeface="微软雅黑" panose="020b0503020204020204" charset="-122"/>
                <a:cs typeface="微软雅黑" panose="020b0503020204020204" charset="-122"/>
                <a:sym typeface="+mn-ea"/>
              </a:rPr>
              <a:t>N，车的工作效率是______%。（ρ</a:t>
            </a:r>
            <a:r>
              <a:rPr baseline="-25000">
                <a:latin typeface="微软雅黑" panose="020b0503020204020204" charset="-122"/>
                <a:ea typeface="微软雅黑" panose="020b0503020204020204" charset="-122"/>
                <a:cs typeface="微软雅黑" panose="020b0503020204020204" charset="-122"/>
                <a:sym typeface="+mn-ea"/>
              </a:rPr>
              <a:t>汽油</a:t>
            </a:r>
            <a:r>
              <a:rPr>
                <a:latin typeface="微软雅黑" panose="020b0503020204020204" charset="-122"/>
                <a:ea typeface="微软雅黑" panose="020b0503020204020204" charset="-122"/>
                <a:cs typeface="微软雅黑" panose="020b0503020204020204" charset="-122"/>
                <a:sym typeface="+mn-ea"/>
              </a:rPr>
              <a:t> =0.8×10</a:t>
            </a:r>
            <a:r>
              <a:rPr baseline="30000">
                <a:latin typeface="微软雅黑" panose="020b0503020204020204" charset="-122"/>
                <a:ea typeface="微软雅黑" panose="020b0503020204020204" charset="-122"/>
                <a:cs typeface="微软雅黑" panose="020b0503020204020204" charset="-122"/>
                <a:sym typeface="+mn-ea"/>
              </a:rPr>
              <a:t>3</a:t>
            </a:r>
            <a:r>
              <a:rPr>
                <a:latin typeface="微软雅黑" panose="020b0503020204020204" charset="-122"/>
                <a:ea typeface="微软雅黑" panose="020b0503020204020204" charset="-122"/>
                <a:cs typeface="微软雅黑" panose="020b0503020204020204" charset="-122"/>
                <a:sym typeface="+mn-ea"/>
              </a:rPr>
              <a:t> kg/m</a:t>
            </a:r>
            <a:r>
              <a:rPr baseline="30000">
                <a:latin typeface="微软雅黑" panose="020b0503020204020204" charset="-122"/>
                <a:ea typeface="微软雅黑" panose="020b0503020204020204" charset="-122"/>
                <a:cs typeface="微软雅黑" panose="020b0503020204020204" charset="-122"/>
                <a:sym typeface="+mn-ea"/>
              </a:rPr>
              <a:t>3</a:t>
            </a:r>
            <a:r>
              <a:rPr>
                <a:latin typeface="微软雅黑" panose="020b0503020204020204" charset="-122"/>
                <a:ea typeface="微软雅黑" panose="020b0503020204020204" charset="-122"/>
                <a:cs typeface="微软雅黑" panose="020b0503020204020204" charset="-122"/>
                <a:sym typeface="+mn-ea"/>
              </a:rPr>
              <a:t> ；q</a:t>
            </a:r>
            <a:r>
              <a:rPr baseline="-25000">
                <a:latin typeface="微软雅黑" panose="020b0503020204020204" charset="-122"/>
                <a:ea typeface="微软雅黑" panose="020b0503020204020204" charset="-122"/>
                <a:cs typeface="微软雅黑" panose="020b0503020204020204" charset="-122"/>
                <a:sym typeface="+mn-ea"/>
              </a:rPr>
              <a:t>汽油</a:t>
            </a:r>
            <a:r>
              <a:rPr>
                <a:latin typeface="微软雅黑" panose="020b0503020204020204" charset="-122"/>
                <a:ea typeface="微软雅黑" panose="020b0503020204020204" charset="-122"/>
                <a:cs typeface="微软雅黑" panose="020b0503020204020204" charset="-122"/>
                <a:sym typeface="+mn-ea"/>
              </a:rPr>
              <a:t> =4.5×10</a:t>
            </a:r>
            <a:r>
              <a:rPr baseline="30000">
                <a:latin typeface="微软雅黑" panose="020b0503020204020204" charset="-122"/>
                <a:ea typeface="微软雅黑" panose="020b0503020204020204" charset="-122"/>
                <a:cs typeface="微软雅黑" panose="020b0503020204020204" charset="-122"/>
                <a:sym typeface="+mn-ea"/>
              </a:rPr>
              <a:t>7</a:t>
            </a:r>
            <a:r>
              <a:rPr>
                <a:latin typeface="微软雅黑" panose="020b0503020204020204" charset="-122"/>
                <a:ea typeface="微软雅黑" panose="020b0503020204020204" charset="-122"/>
                <a:cs typeface="微软雅黑" panose="020b0503020204020204" charset="-122"/>
                <a:sym typeface="+mn-ea"/>
              </a:rPr>
              <a:t> J/kg；g取10N/kg）</a:t>
            </a:r>
            <a:endParaRPr>
              <a:latin typeface="微软雅黑" panose="020b0503020204020204" charset="-122"/>
              <a:ea typeface="微软雅黑" panose="020b0503020204020204" charset="-122"/>
              <a:cs typeface="微软雅黑" panose="020b0503020204020204" charset="-122"/>
              <a:sym typeface="+mn-ea"/>
            </a:endParaRPr>
          </a:p>
        </p:txBody>
      </p:sp>
      <p:sp>
        <p:nvSpPr>
          <p:cNvPr id="64" name="文本框 63" title=""/>
          <p:cNvSpPr txBox="1"/>
          <p:nvPr/>
        </p:nvSpPr>
        <p:spPr>
          <a:xfrm>
            <a:off x="3208020" y="3348990"/>
            <a:ext cx="83108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闻到汽油味，从物理学角度来看，属于扩散现象，这个现象表明这汽油分子在做无则规运动</a:t>
            </a:r>
            <a:endParaRPr lang="zh-CN" altLang="en-US" sz="1600">
              <a:solidFill>
                <a:srgbClr val="FF0000"/>
              </a:solidFill>
              <a:latin typeface="微软雅黑" panose="020b0503020204020204" charset="-122"/>
              <a:ea typeface="微软雅黑" panose="020b0503020204020204" charset="-122"/>
            </a:endParaRPr>
          </a:p>
        </p:txBody>
      </p:sp>
      <p:sp>
        <p:nvSpPr>
          <p:cNvPr id="24" name="文本框 23" title=""/>
          <p:cNvSpPr txBox="1"/>
          <p:nvPr/>
        </p:nvSpPr>
        <p:spPr>
          <a:xfrm>
            <a:off x="3208020" y="3865880"/>
            <a:ext cx="607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进气门、排气门关闭，活塞上移，是压缩冲程，机械能转化为内能</a:t>
            </a:r>
            <a:endParaRPr lang="zh-CN" altLang="en-US" sz="1600">
              <a:solidFill>
                <a:srgbClr val="FF0000"/>
              </a:solidFill>
              <a:latin typeface="微软雅黑" panose="020b0503020204020204" charset="-122"/>
              <a:ea typeface="微软雅黑" panose="020b0503020204020204" charset="-122"/>
            </a:endParaRPr>
          </a:p>
        </p:txBody>
      </p:sp>
      <p:sp>
        <p:nvSpPr>
          <p:cNvPr id="26" name="文本框 25" title=""/>
          <p:cNvSpPr txBox="1"/>
          <p:nvPr/>
        </p:nvSpPr>
        <p:spPr>
          <a:xfrm>
            <a:off x="3208020" y="4458335"/>
            <a:ext cx="142240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1L汽油质量为</a:t>
            </a:r>
            <a:endParaRPr lang="zh-CN" altLang="en-US" sz="1600">
              <a:solidFill>
                <a:srgbClr val="FF0000"/>
              </a:solidFill>
              <a:latin typeface="微软雅黑" panose="020b0503020204020204" charset="-122"/>
              <a:ea typeface="微软雅黑" panose="020b0503020204020204" charset="-122"/>
            </a:endParaRPr>
          </a:p>
        </p:txBody>
      </p:sp>
      <p:sp>
        <p:nvSpPr>
          <p:cNvPr id="29" name="文本框 28" title=""/>
          <p:cNvSpPr txBox="1"/>
          <p:nvPr/>
        </p:nvSpPr>
        <p:spPr>
          <a:xfrm>
            <a:off x="3208020" y="4919345"/>
            <a:ext cx="284480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1L汽油完全燃烧放出的热量是</a:t>
            </a:r>
            <a:endParaRPr lang="zh-CN" altLang="en-US" sz="1600">
              <a:solidFill>
                <a:srgbClr val="FF0000"/>
              </a:solidFill>
              <a:latin typeface="微软雅黑" panose="020b0503020204020204" charset="-122"/>
              <a:ea typeface="微软雅黑" panose="020b0503020204020204" charset="-122"/>
            </a:endParaRPr>
          </a:p>
        </p:txBody>
      </p:sp>
      <p:pic>
        <p:nvPicPr>
          <p:cNvPr id="2" name="图片 -2147482429" title=""/>
          <p:cNvPicPr>
            <a:picLocks noChangeAspect="1"/>
          </p:cNvPicPr>
          <p:nvPr/>
        </p:nvPicPr>
        <p:blipFill>
          <a:blip r:embed="rId3"/>
          <a:stretch>
            <a:fillRect/>
          </a:stretch>
        </p:blipFill>
        <p:spPr>
          <a:xfrm>
            <a:off x="1251585" y="3223260"/>
            <a:ext cx="1768475" cy="3260725"/>
          </a:xfrm>
          <a:prstGeom prst="rect">
            <a:avLst/>
          </a:prstGeom>
          <a:noFill/>
          <a:ln w="9525">
            <a:noFill/>
          </a:ln>
        </p:spPr>
      </p:pic>
      <p:pic>
        <p:nvPicPr>
          <p:cNvPr id="4" name="图片 -2147482427" title=""/>
          <p:cNvPicPr>
            <a:picLocks noChangeAspect="1"/>
          </p:cNvPicPr>
          <p:nvPr/>
        </p:nvPicPr>
        <p:blipFill>
          <a:blip r:embed="rId4"/>
          <a:stretch>
            <a:fillRect/>
          </a:stretch>
        </p:blipFill>
        <p:spPr>
          <a:xfrm>
            <a:off x="4739005" y="4512945"/>
            <a:ext cx="2571750" cy="228600"/>
          </a:xfrm>
          <a:prstGeom prst="rect">
            <a:avLst/>
          </a:prstGeom>
          <a:noFill/>
          <a:ln w="9525">
            <a:noFill/>
          </a:ln>
        </p:spPr>
      </p:pic>
      <p:pic>
        <p:nvPicPr>
          <p:cNvPr id="5" name="图片 -2147482426" title=""/>
          <p:cNvPicPr>
            <a:picLocks noChangeAspect="1"/>
          </p:cNvPicPr>
          <p:nvPr/>
        </p:nvPicPr>
        <p:blipFill>
          <a:blip r:embed="rId5"/>
          <a:stretch>
            <a:fillRect/>
          </a:stretch>
        </p:blipFill>
        <p:spPr>
          <a:xfrm>
            <a:off x="6240463" y="4973320"/>
            <a:ext cx="2524125" cy="228600"/>
          </a:xfrm>
          <a:prstGeom prst="rect">
            <a:avLst/>
          </a:prstGeom>
          <a:noFill/>
          <a:ln w="9525">
            <a:noFill/>
          </a:ln>
        </p:spPr>
      </p:pic>
      <p:sp>
        <p:nvSpPr>
          <p:cNvPr id="10" name="文本框 9" title=""/>
          <p:cNvSpPr txBox="1"/>
          <p:nvPr/>
        </p:nvSpPr>
        <p:spPr>
          <a:xfrm>
            <a:off x="3208020" y="5434330"/>
            <a:ext cx="4669155"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机械功为W=Fs=1.5×10</a:t>
            </a:r>
            <a:r>
              <a:rPr lang="zh-CN" altLang="en-US" sz="1600" baseline="30000">
                <a:solidFill>
                  <a:srgbClr val="FF0000"/>
                </a:solidFill>
                <a:latin typeface="微软雅黑" panose="020b0503020204020204" charset="-122"/>
                <a:ea typeface="微软雅黑" panose="020b0503020204020204" charset="-122"/>
              </a:rPr>
              <a:t>3</a:t>
            </a:r>
            <a:r>
              <a:rPr lang="zh-CN" altLang="en-US" sz="1600">
                <a:solidFill>
                  <a:srgbClr val="FF0000"/>
                </a:solidFill>
                <a:latin typeface="微软雅黑" panose="020b0503020204020204" charset="-122"/>
                <a:ea typeface="微软雅黑" panose="020b0503020204020204" charset="-122"/>
              </a:rPr>
              <a:t> N×9000m=1.35×10</a:t>
            </a:r>
            <a:r>
              <a:rPr lang="zh-CN" altLang="en-US" sz="1600" baseline="30000">
                <a:solidFill>
                  <a:srgbClr val="FF0000"/>
                </a:solidFill>
                <a:latin typeface="微软雅黑" panose="020b0503020204020204" charset="-122"/>
                <a:ea typeface="微软雅黑" panose="020b0503020204020204" charset="-122"/>
              </a:rPr>
              <a:t>7</a:t>
            </a:r>
            <a:r>
              <a:rPr lang="zh-CN" altLang="en-US" sz="1600">
                <a:solidFill>
                  <a:srgbClr val="FF0000"/>
                </a:solidFill>
                <a:latin typeface="微软雅黑" panose="020b0503020204020204" charset="-122"/>
                <a:ea typeface="微软雅黑" panose="020b0503020204020204" charset="-122"/>
              </a:rPr>
              <a:t> J</a:t>
            </a:r>
            <a:endParaRPr lang="zh-CN" altLang="en-US" sz="1600">
              <a:solidFill>
                <a:srgbClr val="FF0000"/>
              </a:solidFill>
              <a:latin typeface="微软雅黑" panose="020b0503020204020204" charset="-122"/>
              <a:ea typeface="微软雅黑" panose="020b0503020204020204" charset="-122"/>
            </a:endParaRPr>
          </a:p>
        </p:txBody>
      </p:sp>
      <p:sp>
        <p:nvSpPr>
          <p:cNvPr id="35" name="文本框 34" title=""/>
          <p:cNvSpPr txBox="1"/>
          <p:nvPr/>
        </p:nvSpPr>
        <p:spPr>
          <a:xfrm>
            <a:off x="3208020" y="6030595"/>
            <a:ext cx="792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效率为</a:t>
            </a:r>
            <a:endParaRPr lang="zh-CN" altLang="en-US" sz="1600">
              <a:solidFill>
                <a:srgbClr val="FF0000"/>
              </a:solidFill>
              <a:latin typeface="微软雅黑" panose="020b0503020204020204" charset="-122"/>
              <a:ea typeface="微软雅黑" panose="020b0503020204020204" charset="-122"/>
            </a:endParaRPr>
          </a:p>
        </p:txBody>
      </p:sp>
      <p:pic>
        <p:nvPicPr>
          <p:cNvPr id="7" name="图片 -2147482425" title=""/>
          <p:cNvPicPr>
            <a:picLocks noChangeAspect="1"/>
          </p:cNvPicPr>
          <p:nvPr/>
        </p:nvPicPr>
        <p:blipFill>
          <a:blip r:embed="rId6"/>
          <a:stretch>
            <a:fillRect/>
          </a:stretch>
        </p:blipFill>
        <p:spPr>
          <a:xfrm>
            <a:off x="4064000" y="5948680"/>
            <a:ext cx="2705100" cy="438150"/>
          </a:xfrm>
          <a:prstGeom prst="rect">
            <a:avLst/>
          </a:prstGeom>
          <a:noFill/>
          <a:ln w="9525">
            <a:noFill/>
          </a:ln>
        </p:spPr>
      </p:pic>
      <p:sp>
        <p:nvSpPr>
          <p:cNvPr id="36" name="文本框 35" title=""/>
          <p:cNvSpPr txBox="1"/>
          <p:nvPr/>
        </p:nvSpPr>
        <p:spPr>
          <a:xfrm>
            <a:off x="7752080" y="1564640"/>
            <a:ext cx="2418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永不停息地做无规则运动</a:t>
            </a:r>
            <a:endParaRPr lang="en-US" altLang="zh-CN" sz="1600">
              <a:solidFill>
                <a:srgbClr val="FF0000"/>
              </a:solidFill>
              <a:latin typeface="微软雅黑" panose="020b0503020204020204" charset="-122"/>
              <a:ea typeface="微软雅黑" panose="020b0503020204020204" charset="-122"/>
            </a:endParaRPr>
          </a:p>
        </p:txBody>
      </p:sp>
      <p:sp>
        <p:nvSpPr>
          <p:cNvPr id="37" name="文本框 36" title=""/>
          <p:cNvSpPr txBox="1"/>
          <p:nvPr/>
        </p:nvSpPr>
        <p:spPr>
          <a:xfrm>
            <a:off x="4512310" y="1991360"/>
            <a:ext cx="1808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机械能转化为内能</a:t>
            </a:r>
            <a:endParaRPr lang="en-US" altLang="zh-CN" sz="1600">
              <a:solidFill>
                <a:srgbClr val="FF0000"/>
              </a:solidFill>
              <a:latin typeface="微软雅黑" panose="020b0503020204020204" charset="-122"/>
              <a:ea typeface="微软雅黑" panose="020b0503020204020204" charset="-122"/>
            </a:endParaRPr>
          </a:p>
        </p:txBody>
      </p:sp>
      <p:sp>
        <p:nvSpPr>
          <p:cNvPr id="38" name="文本框 37" title=""/>
          <p:cNvSpPr txBox="1"/>
          <p:nvPr/>
        </p:nvSpPr>
        <p:spPr>
          <a:xfrm>
            <a:off x="7310755" y="2411730"/>
            <a:ext cx="107061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3.6</a:t>
            </a:r>
            <a:r>
              <a:rPr lang="en-US" altLang="zh-CN" sz="1600">
                <a:solidFill>
                  <a:srgbClr val="FF0000"/>
                </a:solidFill>
                <a:latin typeface="宋体" panose="02010600030101010101" pitchFamily="2" charset="-122"/>
                <a:ea typeface="宋体" panose="02010600030101010101" pitchFamily="2" charset="-122"/>
              </a:rPr>
              <a:t>×</a:t>
            </a:r>
            <a:r>
              <a:rPr lang="en-US" altLang="zh-CN" sz="1600">
                <a:solidFill>
                  <a:srgbClr val="FF0000"/>
                </a:solidFill>
                <a:latin typeface="微软雅黑" panose="020b0503020204020204" charset="-122"/>
                <a:ea typeface="微软雅黑" panose="020b0503020204020204" charset="-122"/>
              </a:rPr>
              <a:t>10</a:t>
            </a:r>
            <a:r>
              <a:rPr lang="en-US" altLang="zh-CN" sz="1600" baseline="30000">
                <a:solidFill>
                  <a:srgbClr val="FF0000"/>
                </a:solidFill>
                <a:latin typeface="微软雅黑" panose="020b0503020204020204" charset="-122"/>
                <a:ea typeface="微软雅黑" panose="020b0503020204020204" charset="-122"/>
              </a:rPr>
              <a:t>7</a:t>
            </a:r>
            <a:r>
              <a:rPr lang="en-US" altLang="zh-CN" sz="1600">
                <a:solidFill>
                  <a:srgbClr val="FF0000"/>
                </a:solidFill>
                <a:latin typeface="微软雅黑" panose="020b0503020204020204" charset="-122"/>
                <a:ea typeface="微软雅黑" panose="020b0503020204020204" charset="-122"/>
              </a:rPr>
              <a:t>J</a:t>
            </a:r>
            <a:endParaRPr lang="en-US" altLang="zh-CN" sz="1600">
              <a:solidFill>
                <a:srgbClr val="FF0000"/>
              </a:solidFill>
              <a:latin typeface="微软雅黑" panose="020b0503020204020204" charset="-122"/>
              <a:ea typeface="微软雅黑" panose="020b0503020204020204" charset="-122"/>
            </a:endParaRPr>
          </a:p>
        </p:txBody>
      </p:sp>
      <p:sp>
        <p:nvSpPr>
          <p:cNvPr id="40" name="文本框 39" title=""/>
          <p:cNvSpPr txBox="1"/>
          <p:nvPr/>
        </p:nvSpPr>
        <p:spPr>
          <a:xfrm>
            <a:off x="10253345" y="2411730"/>
            <a:ext cx="961390" cy="337185"/>
          </a:xfrm>
          <a:prstGeom prst="rect">
            <a:avLst/>
          </a:prstGeom>
          <a:noFill/>
        </p:spPr>
        <p:txBody>
          <a:bodyPr wrap="none" rtlCol="0">
            <a:spAutoFit/>
          </a:bodyPr>
          <a:lstStyle/>
          <a:p>
            <a:pPr algn="l"/>
            <a:r>
              <a:rPr lang="en-US" altLang="zh-CN" sz="1600">
                <a:solidFill>
                  <a:srgbClr val="FF0000"/>
                </a:solidFill>
              </a:rPr>
              <a:t>1.5×10</a:t>
            </a:r>
            <a:r>
              <a:rPr lang="en-US" altLang="zh-CN" sz="1600" baseline="30000">
                <a:solidFill>
                  <a:srgbClr val="FF0000"/>
                </a:solidFill>
              </a:rPr>
              <a:t>3</a:t>
            </a:r>
            <a:r>
              <a:rPr lang="en-US" altLang="zh-CN" sz="1600">
                <a:solidFill>
                  <a:srgbClr val="FF0000"/>
                </a:solidFill>
              </a:rPr>
              <a:t> </a:t>
            </a:r>
            <a:endParaRPr lang="en-US" altLang="zh-CN" sz="1600">
              <a:solidFill>
                <a:srgbClr val="FF0000"/>
              </a:solidFill>
            </a:endParaRPr>
          </a:p>
        </p:txBody>
      </p:sp>
      <p:sp>
        <p:nvSpPr>
          <p:cNvPr id="41" name="文本框 40" title=""/>
          <p:cNvSpPr txBox="1"/>
          <p:nvPr/>
        </p:nvSpPr>
        <p:spPr>
          <a:xfrm>
            <a:off x="2026920" y="2809875"/>
            <a:ext cx="542925" cy="337185"/>
          </a:xfrm>
          <a:prstGeom prst="rect">
            <a:avLst/>
          </a:prstGeom>
          <a:noFill/>
        </p:spPr>
        <p:txBody>
          <a:bodyPr wrap="none" rtlCol="0">
            <a:spAutoFit/>
          </a:bodyPr>
          <a:lstStyle/>
          <a:p>
            <a:pPr algn="l"/>
            <a:r>
              <a:rPr lang="en-US" altLang="zh-CN" sz="1600">
                <a:solidFill>
                  <a:srgbClr val="FF0000"/>
                </a:solidFill>
              </a:rPr>
              <a:t>37.5</a:t>
            </a:r>
            <a:endParaRPr lang="en-US" altLang="zh-CN" sz="16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wipe(left)">
                                      <p:cBhvr>
                                        <p:cTn id="26" dur="500"/>
                                        <p:tgtEl>
                                          <p:spTgt spid="23">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barn(inVertical)">
                                      <p:cBhvr>
                                        <p:cTn id="36" dur="500"/>
                                        <p:tgtEl>
                                          <p:spTgt spid="64"/>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500"/>
                                        <p:tgtEl>
                                          <p:spTgt spid="5"/>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arn(inVertical)">
                                      <p:cBhvr>
                                        <p:cTn id="66" dur="500"/>
                                        <p:tgtEl>
                                          <p:spTgt spid="10"/>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barn(inVertical)">
                                      <p:cBhvr>
                                        <p:cTn id="71" dur="500"/>
                                        <p:tgtEl>
                                          <p:spTgt spid="35"/>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500"/>
                                        <p:tgtEl>
                                          <p:spTgt spid="7"/>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barn(inVertical)">
                                      <p:cBhvr>
                                        <p:cTn id="81" dur="500"/>
                                        <p:tgtEl>
                                          <p:spTgt spid="36"/>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barn(inVertical)">
                                      <p:cBhvr>
                                        <p:cTn id="86" dur="500"/>
                                        <p:tgtEl>
                                          <p:spTgt spid="37"/>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barn(inVertical)">
                                      <p:cBhvr>
                                        <p:cTn id="96" dur="500"/>
                                        <p:tgtEl>
                                          <p:spTgt spid="40"/>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barn(inVertical)">
                                      <p:cBhvr>
                                        <p:cTn id="10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64" grpId="0"/>
      <p:bldP spid="24" grpId="0"/>
      <p:bldP spid="26" grpId="0"/>
      <p:bldP spid="29" grpId="0"/>
      <p:bldP spid="10" grpId="0"/>
      <p:bldP spid="35" grpId="0"/>
      <p:bldP spid="36" grpId="0"/>
      <p:bldP spid="37" grpId="0"/>
      <p:bldP spid="38" grpId="0"/>
      <p:bldP spid="40" grpId="0"/>
      <p:bldP spid="41" grpId="0"/>
    </p:bldLst>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05</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热机效率</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一、燃料的热值</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147637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1.燃料</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（1）燃料的种类：燃料是指可燃烧的物质，根据不同标准，燃料可分为不同的种类，最常见的是按其物理状态分类。</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2147482422" title=""/>
          <p:cNvPicPr>
            <a:picLocks noChangeAspect="1"/>
          </p:cNvPicPr>
          <p:nvPr/>
        </p:nvPicPr>
        <p:blipFill>
          <a:blip r:embed="rId3"/>
          <a:stretch>
            <a:fillRect/>
          </a:stretch>
        </p:blipFill>
        <p:spPr>
          <a:xfrm>
            <a:off x="2143125" y="2854960"/>
            <a:ext cx="7906385" cy="2030095"/>
          </a:xfrm>
          <a:prstGeom prst="rect">
            <a:avLst/>
          </a:prstGeom>
          <a:noFill/>
          <a:ln w="9525">
            <a:noFill/>
          </a:ln>
        </p:spPr>
      </p:pic>
      <p:sp>
        <p:nvSpPr>
          <p:cNvPr id="6" name="文本框 5" title=""/>
          <p:cNvSpPr txBox="1"/>
          <p:nvPr/>
        </p:nvSpPr>
        <p:spPr>
          <a:xfrm>
            <a:off x="226695" y="4802505"/>
            <a:ext cx="11411585" cy="553085"/>
          </a:xfrm>
          <a:prstGeom prst="rect">
            <a:avLst/>
          </a:prstGeom>
          <a:noFill/>
        </p:spPr>
        <p:txBody>
          <a:bodyPr wrap="square" rtlCol="0" anchor="t">
            <a:spAutoFit/>
          </a:bodyPr>
          <a:lstStyle/>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（2）燃料燃烧时能量转化：燃料在燃烧时将</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化学能转化为内能</a:t>
            </a:r>
            <a:r>
              <a:rPr sz="2000">
                <a:solidFill>
                  <a:schemeClr val="tx1"/>
                </a:solidFill>
                <a:latin typeface="微软雅黑" panose="020b0503020204020204" charset="-122"/>
                <a:ea typeface="微软雅黑" panose="020b0503020204020204" charset="-122"/>
                <a:cs typeface="微软雅黑" panose="020b0503020204020204" charset="-122"/>
              </a:rPr>
              <a:t>。</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一、燃料的热值</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424624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2.燃料的热值：</a:t>
            </a:r>
            <a:r>
              <a:rPr sz="2000">
                <a:solidFill>
                  <a:schemeClr val="tx1"/>
                </a:solidFill>
                <a:latin typeface="微软雅黑" panose="020b0503020204020204" charset="-122"/>
                <a:ea typeface="微软雅黑" panose="020b0503020204020204" charset="-122"/>
                <a:cs typeface="微软雅黑" panose="020b0503020204020204" charset="-122"/>
              </a:rPr>
              <a:t>燃料种类很多，由于其燃烧成分不同，相同质量的不同燃料完全燃烧时放出的热量不同，在物理学上用“热值”来表示</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燃料燃烧的放热本领</a:t>
            </a:r>
            <a:r>
              <a:rPr sz="2000">
                <a:solidFill>
                  <a:schemeClr val="tx1"/>
                </a:solidFill>
                <a:latin typeface="微软雅黑" panose="020b0503020204020204" charset="-122"/>
                <a:ea typeface="微软雅黑" panose="020b0503020204020204" charset="-122"/>
                <a:cs typeface="微软雅黑" panose="020b0503020204020204" charset="-122"/>
              </a:rPr>
              <a:t>。</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（1）热值：某种燃料完全燃烧放出的热量，与其质量的比值叫这种燃料的热值；用“q”表示。</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（2）热值单位：</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J/kg</a:t>
            </a:r>
            <a:r>
              <a:rPr sz="2000">
                <a:solidFill>
                  <a:schemeClr val="tx1"/>
                </a:solidFill>
                <a:latin typeface="微软雅黑" panose="020b0503020204020204" charset="-122"/>
                <a:ea typeface="微软雅黑" panose="020b0503020204020204" charset="-122"/>
                <a:cs typeface="微软雅黑" panose="020b0503020204020204" charset="-122"/>
              </a:rPr>
              <a:t>。</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3）热值的物理意义：一、1kg某种燃料完全燃烧放出的热量就等于该燃料的热值；二、热值反映的是某种物质的一种燃烧特性，同时反映出不同燃料燃烧过程中，化学能转变成内能的本领大小；也就是说，它是燃料本身的一种特性，只与燃料的种类有关，与燃料的形态、质量、体积等均无关。</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（4）燃料燃烧放出的热量：热量：</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Q</a:t>
            </a:r>
            <a:r>
              <a:rPr sz="2000" baseline="-25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放</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＝qm</a:t>
            </a:r>
            <a:r>
              <a:rPr sz="2000">
                <a:solidFill>
                  <a:schemeClr val="tx1"/>
                </a:solidFill>
                <a:latin typeface="微软雅黑" panose="020b0503020204020204" charset="-122"/>
                <a:ea typeface="微软雅黑" panose="020b0503020204020204" charset="-122"/>
                <a:cs typeface="微软雅黑" panose="020b0503020204020204" charset="-122"/>
              </a:rPr>
              <a:t>；（Q放 是燃料放出的热量，单位是J；q是热值，单位是J/kg；m 是质量，单位是kg）</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一、燃料的热值</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1476375"/>
          </a:xfrm>
          <a:prstGeom prst="rect">
            <a:avLst/>
          </a:prstGeom>
          <a:noFill/>
        </p:spPr>
        <p:txBody>
          <a:bodyPr wrap="square" rtlCol="0" anchor="t">
            <a:spAutoFit/>
          </a:bodyPr>
          <a:lstStyle/>
          <a:p>
            <a:pPr fontAlgn="auto">
              <a:lnSpc>
                <a:spcPct val="150000"/>
              </a:lnSpc>
            </a:pPr>
            <a:r>
              <a:rPr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r>
              <a:rPr sz="2000">
                <a:latin typeface="微软雅黑" panose="020b0503020204020204" charset="-122"/>
                <a:ea typeface="微软雅黑" panose="020b0503020204020204" charset="-122"/>
                <a:cs typeface="微软雅黑" panose="020b0503020204020204" charset="-122"/>
              </a:rPr>
              <a:t>固体燃料、液体燃料的热值以“J/kg”为单位，而气体燃料的热值以“J/m</a:t>
            </a:r>
            <a:r>
              <a:rPr sz="2000" baseline="30000">
                <a:latin typeface="微软雅黑" panose="020b0503020204020204" charset="-122"/>
                <a:ea typeface="微软雅黑" panose="020b0503020204020204" charset="-122"/>
                <a:cs typeface="微软雅黑" panose="020b0503020204020204" charset="-122"/>
              </a:rPr>
              <a:t>3</a:t>
            </a:r>
            <a:r>
              <a:rPr sz="2000">
                <a:latin typeface="微软雅黑" panose="020b0503020204020204" charset="-122"/>
                <a:ea typeface="微软雅黑" panose="020b0503020204020204" charset="-122"/>
                <a:cs typeface="微软雅黑" panose="020b0503020204020204" charset="-122"/>
              </a:rPr>
              <a:t>”为单位。因此Q</a:t>
            </a:r>
            <a:r>
              <a:rPr sz="2000" baseline="-25000">
                <a:latin typeface="微软雅黑" panose="020b0503020204020204" charset="-122"/>
                <a:ea typeface="微软雅黑" panose="020b0503020204020204" charset="-122"/>
                <a:cs typeface="微软雅黑" panose="020b0503020204020204" charset="-122"/>
              </a:rPr>
              <a:t>放</a:t>
            </a:r>
            <a:r>
              <a:rPr sz="2000">
                <a:latin typeface="微软雅黑" panose="020b0503020204020204" charset="-122"/>
                <a:ea typeface="微软雅黑" panose="020b0503020204020204" charset="-122"/>
                <a:cs typeface="微软雅黑" panose="020b0503020204020204" charset="-122"/>
              </a:rPr>
              <a:t>qm一般用于固体燃料和液体燃料放热的计算；Q</a:t>
            </a:r>
            <a:r>
              <a:rPr sz="2000" baseline="-25000">
                <a:latin typeface="微软雅黑" panose="020b0503020204020204" charset="-122"/>
                <a:ea typeface="微软雅黑" panose="020b0503020204020204" charset="-122"/>
                <a:cs typeface="微软雅黑" panose="020b0503020204020204" charset="-122"/>
              </a:rPr>
              <a:t>放</a:t>
            </a:r>
            <a:r>
              <a:rPr sz="2000">
                <a:latin typeface="微软雅黑" panose="020b0503020204020204" charset="-122"/>
                <a:ea typeface="微软雅黑" panose="020b0503020204020204" charset="-122"/>
                <a:cs typeface="微软雅黑" panose="020b0503020204020204" charset="-122"/>
              </a:rPr>
              <a:t>＝Vq一般用于气体燃料放出热值的计算，其中V为气体燃料的体积。</a:t>
            </a:r>
            <a:endParaRPr sz="2000">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nvSpPr>
        <p:spPr>
          <a:xfrm>
            <a:off x="292735" y="2854960"/>
            <a:ext cx="11411585" cy="55308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（5）对燃料热值的透析</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nvGraphicFramePr>
        <p:xfrm>
          <a:off x="387985" y="3469005"/>
          <a:ext cx="11213465" cy="2491740"/>
        </p:xfrm>
        <a:graphic>
          <a:graphicData uri="http://schemas.openxmlformats.org/drawingml/2006/table">
            <a:tbl>
              <a:tblPr firstRow="1" bandRow="1">
                <a:tableStyleId>{5940675A-B579-460E-94D1-54222C63F5DA}</a:tableStyleId>
              </a:tblPr>
              <a:tblGrid>
                <a:gridCol w="1231900"/>
                <a:gridCol w="9981565"/>
              </a:tblGrid>
              <a:tr h="830580">
                <a:tc>
                  <a:txBody>
                    <a:bodyPr vert="horz" wrap="square"/>
                    <a:lstStyle/>
                    <a:p>
                      <a:pPr indent="0">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热值是燃料的一种固有性质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热值反映的是某种物质的一种燃烧特性，同时反映出不同燃料燃烧过程中，化学能转变成内能的本领大小；也就是说，它是燃料本身的一种特性，只与燃料的种类有关，与燃料的形态、质量、体积等均无关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7440">
                <a:tc>
                  <a:txBody>
                    <a:bodyPr vert="horz" wrap="square"/>
                    <a:lstStyle/>
                    <a:p>
                      <a:pPr indent="0">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对完全燃烧的理解</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对于热值的概念，要注重理解三个关键词：“1kg”、“某种燃料”、“完全燃烧”。1kg是指燃料的质量，如果燃料的质量不是1kg，那么该燃料完全燃烧放出的热量就不等于热值的数值；某种燃料是指热值与燃料的种类有关；完全燃烧意思是燃料要完全烧尽，否则1kg燃料燃烧过程中，化学能转变成内能就不是该热值所确定的值</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3720">
                <a:tc>
                  <a:txBody>
                    <a:bodyPr vert="horz" wrap="square"/>
                    <a:lstStyle/>
                    <a:p>
                      <a:pPr indent="0">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热值的作用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燃料热值的高低是衡量燃料优劣的主要指标</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分子热运动</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二、热机效率</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193802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1.燃料的有效利用：</a:t>
            </a:r>
            <a:r>
              <a:rPr sz="2000">
                <a:latin typeface="微软雅黑" panose="020b0503020204020204" charset="-122"/>
                <a:ea typeface="微软雅黑" panose="020b0503020204020204" charset="-122"/>
                <a:cs typeface="微软雅黑" panose="020b0503020204020204" charset="-122"/>
              </a:rPr>
              <a:t>用煤气灶、锅炉、煤炉等烧水时，燃料不能完全燃烧利用，具体原因是多样的。例如，燃料不能完全燃烧而损失了一部分能量，装水的容器吸收了一部分能量、灶体本身也会吸收一部分能量，高温的烟气带走了一部分能量，还有一部分能量直接散失掉了，水吸收的热量只占燃料燃烧放出热量的一部分，只有水吸收的热量才是有效利用的部分。如图所示：</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2147482416" title=""/>
          <p:cNvPicPr>
            <a:picLocks noChangeAspect="1"/>
          </p:cNvPicPr>
          <p:nvPr/>
        </p:nvPicPr>
        <p:blipFill>
          <a:blip r:embed="rId3"/>
          <a:stretch>
            <a:fillRect/>
          </a:stretch>
        </p:blipFill>
        <p:spPr>
          <a:xfrm>
            <a:off x="1894840" y="3605530"/>
            <a:ext cx="8207375" cy="20447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二、热机效率</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332295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2.锅炉的效率</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（1）锅炉是利用燃料或其他热源把水加热成热水或蒸汽的设备。锅炉包括锅和炉两部分，锅是指盛水的容器，炉是燃料燃烧的装置。</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（2）提高锅炉燃料利用率的途径：一、让燃料尽可能</a:t>
            </a:r>
            <a:r>
              <a:rPr sz="2000">
                <a:highlight>
                  <a:srgbClr val="FFFF00"/>
                </a:highlight>
                <a:latin typeface="微软雅黑" panose="020b0503020204020204" charset="-122"/>
                <a:ea typeface="微软雅黑" panose="020b0503020204020204" charset="-122"/>
                <a:cs typeface="微软雅黑" panose="020b0503020204020204" charset="-122"/>
              </a:rPr>
              <a:t>充分燃烧</a:t>
            </a:r>
            <a:r>
              <a:rPr sz="2000">
                <a:latin typeface="微软雅黑" panose="020b0503020204020204" charset="-122"/>
                <a:ea typeface="微软雅黑" panose="020b0503020204020204" charset="-122"/>
                <a:cs typeface="微软雅黑" panose="020b0503020204020204" charset="-122"/>
              </a:rPr>
              <a:t>，如将煤研磨成粉状，加大进风量等；二、减少</a:t>
            </a:r>
            <a:r>
              <a:rPr sz="2000">
                <a:highlight>
                  <a:srgbClr val="FFFF00"/>
                </a:highlight>
                <a:latin typeface="微软雅黑" panose="020b0503020204020204" charset="-122"/>
                <a:ea typeface="微软雅黑" panose="020b0503020204020204" charset="-122"/>
                <a:cs typeface="微软雅黑" panose="020b0503020204020204" charset="-122"/>
              </a:rPr>
              <a:t>热量损失</a:t>
            </a:r>
            <a:r>
              <a:rPr sz="2000">
                <a:latin typeface="微软雅黑" panose="020b0503020204020204" charset="-122"/>
                <a:ea typeface="微软雅黑" panose="020b0503020204020204" charset="-122"/>
                <a:cs typeface="微软雅黑" panose="020b0503020204020204" charset="-122"/>
              </a:rPr>
              <a:t>，如加大有效受热面积等。</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 name="Object 210" title=""/>
          <p:cNvGraphicFramePr>
            <a:graphicFrameLocks noChangeAspect="1"/>
          </p:cNvGraphicFramePr>
          <p:nvPr/>
        </p:nvGraphicFramePr>
        <p:xfrm>
          <a:off x="2971800" y="2875280"/>
          <a:ext cx="5245100" cy="650875"/>
        </p:xfrm>
        <a:graphic>
          <a:graphicData uri="http://schemas.openxmlformats.org/presentationml/2006/ole">
            <mc:AlternateContent>
              <mc:Choice xmlns:v="urn:schemas-microsoft-com:vml" Requires="v">
                <p:oleObj spid="_x0000_s1047" r:id="rId3" imgW="3683000" imgH="457200" progId="Equation.KSEE3">
                  <p:embed/>
                </p:oleObj>
              </mc:Choice>
              <mc:Fallback>
                <p:oleObj r:id="rId3" imgW="3683000" imgH="457200" progId="Equation.KSEE3">
                  <p:embed/>
                  <p:pic>
                    <p:nvPicPr>
                      <p:cNvPr id="0" name="OLE substitute image"/>
                      <p:cNvPicPr/>
                      <p:nvPr/>
                    </p:nvPicPr>
                    <p:blipFill>
                      <a:blip r:embed="rId4"/>
                      <a:stretch>
                        <a:fillRect/>
                      </a:stretch>
                    </p:blipFill>
                    <p:spPr>
                      <a:xfrm>
                        <a:off x="2971800" y="2875280"/>
                        <a:ext cx="5245100" cy="650875"/>
                      </a:xfrm>
                      <a:prstGeom prst="rect">
                        <a:avLst/>
                      </a:prstGeom>
                      <a:noFill/>
                      <a:ln w="38100">
                        <a:noFill/>
                        <a:miter/>
                      </a:ln>
                    </p:spPr>
                  </p:pic>
                </p:oleObj>
              </mc:Fallback>
            </mc:AlternateContent>
          </a:graphicData>
        </a:graphic>
      </p:graphicFrame>
      <p:sp>
        <p:nvSpPr>
          <p:cNvPr id="6" name="文本框 5" title=""/>
          <p:cNvSpPr txBox="1"/>
          <p:nvPr/>
        </p:nvSpPr>
        <p:spPr>
          <a:xfrm>
            <a:off x="292735" y="4701540"/>
            <a:ext cx="11411585" cy="55308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3.内燃机中热量燃烧的能量流向图</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0" name="图片 -2147482414" title=""/>
          <p:cNvPicPr>
            <a:picLocks noChangeAspect="1"/>
          </p:cNvPicPr>
          <p:nvPr/>
        </p:nvPicPr>
        <p:blipFill>
          <a:blip r:embed="rId5"/>
          <a:stretch>
            <a:fillRect/>
          </a:stretch>
        </p:blipFill>
        <p:spPr>
          <a:xfrm>
            <a:off x="5624830" y="4701540"/>
            <a:ext cx="3916680" cy="19253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wipe(left)">
                                      <p:cBhvr>
                                        <p:cTn id="30" dur="500"/>
                                        <p:tgtEl>
                                          <p:spTgt spid="7">
                                            <p:txEl>
                                              <p:pRg st="4" end="4"/>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left)">
                                      <p:cBhvr>
                                        <p:cTn id="35" dur="500"/>
                                        <p:tgtEl>
                                          <p:spTgt spid="6">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二、热机效率</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378460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4.热机效率</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（1）定义：用来做</a:t>
            </a:r>
            <a:r>
              <a:rPr sz="2000">
                <a:highlight>
                  <a:srgbClr val="FFFF00"/>
                </a:highlight>
                <a:latin typeface="微软雅黑" panose="020b0503020204020204" charset="-122"/>
                <a:ea typeface="微软雅黑" panose="020b0503020204020204" charset="-122"/>
                <a:cs typeface="微软雅黑" panose="020b0503020204020204" charset="-122"/>
              </a:rPr>
              <a:t>有用功的热量</a:t>
            </a:r>
            <a:r>
              <a:rPr sz="2000">
                <a:latin typeface="微软雅黑" panose="020b0503020204020204" charset="-122"/>
                <a:ea typeface="微软雅黑" panose="020b0503020204020204" charset="-122"/>
                <a:cs typeface="微软雅黑" panose="020b0503020204020204" charset="-122"/>
              </a:rPr>
              <a:t>与燃料完全燃烧</a:t>
            </a:r>
            <a:r>
              <a:rPr sz="2000">
                <a:highlight>
                  <a:srgbClr val="FFFF00"/>
                </a:highlight>
                <a:latin typeface="微软雅黑" panose="020b0503020204020204" charset="-122"/>
                <a:ea typeface="微软雅黑" panose="020b0503020204020204" charset="-122"/>
                <a:cs typeface="微软雅黑" panose="020b0503020204020204" charset="-122"/>
              </a:rPr>
              <a:t>放出的热量</a:t>
            </a:r>
            <a:r>
              <a:rPr sz="2000">
                <a:latin typeface="微软雅黑" panose="020b0503020204020204" charset="-122"/>
                <a:ea typeface="微软雅黑" panose="020b0503020204020204" charset="-122"/>
                <a:cs typeface="微软雅黑" panose="020b0503020204020204" charset="-122"/>
              </a:rPr>
              <a:t>的比值。</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（2）计算公式：</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对热机而言，其中用来做有用功的能量Q有用等于热机对外的有用功W有用，故热机的效率公式又可写成：</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（3）物理意义：热机的效率表示使用热机时对燃料的利用率的高低，因此热机的效率是热机性能的一个重要指标。</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（4）常见热机效率：蒸汽机6%-15%，汽油机20%-30%，柴油机30%-45%。</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 name="Object 212" title=""/>
          <p:cNvGraphicFramePr>
            <a:graphicFrameLocks noChangeAspect="1"/>
          </p:cNvGraphicFramePr>
          <p:nvPr/>
        </p:nvGraphicFramePr>
        <p:xfrm>
          <a:off x="2284095" y="2348230"/>
          <a:ext cx="1051560" cy="457200"/>
        </p:xfrm>
        <a:graphic>
          <a:graphicData uri="http://schemas.openxmlformats.org/presentationml/2006/ole">
            <mc:AlternateContent>
              <mc:Choice xmlns:v="urn:schemas-microsoft-com:vml" Requires="v">
                <p:oleObj spid="_x0000_s1048" r:id="rId3" imgW="1054100" imgH="457200" progId="Equation.3">
                  <p:embed/>
                </p:oleObj>
              </mc:Choice>
              <mc:Fallback>
                <p:oleObj r:id="rId3" imgW="1054100" imgH="457200" progId="Equation.3">
                  <p:embed/>
                  <p:pic>
                    <p:nvPicPr>
                      <p:cNvPr id="0" name="OLE substitute image"/>
                      <p:cNvPicPr/>
                      <p:nvPr/>
                    </p:nvPicPr>
                    <p:blipFill>
                      <a:blip r:embed="rId4"/>
                      <a:stretch>
                        <a:fillRect/>
                      </a:stretch>
                    </p:blipFill>
                    <p:spPr>
                      <a:xfrm>
                        <a:off x="2284095" y="2348230"/>
                        <a:ext cx="1051560" cy="457200"/>
                      </a:xfrm>
                      <a:prstGeom prst="rect">
                        <a:avLst/>
                      </a:prstGeom>
                      <a:noFill/>
                      <a:ln w="38100">
                        <a:noFill/>
                        <a:miter/>
                      </a:ln>
                    </p:spPr>
                  </p:pic>
                </p:oleObj>
              </mc:Fallback>
            </mc:AlternateContent>
          </a:graphicData>
        </a:graphic>
      </p:graphicFrame>
      <p:graphicFrame>
        <p:nvGraphicFramePr>
          <p:cNvPr id="6" name="Object 213" title=""/>
          <p:cNvGraphicFramePr>
            <a:graphicFrameLocks noChangeAspect="1"/>
          </p:cNvGraphicFramePr>
          <p:nvPr/>
        </p:nvGraphicFramePr>
        <p:xfrm>
          <a:off x="1085533" y="3281680"/>
          <a:ext cx="1988185" cy="457200"/>
        </p:xfrm>
        <a:graphic>
          <a:graphicData uri="http://schemas.openxmlformats.org/presentationml/2006/ole">
            <mc:AlternateContent>
              <mc:Choice xmlns:v="urn:schemas-microsoft-com:vml" Requires="v">
                <p:oleObj spid="_x0000_s1049" r:id="rId5" imgW="1993900" imgH="457200" progId="Equation.3">
                  <p:embed/>
                </p:oleObj>
              </mc:Choice>
              <mc:Fallback>
                <p:oleObj r:id="rId5" imgW="1993900" imgH="457200" progId="Equation.3">
                  <p:embed/>
                  <p:pic>
                    <p:nvPicPr>
                      <p:cNvPr id="0" name="OLE substitute image"/>
                      <p:cNvPicPr/>
                      <p:nvPr/>
                    </p:nvPicPr>
                    <p:blipFill>
                      <a:blip r:embed="rId6"/>
                      <a:stretch>
                        <a:fillRect/>
                      </a:stretch>
                    </p:blipFill>
                    <p:spPr>
                      <a:xfrm>
                        <a:off x="1085533" y="3281680"/>
                        <a:ext cx="1988185" cy="457200"/>
                      </a:xfrm>
                      <a:prstGeom prst="rect">
                        <a:avLst/>
                      </a:prstGeom>
                      <a:noFill/>
                      <a:ln w="38100">
                        <a:noFill/>
                        <a:miter/>
                      </a:ln>
                    </p:spPr>
                  </p:pic>
                </p:oleObj>
              </mc:Fallback>
            </mc:AlternateContent>
          </a:graphicData>
        </a:graphic>
      </p:graphicFrame>
      <p:sp>
        <p:nvSpPr>
          <p:cNvPr id="15" name="文本框 14" title=""/>
          <p:cNvSpPr txBox="1"/>
          <p:nvPr/>
        </p:nvSpPr>
        <p:spPr>
          <a:xfrm>
            <a:off x="292735" y="5021580"/>
            <a:ext cx="11411585" cy="1753235"/>
          </a:xfrm>
          <a:prstGeom prst="rect">
            <a:avLst/>
          </a:prstGeom>
          <a:noFill/>
        </p:spPr>
        <p:txBody>
          <a:bodyPr wrap="square" rtlCol="0" anchor="t">
            <a:spAutoFit/>
          </a:bodyPr>
          <a:lstStyle/>
          <a:p>
            <a:pPr fontAlgn="auto">
              <a:lnSpc>
                <a:spcPct val="150000"/>
              </a:lnSpc>
            </a:pPr>
            <a:r>
              <a:rPr>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r>
              <a:rPr b="1">
                <a:solidFill>
                  <a:schemeClr val="tx1"/>
                </a:solidFill>
                <a:latin typeface="微软雅黑" panose="020b0503020204020204" charset="-122"/>
                <a:ea typeface="微软雅黑" panose="020b0503020204020204" charset="-122"/>
                <a:cs typeface="微软雅黑" panose="020b0503020204020204" charset="-122"/>
              </a:rPr>
              <a:t>热机效率总小于1的原因</a:t>
            </a:r>
            <a:endParaRPr>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因为热机中用于做有用功的能量只是燃料完全燃烧所放出的总能量的一部分，由于各种能量的损失和燃烧条件的限制，这部分能量一定小于完全燃烧放出总能量，所以有用功的能量与燃烧放出的总能量的比值必然小于1，即热机的效率一定小于1。</a:t>
            </a:r>
            <a:endParaRPr>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wipe(left)">
                                      <p:cBhvr>
                                        <p:cTn id="45" dur="500"/>
                                        <p:tgtEl>
                                          <p:spTgt spid="7">
                                            <p:txEl>
                                              <p:pRg st="4" end="4"/>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wipe(left)">
                                      <p:cBhvr>
                                        <p:cTn id="50" dur="500"/>
                                        <p:tgtEl>
                                          <p:spTgt spid="7">
                                            <p:txEl>
                                              <p:pRg st="5" end="5"/>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wipe(left)">
                                      <p:cBhvr>
                                        <p:cTn id="55" dur="500"/>
                                        <p:tgtEl>
                                          <p:spTgt spid="15">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5">
                                            <p:txEl>
                                              <p:pRg st="1" end="1"/>
                                            </p:txEl>
                                          </p:spTgt>
                                        </p:tgtEl>
                                        <p:attrNameLst>
                                          <p:attrName>style.visibility</p:attrName>
                                        </p:attrNameLst>
                                      </p:cBhvr>
                                      <p:to>
                                        <p:strVal val="visible"/>
                                      </p:to>
                                    </p:set>
                                    <p:animEffect transition="in" filter="wipe(left)">
                                      <p:cBhvr>
                                        <p:cTn id="6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二、热机效率</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286131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5.提高热机效率的主要途径</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①改善燃烧的条件，使燃料尽可能</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充分燃烧</a:t>
            </a:r>
            <a:r>
              <a:rPr sz="2000">
                <a:solidFill>
                  <a:schemeClr val="tx1"/>
                </a:solidFill>
                <a:latin typeface="微软雅黑" panose="020b0503020204020204" charset="-122"/>
                <a:ea typeface="微软雅黑" panose="020b0503020204020204" charset="-122"/>
                <a:cs typeface="微软雅黑" panose="020b0503020204020204" charset="-122"/>
              </a:rPr>
              <a:t>（将煤磨成煤粉，用空气吹进炉膛，使之更充分燃烧）；</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②减少各种</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热量损失</a:t>
            </a:r>
            <a:r>
              <a:rPr sz="2000">
                <a:solidFill>
                  <a:schemeClr val="tx1"/>
                </a:solidFill>
                <a:latin typeface="微软雅黑" panose="020b0503020204020204" charset="-122"/>
                <a:ea typeface="微软雅黑" panose="020b0503020204020204" charset="-122"/>
                <a:cs typeface="微软雅黑" panose="020b0503020204020204" charset="-122"/>
              </a:rPr>
              <a:t>（I. 加大受热面积，以减少烟尘废气带走的热量；II. 使用较好的保温材料，减少热损失）； </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③在热机设计和制造上，采用先进的技术；</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④保障良好的润滑，</a:t>
            </a:r>
            <a:r>
              <a:rPr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减少机械摩擦</a:t>
            </a:r>
            <a:r>
              <a:rPr sz="2000">
                <a:solidFill>
                  <a:schemeClr val="tx1"/>
                </a:solidFill>
                <a:latin typeface="微软雅黑" panose="020b0503020204020204" charset="-122"/>
                <a:ea typeface="微软雅黑" panose="020b0503020204020204" charset="-122"/>
                <a:cs typeface="微软雅黑" panose="020b0503020204020204" charset="-122"/>
              </a:rPr>
              <a:t>。</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250815" y="47993"/>
            <a:ext cx="903605" cy="923290"/>
          </a:xfrm>
          <a:prstGeom prst="rect">
            <a:avLst/>
          </a:prstGeom>
        </p:spPr>
      </p:pic>
      <p:sp>
        <p:nvSpPr>
          <p:cNvPr id="5" name="文本框 4" title=""/>
          <p:cNvSpPr txBox="1"/>
          <p:nvPr/>
        </p:nvSpPr>
        <p:spPr>
          <a:xfrm>
            <a:off x="6175375" y="231775"/>
            <a:ext cx="40049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热值及其相关计算</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7" name="文本框 6" title=""/>
          <p:cNvSpPr txBox="1"/>
          <p:nvPr/>
        </p:nvSpPr>
        <p:spPr>
          <a:xfrm>
            <a:off x="292735" y="2186120"/>
            <a:ext cx="11734800" cy="239966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（1）对热值的理解</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某种燃料完全燃烧放出的热量与其质量之比，叫这种燃料的热值。从定义上看，热值是燃料的一种性质，它只与燃料的种类有关，与燃料的质量、燃烧程度等无关。</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（2）热值相关计算</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解答是要注意干木柴完全燃烧放出的热量完全被水吸收，从而建立等式关系Q</a:t>
            </a:r>
            <a:r>
              <a:rPr sz="2000" baseline="-25000">
                <a:latin typeface="微软雅黑" panose="020b0503020204020204" charset="-122"/>
                <a:ea typeface="微软雅黑" panose="020b0503020204020204" charset="-122"/>
                <a:cs typeface="微软雅黑" panose="020b0503020204020204" charset="-122"/>
              </a:rPr>
              <a:t>放</a:t>
            </a:r>
            <a:r>
              <a:rPr sz="2000">
                <a:latin typeface="微软雅黑" panose="020b0503020204020204" charset="-122"/>
                <a:ea typeface="微软雅黑" panose="020b0503020204020204" charset="-122"/>
                <a:cs typeface="微软雅黑" panose="020b0503020204020204" charset="-122"/>
              </a:rPr>
              <a:t>=Q</a:t>
            </a:r>
            <a:r>
              <a:rPr sz="2000" baseline="-25000">
                <a:latin typeface="微软雅黑" panose="020b0503020204020204" charset="-122"/>
                <a:ea typeface="微软雅黑" panose="020b0503020204020204" charset="-122"/>
                <a:cs typeface="微软雅黑" panose="020b0503020204020204" charset="-122"/>
              </a:rPr>
              <a:t>吸</a:t>
            </a:r>
            <a:r>
              <a:rPr sz="200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wipe(left)">
                                      <p:cBhvr>
                                        <p:cTn id="41" dur="500"/>
                                        <p:tgtEl>
                                          <p:spTgt spid="7">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Effect transition="in" filter="wipe(left)">
                                      <p:cBhvr>
                                        <p:cTn id="4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250815" y="47993"/>
            <a:ext cx="903605" cy="923290"/>
          </a:xfrm>
          <a:prstGeom prst="rect">
            <a:avLst/>
          </a:prstGeom>
        </p:spPr>
      </p:pic>
      <p:sp>
        <p:nvSpPr>
          <p:cNvPr id="5" name="文本框 4" title=""/>
          <p:cNvSpPr txBox="1"/>
          <p:nvPr/>
        </p:nvSpPr>
        <p:spPr>
          <a:xfrm>
            <a:off x="6175375" y="231775"/>
            <a:ext cx="40049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热值及其相关计算</a:t>
            </a:r>
            <a:endParaRPr lang="zh-CN" altLang="en-US" sz="2400" b="1">
              <a:solidFill>
                <a:srgbClr val="0070C0"/>
              </a:solidFill>
              <a:latin typeface="微软雅黑" panose="020b0503020204020204" charset="-122"/>
              <a:ea typeface="微软雅黑" panose="020b0503020204020204" charset="-122"/>
            </a:endParaRPr>
          </a:p>
        </p:txBody>
      </p:sp>
      <p:sp>
        <p:nvSpPr>
          <p:cNvPr id="2" name="文本框 1" title=""/>
          <p:cNvSpPr txBox="1"/>
          <p:nvPr/>
        </p:nvSpPr>
        <p:spPr>
          <a:xfrm>
            <a:off x="292735" y="1323975"/>
            <a:ext cx="4408170" cy="230695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关于燃料及其热值，下列说法中正确的是（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没有燃烧的燃料，热值等于零；</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燃料完全燃烧时，它的热值最大；</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燃料的热值与质量和燃烧状态无关；</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 燃料燃烧时温度越高，放出的热量越多</a:t>
            </a:r>
            <a:endParaRPr sz="1600">
              <a:latin typeface="微软雅黑" panose="020b0503020204020204" charset="-122"/>
              <a:ea typeface="微软雅黑" panose="020b0503020204020204" charset="-122"/>
              <a:cs typeface="微软雅黑" panose="020b0503020204020204" charset="-122"/>
              <a:sym typeface="+mn-ea"/>
            </a:endParaRPr>
          </a:p>
        </p:txBody>
      </p:sp>
      <p:cxnSp>
        <p:nvCxnSpPr>
          <p:cNvPr id="28" name="直接连接符 27" title=""/>
          <p:cNvCxnSpPr/>
          <p:nvPr/>
        </p:nvCxnSpPr>
        <p:spPr>
          <a:xfrm flipH="1">
            <a:off x="4615815" y="1363980"/>
            <a:ext cx="0" cy="548259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23" name="直接连接符 22" title=""/>
          <p:cNvCxnSpPr/>
          <p:nvPr/>
        </p:nvCxnSpPr>
        <p:spPr>
          <a:xfrm>
            <a:off x="127000" y="3636010"/>
            <a:ext cx="445706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127000" y="3698240"/>
            <a:ext cx="4322445" cy="156845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（2023·常德）</a:t>
            </a:r>
            <a:r>
              <a:rPr sz="1600">
                <a:latin typeface="微软雅黑" panose="020b0503020204020204" charset="-122"/>
                <a:ea typeface="微软雅黑" panose="020b0503020204020204" charset="-122"/>
                <a:cs typeface="微软雅黑" panose="020b0503020204020204" charset="-122"/>
                <a:sym typeface="+mn-ea"/>
              </a:rPr>
              <a:t>汽油是 _________能源（选填“可再生”或“不可再生”）；2kg汽油完全燃烧，释放出 ____________J的热量（q</a:t>
            </a:r>
            <a:r>
              <a:rPr sz="1600" baseline="-25000">
                <a:latin typeface="微软雅黑" panose="020b0503020204020204" charset="-122"/>
                <a:ea typeface="微软雅黑" panose="020b0503020204020204" charset="-122"/>
                <a:cs typeface="微软雅黑" panose="020b0503020204020204" charset="-122"/>
                <a:sym typeface="+mn-ea"/>
              </a:rPr>
              <a:t>汽油</a:t>
            </a:r>
            <a:r>
              <a:rPr sz="1600">
                <a:latin typeface="微软雅黑" panose="020b0503020204020204" charset="-122"/>
                <a:ea typeface="微软雅黑" panose="020b0503020204020204" charset="-122"/>
                <a:cs typeface="微软雅黑" panose="020b0503020204020204" charset="-122"/>
                <a:sym typeface="+mn-ea"/>
              </a:rPr>
              <a:t>=4.6×10</a:t>
            </a:r>
            <a:r>
              <a:rPr sz="1600" baseline="30000">
                <a:latin typeface="微软雅黑" panose="020b0503020204020204" charset="-122"/>
                <a:ea typeface="微软雅黑" panose="020b0503020204020204" charset="-122"/>
                <a:cs typeface="微软雅黑" panose="020b0503020204020204" charset="-122"/>
                <a:sym typeface="+mn-ea"/>
              </a:rPr>
              <a:t>7</a:t>
            </a:r>
            <a:r>
              <a:rPr sz="1600">
                <a:latin typeface="微软雅黑" panose="020b0503020204020204" charset="-122"/>
                <a:ea typeface="微软雅黑" panose="020b0503020204020204" charset="-122"/>
                <a:cs typeface="微软雅黑" panose="020b0503020204020204" charset="-122"/>
                <a:sym typeface="+mn-ea"/>
              </a:rPr>
              <a:t>J/kg）。</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4686300" y="1363980"/>
            <a:ext cx="7369175" cy="489267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某同学学习了燃料的热值后，自己设计了一个实验来探究煤油和菜籽油的热值大小关系，他实验时组装了如图所示的两套规格完全相同的装置，并每隔1分钟记录了杯中水的温度（见表）。</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（1）在安装、调整实验器材时，科学合理的顺序是（甲图中）：先调整固定______的位置，再调整固定______的位置。（填“A”或“B”）</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（2）为保证实验结论的可靠，实验时应控制两套</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装置中相同的量有加热时间和水的______。</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（3）通过表中记录的数据，你认为煤油和菜籽油</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两种燃料中，热值较大的是______。</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（4）该同学实验前用天平测出了烧杯中水的质量及两油灯中燃料的质量，并利用记录的数据、公式Q</a:t>
            </a:r>
            <a:r>
              <a:rPr sz="1600" baseline="-25000">
                <a:latin typeface="微软雅黑" panose="020b0503020204020204" charset="-122"/>
                <a:ea typeface="微软雅黑" panose="020b0503020204020204" charset="-122"/>
                <a:cs typeface="微软雅黑" panose="020b0503020204020204" charset="-122"/>
                <a:sym typeface="+mn-ea"/>
              </a:rPr>
              <a:t>吸</a:t>
            </a:r>
            <a:r>
              <a:rPr sz="1600">
                <a:latin typeface="微软雅黑" panose="020b0503020204020204" charset="-122"/>
                <a:ea typeface="微软雅黑" panose="020b0503020204020204" charset="-122"/>
                <a:cs typeface="微软雅黑" panose="020b0503020204020204" charset="-122"/>
                <a:sym typeface="+mn-ea"/>
              </a:rPr>
              <a:t>＝cm（t－t</a:t>
            </a:r>
            <a:r>
              <a:rPr sz="1600" baseline="-25000">
                <a:latin typeface="微软雅黑" panose="020b0503020204020204" charset="-122"/>
                <a:ea typeface="微软雅黑" panose="020b0503020204020204" charset="-122"/>
                <a:cs typeface="微软雅黑" panose="020b0503020204020204" charset="-122"/>
                <a:sym typeface="+mn-ea"/>
              </a:rPr>
              <a:t>0</a:t>
            </a:r>
            <a:r>
              <a:rPr sz="1600">
                <a:latin typeface="微软雅黑" panose="020b0503020204020204" charset="-122"/>
                <a:ea typeface="微软雅黑" panose="020b0503020204020204" charset="-122"/>
                <a:cs typeface="微软雅黑" panose="020b0503020204020204" charset="-122"/>
                <a:sym typeface="+mn-ea"/>
              </a:rPr>
              <a:t>）计算出了水吸收的热量，他认为通过这些数据能准确地计算出煤油和菜籽油的热值。你认为他的计算结果可靠吗？______，为什么？______。</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7" name="图片 -2147482380" title=""/>
          <p:cNvPicPr>
            <a:picLocks noChangeAspect="1"/>
          </p:cNvPicPr>
          <p:nvPr/>
        </p:nvPicPr>
        <p:blipFill>
          <a:blip r:embed="rId3"/>
          <a:stretch>
            <a:fillRect/>
          </a:stretch>
        </p:blipFill>
        <p:spPr>
          <a:xfrm>
            <a:off x="9831705" y="3202623"/>
            <a:ext cx="2000250" cy="1609725"/>
          </a:xfrm>
          <a:prstGeom prst="rect">
            <a:avLst/>
          </a:prstGeom>
          <a:noFill/>
          <a:ln w="9525">
            <a:noFill/>
          </a:ln>
        </p:spPr>
      </p:pic>
      <p:graphicFrame>
        <p:nvGraphicFramePr>
          <p:cNvPr id="9" name="表格 8" title=""/>
          <p:cNvGraphicFramePr>
            <a:graphicFrameLocks noGrp="1"/>
          </p:cNvGraphicFramePr>
          <p:nvPr/>
        </p:nvGraphicFramePr>
        <p:xfrm>
          <a:off x="7205980" y="5867400"/>
          <a:ext cx="4848860" cy="773430"/>
        </p:xfrm>
        <a:graphic>
          <a:graphicData uri="http://schemas.openxmlformats.org/drawingml/2006/table">
            <a:tbl>
              <a:tblPr firstRow="1" bandRow="1">
                <a:tableStyleId>{5940675A-B579-460E-94D1-54222C63F5DA}</a:tableStyleId>
              </a:tblPr>
              <a:tblGrid>
                <a:gridCol w="1304925"/>
                <a:gridCol w="506095"/>
                <a:gridCol w="505460"/>
                <a:gridCol w="506095"/>
                <a:gridCol w="505460"/>
                <a:gridCol w="506095"/>
                <a:gridCol w="505460"/>
                <a:gridCol w="509270"/>
              </a:tblGrid>
              <a:tr h="257810">
                <a:tc>
                  <a:txBody>
                    <a:bodyPr vert="horz" wrap="square"/>
                    <a:lstStyle/>
                    <a:p>
                      <a:pPr indent="0">
                        <a:buNone/>
                      </a:pPr>
                      <a:r>
                        <a:rPr lang="en-US" sz="1200" b="0">
                          <a:latin typeface="微软雅黑" panose="020b0503020204020204" charset="-122"/>
                          <a:ea typeface="微软雅黑" panose="020b0503020204020204" charset="-122"/>
                          <a:cs typeface="微软雅黑" panose="020b0503020204020204" charset="-122"/>
                        </a:rPr>
                        <a:t>加热的时间/min</a:t>
                      </a:r>
                      <a:endParaRPr lang="en-US" altLang="en-US" sz="12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0</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1</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2</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3</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4</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5</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6</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7810">
                <a:tc>
                  <a:txBody>
                    <a:bodyPr vert="horz" wrap="square"/>
                    <a:lstStyle/>
                    <a:p>
                      <a:pPr indent="0">
                        <a:buNone/>
                      </a:pPr>
                      <a:r>
                        <a:rPr lang="en-US" sz="1200" b="0">
                          <a:latin typeface="微软雅黑" panose="020b0503020204020204" charset="-122"/>
                          <a:ea typeface="微软雅黑" panose="020b0503020204020204" charset="-122"/>
                          <a:cs typeface="微软雅黑" panose="020b0503020204020204" charset="-122"/>
                        </a:rPr>
                        <a:t>甲杯水温/℃</a:t>
                      </a:r>
                      <a:endParaRPr lang="en-US" altLang="en-US" sz="12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25</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27</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29</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32</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34</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36</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38</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7810">
                <a:tc>
                  <a:txBody>
                    <a:bodyPr vert="horz" wrap="square"/>
                    <a:lstStyle/>
                    <a:p>
                      <a:pPr indent="0">
                        <a:buNone/>
                      </a:pPr>
                      <a:r>
                        <a:rPr lang="en-US" sz="1200" b="0">
                          <a:latin typeface="微软雅黑" panose="020b0503020204020204" charset="-122"/>
                          <a:ea typeface="微软雅黑" panose="020b0503020204020204" charset="-122"/>
                          <a:cs typeface="微软雅黑" panose="020b0503020204020204" charset="-122"/>
                        </a:rPr>
                        <a:t>乙杯水温/℃</a:t>
                      </a:r>
                      <a:endParaRPr lang="en-US" altLang="en-US" sz="12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25</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26</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27</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28</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29</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30</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31</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1" name="矩形标注 10" title=""/>
          <p:cNvSpPr/>
          <p:nvPr/>
        </p:nvSpPr>
        <p:spPr>
          <a:xfrm>
            <a:off x="273685" y="1256665"/>
            <a:ext cx="4232275" cy="1230630"/>
          </a:xfrm>
          <a:prstGeom prst="wedgeRectCallout">
            <a:avLst>
              <a:gd name="adj1" fmla="val -19527"/>
              <a:gd name="adj2" fmla="val 7347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热值是燃料自身的一种属性，大小与燃料的质量、温度、燃烧情况无关；燃料燃烧放出的热量与燃烧时的温度无关</a:t>
            </a:r>
            <a:endParaRPr lang="zh-CN" sz="1600">
              <a:latin typeface="微软雅黑" panose="020b0503020204020204" charset="-122"/>
              <a:ea typeface="微软雅黑" panose="020b0503020204020204" charset="-122"/>
              <a:cs typeface="微软雅黑" panose="020b0503020204020204" charset="-122"/>
            </a:endParaRPr>
          </a:p>
        </p:txBody>
      </p:sp>
      <p:sp>
        <p:nvSpPr>
          <p:cNvPr id="20" name="文本框 19" title=""/>
          <p:cNvSpPr txBox="1"/>
          <p:nvPr/>
        </p:nvSpPr>
        <p:spPr>
          <a:xfrm>
            <a:off x="749300" y="175768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3" name="矩形标注 12" title=""/>
          <p:cNvSpPr/>
          <p:nvPr/>
        </p:nvSpPr>
        <p:spPr>
          <a:xfrm>
            <a:off x="269875" y="5227955"/>
            <a:ext cx="4232275" cy="379095"/>
          </a:xfrm>
          <a:prstGeom prst="wedgeRectCallout">
            <a:avLst>
              <a:gd name="adj1" fmla="val -18807"/>
              <a:gd name="adj2" fmla="val -25837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煤、石油、天然气、核能属于不可再生能源</a:t>
            </a:r>
            <a:endParaRPr lang="zh-CN" sz="1600">
              <a:latin typeface="微软雅黑" panose="020b0503020204020204" charset="-122"/>
              <a:ea typeface="微软雅黑" panose="020b0503020204020204" charset="-122"/>
              <a:cs typeface="微软雅黑" panose="020b0503020204020204" charset="-122"/>
            </a:endParaRPr>
          </a:p>
        </p:txBody>
      </p:sp>
      <p:sp>
        <p:nvSpPr>
          <p:cNvPr id="100" name="文本框 99" title=""/>
          <p:cNvSpPr txBox="1"/>
          <p:nvPr/>
        </p:nvSpPr>
        <p:spPr>
          <a:xfrm>
            <a:off x="269875" y="5787390"/>
            <a:ext cx="3924300" cy="58356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cs typeface="微软雅黑" panose="020b0503020204020204" charset="-122"/>
              </a:rPr>
              <a:t>汽油完全燃烧释放出的能量</a:t>
            </a:r>
            <a:r>
              <a:rPr lang="en-US" sz="1600" b="0">
                <a:solidFill>
                  <a:srgbClr val="FF0000"/>
                </a:solidFill>
                <a:latin typeface="微软雅黑" panose="020b0503020204020204" charset="-122"/>
                <a:ea typeface="微软雅黑" panose="020b0503020204020204" charset="-122"/>
                <a:cs typeface="微软雅黑" panose="020b0503020204020204" charset="-122"/>
              </a:rPr>
              <a:t>Q</a:t>
            </a:r>
            <a:r>
              <a:rPr lang="zh-CN" sz="1600" b="0" baseline="-25000">
                <a:solidFill>
                  <a:srgbClr val="FF0000"/>
                </a:solidFill>
                <a:latin typeface="微软雅黑" panose="020b0503020204020204" charset="-122"/>
                <a:ea typeface="微软雅黑" panose="020b0503020204020204" charset="-122"/>
                <a:cs typeface="微软雅黑" panose="020b0503020204020204" charset="-122"/>
              </a:rPr>
              <a:t>放</a:t>
            </a:r>
            <a:r>
              <a:rPr lang="en-US" sz="1600" b="0">
                <a:solidFill>
                  <a:srgbClr val="FF0000"/>
                </a:solidFill>
                <a:latin typeface="微软雅黑" panose="020b0503020204020204" charset="-122"/>
                <a:ea typeface="微软雅黑" panose="020b0503020204020204" charset="-122"/>
                <a:cs typeface="微软雅黑" panose="020b0503020204020204" charset="-122"/>
              </a:rPr>
              <a:t>=mq</a:t>
            </a:r>
            <a:r>
              <a:rPr lang="zh-CN" sz="1600" b="0" baseline="-25000">
                <a:solidFill>
                  <a:srgbClr val="FF0000"/>
                </a:solidFill>
                <a:latin typeface="微软雅黑" panose="020b0503020204020204" charset="-122"/>
                <a:ea typeface="微软雅黑" panose="020b0503020204020204" charset="-122"/>
                <a:cs typeface="微软雅黑" panose="020b0503020204020204" charset="-122"/>
              </a:rPr>
              <a:t>汽油</a:t>
            </a:r>
            <a:r>
              <a:rPr lang="en-US" sz="1600" b="0">
                <a:solidFill>
                  <a:srgbClr val="FF0000"/>
                </a:solidFill>
                <a:latin typeface="微软雅黑" panose="020b0503020204020204" charset="-122"/>
                <a:ea typeface="微软雅黑" panose="020b0503020204020204" charset="-122"/>
                <a:cs typeface="微软雅黑" panose="020b0503020204020204" charset="-122"/>
              </a:rPr>
              <a:t>=2kg×4.6×10</a:t>
            </a:r>
            <a:r>
              <a:rPr lang="en-US" sz="1600" b="0" baseline="30000">
                <a:solidFill>
                  <a:srgbClr val="FF0000"/>
                </a:solidFill>
                <a:latin typeface="微软雅黑" panose="020b0503020204020204" charset="-122"/>
                <a:ea typeface="微软雅黑" panose="020b0503020204020204" charset="-122"/>
                <a:cs typeface="微软雅黑" panose="020b0503020204020204" charset="-122"/>
              </a:rPr>
              <a:t>7</a:t>
            </a:r>
            <a:r>
              <a:rPr lang="en-US" sz="1600" b="0">
                <a:solidFill>
                  <a:srgbClr val="FF0000"/>
                </a:solidFill>
                <a:latin typeface="微软雅黑" panose="020b0503020204020204" charset="-122"/>
                <a:ea typeface="微软雅黑" panose="020b0503020204020204" charset="-122"/>
                <a:cs typeface="微软雅黑" panose="020b0503020204020204" charset="-122"/>
              </a:rPr>
              <a:t>J/kg=9.2×10</a:t>
            </a:r>
            <a:r>
              <a:rPr lang="en-US" sz="1600" b="0" baseline="30000">
                <a:solidFill>
                  <a:srgbClr val="FF0000"/>
                </a:solidFill>
                <a:latin typeface="微软雅黑" panose="020b0503020204020204" charset="-122"/>
                <a:ea typeface="微软雅黑" panose="020b0503020204020204" charset="-122"/>
                <a:cs typeface="微软雅黑" panose="020b0503020204020204" charset="-122"/>
              </a:rPr>
              <a:t>7</a:t>
            </a:r>
            <a:r>
              <a:rPr lang="en-US" sz="1600" b="0">
                <a:solidFill>
                  <a:srgbClr val="FF0000"/>
                </a:solidFill>
                <a:latin typeface="微软雅黑" panose="020b0503020204020204" charset="-122"/>
                <a:ea typeface="微软雅黑" panose="020b0503020204020204" charset="-122"/>
                <a:cs typeface="微软雅黑" panose="020b0503020204020204" charset="-122"/>
              </a:rPr>
              <a:t>J</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3453765" y="3761740"/>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不可再生</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2647950" y="4495165"/>
            <a:ext cx="937260" cy="337185"/>
          </a:xfrm>
          <a:prstGeom prst="rect">
            <a:avLst/>
          </a:prstGeom>
          <a:noFill/>
        </p:spPr>
        <p:txBody>
          <a:bodyPr wrap="none" rtlCol="0">
            <a:spAutoFit/>
          </a:bodyPr>
          <a:lstStyle/>
          <a:p>
            <a:pPr algn="l"/>
            <a:r>
              <a:rPr lang="en-US" sz="1600">
                <a:solidFill>
                  <a:srgbClr val="FF0000"/>
                </a:solidFill>
                <a:latin typeface="微软雅黑" panose="020b0503020204020204" charset="-122"/>
                <a:ea typeface="微软雅黑" panose="020b0503020204020204" charset="-122"/>
                <a:cs typeface="微软雅黑" panose="020b0503020204020204" charset="-122"/>
                <a:sym typeface="+mn-ea"/>
              </a:rPr>
              <a:t>9.2×10</a:t>
            </a:r>
            <a:r>
              <a:rPr lang="en-US" sz="1600" baseline="30000">
                <a:solidFill>
                  <a:srgbClr val="FF0000"/>
                </a:solidFill>
                <a:latin typeface="微软雅黑" panose="020b0503020204020204" charset="-122"/>
                <a:ea typeface="微软雅黑" panose="020b0503020204020204" charset="-122"/>
                <a:cs typeface="微软雅黑" panose="020b0503020204020204" charset="-122"/>
                <a:sym typeface="+mn-ea"/>
              </a:rPr>
              <a:t>7</a:t>
            </a:r>
            <a:endParaRPr lang="zh-CN" altLang="en-US" sz="1600">
              <a:solidFill>
                <a:srgbClr val="FF0000"/>
              </a:solidFill>
              <a:latin typeface="微软雅黑" panose="020b0503020204020204" charset="-122"/>
              <a:ea typeface="微软雅黑" panose="020b0503020204020204" charset="-122"/>
            </a:endParaRPr>
          </a:p>
        </p:txBody>
      </p:sp>
      <p:sp>
        <p:nvSpPr>
          <p:cNvPr id="25" name="矩形标注 24" title=""/>
          <p:cNvSpPr/>
          <p:nvPr/>
        </p:nvSpPr>
        <p:spPr>
          <a:xfrm>
            <a:off x="4869815" y="1086485"/>
            <a:ext cx="5688965" cy="545465"/>
          </a:xfrm>
          <a:prstGeom prst="wedgeRectCallout">
            <a:avLst>
              <a:gd name="adj1" fmla="val -33580"/>
              <a:gd name="adj2" fmla="val 22182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器材安装自下而上，温度计得玻璃泡不能碰到烧杯壁和烧杯底</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nvSpPr>
        <p:spPr>
          <a:xfrm>
            <a:off x="4869815" y="2865755"/>
            <a:ext cx="310515" cy="337185"/>
          </a:xfrm>
          <a:prstGeom prst="rect">
            <a:avLst/>
          </a:prstGeom>
          <a:noFill/>
        </p:spPr>
        <p:txBody>
          <a:bodyPr wrap="none" rtlCol="0">
            <a:spAutoFit/>
          </a:bodyPr>
          <a:lstStyle/>
          <a:p>
            <a:pPr algn="l"/>
            <a:r>
              <a:rPr lang="en-US" sz="1600">
                <a:solidFill>
                  <a:srgbClr val="FF0000"/>
                </a:solidFill>
                <a:latin typeface="微软雅黑" panose="020b0503020204020204" charset="-122"/>
                <a:ea typeface="微软雅黑" panose="020b0503020204020204" charset="-122"/>
                <a:cs typeface="微软雅黑" panose="020b0503020204020204" charset="-122"/>
                <a:sym typeface="+mn-ea"/>
              </a:rPr>
              <a:t>B</a:t>
            </a:r>
            <a:endParaRPr lang="zh-CN" alt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7205980" y="2865755"/>
            <a:ext cx="325755" cy="337185"/>
          </a:xfrm>
          <a:prstGeom prst="rect">
            <a:avLst/>
          </a:prstGeom>
          <a:noFill/>
        </p:spPr>
        <p:txBody>
          <a:bodyPr wrap="none" rtlCol="0">
            <a:spAutoFit/>
          </a:bodyPr>
          <a:lstStyle/>
          <a:p>
            <a:pPr algn="l"/>
            <a:r>
              <a:rPr lang="en-US" sz="1600">
                <a:solidFill>
                  <a:srgbClr val="FF0000"/>
                </a:solidFill>
                <a:latin typeface="微软雅黑" panose="020b0503020204020204" charset="-122"/>
                <a:ea typeface="微软雅黑" panose="020b0503020204020204" charset="-122"/>
                <a:cs typeface="微软雅黑" panose="020b0503020204020204" charset="-122"/>
                <a:sym typeface="+mn-ea"/>
              </a:rPr>
              <a:t>A</a:t>
            </a:r>
            <a:endParaRPr lang="zh-CN" altLang="en-US" sz="1600">
              <a:solidFill>
                <a:srgbClr val="FF0000"/>
              </a:solidFill>
              <a:latin typeface="微软雅黑" panose="020b0503020204020204" charset="-122"/>
              <a:ea typeface="微软雅黑" panose="020b0503020204020204" charset="-122"/>
            </a:endParaRPr>
          </a:p>
        </p:txBody>
      </p:sp>
      <p:sp>
        <p:nvSpPr>
          <p:cNvPr id="18" name="矩形标注 17" title=""/>
          <p:cNvSpPr/>
          <p:nvPr/>
        </p:nvSpPr>
        <p:spPr>
          <a:xfrm>
            <a:off x="9611360" y="1637030"/>
            <a:ext cx="2252980" cy="545465"/>
          </a:xfrm>
          <a:prstGeom prst="wedgeRectCallout">
            <a:avLst>
              <a:gd name="adj1" fmla="val -128579"/>
              <a:gd name="adj2" fmla="val 318451"/>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需要控制水的质量相同</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9" name="文本框 18" title=""/>
          <p:cNvSpPr txBox="1"/>
          <p:nvPr/>
        </p:nvSpPr>
        <p:spPr>
          <a:xfrm>
            <a:off x="7791450" y="3630930"/>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rPr>
              <a:t>质量</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2" name="矩形标注 21" title=""/>
          <p:cNvSpPr/>
          <p:nvPr/>
        </p:nvSpPr>
        <p:spPr>
          <a:xfrm>
            <a:off x="4782185" y="2550795"/>
            <a:ext cx="3983355" cy="824865"/>
          </a:xfrm>
          <a:prstGeom prst="wedgeRectCallout">
            <a:avLst>
              <a:gd name="adj1" fmla="val -10449"/>
              <a:gd name="adj2" fmla="val 180715"/>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由表格数据可知，甲杯水温升高的较快，即煤油燃烧产生的热量多，煤油的热值大</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4" name="文本框 23" title=""/>
          <p:cNvSpPr txBox="1"/>
          <p:nvPr/>
        </p:nvSpPr>
        <p:spPr>
          <a:xfrm>
            <a:off x="7205980" y="4319905"/>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rPr>
              <a:t>煤油</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6" name="矩形标注 25" title=""/>
          <p:cNvSpPr/>
          <p:nvPr/>
        </p:nvSpPr>
        <p:spPr>
          <a:xfrm>
            <a:off x="5416550" y="4745355"/>
            <a:ext cx="5643880" cy="922020"/>
          </a:xfrm>
          <a:prstGeom prst="wedgeRectCallout">
            <a:avLst>
              <a:gd name="adj1" fmla="val -35069"/>
              <a:gd name="adj2" fmla="val 8608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燃料燃烧产生的热量不能完全被水吸收、有热损失，直接计算得出的热值比实际值要小，因此这样的计算结果不可靠</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7" name="文本框 26" title=""/>
          <p:cNvSpPr txBox="1"/>
          <p:nvPr/>
        </p:nvSpPr>
        <p:spPr>
          <a:xfrm>
            <a:off x="11262995" y="5450205"/>
            <a:ext cx="792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不可靠</a:t>
            </a:r>
            <a:endParaRPr lang="zh-CN" altLang="en-US" sz="1600">
              <a:solidFill>
                <a:srgbClr val="FF0000"/>
              </a:solidFill>
              <a:latin typeface="微软雅黑" panose="020b0503020204020204" charset="-122"/>
              <a:ea typeface="微软雅黑" panose="020b0503020204020204" charset="-122"/>
            </a:endParaRPr>
          </a:p>
        </p:txBody>
      </p:sp>
      <p:sp>
        <p:nvSpPr>
          <p:cNvPr id="29" name="文本框 28" title=""/>
          <p:cNvSpPr txBox="1"/>
          <p:nvPr/>
        </p:nvSpPr>
        <p:spPr>
          <a:xfrm>
            <a:off x="4782185" y="6256655"/>
            <a:ext cx="22148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燃烧过程中有热量损失</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wipe(left)">
                                      <p:cBhvr>
                                        <p:cTn id="31" dur="500"/>
                                        <p:tgtEl>
                                          <p:spTgt spid="2">
                                            <p:txEl>
                                              <p:pRg st="1" end="1"/>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wipe(left)">
                                      <p:cBhvr>
                                        <p:cTn id="36" dur="500"/>
                                        <p:tgtEl>
                                          <p:spTgt spid="2">
                                            <p:txEl>
                                              <p:pRg st="2" end="2"/>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wipe(left)">
                                      <p:cBhvr>
                                        <p:cTn id="41" dur="500"/>
                                        <p:tgtEl>
                                          <p:spTgt spid="2">
                                            <p:txEl>
                                              <p:pRg st="3" end="3"/>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xEl>
                                              <p:pRg st="4" end="4"/>
                                            </p:txEl>
                                          </p:spTgt>
                                        </p:tgtEl>
                                        <p:attrNameLst>
                                          <p:attrName>style.visibility</p:attrName>
                                        </p:attrNameLst>
                                      </p:cBhvr>
                                      <p:to>
                                        <p:strVal val="visible"/>
                                      </p:to>
                                    </p:set>
                                    <p:animEffect transition="in" filter="wipe(left)">
                                      <p:cBhvr>
                                        <p:cTn id="46" dur="500"/>
                                        <p:tgtEl>
                                          <p:spTgt spid="2">
                                            <p:txEl>
                                              <p:pRg st="4" end="4"/>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Horizontal)">
                                      <p:cBhvr>
                                        <p:cTn id="51" dur="500"/>
                                        <p:tgtEl>
                                          <p:spTgt spid="11"/>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xit" presetSubtype="4" fill="hold" grpId="1" nodeType="clickEffect">
                                  <p:stCondLst>
                                    <p:cond delay="0"/>
                                  </p:stCondLst>
                                  <p:childTnLst>
                                    <p:animEffect transition="out" filter="wipe(down)">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500"/>
                                        <p:tgtEl>
                                          <p:spTgt spid="23"/>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1">
                                            <p:txEl>
                                              <p:pRg st="0" end="0"/>
                                            </p:txEl>
                                          </p:spTgt>
                                        </p:tgtEl>
                                        <p:attrNameLst>
                                          <p:attrName>style.visibility</p:attrName>
                                        </p:attrNameLst>
                                      </p:cBhvr>
                                      <p:to>
                                        <p:strVal val="visible"/>
                                      </p:to>
                                    </p:set>
                                    <p:animEffect transition="in" filter="wipe(left)">
                                      <p:cBhvr>
                                        <p:cTn id="71" dur="500"/>
                                        <p:tgtEl>
                                          <p:spTgt spid="21">
                                            <p:txEl>
                                              <p:pRg st="0" end="0"/>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6"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barn(inHorizontal)">
                                      <p:cBhvr>
                                        <p:cTn id="76" dur="500"/>
                                        <p:tgtEl>
                                          <p:spTgt spid="13"/>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00"/>
                                        </p:tgtEl>
                                        <p:attrNameLst>
                                          <p:attrName>style.visibility</p:attrName>
                                        </p:attrNameLst>
                                      </p:cBhvr>
                                      <p:to>
                                        <p:strVal val="visible"/>
                                      </p:to>
                                    </p:set>
                                    <p:animEffect transition="in" filter="wipe(left)">
                                      <p:cBhvr>
                                        <p:cTn id="86" dur="500"/>
                                        <p:tgtEl>
                                          <p:spTgt spid="100"/>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barn(inVertical)">
                                      <p:cBhvr>
                                        <p:cTn id="91" dur="500"/>
                                        <p:tgtEl>
                                          <p:spTgt spid="14"/>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barn(inVertical)">
                                      <p:cBhvr>
                                        <p:cTn id="96" dur="500"/>
                                        <p:tgtEl>
                                          <p:spTgt spid="15"/>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1" fill="hold" nodeType="click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up)">
                                      <p:cBhvr>
                                        <p:cTn id="101" dur="500"/>
                                        <p:tgtEl>
                                          <p:spTgt spid="28"/>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6">
                                            <p:txEl>
                                              <p:pRg st="0" end="0"/>
                                            </p:txEl>
                                          </p:spTgt>
                                        </p:tgtEl>
                                        <p:attrNameLst>
                                          <p:attrName>style.visibility</p:attrName>
                                        </p:attrNameLst>
                                      </p:cBhvr>
                                      <p:to>
                                        <p:strVal val="visible"/>
                                      </p:to>
                                    </p:set>
                                    <p:animEffect transition="in" filter="wipe(left)">
                                      <p:cBhvr>
                                        <p:cTn id="106" dur="500"/>
                                        <p:tgtEl>
                                          <p:spTgt spid="6">
                                            <p:txEl>
                                              <p:pRg st="0" end="0"/>
                                            </p:txEl>
                                          </p:spTgt>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6">
                                            <p:txEl>
                                              <p:pRg st="1" end="1"/>
                                            </p:txEl>
                                          </p:spTgt>
                                        </p:tgtEl>
                                        <p:attrNameLst>
                                          <p:attrName>style.visibility</p:attrName>
                                        </p:attrNameLst>
                                      </p:cBhvr>
                                      <p:to>
                                        <p:strVal val="visible"/>
                                      </p:to>
                                    </p:set>
                                    <p:animEffect transition="in" filter="wipe(left)">
                                      <p:cBhvr>
                                        <p:cTn id="111" dur="500"/>
                                        <p:tgtEl>
                                          <p:spTgt spid="6">
                                            <p:txEl>
                                              <p:pRg st="1" end="1"/>
                                            </p:txEl>
                                          </p:spTgt>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6">
                                            <p:txEl>
                                              <p:pRg st="2" end="2"/>
                                            </p:txEl>
                                          </p:spTgt>
                                        </p:tgtEl>
                                        <p:attrNameLst>
                                          <p:attrName>style.visibility</p:attrName>
                                        </p:attrNameLst>
                                      </p:cBhvr>
                                      <p:to>
                                        <p:strVal val="visible"/>
                                      </p:to>
                                    </p:set>
                                    <p:animEffect transition="in" filter="wipe(left)">
                                      <p:cBhvr>
                                        <p:cTn id="116" dur="500"/>
                                        <p:tgtEl>
                                          <p:spTgt spid="6">
                                            <p:txEl>
                                              <p:pRg st="2" end="2"/>
                                            </p:txEl>
                                          </p:spTgt>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6">
                                            <p:txEl>
                                              <p:pRg st="3" end="3"/>
                                            </p:txEl>
                                          </p:spTgt>
                                        </p:tgtEl>
                                        <p:attrNameLst>
                                          <p:attrName>style.visibility</p:attrName>
                                        </p:attrNameLst>
                                      </p:cBhvr>
                                      <p:to>
                                        <p:strVal val="visible"/>
                                      </p:to>
                                    </p:set>
                                    <p:animEffect transition="in" filter="wipe(left)">
                                      <p:cBhvr>
                                        <p:cTn id="121" dur="500"/>
                                        <p:tgtEl>
                                          <p:spTgt spid="6">
                                            <p:txEl>
                                              <p:pRg st="3" end="3"/>
                                            </p:txEl>
                                          </p:spTgt>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6">
                                            <p:txEl>
                                              <p:pRg st="4" end="4"/>
                                            </p:txEl>
                                          </p:spTgt>
                                        </p:tgtEl>
                                        <p:attrNameLst>
                                          <p:attrName>style.visibility</p:attrName>
                                        </p:attrNameLst>
                                      </p:cBhvr>
                                      <p:to>
                                        <p:strVal val="visible"/>
                                      </p:to>
                                    </p:set>
                                    <p:animEffect transition="in" filter="wipe(left)">
                                      <p:cBhvr>
                                        <p:cTn id="126" dur="500"/>
                                        <p:tgtEl>
                                          <p:spTgt spid="6">
                                            <p:txEl>
                                              <p:pRg st="4" end="4"/>
                                            </p:txEl>
                                          </p:spTgt>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6">
                                            <p:txEl>
                                              <p:pRg st="5" end="5"/>
                                            </p:txEl>
                                          </p:spTgt>
                                        </p:tgtEl>
                                        <p:attrNameLst>
                                          <p:attrName>style.visibility</p:attrName>
                                        </p:attrNameLst>
                                      </p:cBhvr>
                                      <p:to>
                                        <p:strVal val="visible"/>
                                      </p:to>
                                    </p:set>
                                    <p:animEffect transition="in" filter="wipe(left)">
                                      <p:cBhvr>
                                        <p:cTn id="131" dur="500"/>
                                        <p:tgtEl>
                                          <p:spTgt spid="6">
                                            <p:txEl>
                                              <p:pRg st="5" end="5"/>
                                            </p:txEl>
                                          </p:spTgt>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6">
                                            <p:txEl>
                                              <p:pRg st="6" end="6"/>
                                            </p:txEl>
                                          </p:spTgt>
                                        </p:tgtEl>
                                        <p:attrNameLst>
                                          <p:attrName>style.visibility</p:attrName>
                                        </p:attrNameLst>
                                      </p:cBhvr>
                                      <p:to>
                                        <p:strVal val="visible"/>
                                      </p:to>
                                    </p:set>
                                    <p:animEffect transition="in" filter="wipe(left)">
                                      <p:cBhvr>
                                        <p:cTn id="136" dur="500"/>
                                        <p:tgtEl>
                                          <p:spTgt spid="6">
                                            <p:txEl>
                                              <p:pRg st="6" end="6"/>
                                            </p:txEl>
                                          </p:spTgt>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barn(inVertical)">
                                      <p:cBhvr>
                                        <p:cTn id="141" dur="500"/>
                                        <p:tgtEl>
                                          <p:spTgt spid="7"/>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16" presetClass="entr" presetSubtype="21" fill="hold" nodeType="clickEffect">
                                  <p:stCondLst>
                                    <p:cond delay="0"/>
                                  </p:stCondLst>
                                  <p:childTnLst>
                                    <p:set>
                                      <p:cBhvr>
                                        <p:cTn id="145" dur="1" fill="hold">
                                          <p:stCondLst>
                                            <p:cond delay="0"/>
                                          </p:stCondLst>
                                        </p:cTn>
                                        <p:tgtEl>
                                          <p:spTgt spid="9"/>
                                        </p:tgtEl>
                                        <p:attrNameLst>
                                          <p:attrName>style.visibility</p:attrName>
                                        </p:attrNameLst>
                                      </p:cBhvr>
                                      <p:to>
                                        <p:strVal val="visible"/>
                                      </p:to>
                                    </p:set>
                                    <p:animEffect transition="in" filter="barn(inVertical)">
                                      <p:cBhvr>
                                        <p:cTn id="146" dur="500"/>
                                        <p:tgtEl>
                                          <p:spTgt spid="9"/>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ntr" presetSubtype="1" fill="hold" grpId="0" nodeType="click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wipe(up)">
                                      <p:cBhvr>
                                        <p:cTn id="151" dur="500"/>
                                        <p:tgtEl>
                                          <p:spTgt spid="25"/>
                                        </p:tgtEl>
                                      </p:cBhvr>
                                    </p:animEffec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22" presetClass="exit" presetSubtype="4" fill="hold" grpId="1" nodeType="clickEffect">
                                  <p:stCondLst>
                                    <p:cond delay="0"/>
                                  </p:stCondLst>
                                  <p:childTnLst>
                                    <p:animEffect transition="out" filter="wipe(down)">
                                      <p:cBhvr>
                                        <p:cTn id="155" dur="500"/>
                                        <p:tgtEl>
                                          <p:spTgt spid="25"/>
                                        </p:tgtEl>
                                      </p:cBhvr>
                                    </p:animEffect>
                                    <p:set>
                                      <p:cBhvr>
                                        <p:cTn id="156" dur="1" fill="hold">
                                          <p:stCondLst>
                                            <p:cond delay="499"/>
                                          </p:stCondLst>
                                        </p:cTn>
                                        <p:tgtEl>
                                          <p:spTgt spid="25"/>
                                        </p:tgtEl>
                                        <p:attrNameLst>
                                          <p:attrName>style.visibility</p:attrName>
                                        </p:attrNameLst>
                                      </p:cBhvr>
                                      <p:to>
                                        <p:strVal val="hidden"/>
                                      </p:to>
                                    </p:se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16"/>
                                        </p:tgtEl>
                                        <p:attrNameLst>
                                          <p:attrName>style.visibility</p:attrName>
                                        </p:attrNameLst>
                                      </p:cBhvr>
                                      <p:to>
                                        <p:strVal val="visible"/>
                                      </p:to>
                                    </p:set>
                                    <p:animEffect transition="in" filter="barn(inVertical)">
                                      <p:cBhvr>
                                        <p:cTn id="161" dur="500"/>
                                        <p:tgtEl>
                                          <p:spTgt spid="16"/>
                                        </p:tgtEl>
                                      </p:cBhvr>
                                    </p:animEffect>
                                  </p:childTnLst>
                                </p:cTn>
                              </p:par>
                            </p:childTnLst>
                          </p:cTn>
                        </p:par>
                      </p:childTnLst>
                    </p:cTn>
                  </p:par>
                  <p:par>
                    <p:cTn id="162" fill="hold" nodeType="clickPar">
                      <p:stCondLst>
                        <p:cond delay="indefinite"/>
                        <p:cond evt="onBegin" delay="0">
                          <p:tn val="161"/>
                        </p:cond>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17"/>
                                        </p:tgtEl>
                                        <p:attrNameLst>
                                          <p:attrName>style.visibility</p:attrName>
                                        </p:attrNameLst>
                                      </p:cBhvr>
                                      <p:to>
                                        <p:strVal val="visible"/>
                                      </p:to>
                                    </p:set>
                                    <p:animEffect transition="in" filter="barn(inVertical)">
                                      <p:cBhvr>
                                        <p:cTn id="166" dur="500"/>
                                        <p:tgtEl>
                                          <p:spTgt spid="17"/>
                                        </p:tgtEl>
                                      </p:cBhvr>
                                    </p:animEffect>
                                  </p:childTnLst>
                                </p:cTn>
                              </p:par>
                            </p:childTnLst>
                          </p:cTn>
                        </p:par>
                      </p:childTnLst>
                    </p:cTn>
                  </p:par>
                  <p:par>
                    <p:cTn id="167" fill="hold" nodeType="clickPar">
                      <p:stCondLst>
                        <p:cond delay="indefinite"/>
                        <p:cond evt="onBegin" delay="0">
                          <p:tn val="166"/>
                        </p:cond>
                      </p:stCondLst>
                      <p:childTnLst>
                        <p:par>
                          <p:cTn id="168" fill="hold">
                            <p:stCondLst>
                              <p:cond delay="0"/>
                            </p:stCondLst>
                            <p:childTnLst>
                              <p:par>
                                <p:cTn id="169" presetID="22" presetClass="entr" presetSubtype="1" fill="hold" grpId="0" nodeType="clickEffect">
                                  <p:stCondLst>
                                    <p:cond delay="0"/>
                                  </p:stCondLst>
                                  <p:childTnLst>
                                    <p:set>
                                      <p:cBhvr>
                                        <p:cTn id="170" dur="1" fill="hold">
                                          <p:stCondLst>
                                            <p:cond delay="0"/>
                                          </p:stCondLst>
                                        </p:cTn>
                                        <p:tgtEl>
                                          <p:spTgt spid="18"/>
                                        </p:tgtEl>
                                        <p:attrNameLst>
                                          <p:attrName>style.visibility</p:attrName>
                                        </p:attrNameLst>
                                      </p:cBhvr>
                                      <p:to>
                                        <p:strVal val="visible"/>
                                      </p:to>
                                    </p:set>
                                    <p:animEffect transition="in" filter="wipe(up)">
                                      <p:cBhvr>
                                        <p:cTn id="171" dur="500"/>
                                        <p:tgtEl>
                                          <p:spTgt spid="18"/>
                                        </p:tgtEl>
                                      </p:cBhvr>
                                    </p:animEffect>
                                  </p:childTnLst>
                                </p:cTn>
                              </p:par>
                            </p:childTnLst>
                          </p:cTn>
                        </p:par>
                      </p:childTnLst>
                    </p:cTn>
                  </p:par>
                  <p:par>
                    <p:cTn id="172" fill="hold" nodeType="clickPar">
                      <p:stCondLst>
                        <p:cond delay="indefinite"/>
                        <p:cond evt="onBegin" delay="0">
                          <p:tn val="171"/>
                        </p:cond>
                      </p:stCondLst>
                      <p:childTnLst>
                        <p:par>
                          <p:cTn id="173" fill="hold">
                            <p:stCondLst>
                              <p:cond delay="0"/>
                            </p:stCondLst>
                            <p:childTnLst>
                              <p:par>
                                <p:cTn id="174" presetID="22" presetClass="exit" presetSubtype="4" fill="hold" grpId="1" nodeType="clickEffect">
                                  <p:stCondLst>
                                    <p:cond delay="0"/>
                                  </p:stCondLst>
                                  <p:childTnLst>
                                    <p:animEffect transition="out" filter="wipe(down)">
                                      <p:cBhvr>
                                        <p:cTn id="175" dur="500"/>
                                        <p:tgtEl>
                                          <p:spTgt spid="18"/>
                                        </p:tgtEl>
                                      </p:cBhvr>
                                    </p:animEffect>
                                    <p:set>
                                      <p:cBhvr>
                                        <p:cTn id="176" dur="1" fill="hold">
                                          <p:stCondLst>
                                            <p:cond delay="499"/>
                                          </p:stCondLst>
                                        </p:cTn>
                                        <p:tgtEl>
                                          <p:spTgt spid="18"/>
                                        </p:tgtEl>
                                        <p:attrNameLst>
                                          <p:attrName>style.visibility</p:attrName>
                                        </p:attrNameLst>
                                      </p:cBhvr>
                                      <p:to>
                                        <p:strVal val="hidden"/>
                                      </p:to>
                                    </p:set>
                                  </p:childTnLst>
                                </p:cTn>
                              </p:par>
                            </p:childTnLst>
                          </p:cTn>
                        </p:par>
                      </p:childTnLst>
                    </p:cTn>
                  </p:par>
                  <p:par>
                    <p:cTn id="177" fill="hold" nodeType="clickPar">
                      <p:stCondLst>
                        <p:cond delay="indefinite"/>
                        <p:cond evt="onBegin" delay="0">
                          <p:tn val="176"/>
                        </p:cond>
                      </p:stCondLst>
                      <p:childTnLst>
                        <p:par>
                          <p:cTn id="178" fill="hold">
                            <p:stCondLst>
                              <p:cond delay="0"/>
                            </p:stCondLst>
                            <p:childTnLst>
                              <p:par>
                                <p:cTn id="179" presetID="16" presetClass="entr" presetSubtype="21" fill="hold" grpId="0" nodeType="clickEffect">
                                  <p:stCondLst>
                                    <p:cond delay="0"/>
                                  </p:stCondLst>
                                  <p:childTnLst>
                                    <p:set>
                                      <p:cBhvr>
                                        <p:cTn id="180" dur="1" fill="hold">
                                          <p:stCondLst>
                                            <p:cond delay="0"/>
                                          </p:stCondLst>
                                        </p:cTn>
                                        <p:tgtEl>
                                          <p:spTgt spid="19"/>
                                        </p:tgtEl>
                                        <p:attrNameLst>
                                          <p:attrName>style.visibility</p:attrName>
                                        </p:attrNameLst>
                                      </p:cBhvr>
                                      <p:to>
                                        <p:strVal val="visible"/>
                                      </p:to>
                                    </p:set>
                                    <p:animEffect transition="in" filter="barn(inVertical)">
                                      <p:cBhvr>
                                        <p:cTn id="181" dur="500"/>
                                        <p:tgtEl>
                                          <p:spTgt spid="19"/>
                                        </p:tgtEl>
                                      </p:cBhvr>
                                    </p:animEffect>
                                  </p:childTnLst>
                                </p:cTn>
                              </p:par>
                            </p:childTnLst>
                          </p:cTn>
                        </p:par>
                      </p:childTnLst>
                    </p:cTn>
                  </p:par>
                  <p:par>
                    <p:cTn id="182" fill="hold" nodeType="clickPar">
                      <p:stCondLst>
                        <p:cond delay="indefinite"/>
                        <p:cond evt="onBegin" delay="0">
                          <p:tn val="181"/>
                        </p:cond>
                      </p:stCondLst>
                      <p:childTnLst>
                        <p:par>
                          <p:cTn id="183" fill="hold">
                            <p:stCondLst>
                              <p:cond delay="0"/>
                            </p:stCondLst>
                            <p:childTnLst>
                              <p:par>
                                <p:cTn id="184" presetID="22" presetClass="entr" presetSubtype="1" fill="hold" grpId="0" nodeType="clickEffect">
                                  <p:stCondLst>
                                    <p:cond delay="0"/>
                                  </p:stCondLst>
                                  <p:childTnLst>
                                    <p:set>
                                      <p:cBhvr>
                                        <p:cTn id="185" dur="1" fill="hold">
                                          <p:stCondLst>
                                            <p:cond delay="0"/>
                                          </p:stCondLst>
                                        </p:cTn>
                                        <p:tgtEl>
                                          <p:spTgt spid="22"/>
                                        </p:tgtEl>
                                        <p:attrNameLst>
                                          <p:attrName>style.visibility</p:attrName>
                                        </p:attrNameLst>
                                      </p:cBhvr>
                                      <p:to>
                                        <p:strVal val="visible"/>
                                      </p:to>
                                    </p:set>
                                    <p:animEffect transition="in" filter="wipe(up)">
                                      <p:cBhvr>
                                        <p:cTn id="186" dur="500"/>
                                        <p:tgtEl>
                                          <p:spTgt spid="22"/>
                                        </p:tgtEl>
                                      </p:cBhvr>
                                    </p:animEffect>
                                  </p:childTnLst>
                                </p:cTn>
                              </p:par>
                            </p:childTnLst>
                          </p:cTn>
                        </p:par>
                      </p:childTnLst>
                    </p:cTn>
                  </p:par>
                  <p:par>
                    <p:cTn id="187" fill="hold" nodeType="clickPar">
                      <p:stCondLst>
                        <p:cond delay="indefinite"/>
                        <p:cond evt="onBegin" delay="0">
                          <p:tn val="186"/>
                        </p:cond>
                      </p:stCondLst>
                      <p:childTnLst>
                        <p:par>
                          <p:cTn id="188" fill="hold">
                            <p:stCondLst>
                              <p:cond delay="0"/>
                            </p:stCondLst>
                            <p:childTnLst>
                              <p:par>
                                <p:cTn id="189" presetID="22" presetClass="exit" presetSubtype="4" fill="hold" grpId="1" nodeType="clickEffect">
                                  <p:stCondLst>
                                    <p:cond delay="0"/>
                                  </p:stCondLst>
                                  <p:childTnLst>
                                    <p:animEffect transition="out" filter="wipe(down)">
                                      <p:cBhvr>
                                        <p:cTn id="190" dur="500"/>
                                        <p:tgtEl>
                                          <p:spTgt spid="22"/>
                                        </p:tgtEl>
                                      </p:cBhvr>
                                    </p:animEffect>
                                    <p:set>
                                      <p:cBhvr>
                                        <p:cTn id="191" dur="1" fill="hold">
                                          <p:stCondLst>
                                            <p:cond delay="499"/>
                                          </p:stCondLst>
                                        </p:cTn>
                                        <p:tgtEl>
                                          <p:spTgt spid="22"/>
                                        </p:tgtEl>
                                        <p:attrNameLst>
                                          <p:attrName>style.visibility</p:attrName>
                                        </p:attrNameLst>
                                      </p:cBhvr>
                                      <p:to>
                                        <p:strVal val="hidden"/>
                                      </p:to>
                                    </p:set>
                                  </p:childTnLst>
                                </p:cTn>
                              </p:par>
                            </p:childTnLst>
                          </p:cTn>
                        </p:par>
                      </p:childTnLst>
                    </p:cTn>
                  </p:par>
                  <p:par>
                    <p:cTn id="192" fill="hold" nodeType="clickPar">
                      <p:stCondLst>
                        <p:cond delay="indefinite"/>
                        <p:cond evt="onBegin" delay="0">
                          <p:tn val="191"/>
                        </p:cond>
                      </p:stCondLst>
                      <p:childTnLst>
                        <p:par>
                          <p:cTn id="193" fill="hold">
                            <p:stCondLst>
                              <p:cond delay="0"/>
                            </p:stCondLst>
                            <p:childTnLst>
                              <p:par>
                                <p:cTn id="194" presetID="16" presetClass="entr" presetSubtype="21" fill="hold" grpId="0" nodeType="clickEffect">
                                  <p:stCondLst>
                                    <p:cond delay="0"/>
                                  </p:stCondLst>
                                  <p:childTnLst>
                                    <p:set>
                                      <p:cBhvr>
                                        <p:cTn id="195" dur="1" fill="hold">
                                          <p:stCondLst>
                                            <p:cond delay="0"/>
                                          </p:stCondLst>
                                        </p:cTn>
                                        <p:tgtEl>
                                          <p:spTgt spid="24"/>
                                        </p:tgtEl>
                                        <p:attrNameLst>
                                          <p:attrName>style.visibility</p:attrName>
                                        </p:attrNameLst>
                                      </p:cBhvr>
                                      <p:to>
                                        <p:strVal val="visible"/>
                                      </p:to>
                                    </p:set>
                                    <p:animEffect transition="in" filter="barn(inVertical)">
                                      <p:cBhvr>
                                        <p:cTn id="196" dur="500"/>
                                        <p:tgtEl>
                                          <p:spTgt spid="24"/>
                                        </p:tgtEl>
                                      </p:cBhvr>
                                    </p:animEffect>
                                  </p:childTnLst>
                                </p:cTn>
                              </p:par>
                            </p:childTnLst>
                          </p:cTn>
                        </p:par>
                      </p:childTnLst>
                    </p:cTn>
                  </p:par>
                  <p:par>
                    <p:cTn id="197" fill="hold" nodeType="clickPar">
                      <p:stCondLst>
                        <p:cond delay="indefinite"/>
                        <p:cond evt="onBegin" delay="0">
                          <p:tn val="196"/>
                        </p:cond>
                      </p:stCondLst>
                      <p:childTnLst>
                        <p:par>
                          <p:cTn id="198" fill="hold">
                            <p:stCondLst>
                              <p:cond delay="0"/>
                            </p:stCondLst>
                            <p:childTnLst>
                              <p:par>
                                <p:cTn id="199" presetID="22" presetClass="entr" presetSubtype="1" fill="hold" grpId="0" nodeType="clickEffect">
                                  <p:stCondLst>
                                    <p:cond delay="0"/>
                                  </p:stCondLst>
                                  <p:childTnLst>
                                    <p:set>
                                      <p:cBhvr>
                                        <p:cTn id="200" dur="1" fill="hold">
                                          <p:stCondLst>
                                            <p:cond delay="0"/>
                                          </p:stCondLst>
                                        </p:cTn>
                                        <p:tgtEl>
                                          <p:spTgt spid="26"/>
                                        </p:tgtEl>
                                        <p:attrNameLst>
                                          <p:attrName>style.visibility</p:attrName>
                                        </p:attrNameLst>
                                      </p:cBhvr>
                                      <p:to>
                                        <p:strVal val="visible"/>
                                      </p:to>
                                    </p:set>
                                    <p:animEffect transition="in" filter="wipe(up)">
                                      <p:cBhvr>
                                        <p:cTn id="201" dur="500"/>
                                        <p:tgtEl>
                                          <p:spTgt spid="26"/>
                                        </p:tgtEl>
                                      </p:cBhvr>
                                    </p:animEffect>
                                  </p:childTnLst>
                                </p:cTn>
                              </p:par>
                            </p:childTnLst>
                          </p:cTn>
                        </p:par>
                      </p:childTnLst>
                    </p:cTn>
                  </p:par>
                  <p:par>
                    <p:cTn id="202" fill="hold" nodeType="clickPar">
                      <p:stCondLst>
                        <p:cond delay="indefinite"/>
                        <p:cond evt="onBegin" delay="0">
                          <p:tn val="201"/>
                        </p:cond>
                      </p:stCondLst>
                      <p:childTnLst>
                        <p:par>
                          <p:cTn id="203" fill="hold">
                            <p:stCondLst>
                              <p:cond delay="0"/>
                            </p:stCondLst>
                            <p:childTnLst>
                              <p:par>
                                <p:cTn id="204" presetID="22" presetClass="exit" presetSubtype="4" fill="hold" grpId="1" nodeType="clickEffect">
                                  <p:stCondLst>
                                    <p:cond delay="0"/>
                                  </p:stCondLst>
                                  <p:childTnLst>
                                    <p:animEffect transition="out" filter="wipe(down)">
                                      <p:cBhvr>
                                        <p:cTn id="205" dur="500"/>
                                        <p:tgtEl>
                                          <p:spTgt spid="26"/>
                                        </p:tgtEl>
                                      </p:cBhvr>
                                    </p:animEffect>
                                    <p:set>
                                      <p:cBhvr>
                                        <p:cTn id="206" dur="1" fill="hold">
                                          <p:stCondLst>
                                            <p:cond delay="499"/>
                                          </p:stCondLst>
                                        </p:cTn>
                                        <p:tgtEl>
                                          <p:spTgt spid="26"/>
                                        </p:tgtEl>
                                        <p:attrNameLst>
                                          <p:attrName>style.visibility</p:attrName>
                                        </p:attrNameLst>
                                      </p:cBhvr>
                                      <p:to>
                                        <p:strVal val="hidden"/>
                                      </p:to>
                                    </p:set>
                                  </p:childTnLst>
                                </p:cTn>
                              </p:par>
                            </p:childTnLst>
                          </p:cTn>
                        </p:par>
                      </p:childTnLst>
                    </p:cTn>
                  </p:par>
                  <p:par>
                    <p:cTn id="207" fill="hold" nodeType="clickPar">
                      <p:stCondLst>
                        <p:cond delay="indefinite"/>
                        <p:cond evt="onBegin" delay="0">
                          <p:tn val="206"/>
                        </p:cond>
                      </p:stCondLst>
                      <p:childTnLst>
                        <p:par>
                          <p:cTn id="208" fill="hold">
                            <p:stCondLst>
                              <p:cond delay="0"/>
                            </p:stCondLst>
                            <p:childTnLst>
                              <p:par>
                                <p:cTn id="209" presetID="16" presetClass="entr" presetSubtype="21" fill="hold" grpId="0" nodeType="click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barn(inVertical)">
                                      <p:cBhvr>
                                        <p:cTn id="211" dur="500"/>
                                        <p:tgtEl>
                                          <p:spTgt spid="27"/>
                                        </p:tgtEl>
                                      </p:cBhvr>
                                    </p:animEffect>
                                  </p:childTnLst>
                                </p:cTn>
                              </p:par>
                            </p:childTnLst>
                          </p:cTn>
                        </p:par>
                      </p:childTnLst>
                    </p:cTn>
                  </p:par>
                  <p:par>
                    <p:cTn id="212" fill="hold" nodeType="clickPar">
                      <p:stCondLst>
                        <p:cond delay="indefinite"/>
                        <p:cond evt="onBegin" delay="0">
                          <p:tn val="211"/>
                        </p:cond>
                      </p:stCondLst>
                      <p:childTnLst>
                        <p:par>
                          <p:cTn id="213" fill="hold">
                            <p:stCondLst>
                              <p:cond delay="0"/>
                            </p:stCondLst>
                            <p:childTnLst>
                              <p:par>
                                <p:cTn id="214" presetID="16" presetClass="entr" presetSubtype="21" fill="hold" grpId="0" nodeType="clickEffect">
                                  <p:stCondLst>
                                    <p:cond delay="0"/>
                                  </p:stCondLst>
                                  <p:childTnLst>
                                    <p:set>
                                      <p:cBhvr>
                                        <p:cTn id="215" dur="1" fill="hold">
                                          <p:stCondLst>
                                            <p:cond delay="0"/>
                                          </p:stCondLst>
                                        </p:cTn>
                                        <p:tgtEl>
                                          <p:spTgt spid="29"/>
                                        </p:tgtEl>
                                        <p:attrNameLst>
                                          <p:attrName>style.visibility</p:attrName>
                                        </p:attrNameLst>
                                      </p:cBhvr>
                                      <p:to>
                                        <p:strVal val="visible"/>
                                      </p:to>
                                    </p:set>
                                    <p:animEffect transition="in" filter="barn(inVertical)">
                                      <p:cBhvr>
                                        <p:cTn id="2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1" grpId="0" animBg="1"/>
      <p:bldP spid="20" grpId="0"/>
      <p:bldP spid="11" grpId="1" animBg="1"/>
      <p:bldP spid="13" grpId="0" animBg="1"/>
      <p:bldP spid="13" grpId="1" animBg="1"/>
      <p:bldP spid="100" grpId="0"/>
      <p:bldP spid="14" grpId="0"/>
      <p:bldP spid="15" grpId="0"/>
      <p:bldP spid="25" grpId="0" animBg="1"/>
      <p:bldP spid="16" grpId="0"/>
      <p:bldP spid="17" grpId="0"/>
      <p:bldP spid="25" grpId="1" animBg="1"/>
      <p:bldP spid="18" grpId="0" animBg="1"/>
      <p:bldP spid="18" grpId="1" animBg="1"/>
      <p:bldP spid="19" grpId="0"/>
      <p:bldP spid="22" grpId="0" animBg="1"/>
      <p:bldP spid="22" grpId="1" animBg="1"/>
      <p:bldP spid="24" grpId="0"/>
      <p:bldP spid="26" grpId="0" animBg="1"/>
      <p:bldP spid="26" grpId="1" animBg="1"/>
      <p:bldP spid="27" grpId="0"/>
      <p:bldP spid="29" grpId="0"/>
    </p:bldLst>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250815" y="47993"/>
            <a:ext cx="903605" cy="923290"/>
          </a:xfrm>
          <a:prstGeom prst="rect">
            <a:avLst/>
          </a:prstGeom>
        </p:spPr>
      </p:pic>
      <p:sp>
        <p:nvSpPr>
          <p:cNvPr id="5" name="文本框 4" title=""/>
          <p:cNvSpPr txBox="1"/>
          <p:nvPr/>
        </p:nvSpPr>
        <p:spPr>
          <a:xfrm>
            <a:off x="6175375" y="231775"/>
            <a:ext cx="40049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热机效率及其计算</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7" name="文本框 6" title=""/>
          <p:cNvSpPr txBox="1"/>
          <p:nvPr/>
        </p:nvSpPr>
        <p:spPr>
          <a:xfrm>
            <a:off x="292735" y="2043245"/>
            <a:ext cx="11734800" cy="133794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（1）对热机效率高的两种理解：1）当燃烧相同的燃料时，效率高的做的功多；2）当做的有用功相同时，效率高的消耗的燃料少。</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（2）热机效率与功率的区别</a:t>
            </a:r>
            <a:endParaRPr>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nvGraphicFramePr>
        <p:xfrm>
          <a:off x="450850" y="3482340"/>
          <a:ext cx="11453495" cy="1746885"/>
        </p:xfrm>
        <a:graphic>
          <a:graphicData uri="http://schemas.openxmlformats.org/drawingml/2006/table">
            <a:tbl>
              <a:tblPr firstRow="1" bandRow="1">
                <a:tableStyleId>{5940675A-B579-460E-94D1-54222C63F5DA}</a:tableStyleId>
              </a:tblPr>
              <a:tblGrid>
                <a:gridCol w="1864995"/>
                <a:gridCol w="6016625"/>
                <a:gridCol w="3571875"/>
              </a:tblGrid>
              <a:tr h="381000">
                <a:tc>
                  <a:txBody>
                    <a:bodyPr vert="horz" wrap="square"/>
                    <a:lstStyle/>
                    <a:p>
                      <a:pPr indent="0" algn="ctr">
                        <a:buNone/>
                      </a:pP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热机效率</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热机功率</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100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定义</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用来做有用功的那部分能量与燃料完全燃烧放出的能量之比</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单位时间内做的功</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100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物理意义</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反映热机对能量的利用</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反映热机做功的快慢</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3885">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定义式</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6" name="图片 5" title=""/>
          <p:cNvPicPr/>
          <p:nvPr/>
        </p:nvPicPr>
        <p:blipFill>
          <a:blip r:embed="rId4"/>
          <a:stretch>
            <a:fillRect/>
          </a:stretch>
        </p:blipFill>
        <p:spPr>
          <a:xfrm>
            <a:off x="4878705" y="4732655"/>
            <a:ext cx="1066165" cy="428625"/>
          </a:xfrm>
          <a:prstGeom prst="rect">
            <a:avLst/>
          </a:prstGeom>
          <a:noFill/>
          <a:ln w="9525">
            <a:noFill/>
          </a:ln>
        </p:spPr>
      </p:pic>
      <p:pic>
        <p:nvPicPr>
          <p:cNvPr id="9" name="图片 8" title=""/>
          <p:cNvPicPr/>
          <p:nvPr/>
        </p:nvPicPr>
        <p:blipFill>
          <a:blip r:embed="rId5"/>
          <a:stretch>
            <a:fillRect/>
          </a:stretch>
        </p:blipFill>
        <p:spPr>
          <a:xfrm>
            <a:off x="9935210" y="4732655"/>
            <a:ext cx="488950" cy="421005"/>
          </a:xfrm>
          <a:prstGeom prst="rect">
            <a:avLst/>
          </a:prstGeom>
          <a:noFill/>
          <a:ln w="9525">
            <a:noFill/>
          </a:ln>
        </p:spPr>
      </p:pic>
      <p:sp>
        <p:nvSpPr>
          <p:cNvPr id="11" name="文本框 10" title=""/>
          <p:cNvSpPr txBox="1"/>
          <p:nvPr/>
        </p:nvSpPr>
        <p:spPr>
          <a:xfrm>
            <a:off x="292735" y="5330005"/>
            <a:ext cx="11734800" cy="922020"/>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（3）热值、比热容与热机效率综合：1）物质吸热时，利用比热容的概念</a:t>
            </a:r>
            <a:r>
              <a:rPr lang="en-US">
                <a:latin typeface="微软雅黑" panose="020b0503020204020204" charset="-122"/>
                <a:ea typeface="微软雅黑" panose="020b0503020204020204" charset="-122"/>
                <a:cs typeface="微软雅黑" panose="020b0503020204020204" charset="-122"/>
              </a:rPr>
              <a:t>Q</a:t>
            </a:r>
            <a:r>
              <a:rPr lang="zh-CN" altLang="en-US" baseline="-25000">
                <a:latin typeface="微软雅黑" panose="020b0503020204020204" charset="-122"/>
                <a:ea typeface="微软雅黑" panose="020b0503020204020204" charset="-122"/>
                <a:cs typeface="微软雅黑" panose="020b0503020204020204" charset="-122"/>
              </a:rPr>
              <a:t>吸</a:t>
            </a:r>
            <a:r>
              <a:rPr lang="en-US" altLang="zh-CN">
                <a:latin typeface="微软雅黑" panose="020b0503020204020204" charset="-122"/>
                <a:ea typeface="微软雅黑" panose="020b0503020204020204" charset="-122"/>
                <a:cs typeface="微软雅黑" panose="020b0503020204020204" charset="-122"/>
              </a:rPr>
              <a:t>=cm(t-t</a:t>
            </a:r>
            <a:r>
              <a:rPr lang="zh-CN" altLang="en-US" baseline="-25000">
                <a:latin typeface="微软雅黑" panose="020b0503020204020204" charset="-122"/>
                <a:ea typeface="微软雅黑" panose="020b0503020204020204" charset="-122"/>
                <a:cs typeface="微软雅黑" panose="020b0503020204020204" charset="-122"/>
              </a:rPr>
              <a:t>0</a:t>
            </a:r>
            <a:r>
              <a:rPr lang="en-US" altLang="zh-CN">
                <a:latin typeface="微软雅黑" panose="020b0503020204020204" charset="-122"/>
                <a:ea typeface="微软雅黑" panose="020b0503020204020204"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计算吸收的热量；2）物质燃烧时，利用热值概念</a:t>
            </a:r>
            <a:r>
              <a:rPr lang="en-US">
                <a:latin typeface="微软雅黑" panose="020b0503020204020204" charset="-122"/>
                <a:ea typeface="微软雅黑" panose="020b0503020204020204" charset="-122"/>
                <a:cs typeface="微软雅黑" panose="020b0503020204020204" charset="-122"/>
              </a:rPr>
              <a:t>Q</a:t>
            </a:r>
            <a:r>
              <a:rPr lang="zh-CN" altLang="en-US" baseline="-25000">
                <a:latin typeface="微软雅黑" panose="020b0503020204020204" charset="-122"/>
                <a:ea typeface="微软雅黑" panose="020b0503020204020204" charset="-122"/>
                <a:cs typeface="微软雅黑" panose="020b0503020204020204" charset="-122"/>
              </a:rPr>
              <a:t>放</a:t>
            </a:r>
            <a:r>
              <a:rPr lang="en-US" altLang="zh-CN">
                <a:latin typeface="微软雅黑" panose="020b0503020204020204" charset="-122"/>
                <a:ea typeface="微软雅黑" panose="020b0503020204020204" charset="-122"/>
                <a:cs typeface="微软雅黑" panose="020b0503020204020204" charset="-122"/>
              </a:rPr>
              <a:t>=qm</a:t>
            </a:r>
            <a:r>
              <a:rPr>
                <a:latin typeface="微软雅黑" panose="020b0503020204020204" charset="-122"/>
                <a:ea typeface="微软雅黑" panose="020b0503020204020204" charset="-122"/>
                <a:cs typeface="微软雅黑" panose="020b0503020204020204" charset="-122"/>
              </a:rPr>
              <a:t>计算发出的热量；3）根据热机效率的概念</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计算待求物理量。</a:t>
            </a:r>
            <a:endParaRPr>
              <a:latin typeface="微软雅黑" panose="020b0503020204020204" charset="-122"/>
              <a:ea typeface="微软雅黑" panose="020b0503020204020204" charset="-122"/>
              <a:cs typeface="微软雅黑" panose="020b0503020204020204" charset="-122"/>
            </a:endParaRPr>
          </a:p>
        </p:txBody>
      </p:sp>
      <p:graphicFrame>
        <p:nvGraphicFramePr>
          <p:cNvPr id="13" name="Object 229" title=""/>
          <p:cNvGraphicFramePr>
            <a:graphicFrameLocks noChangeAspect="1"/>
          </p:cNvGraphicFramePr>
          <p:nvPr/>
        </p:nvGraphicFramePr>
        <p:xfrm>
          <a:off x="7849870" y="5808345"/>
          <a:ext cx="1111885" cy="521970"/>
        </p:xfrm>
        <a:graphic>
          <a:graphicData uri="http://schemas.openxmlformats.org/presentationml/2006/ole">
            <mc:AlternateContent>
              <mc:Choice xmlns:v="urn:schemas-microsoft-com:vml" Requires="v">
                <p:oleObj spid="_x0000_s1050" r:id="rId6" imgW="838200" imgH="393700" progId="Equation.KSEE3">
                  <p:embed/>
                </p:oleObj>
              </mc:Choice>
              <mc:Fallback>
                <p:oleObj r:id="rId6" imgW="838200" imgH="393700" progId="Equation.KSEE3">
                  <p:embed/>
                  <p:pic>
                    <p:nvPicPr>
                      <p:cNvPr id="0" name="OLE substitute image"/>
                      <p:cNvPicPr/>
                      <p:nvPr/>
                    </p:nvPicPr>
                    <p:blipFill>
                      <a:blip r:embed="rId7"/>
                      <a:stretch>
                        <a:fillRect/>
                      </a:stretch>
                    </p:blipFill>
                    <p:spPr>
                      <a:xfrm>
                        <a:off x="7849870" y="5808345"/>
                        <a:ext cx="1111885" cy="52197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par>
                                <p:cTn id="45" presetID="16" presetClass="entr" presetSubtype="21"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nodeType="clickPar">
                      <p:stCondLst>
                        <p:cond delay="indefinite"/>
                        <p:cond evt="onBegin" delay="0">
                          <p:tn val="47"/>
                        </p:cond>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nodeType="clickPar">
                      <p:stCondLst>
                        <p:cond delay="indefinite"/>
                        <p:cond evt="onBegin" delay="0">
                          <p:tn val="52"/>
                        </p:cond>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1" grpId="0"/>
    </p:bldLst>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250815" y="47993"/>
            <a:ext cx="903605" cy="923290"/>
          </a:xfrm>
          <a:prstGeom prst="rect">
            <a:avLst/>
          </a:prstGeom>
        </p:spPr>
      </p:pic>
      <p:sp>
        <p:nvSpPr>
          <p:cNvPr id="5" name="文本框 4" title=""/>
          <p:cNvSpPr txBox="1"/>
          <p:nvPr/>
        </p:nvSpPr>
        <p:spPr>
          <a:xfrm>
            <a:off x="6175375" y="231775"/>
            <a:ext cx="40049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热机效率及其计算</a:t>
            </a:r>
            <a:endParaRPr lang="zh-CN" altLang="en-US" sz="2400" b="1">
              <a:solidFill>
                <a:srgbClr val="0070C0"/>
              </a:solidFill>
              <a:latin typeface="微软雅黑" panose="020b0503020204020204" charset="-122"/>
              <a:ea typeface="微软雅黑" panose="020b0503020204020204" charset="-122"/>
            </a:endParaRPr>
          </a:p>
        </p:txBody>
      </p:sp>
      <p:sp>
        <p:nvSpPr>
          <p:cNvPr id="14" name="文本框 13" title=""/>
          <p:cNvSpPr txBox="1"/>
          <p:nvPr/>
        </p:nvSpPr>
        <p:spPr>
          <a:xfrm>
            <a:off x="292735" y="1323975"/>
            <a:ext cx="6047105" cy="341503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（2023·随州）</a:t>
            </a:r>
            <a:r>
              <a:rPr sz="1600">
                <a:latin typeface="微软雅黑" panose="020b0503020204020204" charset="-122"/>
                <a:ea typeface="微软雅黑" panose="020b0503020204020204" charset="-122"/>
                <a:cs typeface="微软雅黑" panose="020b0503020204020204" charset="-122"/>
                <a:sym typeface="+mn-ea"/>
              </a:rPr>
              <a:t>汽车是现代生活中最常见的一种交通工具，如图甲、乙分别是某汽油机的某冲程及能量流向图。下列有关说法正确的是（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甲图是压缩冲程，活塞对气缸内的气体做功，气体的温度升高；</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由乙图可知该汽油机的效率是30%；</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汽车尾气中的“汽油味”越浓燃料燃烧得越不充分，这会降低燃料的热值；</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 为节能冬天汽车都会利用尾气中的余热给车内供暖，该举措大大提高了燃料的热值</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1" name="文本框 20" title=""/>
          <p:cNvSpPr txBox="1"/>
          <p:nvPr/>
        </p:nvSpPr>
        <p:spPr>
          <a:xfrm>
            <a:off x="6529070" y="1292860"/>
            <a:ext cx="5535930" cy="193802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（2023·荆州）</a:t>
            </a:r>
            <a:r>
              <a:rPr sz="1600">
                <a:latin typeface="微软雅黑" panose="020b0503020204020204" charset="-122"/>
                <a:ea typeface="微软雅黑" panose="020b0503020204020204" charset="-122"/>
                <a:cs typeface="微软雅黑" panose="020b0503020204020204" charset="-122"/>
                <a:sym typeface="+mn-ea"/>
              </a:rPr>
              <a:t>某燃气热水器将20L的水从20℃加热到70℃，完全燃烧了0.21m</a:t>
            </a:r>
            <a:r>
              <a:rPr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的煤气，水吸收的热量是</a:t>
            </a:r>
            <a:r>
              <a:rPr lang="en-US" sz="1600" u="sng">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J，该燃气热水器烧水的效率是______。[已知水的比热容为</a:t>
            </a:r>
            <a:r>
              <a:rPr lang="en-US" sz="1600">
                <a:latin typeface="微软雅黑" panose="020b0503020204020204" charset="-122"/>
                <a:ea typeface="微软雅黑" panose="020b0503020204020204" charset="-122"/>
                <a:cs typeface="微软雅黑" panose="020b0503020204020204" charset="-122"/>
                <a:sym typeface="+mn-ea"/>
              </a:rPr>
              <a:t>4.2</a:t>
            </a:r>
            <a:r>
              <a:rPr lang="en-US" sz="1600">
                <a:latin typeface="宋体" panose="02010600030101010101" pitchFamily="2" charset="-122"/>
                <a:ea typeface="宋体" panose="02010600030101010101" pitchFamily="2"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10</a:t>
            </a:r>
            <a:r>
              <a:rPr lang="en-US" sz="1600" baseline="30000">
                <a:latin typeface="微软雅黑" panose="020b0503020204020204" charset="-122"/>
                <a:ea typeface="微软雅黑" panose="020b0503020204020204" charset="-122"/>
                <a:cs typeface="微软雅黑" panose="020b0503020204020204" charset="-122"/>
                <a:sym typeface="+mn-ea"/>
              </a:rPr>
              <a:t>3</a:t>
            </a:r>
            <a:r>
              <a:rPr lang="en-US" sz="1600">
                <a:latin typeface="微软雅黑" panose="020b0503020204020204" charset="-122"/>
                <a:ea typeface="微软雅黑" panose="020b0503020204020204" charset="-122"/>
                <a:cs typeface="微软雅黑" panose="020b0503020204020204" charset="-122"/>
                <a:sym typeface="+mn-ea"/>
              </a:rPr>
              <a:t>J/(kg</a:t>
            </a:r>
            <a:r>
              <a:rPr lang="en-US" sz="1600">
                <a:latin typeface="宋体" panose="02010600030101010101" pitchFamily="2" charset="-122"/>
                <a:ea typeface="宋体" panose="02010600030101010101" pitchFamily="2"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，水的密度为</a:t>
            </a:r>
            <a:r>
              <a:rPr lang="en-US" sz="1600">
                <a:latin typeface="微软雅黑" panose="020b0503020204020204" charset="-122"/>
                <a:ea typeface="微软雅黑" panose="020b0503020204020204" charset="-122"/>
                <a:cs typeface="微软雅黑" panose="020b0503020204020204" charset="-122"/>
                <a:sym typeface="+mn-ea"/>
              </a:rPr>
              <a:t>1.0</a:t>
            </a:r>
            <a:r>
              <a:rPr lang="en-US" sz="1600">
                <a:latin typeface="宋体" panose="02010600030101010101" pitchFamily="2" charset="-122"/>
                <a:ea typeface="宋体" panose="02010600030101010101" pitchFamily="2"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10</a:t>
            </a:r>
            <a:r>
              <a:rPr lang="en-US" sz="1600" baseline="30000">
                <a:latin typeface="微软雅黑" panose="020b0503020204020204" charset="-122"/>
                <a:ea typeface="微软雅黑" panose="020b0503020204020204" charset="-122"/>
                <a:cs typeface="微软雅黑" panose="020b0503020204020204" charset="-122"/>
                <a:sym typeface="+mn-ea"/>
              </a:rPr>
              <a:t>3</a:t>
            </a:r>
            <a:r>
              <a:rPr lang="en-US" sz="1600">
                <a:latin typeface="微软雅黑" panose="020b0503020204020204" charset="-122"/>
                <a:ea typeface="微软雅黑" panose="020b0503020204020204" charset="-122"/>
                <a:cs typeface="微软雅黑" panose="020b0503020204020204" charset="-122"/>
                <a:sym typeface="+mn-ea"/>
              </a:rPr>
              <a:t>kg/m</a:t>
            </a:r>
            <a:r>
              <a:rPr lang="en-US"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，煤气的热值为</a:t>
            </a:r>
            <a:r>
              <a:rPr lang="en-US" sz="1600">
                <a:latin typeface="微软雅黑" panose="020b0503020204020204" charset="-122"/>
                <a:ea typeface="微软雅黑" panose="020b0503020204020204" charset="-122"/>
                <a:cs typeface="微软雅黑" panose="020b0503020204020204" charset="-122"/>
                <a:sym typeface="+mn-ea"/>
              </a:rPr>
              <a:t>4</a:t>
            </a:r>
            <a:r>
              <a:rPr lang="en-US" sz="1600">
                <a:latin typeface="宋体" panose="02010600030101010101" pitchFamily="2" charset="-122"/>
                <a:ea typeface="宋体" panose="02010600030101010101" pitchFamily="2"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10</a:t>
            </a:r>
            <a:r>
              <a:rPr lang="en-US" sz="1600" baseline="30000">
                <a:latin typeface="微软雅黑" panose="020b0503020204020204" charset="-122"/>
                <a:ea typeface="微软雅黑" panose="020b0503020204020204" charset="-122"/>
                <a:cs typeface="微软雅黑" panose="020b0503020204020204" charset="-122"/>
                <a:sym typeface="+mn-ea"/>
              </a:rPr>
              <a:t>7</a:t>
            </a:r>
            <a:r>
              <a:rPr lang="en-US" sz="1600">
                <a:latin typeface="微软雅黑" panose="020b0503020204020204" charset="-122"/>
                <a:ea typeface="微软雅黑" panose="020b0503020204020204" charset="-122"/>
                <a:cs typeface="微软雅黑" panose="020b0503020204020204" charset="-122"/>
                <a:sym typeface="+mn-ea"/>
              </a:rPr>
              <a:t>J/m</a:t>
            </a:r>
            <a:r>
              <a:rPr lang="en-US"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p:txBody>
      </p:sp>
      <p:cxnSp>
        <p:nvCxnSpPr>
          <p:cNvPr id="28" name="直接连接符 27" title=""/>
          <p:cNvCxnSpPr/>
          <p:nvPr/>
        </p:nvCxnSpPr>
        <p:spPr>
          <a:xfrm flipH="1">
            <a:off x="6434455" y="1435100"/>
            <a:ext cx="0" cy="544703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2" name="图片 100011" title=""/>
          <p:cNvPicPr>
            <a:picLocks noChangeAspect="1"/>
          </p:cNvPicPr>
          <p:nvPr/>
        </p:nvPicPr>
        <p:blipFill>
          <a:blip r:embed="rId3"/>
          <a:stretch>
            <a:fillRect/>
          </a:stretch>
        </p:blipFill>
        <p:spPr>
          <a:xfrm>
            <a:off x="1418908" y="4806315"/>
            <a:ext cx="3542665" cy="1417320"/>
          </a:xfrm>
          <a:prstGeom prst="rect">
            <a:avLst/>
          </a:prstGeom>
          <a:noFill/>
          <a:ln w="9525">
            <a:noFill/>
          </a:ln>
        </p:spPr>
      </p:pic>
      <p:sp>
        <p:nvSpPr>
          <p:cNvPr id="25" name="矩形标注 24" title=""/>
          <p:cNvSpPr/>
          <p:nvPr/>
        </p:nvSpPr>
        <p:spPr>
          <a:xfrm>
            <a:off x="127000" y="4630420"/>
            <a:ext cx="1216025" cy="2227580"/>
          </a:xfrm>
          <a:prstGeom prst="wedgeRectCallout">
            <a:avLst>
              <a:gd name="adj1" fmla="val 53133"/>
              <a:gd name="adj2" fmla="val -2767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进气孔和排气孔都关闭，活塞向上运动，压缩气体，压缩冲程</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8" name="矩形标注 17" title=""/>
          <p:cNvSpPr/>
          <p:nvPr/>
        </p:nvSpPr>
        <p:spPr>
          <a:xfrm>
            <a:off x="1937385" y="1591945"/>
            <a:ext cx="4402455" cy="577215"/>
          </a:xfrm>
          <a:prstGeom prst="wedgeRectCallout">
            <a:avLst>
              <a:gd name="adj1" fmla="val -27686"/>
              <a:gd name="adj2" fmla="val 191804"/>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汽油机的效率为η=100%-6%-30%-36%=28%</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2" name="矩形标注 21" title=""/>
          <p:cNvSpPr/>
          <p:nvPr/>
        </p:nvSpPr>
        <p:spPr>
          <a:xfrm>
            <a:off x="1457325" y="4382770"/>
            <a:ext cx="4937125" cy="1466850"/>
          </a:xfrm>
          <a:prstGeom prst="wedgeRectCallout">
            <a:avLst>
              <a:gd name="adj1" fmla="val -29163"/>
              <a:gd name="adj2" fmla="val -7922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热值只与燃料的种类和状态有关，与燃料是否完全燃烧无关，为节能冬天汽车都会利用尾气中的余热给车内供暖，该举措大大提高了燃料的利用率，不能提高燃料的热值</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0" name="文本框 19" title=""/>
          <p:cNvSpPr txBox="1"/>
          <p:nvPr/>
        </p:nvSpPr>
        <p:spPr>
          <a:xfrm>
            <a:off x="1611630" y="216916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64" name="文本框 63" title=""/>
          <p:cNvSpPr txBox="1"/>
          <p:nvPr/>
        </p:nvSpPr>
        <p:spPr>
          <a:xfrm>
            <a:off x="6510020" y="3359150"/>
            <a:ext cx="11988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水的质量为</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6" name="Object 240" title=""/>
          <p:cNvGraphicFramePr>
            <a:graphicFrameLocks noChangeAspect="1"/>
          </p:cNvGraphicFramePr>
          <p:nvPr/>
        </p:nvGraphicFramePr>
        <p:xfrm>
          <a:off x="7783195" y="3413760"/>
          <a:ext cx="2834640" cy="228600"/>
        </p:xfrm>
        <a:graphic>
          <a:graphicData uri="http://schemas.openxmlformats.org/presentationml/2006/ole">
            <mc:AlternateContent>
              <mc:Choice xmlns:v="urn:schemas-microsoft-com:vml" Requires="v">
                <p:oleObj spid="_x0000_s1051" r:id="rId4" imgW="2832100" imgH="228600" progId="Equation.DSMT4">
                  <p:embed/>
                </p:oleObj>
              </mc:Choice>
              <mc:Fallback>
                <p:oleObj r:id="rId4" imgW="2832100" imgH="228600" progId="Equation.DSMT4">
                  <p:embed/>
                  <p:pic>
                    <p:nvPicPr>
                      <p:cNvPr id="0" name="OLE substitute image"/>
                      <p:cNvPicPr/>
                      <p:nvPr/>
                    </p:nvPicPr>
                    <p:blipFill>
                      <a:blip r:embed="rId5"/>
                      <a:stretch>
                        <a:fillRect/>
                      </a:stretch>
                    </p:blipFill>
                    <p:spPr>
                      <a:xfrm>
                        <a:off x="7783195" y="3413760"/>
                        <a:ext cx="2834640" cy="228600"/>
                      </a:xfrm>
                      <a:prstGeom prst="rect">
                        <a:avLst/>
                      </a:prstGeom>
                      <a:noFill/>
                      <a:ln w="38100">
                        <a:noFill/>
                        <a:miter/>
                      </a:ln>
                    </p:spPr>
                  </p:pic>
                </p:oleObj>
              </mc:Fallback>
            </mc:AlternateContent>
          </a:graphicData>
        </a:graphic>
      </p:graphicFrame>
      <p:sp>
        <p:nvSpPr>
          <p:cNvPr id="16" name="文本框 15" title=""/>
          <p:cNvSpPr txBox="1"/>
          <p:nvPr/>
        </p:nvSpPr>
        <p:spPr>
          <a:xfrm>
            <a:off x="6510020" y="3912870"/>
            <a:ext cx="1605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水吸收的热量是</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7" name="Object 241" title=""/>
          <p:cNvGraphicFramePr>
            <a:graphicFrameLocks noChangeAspect="1"/>
          </p:cNvGraphicFramePr>
          <p:nvPr/>
        </p:nvGraphicFramePr>
        <p:xfrm>
          <a:off x="8031163" y="3959860"/>
          <a:ext cx="4097655" cy="243840"/>
        </p:xfrm>
        <a:graphic>
          <a:graphicData uri="http://schemas.openxmlformats.org/presentationml/2006/ole">
            <mc:AlternateContent>
              <mc:Choice xmlns:v="urn:schemas-microsoft-com:vml" Requires="v">
                <p:oleObj spid="_x0000_s1052" r:id="rId6" imgW="4102100" imgH="241300" progId="Equation.DSMT4">
                  <p:embed/>
                </p:oleObj>
              </mc:Choice>
              <mc:Fallback>
                <p:oleObj r:id="rId6" imgW="4102100" imgH="241300" progId="Equation.DSMT4">
                  <p:embed/>
                  <p:pic>
                    <p:nvPicPr>
                      <p:cNvPr id="0" name="OLE substitute image"/>
                      <p:cNvPicPr/>
                      <p:nvPr/>
                    </p:nvPicPr>
                    <p:blipFill>
                      <a:blip r:embed="rId7"/>
                      <a:stretch>
                        <a:fillRect/>
                      </a:stretch>
                    </p:blipFill>
                    <p:spPr>
                      <a:xfrm>
                        <a:off x="8031163" y="3959860"/>
                        <a:ext cx="4097655" cy="243840"/>
                      </a:xfrm>
                      <a:prstGeom prst="rect">
                        <a:avLst/>
                      </a:prstGeom>
                      <a:noFill/>
                      <a:ln w="38100">
                        <a:noFill/>
                        <a:miter/>
                      </a:ln>
                    </p:spPr>
                  </p:pic>
                </p:oleObj>
              </mc:Fallback>
            </mc:AlternateContent>
          </a:graphicData>
        </a:graphic>
      </p:graphicFrame>
      <p:sp>
        <p:nvSpPr>
          <p:cNvPr id="19" name="文本框 18" title=""/>
          <p:cNvSpPr txBox="1"/>
          <p:nvPr/>
        </p:nvSpPr>
        <p:spPr>
          <a:xfrm>
            <a:off x="6529070" y="4382770"/>
            <a:ext cx="2621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煤气完全燃烧放出的热量为</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9" name="Object 242" title=""/>
          <p:cNvGraphicFramePr>
            <a:graphicFrameLocks noChangeAspect="1"/>
          </p:cNvGraphicFramePr>
          <p:nvPr/>
        </p:nvGraphicFramePr>
        <p:xfrm>
          <a:off x="9244965" y="4425950"/>
          <a:ext cx="2644140" cy="251460"/>
        </p:xfrm>
        <a:graphic>
          <a:graphicData uri="http://schemas.openxmlformats.org/presentationml/2006/ole">
            <mc:AlternateContent>
              <mc:Choice xmlns:v="urn:schemas-microsoft-com:vml" Requires="v">
                <p:oleObj spid="_x0000_s1053" r:id="rId8" imgW="2641600" imgH="254000" progId="Equation.DSMT4">
                  <p:embed/>
                </p:oleObj>
              </mc:Choice>
              <mc:Fallback>
                <p:oleObj r:id="rId8" imgW="2641600" imgH="254000" progId="Equation.DSMT4">
                  <p:embed/>
                  <p:pic>
                    <p:nvPicPr>
                      <p:cNvPr id="0" name="OLE substitute image"/>
                      <p:cNvPicPr/>
                      <p:nvPr/>
                    </p:nvPicPr>
                    <p:blipFill>
                      <a:blip r:embed="rId9"/>
                      <a:stretch>
                        <a:fillRect/>
                      </a:stretch>
                    </p:blipFill>
                    <p:spPr>
                      <a:xfrm>
                        <a:off x="9244965" y="4425950"/>
                        <a:ext cx="2644140" cy="251460"/>
                      </a:xfrm>
                      <a:prstGeom prst="rect">
                        <a:avLst/>
                      </a:prstGeom>
                      <a:noFill/>
                      <a:ln w="38100">
                        <a:noFill/>
                        <a:miter/>
                      </a:ln>
                    </p:spPr>
                  </p:pic>
                </p:oleObj>
              </mc:Fallback>
            </mc:AlternateContent>
          </a:graphicData>
        </a:graphic>
      </p:graphicFrame>
      <p:sp>
        <p:nvSpPr>
          <p:cNvPr id="24" name="文本框 23" title=""/>
          <p:cNvSpPr txBox="1"/>
          <p:nvPr/>
        </p:nvSpPr>
        <p:spPr>
          <a:xfrm>
            <a:off x="6529070" y="4899025"/>
            <a:ext cx="2621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该燃气热水器烧水的效率是</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10" name="Object 243" title=""/>
          <p:cNvGraphicFramePr>
            <a:graphicFrameLocks noChangeAspect="1"/>
          </p:cNvGraphicFramePr>
          <p:nvPr/>
        </p:nvGraphicFramePr>
        <p:xfrm>
          <a:off x="9150350" y="4852670"/>
          <a:ext cx="2613660" cy="472440"/>
        </p:xfrm>
        <a:graphic>
          <a:graphicData uri="http://schemas.openxmlformats.org/presentationml/2006/ole">
            <mc:AlternateContent>
              <mc:Choice xmlns:v="urn:schemas-microsoft-com:vml" Requires="v">
                <p:oleObj spid="_x0000_s1054" r:id="rId10" imgW="2616200" imgH="469900" progId="Equation.DSMT4">
                  <p:embed/>
                </p:oleObj>
              </mc:Choice>
              <mc:Fallback>
                <p:oleObj r:id="rId10" imgW="2616200" imgH="469900" progId="Equation.DSMT4">
                  <p:embed/>
                  <p:pic>
                    <p:nvPicPr>
                      <p:cNvPr id="0" name="OLE substitute image"/>
                      <p:cNvPicPr/>
                      <p:nvPr/>
                    </p:nvPicPr>
                    <p:blipFill>
                      <a:blip r:embed="rId11"/>
                      <a:stretch>
                        <a:fillRect/>
                      </a:stretch>
                    </p:blipFill>
                    <p:spPr>
                      <a:xfrm>
                        <a:off x="9150350" y="4852670"/>
                        <a:ext cx="2613660" cy="472440"/>
                      </a:xfrm>
                      <a:prstGeom prst="rect">
                        <a:avLst/>
                      </a:prstGeom>
                      <a:noFill/>
                      <a:ln w="38100">
                        <a:noFill/>
                        <a:miter/>
                      </a:ln>
                    </p:spPr>
                  </p:pic>
                </p:oleObj>
              </mc:Fallback>
            </mc:AlternateContent>
          </a:graphicData>
        </a:graphic>
      </p:graphicFrame>
      <p:sp>
        <p:nvSpPr>
          <p:cNvPr id="27" name="文本框 26" title=""/>
          <p:cNvSpPr txBox="1"/>
          <p:nvPr/>
        </p:nvSpPr>
        <p:spPr>
          <a:xfrm>
            <a:off x="6985635" y="2092960"/>
            <a:ext cx="937260" cy="337185"/>
          </a:xfrm>
          <a:prstGeom prst="rect">
            <a:avLst/>
          </a:prstGeom>
          <a:noFill/>
        </p:spPr>
        <p:txBody>
          <a:bodyPr wrap="none" rtlCol="0">
            <a:spAutoFit/>
          </a:bodyPr>
          <a:lstStyle/>
          <a:p>
            <a:pPr algn="l"/>
            <a:r>
              <a:rPr lang="en-US" sz="1600">
                <a:solidFill>
                  <a:srgbClr val="FF0000"/>
                </a:solidFill>
                <a:latin typeface="微软雅黑" panose="020b0503020204020204" charset="-122"/>
                <a:ea typeface="微软雅黑" panose="020b0503020204020204" charset="-122"/>
                <a:cs typeface="微软雅黑" panose="020b0503020204020204" charset="-122"/>
                <a:sym typeface="+mn-ea"/>
              </a:rPr>
              <a:t>4.2×10</a:t>
            </a:r>
            <a:r>
              <a:rPr lang="en-US" sz="1600" baseline="30000">
                <a:solidFill>
                  <a:srgbClr val="FF0000"/>
                </a:solidFill>
                <a:latin typeface="微软雅黑" panose="020b0503020204020204" charset="-122"/>
                <a:ea typeface="微软雅黑" panose="020b0503020204020204" charset="-122"/>
                <a:cs typeface="微软雅黑" panose="020b0503020204020204" charset="-122"/>
                <a:sym typeface="+mn-ea"/>
              </a:rPr>
              <a:t>6</a:t>
            </a:r>
            <a:endParaRPr lang="en-US" altLang="zh-CN" sz="1600" baseline="300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9" name="文本框 28" title=""/>
          <p:cNvSpPr txBox="1"/>
          <p:nvPr/>
        </p:nvSpPr>
        <p:spPr>
          <a:xfrm>
            <a:off x="10617835" y="2093595"/>
            <a:ext cx="602615" cy="337185"/>
          </a:xfrm>
          <a:prstGeom prst="rect">
            <a:avLst/>
          </a:prstGeom>
          <a:noFill/>
        </p:spPr>
        <p:txBody>
          <a:bodyPr wrap="none" rtlCol="0">
            <a:spAutoFit/>
          </a:bodyPr>
          <a:lstStyle/>
          <a:p>
            <a:pPr algn="l"/>
            <a:r>
              <a:rPr lang="en-US" sz="1600">
                <a:solidFill>
                  <a:srgbClr val="FF0000"/>
                </a:solidFill>
                <a:latin typeface="微软雅黑" panose="020b0503020204020204" charset="-122"/>
                <a:ea typeface="微软雅黑" panose="020b0503020204020204" charset="-122"/>
                <a:cs typeface="微软雅黑" panose="020b0503020204020204" charset="-122"/>
                <a:sym typeface="+mn-ea"/>
              </a:rPr>
              <a:t>50%</a:t>
            </a:r>
            <a:endParaRPr lang="en-US" altLang="zh-CN" sz="1600" baseline="300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wipe(left)">
                                      <p:cBhvr>
                                        <p:cTn id="26" dur="500"/>
                                        <p:tgtEl>
                                          <p:spTgt spid="14">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1" end="1"/>
                                            </p:txEl>
                                          </p:spTgt>
                                        </p:tgtEl>
                                        <p:attrNameLst>
                                          <p:attrName>style.visibility</p:attrName>
                                        </p:attrNameLst>
                                      </p:cBhvr>
                                      <p:to>
                                        <p:strVal val="visible"/>
                                      </p:to>
                                    </p:set>
                                    <p:animEffect transition="in" filter="wipe(left)">
                                      <p:cBhvr>
                                        <p:cTn id="36" dur="500"/>
                                        <p:tgtEl>
                                          <p:spTgt spid="14">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xEl>
                                              <p:pRg st="2" end="2"/>
                                            </p:txEl>
                                          </p:spTgt>
                                        </p:tgtEl>
                                        <p:attrNameLst>
                                          <p:attrName>style.visibility</p:attrName>
                                        </p:attrNameLst>
                                      </p:cBhvr>
                                      <p:to>
                                        <p:strVal val="visible"/>
                                      </p:to>
                                    </p:set>
                                    <p:animEffect transition="in" filter="wipe(left)">
                                      <p:cBhvr>
                                        <p:cTn id="41" dur="500"/>
                                        <p:tgtEl>
                                          <p:spTgt spid="14">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
                                            <p:txEl>
                                              <p:pRg st="3" end="3"/>
                                            </p:txEl>
                                          </p:spTgt>
                                        </p:tgtEl>
                                        <p:attrNameLst>
                                          <p:attrName>style.visibility</p:attrName>
                                        </p:attrNameLst>
                                      </p:cBhvr>
                                      <p:to>
                                        <p:strVal val="visible"/>
                                      </p:to>
                                    </p:set>
                                    <p:animEffect transition="in" filter="wipe(left)">
                                      <p:cBhvr>
                                        <p:cTn id="46" dur="500"/>
                                        <p:tgtEl>
                                          <p:spTgt spid="14">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4">
                                            <p:txEl>
                                              <p:pRg st="4" end="4"/>
                                            </p:txEl>
                                          </p:spTgt>
                                        </p:tgtEl>
                                        <p:attrNameLst>
                                          <p:attrName>style.visibility</p:attrName>
                                        </p:attrNameLst>
                                      </p:cBhvr>
                                      <p:to>
                                        <p:strVal val="visible"/>
                                      </p:to>
                                    </p:set>
                                    <p:animEffect transition="in" filter="wipe(left)">
                                      <p:cBhvr>
                                        <p:cTn id="51" dur="500"/>
                                        <p:tgtEl>
                                          <p:spTgt spid="14">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xit" presetSubtype="4" fill="hold" grpId="1" nodeType="clickEffect">
                                  <p:stCondLst>
                                    <p:cond delay="0"/>
                                  </p:stCondLst>
                                  <p:childTnLst>
                                    <p:animEffect transition="out" filter="wipe(down)">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up)">
                                      <p:cBhvr>
                                        <p:cTn id="66" dur="500"/>
                                        <p:tgtEl>
                                          <p:spTgt spid="18"/>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xit" presetSubtype="4" fill="hold" grpId="1" nodeType="clickEffect">
                                  <p:stCondLst>
                                    <p:cond delay="0"/>
                                  </p:stCondLst>
                                  <p:childTnLst>
                                    <p:animEffect transition="out" filter="wipe(down)">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down)">
                                      <p:cBhvr>
                                        <p:cTn id="76" dur="500"/>
                                        <p:tgtEl>
                                          <p:spTgt spid="22"/>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up)">
                                      <p:cBhvr>
                                        <p:cTn id="91" dur="500"/>
                                        <p:tgtEl>
                                          <p:spTgt spid="28"/>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wipe(left)">
                                      <p:cBhvr>
                                        <p:cTn id="96" dur="500"/>
                                        <p:tgtEl>
                                          <p:spTgt spid="21">
                                            <p:txEl>
                                              <p:pRg st="0" end="0"/>
                                            </p:txEl>
                                          </p:spTgt>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barn(inVertical)">
                                      <p:cBhvr>
                                        <p:cTn id="101" dur="500"/>
                                        <p:tgtEl>
                                          <p:spTgt spid="64"/>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wipe(left)">
                                      <p:cBhvr>
                                        <p:cTn id="106" dur="500"/>
                                        <p:tgtEl>
                                          <p:spTgt spid="6"/>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barn(inVertical)">
                                      <p:cBhvr>
                                        <p:cTn id="111" dur="500"/>
                                        <p:tgtEl>
                                          <p:spTgt spid="16"/>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7"/>
                                        </p:tgtEl>
                                        <p:attrNameLst>
                                          <p:attrName>style.visibility</p:attrName>
                                        </p:attrNameLst>
                                      </p:cBhvr>
                                      <p:to>
                                        <p:strVal val="visible"/>
                                      </p:to>
                                    </p:set>
                                    <p:animEffect transition="in" filter="wipe(left)">
                                      <p:cBhvr>
                                        <p:cTn id="116" dur="500"/>
                                        <p:tgtEl>
                                          <p:spTgt spid="7"/>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barn(inVertical)">
                                      <p:cBhvr>
                                        <p:cTn id="121" dur="500"/>
                                        <p:tgtEl>
                                          <p:spTgt spid="19"/>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9"/>
                                        </p:tgtEl>
                                        <p:attrNameLst>
                                          <p:attrName>style.visibility</p:attrName>
                                        </p:attrNameLst>
                                      </p:cBhvr>
                                      <p:to>
                                        <p:strVal val="visible"/>
                                      </p:to>
                                    </p:set>
                                    <p:animEffect transition="in" filter="wipe(left)">
                                      <p:cBhvr>
                                        <p:cTn id="126" dur="500"/>
                                        <p:tgtEl>
                                          <p:spTgt spid="9"/>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barn(inVertical)">
                                      <p:cBhvr>
                                        <p:cTn id="131" dur="500"/>
                                        <p:tgtEl>
                                          <p:spTgt spid="24"/>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10"/>
                                        </p:tgtEl>
                                        <p:attrNameLst>
                                          <p:attrName>style.visibility</p:attrName>
                                        </p:attrNameLst>
                                      </p:cBhvr>
                                      <p:to>
                                        <p:strVal val="visible"/>
                                      </p:to>
                                    </p:set>
                                    <p:animEffect transition="in" filter="wipe(left)">
                                      <p:cBhvr>
                                        <p:cTn id="136" dur="500"/>
                                        <p:tgtEl>
                                          <p:spTgt spid="10"/>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16" presetClass="entr" presetSubtype="21"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animEffect transition="in" filter="barn(inVertical)">
                                      <p:cBhvr>
                                        <p:cTn id="141" dur="500"/>
                                        <p:tgtEl>
                                          <p:spTgt spid="27"/>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9"/>
                                        </p:tgtEl>
                                        <p:attrNameLst>
                                          <p:attrName>style.visibility</p:attrName>
                                        </p:attrNameLst>
                                      </p:cBhvr>
                                      <p:to>
                                        <p:strVal val="visible"/>
                                      </p:to>
                                    </p:set>
                                    <p:animEffect transition="in" filter="barn(inVertical)">
                                      <p:cBhvr>
                                        <p:cTn id="1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5" grpId="0" animBg="1"/>
      <p:bldP spid="25" grpId="1" animBg="1"/>
      <p:bldP spid="18" grpId="0" animBg="1"/>
      <p:bldP spid="18" grpId="1" animBg="1"/>
      <p:bldP spid="22" grpId="0" animBg="1"/>
      <p:bldP spid="22" grpId="1" animBg="1"/>
      <p:bldP spid="20" grpId="0"/>
      <p:bldP spid="64" grpId="0"/>
      <p:bldP spid="16" grpId="0"/>
      <p:bldP spid="19" grpId="0"/>
      <p:bldP spid="24" grpId="0"/>
      <p:bldP spid="27" grpId="0"/>
      <p:bldP spid="29" grpId="0"/>
    </p:bldLst>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250815" y="47993"/>
            <a:ext cx="903605" cy="923290"/>
          </a:xfrm>
          <a:prstGeom prst="rect">
            <a:avLst/>
          </a:prstGeom>
        </p:spPr>
      </p:pic>
      <p:sp>
        <p:nvSpPr>
          <p:cNvPr id="5" name="文本框 4" title=""/>
          <p:cNvSpPr txBox="1"/>
          <p:nvPr/>
        </p:nvSpPr>
        <p:spPr>
          <a:xfrm>
            <a:off x="6175375" y="231775"/>
            <a:ext cx="40049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热机效率及其计算</a:t>
            </a:r>
            <a:endParaRPr lang="zh-CN" altLang="en-US" sz="2400" b="1">
              <a:solidFill>
                <a:srgbClr val="0070C0"/>
              </a:solidFill>
              <a:latin typeface="微软雅黑" panose="020b0503020204020204" charset="-122"/>
              <a:ea typeface="微软雅黑" panose="020b0503020204020204" charset="-122"/>
            </a:endParaRPr>
          </a:p>
        </p:txBody>
      </p:sp>
      <p:sp>
        <p:nvSpPr>
          <p:cNvPr id="21" name="文本框 20" title=""/>
          <p:cNvSpPr txBox="1"/>
          <p:nvPr/>
        </p:nvSpPr>
        <p:spPr>
          <a:xfrm>
            <a:off x="292735" y="1421130"/>
            <a:ext cx="11631295" cy="230695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（2023·锦州）</a:t>
            </a:r>
            <a:r>
              <a:rPr sz="1600">
                <a:latin typeface="微软雅黑" panose="020b0503020204020204" charset="-122"/>
                <a:ea typeface="微软雅黑" panose="020b0503020204020204" charset="-122"/>
                <a:cs typeface="微软雅黑" panose="020b0503020204020204" charset="-122"/>
                <a:sym typeface="+mn-ea"/>
              </a:rPr>
              <a:t>我国道路交通安全规定，货车轮胎对地面的压强应控制在7×10</a:t>
            </a:r>
            <a:r>
              <a:rPr sz="1600" baseline="30000">
                <a:latin typeface="微软雅黑" panose="020b0503020204020204" charset="-122"/>
                <a:ea typeface="微软雅黑" panose="020b0503020204020204" charset="-122"/>
                <a:cs typeface="微软雅黑" panose="020b0503020204020204" charset="-122"/>
                <a:sym typeface="+mn-ea"/>
              </a:rPr>
              <a:t>5</a:t>
            </a:r>
            <a:r>
              <a:rPr sz="1600">
                <a:latin typeface="微软雅黑" panose="020b0503020204020204" charset="-122"/>
                <a:ea typeface="微软雅黑" panose="020b0503020204020204" charset="-122"/>
                <a:cs typeface="微软雅黑" panose="020b0503020204020204" charset="-122"/>
                <a:sym typeface="+mn-ea"/>
              </a:rPr>
              <a:t>Pa以内，王师傅的货车自身质量是6t．车轮与地面总接触面积是0.5m</a:t>
            </a:r>
            <a:r>
              <a:rPr sz="1600" baseline="30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sym typeface="+mn-ea"/>
              </a:rPr>
              <a:t>。一次，王师傅开着装有24t沙子的货车在平直的公路上匀速行驶30km，货车受到的阻力是货车总重力的0.02倍，消耗柴油10kg。（g取</a:t>
            </a:r>
            <a:r>
              <a:rPr lang="en-US" sz="1600">
                <a:latin typeface="微软雅黑" panose="020b0503020204020204" charset="-122"/>
                <a:ea typeface="微软雅黑" panose="020b0503020204020204" charset="-122"/>
                <a:cs typeface="微软雅黑" panose="020b0503020204020204" charset="-122"/>
                <a:sym typeface="+mn-ea"/>
              </a:rPr>
              <a:t>10N/kg</a:t>
            </a:r>
            <a:r>
              <a:rPr sz="1600">
                <a:latin typeface="微软雅黑" panose="020b0503020204020204" charset="-122"/>
                <a:ea typeface="微软雅黑" panose="020b0503020204020204"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q</a:t>
            </a:r>
            <a:r>
              <a:rPr lang="zh-CN" altLang="en-US" sz="1600" baseline="-25000">
                <a:latin typeface="微软雅黑" panose="020b0503020204020204" charset="-122"/>
                <a:ea typeface="微软雅黑" panose="020b0503020204020204" charset="-122"/>
                <a:cs typeface="微软雅黑" panose="020b0503020204020204" charset="-122"/>
                <a:sym typeface="+mn-ea"/>
              </a:rPr>
              <a:t>柴油</a:t>
            </a:r>
            <a:r>
              <a:rPr lang="en-US" altLang="zh-CN" sz="1600">
                <a:latin typeface="微软雅黑" panose="020b0503020204020204" charset="-122"/>
                <a:ea typeface="微软雅黑" panose="020b0503020204020204"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4.3</a:t>
            </a:r>
            <a:r>
              <a:rPr lang="en-US" sz="1600">
                <a:latin typeface="宋体" panose="02010600030101010101" pitchFamily="2" charset="-122"/>
                <a:ea typeface="宋体" panose="02010600030101010101" pitchFamily="2"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10</a:t>
            </a:r>
            <a:r>
              <a:rPr lang="en-US" sz="1600" baseline="30000">
                <a:latin typeface="微软雅黑" panose="020b0503020204020204" charset="-122"/>
                <a:ea typeface="微软雅黑" panose="020b0503020204020204" charset="-122"/>
                <a:cs typeface="微软雅黑" panose="020b0503020204020204" charset="-122"/>
                <a:sym typeface="+mn-ea"/>
              </a:rPr>
              <a:t>7</a:t>
            </a:r>
            <a:r>
              <a:rPr lang="en-US" sz="1600">
                <a:latin typeface="微软雅黑" panose="020b0503020204020204" charset="-122"/>
                <a:ea typeface="微软雅黑" panose="020b0503020204020204" charset="-122"/>
                <a:cs typeface="微软雅黑" panose="020b0503020204020204" charset="-122"/>
                <a:sym typeface="+mn-ea"/>
              </a:rPr>
              <a:t>J/kg</a:t>
            </a:r>
            <a:r>
              <a:rPr sz="1600">
                <a:latin typeface="微软雅黑" panose="020b0503020204020204" charset="-122"/>
                <a:ea typeface="微软雅黑" panose="020b0503020204020204" charset="-122"/>
                <a:cs typeface="微软雅黑" panose="020b0503020204020204" charset="-122"/>
                <a:sym typeface="+mn-ea"/>
              </a:rPr>
              <a:t>]）求：</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（1）通过计算判断装有沙子的货车静止时，对水平地面的压强是否符合安全规定？</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（2）这一过程中货车牵引力所做的功是多少？</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（3）这一过程中货车发动机的效率是多少？（计算结果精确到1%）</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27" name="文本框 26" title=""/>
          <p:cNvSpPr txBox="1"/>
          <p:nvPr/>
        </p:nvSpPr>
        <p:spPr>
          <a:xfrm>
            <a:off x="7802880" y="2604135"/>
            <a:ext cx="1808480" cy="337185"/>
          </a:xfrm>
          <a:prstGeom prst="rect">
            <a:avLst/>
          </a:prstGeom>
          <a:noFill/>
        </p:spPr>
        <p:txBody>
          <a:bodyPr wrap="none" rtlCol="0">
            <a:spAutoFit/>
          </a:bodyPr>
          <a:lstStyle/>
          <a:p>
            <a:pPr algn="l"/>
            <a:r>
              <a:rPr lang="en-US" sz="1600">
                <a:solidFill>
                  <a:srgbClr val="FF0000"/>
                </a:solidFill>
                <a:latin typeface="微软雅黑" panose="020b0503020204020204" charset="-122"/>
                <a:ea typeface="微软雅黑" panose="020b0503020204020204" charset="-122"/>
                <a:cs typeface="微软雅黑" panose="020b0503020204020204" charset="-122"/>
                <a:sym typeface="+mn-ea"/>
              </a:rPr>
              <a:t>压强符合安全规定</a:t>
            </a:r>
            <a:endParaRPr lang="en-US" sz="16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title=""/>
          <p:cNvSpPr txBox="1"/>
          <p:nvPr/>
        </p:nvSpPr>
        <p:spPr>
          <a:xfrm>
            <a:off x="403860" y="3728085"/>
            <a:ext cx="2418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汽车和沙子的质量分别为</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2" name="Object 250" title=""/>
          <p:cNvGraphicFramePr>
            <a:graphicFrameLocks noChangeAspect="1"/>
          </p:cNvGraphicFramePr>
          <p:nvPr/>
        </p:nvGraphicFramePr>
        <p:xfrm>
          <a:off x="2895918" y="3767773"/>
          <a:ext cx="1247775" cy="257175"/>
        </p:xfrm>
        <a:graphic>
          <a:graphicData uri="http://schemas.openxmlformats.org/presentationml/2006/ole">
            <mc:AlternateContent>
              <mc:Choice xmlns:v="urn:schemas-microsoft-com:vml" Requires="v">
                <p:oleObj spid="_x0000_s1055" r:id="rId3" imgW="1244600" imgH="254000" progId="Equation.DSMT4">
                  <p:embed/>
                </p:oleObj>
              </mc:Choice>
              <mc:Fallback>
                <p:oleObj r:id="rId3" imgW="1244600" imgH="254000" progId="Equation.DSMT4">
                  <p:embed/>
                  <p:pic>
                    <p:nvPicPr>
                      <p:cNvPr id="0" name="OLE substitute image"/>
                      <p:cNvPicPr/>
                      <p:nvPr/>
                    </p:nvPicPr>
                    <p:blipFill>
                      <a:blip r:embed="rId4"/>
                      <a:stretch>
                        <a:fillRect/>
                      </a:stretch>
                    </p:blipFill>
                    <p:spPr>
                      <a:xfrm>
                        <a:off x="2895918" y="3767773"/>
                        <a:ext cx="1247775" cy="257175"/>
                      </a:xfrm>
                      <a:prstGeom prst="rect">
                        <a:avLst/>
                      </a:prstGeom>
                      <a:noFill/>
                      <a:ln w="38100">
                        <a:noFill/>
                        <a:miter/>
                      </a:ln>
                    </p:spPr>
                  </p:pic>
                </p:oleObj>
              </mc:Fallback>
            </mc:AlternateContent>
          </a:graphicData>
        </a:graphic>
      </p:graphicFrame>
      <p:graphicFrame>
        <p:nvGraphicFramePr>
          <p:cNvPr id="6" name="Object 251" title=""/>
          <p:cNvGraphicFramePr>
            <a:graphicFrameLocks noChangeAspect="1"/>
          </p:cNvGraphicFramePr>
          <p:nvPr/>
        </p:nvGraphicFramePr>
        <p:xfrm>
          <a:off x="4374515" y="3781743"/>
          <a:ext cx="1474470" cy="243205"/>
        </p:xfrm>
        <a:graphic>
          <a:graphicData uri="http://schemas.openxmlformats.org/presentationml/2006/ole">
            <mc:AlternateContent>
              <mc:Choice xmlns:v="urn:schemas-microsoft-com:vml" Requires="v">
                <p:oleObj spid="_x0000_s1056" r:id="rId5" imgW="1473200" imgH="241300" progId="Equation.DSMT4">
                  <p:embed/>
                </p:oleObj>
              </mc:Choice>
              <mc:Fallback>
                <p:oleObj r:id="rId5" imgW="1473200" imgH="241300" progId="Equation.DSMT4">
                  <p:embed/>
                  <p:pic>
                    <p:nvPicPr>
                      <p:cNvPr id="0" name="OLE substitute image"/>
                      <p:cNvPicPr/>
                      <p:nvPr/>
                    </p:nvPicPr>
                    <p:blipFill>
                      <a:blip r:embed="rId6"/>
                      <a:stretch>
                        <a:fillRect/>
                      </a:stretch>
                    </p:blipFill>
                    <p:spPr>
                      <a:xfrm>
                        <a:off x="4374515" y="3781743"/>
                        <a:ext cx="1474470" cy="243205"/>
                      </a:xfrm>
                      <a:prstGeom prst="rect">
                        <a:avLst/>
                      </a:prstGeom>
                      <a:noFill/>
                      <a:ln w="38100">
                        <a:noFill/>
                        <a:miter/>
                      </a:ln>
                    </p:spPr>
                  </p:pic>
                </p:oleObj>
              </mc:Fallback>
            </mc:AlternateContent>
          </a:graphicData>
        </a:graphic>
      </p:graphicFrame>
      <p:sp>
        <p:nvSpPr>
          <p:cNvPr id="30" name="文本框 29" title=""/>
          <p:cNvSpPr txBox="1"/>
          <p:nvPr/>
        </p:nvSpPr>
        <p:spPr>
          <a:xfrm>
            <a:off x="403860" y="4177665"/>
            <a:ext cx="2418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汽车和沙子的质量分别为</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7" name="Object 252" title=""/>
          <p:cNvGraphicFramePr>
            <a:graphicFrameLocks noChangeAspect="1"/>
          </p:cNvGraphicFramePr>
          <p:nvPr/>
        </p:nvGraphicFramePr>
        <p:xfrm>
          <a:off x="2895918" y="4215130"/>
          <a:ext cx="3086735" cy="254000"/>
        </p:xfrm>
        <a:graphic>
          <a:graphicData uri="http://schemas.openxmlformats.org/presentationml/2006/ole">
            <mc:AlternateContent>
              <mc:Choice xmlns:v="urn:schemas-microsoft-com:vml" Requires="v">
                <p:oleObj spid="_x0000_s1057" r:id="rId7" imgW="3086100" imgH="254000" progId="Equation.DSMT4">
                  <p:embed/>
                </p:oleObj>
              </mc:Choice>
              <mc:Fallback>
                <p:oleObj r:id="rId7" imgW="3086100" imgH="254000" progId="Equation.DSMT4">
                  <p:embed/>
                  <p:pic>
                    <p:nvPicPr>
                      <p:cNvPr id="0" name="OLE substitute image"/>
                      <p:cNvPicPr/>
                      <p:nvPr/>
                    </p:nvPicPr>
                    <p:blipFill>
                      <a:blip r:embed="rId8"/>
                      <a:stretch>
                        <a:fillRect/>
                      </a:stretch>
                    </p:blipFill>
                    <p:spPr>
                      <a:xfrm>
                        <a:off x="2895918" y="4215130"/>
                        <a:ext cx="3086735" cy="254000"/>
                      </a:xfrm>
                      <a:prstGeom prst="rect">
                        <a:avLst/>
                      </a:prstGeom>
                      <a:noFill/>
                      <a:ln w="38100">
                        <a:noFill/>
                        <a:miter/>
                      </a:ln>
                    </p:spPr>
                  </p:pic>
                </p:oleObj>
              </mc:Fallback>
            </mc:AlternateContent>
          </a:graphicData>
        </a:graphic>
      </p:graphicFrame>
      <p:sp>
        <p:nvSpPr>
          <p:cNvPr id="33" name="文本框 32" title=""/>
          <p:cNvSpPr txBox="1"/>
          <p:nvPr/>
        </p:nvSpPr>
        <p:spPr>
          <a:xfrm>
            <a:off x="403860" y="4627245"/>
            <a:ext cx="2418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汽车和沙子的质量分别为</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9" name="Object 253" title=""/>
          <p:cNvGraphicFramePr>
            <a:graphicFrameLocks noChangeAspect="1"/>
          </p:cNvGraphicFramePr>
          <p:nvPr/>
        </p:nvGraphicFramePr>
        <p:xfrm>
          <a:off x="2821940" y="4685030"/>
          <a:ext cx="2780030" cy="227330"/>
        </p:xfrm>
        <a:graphic>
          <a:graphicData uri="http://schemas.openxmlformats.org/presentationml/2006/ole">
            <mc:AlternateContent>
              <mc:Choice xmlns:v="urn:schemas-microsoft-com:vml" Requires="v">
                <p:oleObj spid="_x0000_s1058" r:id="rId9" imgW="2781300" imgH="228600" progId="Equation.DSMT4">
                  <p:embed/>
                </p:oleObj>
              </mc:Choice>
              <mc:Fallback>
                <p:oleObj r:id="rId9" imgW="2781300" imgH="228600" progId="Equation.DSMT4">
                  <p:embed/>
                  <p:pic>
                    <p:nvPicPr>
                      <p:cNvPr id="0" name="OLE substitute image"/>
                      <p:cNvPicPr/>
                      <p:nvPr/>
                    </p:nvPicPr>
                    <p:blipFill>
                      <a:blip r:embed="rId10"/>
                      <a:stretch>
                        <a:fillRect/>
                      </a:stretch>
                    </p:blipFill>
                    <p:spPr>
                      <a:xfrm>
                        <a:off x="2821940" y="4685030"/>
                        <a:ext cx="2780030" cy="227330"/>
                      </a:xfrm>
                      <a:prstGeom prst="rect">
                        <a:avLst/>
                      </a:prstGeom>
                      <a:noFill/>
                      <a:ln w="38100">
                        <a:noFill/>
                        <a:miter/>
                      </a:ln>
                    </p:spPr>
                  </p:pic>
                </p:oleObj>
              </mc:Fallback>
            </mc:AlternateContent>
          </a:graphicData>
        </a:graphic>
      </p:graphicFrame>
      <p:sp>
        <p:nvSpPr>
          <p:cNvPr id="35" name="文本框 34" title=""/>
          <p:cNvSpPr txBox="1"/>
          <p:nvPr/>
        </p:nvSpPr>
        <p:spPr>
          <a:xfrm>
            <a:off x="403860" y="5076825"/>
            <a:ext cx="5005705"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车轮与地面总接触面积是0.5m</a:t>
            </a:r>
            <a:r>
              <a:rPr lang="zh-CN" altLang="en-US" sz="1600" baseline="30000">
                <a:solidFill>
                  <a:srgbClr val="FF0000"/>
                </a:solidFill>
                <a:latin typeface="微软雅黑" panose="020b0503020204020204" charset="-122"/>
                <a:ea typeface="微软雅黑" panose="020b0503020204020204" charset="-122"/>
              </a:rPr>
              <a:t>2</a:t>
            </a:r>
            <a:r>
              <a:rPr lang="zh-CN" altLang="en-US" sz="1600">
                <a:solidFill>
                  <a:srgbClr val="FF0000"/>
                </a:solidFill>
                <a:latin typeface="微软雅黑" panose="020b0503020204020204" charset="-122"/>
                <a:ea typeface="微软雅黑" panose="020b0503020204020204" charset="-122"/>
              </a:rPr>
              <a:t>，汽车对地面的压强为</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10" name="Object 254" title=""/>
          <p:cNvGraphicFramePr>
            <a:graphicFrameLocks noChangeAspect="1"/>
          </p:cNvGraphicFramePr>
          <p:nvPr/>
        </p:nvGraphicFramePr>
        <p:xfrm>
          <a:off x="2144713" y="5526405"/>
          <a:ext cx="2526665" cy="417830"/>
        </p:xfrm>
        <a:graphic>
          <a:graphicData uri="http://schemas.openxmlformats.org/presentationml/2006/ole">
            <mc:AlternateContent>
              <mc:Choice xmlns:v="urn:schemas-microsoft-com:vml" Requires="v">
                <p:oleObj spid="_x0000_s1059" r:id="rId11" imgW="2527300" imgH="419100" progId="Equation.DSMT4">
                  <p:embed/>
                </p:oleObj>
              </mc:Choice>
              <mc:Fallback>
                <p:oleObj r:id="rId11" imgW="2527300" imgH="419100" progId="Equation.DSMT4">
                  <p:embed/>
                  <p:pic>
                    <p:nvPicPr>
                      <p:cNvPr id="0" name="OLE substitute image"/>
                      <p:cNvPicPr/>
                      <p:nvPr/>
                    </p:nvPicPr>
                    <p:blipFill>
                      <a:blip r:embed="rId12"/>
                      <a:stretch>
                        <a:fillRect/>
                      </a:stretch>
                    </p:blipFill>
                    <p:spPr>
                      <a:xfrm>
                        <a:off x="2144713" y="5526405"/>
                        <a:ext cx="2526665" cy="417830"/>
                      </a:xfrm>
                      <a:prstGeom prst="rect">
                        <a:avLst/>
                      </a:prstGeom>
                      <a:noFill/>
                      <a:ln w="38100">
                        <a:noFill/>
                        <a:miter/>
                      </a:ln>
                    </p:spPr>
                  </p:pic>
                </p:oleObj>
              </mc:Fallback>
            </mc:AlternateContent>
          </a:graphicData>
        </a:graphic>
      </p:graphicFrame>
      <p:sp>
        <p:nvSpPr>
          <p:cNvPr id="37" name="文本框 36" title=""/>
          <p:cNvSpPr txBox="1"/>
          <p:nvPr/>
        </p:nvSpPr>
        <p:spPr>
          <a:xfrm>
            <a:off x="403860" y="5975985"/>
            <a:ext cx="2621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车辆匀速直线行驶的距离为</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14" name="Object 255" title=""/>
          <p:cNvGraphicFramePr>
            <a:graphicFrameLocks noChangeAspect="1"/>
          </p:cNvGraphicFramePr>
          <p:nvPr/>
        </p:nvGraphicFramePr>
        <p:xfrm>
          <a:off x="3085465" y="6056630"/>
          <a:ext cx="1289050" cy="203200"/>
        </p:xfrm>
        <a:graphic>
          <a:graphicData uri="http://schemas.openxmlformats.org/presentationml/2006/ole">
            <mc:AlternateContent>
              <mc:Choice xmlns:v="urn:schemas-microsoft-com:vml" Requires="v">
                <p:oleObj spid="_x0000_s1060" r:id="rId13" imgW="1282700" imgH="203200" progId="Equation.DSMT4">
                  <p:embed/>
                </p:oleObj>
              </mc:Choice>
              <mc:Fallback>
                <p:oleObj r:id="rId13" imgW="1282700" imgH="203200" progId="Equation.DSMT4">
                  <p:embed/>
                  <p:pic>
                    <p:nvPicPr>
                      <p:cNvPr id="0" name="OLE substitute image"/>
                      <p:cNvPicPr/>
                      <p:nvPr/>
                    </p:nvPicPr>
                    <p:blipFill>
                      <a:blip r:embed="rId14"/>
                      <a:stretch>
                        <a:fillRect/>
                      </a:stretch>
                    </p:blipFill>
                    <p:spPr>
                      <a:xfrm>
                        <a:off x="3085465" y="6056630"/>
                        <a:ext cx="1289050" cy="203200"/>
                      </a:xfrm>
                      <a:prstGeom prst="rect">
                        <a:avLst/>
                      </a:prstGeom>
                      <a:noFill/>
                      <a:ln w="38100">
                        <a:noFill/>
                        <a:miter/>
                      </a:ln>
                    </p:spPr>
                  </p:pic>
                </p:oleObj>
              </mc:Fallback>
            </mc:AlternateContent>
          </a:graphicData>
        </a:graphic>
      </p:graphicFrame>
      <p:sp>
        <p:nvSpPr>
          <p:cNvPr id="40" name="文本框 39" title=""/>
          <p:cNvSpPr txBox="1"/>
          <p:nvPr/>
        </p:nvSpPr>
        <p:spPr>
          <a:xfrm>
            <a:off x="6339840" y="3735070"/>
            <a:ext cx="5466715"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货车受到的阻力是货车总重力的0.02倍，故汽车的牵引力为</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15" name="Object 256" title=""/>
          <p:cNvGraphicFramePr>
            <a:graphicFrameLocks noChangeAspect="1"/>
          </p:cNvGraphicFramePr>
          <p:nvPr/>
        </p:nvGraphicFramePr>
        <p:xfrm>
          <a:off x="7537133" y="4177665"/>
          <a:ext cx="2817495" cy="254000"/>
        </p:xfrm>
        <a:graphic>
          <a:graphicData uri="http://schemas.openxmlformats.org/presentationml/2006/ole">
            <mc:AlternateContent>
              <mc:Choice xmlns:v="urn:schemas-microsoft-com:vml" Requires="v">
                <p:oleObj spid="_x0000_s1061" r:id="rId15" imgW="2819400" imgH="254000" progId="Equation.DSMT4">
                  <p:embed/>
                </p:oleObj>
              </mc:Choice>
              <mc:Fallback>
                <p:oleObj r:id="rId15" imgW="2819400" imgH="254000" progId="Equation.DSMT4">
                  <p:embed/>
                  <p:pic>
                    <p:nvPicPr>
                      <p:cNvPr id="0" name="OLE substitute image"/>
                      <p:cNvPicPr/>
                      <p:nvPr/>
                    </p:nvPicPr>
                    <p:blipFill>
                      <a:blip r:embed="rId16"/>
                      <a:stretch>
                        <a:fillRect/>
                      </a:stretch>
                    </p:blipFill>
                    <p:spPr>
                      <a:xfrm>
                        <a:off x="7537133" y="4177665"/>
                        <a:ext cx="2817495" cy="254000"/>
                      </a:xfrm>
                      <a:prstGeom prst="rect">
                        <a:avLst/>
                      </a:prstGeom>
                      <a:noFill/>
                      <a:ln w="38100">
                        <a:noFill/>
                        <a:miter/>
                      </a:ln>
                    </p:spPr>
                  </p:pic>
                </p:oleObj>
              </mc:Fallback>
            </mc:AlternateContent>
          </a:graphicData>
        </a:graphic>
      </p:graphicFrame>
      <p:sp>
        <p:nvSpPr>
          <p:cNvPr id="42" name="文本框 41" title=""/>
          <p:cNvSpPr txBox="1"/>
          <p:nvPr/>
        </p:nvSpPr>
        <p:spPr>
          <a:xfrm>
            <a:off x="6339840" y="4413885"/>
            <a:ext cx="2011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故牵引力所做的功为</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16" name="Object 257" title=""/>
          <p:cNvGraphicFramePr>
            <a:graphicFrameLocks noChangeAspect="1"/>
          </p:cNvGraphicFramePr>
          <p:nvPr/>
        </p:nvGraphicFramePr>
        <p:xfrm>
          <a:off x="8459153" y="4457065"/>
          <a:ext cx="2626995" cy="254000"/>
        </p:xfrm>
        <a:graphic>
          <a:graphicData uri="http://schemas.openxmlformats.org/presentationml/2006/ole">
            <mc:AlternateContent>
              <mc:Choice xmlns:v="urn:schemas-microsoft-com:vml" Requires="v">
                <p:oleObj spid="_x0000_s1062" r:id="rId17" imgW="2628900" imgH="254000" progId="Equation.DSMT4">
                  <p:embed/>
                </p:oleObj>
              </mc:Choice>
              <mc:Fallback>
                <p:oleObj r:id="rId17" imgW="2628900" imgH="254000" progId="Equation.DSMT4">
                  <p:embed/>
                  <p:pic>
                    <p:nvPicPr>
                      <p:cNvPr id="0" name="OLE substitute image"/>
                      <p:cNvPicPr/>
                      <p:nvPr/>
                    </p:nvPicPr>
                    <p:blipFill>
                      <a:blip r:embed="rId18"/>
                      <a:stretch>
                        <a:fillRect/>
                      </a:stretch>
                    </p:blipFill>
                    <p:spPr>
                      <a:xfrm>
                        <a:off x="8459153" y="4457065"/>
                        <a:ext cx="2626995" cy="254000"/>
                      </a:xfrm>
                      <a:prstGeom prst="rect">
                        <a:avLst/>
                      </a:prstGeom>
                      <a:noFill/>
                      <a:ln w="38100">
                        <a:noFill/>
                        <a:miter/>
                      </a:ln>
                    </p:spPr>
                  </p:pic>
                </p:oleObj>
              </mc:Fallback>
            </mc:AlternateContent>
          </a:graphicData>
        </a:graphic>
      </p:graphicFrame>
      <p:sp>
        <p:nvSpPr>
          <p:cNvPr id="44" name="文本框 43" title=""/>
          <p:cNvSpPr txBox="1"/>
          <p:nvPr/>
        </p:nvSpPr>
        <p:spPr>
          <a:xfrm>
            <a:off x="6339840" y="4881245"/>
            <a:ext cx="309626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10kg柴油完全燃烧放出的热量为</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17" name="Object 258" title=""/>
          <p:cNvGraphicFramePr>
            <a:graphicFrameLocks noChangeAspect="1"/>
          </p:cNvGraphicFramePr>
          <p:nvPr/>
        </p:nvGraphicFramePr>
        <p:xfrm>
          <a:off x="7908290" y="5290185"/>
          <a:ext cx="3070860" cy="254000"/>
        </p:xfrm>
        <a:graphic>
          <a:graphicData uri="http://schemas.openxmlformats.org/presentationml/2006/ole">
            <mc:AlternateContent>
              <mc:Choice xmlns:v="urn:schemas-microsoft-com:vml" Requires="v">
                <p:oleObj spid="_x0000_s1063" r:id="rId19" imgW="3073400" imgH="254000" progId="Equation.DSMT4">
                  <p:embed/>
                </p:oleObj>
              </mc:Choice>
              <mc:Fallback>
                <p:oleObj r:id="rId19" imgW="3073400" imgH="254000" progId="Equation.DSMT4">
                  <p:embed/>
                  <p:pic>
                    <p:nvPicPr>
                      <p:cNvPr id="0" name="OLE substitute image"/>
                      <p:cNvPicPr/>
                      <p:nvPr/>
                    </p:nvPicPr>
                    <p:blipFill>
                      <a:blip r:embed="rId20"/>
                      <a:stretch>
                        <a:fillRect/>
                      </a:stretch>
                    </p:blipFill>
                    <p:spPr>
                      <a:xfrm>
                        <a:off x="7908290" y="5290185"/>
                        <a:ext cx="3070860" cy="254000"/>
                      </a:xfrm>
                      <a:prstGeom prst="rect">
                        <a:avLst/>
                      </a:prstGeom>
                      <a:noFill/>
                      <a:ln w="38100">
                        <a:noFill/>
                        <a:miter/>
                      </a:ln>
                    </p:spPr>
                  </p:pic>
                </p:oleObj>
              </mc:Fallback>
            </mc:AlternateContent>
          </a:graphicData>
        </a:graphic>
      </p:graphicFrame>
      <p:sp>
        <p:nvSpPr>
          <p:cNvPr id="46" name="文本框 45" title=""/>
          <p:cNvSpPr txBox="1"/>
          <p:nvPr/>
        </p:nvSpPr>
        <p:spPr>
          <a:xfrm>
            <a:off x="6339840" y="5756910"/>
            <a:ext cx="309626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10kg柴油完全燃烧放出的热量为</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18" name="Object 259" title=""/>
          <p:cNvGraphicFramePr>
            <a:graphicFrameLocks noChangeAspect="1"/>
          </p:cNvGraphicFramePr>
          <p:nvPr/>
        </p:nvGraphicFramePr>
        <p:xfrm>
          <a:off x="9436100" y="5667693"/>
          <a:ext cx="1701800" cy="470535"/>
        </p:xfrm>
        <a:graphic>
          <a:graphicData uri="http://schemas.openxmlformats.org/presentationml/2006/ole">
            <mc:AlternateContent>
              <mc:Choice xmlns:v="urn:schemas-microsoft-com:vml" Requires="v">
                <p:oleObj spid="_x0000_s1064" r:id="rId21" imgW="1701800" imgH="469900" progId="Equation.DSMT4">
                  <p:embed/>
                </p:oleObj>
              </mc:Choice>
              <mc:Fallback>
                <p:oleObj r:id="rId21" imgW="1701800" imgH="469900" progId="Equation.DSMT4">
                  <p:embed/>
                  <p:pic>
                    <p:nvPicPr>
                      <p:cNvPr id="0" name="OLE substitute image"/>
                      <p:cNvPicPr/>
                      <p:nvPr/>
                    </p:nvPicPr>
                    <p:blipFill>
                      <a:blip r:embed="rId22"/>
                      <a:stretch>
                        <a:fillRect/>
                      </a:stretch>
                    </p:blipFill>
                    <p:spPr>
                      <a:xfrm>
                        <a:off x="9436100" y="5667693"/>
                        <a:ext cx="1701800" cy="470535"/>
                      </a:xfrm>
                      <a:prstGeom prst="rect">
                        <a:avLst/>
                      </a:prstGeom>
                      <a:noFill/>
                      <a:ln w="38100">
                        <a:noFill/>
                        <a:miter/>
                      </a:ln>
                    </p:spPr>
                  </p:pic>
                </p:oleObj>
              </mc:Fallback>
            </mc:AlternateContent>
          </a:graphicData>
        </a:graphic>
      </p:graphicFrame>
      <p:cxnSp>
        <p:nvCxnSpPr>
          <p:cNvPr id="48" name="直接连接符 47" title=""/>
          <p:cNvCxnSpPr/>
          <p:nvPr/>
        </p:nvCxnSpPr>
        <p:spPr>
          <a:xfrm flipH="1">
            <a:off x="6000750" y="3728085"/>
            <a:ext cx="12700" cy="312864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49" name="文本框 48" title=""/>
          <p:cNvSpPr txBox="1"/>
          <p:nvPr/>
        </p:nvSpPr>
        <p:spPr>
          <a:xfrm>
            <a:off x="4603115" y="2941320"/>
            <a:ext cx="1017905" cy="337185"/>
          </a:xfrm>
          <a:prstGeom prst="rect">
            <a:avLst/>
          </a:prstGeom>
          <a:noFill/>
        </p:spPr>
        <p:txBody>
          <a:bodyPr wrap="none" rtlCol="0">
            <a:spAutoFit/>
          </a:bodyPr>
          <a:lstStyle/>
          <a:p>
            <a:pPr algn="l"/>
            <a:r>
              <a:rPr lang="en-US" sz="1600">
                <a:solidFill>
                  <a:srgbClr val="FF0000"/>
                </a:solidFill>
                <a:latin typeface="微软雅黑" panose="020b0503020204020204" charset="-122"/>
                <a:ea typeface="微软雅黑" panose="020b0503020204020204" charset="-122"/>
                <a:cs typeface="微软雅黑" panose="020b0503020204020204" charset="-122"/>
                <a:sym typeface="+mn-ea"/>
              </a:rPr>
              <a:t>1.8×10</a:t>
            </a:r>
            <a:r>
              <a:rPr lang="en-US" sz="1600" baseline="30000">
                <a:solidFill>
                  <a:srgbClr val="FF0000"/>
                </a:solidFill>
                <a:latin typeface="微软雅黑" panose="020b0503020204020204" charset="-122"/>
                <a:ea typeface="微软雅黑" panose="020b0503020204020204" charset="-122"/>
                <a:cs typeface="微软雅黑" panose="020b0503020204020204" charset="-122"/>
                <a:sym typeface="+mn-ea"/>
              </a:rPr>
              <a:t>8</a:t>
            </a:r>
            <a:r>
              <a:rPr lang="en-US" sz="1600">
                <a:solidFill>
                  <a:srgbClr val="FF0000"/>
                </a:solidFill>
                <a:latin typeface="微软雅黑" panose="020b0503020204020204" charset="-122"/>
                <a:ea typeface="微软雅黑" panose="020b0503020204020204" charset="-122"/>
                <a:cs typeface="微软雅黑" panose="020b0503020204020204" charset="-122"/>
                <a:sym typeface="+mn-ea"/>
              </a:rPr>
              <a:t>J</a:t>
            </a:r>
            <a:endParaRPr lang="en-US" sz="16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50" name="文本框 49" title=""/>
          <p:cNvSpPr txBox="1"/>
          <p:nvPr/>
        </p:nvSpPr>
        <p:spPr>
          <a:xfrm>
            <a:off x="6492240" y="3292475"/>
            <a:ext cx="602615" cy="337185"/>
          </a:xfrm>
          <a:prstGeom prst="rect">
            <a:avLst/>
          </a:prstGeom>
          <a:noFill/>
        </p:spPr>
        <p:txBody>
          <a:bodyPr wrap="none" rtlCol="0">
            <a:spAutoFit/>
          </a:bodyPr>
          <a:lstStyle/>
          <a:p>
            <a:pPr algn="l"/>
            <a:r>
              <a:rPr lang="en-US" sz="1600">
                <a:solidFill>
                  <a:srgbClr val="FF0000"/>
                </a:solidFill>
                <a:latin typeface="微软雅黑" panose="020b0503020204020204" charset="-122"/>
                <a:ea typeface="微软雅黑" panose="020b0503020204020204" charset="-122"/>
                <a:cs typeface="微软雅黑" panose="020b0503020204020204" charset="-122"/>
                <a:sym typeface="+mn-ea"/>
              </a:rPr>
              <a:t>42%</a:t>
            </a:r>
            <a:endParaRPr lang="en-US" sz="16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wipe(left)">
                                      <p:cBhvr>
                                        <p:cTn id="31" dur="500"/>
                                        <p:tgtEl>
                                          <p:spTgt spid="21">
                                            <p:txEl>
                                              <p:pRg st="1" end="1"/>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wipe(left)">
                                      <p:cBhvr>
                                        <p:cTn id="36" dur="500"/>
                                        <p:tgtEl>
                                          <p:spTgt spid="21">
                                            <p:txEl>
                                              <p:pRg st="2" end="2"/>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xEl>
                                              <p:pRg st="3" end="3"/>
                                            </p:txEl>
                                          </p:spTgt>
                                        </p:tgtEl>
                                        <p:attrNameLst>
                                          <p:attrName>style.visibility</p:attrName>
                                        </p:attrNameLst>
                                      </p:cBhvr>
                                      <p:to>
                                        <p:strVal val="visible"/>
                                      </p:to>
                                    </p:set>
                                    <p:animEffect transition="in" filter="wipe(left)">
                                      <p:cBhvr>
                                        <p:cTn id="41" dur="500"/>
                                        <p:tgtEl>
                                          <p:spTgt spid="21">
                                            <p:txEl>
                                              <p:pRg st="3" end="3"/>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par>
                                <p:cTn id="52" presetID="22" presetClass="entr" presetSubtype="8"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inVertical)">
                                      <p:cBhvr>
                                        <p:cTn id="59" dur="500"/>
                                        <p:tgtEl>
                                          <p:spTgt spid="30"/>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arn(inVertical)">
                                      <p:cBhvr>
                                        <p:cTn id="69" dur="500"/>
                                        <p:tgtEl>
                                          <p:spTgt spid="33"/>
                                        </p:tgtEl>
                                      </p:cBhvr>
                                    </p:animEffec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childTnLst>
                          </p:cTn>
                        </p:par>
                      </p:childTnLst>
                    </p:cTn>
                  </p:par>
                  <p:par>
                    <p:cTn id="75" fill="hold" nodeType="clickPar">
                      <p:stCondLst>
                        <p:cond delay="indefinite"/>
                        <p:cond evt="onBegin" delay="0">
                          <p:tn val="74"/>
                        </p:cond>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barn(inVertical)">
                                      <p:cBhvr>
                                        <p:cTn id="79" dur="500"/>
                                        <p:tgtEl>
                                          <p:spTgt spid="35"/>
                                        </p:tgtEl>
                                      </p:cBhvr>
                                    </p:animEffect>
                                  </p:childTnLst>
                                </p:cTn>
                              </p:par>
                            </p:childTnLst>
                          </p:cTn>
                        </p:par>
                      </p:childTnLst>
                    </p:cTn>
                  </p:par>
                  <p:par>
                    <p:cTn id="80" fill="hold" nodeType="clickPar">
                      <p:stCondLst>
                        <p:cond delay="indefinite"/>
                        <p:cond evt="onBegin" delay="0">
                          <p:tn val="79"/>
                        </p:cond>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left)">
                                      <p:cBhvr>
                                        <p:cTn id="84" dur="500"/>
                                        <p:tgtEl>
                                          <p:spTgt spid="10"/>
                                        </p:tgtEl>
                                      </p:cBhvr>
                                    </p:animEffect>
                                  </p:childTnLst>
                                </p:cTn>
                              </p:par>
                            </p:childTnLst>
                          </p:cTn>
                        </p:par>
                      </p:childTnLst>
                    </p:cTn>
                  </p:par>
                  <p:par>
                    <p:cTn id="85" fill="hold" nodeType="clickPar">
                      <p:stCondLst>
                        <p:cond delay="indefinite"/>
                        <p:cond evt="onBegin" delay="0">
                          <p:tn val="84"/>
                        </p:cond>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barn(inVertical)">
                                      <p:cBhvr>
                                        <p:cTn id="89" dur="500"/>
                                        <p:tgtEl>
                                          <p:spTgt spid="37"/>
                                        </p:tgtEl>
                                      </p:cBhvr>
                                    </p:animEffect>
                                  </p:childTnLst>
                                </p:cTn>
                              </p:par>
                            </p:childTnLst>
                          </p:cTn>
                        </p:par>
                      </p:childTnLst>
                    </p:cTn>
                  </p:par>
                  <p:par>
                    <p:cTn id="90" fill="hold" nodeType="clickPar">
                      <p:stCondLst>
                        <p:cond delay="indefinite"/>
                        <p:cond evt="onBegin" delay="0">
                          <p:tn val="89"/>
                        </p:cond>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left)">
                                      <p:cBhvr>
                                        <p:cTn id="94" dur="500"/>
                                        <p:tgtEl>
                                          <p:spTgt spid="14"/>
                                        </p:tgtEl>
                                      </p:cBhvr>
                                    </p:animEffect>
                                  </p:childTnLst>
                                </p:cTn>
                              </p:par>
                            </p:childTnLst>
                          </p:cTn>
                        </p:par>
                      </p:childTnLst>
                    </p:cTn>
                  </p:par>
                  <p:par>
                    <p:cTn id="95" fill="hold" nodeType="clickPar">
                      <p:stCondLst>
                        <p:cond delay="indefinite"/>
                        <p:cond evt="onBegin" delay="0">
                          <p:tn val="94"/>
                        </p:cond>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wipe(up)">
                                      <p:cBhvr>
                                        <p:cTn id="99" dur="500"/>
                                        <p:tgtEl>
                                          <p:spTgt spid="48"/>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barn(inVertical)">
                                      <p:cBhvr>
                                        <p:cTn id="104" dur="500"/>
                                        <p:tgtEl>
                                          <p:spTgt spid="40"/>
                                        </p:tgtEl>
                                      </p:cBhvr>
                                    </p:animEffec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wipe(left)">
                                      <p:cBhvr>
                                        <p:cTn id="109" dur="500"/>
                                        <p:tgtEl>
                                          <p:spTgt spid="15"/>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barn(inVertical)">
                                      <p:cBhvr>
                                        <p:cTn id="114" dur="500"/>
                                        <p:tgtEl>
                                          <p:spTgt spid="42"/>
                                        </p:tgtEl>
                                      </p:cBhvr>
                                    </p:animEffect>
                                  </p:childTnLst>
                                </p:cTn>
                              </p:par>
                            </p:childTnLst>
                          </p:cTn>
                        </p:par>
                      </p:childTnLst>
                    </p:cTn>
                  </p:par>
                  <p:par>
                    <p:cTn id="115" fill="hold" nodeType="clickPar">
                      <p:stCondLst>
                        <p:cond delay="indefinite"/>
                        <p:cond evt="onBegin" delay="0">
                          <p:tn val="114"/>
                        </p:cond>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16"/>
                                        </p:tgtEl>
                                        <p:attrNameLst>
                                          <p:attrName>style.visibility</p:attrName>
                                        </p:attrNameLst>
                                      </p:cBhvr>
                                      <p:to>
                                        <p:strVal val="visible"/>
                                      </p:to>
                                    </p:set>
                                    <p:animEffect transition="in" filter="wipe(left)">
                                      <p:cBhvr>
                                        <p:cTn id="119" dur="500"/>
                                        <p:tgtEl>
                                          <p:spTgt spid="16"/>
                                        </p:tgtEl>
                                      </p:cBhvr>
                                    </p:animEffect>
                                  </p:childTnLst>
                                </p:cTn>
                              </p:par>
                            </p:childTnLst>
                          </p:cTn>
                        </p:par>
                      </p:childTnLst>
                    </p:cTn>
                  </p:par>
                  <p:par>
                    <p:cTn id="120" fill="hold" nodeType="clickPar">
                      <p:stCondLst>
                        <p:cond delay="indefinite"/>
                        <p:cond evt="onBegin" delay="0">
                          <p:tn val="119"/>
                        </p:cond>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barn(inVertical)">
                                      <p:cBhvr>
                                        <p:cTn id="124" dur="500"/>
                                        <p:tgtEl>
                                          <p:spTgt spid="44"/>
                                        </p:tgtEl>
                                      </p:cBhvr>
                                    </p:animEffect>
                                  </p:childTnLst>
                                </p:cTn>
                              </p:par>
                            </p:childTnLst>
                          </p:cTn>
                        </p:par>
                      </p:childTnLst>
                    </p:cTn>
                  </p:par>
                  <p:par>
                    <p:cTn id="125" fill="hold" nodeType="clickPar">
                      <p:stCondLst>
                        <p:cond delay="indefinite"/>
                        <p:cond evt="onBegin" delay="0">
                          <p:tn val="124"/>
                        </p:cond>
                      </p:stCondLst>
                      <p:childTnLst>
                        <p:par>
                          <p:cTn id="126" fill="hold">
                            <p:stCondLst>
                              <p:cond delay="0"/>
                            </p:stCondLst>
                            <p:childTnLst>
                              <p:par>
                                <p:cTn id="127" presetID="22" presetClass="entr" presetSubtype="8" fill="hold" nodeType="clickEffect">
                                  <p:stCondLst>
                                    <p:cond delay="0"/>
                                  </p:stCondLst>
                                  <p:childTnLst>
                                    <p:set>
                                      <p:cBhvr>
                                        <p:cTn id="128" dur="1" fill="hold">
                                          <p:stCondLst>
                                            <p:cond delay="0"/>
                                          </p:stCondLst>
                                        </p:cTn>
                                        <p:tgtEl>
                                          <p:spTgt spid="17"/>
                                        </p:tgtEl>
                                        <p:attrNameLst>
                                          <p:attrName>style.visibility</p:attrName>
                                        </p:attrNameLst>
                                      </p:cBhvr>
                                      <p:to>
                                        <p:strVal val="visible"/>
                                      </p:to>
                                    </p:set>
                                    <p:animEffect transition="in" filter="wipe(left)">
                                      <p:cBhvr>
                                        <p:cTn id="129" dur="500"/>
                                        <p:tgtEl>
                                          <p:spTgt spid="17"/>
                                        </p:tgtEl>
                                      </p:cBhvr>
                                    </p:animEffect>
                                  </p:childTnLst>
                                </p:cTn>
                              </p:par>
                            </p:childTnLst>
                          </p:cTn>
                        </p:par>
                      </p:childTnLst>
                    </p:cTn>
                  </p:par>
                  <p:par>
                    <p:cTn id="130" fill="hold" nodeType="clickPar">
                      <p:stCondLst>
                        <p:cond delay="indefinite"/>
                        <p:cond evt="onBegin" delay="0">
                          <p:tn val="129"/>
                        </p:cond>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barn(inVertical)">
                                      <p:cBhvr>
                                        <p:cTn id="134" dur="500"/>
                                        <p:tgtEl>
                                          <p:spTgt spid="46"/>
                                        </p:tgtEl>
                                      </p:cBhvr>
                                    </p:animEffect>
                                  </p:childTnLst>
                                </p:cTn>
                              </p:par>
                            </p:childTnLst>
                          </p:cTn>
                        </p:par>
                      </p:childTnLst>
                    </p:cTn>
                  </p:par>
                  <p:par>
                    <p:cTn id="135" fill="hold" nodeType="clickPar">
                      <p:stCondLst>
                        <p:cond delay="indefinite"/>
                        <p:cond evt="onBegin" delay="0">
                          <p:tn val="134"/>
                        </p:cond>
                      </p:stCondLst>
                      <p:childTnLst>
                        <p:par>
                          <p:cTn id="136" fill="hold">
                            <p:stCondLst>
                              <p:cond delay="0"/>
                            </p:stCondLst>
                            <p:childTnLst>
                              <p:par>
                                <p:cTn id="137" presetID="22" presetClass="entr" presetSubtype="8" fill="hold" nodeType="click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wipe(left)">
                                      <p:cBhvr>
                                        <p:cTn id="139" dur="500"/>
                                        <p:tgtEl>
                                          <p:spTgt spid="18"/>
                                        </p:tgtEl>
                                      </p:cBhvr>
                                    </p:animEffect>
                                  </p:childTnLst>
                                </p:cTn>
                              </p:par>
                            </p:childTnLst>
                          </p:cTn>
                        </p:par>
                      </p:childTnLst>
                    </p:cTn>
                  </p:par>
                  <p:par>
                    <p:cTn id="140" fill="hold" nodeType="clickPar">
                      <p:stCondLst>
                        <p:cond delay="indefinite"/>
                        <p:cond evt="onBegin" delay="0">
                          <p:tn val="139"/>
                        </p:cond>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27"/>
                                        </p:tgtEl>
                                        <p:attrNameLst>
                                          <p:attrName>style.visibility</p:attrName>
                                        </p:attrNameLst>
                                      </p:cBhvr>
                                      <p:to>
                                        <p:strVal val="visible"/>
                                      </p:to>
                                    </p:set>
                                    <p:animEffect transition="in" filter="barn(inVertical)">
                                      <p:cBhvr>
                                        <p:cTn id="144" dur="500"/>
                                        <p:tgtEl>
                                          <p:spTgt spid="27"/>
                                        </p:tgtEl>
                                      </p:cBhvr>
                                    </p:animEffect>
                                  </p:childTnLst>
                                </p:cTn>
                              </p:par>
                            </p:childTnLst>
                          </p:cTn>
                        </p:par>
                      </p:childTnLst>
                    </p:cTn>
                  </p:par>
                  <p:par>
                    <p:cTn id="145" fill="hold" nodeType="clickPar">
                      <p:stCondLst>
                        <p:cond delay="indefinite"/>
                        <p:cond evt="onBegin" delay="0">
                          <p:tn val="144"/>
                        </p:cond>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49"/>
                                        </p:tgtEl>
                                        <p:attrNameLst>
                                          <p:attrName>style.visibility</p:attrName>
                                        </p:attrNameLst>
                                      </p:cBhvr>
                                      <p:to>
                                        <p:strVal val="visible"/>
                                      </p:to>
                                    </p:set>
                                    <p:animEffect transition="in" filter="barn(inVertical)">
                                      <p:cBhvr>
                                        <p:cTn id="149" dur="500"/>
                                        <p:tgtEl>
                                          <p:spTgt spid="49"/>
                                        </p:tgtEl>
                                      </p:cBhvr>
                                    </p:animEffect>
                                  </p:childTnLst>
                                </p:cTn>
                              </p:par>
                            </p:childTnLst>
                          </p:cTn>
                        </p:par>
                      </p:childTnLst>
                    </p:cTn>
                  </p:par>
                  <p:par>
                    <p:cTn id="150" fill="hold" nodeType="clickPar">
                      <p:stCondLst>
                        <p:cond delay="indefinite"/>
                        <p:cond evt="onBegin" delay="0">
                          <p:tn val="149"/>
                        </p:cond>
                      </p:stCondLst>
                      <p:childTnLst>
                        <p:par>
                          <p:cTn id="151" fill="hold">
                            <p:stCondLst>
                              <p:cond delay="0"/>
                            </p:stCondLst>
                            <p:childTnLst>
                              <p:par>
                                <p:cTn id="152" presetID="16" presetClass="entr" presetSubtype="21" fill="hold" grpId="0" nodeType="click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barn(inVertical)">
                                      <p:cBhvr>
                                        <p:cTn id="15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7" grpId="0"/>
      <p:bldP spid="11" grpId="0"/>
      <p:bldP spid="30" grpId="0"/>
      <p:bldP spid="33" grpId="0"/>
      <p:bldP spid="35" grpId="0"/>
      <p:bldP spid="37" grpId="0"/>
      <p:bldP spid="40" grpId="0"/>
      <p:bldP spid="42" grpId="0"/>
      <p:bldP spid="44" grpId="0"/>
      <p:bldP spid="46" grpId="0"/>
      <p:bldP spid="49" grpId="0"/>
      <p:bldP spid="50" grpId="0"/>
    </p:bldLst>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06</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能量的转化与守恒</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一、物质的构成</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1614805"/>
          </a:xfrm>
          <a:prstGeom prst="rect">
            <a:avLst/>
          </a:prstGeom>
          <a:noFill/>
        </p:spPr>
        <p:txBody>
          <a:bodyPr wrap="square" rtlCol="0" anchor="t">
            <a:spAutoFit/>
          </a:bodyPr>
          <a:lstStyle/>
          <a:p>
            <a:pPr fontAlgn="auto">
              <a:lnSpc>
                <a:spcPct val="150000"/>
              </a:lnSpc>
            </a:pPr>
            <a:r>
              <a:rPr lang="zh-CN" altLang="en-US" sz="2200">
                <a:solidFill>
                  <a:schemeClr val="accent1"/>
                </a:solidFill>
                <a:latin typeface="微软雅黑" panose="020b0503020204020204" charset="-122"/>
                <a:ea typeface="微软雅黑" panose="020b0503020204020204" charset="-122"/>
                <a:cs typeface="微软雅黑" panose="020b0503020204020204" charset="-122"/>
              </a:rPr>
              <a:t>1.物质的构成：</a:t>
            </a:r>
            <a:r>
              <a:rPr lang="zh-CN" altLang="en-US" sz="2200">
                <a:latin typeface="微软雅黑" panose="020b0503020204020204" charset="-122"/>
                <a:ea typeface="微软雅黑" panose="020b0503020204020204" charset="-122"/>
                <a:cs typeface="微软雅黑" panose="020b0503020204020204" charset="-122"/>
              </a:rPr>
              <a:t>常见物质是由大量及其微小的粒子—</a:t>
            </a:r>
            <a:r>
              <a:rPr lang="zh-CN" altLang="en-US" sz="2200">
                <a:highlight>
                  <a:srgbClr val="FFFF00"/>
                </a:highlight>
                <a:latin typeface="微软雅黑" panose="020b0503020204020204" charset="-122"/>
                <a:ea typeface="微软雅黑" panose="020b0503020204020204" charset="-122"/>
                <a:cs typeface="微软雅黑" panose="020b0503020204020204" charset="-122"/>
              </a:rPr>
              <a:t>分子、原子</a:t>
            </a:r>
            <a:r>
              <a:rPr lang="zh-CN" altLang="en-US" sz="2200">
                <a:latin typeface="微软雅黑" panose="020b0503020204020204" charset="-122"/>
                <a:ea typeface="微软雅黑" panose="020b0503020204020204" charset="-122"/>
                <a:cs typeface="微软雅黑" panose="020b0503020204020204" charset="-122"/>
              </a:rPr>
              <a:t>构成的。</a:t>
            </a:r>
            <a:endParaRPr lang="zh-CN" altLang="en-US" sz="22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200">
                <a:solidFill>
                  <a:schemeClr val="accent1"/>
                </a:solidFill>
                <a:latin typeface="微软雅黑" panose="020b0503020204020204" charset="-122"/>
                <a:ea typeface="微软雅黑" panose="020b0503020204020204" charset="-122"/>
                <a:cs typeface="微软雅黑" panose="020b0503020204020204" charset="-122"/>
              </a:rPr>
              <a:t>2.分子的大小：</a:t>
            </a:r>
            <a:r>
              <a:rPr lang="zh-CN" altLang="en-US" sz="2200">
                <a:latin typeface="微软雅黑" panose="020b0503020204020204" charset="-122"/>
                <a:ea typeface="微软雅黑" panose="020b0503020204020204" charset="-122"/>
                <a:cs typeface="微软雅黑" panose="020b0503020204020204" charset="-122"/>
              </a:rPr>
              <a:t>分子的直径很小，通常以10</a:t>
            </a:r>
            <a:r>
              <a:rPr lang="zh-CN" altLang="en-US" sz="2200" baseline="30000">
                <a:latin typeface="微软雅黑" panose="020b0503020204020204" charset="-122"/>
                <a:ea typeface="微软雅黑" panose="020b0503020204020204" charset="-122"/>
                <a:cs typeface="微软雅黑" panose="020b0503020204020204" charset="-122"/>
              </a:rPr>
              <a:t>-10</a:t>
            </a:r>
            <a:r>
              <a:rPr lang="zh-CN" altLang="en-US" sz="2200">
                <a:latin typeface="微软雅黑" panose="020b0503020204020204" charset="-122"/>
                <a:ea typeface="微软雅黑" panose="020b0503020204020204" charset="-122"/>
                <a:cs typeface="微软雅黑" panose="020b0503020204020204" charset="-122"/>
              </a:rPr>
              <a:t>m来量度，所以一个看似很小物质中都会包含大量的分子，如一个小水滴中含有约10</a:t>
            </a:r>
            <a:r>
              <a:rPr lang="zh-CN" altLang="en-US" sz="2200" baseline="30000">
                <a:latin typeface="微软雅黑" panose="020b0503020204020204" charset="-122"/>
                <a:ea typeface="微软雅黑" panose="020b0503020204020204" charset="-122"/>
                <a:cs typeface="微软雅黑" panose="020b0503020204020204" charset="-122"/>
              </a:rPr>
              <a:t>21</a:t>
            </a:r>
            <a:r>
              <a:rPr lang="zh-CN" altLang="en-US" sz="2200">
                <a:latin typeface="微软雅黑" panose="020b0503020204020204" charset="-122"/>
                <a:ea typeface="微软雅黑" panose="020b0503020204020204" charset="-122"/>
                <a:cs typeface="微软雅黑" panose="020b0503020204020204" charset="-122"/>
              </a:rPr>
              <a:t>个水分子。</a:t>
            </a:r>
            <a:endParaRPr lang="zh-CN" altLang="en-US" sz="2200">
              <a:latin typeface="微软雅黑" panose="020b0503020204020204" charset="-122"/>
              <a:ea typeface="微软雅黑" panose="020b0503020204020204" charset="-122"/>
              <a:cs typeface="微软雅黑" panose="020b0503020204020204" charset="-122"/>
            </a:endParaRP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3370" y="3065088"/>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title=""/>
          <p:cNvSpPr/>
          <p:nvPr/>
        </p:nvSpPr>
        <p:spPr>
          <a:xfrm>
            <a:off x="244178" y="3721772"/>
            <a:ext cx="11463655" cy="1476375"/>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常见的微小物体不是分子：分子的尺度很小，人们用肉眼观察到的都不是分子，分子只能用电子显微镜观察到。细小的灰尘、空气中极小的水滴，极细的铁粉都是微小物体，而不是分子，它们仍然是由大量分子构成的宏观物体。</a:t>
            </a:r>
            <a:endParaRPr lang="zh-CN" altLang="zh-CN" sz="2000"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82"/>
                                        </p:tgtEl>
                                        <p:attrNameLst>
                                          <p:attrName>style.visibility</p:attrName>
                                        </p:attrNameLst>
                                      </p:cBhvr>
                                      <p:to>
                                        <p:strVal val="visible"/>
                                      </p:to>
                                    </p:set>
                                    <p:animEffect transition="in" filter="wipe(left)">
                                      <p:cBhvr>
                                        <p:cTn id="25" dur="500"/>
                                        <p:tgtEl>
                                          <p:spTgt spid="308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Lst>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一、能量的转化与转移</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55308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1.能量的存在形式</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2147482363" title=""/>
          <p:cNvPicPr>
            <a:picLocks noChangeAspect="1"/>
          </p:cNvPicPr>
          <p:nvPr/>
        </p:nvPicPr>
        <p:blipFill>
          <a:blip r:embed="rId3"/>
          <a:stretch>
            <a:fillRect/>
          </a:stretch>
        </p:blipFill>
        <p:spPr>
          <a:xfrm>
            <a:off x="1236345" y="1931670"/>
            <a:ext cx="5753100" cy="3003550"/>
          </a:xfrm>
          <a:prstGeom prst="rect">
            <a:avLst/>
          </a:prstGeom>
          <a:noFill/>
          <a:ln w="9525">
            <a:noFill/>
          </a:ln>
        </p:spPr>
      </p:pic>
      <p:sp>
        <p:nvSpPr>
          <p:cNvPr id="10" name="文本框 9" title=""/>
          <p:cNvSpPr txBox="1"/>
          <p:nvPr/>
        </p:nvSpPr>
        <p:spPr>
          <a:xfrm>
            <a:off x="292735" y="5060315"/>
            <a:ext cx="11411585" cy="101473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2.能量的转化：</a:t>
            </a:r>
            <a:r>
              <a:rPr sz="2000">
                <a:latin typeface="微软雅黑" panose="020b0503020204020204" charset="-122"/>
                <a:ea typeface="微软雅黑" panose="020b0503020204020204" charset="-122"/>
                <a:cs typeface="微软雅黑" panose="020b0503020204020204" charset="-122"/>
              </a:rPr>
              <a:t>在一定条件下，能量可以从一种形式的能量转化为另一种形式的能量，这种现象叫能量的转化。自然界转化各种形式的能，在一定条件下都可以相互转化。如图为能量转化示意图。</a:t>
            </a:r>
            <a:endParaRPr sz="2000">
              <a:latin typeface="微软雅黑" panose="020b0503020204020204" charset="-122"/>
              <a:ea typeface="微软雅黑" panose="020b0503020204020204" charset="-122"/>
              <a:cs typeface="微软雅黑" panose="020b0503020204020204" charset="-122"/>
            </a:endParaRPr>
          </a:p>
        </p:txBody>
      </p:sp>
      <p:pic>
        <p:nvPicPr>
          <p:cNvPr id="6" name="图片 -2147482362" title=""/>
          <p:cNvPicPr>
            <a:picLocks noChangeAspect="1"/>
          </p:cNvPicPr>
          <p:nvPr/>
        </p:nvPicPr>
        <p:blipFill>
          <a:blip r:embed="rId4"/>
          <a:stretch>
            <a:fillRect/>
          </a:stretch>
        </p:blipFill>
        <p:spPr>
          <a:xfrm>
            <a:off x="7470140" y="1870710"/>
            <a:ext cx="3034665" cy="30346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一、能量的转化与转移</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title=""/>
          <p:cNvSpPr txBox="1"/>
          <p:nvPr/>
        </p:nvSpPr>
        <p:spPr>
          <a:xfrm>
            <a:off x="292735" y="1398270"/>
            <a:ext cx="11411585" cy="147637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3.能量的转移：能量可以从一个物体</a:t>
            </a:r>
            <a:r>
              <a:rPr sz="2000">
                <a:highlight>
                  <a:srgbClr val="FFFF00"/>
                </a:highlight>
                <a:latin typeface="微软雅黑" panose="020b0503020204020204" charset="-122"/>
                <a:ea typeface="微软雅黑" panose="020b0503020204020204" charset="-122"/>
                <a:cs typeface="微软雅黑" panose="020b0503020204020204" charset="-122"/>
              </a:rPr>
              <a:t>转移</a:t>
            </a:r>
            <a:r>
              <a:rPr sz="2000">
                <a:latin typeface="微软雅黑" panose="020b0503020204020204" charset="-122"/>
                <a:ea typeface="微软雅黑" panose="020b0503020204020204" charset="-122"/>
                <a:cs typeface="微软雅黑" panose="020b0503020204020204" charset="-122"/>
              </a:rPr>
              <a:t>到另一个物体，也可以从物体的一部分转移到另一部分。例如，在热传递过程中，内能从高温物体转移到低温物体，或从物体的高温部分转移到低温部分，这属于能量的转移。 </a:t>
            </a:r>
            <a:endParaRPr sz="2000">
              <a:latin typeface="微软雅黑" panose="020b0503020204020204" charset="-122"/>
              <a:ea typeface="微软雅黑" panose="020b0503020204020204" charset="-122"/>
              <a:cs typeface="微软雅黑" panose="020b0503020204020204" charset="-122"/>
            </a:endParaRP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735" y="2915863"/>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title=""/>
          <p:cNvSpPr/>
          <p:nvPr/>
        </p:nvSpPr>
        <p:spPr>
          <a:xfrm>
            <a:off x="292438" y="3369982"/>
            <a:ext cx="11463655" cy="2399665"/>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zh-CN" sz="2000" b="1" kern="100">
                <a:latin typeface="Times New Roman" panose="02020603050405020304" pitchFamily="18" charset="0"/>
                <a:ea typeface="华文楷体" panose="02010600040101010101" pitchFamily="2" charset="-122"/>
                <a:cs typeface="华文楷体" panose="02010600040101010101" pitchFamily="2" charset="-122"/>
              </a:rPr>
              <a:t>能量的“转化”和“转移”的区别</a:t>
            </a:r>
            <a:endParaRPr lang="zh-CN" altLang="zh-CN" sz="2000" b="1"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（1）能量的转化：能量的转化时能的形式发生了改变。在能量转化过程中，一种形式的能量增加了，必然其他形式的能量减少了。</a:t>
            </a:r>
            <a:endParaRPr lang="zh-CN" altLang="zh-CN" sz="20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（2）能量的转移：能量的转移是指能量从一个物体转移到另一个物体，或从物体的一部分转移到另一部分，能量的形式没有改变。</a:t>
            </a:r>
            <a:endParaRPr lang="zh-CN" altLang="zh-CN" sz="2000"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82"/>
                                        </p:tgtEl>
                                        <p:attrNameLst>
                                          <p:attrName>style.visibility</p:attrName>
                                        </p:attrNameLst>
                                      </p:cBhvr>
                                      <p:to>
                                        <p:strVal val="visible"/>
                                      </p:to>
                                    </p:set>
                                    <p:animEffect transition="in" filter="wipe(left)">
                                      <p:cBhvr>
                                        <p:cTn id="20" dur="500"/>
                                        <p:tgtEl>
                                          <p:spTgt spid="308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二、能量守恒定律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title=""/>
          <p:cNvSpPr txBox="1"/>
          <p:nvPr/>
        </p:nvSpPr>
        <p:spPr>
          <a:xfrm>
            <a:off x="292735" y="1398270"/>
            <a:ext cx="11411585" cy="332295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1.能量守恒定律</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（1）能量守恒定律内容：</a:t>
            </a:r>
            <a:r>
              <a:rPr sz="2000">
                <a:highlight>
                  <a:srgbClr val="FFFF00"/>
                </a:highlight>
                <a:latin typeface="微软雅黑" panose="020b0503020204020204" charset="-122"/>
                <a:ea typeface="微软雅黑" panose="020b0503020204020204" charset="-122"/>
                <a:cs typeface="微软雅黑" panose="020b0503020204020204" charset="-122"/>
              </a:rPr>
              <a:t>能量既不会消灭，也不会创生，它只会从一种形式转化为另一种形式，或者从一个物体转移到另一个物体，而在转化和转移过程中，能量的总量保持不变</a:t>
            </a:r>
            <a:r>
              <a:rPr sz="200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（2）对能量守恒定律的理解</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①能量守恒定律是自然界最重要、最普遍的基本定律。大到天体，小到原子核，也无论是物理学问题还是化学、生物学、地理学、天文学的问题，所有能量转化的过程，都遵从能量守恒定律。</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②能量守恒定律包括“能量转化”和“能量转移”两个方面。</a:t>
            </a:r>
            <a:endParaRPr sz="2000">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nvSpPr>
        <p:spPr>
          <a:xfrm>
            <a:off x="292735" y="4721225"/>
            <a:ext cx="11411585" cy="1476375"/>
          </a:xfrm>
          <a:prstGeom prst="rect">
            <a:avLst/>
          </a:prstGeom>
          <a:noFill/>
        </p:spPr>
        <p:txBody>
          <a:bodyPr wrap="square" rtlCol="0" anchor="t">
            <a:spAutoFit/>
          </a:bodyPr>
          <a:lstStyle/>
          <a:p>
            <a:pPr fontAlgn="auto">
              <a:lnSpc>
                <a:spcPct val="150000"/>
              </a:lnSpc>
            </a:pPr>
            <a:r>
              <a:rPr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r>
              <a:rPr sz="2000" b="1">
                <a:solidFill>
                  <a:schemeClr val="tx1"/>
                </a:solidFill>
                <a:latin typeface="微软雅黑" panose="020b0503020204020204" charset="-122"/>
                <a:ea typeface="微软雅黑" panose="020b0503020204020204" charset="-122"/>
                <a:cs typeface="微软雅黑" panose="020b0503020204020204" charset="-122"/>
              </a:rPr>
              <a:t>机械能守恒和能量守恒的区别与联系</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（1）机械能守恒需要满足一定的条件，能量守恒不需要条件。</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（2）机械能守恒是能量守恒的特殊情况。</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left)">
                                      <p:cBhvr>
                                        <p:cTn id="30" dur="500"/>
                                        <p:tgtEl>
                                          <p:spTgt spid="10">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left)">
                                      <p:cBhvr>
                                        <p:cTn id="35" dur="500"/>
                                        <p:tgtEl>
                                          <p:spTgt spid="10">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wipe(left)">
                                      <p:cBhvr>
                                        <p:cTn id="45" dur="500"/>
                                        <p:tgtEl>
                                          <p:spTgt spid="2">
                                            <p:txEl>
                                              <p:pRg st="1" end="1"/>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
                                            <p:txEl>
                                              <p:pRg st="2" end="2"/>
                                            </p:txEl>
                                          </p:spTgt>
                                        </p:tgtEl>
                                        <p:attrNameLst>
                                          <p:attrName>style.visibility</p:attrName>
                                        </p:attrNameLst>
                                      </p:cBhvr>
                                      <p:to>
                                        <p:strVal val="visible"/>
                                      </p:to>
                                    </p:set>
                                    <p:animEffect transition="in" filter="wipe(left)">
                                      <p:cBhvr>
                                        <p:cTn id="5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二、能量守恒定律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title=""/>
          <p:cNvSpPr txBox="1"/>
          <p:nvPr/>
        </p:nvSpPr>
        <p:spPr>
          <a:xfrm>
            <a:off x="292735" y="1398270"/>
            <a:ext cx="11411585" cy="239966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2.永动机</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（1）不少人曾设想制造一种不需要动力就能源源不断地对外做功的机器，人们把这种机器叫做永动机。然而，从没有一种永动机成功过。</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（2）能量守恒定律使人们认识到：任何一部机器，只能使能量从一种形式转化为其他形式，而不能无中生有地制造能量。因此，根本不可能制造出永动机。</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250815" y="47993"/>
            <a:ext cx="903605" cy="923290"/>
          </a:xfrm>
          <a:prstGeom prst="rect">
            <a:avLst/>
          </a:prstGeom>
        </p:spPr>
      </p:pic>
      <p:sp>
        <p:nvSpPr>
          <p:cNvPr id="5" name="文本框 4" title=""/>
          <p:cNvSpPr txBox="1"/>
          <p:nvPr/>
        </p:nvSpPr>
        <p:spPr>
          <a:xfrm>
            <a:off x="6175375" y="231775"/>
            <a:ext cx="40049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能量的转化与转移</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7" name="文本框 6" title=""/>
          <p:cNvSpPr txBox="1"/>
          <p:nvPr/>
        </p:nvSpPr>
        <p:spPr>
          <a:xfrm>
            <a:off x="292735" y="2186120"/>
            <a:ext cx="11734800" cy="239966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能量转化类型的识别技巧：识别能量转化类型时要注意：一是弄清哪种形式的能减少，哪种形式的能增加，结果就是减少的那种形式的能转化为增加的另一种形式的能；二是注意描述中的关键字，一般“动”字对应的是机械能，“热”字对应的是内能，“电”字对应的是电能。</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（2）判断能量是转化还是转移关键在于分析能量的形式是否发生了变化。若能量的形式发生了变化，则为能量的转化；若能量的形式没有发生变化，则为能量的转移。</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250815" y="47993"/>
            <a:ext cx="903605" cy="923290"/>
          </a:xfrm>
          <a:prstGeom prst="rect">
            <a:avLst/>
          </a:prstGeom>
        </p:spPr>
      </p:pic>
      <p:sp>
        <p:nvSpPr>
          <p:cNvPr id="5" name="文本框 4" title=""/>
          <p:cNvSpPr txBox="1"/>
          <p:nvPr/>
        </p:nvSpPr>
        <p:spPr>
          <a:xfrm>
            <a:off x="6175375" y="231775"/>
            <a:ext cx="40049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能量的转化与转移</a:t>
            </a:r>
            <a:endParaRPr lang="zh-CN" altLang="en-US" sz="2400" b="1">
              <a:solidFill>
                <a:srgbClr val="0070C0"/>
              </a:solidFill>
              <a:latin typeface="微软雅黑" panose="020b0503020204020204" charset="-122"/>
              <a:ea typeface="微软雅黑" panose="020b0503020204020204" charset="-122"/>
            </a:endParaRPr>
          </a:p>
        </p:txBody>
      </p:sp>
      <p:sp>
        <p:nvSpPr>
          <p:cNvPr id="2" name="文本框 1" title=""/>
          <p:cNvSpPr txBox="1"/>
          <p:nvPr/>
        </p:nvSpPr>
        <p:spPr>
          <a:xfrm>
            <a:off x="292735" y="1323975"/>
            <a:ext cx="3460115" cy="267652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（2023·东营）</a:t>
            </a:r>
            <a:r>
              <a:rPr sz="1600">
                <a:latin typeface="微软雅黑" panose="020b0503020204020204" charset="-122"/>
                <a:ea typeface="微软雅黑" panose="020b0503020204020204" charset="-122"/>
                <a:cs typeface="微软雅黑" panose="020b0503020204020204" charset="-122"/>
                <a:sym typeface="+mn-ea"/>
              </a:rPr>
              <a:t>2023年5月17日，我国用长征三号乙运载火箭成功发射第56颗北斗导航卫星。在卫星发射过程的点火加速上升阶段，发生的能量转化是：燃料的___________能转化为内能，然后再转化为卫星的___________能。</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6" name="图片 100017" title=""/>
          <p:cNvPicPr>
            <a:picLocks noChangeAspect="1"/>
          </p:cNvPicPr>
          <p:nvPr/>
        </p:nvPicPr>
        <p:blipFill>
          <a:blip r:embed="rId3"/>
          <a:stretch>
            <a:fillRect/>
          </a:stretch>
        </p:blipFill>
        <p:spPr>
          <a:xfrm>
            <a:off x="3752850" y="1652270"/>
            <a:ext cx="1347470" cy="2019935"/>
          </a:xfrm>
          <a:prstGeom prst="rect">
            <a:avLst/>
          </a:prstGeom>
          <a:noFill/>
          <a:ln w="9525">
            <a:noFill/>
          </a:ln>
        </p:spPr>
      </p:pic>
      <p:cxnSp>
        <p:nvCxnSpPr>
          <p:cNvPr id="28" name="直接连接符 27" title=""/>
          <p:cNvCxnSpPr/>
          <p:nvPr/>
        </p:nvCxnSpPr>
        <p:spPr>
          <a:xfrm flipH="1">
            <a:off x="5414010" y="1526540"/>
            <a:ext cx="0" cy="242443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nvSpPr>
        <p:spPr>
          <a:xfrm>
            <a:off x="5514340" y="1323975"/>
            <a:ext cx="4737735" cy="304609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（2023·聊城）</a:t>
            </a:r>
            <a:r>
              <a:rPr sz="1600">
                <a:latin typeface="微软雅黑" panose="020b0503020204020204" charset="-122"/>
                <a:ea typeface="微软雅黑" panose="020b0503020204020204" charset="-122"/>
                <a:cs typeface="微软雅黑" panose="020b0503020204020204" charset="-122"/>
                <a:sym typeface="+mn-ea"/>
              </a:rPr>
              <a:t>如图所示是一种太阳能背包。它的前面有一个太阳能电池板，里面有一个蓄电池，可以给手机、小风扇或数码相机等电子产品供电。下列说法错误的是（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太阳能电池板将太阳能转化为电能</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给蓄电池充电将电能转化为化学能</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蓄电池放电将化学能转化为电能</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 D. 小风扇工作将化学能转化为机械能</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9" name="图片 100003" title=""/>
          <p:cNvPicPr>
            <a:picLocks noChangeAspect="1"/>
          </p:cNvPicPr>
          <p:nvPr/>
        </p:nvPicPr>
        <p:blipFill>
          <a:blip r:embed="rId4"/>
          <a:stretch>
            <a:fillRect/>
          </a:stretch>
        </p:blipFill>
        <p:spPr>
          <a:xfrm>
            <a:off x="10252075" y="1971675"/>
            <a:ext cx="1700530" cy="1700530"/>
          </a:xfrm>
          <a:prstGeom prst="rect">
            <a:avLst/>
          </a:prstGeom>
          <a:noFill/>
          <a:ln w="9525">
            <a:noFill/>
          </a:ln>
        </p:spPr>
      </p:pic>
      <p:cxnSp>
        <p:nvCxnSpPr>
          <p:cNvPr id="23" name="直接连接符 22" title=""/>
          <p:cNvCxnSpPr/>
          <p:nvPr/>
        </p:nvCxnSpPr>
        <p:spPr>
          <a:xfrm>
            <a:off x="127000" y="449326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nvSpPr>
        <p:spPr>
          <a:xfrm>
            <a:off x="292735" y="4569460"/>
            <a:ext cx="10305415" cy="156845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（2023·成都）</a:t>
            </a:r>
            <a:r>
              <a:rPr sz="1600">
                <a:latin typeface="微软雅黑" panose="020b0503020204020204" charset="-122"/>
                <a:ea typeface="微软雅黑" panose="020b0503020204020204" charset="-122"/>
                <a:cs typeface="微软雅黑" panose="020b0503020204020204" charset="-122"/>
                <a:sym typeface="+mn-ea"/>
              </a:rPr>
              <a:t>我们生活在能量的世界，社会的进步和发展离不开能量。对于能量、能源的认识，下列说法正确的是（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做功过程实质是能量的转化或转移过程</a:t>
            </a:r>
            <a:r>
              <a:rPr lang="en-US" sz="1600">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B. 能量转化具有方向性，所以能量不守恒</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核燃料能量转化效率可达100%，需大力发展</a:t>
            </a:r>
            <a:r>
              <a:rPr lang="en-US" sz="1600">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D. 煤、石油、天然气提供的能量源自地球本身</a:t>
            </a:r>
            <a:endParaRPr sz="1600">
              <a:latin typeface="微软雅黑" panose="020b0503020204020204" charset="-122"/>
              <a:ea typeface="微软雅黑" panose="020b0503020204020204" charset="-122"/>
              <a:cs typeface="微软雅黑" panose="020b0503020204020204" charset="-122"/>
              <a:sym typeface="+mn-ea"/>
            </a:endParaRPr>
          </a:p>
        </p:txBody>
      </p:sp>
      <p:sp>
        <p:nvSpPr>
          <p:cNvPr id="11" name="矩形标注 10" title=""/>
          <p:cNvSpPr/>
          <p:nvPr/>
        </p:nvSpPr>
        <p:spPr>
          <a:xfrm>
            <a:off x="273685" y="1256665"/>
            <a:ext cx="4232275" cy="1321435"/>
          </a:xfrm>
          <a:prstGeom prst="wedgeRectCallout">
            <a:avLst>
              <a:gd name="adj1" fmla="val -19527"/>
              <a:gd name="adj2" fmla="val 7347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燃烧，放出热量，燃料的化学能转化为内能。</a:t>
            </a:r>
            <a:endParaRPr lang="zh-CN" sz="1600">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高温高压燃气膨胀，将火箭向前推，燃料的内能转化为火箭和卫星的机械能</a:t>
            </a:r>
            <a:endParaRPr lang="zh-CN" sz="1600">
              <a:latin typeface="微软雅黑" panose="020b0503020204020204" charset="-122"/>
              <a:ea typeface="微软雅黑" panose="020b0503020204020204" charset="-122"/>
              <a:cs typeface="微软雅黑" panose="020b0503020204020204" charset="-122"/>
            </a:endParaRPr>
          </a:p>
        </p:txBody>
      </p:sp>
      <p:sp>
        <p:nvSpPr>
          <p:cNvPr id="20" name="文本框 19" title=""/>
          <p:cNvSpPr txBox="1"/>
          <p:nvPr/>
        </p:nvSpPr>
        <p:spPr>
          <a:xfrm>
            <a:off x="485140" y="319087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化学</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1646555" y="352806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机械</a:t>
            </a:r>
            <a:endParaRPr lang="zh-CN" altLang="en-US" sz="1600">
              <a:solidFill>
                <a:srgbClr val="FF0000"/>
              </a:solidFill>
              <a:latin typeface="微软雅黑" panose="020b0503020204020204" charset="-122"/>
              <a:ea typeface="微软雅黑" panose="020b0503020204020204" charset="-122"/>
            </a:endParaRPr>
          </a:p>
        </p:txBody>
      </p:sp>
      <p:sp>
        <p:nvSpPr>
          <p:cNvPr id="14" name="矩形标注 13" title=""/>
          <p:cNvSpPr/>
          <p:nvPr/>
        </p:nvSpPr>
        <p:spPr>
          <a:xfrm>
            <a:off x="5518785" y="1038860"/>
            <a:ext cx="5691505" cy="574040"/>
          </a:xfrm>
          <a:prstGeom prst="wedgeRectCallout">
            <a:avLst>
              <a:gd name="adj1" fmla="val -40561"/>
              <a:gd name="adj2" fmla="val 2766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电池板工作时，消耗太阳能，产生电能，将太阳能转化为电能</a:t>
            </a:r>
            <a:endParaRPr lang="zh-CN" sz="1600">
              <a:latin typeface="微软雅黑" panose="020b0503020204020204" charset="-122"/>
              <a:ea typeface="微软雅黑" panose="020b0503020204020204" charset="-122"/>
              <a:cs typeface="微软雅黑" panose="020b0503020204020204" charset="-122"/>
            </a:endParaRPr>
          </a:p>
        </p:txBody>
      </p:sp>
      <p:sp>
        <p:nvSpPr>
          <p:cNvPr id="18" name="矩形标注 17" title=""/>
          <p:cNvSpPr/>
          <p:nvPr/>
        </p:nvSpPr>
        <p:spPr>
          <a:xfrm>
            <a:off x="5514340" y="1651635"/>
            <a:ext cx="5842635" cy="415290"/>
          </a:xfrm>
          <a:prstGeom prst="wedgeRectCallout">
            <a:avLst>
              <a:gd name="adj1" fmla="val -42098"/>
              <a:gd name="adj2" fmla="val 348012"/>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给蓄电池充电，消耗电能，产生化学能，将电能转化为化学能</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2" name="矩形标注 21" title=""/>
          <p:cNvSpPr/>
          <p:nvPr/>
        </p:nvSpPr>
        <p:spPr>
          <a:xfrm>
            <a:off x="5514340" y="1680210"/>
            <a:ext cx="5768975" cy="513080"/>
          </a:xfrm>
          <a:prstGeom prst="wedgeRectCallout">
            <a:avLst>
              <a:gd name="adj1" fmla="val -35844"/>
              <a:gd name="adj2" fmla="val 330074"/>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蓄电池放电，消耗化学能，产生电能，将化学能转化为电能</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5" name="矩形标注 14" title=""/>
          <p:cNvSpPr/>
          <p:nvPr/>
        </p:nvSpPr>
        <p:spPr>
          <a:xfrm>
            <a:off x="5634990" y="2901950"/>
            <a:ext cx="3345180" cy="411480"/>
          </a:xfrm>
          <a:prstGeom prst="wedgeRectCallout">
            <a:avLst>
              <a:gd name="adj1" fmla="val -30998"/>
              <a:gd name="adj2" fmla="val 209413"/>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小风扇工作时将电能转化为机械能</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nvSpPr>
        <p:spPr>
          <a:xfrm>
            <a:off x="8396605" y="249174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7" name="矩形标注 16" title=""/>
          <p:cNvSpPr/>
          <p:nvPr/>
        </p:nvSpPr>
        <p:spPr>
          <a:xfrm>
            <a:off x="127000" y="4561205"/>
            <a:ext cx="9213850" cy="499745"/>
          </a:xfrm>
          <a:prstGeom prst="wedgeRectCallout">
            <a:avLst>
              <a:gd name="adj1" fmla="val -20951"/>
              <a:gd name="adj2" fmla="val 12026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能量既不会消灭，也不会创生，它只能从一种形式转化为别的形式，或者从一个物体转移到别的物体</a:t>
            </a:r>
            <a:endParaRPr lang="zh-CN" sz="1600">
              <a:latin typeface="微软雅黑" panose="020b0503020204020204" charset="-122"/>
              <a:ea typeface="微软雅黑" panose="020b0503020204020204" charset="-122"/>
              <a:cs typeface="微软雅黑" panose="020b0503020204020204" charset="-122"/>
            </a:endParaRPr>
          </a:p>
        </p:txBody>
      </p:sp>
      <p:sp>
        <p:nvSpPr>
          <p:cNvPr id="19" name="矩形标注 18" title=""/>
          <p:cNvSpPr/>
          <p:nvPr/>
        </p:nvSpPr>
        <p:spPr>
          <a:xfrm>
            <a:off x="3379470" y="4602480"/>
            <a:ext cx="7624445" cy="391160"/>
          </a:xfrm>
          <a:prstGeom prst="wedgeRectCallout">
            <a:avLst>
              <a:gd name="adj1" fmla="val -11497"/>
              <a:gd name="adj2" fmla="val 161525"/>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能量转化和转移的过程中，能量的总量保持不变，但能量的转化和转移具有方向性</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1" name="矩形标注 20" title=""/>
          <p:cNvSpPr/>
          <p:nvPr/>
        </p:nvSpPr>
        <p:spPr>
          <a:xfrm>
            <a:off x="292735" y="6214110"/>
            <a:ext cx="6125845" cy="415290"/>
          </a:xfrm>
          <a:prstGeom prst="wedgeRectCallout">
            <a:avLst>
              <a:gd name="adj1" fmla="val -24385"/>
              <a:gd name="adj2" fmla="val -111162"/>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由于不可避免的能量损耗，因此核燃料能量转化不可能达到100%</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4" name="矩形标注 23" title=""/>
          <p:cNvSpPr/>
          <p:nvPr/>
        </p:nvSpPr>
        <p:spPr>
          <a:xfrm>
            <a:off x="4627245" y="6308725"/>
            <a:ext cx="7474585" cy="415290"/>
          </a:xfrm>
          <a:prstGeom prst="wedgeRectCallout">
            <a:avLst>
              <a:gd name="adj1" fmla="val -24385"/>
              <a:gd name="adj2" fmla="val -111162"/>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煤、石油、天然气等来源于远古时期动植物，而动植物的能量来源于太阳辐射能</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5" name="文本框 24" title=""/>
          <p:cNvSpPr txBox="1"/>
          <p:nvPr/>
        </p:nvSpPr>
        <p:spPr>
          <a:xfrm>
            <a:off x="1986915" y="503555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Horizontal)">
                                      <p:cBhvr>
                                        <p:cTn id="36" dur="500"/>
                                        <p:tgtEl>
                                          <p:spTgt spid="11"/>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xit" presetSubtype="4" fill="hold" grpId="1" nodeType="clickEffect">
                                  <p:stCondLst>
                                    <p:cond delay="0"/>
                                  </p:stCondLst>
                                  <p:childTnLst>
                                    <p:animEffect transition="out" filter="wipe(down)">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500"/>
                                        <p:tgtEl>
                                          <p:spTgt spid="28"/>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00"/>
                                        <p:tgtEl>
                                          <p:spTgt spid="7"/>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arn(inVertical)">
                                      <p:cBhvr>
                                        <p:cTn id="66" dur="500"/>
                                        <p:tgtEl>
                                          <p:spTgt spid="9"/>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16" presetClass="entr" presetSubtype="2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arn(inHorizontal)">
                                      <p:cBhvr>
                                        <p:cTn id="71" dur="500"/>
                                        <p:tgtEl>
                                          <p:spTgt spid="14"/>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ipe(up)">
                                      <p:cBhvr>
                                        <p:cTn id="81" dur="500"/>
                                        <p:tgtEl>
                                          <p:spTgt spid="18"/>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xit" presetSubtype="4" fill="hold" grpId="1" nodeType="clickEffect">
                                  <p:stCondLst>
                                    <p:cond delay="0"/>
                                  </p:stCondLst>
                                  <p:childTnLst>
                                    <p:animEffect transition="out" filter="wipe(down)">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down)">
                                      <p:cBhvr>
                                        <p:cTn id="91" dur="500"/>
                                        <p:tgtEl>
                                          <p:spTgt spid="22"/>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xit" presetSubtype="4" fill="hold" grpId="1" nodeType="clickEffect">
                                  <p:stCondLst>
                                    <p:cond delay="0"/>
                                  </p:stCondLst>
                                  <p:childTnLst>
                                    <p:animEffect transition="out" filter="wipe(down)">
                                      <p:cBhvr>
                                        <p:cTn id="95" dur="500"/>
                                        <p:tgtEl>
                                          <p:spTgt spid="22"/>
                                        </p:tgtEl>
                                      </p:cBhvr>
                                    </p:animEffect>
                                    <p:set>
                                      <p:cBhvr>
                                        <p:cTn id="96" dur="1" fill="hold">
                                          <p:stCondLst>
                                            <p:cond delay="499"/>
                                          </p:stCondLst>
                                        </p:cTn>
                                        <p:tgtEl>
                                          <p:spTgt spid="22"/>
                                        </p:tgtEl>
                                        <p:attrNameLst>
                                          <p:attrName>style.visibility</p:attrName>
                                        </p:attrNameLst>
                                      </p:cBhvr>
                                      <p:to>
                                        <p:strVal val="hidden"/>
                                      </p:to>
                                    </p:se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wipe(down)">
                                      <p:cBhvr>
                                        <p:cTn id="101" dur="500"/>
                                        <p:tgtEl>
                                          <p:spTgt spid="15"/>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xit" presetSubtype="4" fill="hold" grpId="1" nodeType="clickEffect">
                                  <p:stCondLst>
                                    <p:cond delay="0"/>
                                  </p:stCondLst>
                                  <p:childTnLst>
                                    <p:animEffect transition="out" filter="wipe(down)">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barn(inVertical)">
                                      <p:cBhvr>
                                        <p:cTn id="111" dur="500"/>
                                        <p:tgtEl>
                                          <p:spTgt spid="16"/>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left)">
                                      <p:cBhvr>
                                        <p:cTn id="116" dur="500"/>
                                        <p:tgtEl>
                                          <p:spTgt spid="23"/>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wipe(left)">
                                      <p:cBhvr>
                                        <p:cTn id="121" dur="500"/>
                                        <p:tgtEl>
                                          <p:spTgt spid="10"/>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16" presetClass="entr" presetSubtype="26" fill="hold" grpId="0" nodeType="click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barn(inHorizontal)">
                                      <p:cBhvr>
                                        <p:cTn id="126" dur="500"/>
                                        <p:tgtEl>
                                          <p:spTgt spid="17"/>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xit" presetSubtype="4" fill="hold" grpId="1" nodeType="clickEffect">
                                  <p:stCondLst>
                                    <p:cond delay="0"/>
                                  </p:stCondLst>
                                  <p:childTnLst>
                                    <p:animEffect transition="out" filter="wipe(down)">
                                      <p:cBhvr>
                                        <p:cTn id="130" dur="500"/>
                                        <p:tgtEl>
                                          <p:spTgt spid="17"/>
                                        </p:tgtEl>
                                      </p:cBhvr>
                                    </p:animEffect>
                                    <p:set>
                                      <p:cBhvr>
                                        <p:cTn id="131" dur="1" fill="hold">
                                          <p:stCondLst>
                                            <p:cond delay="499"/>
                                          </p:stCondLst>
                                        </p:cTn>
                                        <p:tgtEl>
                                          <p:spTgt spid="17"/>
                                        </p:tgtEl>
                                        <p:attrNameLst>
                                          <p:attrName>style.visibility</p:attrName>
                                        </p:attrNameLst>
                                      </p:cBhvr>
                                      <p:to>
                                        <p:strVal val="hidden"/>
                                      </p:to>
                                    </p:se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19"/>
                                        </p:tgtEl>
                                        <p:attrNameLst>
                                          <p:attrName>style.visibility</p:attrName>
                                        </p:attrNameLst>
                                      </p:cBhvr>
                                      <p:to>
                                        <p:strVal val="visible"/>
                                      </p:to>
                                    </p:set>
                                    <p:animEffect transition="in" filter="wipe(down)">
                                      <p:cBhvr>
                                        <p:cTn id="136" dur="500"/>
                                        <p:tgtEl>
                                          <p:spTgt spid="19"/>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xit" presetSubtype="4" fill="hold" grpId="1" nodeType="clickEffect">
                                  <p:stCondLst>
                                    <p:cond delay="0"/>
                                  </p:stCondLst>
                                  <p:childTnLst>
                                    <p:animEffect transition="out" filter="wipe(down)">
                                      <p:cBhvr>
                                        <p:cTn id="140" dur="500"/>
                                        <p:tgtEl>
                                          <p:spTgt spid="19"/>
                                        </p:tgtEl>
                                      </p:cBhvr>
                                    </p:animEffect>
                                    <p:set>
                                      <p:cBhvr>
                                        <p:cTn id="141" dur="1" fill="hold">
                                          <p:stCondLst>
                                            <p:cond delay="499"/>
                                          </p:stCondLst>
                                        </p:cTn>
                                        <p:tgtEl>
                                          <p:spTgt spid="19"/>
                                        </p:tgtEl>
                                        <p:attrNameLst>
                                          <p:attrName>style.visibility</p:attrName>
                                        </p:attrNameLst>
                                      </p:cBhvr>
                                      <p:to>
                                        <p:strVal val="hidden"/>
                                      </p:to>
                                    </p:se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22" presetClass="entr" presetSubtype="1" fill="hold" grpId="0"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wipe(up)">
                                      <p:cBhvr>
                                        <p:cTn id="146" dur="500"/>
                                        <p:tgtEl>
                                          <p:spTgt spid="21"/>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xit" presetSubtype="4" fill="hold" grpId="1" nodeType="clickEffect">
                                  <p:stCondLst>
                                    <p:cond delay="0"/>
                                  </p:stCondLst>
                                  <p:childTnLst>
                                    <p:animEffect transition="out" filter="wipe(down)">
                                      <p:cBhvr>
                                        <p:cTn id="150" dur="500"/>
                                        <p:tgtEl>
                                          <p:spTgt spid="21"/>
                                        </p:tgtEl>
                                      </p:cBhvr>
                                    </p:animEffect>
                                    <p:set>
                                      <p:cBhvr>
                                        <p:cTn id="151" dur="1" fill="hold">
                                          <p:stCondLst>
                                            <p:cond delay="499"/>
                                          </p:stCondLst>
                                        </p:cTn>
                                        <p:tgtEl>
                                          <p:spTgt spid="21"/>
                                        </p:tgtEl>
                                        <p:attrNameLst>
                                          <p:attrName>style.visibility</p:attrName>
                                        </p:attrNameLst>
                                      </p:cBhvr>
                                      <p:to>
                                        <p:strVal val="hidden"/>
                                      </p:to>
                                    </p:se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22" presetClass="entr" presetSubtype="1" fill="hold" grpId="0" nodeType="clickEffect">
                                  <p:stCondLst>
                                    <p:cond delay="0"/>
                                  </p:stCondLst>
                                  <p:childTnLst>
                                    <p:set>
                                      <p:cBhvr>
                                        <p:cTn id="155" dur="1" fill="hold">
                                          <p:stCondLst>
                                            <p:cond delay="0"/>
                                          </p:stCondLst>
                                        </p:cTn>
                                        <p:tgtEl>
                                          <p:spTgt spid="24"/>
                                        </p:tgtEl>
                                        <p:attrNameLst>
                                          <p:attrName>style.visibility</p:attrName>
                                        </p:attrNameLst>
                                      </p:cBhvr>
                                      <p:to>
                                        <p:strVal val="visible"/>
                                      </p:to>
                                    </p:set>
                                    <p:animEffect transition="in" filter="wipe(up)">
                                      <p:cBhvr>
                                        <p:cTn id="156" dur="500"/>
                                        <p:tgtEl>
                                          <p:spTgt spid="24"/>
                                        </p:tgtEl>
                                      </p:cBhvr>
                                    </p:animEffec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22" presetClass="exit" presetSubtype="4" fill="hold" grpId="1" nodeType="clickEffect">
                                  <p:stCondLst>
                                    <p:cond delay="0"/>
                                  </p:stCondLst>
                                  <p:childTnLst>
                                    <p:animEffect transition="out" filter="wipe(down)">
                                      <p:cBhvr>
                                        <p:cTn id="160" dur="500"/>
                                        <p:tgtEl>
                                          <p:spTgt spid="24"/>
                                        </p:tgtEl>
                                      </p:cBhvr>
                                    </p:animEffect>
                                    <p:set>
                                      <p:cBhvr>
                                        <p:cTn id="161" dur="1" fill="hold">
                                          <p:stCondLst>
                                            <p:cond delay="499"/>
                                          </p:stCondLst>
                                        </p:cTn>
                                        <p:tgtEl>
                                          <p:spTgt spid="24"/>
                                        </p:tgtEl>
                                        <p:attrNameLst>
                                          <p:attrName>style.visibility</p:attrName>
                                        </p:attrNameLst>
                                      </p:cBhvr>
                                      <p:to>
                                        <p:strVal val="hidden"/>
                                      </p:to>
                                    </p:set>
                                  </p:childTnLst>
                                </p:cTn>
                              </p:par>
                            </p:childTnLst>
                          </p:cTn>
                        </p:par>
                      </p:childTnLst>
                    </p:cTn>
                  </p:par>
                  <p:par>
                    <p:cTn id="162" fill="hold" nodeType="clickPar">
                      <p:stCondLst>
                        <p:cond delay="indefinite"/>
                        <p:cond evt="onBegin" delay="0">
                          <p:tn val="161"/>
                        </p:cond>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25"/>
                                        </p:tgtEl>
                                        <p:attrNameLst>
                                          <p:attrName>style.visibility</p:attrName>
                                        </p:attrNameLst>
                                      </p:cBhvr>
                                      <p:to>
                                        <p:strVal val="visible"/>
                                      </p:to>
                                    </p:set>
                                    <p:animEffect transition="in" filter="barn(inVertical)">
                                      <p:cBhvr>
                                        <p:cTn id="16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1" grpId="0" animBg="1"/>
      <p:bldP spid="11" grpId="1" animBg="1"/>
      <p:bldP spid="20" grpId="0"/>
      <p:bldP spid="13" grpId="0"/>
      <p:bldP spid="14" grpId="0" animBg="1"/>
      <p:bldP spid="14" grpId="1" animBg="1"/>
      <p:bldP spid="18" grpId="0" animBg="1"/>
      <p:bldP spid="18" grpId="1" animBg="1"/>
      <p:bldP spid="22" grpId="0" animBg="1"/>
      <p:bldP spid="22" grpId="1" animBg="1"/>
      <p:bldP spid="15" grpId="0" animBg="1"/>
      <p:bldP spid="15" grpId="1" animBg="1"/>
      <p:bldP spid="16" grpId="0"/>
      <p:bldP spid="17" grpId="0" animBg="1"/>
      <p:bldP spid="17" grpId="1" animBg="1"/>
      <p:bldP spid="19" grpId="0" animBg="1"/>
      <p:bldP spid="19" grpId="1" animBg="1"/>
      <p:bldP spid="21" grpId="0" animBg="1"/>
      <p:bldP spid="21" grpId="1" animBg="1"/>
      <p:bldP spid="24" grpId="0" animBg="1"/>
      <p:bldP spid="24" grpId="1" animBg="1"/>
      <p:bldP spid="25" grpId="0"/>
      <p:bldP spid="10" grpId="0"/>
      <p:bldP spid="7" grpId="0"/>
    </p:bldLst>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192696" y="39688"/>
            <a:ext cx="903605" cy="923290"/>
          </a:xfrm>
          <a:prstGeom prst="rect">
            <a:avLst/>
          </a:prstGeom>
        </p:spPr>
      </p:pic>
      <p:sp>
        <p:nvSpPr>
          <p:cNvPr id="5" name="文本框 4" title=""/>
          <p:cNvSpPr txBox="1"/>
          <p:nvPr/>
        </p:nvSpPr>
        <p:spPr>
          <a:xfrm>
            <a:off x="6116955" y="223520"/>
            <a:ext cx="34067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能量守恒定律</a:t>
            </a:r>
            <a:endParaRPr lang="zh-CN" altLang="en-US"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292735" y="1309370"/>
            <a:ext cx="5055235" cy="267652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（2023·永州）</a:t>
            </a:r>
            <a:r>
              <a:rPr sz="1600">
                <a:latin typeface="微软雅黑" panose="020b0503020204020204" charset="-122"/>
                <a:ea typeface="微软雅黑" panose="020b0503020204020204" charset="-122"/>
                <a:cs typeface="微软雅黑" panose="020b0503020204020204" charset="-122"/>
                <a:sym typeface="+mn-ea"/>
              </a:rPr>
              <a:t>发展是人类永恒的主题，能源与社会发展关系密切。关于能源与可持续发展，下列说法正确的是（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煤、石油属于可再生能源；</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太阳能电池可以将太阳能转化为电能；</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能量是守恒的，我们不需要节约能源；</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 核电站是利用核聚变释放的能量进行发电</a:t>
            </a:r>
            <a:endParaRPr sz="1600">
              <a:latin typeface="微软雅黑" panose="020b0503020204020204" charset="-122"/>
              <a:ea typeface="微软雅黑" panose="020b0503020204020204" charset="-122"/>
              <a:cs typeface="微软雅黑" panose="020b0503020204020204" charset="-122"/>
              <a:sym typeface="+mn-ea"/>
            </a:endParaRPr>
          </a:p>
        </p:txBody>
      </p:sp>
      <p:cxnSp>
        <p:nvCxnSpPr>
          <p:cNvPr id="23" name="直接连接符 22" title=""/>
          <p:cNvCxnSpPr/>
          <p:nvPr/>
        </p:nvCxnSpPr>
        <p:spPr>
          <a:xfrm>
            <a:off x="127000" y="407162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5480685" y="1292860"/>
            <a:ext cx="6584315" cy="46037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（2023·扬州）</a:t>
            </a:r>
            <a:r>
              <a:rPr sz="1600">
                <a:latin typeface="微软雅黑" panose="020b0503020204020204" charset="-122"/>
                <a:ea typeface="微软雅黑" panose="020b0503020204020204" charset="-122"/>
                <a:cs typeface="微软雅黑" panose="020b0503020204020204" charset="-122"/>
                <a:sym typeface="+mn-ea"/>
              </a:rPr>
              <a:t>请补全下面知识结构图。</a:t>
            </a:r>
            <a:endParaRPr sz="1600">
              <a:latin typeface="微软雅黑" panose="020b0503020204020204" charset="-122"/>
              <a:ea typeface="微软雅黑" panose="020b0503020204020204" charset="-122"/>
              <a:cs typeface="微软雅黑" panose="020b0503020204020204" charset="-122"/>
              <a:sym typeface="+mn-ea"/>
            </a:endParaRPr>
          </a:p>
        </p:txBody>
      </p:sp>
      <p:cxnSp>
        <p:nvCxnSpPr>
          <p:cNvPr id="28" name="直接连接符 27" title=""/>
          <p:cNvCxnSpPr/>
          <p:nvPr/>
        </p:nvCxnSpPr>
        <p:spPr>
          <a:xfrm flipH="1">
            <a:off x="5414010" y="1828800"/>
            <a:ext cx="0" cy="224282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292735" y="4208780"/>
            <a:ext cx="11690350" cy="119888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（2023·徐州）</a:t>
            </a:r>
            <a:r>
              <a:rPr sz="1600">
                <a:latin typeface="微软雅黑" panose="020b0503020204020204" charset="-122"/>
                <a:ea typeface="微软雅黑" panose="020b0503020204020204" charset="-122"/>
                <a:cs typeface="微软雅黑" panose="020b0503020204020204" charset="-122"/>
                <a:sym typeface="+mn-ea"/>
              </a:rPr>
              <a:t>灯泡中有电流时，灯泡发光。关于这个过程中的能量转化，下列说法正确的是（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灯泡消耗电能全部转化成了光能</a:t>
            </a:r>
            <a:r>
              <a:rPr lang="en-US" sz="1600">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B. 因为消耗电能，流过灯泡后的电流变小了；</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电流做了多少功，电路中就消耗了多少电能</a:t>
            </a:r>
            <a:r>
              <a:rPr lang="en-US" sz="1600">
                <a:latin typeface="微软雅黑" panose="020b0503020204020204" charset="-122"/>
                <a:ea typeface="微软雅黑" panose="020b0503020204020204" charset="-122"/>
                <a:cs typeface="微软雅黑" panose="020b0503020204020204" charset="-122"/>
                <a:sym typeface="+mn-ea"/>
              </a:rPr>
              <a:t>          </a:t>
            </a:r>
            <a:r>
              <a:rPr sz="1600">
                <a:latin typeface="微软雅黑" panose="020b0503020204020204" charset="-122"/>
                <a:ea typeface="微软雅黑" panose="020b0503020204020204" charset="-122"/>
                <a:cs typeface="微软雅黑" panose="020b0503020204020204" charset="-122"/>
                <a:sym typeface="+mn-ea"/>
              </a:rPr>
              <a:t>D. 光能最终消失了，没有转化成其他形式的能量</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pic>
        <p:nvPicPr>
          <p:cNvPr id="2" name="图片 4" title=""/>
          <p:cNvPicPr>
            <a:picLocks noChangeAspect="1"/>
          </p:cNvPicPr>
          <p:nvPr/>
        </p:nvPicPr>
        <p:blipFill>
          <a:blip r:embed="rId4"/>
          <a:stretch>
            <a:fillRect/>
          </a:stretch>
        </p:blipFill>
        <p:spPr>
          <a:xfrm>
            <a:off x="5847080" y="2040890"/>
            <a:ext cx="5329555" cy="1374140"/>
          </a:xfrm>
          <a:prstGeom prst="rect">
            <a:avLst/>
          </a:prstGeom>
          <a:noFill/>
          <a:ln w="9525">
            <a:noFill/>
          </a:ln>
        </p:spPr>
      </p:pic>
      <p:sp>
        <p:nvSpPr>
          <p:cNvPr id="11" name="矩形标注 10" title=""/>
          <p:cNvSpPr/>
          <p:nvPr/>
        </p:nvSpPr>
        <p:spPr>
          <a:xfrm>
            <a:off x="273685" y="1256665"/>
            <a:ext cx="4918710" cy="694055"/>
          </a:xfrm>
          <a:prstGeom prst="wedgeRectCallout">
            <a:avLst>
              <a:gd name="adj1" fmla="val -31732"/>
              <a:gd name="adj2" fmla="val 13197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煤、石油不能短时期内从自然界得到补充，属于不可再生能源</a:t>
            </a:r>
            <a:endParaRPr lang="zh-CN" sz="1600">
              <a:latin typeface="微软雅黑" panose="020b0503020204020204" charset="-122"/>
              <a:ea typeface="微软雅黑" panose="020b0503020204020204" charset="-122"/>
              <a:cs typeface="微软雅黑" panose="020b0503020204020204" charset="-122"/>
            </a:endParaRPr>
          </a:p>
        </p:txBody>
      </p:sp>
      <p:sp>
        <p:nvSpPr>
          <p:cNvPr id="15" name="矩形标注 14" title=""/>
          <p:cNvSpPr/>
          <p:nvPr/>
        </p:nvSpPr>
        <p:spPr>
          <a:xfrm>
            <a:off x="273685" y="1539240"/>
            <a:ext cx="4401185" cy="411480"/>
          </a:xfrm>
          <a:prstGeom prst="wedgeRectCallout">
            <a:avLst>
              <a:gd name="adj1" fmla="val -43666"/>
              <a:gd name="adj2" fmla="val 303086"/>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消耗太阳能，产生电能，将太阳能转化为电能</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6" name="矩形标注 5" title=""/>
          <p:cNvSpPr/>
          <p:nvPr/>
        </p:nvSpPr>
        <p:spPr>
          <a:xfrm>
            <a:off x="127000" y="4157345"/>
            <a:ext cx="7049135" cy="415290"/>
          </a:xfrm>
          <a:prstGeom prst="wedgeRectCallout">
            <a:avLst>
              <a:gd name="adj1" fmla="val -24385"/>
              <a:gd name="adj2" fmla="val -111162"/>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能量是守恒的，但能量的转移或转化是有方向性的，所以节约能源势在必行</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9" name="矩形标注 18" title=""/>
          <p:cNvSpPr/>
          <p:nvPr/>
        </p:nvSpPr>
        <p:spPr>
          <a:xfrm>
            <a:off x="1009650" y="1549400"/>
            <a:ext cx="4338320" cy="391160"/>
          </a:xfrm>
          <a:prstGeom prst="wedgeRectCallout">
            <a:avLst>
              <a:gd name="adj1" fmla="val 13524"/>
              <a:gd name="adj2" fmla="val 483116"/>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核电站是利用核裂变时释放的能量进行发电的</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1880235" y="212090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0" name="矩形标注 9" title=""/>
          <p:cNvSpPr/>
          <p:nvPr/>
        </p:nvSpPr>
        <p:spPr>
          <a:xfrm>
            <a:off x="5603875" y="1802765"/>
            <a:ext cx="6357620" cy="1149985"/>
          </a:xfrm>
          <a:prstGeom prst="wedgeRectCallout">
            <a:avLst>
              <a:gd name="adj1" fmla="val -21364"/>
              <a:gd name="adj2" fmla="val 9323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热传递的实质是能量的转移</a:t>
            </a:r>
            <a:r>
              <a:rPr lang="en-US" altLang="zh-CN" sz="1600">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内能和机械能可以通过做功相互转化</a:t>
            </a:r>
            <a:r>
              <a:rPr lang="en-US" altLang="zh-CN" sz="1600">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动能和势能可以相互转化，势能包括重力势能和弹性势能，动能和弹性势能可以相互转化</a:t>
            </a:r>
            <a:endParaRPr lang="zh-CN" sz="1600">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6096000" y="3597275"/>
            <a:ext cx="22148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转移；做功；弹性势能</a:t>
            </a:r>
            <a:endParaRPr lang="en-US" altLang="zh-CN" sz="1600">
              <a:solidFill>
                <a:srgbClr val="FF0000"/>
              </a:solidFill>
              <a:latin typeface="微软雅黑" panose="020b0503020204020204" charset="-122"/>
              <a:ea typeface="微软雅黑" panose="020b0503020204020204" charset="-122"/>
            </a:endParaRPr>
          </a:p>
        </p:txBody>
      </p:sp>
      <p:sp>
        <p:nvSpPr>
          <p:cNvPr id="16" name="矩形标注 15" title=""/>
          <p:cNvSpPr/>
          <p:nvPr/>
        </p:nvSpPr>
        <p:spPr>
          <a:xfrm>
            <a:off x="273685" y="5544820"/>
            <a:ext cx="5820410" cy="552450"/>
          </a:xfrm>
          <a:prstGeom prst="wedgeRectCallout">
            <a:avLst>
              <a:gd name="adj1" fmla="val -20663"/>
              <a:gd name="adj2" fmla="val -15459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灯泡在发光时，也会发热，所以消耗的电能转化为光能和内能</a:t>
            </a:r>
            <a:endParaRPr sz="1600">
              <a:latin typeface="微软雅黑" panose="020b0503020204020204" charset="-122"/>
              <a:ea typeface="微软雅黑" panose="020b0503020204020204" charset="-122"/>
              <a:cs typeface="微软雅黑" panose="020b0503020204020204" charset="-122"/>
            </a:endParaRPr>
          </a:p>
        </p:txBody>
      </p:sp>
      <p:sp>
        <p:nvSpPr>
          <p:cNvPr id="17" name="矩形标注 16" title=""/>
          <p:cNvSpPr/>
          <p:nvPr/>
        </p:nvSpPr>
        <p:spPr>
          <a:xfrm>
            <a:off x="6849745" y="5928360"/>
            <a:ext cx="5342255" cy="929640"/>
          </a:xfrm>
          <a:prstGeom prst="wedgeRectCallout">
            <a:avLst>
              <a:gd name="adj1" fmla="val -34523"/>
              <a:gd name="adj2" fmla="val -1595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因为流过灯泡的电流做功，所以消耗电能，流过的电流大小不变，电流做了多少功，便消耗了多少电能</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8" name="矩形标注 17" title=""/>
          <p:cNvSpPr/>
          <p:nvPr/>
        </p:nvSpPr>
        <p:spPr>
          <a:xfrm>
            <a:off x="273685" y="6390005"/>
            <a:ext cx="5819775" cy="411480"/>
          </a:xfrm>
          <a:prstGeom prst="wedgeRectCallout">
            <a:avLst>
              <a:gd name="adj1" fmla="val 33491"/>
              <a:gd name="adj2" fmla="val -310648"/>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据能量守恒定律，光能不会消失，只是转化为其他形式的能量</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2" name="文本框 21" title=""/>
          <p:cNvSpPr txBox="1"/>
          <p:nvPr/>
        </p:nvSpPr>
        <p:spPr>
          <a:xfrm>
            <a:off x="10101580" y="431673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left)">
                                      <p:cBhvr>
                                        <p:cTn id="31" dur="500"/>
                                        <p:tgtEl>
                                          <p:spTgt spid="7">
                                            <p:txEl>
                                              <p:pRg st="1" end="1"/>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wipe(left)">
                                      <p:cBhvr>
                                        <p:cTn id="36" dur="500"/>
                                        <p:tgtEl>
                                          <p:spTgt spid="7">
                                            <p:txEl>
                                              <p:pRg st="2" end="2"/>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wipe(left)">
                                      <p:cBhvr>
                                        <p:cTn id="41" dur="500"/>
                                        <p:tgtEl>
                                          <p:spTgt spid="7">
                                            <p:txEl>
                                              <p:pRg st="3" end="3"/>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wipe(left)">
                                      <p:cBhvr>
                                        <p:cTn id="46" dur="500"/>
                                        <p:tgtEl>
                                          <p:spTgt spid="7">
                                            <p:txEl>
                                              <p:pRg st="4" end="4"/>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Horizontal)">
                                      <p:cBhvr>
                                        <p:cTn id="51" dur="500"/>
                                        <p:tgtEl>
                                          <p:spTgt spid="11"/>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xit" presetSubtype="4" fill="hold" grpId="1" nodeType="clickEffect">
                                  <p:stCondLst>
                                    <p:cond delay="0"/>
                                  </p:stCondLst>
                                  <p:childTnLst>
                                    <p:animEffect transition="out" filter="wipe(down)">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xit" presetSubtype="4" fill="hold" grpId="1" nodeType="clickEffect">
                                  <p:stCondLst>
                                    <p:cond delay="0"/>
                                  </p:stCondLst>
                                  <p:childTnLst>
                                    <p:animEffect transition="out" filter="wipe(down)">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up)">
                                      <p:cBhvr>
                                        <p:cTn id="71" dur="500"/>
                                        <p:tgtEl>
                                          <p:spTgt spid="6"/>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down)">
                                      <p:cBhvr>
                                        <p:cTn id="81" dur="500"/>
                                        <p:tgtEl>
                                          <p:spTgt spid="19"/>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xit" presetSubtype="4" fill="hold" grpId="1" nodeType="clickEffect">
                                  <p:stCondLst>
                                    <p:cond delay="0"/>
                                  </p:stCondLst>
                                  <p:childTnLst>
                                    <p:animEffect transition="out" filter="wipe(down)">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barn(inVertical)">
                                      <p:cBhvr>
                                        <p:cTn id="91" dur="500"/>
                                        <p:tgtEl>
                                          <p:spTgt spid="13"/>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wipe(up)">
                                      <p:cBhvr>
                                        <p:cTn id="96" dur="500"/>
                                        <p:tgtEl>
                                          <p:spTgt spid="28"/>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21">
                                            <p:txEl>
                                              <p:pRg st="0" end="0"/>
                                            </p:txEl>
                                          </p:spTgt>
                                        </p:tgtEl>
                                        <p:attrNameLst>
                                          <p:attrName>style.visibility</p:attrName>
                                        </p:attrNameLst>
                                      </p:cBhvr>
                                      <p:to>
                                        <p:strVal val="visible"/>
                                      </p:to>
                                    </p:set>
                                    <p:animEffect transition="in" filter="wipe(left)">
                                      <p:cBhvr>
                                        <p:cTn id="101" dur="500"/>
                                        <p:tgtEl>
                                          <p:spTgt spid="21">
                                            <p:txEl>
                                              <p:pRg st="0" end="0"/>
                                            </p:txEl>
                                          </p:spTgt>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barn(inVertical)">
                                      <p:cBhvr>
                                        <p:cTn id="106" dur="500"/>
                                        <p:tgtEl>
                                          <p:spTgt spid="2"/>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16" presetClass="entr" presetSubtype="26"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barn(inHorizontal)">
                                      <p:cBhvr>
                                        <p:cTn id="111" dur="500"/>
                                        <p:tgtEl>
                                          <p:spTgt spid="10"/>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xit" presetSubtype="4" fill="hold" grpId="1" nodeType="clickEffect">
                                  <p:stCondLst>
                                    <p:cond delay="0"/>
                                  </p:stCondLst>
                                  <p:childTnLst>
                                    <p:animEffect transition="out" filter="wipe(down)">
                                      <p:cBhvr>
                                        <p:cTn id="115" dur="500"/>
                                        <p:tgtEl>
                                          <p:spTgt spid="10"/>
                                        </p:tgtEl>
                                      </p:cBhvr>
                                    </p:animEffect>
                                    <p:set>
                                      <p:cBhvr>
                                        <p:cTn id="116" dur="1" fill="hold">
                                          <p:stCondLst>
                                            <p:cond delay="499"/>
                                          </p:stCondLst>
                                        </p:cTn>
                                        <p:tgtEl>
                                          <p:spTgt spid="10"/>
                                        </p:tgtEl>
                                        <p:attrNameLst>
                                          <p:attrName>style.visibility</p:attrName>
                                        </p:attrNameLst>
                                      </p:cBhvr>
                                      <p:to>
                                        <p:strVal val="hidden"/>
                                      </p:to>
                                    </p:se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barn(inVertical)">
                                      <p:cBhvr>
                                        <p:cTn id="121" dur="500"/>
                                        <p:tgtEl>
                                          <p:spTgt spid="14"/>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wipe(left)">
                                      <p:cBhvr>
                                        <p:cTn id="126" dur="500"/>
                                        <p:tgtEl>
                                          <p:spTgt spid="23"/>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barn(inVertical)">
                                      <p:cBhvr>
                                        <p:cTn id="131" dur="500"/>
                                        <p:tgtEl>
                                          <p:spTgt spid="26"/>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16" presetClass="entr" presetSubtype="26" fill="hold" grpId="0" nodeType="clickEffect">
                                  <p:stCondLst>
                                    <p:cond delay="0"/>
                                  </p:stCondLst>
                                  <p:childTnLst>
                                    <p:set>
                                      <p:cBhvr>
                                        <p:cTn id="135" dur="1" fill="hold">
                                          <p:stCondLst>
                                            <p:cond delay="0"/>
                                          </p:stCondLst>
                                        </p:cTn>
                                        <p:tgtEl>
                                          <p:spTgt spid="16"/>
                                        </p:tgtEl>
                                        <p:attrNameLst>
                                          <p:attrName>style.visibility</p:attrName>
                                        </p:attrNameLst>
                                      </p:cBhvr>
                                      <p:to>
                                        <p:strVal val="visible"/>
                                      </p:to>
                                    </p:set>
                                    <p:animEffect transition="in" filter="barn(inHorizontal)">
                                      <p:cBhvr>
                                        <p:cTn id="136" dur="500"/>
                                        <p:tgtEl>
                                          <p:spTgt spid="16"/>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xit" presetSubtype="4" fill="hold" grpId="1" nodeType="clickEffect">
                                  <p:stCondLst>
                                    <p:cond delay="0"/>
                                  </p:stCondLst>
                                  <p:childTnLst>
                                    <p:animEffect transition="out" filter="wipe(down)">
                                      <p:cBhvr>
                                        <p:cTn id="140" dur="500"/>
                                        <p:tgtEl>
                                          <p:spTgt spid="16"/>
                                        </p:tgtEl>
                                      </p:cBhvr>
                                    </p:animEffect>
                                    <p:set>
                                      <p:cBhvr>
                                        <p:cTn id="141" dur="1" fill="hold">
                                          <p:stCondLst>
                                            <p:cond delay="499"/>
                                          </p:stCondLst>
                                        </p:cTn>
                                        <p:tgtEl>
                                          <p:spTgt spid="16"/>
                                        </p:tgtEl>
                                        <p:attrNameLst>
                                          <p:attrName>style.visibility</p:attrName>
                                        </p:attrNameLst>
                                      </p:cBhvr>
                                      <p:to>
                                        <p:strVal val="hidden"/>
                                      </p:to>
                                    </p:se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22" presetClass="entr" presetSubtype="4" fill="hold" grpId="0" nodeType="clickEffect">
                                  <p:stCondLst>
                                    <p:cond delay="0"/>
                                  </p:stCondLst>
                                  <p:childTnLst>
                                    <p:set>
                                      <p:cBhvr>
                                        <p:cTn id="145" dur="1" fill="hold">
                                          <p:stCondLst>
                                            <p:cond delay="0"/>
                                          </p:stCondLst>
                                        </p:cTn>
                                        <p:tgtEl>
                                          <p:spTgt spid="17"/>
                                        </p:tgtEl>
                                        <p:attrNameLst>
                                          <p:attrName>style.visibility</p:attrName>
                                        </p:attrNameLst>
                                      </p:cBhvr>
                                      <p:to>
                                        <p:strVal val="visible"/>
                                      </p:to>
                                    </p:set>
                                    <p:animEffect transition="in" filter="wipe(down)">
                                      <p:cBhvr>
                                        <p:cTn id="146" dur="500"/>
                                        <p:tgtEl>
                                          <p:spTgt spid="17"/>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xit" presetSubtype="4" fill="hold" grpId="1" nodeType="clickEffect">
                                  <p:stCondLst>
                                    <p:cond delay="0"/>
                                  </p:stCondLst>
                                  <p:childTnLst>
                                    <p:animEffect transition="out" filter="wipe(down)">
                                      <p:cBhvr>
                                        <p:cTn id="150" dur="500"/>
                                        <p:tgtEl>
                                          <p:spTgt spid="17"/>
                                        </p:tgtEl>
                                      </p:cBhvr>
                                    </p:animEffect>
                                    <p:set>
                                      <p:cBhvr>
                                        <p:cTn id="151" dur="1" fill="hold">
                                          <p:stCondLst>
                                            <p:cond delay="499"/>
                                          </p:stCondLst>
                                        </p:cTn>
                                        <p:tgtEl>
                                          <p:spTgt spid="17"/>
                                        </p:tgtEl>
                                        <p:attrNameLst>
                                          <p:attrName>style.visibility</p:attrName>
                                        </p:attrNameLst>
                                      </p:cBhvr>
                                      <p:to>
                                        <p:strVal val="hidden"/>
                                      </p:to>
                                    </p:se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22" presetClass="entr" presetSubtype="4" fill="hold" grpId="0" nodeType="clickEffect">
                                  <p:stCondLst>
                                    <p:cond delay="0"/>
                                  </p:stCondLst>
                                  <p:childTnLst>
                                    <p:set>
                                      <p:cBhvr>
                                        <p:cTn id="155" dur="1" fill="hold">
                                          <p:stCondLst>
                                            <p:cond delay="0"/>
                                          </p:stCondLst>
                                        </p:cTn>
                                        <p:tgtEl>
                                          <p:spTgt spid="18"/>
                                        </p:tgtEl>
                                        <p:attrNameLst>
                                          <p:attrName>style.visibility</p:attrName>
                                        </p:attrNameLst>
                                      </p:cBhvr>
                                      <p:to>
                                        <p:strVal val="visible"/>
                                      </p:to>
                                    </p:set>
                                    <p:animEffect transition="in" filter="wipe(down)">
                                      <p:cBhvr>
                                        <p:cTn id="156" dur="500"/>
                                        <p:tgtEl>
                                          <p:spTgt spid="18"/>
                                        </p:tgtEl>
                                      </p:cBhvr>
                                    </p:animEffec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22" presetClass="exit" presetSubtype="4" fill="hold" grpId="1" nodeType="clickEffect">
                                  <p:stCondLst>
                                    <p:cond delay="0"/>
                                  </p:stCondLst>
                                  <p:childTnLst>
                                    <p:animEffect transition="out" filter="wipe(down)">
                                      <p:cBhvr>
                                        <p:cTn id="160" dur="500"/>
                                        <p:tgtEl>
                                          <p:spTgt spid="18"/>
                                        </p:tgtEl>
                                      </p:cBhvr>
                                    </p:animEffect>
                                    <p:set>
                                      <p:cBhvr>
                                        <p:cTn id="161" dur="1" fill="hold">
                                          <p:stCondLst>
                                            <p:cond delay="499"/>
                                          </p:stCondLst>
                                        </p:cTn>
                                        <p:tgtEl>
                                          <p:spTgt spid="18"/>
                                        </p:tgtEl>
                                        <p:attrNameLst>
                                          <p:attrName>style.visibility</p:attrName>
                                        </p:attrNameLst>
                                      </p:cBhvr>
                                      <p:to>
                                        <p:strVal val="hidden"/>
                                      </p:to>
                                    </p:set>
                                  </p:childTnLst>
                                </p:cTn>
                              </p:par>
                            </p:childTnLst>
                          </p:cTn>
                        </p:par>
                      </p:childTnLst>
                    </p:cTn>
                  </p:par>
                  <p:par>
                    <p:cTn id="162" fill="hold" nodeType="clickPar">
                      <p:stCondLst>
                        <p:cond delay="indefinite"/>
                        <p:cond evt="onBegin" delay="0">
                          <p:tn val="161"/>
                        </p:cond>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22"/>
                                        </p:tgtEl>
                                        <p:attrNameLst>
                                          <p:attrName>style.visibility</p:attrName>
                                        </p:attrNameLst>
                                      </p:cBhvr>
                                      <p:to>
                                        <p:strVal val="visible"/>
                                      </p:to>
                                    </p:set>
                                    <p:animEffect transition="in" filter="barn(inVertical)">
                                      <p:cBhvr>
                                        <p:cTn id="1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26" grpId="0"/>
      <p:bldP spid="11" grpId="0" animBg="1"/>
      <p:bldP spid="11" grpId="1" animBg="1"/>
      <p:bldP spid="15" grpId="0" animBg="1"/>
      <p:bldP spid="15" grpId="1" animBg="1"/>
      <p:bldP spid="6" grpId="0" animBg="1"/>
      <p:bldP spid="6" grpId="1" animBg="1"/>
      <p:bldP spid="19" grpId="0" animBg="1"/>
      <p:bldP spid="19" grpId="1" animBg="1"/>
      <p:bldP spid="13" grpId="0"/>
      <p:bldP spid="10" grpId="0" animBg="1"/>
      <p:bldP spid="10" grpId="1" animBg="1"/>
      <p:bldP spid="14" grpId="0"/>
      <p:bldP spid="16" grpId="0" animBg="1"/>
      <p:bldP spid="16" grpId="1" animBg="1"/>
      <p:bldP spid="17" grpId="0" animBg="1"/>
      <p:bldP spid="17" grpId="1" animBg="1"/>
      <p:bldP spid="18" grpId="0" animBg="1"/>
      <p:bldP spid="18" grpId="1" animBg="1"/>
      <p:bldP spid="22" grpId="0"/>
    </p:bldLst>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一、物质的构成</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1614805"/>
          </a:xfrm>
          <a:prstGeom prst="rect">
            <a:avLst/>
          </a:prstGeom>
          <a:noFill/>
        </p:spPr>
        <p:txBody>
          <a:bodyPr wrap="square" rtlCol="0" anchor="t">
            <a:spAutoFit/>
          </a:bodyPr>
          <a:lstStyle/>
          <a:p>
            <a:pPr fontAlgn="auto">
              <a:lnSpc>
                <a:spcPct val="150000"/>
              </a:lnSpc>
            </a:pPr>
            <a:r>
              <a:rPr lang="zh-CN" altLang="en-US" sz="2200">
                <a:solidFill>
                  <a:schemeClr val="accent1">
                    <a:lumMod val="75000"/>
                  </a:schemeClr>
                </a:solidFill>
                <a:latin typeface="微软雅黑" panose="020b0503020204020204" charset="-122"/>
                <a:ea typeface="微软雅黑" panose="020b0503020204020204" charset="-122"/>
                <a:cs typeface="微软雅黑" panose="020b0503020204020204" charset="-122"/>
              </a:rPr>
              <a:t>3.分子间有间隙</a:t>
            </a:r>
            <a:endParaRPr lang="zh-CN" altLang="en-US" sz="22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200">
                <a:latin typeface="微软雅黑" panose="020b0503020204020204" charset="-122"/>
                <a:ea typeface="微软雅黑" panose="020b0503020204020204" charset="-122"/>
                <a:cs typeface="微软雅黑" panose="020b0503020204020204" charset="-122"/>
              </a:rPr>
              <a:t>实验演示：取50ml的水与50ml酒精，倒入量筒中，轻轻摇晃几下，静止后观察量筒中液体体积，发现水喝酒精混合后的总体积小于100ml。</a:t>
            </a:r>
            <a:endParaRPr lang="zh-CN" altLang="en-US" sz="2200">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nvSpPr>
        <p:spPr>
          <a:xfrm>
            <a:off x="244475" y="5179695"/>
            <a:ext cx="11703050" cy="1106805"/>
          </a:xfrm>
          <a:prstGeom prst="rect">
            <a:avLst/>
          </a:prstGeom>
          <a:noFill/>
        </p:spPr>
        <p:txBody>
          <a:bodyPr wrap="square" rtlCol="0" anchor="t">
            <a:spAutoFit/>
          </a:bodyPr>
          <a:lstStyle/>
          <a:p>
            <a:pPr fontAlgn="auto">
              <a:lnSpc>
                <a:spcPct val="150000"/>
              </a:lnSpc>
            </a:pPr>
            <a:r>
              <a:rPr lang="zh-CN" altLang="en-US" sz="2200">
                <a:latin typeface="微软雅黑" panose="020b0503020204020204" charset="-122"/>
                <a:ea typeface="微软雅黑" panose="020b0503020204020204" charset="-122"/>
                <a:cs typeface="微软雅黑" panose="020b0503020204020204" charset="-122"/>
              </a:rPr>
              <a:t>这是酒精与水的混合过程。实际上是酒精分散到了水中，从微观的角度看，酒精分子分散到了水分子中间，这一现象说明水分子和酒精分子间都有间隙。</a:t>
            </a:r>
            <a:endParaRPr lang="zh-CN" altLang="en-US" sz="2200">
              <a:latin typeface="微软雅黑" panose="020b0503020204020204" charset="-122"/>
              <a:ea typeface="微软雅黑" panose="020b0503020204020204" charset="-122"/>
              <a:cs typeface="微软雅黑" panose="020b0503020204020204" charset="-122"/>
            </a:endParaRPr>
          </a:p>
        </p:txBody>
      </p:sp>
      <p:pic>
        <p:nvPicPr>
          <p:cNvPr id="7" name="图片 -2147482527" title=""/>
          <p:cNvPicPr>
            <a:picLocks noChangeAspect="1"/>
          </p:cNvPicPr>
          <p:nvPr/>
        </p:nvPicPr>
        <p:blipFill>
          <a:blip r:embed="rId3"/>
          <a:stretch>
            <a:fillRect/>
          </a:stretch>
        </p:blipFill>
        <p:spPr>
          <a:xfrm>
            <a:off x="3999865" y="2976245"/>
            <a:ext cx="3756025" cy="218249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left)">
                                      <p:cBhvr>
                                        <p:cTn id="3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AS_OS" val="Unix 3.10 unknown"/>
  <p:tag name="AS_RELEASE_DATE" val="2023.03.31"/>
  <p:tag name="AS_TITLE" val="Aspose.Slides for Java"/>
  <p:tag name="AS_VERSION" val="23.3"/>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TABLE_ENDDRAG_ORIGIN_RECT" val="926*224"/>
  <p:tag name="TABLE_ENDDRAG_RECT" val="23*305*926*224"/>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821</Paragraphs>
  <Slides>87</Slides>
  <Notes>4</Notes>
  <TotalTime>0</TotalTime>
  <HiddenSlides>0</HiddenSlides>
  <MMClips>0</MMClips>
  <ScaleCrop>0</ScaleCrop>
  <HeadingPairs>
    <vt:vector baseType="variant" size="6">
      <vt:variant>
        <vt:lpstr>Fonts used</vt:lpstr>
      </vt:variant>
      <vt:variant>
        <vt:i4>14</vt:i4>
      </vt:variant>
      <vt:variant>
        <vt:lpstr>Theme</vt:lpstr>
      </vt:variant>
      <vt:variant>
        <vt:i4>1</vt:i4>
      </vt:variant>
      <vt:variant>
        <vt:lpstr>Slide Titles</vt:lpstr>
      </vt:variant>
      <vt:variant>
        <vt:i4>87</vt:i4>
      </vt:variant>
    </vt:vector>
  </HeadingPairs>
  <TitlesOfParts>
    <vt:vector baseType="lpstr" size="102">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Times New Roman</vt:lpstr>
      <vt:lpstr>华文楷体</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2023-12-06T15:16:50.776</cp:lastPrinted>
  <dcterms:created xsi:type="dcterms:W3CDTF">2023-12-06T15:16:50Z</dcterms:created>
  <dcterms:modified xsi:type="dcterms:W3CDTF">2023-12-06T07:16:50Z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