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vml" ContentType="application/vnd.openxmlformats-officedocument.vmlDrawing"/>
  <Default Extension="bin" ContentType="application/vnd.openxmlformats-officedocument.oleObject"/>
  <Default Extension="fntdata" ContentType="application/x-fontdata"/>
  <Default Extension="png" ContentType="image/png"/>
  <Default Extension="wmf" ContentType="image/x-wmf"/>
  <Default Extension="gif" ContentType="image/gif"/>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3.3-->
<p:presentation xmlns:r="http://schemas.openxmlformats.org/officeDocument/2006/relationships" xmlns:a="http://schemas.openxmlformats.org/drawingml/2006/main" xmlns:p="http://schemas.openxmlformats.org/presentationml/2006/main" embedTrueTypeFonts="1">
  <p:sldMasterIdLst>
    <p:sldMasterId id="2147483648" r:id="rId1"/>
  </p:sldMasterIdLst>
  <p:notesMasterIdLst>
    <p:notesMasterId r:id="rId2"/>
  </p:notesMasterIdLst>
  <p:handoutMasterIdLst>
    <p:handoutMasterId r:id="rId3"/>
  </p:handoutMasterIdLst>
  <p:sldIdLst>
    <p:sldId id="403" r:id="rId4"/>
    <p:sldId id="404" r:id="rId5"/>
    <p:sldId id="259" r:id="rId6"/>
    <p:sldId id="260" r:id="rId7"/>
    <p:sldId id="2105" r:id="rId8"/>
    <p:sldId id="262" r:id="rId9"/>
    <p:sldId id="263" r:id="rId10"/>
    <p:sldId id="264" r:id="rId11"/>
    <p:sldId id="1845" r:id="rId12"/>
    <p:sldId id="1411" r:id="rId13"/>
    <p:sldId id="2106" r:id="rId14"/>
    <p:sldId id="1945" r:id="rId15"/>
    <p:sldId id="1946" r:id="rId16"/>
    <p:sldId id="1948" r:id="rId17"/>
    <p:sldId id="265" r:id="rId18"/>
    <p:sldId id="1414" r:id="rId19"/>
    <p:sldId id="1545" r:id="rId20"/>
    <p:sldId id="303" r:id="rId21"/>
    <p:sldId id="304" r:id="rId22"/>
    <p:sldId id="1954" r:id="rId23"/>
    <p:sldId id="1086" r:id="rId24"/>
    <p:sldId id="2033" r:id="rId25"/>
    <p:sldId id="2280" r:id="rId26"/>
    <p:sldId id="2281" r:id="rId27"/>
    <p:sldId id="2282" r:id="rId28"/>
    <p:sldId id="2283" r:id="rId29"/>
    <p:sldId id="2284" r:id="rId30"/>
    <p:sldId id="2285" r:id="rId31"/>
    <p:sldId id="2286" r:id="rId32"/>
    <p:sldId id="2287" r:id="rId33"/>
    <p:sldId id="315" r:id="rId34"/>
    <p:sldId id="2288" r:id="rId35"/>
    <p:sldId id="2290" r:id="rId36"/>
    <p:sldId id="1554" r:id="rId37"/>
    <p:sldId id="320" r:id="rId38"/>
    <p:sldId id="1557" r:id="rId39"/>
    <p:sldId id="1097" r:id="rId40"/>
    <p:sldId id="2354" r:id="rId41"/>
    <p:sldId id="2355" r:id="rId42"/>
    <p:sldId id="2356" r:id="rId43"/>
    <p:sldId id="333" r:id="rId44"/>
    <p:sldId id="334" r:id="rId45"/>
    <p:sldId id="2357" r:id="rId46"/>
    <p:sldId id="2358" r:id="rId47"/>
    <p:sldId id="2359" r:id="rId48"/>
    <p:sldId id="2360" r:id="rId49"/>
    <p:sldId id="2361" r:id="rId50"/>
    <p:sldId id="2392" r:id="rId51"/>
    <p:sldId id="2393" r:id="rId52"/>
    <p:sldId id="2394" r:id="rId53"/>
    <p:sldId id="2395" r:id="rId54"/>
    <p:sldId id="2397" r:id="rId55"/>
    <p:sldId id="2398" r:id="rId56"/>
    <p:sldId id="1643" r:id="rId57"/>
    <p:sldId id="2399" r:id="rId58"/>
    <p:sldId id="1653" r:id="rId59"/>
    <p:sldId id="2400" r:id="rId60"/>
    <p:sldId id="2401" r:id="rId61"/>
    <p:sldId id="2402" r:id="rId62"/>
    <p:sldId id="2429" r:id="rId63"/>
    <p:sldId id="2430" r:id="rId64"/>
    <p:sldId id="350" r:id="rId65"/>
    <p:sldId id="351" r:id="rId66"/>
    <p:sldId id="2456" r:id="rId67"/>
    <p:sldId id="2455" r:id="rId68"/>
    <p:sldId id="2457" r:id="rId69"/>
    <p:sldId id="2458" r:id="rId70"/>
    <p:sldId id="2459" r:id="rId71"/>
    <p:sldId id="2460" r:id="rId72"/>
    <p:sldId id="361" r:id="rId73"/>
    <p:sldId id="2461" r:id="rId74"/>
    <p:sldId id="2462" r:id="rId75"/>
    <p:sldId id="261" r:id="rId76"/>
  </p:sldIdLst>
  <p:sldSz cx="12192000" cy="6858000"/>
  <p:notesSz cx="7104063" cy="10234613"/>
  <p:embeddedFontLst>
    <p:embeddedFont>
      <p:font typeface="思源黑体 CN Normal" panose="02010600030101010101" charset="-122"/>
      <p:regular r:id="rId78"/>
    </p:embeddedFont>
    <p:embeddedFont>
      <p:font typeface="幼圆" panose="02010509060101010101" pitchFamily="49" charset="-122"/>
      <p:regular r:id="rId79"/>
    </p:embeddedFont>
    <p:embeddedFont>
      <p:font typeface="微软雅黑" panose="020B0503020204020204" pitchFamily="34" charset="-122"/>
      <p:regular r:id="rId80"/>
      <p:bold r:id="rId81"/>
    </p:embeddedFont>
    <p:embeddedFont>
      <p:font typeface="华文宋体" panose="02010600040101010101" pitchFamily="2" charset="-122"/>
      <p:regular r:id="rId82"/>
    </p:embeddedFont>
    <p:embeddedFont>
      <p:font typeface="新宋体" panose="02010609030101010101" pitchFamily="49" charset="-122"/>
      <p:regular r:id="rId83"/>
    </p:embeddedFont>
    <p:embeddedFont>
      <p:font typeface="Calibri" panose="020F0502020204030204" pitchFamily="34" charset="0"/>
      <p:regular r:id="rId84"/>
      <p:bold r:id="rId85"/>
      <p:italic r:id="rId86"/>
      <p:boldItalic r:id="rId87"/>
    </p:embeddedFont>
    <p:embeddedFont>
      <p:font typeface="华文楷体" panose="02010600040101010101" pitchFamily="2" charset="-122"/>
      <p:regular r:id="rId88"/>
    </p:embeddedFont>
  </p:embeddedFontLst>
  <p:custDataLst>
    <p:tags r:id="rId7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44">
          <p15:clr>
            <a:srgbClr val="A4A3A4"/>
          </p15:clr>
        </p15:guide>
        <p15:guide id="2" pos="3840">
          <p15:clr>
            <a:srgbClr val="A4A3A4"/>
          </p15:clr>
        </p15:guide>
      </p15:sldGuideLst>
    </p:ext>
  </p:extLst>
</p:presentation>
</file>

<file path=ppt/presProps.xml><?xml version="1.0" encoding="utf-8"?>
<p:presentationPr xmlns:r="http://schemas.openxmlformats.org/officeDocument/2006/relationships" xmlns:a="http://schemas.openxmlformats.org/drawingml/2006/main"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fontRef idx="minor">
          <a:prstClr val="black"/>
        </a:fontRef>
        <a:schemeClr val="lt1"/>
      </a:tcTxStyle>
      <a:tcStyle>
        <a:fill>
          <a:solidFill>
            <a:schemeClr val="accent1"/>
          </a:solidFill>
        </a:fill>
      </a:tcStyle>
    </a:lastCol>
    <a:firstCol>
      <a:tcTxStyle b="on">
        <a:fontRef idx="minor">
          <a:prstClr val="black"/>
        </a:fontRef>
        <a:schemeClr val="lt1"/>
      </a:tcTxStyle>
      <a:tcStyle>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86374"/>
  </p:normalViewPr>
  <p:slideViewPr>
    <p:cSldViewPr snapToGrid="0" showGuides="1">
      <p:cViewPr varScale="1">
        <p:scale>
          <a:sx n="100" d="100"/>
          <a:sy n="100" d="100"/>
        </p:scale>
        <p:origin x="1080" y="90"/>
      </p:cViewPr>
      <p:guideLst>
        <p:guide orient="horz" pos="2144"/>
        <p:guide pos="3840"/>
      </p:guideLst>
    </p:cSldViewPr>
  </p:slideViewPr>
  <p:outlineViewPr>
    <p:cViewPr>
      <p:scale>
        <a:sx n="33" d="100"/>
        <a:sy n="33" d="100"/>
      </p:scale>
      <p:origin x="0" y="0"/>
    </p:cViewPr>
  </p:outlineViewPr>
  <p:notesTextViewPr>
    <p:cViewPr>
      <p:scale>
        <a:sx n="3" d="2"/>
        <a:sy n="3" d="2"/>
      </p:scale>
      <p:origin x="0" y="0"/>
    </p:cViewPr>
  </p:notesTextViewPr>
  <p:notesViewPr>
    <p:cSldViewPr>
      <p:cViewPr>
        <p:scale>
          <a:sx n="1" d="100"/>
          <a:sy n="1" d="100"/>
        </p:scale>
        <p:origin x="0" y="0"/>
      </p:cViewPr>
    </p:cSldViewPr>
  </p:notesViewPr>
  <p:gridSpacing cx="72000" cy="72000"/>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7.xml" /><Relationship Id="rId11" Type="http://schemas.openxmlformats.org/officeDocument/2006/relationships/slide" Target="slides/slide8.xml" /><Relationship Id="rId12" Type="http://schemas.openxmlformats.org/officeDocument/2006/relationships/slide" Target="slides/slide9.xml" /><Relationship Id="rId13" Type="http://schemas.openxmlformats.org/officeDocument/2006/relationships/slide" Target="slides/slide10.xml" /><Relationship Id="rId14" Type="http://schemas.openxmlformats.org/officeDocument/2006/relationships/slide" Target="slides/slide11.xml" /><Relationship Id="rId15" Type="http://schemas.openxmlformats.org/officeDocument/2006/relationships/slide" Target="slides/slide12.xml" /><Relationship Id="rId16" Type="http://schemas.openxmlformats.org/officeDocument/2006/relationships/slide" Target="slides/slide13.xml" /><Relationship Id="rId17" Type="http://schemas.openxmlformats.org/officeDocument/2006/relationships/slide" Target="slides/slide14.xml" /><Relationship Id="rId18" Type="http://schemas.openxmlformats.org/officeDocument/2006/relationships/slide" Target="slides/slide15.xml" /><Relationship Id="rId19" Type="http://schemas.openxmlformats.org/officeDocument/2006/relationships/slide" Target="slides/slide16.xml" /><Relationship Id="rId2" Type="http://schemas.openxmlformats.org/officeDocument/2006/relationships/notesMaster" Target="notesMasters/notesMaster1.xml" /><Relationship Id="rId20" Type="http://schemas.openxmlformats.org/officeDocument/2006/relationships/slide" Target="slides/slide17.xml" /><Relationship Id="rId21" Type="http://schemas.openxmlformats.org/officeDocument/2006/relationships/slide" Target="slides/slide18.xml" /><Relationship Id="rId22" Type="http://schemas.openxmlformats.org/officeDocument/2006/relationships/slide" Target="slides/slide19.xml" /><Relationship Id="rId23" Type="http://schemas.openxmlformats.org/officeDocument/2006/relationships/slide" Target="slides/slide20.xml" /><Relationship Id="rId24" Type="http://schemas.openxmlformats.org/officeDocument/2006/relationships/slide" Target="slides/slide21.xml" /><Relationship Id="rId25" Type="http://schemas.openxmlformats.org/officeDocument/2006/relationships/slide" Target="slides/slide22.xml" /><Relationship Id="rId26" Type="http://schemas.openxmlformats.org/officeDocument/2006/relationships/slide" Target="slides/slide23.xml" /><Relationship Id="rId27" Type="http://schemas.openxmlformats.org/officeDocument/2006/relationships/slide" Target="slides/slide24.xml" /><Relationship Id="rId28" Type="http://schemas.openxmlformats.org/officeDocument/2006/relationships/slide" Target="slides/slide25.xml" /><Relationship Id="rId29" Type="http://schemas.openxmlformats.org/officeDocument/2006/relationships/slide" Target="slides/slide26.xml" /><Relationship Id="rId3" Type="http://schemas.openxmlformats.org/officeDocument/2006/relationships/handoutMaster" Target="handoutMasters/handoutMaster1.xml" /><Relationship Id="rId30" Type="http://schemas.openxmlformats.org/officeDocument/2006/relationships/slide" Target="slides/slide27.xml" /><Relationship Id="rId31" Type="http://schemas.openxmlformats.org/officeDocument/2006/relationships/slide" Target="slides/slide28.xml" /><Relationship Id="rId32" Type="http://schemas.openxmlformats.org/officeDocument/2006/relationships/slide" Target="slides/slide29.xml" /><Relationship Id="rId33" Type="http://schemas.openxmlformats.org/officeDocument/2006/relationships/slide" Target="slides/slide30.xml" /><Relationship Id="rId34" Type="http://schemas.openxmlformats.org/officeDocument/2006/relationships/slide" Target="slides/slide31.xml" /><Relationship Id="rId35" Type="http://schemas.openxmlformats.org/officeDocument/2006/relationships/slide" Target="slides/slide32.xml" /><Relationship Id="rId36" Type="http://schemas.openxmlformats.org/officeDocument/2006/relationships/slide" Target="slides/slide33.xml" /><Relationship Id="rId37" Type="http://schemas.openxmlformats.org/officeDocument/2006/relationships/slide" Target="slides/slide34.xml" /><Relationship Id="rId38" Type="http://schemas.openxmlformats.org/officeDocument/2006/relationships/slide" Target="slides/slide35.xml" /><Relationship Id="rId39" Type="http://schemas.openxmlformats.org/officeDocument/2006/relationships/slide" Target="slides/slide36.xml" /><Relationship Id="rId4" Type="http://schemas.openxmlformats.org/officeDocument/2006/relationships/slide" Target="slides/slide1.xml" /><Relationship Id="rId40" Type="http://schemas.openxmlformats.org/officeDocument/2006/relationships/slide" Target="slides/slide37.xml" /><Relationship Id="rId41" Type="http://schemas.openxmlformats.org/officeDocument/2006/relationships/slide" Target="slides/slide38.xml" /><Relationship Id="rId42" Type="http://schemas.openxmlformats.org/officeDocument/2006/relationships/slide" Target="slides/slide39.xml" /><Relationship Id="rId43" Type="http://schemas.openxmlformats.org/officeDocument/2006/relationships/slide" Target="slides/slide40.xml" /><Relationship Id="rId44" Type="http://schemas.openxmlformats.org/officeDocument/2006/relationships/slide" Target="slides/slide41.xml" /><Relationship Id="rId45" Type="http://schemas.openxmlformats.org/officeDocument/2006/relationships/slide" Target="slides/slide42.xml" /><Relationship Id="rId46" Type="http://schemas.openxmlformats.org/officeDocument/2006/relationships/slide" Target="slides/slide43.xml" /><Relationship Id="rId47" Type="http://schemas.openxmlformats.org/officeDocument/2006/relationships/slide" Target="slides/slide44.xml" /><Relationship Id="rId48" Type="http://schemas.openxmlformats.org/officeDocument/2006/relationships/slide" Target="slides/slide45.xml" /><Relationship Id="rId49" Type="http://schemas.openxmlformats.org/officeDocument/2006/relationships/slide" Target="slides/slide46.xml" /><Relationship Id="rId5" Type="http://schemas.openxmlformats.org/officeDocument/2006/relationships/slide" Target="slides/slide2.xml" /><Relationship Id="rId50" Type="http://schemas.openxmlformats.org/officeDocument/2006/relationships/slide" Target="slides/slide47.xml" /><Relationship Id="rId51" Type="http://schemas.openxmlformats.org/officeDocument/2006/relationships/slide" Target="slides/slide48.xml" /><Relationship Id="rId52" Type="http://schemas.openxmlformats.org/officeDocument/2006/relationships/slide" Target="slides/slide49.xml" /><Relationship Id="rId53" Type="http://schemas.openxmlformats.org/officeDocument/2006/relationships/slide" Target="slides/slide50.xml" /><Relationship Id="rId54" Type="http://schemas.openxmlformats.org/officeDocument/2006/relationships/slide" Target="slides/slide51.xml" /><Relationship Id="rId55" Type="http://schemas.openxmlformats.org/officeDocument/2006/relationships/slide" Target="slides/slide52.xml" /><Relationship Id="rId56" Type="http://schemas.openxmlformats.org/officeDocument/2006/relationships/slide" Target="slides/slide53.xml" /><Relationship Id="rId57" Type="http://schemas.openxmlformats.org/officeDocument/2006/relationships/slide" Target="slides/slide54.xml" /><Relationship Id="rId58" Type="http://schemas.openxmlformats.org/officeDocument/2006/relationships/slide" Target="slides/slide55.xml" /><Relationship Id="rId59" Type="http://schemas.openxmlformats.org/officeDocument/2006/relationships/slide" Target="slides/slide56.xml" /><Relationship Id="rId6" Type="http://schemas.openxmlformats.org/officeDocument/2006/relationships/slide" Target="slides/slide3.xml" /><Relationship Id="rId60" Type="http://schemas.openxmlformats.org/officeDocument/2006/relationships/slide" Target="slides/slide57.xml" /><Relationship Id="rId61" Type="http://schemas.openxmlformats.org/officeDocument/2006/relationships/slide" Target="slides/slide58.xml" /><Relationship Id="rId62" Type="http://schemas.openxmlformats.org/officeDocument/2006/relationships/slide" Target="slides/slide59.xml" /><Relationship Id="rId63" Type="http://schemas.openxmlformats.org/officeDocument/2006/relationships/slide" Target="slides/slide60.xml" /><Relationship Id="rId64" Type="http://schemas.openxmlformats.org/officeDocument/2006/relationships/slide" Target="slides/slide61.xml" /><Relationship Id="rId65" Type="http://schemas.openxmlformats.org/officeDocument/2006/relationships/slide" Target="slides/slide62.xml" /><Relationship Id="rId66" Type="http://schemas.openxmlformats.org/officeDocument/2006/relationships/slide" Target="slides/slide63.xml" /><Relationship Id="rId67" Type="http://schemas.openxmlformats.org/officeDocument/2006/relationships/slide" Target="slides/slide64.xml" /><Relationship Id="rId68" Type="http://schemas.openxmlformats.org/officeDocument/2006/relationships/slide" Target="slides/slide65.xml" /><Relationship Id="rId69" Type="http://schemas.openxmlformats.org/officeDocument/2006/relationships/slide" Target="slides/slide66.xml" /><Relationship Id="rId7" Type="http://schemas.openxmlformats.org/officeDocument/2006/relationships/slide" Target="slides/slide4.xml" /><Relationship Id="rId70" Type="http://schemas.openxmlformats.org/officeDocument/2006/relationships/slide" Target="slides/slide67.xml" /><Relationship Id="rId71" Type="http://schemas.openxmlformats.org/officeDocument/2006/relationships/slide" Target="slides/slide68.xml" /><Relationship Id="rId72" Type="http://schemas.openxmlformats.org/officeDocument/2006/relationships/slide" Target="slides/slide69.xml" /><Relationship Id="rId73" Type="http://schemas.openxmlformats.org/officeDocument/2006/relationships/slide" Target="slides/slide70.xml" /><Relationship Id="rId74" Type="http://schemas.openxmlformats.org/officeDocument/2006/relationships/slide" Target="slides/slide71.xml" /><Relationship Id="rId75" Type="http://schemas.openxmlformats.org/officeDocument/2006/relationships/slide" Target="slides/slide72.xml" /><Relationship Id="rId76" Type="http://schemas.openxmlformats.org/officeDocument/2006/relationships/slide" Target="slides/slide73.xml" /><Relationship Id="rId77" Type="http://schemas.openxmlformats.org/officeDocument/2006/relationships/tags" Target="tags/tag10.xml" /><Relationship Id="rId78" Type="http://schemas.openxmlformats.org/officeDocument/2006/relationships/font" Target="fonts/font1.fntdata" /><Relationship Id="rId79" Type="http://schemas.openxmlformats.org/officeDocument/2006/relationships/font" Target="fonts/font2.fntdata" /><Relationship Id="rId8" Type="http://schemas.openxmlformats.org/officeDocument/2006/relationships/slide" Target="slides/slide5.xml" /><Relationship Id="rId80" Type="http://schemas.openxmlformats.org/officeDocument/2006/relationships/font" Target="fonts/font3.fntdata" /><Relationship Id="rId81" Type="http://schemas.openxmlformats.org/officeDocument/2006/relationships/font" Target="fonts/font4.fntdata" /><Relationship Id="rId82" Type="http://schemas.openxmlformats.org/officeDocument/2006/relationships/font" Target="fonts/font5.fntdata" /><Relationship Id="rId83" Type="http://schemas.openxmlformats.org/officeDocument/2006/relationships/font" Target="fonts/font6.fntdata" /><Relationship Id="rId84" Type="http://schemas.openxmlformats.org/officeDocument/2006/relationships/font" Target="fonts/font7.fntdata" /><Relationship Id="rId85" Type="http://schemas.openxmlformats.org/officeDocument/2006/relationships/font" Target="fonts/font8.fntdata" /><Relationship Id="rId86" Type="http://schemas.openxmlformats.org/officeDocument/2006/relationships/font" Target="fonts/font9.fntdata" /><Relationship Id="rId87" Type="http://schemas.openxmlformats.org/officeDocument/2006/relationships/font" Target="fonts/font10.fntdata" /><Relationship Id="rId88" Type="http://schemas.openxmlformats.org/officeDocument/2006/relationships/font" Target="fonts/font11.fntdata" /><Relationship Id="rId89" Type="http://schemas.openxmlformats.org/officeDocument/2006/relationships/presProps" Target="presProps.xml" /><Relationship Id="rId9" Type="http://schemas.openxmlformats.org/officeDocument/2006/relationships/slide" Target="slides/slide6.xml" /><Relationship Id="rId90" Type="http://schemas.openxmlformats.org/officeDocument/2006/relationships/viewProps" Target="viewProps.xml" /><Relationship Id="rId91" Type="http://schemas.openxmlformats.org/officeDocument/2006/relationships/theme" Target="theme/theme1.xml" /><Relationship Id="rId92" Type="http://schemas.openxmlformats.org/officeDocument/2006/relationships/tableStyles" Target="tableStyles.xml" /></Relationships>
</file>

<file path=ppt/diagrams/colors1.xml><?xml version="1.0" encoding="utf-8"?>
<dgm:colorsDef xmlns:a="http://schemas.openxmlformats.org/drawingml/2006/main" xmlns:dgm="http://schemas.openxmlformats.org/drawingml/2006/diagram"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dgm:ptLst>
    <dgm:pt modelId="{08DCCA84-845D-4AFA-B5C9-F6524C28B363}" type="doc">
      <dgm:prSet loTypeId="urn:microsoft.com/office/officeart/2005/8/layout/radial3" loCatId="cycle" qsTypeId="urn:microsoft.com/office/officeart/2005/8/quickstyle/simple4#1" qsCatId="simple" csTypeId="urn:microsoft.com/office/officeart/2005/8/colors/accent1_2#1" csCatId="accent1" phldr="0"/>
      <dgm:spPr/>
      <dgm:t>
        <a:bodyPr/>
        <a:lstStyle/>
        <a:p>
          <a:endParaRPr lang="zh-CN" altLang="en-US"/>
        </a:p>
      </dgm:t>
    </dgm:pt>
    <dgm:pt modelId="{C7F2A52F-E9AF-4FE6-B5CD-C166BF0ADD11}" type="parTrans" cxnId="{F9474F0F-114E-4DEB-8B80-FE3961AE8753}">
      <dgm:prSet/>
      <dgm:spPr/>
      <dgm:t>
        <a:bodyPr/>
        <a:lstStyle/>
        <a:p>
          <a:endParaRPr lang="zh-CN" altLang="en-US"/>
        </a:p>
      </dgm:t>
    </dgm:pt>
    <dgm:pt modelId="{3B7D232D-7CD3-4CE8-9F64-CD8AC0A8F086}">
      <dgm:prSet phldrT="[文本]" custT="1"/>
      <dgm:spPr>
        <a:gradFill rotWithShape="0">
          <a:gsLst>
            <a:gs pos="0">
              <a:schemeClr val="accent1">
                <a:alpha val="50000"/>
                <a:hueOff val="0"/>
                <a:satOff val="0"/>
                <a:lumOff val="0"/>
                <a:alphaOff val="0"/>
                <a:hueOff val="-2520000"/>
              </a:schemeClr>
            </a:gs>
            <a:gs pos="100000">
              <a:schemeClr val="accent1">
                <a:alpha val="50000"/>
                <a:hueOff val="0"/>
                <a:satOff val="0"/>
                <a:lumOff val="0"/>
                <a:alphaOff val="0"/>
              </a:schemeClr>
            </a:gs>
          </a:gsLst>
          <a:lin ang="2700000" scaled="0"/>
        </a:gradFill>
        <a:ln>
          <a:noFill/>
        </a:ln>
      </dgm:spPr>
      <dgm:t>
        <a:bodyPr vert="horz" wrap="square"/>
        <a:lstStyle/>
        <a:p>
          <a:pPr>
            <a:lnSpc>
              <a:spcPct val="100000"/>
            </a:lnSpc>
            <a:spcBef>
              <a:spcPct val="0"/>
            </a:spcBef>
            <a:spcAft>
              <a:spcPct val="35000"/>
            </a:spcAft>
          </a:pPr>
          <a:r>
            <a:rPr lang="zh-CN" altLang="en-US" sz="2800">
              <a:solidFill>
                <a:srgbClr val="C00000"/>
              </a:solidFill>
              <a:latin typeface="微软雅黑" panose="020b0503020204020204" charset="-122"/>
              <a:ea typeface="微软雅黑" panose="020b0503020204020204" charset="-122"/>
            </a:rPr>
            <a:t>感到凉快</a:t>
          </a:r>
        </a:p>
      </dgm:t>
    </dgm:pt>
    <dgm:pt modelId="{BDBB4B8B-EAF7-4324-AC79-B5938C48C343}" type="parTrans" cxnId="{3F523B5F-9C94-42A7-AE70-CCC13514C3A8}">
      <dgm:prSet/>
      <dgm:spPr/>
      <dgm:t>
        <a:bodyPr/>
        <a:lstStyle/>
        <a:p>
          <a:endParaRPr lang="zh-CN" altLang="en-US"/>
        </a:p>
      </dgm:t>
    </dgm:pt>
    <dgm:pt modelId="{C7B2594F-967C-49BB-B2B4-428D59DF0E5B}">
      <dgm:prSet phldrT="[文本]" custT="1"/>
      <dgm:spPr>
        <a:gradFill rotWithShape="0">
          <a:gsLst>
            <a:gs pos="0">
              <a:schemeClr val="accent1">
                <a:alpha val="50000"/>
                <a:hueOff val="0"/>
                <a:satOff val="0"/>
                <a:lumOff val="0"/>
                <a:alphaOff val="0"/>
                <a:hueOff val="-2520000"/>
              </a:schemeClr>
            </a:gs>
            <a:gs pos="100000">
              <a:schemeClr val="accent1">
                <a:alpha val="50000"/>
                <a:hueOff val="0"/>
                <a:satOff val="0"/>
                <a:lumOff val="0"/>
                <a:alphaOff val="0"/>
              </a:schemeClr>
            </a:gs>
          </a:gsLst>
          <a:lin ang="2700000" scaled="0"/>
        </a:gradFill>
        <a:ln>
          <a:noFill/>
        </a:ln>
      </dgm:spPr>
      <dgm:t>
        <a:bodyPr vert="horz" wrap="square"/>
        <a:lstStyle/>
        <a:p>
          <a:pPr>
            <a:lnSpc>
              <a:spcPct val="100000"/>
            </a:lnSpc>
            <a:spcBef>
              <a:spcPct val="0"/>
            </a:spcBef>
            <a:spcAft>
              <a:spcPct val="35000"/>
            </a:spcAft>
          </a:pPr>
          <a:r>
            <a:rPr lang="en-US" altLang="zh-CN" sz="1400">
              <a:latin typeface="微软雅黑" panose="020b0503020204020204" charset="-122"/>
              <a:ea typeface="微软雅黑" panose="020b0503020204020204" charset="-122"/>
              <a:cs typeface="微软雅黑" panose="020b0503020204020204" charset="-122"/>
            </a:rPr>
            <a:t>1.</a:t>
          </a:r>
          <a:r>
            <a:rPr lang="zh-CN" altLang="en-US" sz="1400">
              <a:latin typeface="微软雅黑" panose="020b0503020204020204" charset="-122"/>
              <a:ea typeface="微软雅黑" panose="020b0503020204020204" charset="-122"/>
              <a:cs typeface="微软雅黑" panose="020b0503020204020204" charset="-122"/>
            </a:rPr>
            <a:t>温度</a:t>
          </a:r>
        </a:p>
      </dgm:t>
    </dgm:pt>
    <dgm:pt modelId="{33450FBC-DB64-439A-8E3F-E2574AEFCA86}" type="sibTrans" cxnId="{3F523B5F-9C94-42A7-AE70-CCC13514C3A8}">
      <dgm:prSet/>
      <dgm:spPr/>
      <dgm:t>
        <a:bodyPr/>
        <a:lstStyle/>
        <a:p>
          <a:endParaRPr lang="zh-CN" altLang="en-US"/>
        </a:p>
      </dgm:t>
    </dgm:pt>
    <dgm:pt modelId="{2FC43F87-80F9-4689-A911-01FBE8108216}" type="parTrans" cxnId="{B9075968-F20F-4ACE-B911-8B2A4920526E}">
      <dgm:prSet/>
      <dgm:spPr/>
      <dgm:t>
        <a:bodyPr/>
        <a:lstStyle/>
        <a:p>
          <a:endParaRPr lang="zh-CN" altLang="en-US"/>
        </a:p>
      </dgm:t>
    </dgm:pt>
    <dgm:pt modelId="{958CABDF-7852-497F-8010-4C61E7F717F8}">
      <dgm:prSet phldrT="[文本]" custT="1"/>
      <dgm:spPr>
        <a:gradFill rotWithShape="0">
          <a:gsLst>
            <a:gs pos="0">
              <a:schemeClr val="accent1">
                <a:alpha val="50000"/>
                <a:hueOff val="0"/>
                <a:satOff val="0"/>
                <a:lumOff val="0"/>
                <a:alphaOff val="0"/>
                <a:hueOff val="-2520000"/>
              </a:schemeClr>
            </a:gs>
            <a:gs pos="100000">
              <a:schemeClr val="accent1">
                <a:alpha val="50000"/>
                <a:hueOff val="0"/>
                <a:satOff val="0"/>
                <a:lumOff val="0"/>
                <a:alphaOff val="0"/>
              </a:schemeClr>
            </a:gs>
          </a:gsLst>
          <a:lin ang="2700000" scaled="0"/>
        </a:gradFill>
        <a:ln>
          <a:noFill/>
        </a:ln>
      </dgm:spPr>
      <dgm:t>
        <a:bodyPr vert="horz" wrap="square"/>
        <a:lstStyle/>
        <a:p>
          <a:pPr>
            <a:lnSpc>
              <a:spcPct val="100000"/>
            </a:lnSpc>
            <a:spcBef>
              <a:spcPct val="0"/>
            </a:spcBef>
            <a:spcAft>
              <a:spcPct val="35000"/>
            </a:spcAft>
          </a:pPr>
          <a:r>
            <a:rPr lang="en-US" altLang="zh-CN" sz="1400"/>
            <a:t>2.</a:t>
          </a:r>
          <a:r>
            <a:rPr lang="zh-CN" altLang="en-US" sz="1400"/>
            <a:t>空气流速</a:t>
          </a:r>
        </a:p>
      </dgm:t>
    </dgm:pt>
    <dgm:pt modelId="{12DBAD54-938D-421B-8D70-FD589A3A24B7}" type="sibTrans" cxnId="{B9075968-F20F-4ACE-B911-8B2A4920526E}">
      <dgm:prSet/>
      <dgm:spPr/>
      <dgm:t>
        <a:bodyPr/>
        <a:lstStyle/>
        <a:p>
          <a:endParaRPr lang="zh-CN" altLang="en-US"/>
        </a:p>
      </dgm:t>
    </dgm:pt>
    <dgm:pt modelId="{49CFB695-502B-4889-9F0C-4D4145B81631}" type="parTrans" cxnId="{706113A4-91A0-4D2B-BEA9-D73DCC1BB045}">
      <dgm:prSet/>
      <dgm:spPr/>
      <dgm:t>
        <a:bodyPr/>
        <a:lstStyle/>
        <a:p/>
      </dgm:t>
    </dgm:pt>
    <dgm:pt modelId="{595CFD34-1948-4222-9C64-D9F43292794E}">
      <dgm:prSet custT="1"/>
      <dgm:spPr>
        <a:gradFill rotWithShape="0">
          <a:gsLst>
            <a:gs pos="0">
              <a:schemeClr val="accent1">
                <a:alpha val="50000"/>
                <a:hueOff val="0"/>
                <a:satOff val="0"/>
                <a:lumOff val="0"/>
                <a:alphaOff val="0"/>
                <a:hueOff val="-2520000"/>
              </a:schemeClr>
            </a:gs>
            <a:gs pos="100000">
              <a:schemeClr val="accent1">
                <a:alpha val="50000"/>
                <a:hueOff val="0"/>
                <a:satOff val="0"/>
                <a:lumOff val="0"/>
                <a:alphaOff val="0"/>
              </a:schemeClr>
            </a:gs>
          </a:gsLst>
          <a:lin ang="2700000" scaled="0"/>
        </a:gradFill>
        <a:ln>
          <a:noFill/>
        </a:ln>
      </dgm:spPr>
      <dgm:t>
        <a:bodyPr vert="horz" wrap="square"/>
        <a:lstStyle/>
        <a:p>
          <a:pPr>
            <a:lnSpc>
              <a:spcPct val="100000"/>
            </a:lnSpc>
            <a:spcBef>
              <a:spcPct val="0"/>
            </a:spcBef>
            <a:spcAft>
              <a:spcPct val="35000"/>
            </a:spcAft>
          </a:pPr>
          <a:r>
            <a:rPr lang="en-US" sz="1600"/>
            <a:t>3.</a:t>
          </a:r>
          <a:r>
            <a:rPr lang="zh-CN" altLang="en-US" sz="1600"/>
            <a:t>液面面积</a:t>
          </a:r>
        </a:p>
      </dgm:t>
    </dgm:pt>
    <dgm:pt modelId="{3D2EF953-339D-464B-9656-BE79E9274D3C}" type="sibTrans" cxnId="{706113A4-91A0-4D2B-BEA9-D73DCC1BB045}">
      <dgm:prSet/>
      <dgm:spPr/>
      <dgm:t>
        <a:bodyPr/>
        <a:lstStyle/>
        <a:p/>
      </dgm:t>
    </dgm:pt>
    <dgm:pt modelId="{30BC1A13-A670-40BD-AA58-D31C951E8C01}" type="sibTrans" cxnId="{F9474F0F-114E-4DEB-8B80-FE3961AE8753}">
      <dgm:prSet/>
      <dgm:spPr/>
      <dgm:t>
        <a:bodyPr/>
        <a:lstStyle/>
        <a:p>
          <a:endParaRPr lang="zh-CN" altLang="en-US"/>
        </a:p>
      </dgm:t>
    </dgm:pt>
    <dgm:pt modelId="{C397CB15-7790-4F1A-896D-7552F2F7F294}" type="pres">
      <dgm:prSet presAssocID="{08DCCA84-845D-4AFA-B5C9-F6524C28B363}" presName="composite">
        <dgm:presLayoutVars>
          <dgm:chMax val="1"/>
          <dgm:dir/>
          <dgm:resizeHandles val="exact"/>
        </dgm:presLayoutVars>
      </dgm:prSet>
      <dgm:spPr/>
      <dgm:t>
        <a:bodyPr/>
        <a:lstStyle/>
        <a:p>
          <a:endParaRPr lang="zh-CN" altLang="en-US"/>
        </a:p>
      </dgm:t>
    </dgm:pt>
    <dgm:pt modelId="{947B5A56-686A-4842-A85E-F213490D2A53}" type="pres">
      <dgm:prSet presAssocID="{08DCCA84-845D-4AFA-B5C9-F6524C28B363}" presName="radial">
        <dgm:presLayoutVars>
          <dgm:animLvl val="ctr"/>
        </dgm:presLayoutVars>
      </dgm:prSet>
      <dgm:spPr/>
      <dgm:t>
        <a:bodyPr/>
        <a:lstStyle/>
        <a:p/>
      </dgm:t>
    </dgm:pt>
    <dgm:pt modelId="{4D249092-DA8C-4681-AA9C-207F2DFD3154}" type="pres">
      <dgm:prSet presAssocID="{3B7D232D-7CD3-4CE8-9F64-CD8AC0A8F086}" presName="centerShape" presStyleLbl="vennNode1" presStyleCnt="4"/>
      <dgm:spPr/>
      <dgm:t>
        <a:bodyPr/>
        <a:lstStyle/>
        <a:p>
          <a:endParaRPr lang="zh-CN" altLang="en-US"/>
        </a:p>
      </dgm:t>
    </dgm:pt>
    <dgm:pt modelId="{0ABA4A14-2574-4777-939A-8A91AE25FBF5}" type="pres">
      <dgm:prSet presAssocID="{C7B2594F-967C-49BB-B2B4-428D59DF0E5B}" presName="node" presStyleLbl="vennNode1" presStyleIdx="1" presStyleCnt="4">
        <dgm:presLayoutVars>
          <dgm:bulletEnabled val="1"/>
        </dgm:presLayoutVars>
      </dgm:prSet>
      <dgm:spPr/>
      <dgm:t>
        <a:bodyPr/>
        <a:lstStyle/>
        <a:p>
          <a:endParaRPr lang="zh-CN" altLang="en-US"/>
        </a:p>
      </dgm:t>
    </dgm:pt>
    <dgm:pt modelId="{5EBE0206-6FD5-462B-AC34-DF1594CC1BEE}" type="pres">
      <dgm:prSet presAssocID="{958CABDF-7852-497F-8010-4C61E7F717F8}" presName="node" presStyleLbl="vennNode1" presStyleIdx="2" presStyleCnt="4">
        <dgm:presLayoutVars>
          <dgm:bulletEnabled val="1"/>
        </dgm:presLayoutVars>
      </dgm:prSet>
      <dgm:spPr/>
      <dgm:t>
        <a:bodyPr/>
        <a:lstStyle/>
        <a:p>
          <a:endParaRPr lang="zh-CN" altLang="en-US"/>
        </a:p>
      </dgm:t>
    </dgm:pt>
    <dgm:pt modelId="{D69F7053-8E7B-443D-9668-611132078827}" type="pres">
      <dgm:prSet presAssocID="{595CFD34-1948-4222-9C64-D9F43292794E}" presName="node" presStyleLbl="vennNode1" presStyleIdx="3" presStyleCnt="4">
        <dgm:presLayoutVars>
          <dgm:bulletEnabled val="1"/>
        </dgm:presLayoutVars>
      </dgm:prSet>
      <dgm:spPr/>
      <dgm:t>
        <a:bodyPr/>
        <a:lstStyle/>
        <a:p>
          <a:endParaRPr lang="zh-CN" altLang="en-US"/>
        </a:p>
      </dgm:t>
    </dgm:pt>
  </dgm:ptLst>
  <dgm:cxnLst>
    <dgm:cxn modelId="{F9474F0F-114E-4DEB-8B80-FE3961AE8753}" srcId="{08DCCA84-845D-4AFA-B5C9-F6524C28B363}" destId="{3B7D232D-7CD3-4CE8-9F64-CD8AC0A8F086}" srcOrd="0" destOrd="0" parTransId="{C7F2A52F-E9AF-4FE6-B5CD-C166BF0ADD11}" sibTransId="{30BC1A13-A670-40BD-AA58-D31C951E8C01}"/>
    <dgm:cxn modelId="{3F523B5F-9C94-42A7-AE70-CCC13514C3A8}" srcId="{3B7D232D-7CD3-4CE8-9F64-CD8AC0A8F086}" destId="{C7B2594F-967C-49BB-B2B4-428D59DF0E5B}" srcOrd="0" destOrd="0" parTransId="{BDBB4B8B-EAF7-4324-AC79-B5938C48C343}" sibTransId="{33450FBC-DB64-439A-8E3F-E2574AEFCA86}"/>
    <dgm:cxn modelId="{B9075968-F20F-4ACE-B911-8B2A4920526E}" srcId="{3B7D232D-7CD3-4CE8-9F64-CD8AC0A8F086}" destId="{958CABDF-7852-497F-8010-4C61E7F717F8}" srcOrd="1" destOrd="0" parTransId="{2FC43F87-80F9-4689-A911-01FBE8108216}" sibTransId="{12DBAD54-938D-421B-8D70-FD589A3A24B7}"/>
    <dgm:cxn modelId="{706113A4-91A0-4D2B-BEA9-D73DCC1BB045}" srcId="{3B7D232D-7CD3-4CE8-9F64-CD8AC0A8F086}" destId="{595CFD34-1948-4222-9C64-D9F43292794E}" srcOrd="2" destOrd="0" parTransId="{49CFB695-502B-4889-9F0C-4D4145B81631}" sibTransId="{3D2EF953-339D-464B-9656-BE79E9274D3C}"/>
    <dgm:cxn modelId="{1431158B-D721-4C3A-B43E-CD6039F7796D}" type="presOf" srcId="{08DCCA84-845D-4AFA-B5C9-F6524C28B363}" destId="{C397CB15-7790-4F1A-896D-7552F2F7F294}" srcOrd="0" destOrd="0" presId="urn:microsoft.com/office/officeart/2005/8/layout/radial3"/>
    <dgm:cxn modelId="{306F2B60-3425-4DB3-961F-E149BD2DCB5A}" type="presParOf" srcId="{C397CB15-7790-4F1A-896D-7552F2F7F294}" destId="{947B5A56-686A-4842-A85E-F213490D2A53}" srcOrd="0" destOrd="0" presId="urn:microsoft.com/office/officeart/2005/8/layout/radial3"/>
    <dgm:cxn modelId="{48A488CB-6718-489C-B62C-8A9A12415183}" type="presParOf" srcId="{947B5A56-686A-4842-A85E-F213490D2A53}" destId="{4D249092-DA8C-4681-AA9C-207F2DFD3154}" srcOrd="0" destOrd="0" presId="urn:microsoft.com/office/officeart/2005/8/layout/radial3"/>
    <dgm:cxn modelId="{4F38C4FE-18D4-499F-98B3-AC2BE89FA5D2}" type="presOf" srcId="{3B7D232D-7CD3-4CE8-9F64-CD8AC0A8F086}" destId="{4D249092-DA8C-4681-AA9C-207F2DFD3154}" srcOrd="0" destOrd="0" presId="urn:microsoft.com/office/officeart/2005/8/layout/radial3"/>
    <dgm:cxn modelId="{5CEEA801-2D26-40C6-9E16-3C242CDAD167}" type="presParOf" srcId="{947B5A56-686A-4842-A85E-F213490D2A53}" destId="{0ABA4A14-2574-4777-939A-8A91AE25FBF5}" srcOrd="1" destOrd="0" presId="urn:microsoft.com/office/officeart/2005/8/layout/radial3"/>
    <dgm:cxn modelId="{67C79148-305D-41DD-A99C-E00FE6A0191C}" type="presOf" srcId="{C7B2594F-967C-49BB-B2B4-428D59DF0E5B}" destId="{0ABA4A14-2574-4777-939A-8A91AE25FBF5}" srcOrd="0" destOrd="0" presId="urn:microsoft.com/office/officeart/2005/8/layout/radial3"/>
    <dgm:cxn modelId="{0FD7134B-302D-4ECE-A96D-257A6CC0C486}" type="presParOf" srcId="{947B5A56-686A-4842-A85E-F213490D2A53}" destId="{5EBE0206-6FD5-462B-AC34-DF1594CC1BEE}" srcOrd="2" destOrd="0" presId="urn:microsoft.com/office/officeart/2005/8/layout/radial3"/>
    <dgm:cxn modelId="{4AC937F8-DEF1-4AB6-916F-B74C000F29AB}" type="presOf" srcId="{958CABDF-7852-497F-8010-4C61E7F717F8}" destId="{5EBE0206-6FD5-462B-AC34-DF1594CC1BEE}" srcOrd="0" destOrd="0" presId="urn:microsoft.com/office/officeart/2005/8/layout/radial3"/>
    <dgm:cxn modelId="{41B00A62-C018-42BE-9F02-EB65795DFD1F}" type="presParOf" srcId="{947B5A56-686A-4842-A85E-F213490D2A53}" destId="{D69F7053-8E7B-443D-9668-611132078827}" srcOrd="3" destOrd="0" presId="urn:microsoft.com/office/officeart/2005/8/layout/radial3"/>
    <dgm:cxn modelId="{C3732E6C-FB56-4ADE-9A1A-388DEFB0ECCC}" type="presOf" srcId="{595CFD34-1948-4222-9C64-D9F43292794E}" destId="{D69F7053-8E7B-443D-9668-611132078827}" srcOrd="0" destOrd="0" presId="urn:microsoft.com/office/officeart/2005/8/layout/radial3"/>
  </dgm:cxnLst>
  <dgm:bg/>
  <dgm:whole/>
  <dgm:extLst>
    <a:ext uri="http://schemas.microsoft.com/office/drawing/2008/diagram">
      <dsp:dataModelExt xmlns:dsp="http://schemas.microsoft.com/office/drawing/2008/diagram" relId="rId3" minVer="http://schemas.openxmlformats.org/drawingml/2006/main"/>
    </a:ext>
  </dgm:extLst>
</dgm:dataModel>
</file>

<file path=ppt/diagrams/drawing1.xml><?xml version="1.0" encoding="utf-8"?>
<dsp:drawing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http://schemas.openxmlformats.org/presentationml/2006/main" xmlns:p14="http://schemas.microsoft.com/office/powerpoint/2010/main" xmlns:dsp="http://schemas.microsoft.com/office/drawing/2008/diagram">
  <dsp:spTree>
    <dsp:nvGrpSpPr>
      <dsp:cNvPr id="81" name=""/>
      <dsp:cNvGrpSpPr/>
    </dsp:nvGrpSpPr>
    <dsp:grpSpPr/>
    <dsp:sp modelId="{4D249092-DA8C-4681-AA9C-207F2DFD3154}">
      <dsp:nvSpPr>
        <dsp:cNvPr id="82" name=""/>
        <dsp:cNvSpPr/>
      </dsp:nvSpPr>
      <dsp:spPr>
        <a:xfrm>
          <a:off x="1834408" y="820627"/>
          <a:ext cx="1721697" cy="1721697"/>
        </a:xfrm>
        <a:prstGeom prst="ellipse">
          <a:avLst/>
        </a:prstGeom>
        <a:gradFill rotWithShape="0">
          <a:gsLst>
            <a:gs pos="0">
              <a:schemeClr val="accent1">
                <a:alpha val="50000"/>
                <a:hueOff val="0"/>
                <a:satOff val="0"/>
                <a:lumOff val="0"/>
                <a:alphaOff val="0"/>
                <a:hueOff val="-2520000"/>
              </a:schemeClr>
            </a:gs>
            <a:gs pos="100000">
              <a:schemeClr val="accent1">
                <a:alpha val="50000"/>
                <a:hueOff val="0"/>
                <a:satOff val="0"/>
                <a:lumOff val="0"/>
                <a:alphaOff val="0"/>
              </a:schemeClr>
            </a:gs>
          </a:gsLst>
          <a:lin ang="27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lvl="0" algn="ctr" defTabSz="1244600">
            <a:lnSpc>
              <a:spcPct val="100000"/>
            </a:lnSpc>
            <a:spcBef>
              <a:spcPct val="0"/>
            </a:spcBef>
            <a:spcAft>
              <a:spcPct val="35000"/>
            </a:spcAft>
          </a:pPr>
          <a:r>
            <a:rPr lang="zh-CN" altLang="en-US" sz="2800" kern="1200">
              <a:solidFill>
                <a:srgbClr val="C00000"/>
              </a:solidFill>
              <a:latin typeface="微软雅黑" panose="020b0503020204020204" charset="-122"/>
              <a:ea typeface="微软雅黑" panose="020b0503020204020204" charset="-122"/>
            </a:rPr>
            <a:t>感到凉快</a:t>
          </a:r>
        </a:p>
      </dsp:txBody>
      <dsp:txXfrm>
        <a:off x="2086545" y="1072764"/>
        <a:ext cx="1217424" cy="1217424"/>
      </dsp:txXfrm>
    </dsp:sp>
    <dsp:sp modelId="{0ABA4A14-2574-4777-939A-8A91AE25FBF5}">
      <dsp:nvSpPr>
        <dsp:cNvPr id="83" name=""/>
        <dsp:cNvSpPr/>
      </dsp:nvSpPr>
      <dsp:spPr>
        <a:xfrm>
          <a:off x="2264833" y="130927"/>
          <a:ext cx="860848" cy="860848"/>
        </a:xfrm>
        <a:prstGeom prst="ellipse">
          <a:avLst/>
        </a:prstGeom>
        <a:gradFill rotWithShape="0">
          <a:gsLst>
            <a:gs pos="0">
              <a:schemeClr val="accent1">
                <a:alpha val="50000"/>
                <a:hueOff val="0"/>
                <a:satOff val="0"/>
                <a:lumOff val="0"/>
                <a:alphaOff val="0"/>
                <a:hueOff val="-2520000"/>
              </a:schemeClr>
            </a:gs>
            <a:gs pos="100000">
              <a:schemeClr val="accent1">
                <a:alpha val="50000"/>
                <a:hueOff val="0"/>
                <a:satOff val="0"/>
                <a:lumOff val="0"/>
                <a:alphaOff val="0"/>
              </a:schemeClr>
            </a:gs>
          </a:gsLst>
          <a:lin ang="27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100000"/>
            </a:lnSpc>
            <a:spcBef>
              <a:spcPct val="0"/>
            </a:spcBef>
            <a:spcAft>
              <a:spcPct val="35000"/>
            </a:spcAft>
          </a:pPr>
          <a:r>
            <a:rPr lang="en-US" altLang="zh-CN" sz="1400" kern="1200">
              <a:latin typeface="微软雅黑" panose="020b0503020204020204" charset="-122"/>
              <a:ea typeface="微软雅黑" panose="020b0503020204020204" charset="-122"/>
              <a:cs typeface="微软雅黑" panose="020b0503020204020204" charset="-122"/>
            </a:rPr>
            <a:t>1.</a:t>
          </a:r>
          <a:r>
            <a:rPr lang="zh-CN" altLang="en-US" sz="1400" kern="1200">
              <a:latin typeface="微软雅黑" panose="020b0503020204020204" charset="-122"/>
              <a:ea typeface="微软雅黑" panose="020b0503020204020204" charset="-122"/>
              <a:cs typeface="微软雅黑" panose="020b0503020204020204" charset="-122"/>
            </a:rPr>
            <a:t>温度</a:t>
          </a:r>
        </a:p>
      </dsp:txBody>
      <dsp:txXfrm>
        <a:off x="2390901" y="256995"/>
        <a:ext cx="608712" cy="608712"/>
      </dsp:txXfrm>
    </dsp:sp>
    <dsp:sp modelId="{5EBE0206-6FD5-462B-AC34-DF1594CC1BEE}">
      <dsp:nvSpPr>
        <dsp:cNvPr id="84" name=""/>
        <dsp:cNvSpPr/>
      </dsp:nvSpPr>
      <dsp:spPr>
        <a:xfrm>
          <a:off x="3234889" y="1811114"/>
          <a:ext cx="860848" cy="860848"/>
        </a:xfrm>
        <a:prstGeom prst="ellipse">
          <a:avLst/>
        </a:prstGeom>
        <a:gradFill rotWithShape="0">
          <a:gsLst>
            <a:gs pos="0">
              <a:schemeClr val="accent1">
                <a:alpha val="50000"/>
                <a:hueOff val="0"/>
                <a:satOff val="0"/>
                <a:lumOff val="0"/>
                <a:alphaOff val="0"/>
                <a:hueOff val="-2520000"/>
              </a:schemeClr>
            </a:gs>
            <a:gs pos="100000">
              <a:schemeClr val="accent1">
                <a:alpha val="50000"/>
                <a:hueOff val="0"/>
                <a:satOff val="0"/>
                <a:lumOff val="0"/>
                <a:alphaOff val="0"/>
              </a:schemeClr>
            </a:gs>
          </a:gsLst>
          <a:lin ang="27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100000"/>
            </a:lnSpc>
            <a:spcBef>
              <a:spcPct val="0"/>
            </a:spcBef>
            <a:spcAft>
              <a:spcPct val="35000"/>
            </a:spcAft>
          </a:pPr>
          <a:r>
            <a:rPr lang="en-US" altLang="zh-CN" sz="1400" kern="1200"/>
            <a:t>2.</a:t>
          </a:r>
          <a:r>
            <a:rPr lang="zh-CN" altLang="en-US" sz="1400" kern="1200"/>
            <a:t>空气流速</a:t>
          </a:r>
        </a:p>
      </dsp:txBody>
      <dsp:txXfrm>
        <a:off x="3360957" y="1937182"/>
        <a:ext cx="608712" cy="608712"/>
      </dsp:txXfrm>
    </dsp:sp>
    <dsp:sp modelId="{D69F7053-8E7B-443D-9668-611132078827}">
      <dsp:nvSpPr>
        <dsp:cNvPr id="85" name=""/>
        <dsp:cNvSpPr/>
      </dsp:nvSpPr>
      <dsp:spPr>
        <a:xfrm>
          <a:off x="1294776" y="1811114"/>
          <a:ext cx="860848" cy="860848"/>
        </a:xfrm>
        <a:prstGeom prst="ellipse">
          <a:avLst/>
        </a:prstGeom>
        <a:gradFill rotWithShape="0">
          <a:gsLst>
            <a:gs pos="0">
              <a:schemeClr val="accent1">
                <a:alpha val="50000"/>
                <a:hueOff val="0"/>
                <a:satOff val="0"/>
                <a:lumOff val="0"/>
                <a:alphaOff val="0"/>
                <a:hueOff val="-2520000"/>
              </a:schemeClr>
            </a:gs>
            <a:gs pos="100000">
              <a:schemeClr val="accent1">
                <a:alpha val="50000"/>
                <a:hueOff val="0"/>
                <a:satOff val="0"/>
                <a:lumOff val="0"/>
                <a:alphaOff val="0"/>
              </a:schemeClr>
            </a:gs>
          </a:gsLst>
          <a:lin ang="27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100000"/>
            </a:lnSpc>
            <a:spcBef>
              <a:spcPct val="0"/>
            </a:spcBef>
            <a:spcAft>
              <a:spcPct val="35000"/>
            </a:spcAft>
          </a:pPr>
          <a:r>
            <a:rPr lang="en-US" sz="1600" kern="1200"/>
            <a:t>3.</a:t>
          </a:r>
          <a:r>
            <a:rPr lang="zh-CN" altLang="en-US" sz="1600" kern="1200"/>
            <a:t>液面面积</a:t>
          </a:r>
        </a:p>
      </dsp:txBody>
      <dsp:txXfrm>
        <a:off x="1420844" y="1937182"/>
        <a:ext cx="608712" cy="608712"/>
      </dsp:txXfrm>
    </dsp:sp>
  </dsp:spTree>
</dsp:drawing>
</file>

<file path=ppt/diagrams/layout1.xml><?xml version="1.0" encoding="utf-8"?>
<dgm:layoutDef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dgm:ruleLst>
        </dgm:layoutNode>
        <dgm:forEach name="Name7" axis="ch" ptType="node">
          <dgm:layoutNode name="node" styleLbl="vennNode1">
            <dgm:varLst>
              <dgm:bulletEnabled val="1"/>
            </dgm:varLst>
            <dgm:alg type="tx">
              <dgm:param type="txAnchorVertCh" val="mid"/>
            </dgm:alg>
            <dgm:shape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dgm:ruleLst>
          </dgm:layoutNode>
        </dgm:forEach>
      </dgm:forEach>
    </dgm:layoutNode>
  </dgm:layoutNode>
</dgm:layoutDef>
</file>

<file path=ppt/diagrams/quickStyle1.xml><?xml version="1.0" encoding="utf-8"?>
<dgm:styleDef xmlns:a="http://schemas.openxmlformats.org/drawingml/2006/main" xmlns:dgm="http://schemas.openxmlformats.org/drawingml/2006/diagram" uniqueId="urn:microsoft.com/office/officeart/2005/8/quickstyle/simple4#1">
  <dgm:title val=""/>
  <dgm:desc val=""/>
  <dgm:catLst>
    <dgm:cat type="simple" pri="104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Def>
</file>

<file path=ppt/drawings/_rels/vmlDrawing1.vml.rels>&#65279;<?xml version="1.0" encoding="utf-8" standalone="yes"?><Relationships xmlns="http://schemas.openxmlformats.org/package/2006/relationships"><Relationship Id="rId1" Type="http://schemas.openxmlformats.org/officeDocument/2006/relationships/image" Target="../media/image14.wmf" /></Relationships>
</file>

<file path=ppt/handoutMasters/_rels/handoutMaster1.xml.rels>&#65279;<?xml version="1.0" encoding="utf-8" standalone="yes"?><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t>2023/11/24</a:t>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846371453"/>
      </p:ext>
    </p:extLst>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t>2023/11/24</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t>‹#›</a:t>
            </a:fld>
            <a:endParaRPr lang="zh-CN" altLang="en-US"/>
          </a:p>
        </p:txBody>
      </p:sp>
    </p:spTree>
    <p:extLst>
      <p:ext uri="{BB962C8B-B14F-4D97-AF65-F5344CB8AC3E}">
        <p14:creationId xmlns:p14="http://schemas.microsoft.com/office/powerpoint/2010/main" val="1870293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9.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36.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45.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47.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19</a:t>
            </a:fld>
            <a:endParaRPr lang="zh-CN" altLang="en-US"/>
          </a:p>
        </p:txBody>
      </p:sp>
    </p:spTree>
    <p:extLst>
      <p:ext uri="{BB962C8B-B14F-4D97-AF65-F5344CB8AC3E}">
        <p14:creationId xmlns:p14="http://schemas.microsoft.com/office/powerpoint/2010/main" val="3538293406"/>
      </p:ext>
    </p:extLst>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idx="2"/>
          </p:nvPr>
        </p:nvSpPr>
        <p:spPr/>
      </p:sp>
      <p:sp>
        <p:nvSpPr>
          <p:cNvPr id="3" name="文本占位符 2"/>
          <p:cNvSpPr txBox="1">
            <a:spLocks noGrp="1"/>
          </p:cNvSpPr>
          <p:nvPr>
            <p:ph type="body" idx="3"/>
          </p:nvPr>
        </p:nvSpPr>
        <p:spPr/>
        <p:txBody>
          <a:bodyPr/>
          <a:lstStyle/>
          <a:p>
            <a:endParaRPr lang="zh-CN" altLang="en-US"/>
          </a:p>
        </p:txBody>
      </p:sp>
    </p:spTree>
    <p:extLst>
      <p:ext uri="{BB962C8B-B14F-4D97-AF65-F5344CB8AC3E}">
        <p14:creationId xmlns:p14="http://schemas.microsoft.com/office/powerpoint/2010/main" val="4164665028"/>
      </p:ext>
    </p:extLst>
  </p:cSld>
  <p:clrMapOvr>
    <a:masterClrMapping/>
  </p:clrMapOvr>
</p:notes>
</file>

<file path=ppt/notesSlides/notesSlide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45</a:t>
            </a:fld>
            <a:endParaRPr lang="zh-CN" altLang="en-US"/>
          </a:p>
        </p:txBody>
      </p:sp>
    </p:spTree>
    <p:extLst>
      <p:ext uri="{BB962C8B-B14F-4D97-AF65-F5344CB8AC3E}">
        <p14:creationId xmlns:p14="http://schemas.microsoft.com/office/powerpoint/2010/main" val="282766842"/>
      </p:ext>
    </p:extLst>
  </p:cSld>
  <p:clrMapOvr>
    <a:masterClrMapping/>
  </p:clrMapOvr>
</p:notes>
</file>

<file path=ppt/notesSlides/notesSlide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47</a:t>
            </a:fld>
            <a:endParaRPr lang="zh-CN" altLang="en-US"/>
          </a:p>
        </p:txBody>
      </p:sp>
    </p:spTree>
    <p:extLst>
      <p:ext uri="{BB962C8B-B14F-4D97-AF65-F5344CB8AC3E}">
        <p14:creationId xmlns:p14="http://schemas.microsoft.com/office/powerpoint/2010/main" val="3139967117"/>
      </p:ext>
    </p:extLst>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nvGrpSpPr>
      <p:grpSpPr>
        <a:xfrm>
          <a:off x="0" y="0"/>
          <a:ext cx="0" cy="0"/>
        </a:xfrm>
      </p:grpSpPr>
      <p:sp>
        <p:nvSpPr>
          <p:cNvPr id="2" name="标题 1"/>
          <p:cNvSpPr>
            <a:spLocks noGrp="1"/>
          </p:cNvSpPr>
          <p:nvPr>
            <p:ph type="ctrTitle" hasCustomPrompt="1"/>
          </p:nvPr>
        </p:nvSpPr>
        <p:spPr>
          <a:xfrm>
            <a:off x="1524000" y="1322962"/>
            <a:ext cx="9144000" cy="2187001"/>
          </a:xfrm>
        </p:spPr>
        <p:txBody>
          <a:bodyPr anchor="b">
            <a:normAutofit/>
          </a:bodyPr>
          <a:lstStyle>
            <a:lvl1pPr algn="ctr">
              <a:lnSpc>
                <a:spcPct val="130000"/>
              </a:lnSpc>
              <a:defRPr sz="6000">
                <a:effectLst/>
              </a:defRPr>
            </a:lvl1pPr>
          </a:lstStyle>
          <a:p>
            <a:r>
              <a:rPr lang="zh-CN" altLang="en-US"/>
              <a:t>单击此处添加标题</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2023/11/24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3" name="副标题 2"/>
          <p:cNvSpPr>
            <a:spLocks noGrp="1"/>
          </p:cNvSpPr>
          <p:nvPr>
            <p:ph type="subTitle" idx="1" hasCustomPrompt="1"/>
          </p:nvPr>
        </p:nvSpPr>
        <p:spPr>
          <a:xfrm>
            <a:off x="1524000" y="3602038"/>
            <a:ext cx="9144000" cy="1655762"/>
          </a:xfrm>
        </p:spPr>
        <p:txBody>
          <a:bodyPr>
            <a:normAutofit/>
          </a:bodyPr>
          <a:lstStyle>
            <a:lvl1pPr marL="0" indent="0" algn="ctr">
              <a:buNone/>
              <a:defRPr sz="2400">
                <a:solidFill>
                  <a:schemeClr val="tx1">
                    <a:lumMod val="75000"/>
                    <a:lumOff val="25000"/>
                  </a:schemeClr>
                </a:solidFill>
                <a:effectLst/>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单击此处添加副标题</a:t>
            </a:r>
          </a:p>
        </p:txBody>
      </p:sp>
    </p:spTree>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内容">
    <p:spTree>
      <p:nvGrpSpPr>
        <p:cNvPr id="1" name=""/>
        <p:cNvGrpSpPr/>
        <p:nvPr/>
      </p:nvGrpSpPr>
      <p:grpSpPr>
        <a:xfrm>
          <a:off x="0" y="0"/>
          <a: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2023/11/24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nvGrpSpPr>
      <p:grpSpPr>
        <a:xfrm>
          <a:off x="0" y="0"/>
          <a: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4400" b="0">
                <a:effectLst/>
              </a:defRPr>
            </a:lvl1pPr>
          </a:lstStyle>
          <a:p>
            <a:r>
              <a:rPr lang="zh-CN" altLang="en-US"/>
              <a:t>单击此处编辑母版标题样式</a:t>
            </a:r>
          </a:p>
        </p:txBody>
      </p:sp>
      <p:sp>
        <p:nvSpPr>
          <p:cNvPr id="3" name="内容占位符 2"/>
          <p:cNvSpPr>
            <a:spLocks noGrp="1"/>
          </p:cNvSpPr>
          <p:nvPr>
            <p:ph idx="1"/>
          </p:nvPr>
        </p:nvSpPr>
        <p:spPr>
          <a:xfrm>
            <a:off x="647700" y="1825625"/>
            <a:ext cx="10515600" cy="4351338"/>
          </a:xfrm>
        </p:spPr>
        <p:txBody>
          <a:bodyPr>
            <a:normAutofit/>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2023/11/24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nvGrpSpPr>
      <p:grpSpPr>
        <a:xfrm>
          <a:off x="0" y="0"/>
          <a:ext cx="0" cy="0"/>
        </a:xfrm>
      </p:grpSpPr>
      <p:sp>
        <p:nvSpPr>
          <p:cNvPr id="2" name="标题 1"/>
          <p:cNvSpPr>
            <a:spLocks noGrp="1"/>
          </p:cNvSpPr>
          <p:nvPr>
            <p:ph type="title"/>
          </p:nvPr>
        </p:nvSpPr>
        <p:spPr>
          <a:xfrm>
            <a:off x="831849" y="469127"/>
            <a:ext cx="10307927" cy="4093347"/>
          </a:xfrm>
        </p:spPr>
        <p:txBody>
          <a:bodyPr anchor="b">
            <a:normAutofit/>
          </a:bodyPr>
          <a:lstStyle>
            <a:lvl1pPr>
              <a:defRPr sz="6000">
                <a:effectLst/>
              </a:defRPr>
            </a:lvl1pPr>
          </a:lstStyle>
          <a:p>
            <a:r>
              <a:rPr lang="zh-CN" altLang="en-US"/>
              <a:t>单击此处编辑母版标题样式</a:t>
            </a:r>
          </a:p>
        </p:txBody>
      </p:sp>
      <p:sp>
        <p:nvSpPr>
          <p:cNvPr id="3" name="文本占位符 2"/>
          <p:cNvSpPr>
            <a:spLocks noGrp="1"/>
          </p:cNvSpPr>
          <p:nvPr>
            <p:ph type="body" idx="1"/>
          </p:nvPr>
        </p:nvSpPr>
        <p:spPr>
          <a:xfrm>
            <a:off x="831850" y="4610028"/>
            <a:ext cx="10307926" cy="647555"/>
          </a:xfrm>
        </p:spPr>
        <p:txBody>
          <a:bodyPr>
            <a:norm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2023/11/24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nvGrpSpPr>
      <p:grpSpPr>
        <a:xfrm>
          <a:off x="0" y="0"/>
          <a:ext cx="0" cy="0"/>
        </a:xfrm>
      </p:grpSpPr>
      <p:sp>
        <p:nvSpPr>
          <p:cNvPr id="2" name="标题 1"/>
          <p:cNvSpPr>
            <a:spLocks noGrp="1"/>
          </p:cNvSpPr>
          <p:nvPr>
            <p:ph type="title"/>
          </p:nvPr>
        </p:nvSpPr>
        <p:spPr>
          <a:xfrm>
            <a:off x="647700" y="258445"/>
            <a:ext cx="10515600" cy="1325563"/>
          </a:xfrm>
        </p:spPr>
        <p:txBody>
          <a:bodyPr>
            <a:normAutofit/>
          </a:bodyPr>
          <a:lstStyle>
            <a:lvl1pPr>
              <a:defRPr sz="4400" b="0" i="0">
                <a:effectLst/>
              </a:defRPr>
            </a:lvl1pPr>
          </a:lstStyle>
          <a:p>
            <a:r>
              <a:rPr lang="zh-CN" altLang="en-US"/>
              <a:t>单击此处编辑母版标题样式</a:t>
            </a:r>
          </a:p>
        </p:txBody>
      </p:sp>
      <p:sp>
        <p:nvSpPr>
          <p:cNvPr id="3" name="内容占位符 2"/>
          <p:cNvSpPr>
            <a:spLocks noGrp="1"/>
          </p:cNvSpPr>
          <p:nvPr>
            <p:ph sz="half" idx="1"/>
          </p:nvPr>
        </p:nvSpPr>
        <p:spPr>
          <a:xfrm>
            <a:off x="647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5981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2023/11/24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nvGrpSpPr>
      <p:grpSpPr>
        <a:xfrm>
          <a:off x="0" y="0"/>
          <a: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744961"/>
            <a:ext cx="5183188"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2023/11/24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nvGrpSpPr>
      <p:grpSpPr>
        <a:xfrm>
          <a:off x="0" y="0"/>
          <a:ext cx="0" cy="0"/>
        </a:xfrm>
      </p:grpSpPr>
      <p:sp>
        <p:nvSpPr>
          <p:cNvPr id="2" name="标题 1"/>
          <p:cNvSpPr>
            <a:spLocks noGrp="1"/>
          </p:cNvSpPr>
          <p:nvPr>
            <p:ph type="title"/>
          </p:nvPr>
        </p:nvSpPr>
        <p:spPr>
          <a:xfrm>
            <a:off x="838200" y="2766219"/>
            <a:ext cx="10515600" cy="1325563"/>
          </a:xfrm>
        </p:spPr>
        <p:txBody>
          <a:bodyPr>
            <a:normAutofit/>
          </a:bodyPr>
          <a:lstStyle>
            <a:lvl1pPr algn="ctr">
              <a:defRPr sz="4400" b="0">
                <a:effectLst/>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t>2023/11/24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nvGrpSpPr>
      <p:grpSpPr>
        <a:xfrm>
          <a:off x="0" y="0"/>
          <a: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2023/11/24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图片与标题">
    <p:spTree>
      <p:nvGrpSpPr>
        <p:cNvPr id="1" name=""/>
        <p:cNvGrpSpPr/>
        <p:nvPr/>
      </p:nvGrpSpPr>
      <p:grpSpPr>
        <a:xfrm>
          <a:off x="0" y="0"/>
          <a: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3200" b="0">
                <a:effectLst/>
              </a:defRPr>
            </a:lvl1pPr>
          </a:lstStyle>
          <a:p>
            <a:r>
              <a:rPr lang="zh-CN" altLang="en-US"/>
              <a:t>单击此处编辑标题</a:t>
            </a:r>
          </a:p>
        </p:txBody>
      </p:sp>
      <p:sp>
        <p:nvSpPr>
          <p:cNvPr id="3" name="图片占位符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651827" y="2057400"/>
            <a:ext cx="4165200" cy="3811588"/>
          </a:xfrm>
        </p:spPr>
        <p:txBody>
          <a:bodyPr>
            <a:normAutofit/>
          </a:bodyPr>
          <a:lstStyle>
            <a:lvl1pPr marL="0" indent="0">
              <a:lnSpc>
                <a:spcPct val="15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2023/11/24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竖排标题与文本">
    <p:spTree>
      <p:nvGrpSpPr>
        <p:cNvPr id="1" name=""/>
        <p:cNvGrpSpPr/>
        <p:nvPr/>
      </p:nvGrpSpPr>
      <p:grpSpPr>
        <a:xfrm>
          <a:off x="0" y="0"/>
          <a: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4400"/>
            </a:lvl1pPr>
          </a:lstStyle>
          <a:p>
            <a:r>
              <a:rPr lang="zh-CN" altLang="en-US"/>
              <a:t>单击此处编辑母版标题样式</a:t>
            </a:r>
          </a:p>
        </p:txBody>
      </p:sp>
      <p:sp>
        <p:nvSpPr>
          <p:cNvPr id="3" name="竖排文字占位符 2"/>
          <p:cNvSpPr>
            <a:spLocks noGrp="1"/>
          </p:cNvSpPr>
          <p:nvPr>
            <p:ph type="body" orient="vert" idx="1"/>
          </p:nvPr>
        </p:nvSpPr>
        <p:spPr>
          <a:xfrm>
            <a:off x="838200" y="365125"/>
            <a:ext cx="8879958"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2023/11/24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image" Target="file:///D:\qq&#25991;&#20214;\712321467\Image\C2C\Image2\%7b75232B38-A165-1FB7-499C-2E1C792CACB5%7d.png" TargetMode="External" /><Relationship Id="rId12" Type="http://schemas.openxmlformats.org/officeDocument/2006/relationships/image" Target="../media/image1.png" /><Relationship Id="rId13"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solidFill>
          <a:schemeClr val="bg1"/>
        </a:solidFill>
        <a:effectLst/>
      </p:bgPr>
    </p:bg>
    <p:spTree>
      <p:nvGrpSpPr>
        <p:cNvPr id="1" name=""/>
        <p:cNvGrpSpPr/>
        <p:nvPr/>
      </p:nvGrpSpPr>
      <p:grpSpPr>
        <a:xfrm>
          <a:off x="0" y="0"/>
          <a: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2023/11/24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0</a:t>
            </a:fld>
            <a:endParaRPr lang="zh-CN" altLang="en-US"/>
          </a:p>
        </p:txBody>
      </p:sp>
      <p:pic>
        <p:nvPicPr>
          <p:cNvPr id="7" name="图片 1073743875" descr="学科网 zxxk.com" title=""/>
          <p:cNvPicPr>
            <a:picLocks noChangeAspect="1"/>
          </p:cNvPicPr>
          <p:nvPr/>
        </p:nvPicPr>
        <p:blipFill>
          <a:blip r:embed="rId12" r:link="rId11"/>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xml" /><Relationship Id="rId3" Type="http://schemas.openxmlformats.org/officeDocument/2006/relationships/image" Target="../media/image2.png" /><Relationship Id="rId4" Type="http://schemas.openxmlformats.org/officeDocument/2006/relationships/image" Target="../media/image3.pn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7.png"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8.png" /><Relationship Id="rId4" Type="http://schemas.openxmlformats.org/officeDocument/2006/relationships/image" Target="../media/image9.jpeg"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10.jpeg"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11.png" /><Relationship Id="rId4" Type="http://schemas.openxmlformats.org/officeDocument/2006/relationships/image" Target="../media/image12.png"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1.png"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1.png" /><Relationship Id="rId3" Type="http://schemas.openxmlformats.org/officeDocument/2006/relationships/image" Target="../media/image13.png" /><Relationship Id="rId4" Type="http://schemas.openxmlformats.org/officeDocument/2006/relationships/oleObject" Target="../embeddings/oleObject1.bin" TargetMode="Internal" /><Relationship Id="rId5" Type="http://schemas.openxmlformats.org/officeDocument/2006/relationships/image" Target="../media/image14.wmf" /><Relationship Id="rId6" Type="http://schemas.openxmlformats.org/officeDocument/2006/relationships/image" Target="../media/image15.png" /><Relationship Id="rId7" Type="http://schemas.openxmlformats.org/officeDocument/2006/relationships/image" Target="../media/image16.png" /><Relationship Id="rId8" Type="http://schemas.openxmlformats.org/officeDocument/2006/relationships/vmlDrawing" Target="../drawings/vmlDrawing1.v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tags" Target="../tags/tag4.x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1.xml" /><Relationship Id="rId3" Type="http://schemas.openxmlformats.org/officeDocument/2006/relationships/image" Target="../media/image4.png" /><Relationship Id="rId4" Type="http://schemas.openxmlformats.org/officeDocument/2006/relationships/image" Target="../media/image17.png" /><Relationship Id="rId5" Type="http://schemas.openxmlformats.org/officeDocument/2006/relationships/image" Target="../media/image18.pn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xml" /><Relationship Id="rId3" Type="http://schemas.openxmlformats.org/officeDocument/2006/relationships/image" Target="../media/image2.png"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19.png" /><Relationship Id="rId4" Type="http://schemas.openxmlformats.org/officeDocument/2006/relationships/image" Target="../media/image20.png" /><Relationship Id="rId5" Type="http://schemas.openxmlformats.org/officeDocument/2006/relationships/image" Target="../media/image21.png" /><Relationship Id="rId6" Type="http://schemas.openxmlformats.org/officeDocument/2006/relationships/image" Target="../media/image22.png"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23.png"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23.png" /><Relationship Id="rId3" Type="http://schemas.openxmlformats.org/officeDocument/2006/relationships/image" Target="../media/image4.png"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24.png"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tags" Target="../tags/tag5.xml"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25.gif"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26.png"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1.png" /><Relationship Id="rId3" Type="http://schemas.openxmlformats.org/officeDocument/2006/relationships/image" Target="../media/image12.png"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2.xml" /><Relationship Id="rId3" Type="http://schemas.openxmlformats.org/officeDocument/2006/relationships/image" Target="../media/image11.png" /><Relationship Id="rId4" Type="http://schemas.openxmlformats.org/officeDocument/2006/relationships/image" Target="../media/image27.png"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1.png" /><Relationship Id="rId3" Type="http://schemas.openxmlformats.org/officeDocument/2006/relationships/image" Target="../media/image28.png"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1.png" /><Relationship Id="rId3" Type="http://schemas.openxmlformats.org/officeDocument/2006/relationships/image" Target="../media/image29.png"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1.png" /><Relationship Id="rId3" Type="http://schemas.openxmlformats.org/officeDocument/2006/relationships/image" Target="../media/image30.pn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1.png" /><Relationship Id="rId3" Type="http://schemas.openxmlformats.org/officeDocument/2006/relationships/image" Target="../media/image31.png" /><Relationship Id="rId4" Type="http://schemas.openxmlformats.org/officeDocument/2006/relationships/image" Target="../media/image32.png" /><Relationship Id="rId5" Type="http://schemas.openxmlformats.org/officeDocument/2006/relationships/image" Target="../media/image33.png" /></Relationships>
</file>

<file path=ppt/slides/_rels/slide4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tags" Target="../tags/tag6.xml" /></Relationships>
</file>

<file path=ppt/slides/_rels/slide4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34.png" /><Relationship Id="rId4" Type="http://schemas.openxmlformats.org/officeDocument/2006/relationships/image" Target="../media/image35.png" /></Relationships>
</file>

<file path=ppt/slides/_rels/slide4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36.jpeg" /><Relationship Id="rId4" Type="http://schemas.openxmlformats.org/officeDocument/2006/relationships/image" Target="../media/image37.jpeg" /><Relationship Id="rId5" Type="http://schemas.openxmlformats.org/officeDocument/2006/relationships/image" Target="../media/image38.png" /><Relationship Id="rId6" Type="http://schemas.openxmlformats.org/officeDocument/2006/relationships/image" Target="../media/image39.png" /><Relationship Id="rId7" Type="http://schemas.openxmlformats.org/officeDocument/2006/relationships/image" Target="../media/image40.png" /></Relationships>
</file>

<file path=ppt/slides/_rels/slide4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41.png" /><Relationship Id="rId4" Type="http://schemas.openxmlformats.org/officeDocument/2006/relationships/image" Target="../media/image42.png" /></Relationships>
</file>

<file path=ppt/slides/_rels/slide4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3.xml" /><Relationship Id="rId3" Type="http://schemas.openxmlformats.org/officeDocument/2006/relationships/image" Target="../media/image43.png" /><Relationship Id="rId4" Type="http://schemas.openxmlformats.org/officeDocument/2006/relationships/image" Target="../media/image4.png" /></Relationships>
</file>

<file path=ppt/slides/_rels/slide4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4.png" /><Relationship Id="rId3" Type="http://schemas.openxmlformats.org/officeDocument/2006/relationships/image" Target="../media/image4.png" /></Relationships>
</file>

<file path=ppt/slides/_rels/slide4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4.xml" /><Relationship Id="rId3" Type="http://schemas.openxmlformats.org/officeDocument/2006/relationships/image" Target="../media/image4.png" /><Relationship Id="rId4" Type="http://schemas.openxmlformats.org/officeDocument/2006/relationships/image" Target="../media/image40.png" /></Relationships>
</file>

<file path=ppt/slides/_rels/slide4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45.png" /></Relationships>
</file>

<file path=ppt/slides/_rels/slide4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46.png" /><Relationship Id="rId4" Type="http://schemas.openxmlformats.org/officeDocument/2006/relationships/image" Target="../media/image47.pn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s>
</file>

<file path=ppt/slides/_rels/slide5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40.png" /></Relationships>
</file>

<file path=ppt/slides/_rels/slide5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48.jpeg" /><Relationship Id="rId4" Type="http://schemas.openxmlformats.org/officeDocument/2006/relationships/image" Target="../media/image49.png" /></Relationships>
</file>

<file path=ppt/slides/_rels/slide5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s>
</file>

<file path=ppt/slides/_rels/slide5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s>
</file>

<file path=ppt/slides/_rels/slide5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1.png" /><Relationship Id="rId3" Type="http://schemas.openxmlformats.org/officeDocument/2006/relationships/image" Target="../media/image12.png" /></Relationships>
</file>

<file path=ppt/slides/_rels/slide5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1.png" /><Relationship Id="rId3" Type="http://schemas.openxmlformats.org/officeDocument/2006/relationships/image" Target="../media/image50.png" /><Relationship Id="rId4" Type="http://schemas.openxmlformats.org/officeDocument/2006/relationships/image" Target="../media/image51.jpeg" /><Relationship Id="rId5" Type="http://schemas.openxmlformats.org/officeDocument/2006/relationships/image" Target="../media/image52.jpeg" /><Relationship Id="rId6" Type="http://schemas.openxmlformats.org/officeDocument/2006/relationships/image" Target="../media/image53.png" /></Relationships>
</file>

<file path=ppt/slides/_rels/slide5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1.png" /><Relationship Id="rId3" Type="http://schemas.openxmlformats.org/officeDocument/2006/relationships/image" Target="../media/image54.png" /><Relationship Id="rId4" Type="http://schemas.openxmlformats.org/officeDocument/2006/relationships/image" Target="../media/image55.png" /></Relationships>
</file>

<file path=ppt/slides/_rels/slide5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1.png" /><Relationship Id="rId3" Type="http://schemas.openxmlformats.org/officeDocument/2006/relationships/image" Target="../media/image56.png" /><Relationship Id="rId4" Type="http://schemas.openxmlformats.org/officeDocument/2006/relationships/tags" Target="../tags/tag7.xml" /></Relationships>
</file>

<file path=ppt/slides/_rels/slide5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1.png" /><Relationship Id="rId3" Type="http://schemas.openxmlformats.org/officeDocument/2006/relationships/image" Target="../media/image12.png" /></Relationships>
</file>

<file path=ppt/slides/_rels/slide5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1.png" /><Relationship Id="rId3" Type="http://schemas.openxmlformats.org/officeDocument/2006/relationships/image" Target="../media/image57.pn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5.png" /></Relationships>
</file>

<file path=ppt/slides/_rels/slide6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1.png" /><Relationship Id="rId3" Type="http://schemas.microsoft.com/office/2007/relationships/diagramDrawing" Target="../diagrams/drawing1.xml" /><Relationship Id="rId4" Type="http://schemas.openxmlformats.org/officeDocument/2006/relationships/diagramData" Target="../diagrams/data1.xml" /><Relationship Id="rId5" Type="http://schemas.openxmlformats.org/officeDocument/2006/relationships/diagramLayout" Target="../diagrams/layout1.xml" /><Relationship Id="rId6" Type="http://schemas.openxmlformats.org/officeDocument/2006/relationships/diagramQuickStyle" Target="../diagrams/quickStyle1.xml" /><Relationship Id="rId7" Type="http://schemas.openxmlformats.org/officeDocument/2006/relationships/diagramColors" Target="../diagrams/colors1.xml" /></Relationships>
</file>

<file path=ppt/slides/_rels/slide6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1.png" /><Relationship Id="rId3" Type="http://schemas.openxmlformats.org/officeDocument/2006/relationships/image" Target="../media/image58.png" /><Relationship Id="rId4" Type="http://schemas.openxmlformats.org/officeDocument/2006/relationships/image" Target="../media/image59.png" /><Relationship Id="rId5" Type="http://schemas.openxmlformats.org/officeDocument/2006/relationships/image" Target="../media/image60.png" /></Relationships>
</file>

<file path=ppt/slides/_rels/slide6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tags" Target="../tags/tag8.xml" /></Relationships>
</file>

<file path=ppt/slides/_rels/slide6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61.jpeg" /><Relationship Id="rId4" Type="http://schemas.openxmlformats.org/officeDocument/2006/relationships/image" Target="../media/image62.png" /><Relationship Id="rId5" Type="http://schemas.openxmlformats.org/officeDocument/2006/relationships/image" Target="../media/image63.png" /></Relationships>
</file>

<file path=ppt/slides/_rels/slide6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s>
</file>

<file path=ppt/slides/_rels/slide6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64.png" /><Relationship Id="rId4" Type="http://schemas.openxmlformats.org/officeDocument/2006/relationships/image" Target="../media/image65.png" /><Relationship Id="rId5" Type="http://schemas.openxmlformats.org/officeDocument/2006/relationships/image" Target="../media/image66.png" /></Relationships>
</file>

<file path=ppt/slides/_rels/slide6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67.png" /><Relationship Id="rId4" Type="http://schemas.openxmlformats.org/officeDocument/2006/relationships/image" Target="../media/image68.png" /></Relationships>
</file>

<file path=ppt/slides/_rels/slide6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s>
</file>

<file path=ppt/slides/_rels/slide6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69.png" /></Relationships>
</file>

<file path=ppt/slides/_rels/slide6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tags" Target="../tags/tag3.xml" /></Relationships>
</file>

<file path=ppt/slides/_rels/slide7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1.png" /><Relationship Id="rId3" Type="http://schemas.openxmlformats.org/officeDocument/2006/relationships/image" Target="../media/image70.png" /><Relationship Id="rId4" Type="http://schemas.openxmlformats.org/officeDocument/2006/relationships/image" Target="../media/image71.png" /><Relationship Id="rId5" Type="http://schemas.openxmlformats.org/officeDocument/2006/relationships/image" Target="../media/image72.png" /><Relationship Id="rId6" Type="http://schemas.openxmlformats.org/officeDocument/2006/relationships/image" Target="../media/image73.png" /><Relationship Id="rId7" Type="http://schemas.openxmlformats.org/officeDocument/2006/relationships/image" Target="../media/image74.png" /></Relationships>
</file>

<file path=ppt/slides/_rels/slide7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1.png" /><Relationship Id="rId3" Type="http://schemas.openxmlformats.org/officeDocument/2006/relationships/image" Target="../media/image75.png" /></Relationships>
</file>

<file path=ppt/slides/_rels/slide7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1.png" /><Relationship Id="rId3" Type="http://schemas.openxmlformats.org/officeDocument/2006/relationships/image" Target="../media/image76.png" /><Relationship Id="rId4" Type="http://schemas.openxmlformats.org/officeDocument/2006/relationships/image" Target="../media/image77.png" /></Relationships>
</file>

<file path=ppt/slides/_rels/slide7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9.xml" /><Relationship Id="rId3" Type="http://schemas.openxmlformats.org/officeDocument/2006/relationships/image" Target="../media/image2.png"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6.pn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57" name="任意多边形: 形状 56" title=""/>
          <p:cNvSpPr/>
          <p:nvPr/>
        </p:nvSpPr>
        <p:spPr>
          <a:xfrm>
            <a:off x="5677212" y="-1"/>
            <a:ext cx="6514788" cy="6876200"/>
          </a:xfrm>
          <a:custGeom>
            <a:gdLst>
              <a:gd name="connsiteX0" fmla="*/ 1383874 w 7183759"/>
              <a:gd name="connsiteY0" fmla="*/ 0 h 6876200"/>
              <a:gd name="connsiteX1" fmla="*/ 7183759 w 7183759"/>
              <a:gd name="connsiteY1" fmla="*/ 0 h 6876200"/>
              <a:gd name="connsiteX2" fmla="*/ 7183759 w 7183759"/>
              <a:gd name="connsiteY2" fmla="*/ 6876200 h 6876200"/>
              <a:gd name="connsiteX3" fmla="*/ 1401224 w 7183759"/>
              <a:gd name="connsiteY3" fmla="*/ 6876200 h 6876200"/>
              <a:gd name="connsiteX4" fmla="*/ 1284616 w 7183759"/>
              <a:gd name="connsiteY4" fmla="*/ 6753893 h 6876200"/>
              <a:gd name="connsiteX5" fmla="*/ 0 w 7183759"/>
              <a:gd name="connsiteY5" fmla="*/ 3429001 h 6876200"/>
              <a:gd name="connsiteX6" fmla="*/ 1284616 w 7183759"/>
              <a:gd name="connsiteY6" fmla="*/ 104109 h 68762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3759" h="6876200">
                <a:moveTo>
                  <a:pt x="1383874" y="0"/>
                </a:moveTo>
                <a:lnTo>
                  <a:pt x="7183759" y="0"/>
                </a:lnTo>
                <a:lnTo>
                  <a:pt x="7183759" y="6876200"/>
                </a:lnTo>
                <a:lnTo>
                  <a:pt x="1401224" y="6876200"/>
                </a:lnTo>
                <a:lnTo>
                  <a:pt x="1284616" y="6753893"/>
                </a:lnTo>
                <a:cubicBezTo>
                  <a:pt x="486462" y="5875729"/>
                  <a:pt x="0" y="4709175"/>
                  <a:pt x="0" y="3429001"/>
                </a:cubicBezTo>
                <a:cubicBezTo>
                  <a:pt x="0" y="2148828"/>
                  <a:pt x="486462" y="982274"/>
                  <a:pt x="1284616" y="104109"/>
                </a:cubicBezTo>
                <a:close/>
              </a:path>
            </a:pathLst>
          </a:custGeom>
          <a:solidFill>
            <a:srgbClr val="74B5FF">
              <a:alpha val="1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Light" panose="020b0200000000000000" pitchFamily="34" charset="-122"/>
              <a:ea typeface="思源黑体 CN Light" panose="020b0200000000000000" pitchFamily="34" charset="-122"/>
            </a:endParaRPr>
          </a:p>
        </p:txBody>
      </p:sp>
      <p:sp>
        <p:nvSpPr>
          <p:cNvPr id="42" name="椭圆 41" title=""/>
          <p:cNvSpPr/>
          <p:nvPr/>
        </p:nvSpPr>
        <p:spPr>
          <a:xfrm>
            <a:off x="7214467" y="1017244"/>
            <a:ext cx="4823512" cy="4823512"/>
          </a:xfrm>
          <a:prstGeom prst="ellipse">
            <a:avLst/>
          </a:pr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5" name="任意多边形: 形状 34" title=""/>
          <p:cNvSpPr/>
          <p:nvPr/>
        </p:nvSpPr>
        <p:spPr>
          <a:xfrm>
            <a:off x="635594" y="1634391"/>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5" name="任意多边形: 形状 54" title=""/>
          <p:cNvSpPr/>
          <p:nvPr/>
        </p:nvSpPr>
        <p:spPr>
          <a:xfrm>
            <a:off x="3153575" y="-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9" name="任意多边形: 形状 58" title=""/>
          <p:cNvSpPr/>
          <p:nvPr/>
        </p:nvSpPr>
        <p:spPr>
          <a:xfrm>
            <a:off x="11442640" y="-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2"/>
            </p:custDataLst>
          </p:nvPr>
        </p:nvSpPr>
        <p:spPr>
          <a:xfrm>
            <a:off x="5047676" y="463293"/>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1483373"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9" name="文本框 8" title=""/>
          <p:cNvSpPr txBox="1"/>
          <p:nvPr/>
        </p:nvSpPr>
        <p:spPr>
          <a:xfrm>
            <a:off x="630528" y="2664373"/>
            <a:ext cx="5983605" cy="1098550"/>
          </a:xfrm>
          <a:prstGeom prst="rect">
            <a:avLst/>
          </a:prstGeom>
          <a:noFill/>
        </p:spPr>
        <p:txBody>
          <a:bodyPr wrap="none" lIns="0" tIns="0" rIns="0" bIns="0" rtlCol="0">
            <a:noAutofit/>
          </a:bodyPr>
          <a:lstStyle/>
          <a:p>
            <a:pPr>
              <a:lnSpc>
                <a:spcPct val="110000"/>
              </a:lnSpc>
            </a:pPr>
            <a:r>
              <a:rPr lang="zh-CN" altLang="en-US" sz="6000" b="1">
                <a:solidFill>
                  <a:schemeClr val="tx1">
                    <a:lumMod val="75000"/>
                    <a:lumOff val="25000"/>
                  </a:schemeClr>
                </a:solidFill>
                <a:latin typeface="Alibaba PuHuiTi 2.0 105 Heavy" panose="00020600040101010101" charset="-122"/>
                <a:ea typeface="Alibaba PuHuiTi 2.0 105 Heavy" panose="00020600040101010101" charset="-122"/>
              </a:rPr>
              <a:t>物理</a:t>
            </a:r>
            <a:r>
              <a:rPr lang="zh-CN" sz="6000" b="1">
                <a:solidFill>
                  <a:schemeClr val="tx1">
                    <a:lumMod val="75000"/>
                    <a:lumOff val="25000"/>
                  </a:schemeClr>
                </a:solidFill>
                <a:latin typeface="Alibaba PuHuiTi 2.0 105 Heavy" panose="00020600040101010101" charset="-122"/>
                <a:ea typeface="Alibaba PuHuiTi 2.0 105 Heavy" panose="00020600040101010101" charset="-122"/>
              </a:rPr>
              <a:t>（全国通用）</a:t>
            </a:r>
          </a:p>
        </p:txBody>
      </p:sp>
      <p:cxnSp>
        <p:nvCxnSpPr>
          <p:cNvPr id="46" name="直接连接符 45" title=""/>
          <p:cNvCxnSpPr/>
          <p:nvPr/>
        </p:nvCxnSpPr>
        <p:spPr>
          <a:xfrm>
            <a:off x="2820241" y="2240761"/>
            <a:ext cx="2281555" cy="0"/>
          </a:xfrm>
          <a:prstGeom prst="line">
            <a:avLst/>
          </a:prstGeom>
          <a:ln w="127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3" name="圆角矩形 12" title=""/>
          <p:cNvSpPr/>
          <p:nvPr/>
        </p:nvSpPr>
        <p:spPr>
          <a:xfrm>
            <a:off x="834390" y="4698365"/>
            <a:ext cx="2218690" cy="539750"/>
          </a:xfrm>
          <a:prstGeom prst="roundRect">
            <a:avLst>
              <a:gd name="adj" fmla="val 50000"/>
            </a:avLst>
          </a:pr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0" name="TextBox 5" title=""/>
          <p:cNvSpPr txBox="1"/>
          <p:nvPr/>
        </p:nvSpPr>
        <p:spPr>
          <a:xfrm>
            <a:off x="1138090" y="4779106"/>
            <a:ext cx="1295400" cy="378460"/>
          </a:xfrm>
          <a:prstGeom prst="rect">
            <a:avLst/>
          </a:prstGeom>
          <a:noFill/>
        </p:spPr>
        <p:txBody>
          <a:bodyPr wrap="none" lIns="91440" tIns="45720" rIns="91440" bIns="45720" rtlCol="0">
            <a:spAutoFit/>
          </a:bodyPr>
          <a:lstStyle/>
          <a:p>
            <a:r>
              <a:rPr lang="zh-CN" altLang="en-US" sz="1865" b="1">
                <a:solidFill>
                  <a:schemeClr val="bg1"/>
                </a:solidFill>
                <a:latin typeface="思源黑体 CN Normal" panose="02010600030101010101" charset="-122"/>
                <a:ea typeface="思源黑体 CN Normal" panose="02010600030101010101" charset="-122"/>
                <a:cs typeface="思源黑体 CN Normal" panose="02010600030101010101" charset="-122"/>
              </a:rPr>
              <a:t>讲师：</a:t>
            </a:r>
            <a:r>
              <a:rPr lang="en-US" altLang="zh-CN" sz="1865" b="1">
                <a:solidFill>
                  <a:schemeClr val="bg1"/>
                </a:solidFill>
                <a:latin typeface="思源黑体 CN Normal" panose="02010600030101010101" charset="-122"/>
                <a:ea typeface="思源黑体 CN Normal" panose="02010600030101010101" charset="-122"/>
                <a:cs typeface="思源黑体 CN Normal" panose="02010600030101010101" charset="-122"/>
              </a:rPr>
              <a:t>xxx</a:t>
            </a:r>
          </a:p>
        </p:txBody>
      </p:sp>
      <p:pic>
        <p:nvPicPr>
          <p:cNvPr id="2" name="图片 1" title=""/>
          <p:cNvPicPr>
            <a:picLocks noChangeAspect="1"/>
          </p:cNvPicPr>
          <p:nvPr/>
        </p:nvPicPr>
        <p:blipFill>
          <a:blip r:embed="rId3"/>
          <a:stretch>
            <a:fillRect/>
          </a:stretch>
        </p:blipFill>
        <p:spPr>
          <a:xfrm>
            <a:off x="8265795" y="1454150"/>
            <a:ext cx="2719705" cy="3524885"/>
          </a:xfrm>
          <a:prstGeom prst="rect">
            <a:avLst/>
          </a:prstGeom>
        </p:spPr>
      </p:pic>
      <p:pic>
        <p:nvPicPr>
          <p:cNvPr id="3" name="图片 2" title=""/>
          <p:cNvPicPr>
            <a:picLocks noChangeAspect="1"/>
          </p:cNvPicPr>
          <p:nvPr/>
        </p:nvPicPr>
        <p:blipFill>
          <a:blip r:embed="rId4"/>
          <a:stretch>
            <a:fillRect/>
          </a:stretch>
        </p:blipFill>
        <p:spPr>
          <a:xfrm>
            <a:off x="5676900" y="-2648585"/>
            <a:ext cx="4210050" cy="1981200"/>
          </a:xfrm>
          <a:prstGeom prst="rect">
            <a:avLst/>
          </a:prstGeom>
        </p:spPr>
      </p:pic>
      <p:sp>
        <p:nvSpPr>
          <p:cNvPr id="4" name="文本框 3" title=""/>
          <p:cNvSpPr txBox="1"/>
          <p:nvPr/>
        </p:nvSpPr>
        <p:spPr>
          <a:xfrm>
            <a:off x="2130434" y="1649818"/>
            <a:ext cx="4130675" cy="521970"/>
          </a:xfrm>
          <a:prstGeom prst="rect">
            <a:avLst/>
          </a:prstGeom>
          <a:ln>
            <a:noFill/>
          </a:ln>
        </p:spPr>
        <p:txBody>
          <a:bodyPr wrap="square">
            <a:spAutoFit/>
          </a:bodyPr>
          <a:lstStyle/>
          <a:p>
            <a:r>
              <a:rPr lang="zh-CN" sz="2800" b="1">
                <a:solidFill>
                  <a:srgbClr val="92D050"/>
                </a:solidFill>
                <a:latin typeface="微软雅黑" panose="020b0503020204020204" charset="-122"/>
                <a:ea typeface="微软雅黑" panose="020b0503020204020204" charset="-122"/>
              </a:rPr>
              <a:t>中考</a:t>
            </a:r>
            <a:r>
              <a:rPr lang="zh-CN" sz="2800" b="1">
                <a:solidFill>
                  <a:srgbClr val="92D050"/>
                </a:solidFill>
                <a:latin typeface="微软雅黑" panose="020b0503020204020204" charset="-122"/>
                <a:ea typeface="微软雅黑" panose="020b0503020204020204" charset="-122"/>
                <a:sym typeface="+mn-ea"/>
              </a:rPr>
              <a:t>物理</a:t>
            </a:r>
            <a:r>
              <a:rPr lang="zh-CN" sz="2800" b="1">
                <a:solidFill>
                  <a:srgbClr val="92D050"/>
                </a:solidFill>
                <a:latin typeface="微软雅黑" panose="020b0503020204020204" charset="-122"/>
                <a:ea typeface="微软雅黑" panose="020b0503020204020204" charset="-122"/>
              </a:rPr>
              <a:t>一轮复习讲练测</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500"/>
                                        <p:tgtEl>
                                          <p:spTgt spid="5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500"/>
                                        <p:tgtEl>
                                          <p:spTgt spid="5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fade">
                                      <p:cBhvr>
                                        <p:cTn id="25" dur="500"/>
                                        <p:tgtEl>
                                          <p:spTgt spid="63"/>
                                        </p:tgtEl>
                                      </p:cBhvr>
                                    </p:animEffect>
                                  </p:childTnLst>
                                </p:cTn>
                              </p:par>
                            </p:childTnLst>
                          </p:cTn>
                        </p:par>
                      </p:childTnLst>
                    </p:cTn>
                  </p:par>
                  <p:par>
                    <p:cTn id="26" fill="hold" nodeType="clickPar">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42" grpId="0" animBg="1"/>
      <p:bldP spid="35" grpId="0" animBg="1"/>
      <p:bldP spid="55" grpId="0" animBg="1"/>
      <p:bldP spid="59" grpId="0" animBg="1"/>
      <p:bldP spid="60" grpId="1" animBg="1"/>
      <p:bldP spid="63" grpId="0" animBg="1"/>
      <p:bldP spid="4" grpId="0"/>
    </p:bldLst>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6212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三、温度计的使用</a:t>
            </a:r>
          </a:p>
        </p:txBody>
      </p:sp>
      <p:sp>
        <p:nvSpPr>
          <p:cNvPr id="6" name="文本框 5" title=""/>
          <p:cNvSpPr txBox="1"/>
          <p:nvPr/>
        </p:nvSpPr>
        <p:spPr>
          <a:xfrm>
            <a:off x="244475" y="1340485"/>
            <a:ext cx="11703050" cy="553085"/>
          </a:xfrm>
          <a:prstGeom prst="rect">
            <a:avLst/>
          </a:prstGeom>
          <a:noFill/>
        </p:spPr>
        <p:txBody>
          <a:bodyPr wrap="square" rtlCol="0" anchor="t">
            <a:spAutoFit/>
          </a:bodyPr>
          <a:lstStyle/>
          <a:p>
            <a:pPr fontAlgn="auto">
              <a:lnSpc>
                <a:spcPct val="150000"/>
              </a:lnSpc>
            </a:pPr>
            <a:r>
              <a:rPr sz="2000" b="1">
                <a:latin typeface="微软雅黑" panose="020b0503020204020204" charset="-122"/>
                <a:ea typeface="微软雅黑" panose="020b0503020204020204" charset="-122"/>
                <a:cs typeface="微软雅黑" panose="020b0503020204020204" charset="-122"/>
              </a:rPr>
              <a:t>正确使用温度计要做到“六会”：</a:t>
            </a:r>
            <a:endParaRPr sz="2000">
              <a:latin typeface="微软雅黑" panose="020b0503020204020204" charset="-122"/>
              <a:ea typeface="微软雅黑" panose="020b0503020204020204" charset="-122"/>
              <a:cs typeface="微软雅黑" panose="020b0503020204020204" charset="-122"/>
            </a:endParaRPr>
          </a:p>
        </p:txBody>
      </p:sp>
      <p:graphicFrame>
        <p:nvGraphicFramePr>
          <p:cNvPr id="2" name="表格 1" title=""/>
          <p:cNvGraphicFramePr>
            <a:graphicFrameLocks noGrp="1"/>
          </p:cNvGraphicFramePr>
          <p:nvPr/>
        </p:nvGraphicFramePr>
        <p:xfrm>
          <a:off x="292735" y="2195830"/>
          <a:ext cx="10954385" cy="3387090"/>
        </p:xfrm>
        <a:graphic>
          <a:graphicData uri="http://schemas.openxmlformats.org/drawingml/2006/table">
            <a:tbl>
              <a:tblPr firstRow="1" bandRow="1">
                <a:tableStyleId>{5940675A-B579-460E-94D1-54222C63F5DA}</a:tableStyleId>
              </a:tblPr>
              <a:tblGrid>
                <a:gridCol w="1492250"/>
                <a:gridCol w="9462135"/>
              </a:tblGrid>
              <a:tr h="473075">
                <a:tc>
                  <a:txBody>
                    <a:bodyPr vert="horz" wrap="square"/>
                    <a:lstStyle/>
                    <a:p>
                      <a:pPr indent="0" algn="ctr">
                        <a:buNone/>
                      </a:pPr>
                      <a:r>
                        <a:rPr lang="en-US" sz="1800" b="1">
                          <a:solidFill>
                            <a:srgbClr val="000000"/>
                          </a:solidFill>
                          <a:latin typeface="微软雅黑" panose="020b0503020204020204" charset="-122"/>
                          <a:ea typeface="微软雅黑" panose="020b0503020204020204" charset="-122"/>
                          <a:cs typeface="微软雅黑" panose="020b0503020204020204" charset="-122"/>
                        </a:rPr>
                        <a:t>“六会”</a:t>
                      </a:r>
                      <a:endParaRPr lang="en-US" altLang="en-US" sz="1800" b="1">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ABF8F"/>
                    </a:solidFill>
                  </a:tcPr>
                </a:tc>
                <a:tc>
                  <a:txBody>
                    <a:bodyPr vert="horz" wrap="square"/>
                    <a:lstStyle/>
                    <a:p>
                      <a:pPr indent="0" algn="ctr">
                        <a:buNone/>
                      </a:pPr>
                      <a:r>
                        <a:rPr lang="en-US" sz="1800" b="1">
                          <a:solidFill>
                            <a:srgbClr val="000000"/>
                          </a:solidFill>
                          <a:latin typeface="微软雅黑" panose="020b0503020204020204" charset="-122"/>
                          <a:ea typeface="微软雅黑" panose="020b0503020204020204" charset="-122"/>
                          <a:cs typeface="宋体" panose="02010600030101010101" pitchFamily="2" charset="-122"/>
                        </a:rPr>
                        <a:t>要求</a:t>
                      </a:r>
                      <a:endParaRPr lang="en-US" altLang="en-US" sz="18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ABF8F"/>
                    </a:solidFill>
                  </a:tcPr>
                </a:tc>
              </a:tr>
              <a:tr h="473075">
                <a:tc>
                  <a:txBody>
                    <a:bodyPr vert="horz" wrap="square"/>
                    <a:lstStyle/>
                    <a:p>
                      <a:pPr indent="0" algn="ctr">
                        <a:buNone/>
                      </a:pPr>
                      <a:r>
                        <a:rPr lang="en-US" sz="1800" b="1">
                          <a:solidFill>
                            <a:srgbClr val="000000"/>
                          </a:solidFill>
                          <a:latin typeface="微软雅黑" panose="020b0503020204020204" charset="-122"/>
                          <a:ea typeface="微软雅黑" panose="020b0503020204020204" charset="-122"/>
                          <a:cs typeface="新宋体" panose="02010609030101010101" charset="-122"/>
                        </a:rPr>
                        <a:t>会认</a:t>
                      </a:r>
                      <a:endParaRPr lang="en-US" altLang="en-US" sz="1800" b="1">
                        <a:solidFill>
                          <a:srgbClr val="000000"/>
                        </a:solidFill>
                        <a:latin typeface="微软雅黑" panose="020b0503020204020204" charset="-122"/>
                        <a:ea typeface="微软雅黑" panose="020b0503020204020204" charset="-122"/>
                        <a:cs typeface="新宋体" panose="02010609030101010101"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l">
                        <a:buNone/>
                      </a:pPr>
                      <a:r>
                        <a:rPr lang="en-US" sz="1800" b="0" smtClean="0">
                          <a:latin typeface="微软雅黑" panose="020b0503020204020204" charset="-122"/>
                          <a:ea typeface="微软雅黑" panose="020b0503020204020204" charset="-122"/>
                          <a:cs typeface="宋体" panose="02010600030101010101" pitchFamily="2" charset="-122"/>
                        </a:rPr>
                        <a:t>  认清温度计的</a:t>
                      </a:r>
                      <a:r>
                        <a:rPr lang="en-US" sz="1800" b="0" err="1" smtClean="0">
                          <a:highlight>
                            <a:srgbClr val="FFFF00"/>
                          </a:highlight>
                          <a:latin typeface="微软雅黑" panose="020b0503020204020204" charset="-122"/>
                          <a:ea typeface="微软雅黑" panose="020b0503020204020204" charset="-122"/>
                          <a:cs typeface="宋体" panose="02010600030101010101" pitchFamily="2" charset="-122"/>
                        </a:rPr>
                        <a:t>量程</a:t>
                      </a:r>
                      <a:r>
                        <a:rPr lang="en-US" sz="1800" b="0" err="1" smtClean="0">
                          <a:latin typeface="微软雅黑" panose="020b0503020204020204" charset="-122"/>
                          <a:ea typeface="微软雅黑" panose="020b0503020204020204" charset="-122"/>
                          <a:cs typeface="宋体" panose="02010600030101010101" pitchFamily="2" charset="-122"/>
                        </a:rPr>
                        <a:t>和</a:t>
                      </a:r>
                      <a:r>
                        <a:rPr lang="en-US" sz="1800" b="0" err="1" smtClean="0">
                          <a:highlight>
                            <a:srgbClr val="FFFF00"/>
                          </a:highlight>
                          <a:latin typeface="微软雅黑" panose="020b0503020204020204" charset="-122"/>
                          <a:ea typeface="微软雅黑" panose="020b0503020204020204" charset="-122"/>
                          <a:cs typeface="宋体" panose="02010600030101010101" pitchFamily="2" charset="-122"/>
                        </a:rPr>
                        <a:t>分度值</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73075">
                <a:tc>
                  <a:txBody>
                    <a:bodyPr vert="horz" wrap="square"/>
                    <a:lstStyle/>
                    <a:p>
                      <a:pPr indent="0" algn="ctr">
                        <a:buNone/>
                      </a:pPr>
                      <a:r>
                        <a:rPr lang="en-US" sz="1800" b="1">
                          <a:solidFill>
                            <a:srgbClr val="000000"/>
                          </a:solidFill>
                          <a:latin typeface="微软雅黑" panose="020b0503020204020204" charset="-122"/>
                          <a:ea typeface="微软雅黑" panose="020b0503020204020204" charset="-122"/>
                          <a:cs typeface="新宋体" panose="02010609030101010101" charset="-122"/>
                        </a:rPr>
                        <a:t>会选</a:t>
                      </a:r>
                      <a:endParaRPr lang="en-US" altLang="en-US" sz="1800" b="1">
                        <a:solidFill>
                          <a:srgbClr val="000000"/>
                        </a:solidFill>
                        <a:latin typeface="微软雅黑" panose="020b0503020204020204" charset="-122"/>
                        <a:ea typeface="微软雅黑" panose="020b0503020204020204" charset="-122"/>
                        <a:cs typeface="新宋体" panose="02010609030101010101"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l">
                        <a:buNone/>
                      </a:pPr>
                      <a:r>
                        <a:rPr lang="en-US" sz="1800" b="0" smtClean="0">
                          <a:latin typeface="微软雅黑" panose="020b0503020204020204" charset="-122"/>
                          <a:ea typeface="微软雅黑" panose="020b0503020204020204" charset="-122"/>
                          <a:cs typeface="宋体" panose="02010600030101010101" pitchFamily="2" charset="-122"/>
                        </a:rPr>
                        <a:t>  测量前先</a:t>
                      </a:r>
                      <a:r>
                        <a:rPr lang="en-US" sz="1800" b="0" err="1" smtClean="0">
                          <a:highlight>
                            <a:srgbClr val="FFFF00"/>
                          </a:highlight>
                          <a:latin typeface="微软雅黑" panose="020b0503020204020204" charset="-122"/>
                          <a:ea typeface="微软雅黑" panose="020b0503020204020204" charset="-122"/>
                          <a:cs typeface="宋体" panose="02010600030101010101" pitchFamily="2" charset="-122"/>
                        </a:rPr>
                        <a:t>估测被测物体的温度</a:t>
                      </a:r>
                      <a:r>
                        <a:rPr lang="en-US" sz="1800" b="0" err="1">
                          <a:latin typeface="微软雅黑" panose="020b0503020204020204" charset="-122"/>
                          <a:ea typeface="微软雅黑" panose="020b0503020204020204" charset="-122"/>
                          <a:cs typeface="宋体" panose="02010600030101010101" pitchFamily="2" charset="-122"/>
                        </a:rPr>
                        <a:t>，选择量程合适的温度计</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73075">
                <a:tc>
                  <a:txBody>
                    <a:bodyPr vert="horz" wrap="square"/>
                    <a:lstStyle/>
                    <a:p>
                      <a:pPr indent="0" algn="ctr">
                        <a:buNone/>
                      </a:pPr>
                      <a:r>
                        <a:rPr lang="en-US" sz="1800" b="1">
                          <a:solidFill>
                            <a:srgbClr val="000000"/>
                          </a:solidFill>
                          <a:latin typeface="微软雅黑" panose="020b0503020204020204" charset="-122"/>
                          <a:ea typeface="微软雅黑" panose="020b0503020204020204" charset="-122"/>
                          <a:cs typeface="新宋体" panose="02010609030101010101" charset="-122"/>
                        </a:rPr>
                        <a:t>会拿</a:t>
                      </a:r>
                      <a:endParaRPr lang="en-US" altLang="en-US" sz="1800" b="1">
                        <a:solidFill>
                          <a:srgbClr val="000000"/>
                        </a:solidFill>
                        <a:latin typeface="微软雅黑" panose="020b0503020204020204" charset="-122"/>
                        <a:ea typeface="微软雅黑" panose="020b0503020204020204" charset="-122"/>
                        <a:cs typeface="新宋体" panose="02010609030101010101"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l">
                        <a:buNone/>
                      </a:pPr>
                      <a:r>
                        <a:rPr lang="en-US" sz="1800" b="0" smtClean="0">
                          <a:latin typeface="微软雅黑" panose="020b0503020204020204" charset="-122"/>
                          <a:ea typeface="微软雅黑" panose="020b0503020204020204" charset="-122"/>
                          <a:cs typeface="宋体" panose="02010600030101010101" pitchFamily="2" charset="-122"/>
                        </a:rPr>
                        <a:t>  在拿温度计时</a:t>
                      </a:r>
                      <a:r>
                        <a:rPr lang="en-US" sz="1800" b="0" err="1">
                          <a:latin typeface="微软雅黑" panose="020b0503020204020204" charset="-122"/>
                          <a:ea typeface="微软雅黑" panose="020b0503020204020204" charset="-122"/>
                          <a:cs typeface="宋体" panose="02010600030101010101" pitchFamily="2" charset="-122"/>
                        </a:rPr>
                        <a:t>，要拿住温度计的上部，不可让手触及温度计的</a:t>
                      </a:r>
                      <a:r>
                        <a:rPr lang="en-US" sz="1800" b="0" err="1">
                          <a:highlight>
                            <a:srgbClr val="FFFF00"/>
                          </a:highlight>
                          <a:latin typeface="微软雅黑" panose="020b0503020204020204" charset="-122"/>
                          <a:ea typeface="微软雅黑" panose="020b0503020204020204" charset="-122"/>
                          <a:cs typeface="宋体" panose="02010600030101010101" pitchFamily="2" charset="-122"/>
                        </a:rPr>
                        <a:t>玻璃泡</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73075">
                <a:tc>
                  <a:txBody>
                    <a:bodyPr vert="horz" wrap="square"/>
                    <a:lstStyle/>
                    <a:p>
                      <a:pPr indent="0" algn="ctr">
                        <a:buNone/>
                      </a:pPr>
                      <a:r>
                        <a:rPr lang="en-US" sz="1800" b="1">
                          <a:solidFill>
                            <a:srgbClr val="000000"/>
                          </a:solidFill>
                          <a:latin typeface="微软雅黑" panose="020b0503020204020204" charset="-122"/>
                          <a:ea typeface="微软雅黑" panose="020b0503020204020204" charset="-122"/>
                          <a:cs typeface="新宋体" panose="02010609030101010101" charset="-122"/>
                        </a:rPr>
                        <a:t>会放</a:t>
                      </a:r>
                      <a:endParaRPr lang="en-US" altLang="en-US" sz="1800" b="1">
                        <a:solidFill>
                          <a:srgbClr val="000000"/>
                        </a:solidFill>
                        <a:latin typeface="微软雅黑" panose="020b0503020204020204" charset="-122"/>
                        <a:ea typeface="微软雅黑" panose="020b0503020204020204" charset="-122"/>
                        <a:cs typeface="新宋体" panose="02010609030101010101"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l">
                        <a:buNone/>
                      </a:pPr>
                      <a:r>
                        <a:rPr lang="en-US" sz="1800" b="0" smtClean="0">
                          <a:latin typeface="微软雅黑" panose="020b0503020204020204" charset="-122"/>
                          <a:ea typeface="微软雅黑" panose="020b0503020204020204" charset="-122"/>
                          <a:cs typeface="宋体" panose="02010600030101010101" pitchFamily="2" charset="-122"/>
                        </a:rPr>
                        <a:t>  温度计的玻璃泡应该</a:t>
                      </a:r>
                      <a:r>
                        <a:rPr lang="en-US" sz="1800" b="0" err="1" smtClean="0">
                          <a:highlight>
                            <a:srgbClr val="FFFF00"/>
                          </a:highlight>
                          <a:latin typeface="微软雅黑" panose="020b0503020204020204" charset="-122"/>
                          <a:ea typeface="微软雅黑" panose="020b0503020204020204" charset="-122"/>
                          <a:cs typeface="宋体" panose="02010600030101010101" pitchFamily="2" charset="-122"/>
                        </a:rPr>
                        <a:t>全部浸入</a:t>
                      </a:r>
                      <a:r>
                        <a:rPr lang="en-US" sz="1800" b="0" err="1" smtClean="0">
                          <a:latin typeface="微软雅黑" panose="020b0503020204020204" charset="-122"/>
                          <a:ea typeface="微软雅黑" panose="020b0503020204020204" charset="-122"/>
                          <a:cs typeface="宋体" panose="02010600030101010101" pitchFamily="2" charset="-122"/>
                        </a:rPr>
                        <a:t>被测液体中</a:t>
                      </a:r>
                      <a:r>
                        <a:rPr lang="en-US" sz="1800" b="0" err="1">
                          <a:latin typeface="微软雅黑" panose="020b0503020204020204" charset="-122"/>
                          <a:ea typeface="微软雅黑" panose="020b0503020204020204" charset="-122"/>
                          <a:cs typeface="宋体" panose="02010600030101010101" pitchFamily="2" charset="-122"/>
                        </a:rPr>
                        <a:t>，且不要碰到</a:t>
                      </a:r>
                      <a:r>
                        <a:rPr lang="en-US" sz="1800" b="0" err="1">
                          <a:highlight>
                            <a:srgbClr val="FFFF00"/>
                          </a:highlight>
                          <a:latin typeface="微软雅黑" panose="020b0503020204020204" charset="-122"/>
                          <a:ea typeface="微软雅黑" panose="020b0503020204020204" charset="-122"/>
                          <a:cs typeface="宋体" panose="02010600030101010101" pitchFamily="2" charset="-122"/>
                        </a:rPr>
                        <a:t>容器底或侧壁</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73075">
                <a:tc>
                  <a:txBody>
                    <a:bodyPr vert="horz" wrap="square"/>
                    <a:lstStyle/>
                    <a:p>
                      <a:pPr indent="0" algn="ctr">
                        <a:buNone/>
                      </a:pPr>
                      <a:r>
                        <a:rPr lang="en-US" sz="1800" b="1">
                          <a:solidFill>
                            <a:srgbClr val="000000"/>
                          </a:solidFill>
                          <a:latin typeface="微软雅黑" panose="020b0503020204020204" charset="-122"/>
                          <a:ea typeface="微软雅黑" panose="020b0503020204020204" charset="-122"/>
                          <a:cs typeface="新宋体" panose="02010609030101010101" charset="-122"/>
                        </a:rPr>
                        <a:t>会读</a:t>
                      </a:r>
                      <a:endParaRPr lang="en-US" altLang="en-US" sz="1800" b="1">
                        <a:solidFill>
                          <a:srgbClr val="000000"/>
                        </a:solidFill>
                        <a:latin typeface="微软雅黑" panose="020b0503020204020204" charset="-122"/>
                        <a:ea typeface="微软雅黑" panose="020b0503020204020204" charset="-122"/>
                        <a:cs typeface="新宋体" panose="02010609030101010101"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l">
                        <a:buNone/>
                      </a:pPr>
                      <a:r>
                        <a:rPr lang="en-US" sz="1800" b="0" smtClean="0">
                          <a:latin typeface="微软雅黑" panose="020b0503020204020204" charset="-122"/>
                          <a:ea typeface="微软雅黑" panose="020b0503020204020204" charset="-122"/>
                          <a:cs typeface="宋体" panose="02010600030101010101" pitchFamily="2" charset="-122"/>
                        </a:rPr>
                        <a:t>  温度计示数</a:t>
                      </a:r>
                      <a:r>
                        <a:rPr lang="en-US" sz="1800" b="0" err="1" smtClean="0">
                          <a:highlight>
                            <a:srgbClr val="FFFF00"/>
                          </a:highlight>
                          <a:latin typeface="微软雅黑" panose="020b0503020204020204" charset="-122"/>
                          <a:ea typeface="微软雅黑" panose="020b0503020204020204" charset="-122"/>
                          <a:cs typeface="宋体" panose="02010600030101010101" pitchFamily="2" charset="-122"/>
                        </a:rPr>
                        <a:t>稳定</a:t>
                      </a:r>
                      <a:r>
                        <a:rPr lang="en-US" sz="1800" b="0" err="1" smtClean="0">
                          <a:latin typeface="微软雅黑" panose="020b0503020204020204" charset="-122"/>
                          <a:ea typeface="微软雅黑" panose="020b0503020204020204" charset="-122"/>
                          <a:cs typeface="宋体" panose="02010600030101010101" pitchFamily="2" charset="-122"/>
                        </a:rPr>
                        <a:t>后再读数</a:t>
                      </a:r>
                      <a:r>
                        <a:rPr lang="en-US" sz="1800" b="0" err="1">
                          <a:latin typeface="微软雅黑" panose="020b0503020204020204" charset="-122"/>
                          <a:ea typeface="微软雅黑" panose="020b0503020204020204" charset="-122"/>
                          <a:cs typeface="宋体" panose="02010600030101010101" pitchFamily="2" charset="-122"/>
                        </a:rPr>
                        <a:t>，读数时温度计的玻璃泡要留在液体中，</a:t>
                      </a:r>
                      <a:r>
                        <a:rPr lang="en-US" sz="1800" b="0" err="1" smtClean="0">
                          <a:latin typeface="微软雅黑" panose="020b0503020204020204" charset="-122"/>
                          <a:ea typeface="微软雅黑" panose="020b0503020204020204" charset="-122"/>
                          <a:cs typeface="宋体" panose="02010600030101010101" pitchFamily="2" charset="-122"/>
                        </a:rPr>
                        <a:t>视线要与温度计液柱的</a:t>
                      </a:r>
                      <a:r>
                        <a:rPr lang="en-US" sz="1800" b="0" err="1" smtClean="0">
                          <a:highlight>
                            <a:srgbClr val="FFFF00"/>
                          </a:highlight>
                          <a:latin typeface="微软雅黑" panose="020b0503020204020204" charset="-122"/>
                          <a:ea typeface="微软雅黑" panose="020b0503020204020204" charset="-122"/>
                          <a:cs typeface="宋体" panose="02010600030101010101" pitchFamily="2" charset="-122"/>
                        </a:rPr>
                        <a:t>液</a:t>
                      </a:r>
                      <a:endParaRPr lang="en-US" sz="1800" b="0" smtClean="0">
                        <a:highlight>
                          <a:srgbClr val="FFFF00"/>
                        </a:highlight>
                        <a:latin typeface="微软雅黑" panose="020b0503020204020204" charset="-122"/>
                        <a:ea typeface="微软雅黑" panose="020b0503020204020204" charset="-122"/>
                        <a:cs typeface="宋体" panose="02010600030101010101" pitchFamily="2" charset="-122"/>
                      </a:endParaRPr>
                    </a:p>
                    <a:p>
                      <a:pPr indent="0" algn="l">
                        <a:buNone/>
                      </a:pPr>
                      <a:r>
                        <a:rPr lang="en-US" sz="1800" b="0" smtClean="0">
                          <a:highlight>
                            <a:srgbClr val="FFFF00"/>
                          </a:highlight>
                          <a:latin typeface="微软雅黑" panose="020b0503020204020204" charset="-122"/>
                          <a:ea typeface="微软雅黑" panose="020b0503020204020204" charset="-122"/>
                          <a:cs typeface="宋体" panose="02010600030101010101" pitchFamily="2" charset="-122"/>
                        </a:rPr>
                        <a:t>  面相平</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73075">
                <a:tc>
                  <a:txBody>
                    <a:bodyPr vert="horz" wrap="square"/>
                    <a:lstStyle/>
                    <a:p>
                      <a:pPr indent="0" algn="ctr">
                        <a:buNone/>
                      </a:pPr>
                      <a:r>
                        <a:rPr lang="en-US" sz="1800" b="1">
                          <a:solidFill>
                            <a:srgbClr val="000000"/>
                          </a:solidFill>
                          <a:latin typeface="微软雅黑" panose="020b0503020204020204" charset="-122"/>
                          <a:ea typeface="微软雅黑" panose="020b0503020204020204" charset="-122"/>
                          <a:cs typeface="新宋体" panose="02010609030101010101" charset="-122"/>
                        </a:rPr>
                        <a:t>会记</a:t>
                      </a:r>
                      <a:endParaRPr lang="en-US" altLang="en-US" sz="1800" b="1">
                        <a:solidFill>
                          <a:srgbClr val="000000"/>
                        </a:solidFill>
                        <a:latin typeface="微软雅黑" panose="020b0503020204020204" charset="-122"/>
                        <a:ea typeface="微软雅黑" panose="020b0503020204020204" charset="-122"/>
                        <a:cs typeface="新宋体" panose="02010609030101010101"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l">
                        <a:buNone/>
                      </a:pPr>
                      <a:r>
                        <a:rPr lang="en-US" sz="1800" b="0" smtClean="0">
                          <a:latin typeface="微软雅黑" panose="020b0503020204020204" charset="-122"/>
                          <a:ea typeface="微软雅黑" panose="020b0503020204020204" charset="-122"/>
                          <a:cs typeface="宋体" panose="02010600030101010101" pitchFamily="2" charset="-122"/>
                        </a:rPr>
                        <a:t>  记录温度值时</a:t>
                      </a:r>
                      <a:r>
                        <a:rPr lang="en-US" sz="1800" b="0" err="1">
                          <a:latin typeface="微软雅黑" panose="020b0503020204020204" charset="-122"/>
                          <a:ea typeface="微软雅黑" panose="020b0503020204020204" charset="-122"/>
                          <a:cs typeface="宋体" panose="02010600030101010101" pitchFamily="2" charset="-122"/>
                        </a:rPr>
                        <a:t>，不用进行估读，但不要漏写或错写单位，零摄氏度以下的温度不要忘记负号</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6212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三、温度计的使用</a:t>
            </a:r>
          </a:p>
        </p:txBody>
      </p:sp>
      <p:sp>
        <p:nvSpPr>
          <p:cNvPr id="6" name="文本框 5" title=""/>
          <p:cNvSpPr txBox="1"/>
          <p:nvPr/>
        </p:nvSpPr>
        <p:spPr>
          <a:xfrm>
            <a:off x="244475" y="1340485"/>
            <a:ext cx="11703050" cy="553085"/>
          </a:xfrm>
          <a:prstGeom prst="rect">
            <a:avLst/>
          </a:prstGeom>
          <a:noFill/>
        </p:spPr>
        <p:txBody>
          <a:bodyPr wrap="square" rtlCol="0" anchor="t">
            <a:spAutoFit/>
          </a:bodyPr>
          <a:lstStyle/>
          <a:p>
            <a:pPr fontAlgn="auto">
              <a:lnSpc>
                <a:spcPct val="150000"/>
              </a:lnSpc>
            </a:pPr>
            <a:r>
              <a:rPr sz="2000">
                <a:solidFill>
                  <a:schemeClr val="accent2">
                    <a:lumMod val="75000"/>
                  </a:schemeClr>
                </a:solidFill>
                <a:latin typeface="微软雅黑" panose="020b0503020204020204" charset="-122"/>
                <a:ea typeface="微软雅黑" panose="020b0503020204020204" charset="-122"/>
                <a:cs typeface="微软雅黑" panose="020b0503020204020204" charset="-122"/>
              </a:rPr>
              <a:t>图解温度计使用方法</a:t>
            </a:r>
          </a:p>
        </p:txBody>
      </p:sp>
      <p:pic>
        <p:nvPicPr>
          <p:cNvPr id="100" name="图片 99" title=""/>
          <p:cNvPicPr/>
          <p:nvPr/>
        </p:nvPicPr>
        <p:blipFill>
          <a:blip r:embed="rId3"/>
          <a:stretch>
            <a:fillRect/>
          </a:stretch>
        </p:blipFill>
        <p:spPr>
          <a:xfrm>
            <a:off x="1856105" y="2052320"/>
            <a:ext cx="8362315" cy="2753995"/>
          </a:xfrm>
          <a:prstGeom prst="rect">
            <a:avLst/>
          </a:prstGeom>
          <a:noFill/>
          <a:ln w="9525">
            <a:noFill/>
          </a:ln>
        </p:spPr>
      </p:pic>
      <p:sp>
        <p:nvSpPr>
          <p:cNvPr id="7" name="文本框 6" title=""/>
          <p:cNvSpPr txBox="1"/>
          <p:nvPr/>
        </p:nvSpPr>
        <p:spPr>
          <a:xfrm>
            <a:off x="2310130" y="2052320"/>
            <a:ext cx="438150" cy="398780"/>
          </a:xfrm>
          <a:prstGeom prst="rect">
            <a:avLst/>
          </a:prstGeom>
          <a:noFill/>
        </p:spPr>
        <p:txBody>
          <a:bodyPr wrap="none" rtlCol="0">
            <a:spAutoFit/>
          </a:bodyPr>
          <a:lstStyle/>
          <a:p>
            <a:r>
              <a:rPr lang="zh-CN" altLang="en-US" sz="2000" b="1">
                <a:solidFill>
                  <a:srgbClr val="FF0000"/>
                </a:solidFill>
                <a:latin typeface="宋体" panose="02010600030101010101" pitchFamily="2" charset="-122"/>
                <a:ea typeface="宋体" panose="02010600030101010101" pitchFamily="2" charset="-122"/>
              </a:rPr>
              <a:t>×</a:t>
            </a:r>
          </a:p>
        </p:txBody>
      </p:sp>
      <p:sp>
        <p:nvSpPr>
          <p:cNvPr id="10" name="文本框 9" title=""/>
          <p:cNvSpPr txBox="1"/>
          <p:nvPr/>
        </p:nvSpPr>
        <p:spPr>
          <a:xfrm>
            <a:off x="4034155" y="2052320"/>
            <a:ext cx="438150" cy="398780"/>
          </a:xfrm>
          <a:prstGeom prst="rect">
            <a:avLst/>
          </a:prstGeom>
          <a:noFill/>
        </p:spPr>
        <p:txBody>
          <a:bodyPr wrap="none" rtlCol="0">
            <a:spAutoFit/>
          </a:bodyPr>
          <a:lstStyle/>
          <a:p>
            <a:r>
              <a:rPr lang="zh-CN" altLang="en-US" sz="2000" b="1">
                <a:solidFill>
                  <a:srgbClr val="FF0000"/>
                </a:solidFill>
                <a:latin typeface="宋体" panose="02010600030101010101" pitchFamily="2" charset="-122"/>
                <a:ea typeface="宋体" panose="02010600030101010101" pitchFamily="2" charset="-122"/>
              </a:rPr>
              <a:t>×</a:t>
            </a:r>
          </a:p>
        </p:txBody>
      </p:sp>
      <p:sp>
        <p:nvSpPr>
          <p:cNvPr id="11" name="文本框 10" title=""/>
          <p:cNvSpPr txBox="1"/>
          <p:nvPr/>
        </p:nvSpPr>
        <p:spPr>
          <a:xfrm>
            <a:off x="10218420" y="2340610"/>
            <a:ext cx="438150" cy="398780"/>
          </a:xfrm>
          <a:prstGeom prst="rect">
            <a:avLst/>
          </a:prstGeom>
          <a:noFill/>
        </p:spPr>
        <p:txBody>
          <a:bodyPr wrap="none" rtlCol="0">
            <a:spAutoFit/>
          </a:bodyPr>
          <a:lstStyle/>
          <a:p>
            <a:r>
              <a:rPr lang="zh-CN" altLang="en-US" sz="2000" b="1">
                <a:solidFill>
                  <a:srgbClr val="FF0000"/>
                </a:solidFill>
                <a:latin typeface="宋体" panose="02010600030101010101" pitchFamily="2" charset="-122"/>
                <a:ea typeface="宋体" panose="02010600030101010101" pitchFamily="2" charset="-122"/>
              </a:rPr>
              <a:t>×</a:t>
            </a:r>
          </a:p>
        </p:txBody>
      </p:sp>
      <p:sp>
        <p:nvSpPr>
          <p:cNvPr id="13" name="文本框 12" title=""/>
          <p:cNvSpPr txBox="1"/>
          <p:nvPr/>
        </p:nvSpPr>
        <p:spPr>
          <a:xfrm>
            <a:off x="6080760" y="1941830"/>
            <a:ext cx="322580" cy="398780"/>
          </a:xfrm>
          <a:prstGeom prst="rect">
            <a:avLst/>
          </a:prstGeom>
          <a:noFill/>
        </p:spPr>
        <p:txBody>
          <a:bodyPr wrap="none" rtlCol="0">
            <a:spAutoFit/>
          </a:bodyPr>
          <a:lstStyle/>
          <a:p>
            <a:r>
              <a:rPr lang="zh-CN" altLang="en-US" sz="2000" b="1">
                <a:solidFill>
                  <a:srgbClr val="FF0000"/>
                </a:solidFill>
                <a:latin typeface="Arial" panose="020b0604020202020204" pitchFamily="34" charset="0"/>
                <a:ea typeface="宋体" panose="02010600030101010101" pitchFamily="2" charset="-122"/>
                <a:cs typeface="Arial" panose="020b0604020202020204" pitchFamily="34" charset="0"/>
              </a:rPr>
              <a:t>√</a:t>
            </a:r>
          </a:p>
        </p:txBody>
      </p:sp>
      <p:sp>
        <p:nvSpPr>
          <p:cNvPr id="14" name="文本框 13" title=""/>
          <p:cNvSpPr txBox="1"/>
          <p:nvPr/>
        </p:nvSpPr>
        <p:spPr>
          <a:xfrm>
            <a:off x="10218420" y="4162425"/>
            <a:ext cx="438150" cy="398780"/>
          </a:xfrm>
          <a:prstGeom prst="rect">
            <a:avLst/>
          </a:prstGeom>
          <a:noFill/>
        </p:spPr>
        <p:txBody>
          <a:bodyPr wrap="none" rtlCol="0">
            <a:spAutoFit/>
          </a:bodyPr>
          <a:lstStyle/>
          <a:p>
            <a:r>
              <a:rPr lang="zh-CN" altLang="en-US" sz="2000" b="1">
                <a:solidFill>
                  <a:srgbClr val="FF0000"/>
                </a:solidFill>
                <a:latin typeface="宋体" panose="02010600030101010101" pitchFamily="2" charset="-122"/>
                <a:ea typeface="宋体" panose="02010600030101010101" pitchFamily="2" charset="-122"/>
              </a:rPr>
              <a:t>×</a:t>
            </a:r>
          </a:p>
        </p:txBody>
      </p:sp>
      <p:sp>
        <p:nvSpPr>
          <p:cNvPr id="15" name="文本框 14" title=""/>
          <p:cNvSpPr txBox="1"/>
          <p:nvPr/>
        </p:nvSpPr>
        <p:spPr>
          <a:xfrm>
            <a:off x="10218420" y="3234055"/>
            <a:ext cx="322580" cy="398780"/>
          </a:xfrm>
          <a:prstGeom prst="rect">
            <a:avLst/>
          </a:prstGeom>
          <a:noFill/>
        </p:spPr>
        <p:txBody>
          <a:bodyPr wrap="none" rtlCol="0">
            <a:spAutoFit/>
          </a:bodyPr>
          <a:lstStyle/>
          <a:p>
            <a:r>
              <a:rPr lang="zh-CN" altLang="en-US" sz="2000" b="1">
                <a:solidFill>
                  <a:srgbClr val="FF0000"/>
                </a:solidFill>
                <a:latin typeface="Arial" panose="020b0604020202020204" pitchFamily="34" charset="0"/>
                <a:ea typeface="宋体" panose="02010600030101010101" pitchFamily="2" charset="-122"/>
                <a:cs typeface="Arial" panose="020b0604020202020204" pitchFamily="34" charset="0"/>
              </a:rPr>
              <a:t>√</a:t>
            </a:r>
          </a:p>
        </p:txBody>
      </p:sp>
      <p:sp>
        <p:nvSpPr>
          <p:cNvPr id="16" name="圆角矩形标注 15" title=""/>
          <p:cNvSpPr/>
          <p:nvPr/>
        </p:nvSpPr>
        <p:spPr>
          <a:xfrm>
            <a:off x="1793240" y="5228590"/>
            <a:ext cx="1471930" cy="1136015"/>
          </a:xfrm>
          <a:prstGeom prst="wedgeRoundRectCallout">
            <a:avLst>
              <a:gd name="adj1" fmla="val -8800"/>
              <a:gd name="adj2" fmla="val -9276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lang="zh-CN" altLang="en-US">
                <a:latin typeface="微软雅黑" panose="020b0503020204020204" charset="-122"/>
                <a:ea typeface="微软雅黑" panose="020b0503020204020204" charset="-122"/>
                <a:sym typeface="+mn-ea"/>
              </a:rPr>
              <a:t>玻璃泡碰容器底</a:t>
            </a:r>
          </a:p>
        </p:txBody>
      </p:sp>
      <p:sp>
        <p:nvSpPr>
          <p:cNvPr id="17" name="圆角矩形标注 16" title=""/>
          <p:cNvSpPr/>
          <p:nvPr/>
        </p:nvSpPr>
        <p:spPr>
          <a:xfrm>
            <a:off x="3517265" y="5228590"/>
            <a:ext cx="1471930" cy="1136015"/>
          </a:xfrm>
          <a:prstGeom prst="wedgeRoundRectCallout">
            <a:avLst>
              <a:gd name="adj1" fmla="val -8800"/>
              <a:gd name="adj2" fmla="val -9276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lang="zh-CN" altLang="en-US" b="1">
                <a:latin typeface="华文宋体" panose="02010600040101010101" charset="-122"/>
                <a:ea typeface="华文宋体" panose="02010600040101010101" charset="-122"/>
                <a:sym typeface="+mn-ea"/>
              </a:rPr>
              <a:t>玻璃泡碰容器壁</a:t>
            </a:r>
            <a:endParaRPr lang="zh-CN" altLang="en-US">
              <a:latin typeface="微软雅黑" panose="020b0503020204020204" charset="-122"/>
              <a:ea typeface="微软雅黑" panose="020b0503020204020204" charset="-122"/>
              <a:sym typeface="+mn-ea"/>
            </a:endParaRPr>
          </a:p>
        </p:txBody>
      </p:sp>
      <p:sp>
        <p:nvSpPr>
          <p:cNvPr id="18" name="圆角矩形标注 17" title=""/>
          <p:cNvSpPr/>
          <p:nvPr/>
        </p:nvSpPr>
        <p:spPr>
          <a:xfrm>
            <a:off x="5241290" y="5228590"/>
            <a:ext cx="1471930" cy="1136015"/>
          </a:xfrm>
          <a:prstGeom prst="wedgeRoundRectCallout">
            <a:avLst>
              <a:gd name="adj1" fmla="val -8800"/>
              <a:gd name="adj2" fmla="val -9276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lang="zh-CN" altLang="en-US" b="1">
                <a:latin typeface="华文宋体" panose="02010600040101010101" charset="-122"/>
                <a:ea typeface="华文宋体" panose="02010600040101010101" charset="-122"/>
                <a:sym typeface="+mn-ea"/>
              </a:rPr>
              <a:t>正确放置</a:t>
            </a:r>
            <a:endParaRPr lang="zh-CN" altLang="en-US">
              <a:latin typeface="微软雅黑" panose="020b0503020204020204" charset="-122"/>
              <a:ea typeface="微软雅黑" panose="020b0503020204020204" charset="-122"/>
              <a:sym typeface="+mn-ea"/>
            </a:endParaRPr>
          </a:p>
        </p:txBody>
      </p:sp>
      <p:sp>
        <p:nvSpPr>
          <p:cNvPr id="19" name="圆角矩形标注 18" title=""/>
          <p:cNvSpPr/>
          <p:nvPr/>
        </p:nvSpPr>
        <p:spPr>
          <a:xfrm>
            <a:off x="7757160" y="5228590"/>
            <a:ext cx="1795145" cy="1136015"/>
          </a:xfrm>
          <a:prstGeom prst="wedgeRoundRectCallout">
            <a:avLst>
              <a:gd name="adj1" fmla="val 22833"/>
              <a:gd name="adj2" fmla="val -197233"/>
              <a:gd name="adj3" fmla="val 16667"/>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lang="zh-CN" altLang="en-US" b="1">
                <a:latin typeface="华文宋体" panose="02010600040101010101" charset="-122"/>
                <a:ea typeface="华文宋体" panose="02010600040101010101" charset="-122"/>
                <a:sym typeface="+mn-ea"/>
              </a:rPr>
              <a:t>视线与玻璃管中液面相平</a:t>
            </a:r>
            <a:endParaRPr lang="zh-CN" altLang="en-US">
              <a:latin typeface="微软雅黑" panose="020b0503020204020204" charset="-122"/>
              <a:ea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0"/>
                                        </p:tgtEl>
                                        <p:attrNameLst>
                                          <p:attrName>style.visibility</p:attrName>
                                        </p:attrNameLst>
                                      </p:cBhvr>
                                      <p:to>
                                        <p:strVal val="visible"/>
                                      </p:to>
                                    </p:set>
                                    <p:animEffect transition="in" filter="barn(inVertical)">
                                      <p:cBhvr>
                                        <p:cTn id="20" dur="500"/>
                                        <p:tgtEl>
                                          <p:spTgt spid="100"/>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linds(horizontal)">
                                      <p:cBhvr>
                                        <p:cTn id="25" dur="500"/>
                                        <p:tgtEl>
                                          <p:spTgt spid="7"/>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linds(horizontal)">
                                      <p:cBhvr>
                                        <p:cTn id="35" dur="500"/>
                                        <p:tgtEl>
                                          <p:spTgt spid="10"/>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500"/>
                                        <p:tgtEl>
                                          <p:spTgt spid="17"/>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linds(horizontal)">
                                      <p:cBhvr>
                                        <p:cTn id="45" dur="500"/>
                                        <p:tgtEl>
                                          <p:spTgt spid="13"/>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down)">
                                      <p:cBhvr>
                                        <p:cTn id="50" dur="500"/>
                                        <p:tgtEl>
                                          <p:spTgt spid="18"/>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blinds(horizontal)">
                                      <p:cBhvr>
                                        <p:cTn id="55" dur="500"/>
                                        <p:tgtEl>
                                          <p:spTgt spid="11"/>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linds(horizontal)">
                                      <p:cBhvr>
                                        <p:cTn id="58" dur="500"/>
                                        <p:tgtEl>
                                          <p:spTgt spid="14"/>
                                        </p:tgtEl>
                                      </p:cBhvr>
                                    </p:animEffect>
                                  </p:childTnLst>
                                </p:cTn>
                              </p:par>
                            </p:childTnLst>
                          </p:cTn>
                        </p:par>
                      </p:childTnLst>
                    </p:cTn>
                  </p:par>
                  <p:par>
                    <p:cTn id="59" fill="hold" nodeType="clickPar">
                      <p:stCondLst>
                        <p:cond delay="indefinite"/>
                        <p:cond evt="onBegin" delay="0">
                          <p:tn val="58"/>
                        </p:cond>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blinds(horizontal)">
                                      <p:cBhvr>
                                        <p:cTn id="63" dur="500"/>
                                        <p:tgtEl>
                                          <p:spTgt spid="15"/>
                                        </p:tgtEl>
                                      </p:cBhvr>
                                    </p:animEffect>
                                  </p:childTnLst>
                                </p:cTn>
                              </p:par>
                            </p:childTnLst>
                          </p:cTn>
                        </p:par>
                      </p:childTnLst>
                    </p:cTn>
                  </p:par>
                  <p:par>
                    <p:cTn id="64" fill="hold" nodeType="clickPar">
                      <p:stCondLst>
                        <p:cond delay="indefinite"/>
                        <p:cond evt="onBegin" delay="0">
                          <p:tn val="63"/>
                        </p:cond>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wipe(down)">
                                      <p:cBhvr>
                                        <p:cTn id="6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P spid="10" grpId="0"/>
      <p:bldP spid="11" grpId="0"/>
      <p:bldP spid="13" grpId="0"/>
      <p:bldP spid="14" grpId="0"/>
      <p:bldP spid="15" grpId="0"/>
      <p:bldP spid="16" grpId="0" animBg="1"/>
      <p:bldP spid="17" grpId="0" animBg="1"/>
      <p:bldP spid="18" grpId="0" animBg="1"/>
      <p:bldP spid="19" grpId="0" animBg="1"/>
    </p:bldLst>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17068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四、体温计</a:t>
            </a:r>
          </a:p>
        </p:txBody>
      </p:sp>
      <p:sp>
        <p:nvSpPr>
          <p:cNvPr id="6" name="文本框 5" title=""/>
          <p:cNvSpPr txBox="1"/>
          <p:nvPr/>
        </p:nvSpPr>
        <p:spPr>
          <a:xfrm>
            <a:off x="244475" y="1340485"/>
            <a:ext cx="11703050" cy="1476375"/>
          </a:xfrm>
          <a:prstGeom prst="rect">
            <a:avLst/>
          </a:prstGeom>
          <a:noFill/>
        </p:spPr>
        <p:txBody>
          <a:bodyPr wrap="square" rtlCol="0" anchor="t">
            <a:spAutoFit/>
          </a:bodyPr>
          <a:lstStyle/>
          <a:p>
            <a:pPr fontAlgn="auto">
              <a:lnSpc>
                <a:spcPct val="150000"/>
              </a:lnSpc>
            </a:pPr>
            <a:r>
              <a:rPr sz="2000">
                <a:solidFill>
                  <a:schemeClr val="accent1">
                    <a:lumMod val="75000"/>
                  </a:schemeClr>
                </a:solidFill>
                <a:latin typeface="微软雅黑" panose="020b0503020204020204" charset="-122"/>
                <a:ea typeface="微软雅黑" panose="020b0503020204020204" charset="-122"/>
                <a:cs typeface="微软雅黑" panose="020b0503020204020204" charset="-122"/>
              </a:rPr>
              <a:t>1.认识体温计</a:t>
            </a:r>
          </a:p>
          <a:p>
            <a:pPr fontAlgn="auto">
              <a:lnSpc>
                <a:spcPct val="150000"/>
              </a:lnSpc>
            </a:pPr>
            <a:r>
              <a:rPr sz="2000">
                <a:latin typeface="微软雅黑" panose="020b0503020204020204" charset="-122"/>
                <a:ea typeface="微软雅黑" panose="020b0503020204020204" charset="-122"/>
                <a:cs typeface="微软雅黑" panose="020b0503020204020204" charset="-122"/>
              </a:rPr>
              <a:t>体温计用来测量人体的温度。如图所示是常见的体温计，其玻璃泡内的测温物质是水银，量程为</a:t>
            </a:r>
            <a:r>
              <a:rPr sz="2000">
                <a:highlight>
                  <a:srgbClr val="FFFF00"/>
                </a:highlight>
                <a:latin typeface="微软雅黑" panose="020b0503020204020204" charset="-122"/>
                <a:ea typeface="微软雅黑" panose="020b0503020204020204" charset="-122"/>
                <a:cs typeface="微软雅黑" panose="020b0503020204020204" charset="-122"/>
              </a:rPr>
              <a:t>35℃-42℃</a:t>
            </a:r>
            <a:r>
              <a:rPr sz="2000">
                <a:latin typeface="微软雅黑" panose="020b0503020204020204" charset="-122"/>
                <a:ea typeface="微软雅黑" panose="020b0503020204020204" charset="-122"/>
                <a:cs typeface="微软雅黑" panose="020b0503020204020204" charset="-122"/>
              </a:rPr>
              <a:t>，分度值为0.1℃。</a:t>
            </a:r>
          </a:p>
        </p:txBody>
      </p:sp>
      <p:pic>
        <p:nvPicPr>
          <p:cNvPr id="2" name="图片 -2147482465" title=""/>
          <p:cNvPicPr>
            <a:picLocks noChangeAspect="1"/>
          </p:cNvPicPr>
          <p:nvPr/>
        </p:nvPicPr>
        <p:blipFill>
          <a:blip r:embed="rId3"/>
          <a:stretch>
            <a:fillRect/>
          </a:stretch>
        </p:blipFill>
        <p:spPr>
          <a:xfrm>
            <a:off x="1319400" y="3437255"/>
            <a:ext cx="4145915" cy="2192020"/>
          </a:xfrm>
          <a:prstGeom prst="rect">
            <a:avLst/>
          </a:prstGeom>
          <a:noFill/>
          <a:ln w="9525">
            <a:noFill/>
          </a:ln>
        </p:spPr>
      </p:pic>
      <p:pic>
        <p:nvPicPr>
          <p:cNvPr id="13" name="图片 -2147482464" title=""/>
          <p:cNvPicPr>
            <a:picLocks noChangeAspect="1"/>
          </p:cNvPicPr>
          <p:nvPr/>
        </p:nvPicPr>
        <p:blipFill>
          <a:blip r:embed="rId4"/>
          <a:stretch>
            <a:fillRect/>
          </a:stretch>
        </p:blipFill>
        <p:spPr>
          <a:xfrm>
            <a:off x="6665932" y="3119120"/>
            <a:ext cx="3871595" cy="251015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left)">
                                      <p:cBhvr>
                                        <p:cTn id="20" dur="500"/>
                                        <p:tgtEl>
                                          <p:spTgt spid="6">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17068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四、体温计</a:t>
            </a:r>
          </a:p>
        </p:txBody>
      </p:sp>
      <p:sp>
        <p:nvSpPr>
          <p:cNvPr id="6" name="文本框 5" title=""/>
          <p:cNvSpPr txBox="1"/>
          <p:nvPr/>
        </p:nvSpPr>
        <p:spPr>
          <a:xfrm>
            <a:off x="244475" y="1340485"/>
            <a:ext cx="11855667" cy="2399665"/>
          </a:xfrm>
          <a:prstGeom prst="rect">
            <a:avLst/>
          </a:prstGeom>
          <a:noFill/>
        </p:spPr>
        <p:txBody>
          <a:bodyPr wrap="square" rtlCol="0" anchor="t">
            <a:spAutoFit/>
          </a:bodyPr>
          <a:lstStyle/>
          <a:p>
            <a:pPr fontAlgn="auto">
              <a:lnSpc>
                <a:spcPct val="150000"/>
              </a:lnSpc>
            </a:pPr>
            <a:r>
              <a:rPr sz="2000">
                <a:solidFill>
                  <a:schemeClr val="accent1">
                    <a:lumMod val="75000"/>
                  </a:schemeClr>
                </a:solidFill>
                <a:latin typeface="微软雅黑" panose="020b0503020204020204" charset="-122"/>
                <a:ea typeface="微软雅黑" panose="020b0503020204020204" charset="-122"/>
                <a:cs typeface="微软雅黑" panose="020b0503020204020204" charset="-122"/>
              </a:rPr>
              <a:t>2.体温计的特殊结构和作用</a:t>
            </a:r>
          </a:p>
          <a:p>
            <a:pPr fontAlgn="auto">
              <a:lnSpc>
                <a:spcPct val="150000"/>
              </a:lnSpc>
            </a:pPr>
            <a:r>
              <a:rPr sz="2000">
                <a:latin typeface="微软雅黑" panose="020b0503020204020204" charset="-122"/>
                <a:ea typeface="微软雅黑" panose="020b0503020204020204" charset="-122"/>
                <a:cs typeface="微软雅黑" panose="020b0503020204020204" charset="-122"/>
              </a:rPr>
              <a:t>体温计的玻璃泡和直玻璃管之间有一段特殊的细管，如图所示。测量体温时，玻璃泡中的水银随着温度的升高，发生膨胀，通过细管（也叫</a:t>
            </a:r>
            <a:r>
              <a:rPr sz="2000">
                <a:highlight>
                  <a:srgbClr val="FFFF00"/>
                </a:highlight>
                <a:latin typeface="微软雅黑" panose="020b0503020204020204" charset="-122"/>
                <a:ea typeface="微软雅黑" panose="020b0503020204020204" charset="-122"/>
                <a:cs typeface="微软雅黑" panose="020b0503020204020204" charset="-122"/>
              </a:rPr>
              <a:t>缩口</a:t>
            </a:r>
            <a:r>
              <a:rPr sz="2000">
                <a:latin typeface="微软雅黑" panose="020b0503020204020204" charset="-122"/>
                <a:ea typeface="微软雅黑" panose="020b0503020204020204" charset="-122"/>
                <a:cs typeface="微软雅黑" panose="020b0503020204020204" charset="-122"/>
              </a:rPr>
              <a:t>）挤到直管；当体温计离开人体时，水银变冷收缩，细管内的水银断开，直管内的水银不能退回玻璃泡内，</a:t>
            </a:r>
            <a:r>
              <a:rPr sz="2000" smtClean="0">
                <a:latin typeface="微软雅黑" panose="020b0503020204020204" charset="-122"/>
                <a:ea typeface="微软雅黑" panose="020b0503020204020204" charset="-122"/>
                <a:cs typeface="微软雅黑" panose="020b0503020204020204" charset="-122"/>
              </a:rPr>
              <a:t>这样体温计即使离开人体</a:t>
            </a:r>
            <a:r>
              <a:rPr sz="2000">
                <a:latin typeface="微软雅黑" panose="020b0503020204020204" charset="-122"/>
                <a:ea typeface="微软雅黑" panose="020b0503020204020204" charset="-122"/>
                <a:cs typeface="微软雅黑" panose="020b0503020204020204" charset="-122"/>
              </a:rPr>
              <a:t>，显示的温度也不会变化。因此，体温计可以</a:t>
            </a:r>
            <a:r>
              <a:rPr sz="2000">
                <a:highlight>
                  <a:srgbClr val="FFFF00"/>
                </a:highlight>
                <a:latin typeface="微软雅黑" panose="020b0503020204020204" charset="-122"/>
                <a:ea typeface="微软雅黑" panose="020b0503020204020204" charset="-122"/>
                <a:cs typeface="微软雅黑" panose="020b0503020204020204" charset="-122"/>
              </a:rPr>
              <a:t>离开人体读数</a:t>
            </a:r>
            <a:r>
              <a:rPr sz="2000">
                <a:latin typeface="微软雅黑" panose="020b0503020204020204" charset="-122"/>
                <a:ea typeface="微软雅黑" panose="020b0503020204020204" charset="-122"/>
                <a:cs typeface="微软雅黑" panose="020b0503020204020204" charset="-122"/>
              </a:rPr>
              <a:t>。</a:t>
            </a:r>
          </a:p>
        </p:txBody>
      </p:sp>
      <p:pic>
        <p:nvPicPr>
          <p:cNvPr id="13" name="图片 298" title=""/>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653347" y="4443053"/>
            <a:ext cx="6421044" cy="1490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直接箭头连接符 9" title=""/>
          <p:cNvCxnSpPr/>
          <p:nvPr/>
        </p:nvCxnSpPr>
        <p:spPr>
          <a:xfrm flipH="1" flipV="1">
            <a:off x="3970751" y="5361139"/>
            <a:ext cx="279539" cy="5010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矩形 14" title=""/>
          <p:cNvSpPr/>
          <p:nvPr/>
        </p:nvSpPr>
        <p:spPr>
          <a:xfrm>
            <a:off x="3970751" y="5784230"/>
            <a:ext cx="646331" cy="369332"/>
          </a:xfrm>
          <a:prstGeom prst="rect">
            <a:avLst/>
          </a:prstGeom>
        </p:spPr>
        <p:txBody>
          <a:bodyPr wrap="none">
            <a:spAutoFit/>
          </a:bodyPr>
          <a:lstStyle/>
          <a:p>
            <a:r>
              <a:rPr lang="zh-CN" altLang="en-US" smtClean="0">
                <a:latin typeface="微软雅黑" panose="020b0503020204020204" charset="-122"/>
                <a:ea typeface="微软雅黑" panose="020b0503020204020204" charset="-122"/>
                <a:cs typeface="微软雅黑" panose="020b0503020204020204" charset="-122"/>
              </a:rPr>
              <a:t>缩口</a:t>
            </a: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left)">
                                      <p:cBhvr>
                                        <p:cTn id="20" dur="500"/>
                                        <p:tgtEl>
                                          <p:spTgt spid="6">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par>
                                <p:cTn id="31" presetID="2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Lst>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17068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四、体温计</a:t>
            </a:r>
          </a:p>
        </p:txBody>
      </p:sp>
      <p:sp>
        <p:nvSpPr>
          <p:cNvPr id="6" name="文本框 5" title=""/>
          <p:cNvSpPr txBox="1"/>
          <p:nvPr/>
        </p:nvSpPr>
        <p:spPr>
          <a:xfrm>
            <a:off x="244475" y="1340485"/>
            <a:ext cx="11703050" cy="3322955"/>
          </a:xfrm>
          <a:prstGeom prst="rect">
            <a:avLst/>
          </a:prstGeom>
          <a:noFill/>
        </p:spPr>
        <p:txBody>
          <a:bodyPr wrap="square" rtlCol="0" anchor="t">
            <a:spAutoFit/>
          </a:bodyPr>
          <a:lstStyle/>
          <a:p>
            <a:pPr fontAlgn="auto">
              <a:lnSpc>
                <a:spcPct val="150000"/>
              </a:lnSpc>
            </a:pPr>
            <a:r>
              <a:rPr sz="2000">
                <a:solidFill>
                  <a:schemeClr val="accent1">
                    <a:lumMod val="75000"/>
                  </a:schemeClr>
                </a:solidFill>
                <a:latin typeface="微软雅黑" panose="020b0503020204020204" charset="-122"/>
                <a:ea typeface="微软雅黑" panose="020b0503020204020204" charset="-122"/>
                <a:cs typeface="微软雅黑" panose="020b0503020204020204" charset="-122"/>
              </a:rPr>
              <a:t>3.使用方法</a:t>
            </a:r>
          </a:p>
          <a:p>
            <a:pPr fontAlgn="auto">
              <a:lnSpc>
                <a:spcPct val="150000"/>
              </a:lnSpc>
            </a:pPr>
            <a:r>
              <a:rPr sz="2000">
                <a:latin typeface="微软雅黑" panose="020b0503020204020204" charset="-122"/>
                <a:ea typeface="微软雅黑" panose="020b0503020204020204" charset="-122"/>
                <a:cs typeface="微软雅黑" panose="020b0503020204020204" charset="-122"/>
              </a:rPr>
              <a:t>（1）体温计在使用前，应用力往下</a:t>
            </a:r>
            <a:r>
              <a:rPr sz="2000">
                <a:highlight>
                  <a:srgbClr val="FFFF00"/>
                </a:highlight>
                <a:latin typeface="微软雅黑" panose="020b0503020204020204" charset="-122"/>
                <a:ea typeface="微软雅黑" panose="020b0503020204020204" charset="-122"/>
                <a:cs typeface="微软雅黑" panose="020b0503020204020204" charset="-122"/>
              </a:rPr>
              <a:t>甩几下</a:t>
            </a:r>
            <a:r>
              <a:rPr sz="2000">
                <a:latin typeface="微软雅黑" panose="020b0503020204020204" charset="-122"/>
                <a:ea typeface="微软雅黑" panose="020b0503020204020204" charset="-122"/>
                <a:cs typeface="微软雅黑" panose="020b0503020204020204" charset="-122"/>
              </a:rPr>
              <a:t>，让直管内的水银流回玻璃泡内，然后再进行测量。这是因为体温计在正常使用时，示数</a:t>
            </a:r>
            <a:r>
              <a:rPr sz="2000">
                <a:highlight>
                  <a:srgbClr val="FFFF00"/>
                </a:highlight>
                <a:latin typeface="微软雅黑" panose="020b0503020204020204" charset="-122"/>
                <a:ea typeface="微软雅黑" panose="020b0503020204020204" charset="-122"/>
                <a:cs typeface="微软雅黑" panose="020b0503020204020204" charset="-122"/>
              </a:rPr>
              <a:t>只升不降</a:t>
            </a:r>
            <a:r>
              <a:rPr sz="2000">
                <a:latin typeface="微软雅黑" panose="020b0503020204020204" charset="-122"/>
                <a:ea typeface="微软雅黑" panose="020b0503020204020204" charset="-122"/>
                <a:cs typeface="微软雅黑" panose="020b0503020204020204" charset="-122"/>
              </a:rPr>
              <a:t>，当人体的温度高于体温计原示数时，体温计的示数上升，此时能测量出人体的实际温度。但是，当人体温度低于体温计原示数时，因为体温计的示数不会下降，显示还是之前的温度，将导致测量值偏高。</a:t>
            </a:r>
          </a:p>
          <a:p>
            <a:pPr fontAlgn="auto">
              <a:lnSpc>
                <a:spcPct val="150000"/>
              </a:lnSpc>
            </a:pPr>
            <a:r>
              <a:rPr sz="2000">
                <a:latin typeface="微软雅黑" panose="020b0503020204020204" charset="-122"/>
                <a:ea typeface="微软雅黑" panose="020b0503020204020204" charset="-122"/>
                <a:cs typeface="微软雅黑" panose="020b0503020204020204" charset="-122"/>
              </a:rPr>
              <a:t>（2）读数时，应把体温计从腋下或口腔中拿出来。</a:t>
            </a:r>
          </a:p>
          <a:p>
            <a:pPr fontAlgn="auto">
              <a:lnSpc>
                <a:spcPct val="150000"/>
              </a:lnSpc>
            </a:pPr>
            <a:r>
              <a:rPr sz="2000">
                <a:latin typeface="微软雅黑" panose="020b0503020204020204" charset="-122"/>
                <a:ea typeface="微软雅黑" panose="020b0503020204020204" charset="-122"/>
                <a:cs typeface="微软雅黑" panose="020b0503020204020204" charset="-122"/>
              </a:rPr>
              <a:t>（3）体温计的分度值是0.1℃，读数时精确到0.1℃。</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left)">
                                      <p:cBhvr>
                                        <p:cTn id="20" dur="500"/>
                                        <p:tgtEl>
                                          <p:spTgt spid="6">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wipe(left)">
                                      <p:cBhvr>
                                        <p:cTn id="25" dur="500"/>
                                        <p:tgtEl>
                                          <p:spTgt spid="6">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Effect transition="in" filter="wipe(left)">
                                      <p:cBhvr>
                                        <p:cTn id="30"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3"/>
          <a:stretch>
            <a:fillRect/>
          </a:stretch>
        </p:blipFill>
        <p:spPr>
          <a:xfrm>
            <a:off x="4224655" y="114935"/>
            <a:ext cx="903605" cy="923290"/>
          </a:xfrm>
          <a:prstGeom prst="rect">
            <a:avLst/>
          </a:prstGeom>
        </p:spPr>
      </p:pic>
      <p:sp>
        <p:nvSpPr>
          <p:cNvPr id="5" name="文本框 4" title=""/>
          <p:cNvSpPr txBox="1"/>
          <p:nvPr/>
        </p:nvSpPr>
        <p:spPr>
          <a:xfrm>
            <a:off x="5196840" y="346075"/>
            <a:ext cx="305625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考向01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温度的估测</a:t>
            </a:r>
          </a:p>
        </p:txBody>
      </p:sp>
      <p:pic>
        <p:nvPicPr>
          <p:cNvPr id="2" name="图片 1" title=""/>
          <p:cNvPicPr>
            <a:picLocks noChangeAspect="1"/>
          </p:cNvPicPr>
          <p:nvPr/>
        </p:nvPicPr>
        <p:blipFill>
          <a:blip r:embed="rId4"/>
          <a:stretch>
            <a:fillRect/>
          </a:stretch>
        </p:blipFill>
        <p:spPr>
          <a:xfrm>
            <a:off x="475329" y="2428358"/>
            <a:ext cx="2013585" cy="483870"/>
          </a:xfrm>
          <a:prstGeom prst="rect">
            <a:avLst/>
          </a:prstGeom>
        </p:spPr>
      </p:pic>
      <p:sp>
        <p:nvSpPr>
          <p:cNvPr id="6" name="文本框 5" title=""/>
          <p:cNvSpPr txBox="1"/>
          <p:nvPr/>
        </p:nvSpPr>
        <p:spPr>
          <a:xfrm>
            <a:off x="374679" y="3095642"/>
            <a:ext cx="11734800" cy="1614805"/>
          </a:xfrm>
          <a:prstGeom prst="rect">
            <a:avLst/>
          </a:prstGeom>
          <a:noFill/>
        </p:spPr>
        <p:txBody>
          <a:bodyPr wrap="square" rtlCol="0" anchor="t">
            <a:spAutoFit/>
          </a:bodyPr>
          <a:lstStyle/>
          <a:p>
            <a:pPr eaLnBrk="1" fontAlgn="auto" latinLnBrk="0" hangingPunct="1">
              <a:lnSpc>
                <a:spcPct val="150000"/>
              </a:lnSpc>
            </a:pPr>
            <a:r>
              <a:rPr lang="zh-CN" altLang="en-US" sz="2200">
                <a:latin typeface="微软雅黑" panose="020b0503020204020204" charset="-122"/>
                <a:ea typeface="微软雅黑" panose="020b0503020204020204" charset="-122"/>
                <a:cs typeface="微软雅黑" panose="020b0503020204020204" charset="-122"/>
              </a:rPr>
              <a:t>解决温度的估测试题，需要同学们多了解、记忆一些生活中的温度值，根据实际情况进行合理推断。以下为生活中常见的温度值：我国冬天的最低温度约为-50℃，人们感觉舒适的环境温度为23℃，洗澡水的最佳温度为40℃，纸的着火点为183℃，酒精灯火焰温度约为500℃等。</a:t>
            </a:r>
          </a:p>
        </p:txBody>
      </p:sp>
      <p:sp>
        <p:nvSpPr>
          <p:cNvPr id="13" name="文本框 12" title=""/>
          <p:cNvSpPr txBox="1"/>
          <p:nvPr/>
        </p:nvSpPr>
        <p:spPr>
          <a:xfrm>
            <a:off x="475329" y="1639786"/>
            <a:ext cx="305625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考向01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温度的估测</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wipe(left)">
                                      <p:cBhvr>
                                        <p:cTn id="25"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4" name="矩形 33" title=""/>
          <p:cNvSpPr/>
          <p:nvPr/>
        </p:nvSpPr>
        <p:spPr>
          <a:xfrm>
            <a:off x="8921099" y="5485130"/>
            <a:ext cx="588010" cy="375285"/>
          </a:xfrm>
          <a:prstGeom prst="rect">
            <a:avLst/>
          </a:prstGeom>
          <a:solidFill>
            <a:schemeClr val="bg1"/>
          </a:solidFill>
          <a:ln w="19050">
            <a:solidFill>
              <a:srgbClr val="EE2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title=""/>
          <p:cNvSpPr/>
          <p:nvPr/>
        </p:nvSpPr>
        <p:spPr>
          <a:xfrm>
            <a:off x="9549749" y="5079365"/>
            <a:ext cx="588010" cy="375285"/>
          </a:xfrm>
          <a:prstGeom prst="rect">
            <a:avLst/>
          </a:prstGeom>
          <a:solidFill>
            <a:schemeClr val="bg1"/>
          </a:solidFill>
          <a:ln w="19050">
            <a:solidFill>
              <a:srgbClr val="EE2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title=""/>
          <p:cNvSpPr/>
          <p:nvPr/>
        </p:nvSpPr>
        <p:spPr>
          <a:xfrm>
            <a:off x="9332579" y="4680585"/>
            <a:ext cx="588010" cy="375285"/>
          </a:xfrm>
          <a:prstGeom prst="rect">
            <a:avLst/>
          </a:prstGeom>
          <a:solidFill>
            <a:schemeClr val="bg1"/>
          </a:solidFill>
          <a:ln w="19050">
            <a:solidFill>
              <a:srgbClr val="EE2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流程图: 过程 24" title=""/>
          <p:cNvSpPr/>
          <p:nvPr/>
        </p:nvSpPr>
        <p:spPr>
          <a:xfrm>
            <a:off x="9103979" y="4312285"/>
            <a:ext cx="669925" cy="344805"/>
          </a:xfrm>
          <a:prstGeom prst="flowChartProcess">
            <a:avLst/>
          </a:prstGeom>
          <a:solidFill>
            <a:schemeClr val="bg1"/>
          </a:solidFill>
          <a:ln w="19050">
            <a:solidFill>
              <a:srgbClr val="EE2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2"/>
          <a:stretch>
            <a:fillRect/>
          </a:stretch>
        </p:blipFill>
        <p:spPr>
          <a:xfrm>
            <a:off x="6584315" y="47626"/>
            <a:ext cx="903605" cy="923290"/>
          </a:xfrm>
          <a:prstGeom prst="rect">
            <a:avLst/>
          </a:prstGeom>
        </p:spPr>
      </p:pic>
      <p:sp>
        <p:nvSpPr>
          <p:cNvPr id="5" name="文本框 4" title=""/>
          <p:cNvSpPr txBox="1"/>
          <p:nvPr/>
        </p:nvSpPr>
        <p:spPr>
          <a:xfrm>
            <a:off x="7556500" y="278766"/>
            <a:ext cx="306641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考向01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温度的估测</a:t>
            </a:r>
          </a:p>
        </p:txBody>
      </p:sp>
      <p:sp>
        <p:nvSpPr>
          <p:cNvPr id="7" name="文本框 6" title=""/>
          <p:cNvSpPr txBox="1"/>
          <p:nvPr/>
        </p:nvSpPr>
        <p:spPr>
          <a:xfrm>
            <a:off x="360045" y="1391920"/>
            <a:ext cx="11511915" cy="1337945"/>
          </a:xfrm>
          <a:prstGeom prst="rect">
            <a:avLst/>
          </a:prstGeom>
          <a:noFill/>
        </p:spPr>
        <p:txBody>
          <a:bodyPr wrap="square" rtlCol="0" anchor="t">
            <a:spAutoFit/>
          </a:bodyPr>
          <a:lstStyle/>
          <a:p>
            <a:pPr fontAlgn="auto">
              <a:lnSpc>
                <a:spcPct val="150000"/>
              </a:lnSpc>
            </a:pPr>
            <a:r>
              <a:rPr lang="zh-CN" b="1">
                <a:solidFill>
                  <a:srgbClr val="0070C0"/>
                </a:solidFill>
                <a:latin typeface="微软雅黑" panose="020b0503020204020204" charset="-122"/>
                <a:ea typeface="微软雅黑" panose="020b0503020204020204" charset="-122"/>
                <a:cs typeface="微软雅黑" panose="020b0503020204020204" charset="-122"/>
              </a:rPr>
              <a:t>【例1】</a:t>
            </a:r>
            <a:r>
              <a:rPr b="1">
                <a:latin typeface="微软雅黑" panose="020b0503020204020204" charset="-122"/>
                <a:ea typeface="微软雅黑" panose="020b0503020204020204" charset="-122"/>
                <a:cs typeface="微软雅黑" panose="020b0503020204020204" charset="-122"/>
              </a:rPr>
              <a:t>（2023·绥化）</a:t>
            </a:r>
            <a:r>
              <a:rPr>
                <a:latin typeface="微软雅黑" panose="020b0503020204020204" charset="-122"/>
                <a:ea typeface="微软雅黑" panose="020b0503020204020204" charset="-122"/>
                <a:cs typeface="微软雅黑" panose="020b0503020204020204" charset="-122"/>
              </a:rPr>
              <a:t>下列有关物理量的估测，符合生活实际的是（　　）。</a:t>
            </a:r>
          </a:p>
          <a:p>
            <a:pPr fontAlgn="auto">
              <a:lnSpc>
                <a:spcPct val="150000"/>
              </a:lnSpc>
            </a:pPr>
            <a:r>
              <a:rPr>
                <a:latin typeface="微软雅黑" panose="020b0503020204020204" charset="-122"/>
                <a:ea typeface="微软雅黑" panose="020b0503020204020204" charset="-122"/>
                <a:cs typeface="微软雅黑" panose="020b0503020204020204" charset="-122"/>
              </a:rPr>
              <a:t>A. 学生课桌的高度大约为75dm</a:t>
            </a:r>
            <a:r>
              <a:rPr lang="en-US">
                <a:latin typeface="微软雅黑" panose="020b0503020204020204" charset="-122"/>
                <a:ea typeface="微软雅黑" panose="020b0503020204020204" charset="-122"/>
                <a:cs typeface="微软雅黑" panose="020b0503020204020204" charset="-122"/>
              </a:rPr>
              <a:t>                       </a:t>
            </a:r>
            <a:r>
              <a:rPr>
                <a:latin typeface="微软雅黑" panose="020b0503020204020204" charset="-122"/>
                <a:ea typeface="微软雅黑" panose="020b0503020204020204" charset="-122"/>
                <a:cs typeface="微软雅黑" panose="020b0503020204020204" charset="-122"/>
              </a:rPr>
              <a:t>B. 人们感觉舒适的环境温度约为40℃</a:t>
            </a:r>
          </a:p>
          <a:p>
            <a:pPr fontAlgn="auto">
              <a:lnSpc>
                <a:spcPct val="150000"/>
              </a:lnSpc>
            </a:pPr>
            <a:r>
              <a:rPr>
                <a:latin typeface="微软雅黑" panose="020b0503020204020204" charset="-122"/>
                <a:ea typeface="微软雅黑" panose="020b0503020204020204" charset="-122"/>
                <a:cs typeface="微软雅黑" panose="020b0503020204020204" charset="-122"/>
              </a:rPr>
              <a:t>C. 中学生受到的重力约为500N</a:t>
            </a:r>
            <a:r>
              <a:rPr lang="en-US">
                <a:latin typeface="微软雅黑" panose="020b0503020204020204" charset="-122"/>
                <a:ea typeface="微软雅黑" panose="020b0503020204020204" charset="-122"/>
                <a:cs typeface="微软雅黑" panose="020b0503020204020204" charset="-122"/>
              </a:rPr>
              <a:t>                        </a:t>
            </a:r>
            <a:r>
              <a:rPr>
                <a:latin typeface="微软雅黑" panose="020b0503020204020204" charset="-122"/>
                <a:ea typeface="微软雅黑" panose="020b0503020204020204" charset="-122"/>
                <a:cs typeface="微软雅黑" panose="020b0503020204020204" charset="-122"/>
              </a:rPr>
              <a:t>D. 考场内照明灯的电流约为2A</a:t>
            </a:r>
          </a:p>
        </p:txBody>
      </p:sp>
      <p:cxnSp>
        <p:nvCxnSpPr>
          <p:cNvPr id="13" name="直接箭头连接符 12" title=""/>
          <p:cNvCxnSpPr/>
          <p:nvPr/>
        </p:nvCxnSpPr>
        <p:spPr>
          <a:xfrm>
            <a:off x="151765" y="2916555"/>
            <a:ext cx="11927840" cy="0"/>
          </a:xfrm>
          <a:prstGeom prst="straightConnector1">
            <a:avLst/>
          </a:prstGeom>
          <a:ln w="28575" cmpd="sng">
            <a:solidFill>
              <a:schemeClr val="accent2">
                <a:lumMod val="75000"/>
              </a:schemeClr>
            </a:solidFill>
            <a:prstDash val="dash"/>
            <a:headEnd type="arrow"/>
            <a:tailEnd type="arrow"/>
          </a:ln>
        </p:spPr>
        <p:style>
          <a:lnRef idx="1">
            <a:schemeClr val="accent1"/>
          </a:lnRef>
          <a:fillRef idx="0">
            <a:schemeClr val="accent1"/>
          </a:fillRef>
          <a:effectRef idx="0">
            <a:schemeClr val="accent1"/>
          </a:effectRef>
          <a:fontRef idx="minor">
            <a:schemeClr val="tx1"/>
          </a:fontRef>
        </p:style>
      </p:cxnSp>
      <p:sp>
        <p:nvSpPr>
          <p:cNvPr id="15" name="文本框 14" title=""/>
          <p:cNvSpPr txBox="1"/>
          <p:nvPr/>
        </p:nvSpPr>
        <p:spPr>
          <a:xfrm>
            <a:off x="4016375" y="1900555"/>
            <a:ext cx="779780" cy="368300"/>
          </a:xfrm>
          <a:prstGeom prst="rect">
            <a:avLst/>
          </a:prstGeom>
          <a:noFill/>
          <a:ln w="12700">
            <a:solidFill>
              <a:srgbClr val="EE20F0"/>
            </a:solidFill>
          </a:ln>
        </p:spPr>
        <p:txBody>
          <a:bodyPr wrap="none" rtlCol="0">
            <a:spAutoFit/>
          </a:bodyPr>
          <a:lstStyle/>
          <a:p>
            <a:r>
              <a:rPr lang="en-US" altLang="zh-CN">
                <a:solidFill>
                  <a:srgbClr val="C00000"/>
                </a:solidFill>
                <a:latin typeface="微软雅黑" panose="020b0503020204020204" charset="-122"/>
                <a:ea typeface="微软雅黑" panose="020b0503020204020204" charset="-122"/>
              </a:rPr>
              <a:t>75cm</a:t>
            </a:r>
          </a:p>
        </p:txBody>
      </p:sp>
      <p:cxnSp>
        <p:nvCxnSpPr>
          <p:cNvPr id="2" name="直接箭头连接符 1" title=""/>
          <p:cNvCxnSpPr/>
          <p:nvPr/>
        </p:nvCxnSpPr>
        <p:spPr>
          <a:xfrm>
            <a:off x="3711575" y="2084705"/>
            <a:ext cx="304800" cy="0"/>
          </a:xfrm>
          <a:prstGeom prst="straightConnector1">
            <a:avLst/>
          </a:prstGeom>
          <a:ln w="19050">
            <a:solidFill>
              <a:srgbClr val="1C18D4"/>
            </a:solidFill>
            <a:tailEnd type="arrow"/>
          </a:ln>
        </p:spPr>
        <p:style>
          <a:lnRef idx="1">
            <a:schemeClr val="accent1"/>
          </a:lnRef>
          <a:fillRef idx="0">
            <a:schemeClr val="accent1"/>
          </a:fillRef>
          <a:effectRef idx="0">
            <a:schemeClr val="accent1"/>
          </a:effectRef>
          <a:fontRef idx="minor">
            <a:schemeClr val="tx1"/>
          </a:fontRef>
        </p:style>
      </p:cxnSp>
      <p:sp>
        <p:nvSpPr>
          <p:cNvPr id="6" name="流程图: 联系 5" title=""/>
          <p:cNvSpPr/>
          <p:nvPr/>
        </p:nvSpPr>
        <p:spPr>
          <a:xfrm>
            <a:off x="2941320" y="1853565"/>
            <a:ext cx="770255"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流程图: 联系 10" title=""/>
          <p:cNvSpPr/>
          <p:nvPr/>
        </p:nvSpPr>
        <p:spPr>
          <a:xfrm>
            <a:off x="8352790" y="1853565"/>
            <a:ext cx="770255"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title=""/>
          <p:cNvSpPr txBox="1"/>
          <p:nvPr/>
        </p:nvSpPr>
        <p:spPr>
          <a:xfrm>
            <a:off x="9497060" y="1877060"/>
            <a:ext cx="679450" cy="368300"/>
          </a:xfrm>
          <a:prstGeom prst="rect">
            <a:avLst/>
          </a:prstGeom>
          <a:noFill/>
          <a:ln w="12700">
            <a:solidFill>
              <a:srgbClr val="EE20F0"/>
            </a:solidFill>
          </a:ln>
        </p:spPr>
        <p:txBody>
          <a:bodyPr wrap="none" rtlCol="0">
            <a:spAutoFit/>
          </a:bodyPr>
          <a:lstStyle/>
          <a:p>
            <a:r>
              <a:rPr lang="en-US" altLang="zh-CN">
                <a:solidFill>
                  <a:srgbClr val="C00000"/>
                </a:solidFill>
                <a:latin typeface="微软雅黑" panose="020b0503020204020204" charset="-122"/>
                <a:ea typeface="微软雅黑" panose="020b0503020204020204" charset="-122"/>
              </a:rPr>
              <a:t>24</a:t>
            </a:r>
            <a:r>
              <a:rPr lang="en-US" altLang="zh-CN">
                <a:solidFill>
                  <a:srgbClr val="C00000"/>
                </a:solidFill>
                <a:latin typeface="宋体" panose="02010600030101010101" pitchFamily="2" charset="-122"/>
                <a:ea typeface="宋体" panose="02010600030101010101" pitchFamily="2" charset="-122"/>
              </a:rPr>
              <a:t>℃</a:t>
            </a:r>
          </a:p>
        </p:txBody>
      </p:sp>
      <p:cxnSp>
        <p:nvCxnSpPr>
          <p:cNvPr id="18" name="直接箭头连接符 17" title=""/>
          <p:cNvCxnSpPr/>
          <p:nvPr/>
        </p:nvCxnSpPr>
        <p:spPr>
          <a:xfrm>
            <a:off x="9192260" y="2061210"/>
            <a:ext cx="304800" cy="0"/>
          </a:xfrm>
          <a:prstGeom prst="straightConnector1">
            <a:avLst/>
          </a:prstGeom>
          <a:ln w="19050">
            <a:solidFill>
              <a:srgbClr val="1C18D4"/>
            </a:solidFill>
            <a:tailEnd type="arrow"/>
          </a:ln>
        </p:spPr>
        <p:style>
          <a:lnRef idx="1">
            <a:schemeClr val="accent1"/>
          </a:lnRef>
          <a:fillRef idx="0">
            <a:schemeClr val="accent1"/>
          </a:fillRef>
          <a:effectRef idx="0">
            <a:schemeClr val="accent1"/>
          </a:effectRef>
          <a:fontRef idx="minor">
            <a:schemeClr val="tx1"/>
          </a:fontRef>
        </p:style>
      </p:cxnSp>
      <p:sp>
        <p:nvSpPr>
          <p:cNvPr id="19" name="文本框 18" title=""/>
          <p:cNvSpPr txBox="1"/>
          <p:nvPr/>
        </p:nvSpPr>
        <p:spPr>
          <a:xfrm>
            <a:off x="3940810" y="2316480"/>
            <a:ext cx="770890" cy="368300"/>
          </a:xfrm>
          <a:prstGeom prst="rect">
            <a:avLst/>
          </a:prstGeom>
          <a:noFill/>
          <a:ln w="12700">
            <a:solidFill>
              <a:srgbClr val="EE20F0"/>
            </a:solidFill>
          </a:ln>
        </p:spPr>
        <p:txBody>
          <a:bodyPr wrap="none" rtlCol="0">
            <a:spAutoFit/>
          </a:bodyPr>
          <a:lstStyle/>
          <a:p>
            <a:r>
              <a:rPr lang="en-US" altLang="zh-CN">
                <a:solidFill>
                  <a:srgbClr val="C00000"/>
                </a:solidFill>
                <a:latin typeface="微软雅黑" panose="020b0503020204020204" charset="-122"/>
                <a:ea typeface="微软雅黑" panose="020b0503020204020204" charset="-122"/>
              </a:rPr>
              <a:t>500N</a:t>
            </a:r>
          </a:p>
        </p:txBody>
      </p:sp>
      <p:cxnSp>
        <p:nvCxnSpPr>
          <p:cNvPr id="20" name="直接箭头连接符 19" title=""/>
          <p:cNvCxnSpPr/>
          <p:nvPr/>
        </p:nvCxnSpPr>
        <p:spPr>
          <a:xfrm>
            <a:off x="3636010" y="2500630"/>
            <a:ext cx="304800" cy="0"/>
          </a:xfrm>
          <a:prstGeom prst="straightConnector1">
            <a:avLst/>
          </a:prstGeom>
          <a:ln w="19050">
            <a:solidFill>
              <a:srgbClr val="1C18D4"/>
            </a:solidFill>
            <a:tailEnd type="arrow"/>
          </a:ln>
        </p:spPr>
        <p:style>
          <a:lnRef idx="1">
            <a:schemeClr val="accent1"/>
          </a:lnRef>
          <a:fillRef idx="0">
            <a:schemeClr val="accent1"/>
          </a:fillRef>
          <a:effectRef idx="0">
            <a:schemeClr val="accent1"/>
          </a:effectRef>
          <a:fontRef idx="minor">
            <a:schemeClr val="tx1"/>
          </a:fontRef>
        </p:style>
      </p:cxnSp>
      <p:sp>
        <p:nvSpPr>
          <p:cNvPr id="21" name="文本框 20" title=""/>
          <p:cNvSpPr txBox="1"/>
          <p:nvPr/>
        </p:nvSpPr>
        <p:spPr>
          <a:xfrm>
            <a:off x="8717280" y="2316480"/>
            <a:ext cx="666750" cy="368300"/>
          </a:xfrm>
          <a:prstGeom prst="rect">
            <a:avLst/>
          </a:prstGeom>
          <a:noFill/>
          <a:ln w="12700">
            <a:solidFill>
              <a:srgbClr val="EE20F0"/>
            </a:solidFill>
          </a:ln>
        </p:spPr>
        <p:txBody>
          <a:bodyPr wrap="none" rtlCol="0">
            <a:spAutoFit/>
          </a:bodyPr>
          <a:lstStyle/>
          <a:p>
            <a:r>
              <a:rPr lang="en-US" altLang="zh-CN">
                <a:solidFill>
                  <a:srgbClr val="C00000"/>
                </a:solidFill>
                <a:latin typeface="微软雅黑" panose="020b0503020204020204" charset="-122"/>
                <a:ea typeface="微软雅黑" panose="020b0503020204020204" charset="-122"/>
              </a:rPr>
              <a:t>0.3A</a:t>
            </a:r>
          </a:p>
        </p:txBody>
      </p:sp>
      <p:cxnSp>
        <p:nvCxnSpPr>
          <p:cNvPr id="22" name="直接箭头连接符 21" title=""/>
          <p:cNvCxnSpPr/>
          <p:nvPr/>
        </p:nvCxnSpPr>
        <p:spPr>
          <a:xfrm>
            <a:off x="8412480" y="2500630"/>
            <a:ext cx="304800" cy="0"/>
          </a:xfrm>
          <a:prstGeom prst="straightConnector1">
            <a:avLst/>
          </a:prstGeom>
          <a:ln w="19050">
            <a:solidFill>
              <a:srgbClr val="1C18D4"/>
            </a:solidFill>
            <a:tailEnd type="arrow"/>
          </a:ln>
        </p:spPr>
        <p:style>
          <a:lnRef idx="1">
            <a:schemeClr val="accent1"/>
          </a:lnRef>
          <a:fillRef idx="0">
            <a:schemeClr val="accent1"/>
          </a:fillRef>
          <a:effectRef idx="0">
            <a:schemeClr val="accent1"/>
          </a:effectRef>
          <a:fontRef idx="minor">
            <a:schemeClr val="tx1"/>
          </a:fontRef>
        </p:style>
      </p:cxnSp>
      <p:sp>
        <p:nvSpPr>
          <p:cNvPr id="100" name="文本框 99" title=""/>
          <p:cNvSpPr txBox="1"/>
          <p:nvPr/>
        </p:nvSpPr>
        <p:spPr>
          <a:xfrm>
            <a:off x="6339824" y="3337560"/>
            <a:ext cx="4998720" cy="2584450"/>
          </a:xfrm>
          <a:prstGeom prst="rect">
            <a:avLst/>
          </a:prstGeom>
          <a:noFill/>
          <a:ln w="19050">
            <a:solidFill>
              <a:srgbClr val="7030A0"/>
            </a:solidFill>
            <a:prstDash val="dashDot"/>
          </a:ln>
        </p:spPr>
        <p:txBody>
          <a:bodyPr wrap="square">
            <a:spAutoFit/>
          </a:bodyPr>
          <a:lstStyle/>
          <a:p>
            <a:pPr indent="0" fontAlgn="auto">
              <a:lnSpc>
                <a:spcPct val="150000"/>
              </a:lnSpc>
            </a:pPr>
            <a:r>
              <a:rPr lang="zh-CN" b="1">
                <a:solidFill>
                  <a:srgbClr val="0070C0"/>
                </a:solidFill>
                <a:latin typeface="微软雅黑" panose="020b0503020204020204" charset="-122"/>
                <a:ea typeface="微软雅黑" panose="020b0503020204020204" charset="-122"/>
                <a:cs typeface="微软雅黑" panose="020b0503020204020204" charset="-122"/>
              </a:rPr>
              <a:t>【变式</a:t>
            </a:r>
            <a:r>
              <a:rPr lang="en-US" b="1" smtClean="0">
                <a:solidFill>
                  <a:srgbClr val="0070C0"/>
                </a:solidFill>
                <a:latin typeface="微软雅黑" panose="020b0503020204020204" charset="-122"/>
                <a:ea typeface="微软雅黑" panose="020b0503020204020204" charset="-122"/>
                <a:cs typeface="微软雅黑" panose="020b0503020204020204" charset="-122"/>
              </a:rPr>
              <a:t>1-2</a:t>
            </a:r>
            <a:r>
              <a:rPr lang="zh-CN" b="1" smtClean="0">
                <a:solidFill>
                  <a:srgbClr val="0070C0"/>
                </a:solidFill>
                <a:latin typeface="微软雅黑" panose="020b0503020204020204" charset="-122"/>
                <a:ea typeface="微软雅黑" panose="020b0503020204020204" charset="-122"/>
                <a:cs typeface="微软雅黑" panose="020b0503020204020204" charset="-122"/>
              </a:rPr>
              <a:t>】</a:t>
            </a:r>
            <a:r>
              <a:rPr lang="zh-CN" b="1">
                <a:latin typeface="微软雅黑" panose="020b0503020204020204" charset="-122"/>
                <a:ea typeface="微软雅黑" panose="020b0503020204020204" charset="-122"/>
                <a:cs typeface="微软雅黑" panose="020b0503020204020204" charset="-122"/>
              </a:rPr>
              <a:t>（</a:t>
            </a:r>
            <a:r>
              <a:rPr lang="en-US" b="1">
                <a:latin typeface="微软雅黑" panose="020b0503020204020204" charset="-122"/>
                <a:ea typeface="微软雅黑" panose="020b0503020204020204" charset="-122"/>
                <a:cs typeface="微软雅黑" panose="020b0503020204020204" charset="-122"/>
              </a:rPr>
              <a:t>2023·</a:t>
            </a:r>
            <a:r>
              <a:rPr lang="zh-CN" b="1">
                <a:latin typeface="微软雅黑" panose="020b0503020204020204" charset="-122"/>
                <a:ea typeface="微软雅黑" panose="020b0503020204020204" charset="-122"/>
                <a:cs typeface="微软雅黑" panose="020b0503020204020204" charset="-122"/>
              </a:rPr>
              <a:t>河北承德县一模）</a:t>
            </a:r>
            <a:r>
              <a:rPr lang="zh-CN" b="0">
                <a:latin typeface="微软雅黑" panose="020b0503020204020204" charset="-122"/>
                <a:ea typeface="微软雅黑" panose="020b0503020204020204" charset="-122"/>
                <a:cs typeface="微软雅黑" panose="020b0503020204020204" charset="-122"/>
              </a:rPr>
              <a:t>下列一些数据，符合实际的是（　　）。</a:t>
            </a:r>
          </a:p>
          <a:p>
            <a:pPr indent="0" fontAlgn="auto">
              <a:lnSpc>
                <a:spcPct val="150000"/>
              </a:lnSpc>
            </a:pPr>
            <a:r>
              <a:rPr lang="zh-CN" b="0">
                <a:latin typeface="微软雅黑" panose="020b0503020204020204" charset="-122"/>
                <a:ea typeface="微软雅黑" panose="020b0503020204020204" charset="-122"/>
                <a:cs typeface="微软雅黑" panose="020b0503020204020204" charset="-122"/>
              </a:rPr>
              <a:t>A．物理教科书的长度约为25dm；</a:t>
            </a:r>
          </a:p>
          <a:p>
            <a:pPr indent="0" fontAlgn="auto">
              <a:lnSpc>
                <a:spcPct val="150000"/>
              </a:lnSpc>
            </a:pPr>
            <a:r>
              <a:rPr lang="zh-CN" b="0">
                <a:latin typeface="微软雅黑" panose="020b0503020204020204" charset="-122"/>
                <a:ea typeface="微软雅黑" panose="020b0503020204020204" charset="-122"/>
                <a:cs typeface="微软雅黑" panose="020b0503020204020204" charset="-122"/>
              </a:rPr>
              <a:t>B．人体感觉舒适的温度约为10℃；</a:t>
            </a:r>
          </a:p>
          <a:p>
            <a:pPr indent="0" fontAlgn="auto">
              <a:lnSpc>
                <a:spcPct val="150000"/>
              </a:lnSpc>
            </a:pPr>
            <a:r>
              <a:rPr lang="zh-CN" b="0">
                <a:latin typeface="微软雅黑" panose="020b0503020204020204" charset="-122"/>
                <a:ea typeface="微软雅黑" panose="020b0503020204020204" charset="-122"/>
                <a:cs typeface="微软雅黑" panose="020b0503020204020204" charset="-122"/>
              </a:rPr>
              <a:t>C．做一次眼保健操的时间约为5min；</a:t>
            </a:r>
          </a:p>
          <a:p>
            <a:pPr indent="0" fontAlgn="auto">
              <a:lnSpc>
                <a:spcPct val="150000"/>
              </a:lnSpc>
            </a:pPr>
            <a:r>
              <a:rPr lang="zh-CN" b="0">
                <a:latin typeface="微软雅黑" panose="020b0503020204020204" charset="-122"/>
                <a:ea typeface="微软雅黑" panose="020b0503020204020204" charset="-122"/>
                <a:cs typeface="微软雅黑" panose="020b0503020204020204" charset="-122"/>
              </a:rPr>
              <a:t>D．一个苹果的质量约为1kg</a:t>
            </a:r>
            <a:endParaRPr lang="zh-CN" altLang="en-US">
              <a:latin typeface="微软雅黑" panose="020b0503020204020204" charset="-122"/>
              <a:ea typeface="微软雅黑" panose="020b0503020204020204" charset="-122"/>
              <a:cs typeface="微软雅黑" panose="020b0503020204020204" charset="-122"/>
            </a:endParaRPr>
          </a:p>
        </p:txBody>
      </p:sp>
      <p:sp>
        <p:nvSpPr>
          <p:cNvPr id="23" name="流程图: 联系 22" title=""/>
          <p:cNvSpPr/>
          <p:nvPr/>
        </p:nvSpPr>
        <p:spPr>
          <a:xfrm>
            <a:off x="2941320" y="2315210"/>
            <a:ext cx="770255"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流程图: 联系 23" title=""/>
          <p:cNvSpPr/>
          <p:nvPr/>
        </p:nvSpPr>
        <p:spPr>
          <a:xfrm>
            <a:off x="7840980" y="2305050"/>
            <a:ext cx="770255"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title=""/>
          <p:cNvSpPr txBox="1"/>
          <p:nvPr/>
        </p:nvSpPr>
        <p:spPr>
          <a:xfrm>
            <a:off x="10280634" y="4312285"/>
            <a:ext cx="779780" cy="368300"/>
          </a:xfrm>
          <a:prstGeom prst="rect">
            <a:avLst/>
          </a:prstGeom>
          <a:noFill/>
          <a:ln w="12700">
            <a:solidFill>
              <a:schemeClr val="accent5">
                <a:lumMod val="75000"/>
              </a:schemeClr>
            </a:solidFill>
          </a:ln>
        </p:spPr>
        <p:txBody>
          <a:bodyPr wrap="none" rtlCol="0">
            <a:spAutoFit/>
          </a:bodyPr>
          <a:lstStyle/>
          <a:p>
            <a:r>
              <a:rPr lang="en-US" altLang="zh-CN">
                <a:solidFill>
                  <a:srgbClr val="C00000"/>
                </a:solidFill>
                <a:latin typeface="微软雅黑" panose="020b0503020204020204" charset="-122"/>
                <a:ea typeface="微软雅黑" panose="020b0503020204020204" charset="-122"/>
              </a:rPr>
              <a:t>25cm</a:t>
            </a:r>
          </a:p>
        </p:txBody>
      </p:sp>
      <p:cxnSp>
        <p:nvCxnSpPr>
          <p:cNvPr id="27" name="直接箭头连接符 26" title=""/>
          <p:cNvCxnSpPr/>
          <p:nvPr/>
        </p:nvCxnSpPr>
        <p:spPr>
          <a:xfrm>
            <a:off x="9975834" y="4496435"/>
            <a:ext cx="304800" cy="0"/>
          </a:xfrm>
          <a:prstGeom prst="straightConnector1">
            <a:avLst/>
          </a:prstGeom>
          <a:ln w="19050">
            <a:solidFill>
              <a:srgbClr val="1C18D4"/>
            </a:solidFill>
            <a:tailEnd type="arrow"/>
          </a:ln>
        </p:spPr>
        <p:style>
          <a:lnRef idx="1">
            <a:schemeClr val="accent1"/>
          </a:lnRef>
          <a:fillRef idx="0">
            <a:schemeClr val="accent1"/>
          </a:fillRef>
          <a:effectRef idx="0">
            <a:schemeClr val="accent1"/>
          </a:effectRef>
          <a:fontRef idx="minor">
            <a:schemeClr val="tx1"/>
          </a:fontRef>
        </p:style>
      </p:cxnSp>
      <p:sp>
        <p:nvSpPr>
          <p:cNvPr id="32" name="文本框 31" title=""/>
          <p:cNvSpPr txBox="1"/>
          <p:nvPr/>
        </p:nvSpPr>
        <p:spPr>
          <a:xfrm>
            <a:off x="10328259" y="4687570"/>
            <a:ext cx="679450" cy="368300"/>
          </a:xfrm>
          <a:prstGeom prst="rect">
            <a:avLst/>
          </a:prstGeom>
          <a:noFill/>
          <a:ln w="12700">
            <a:solidFill>
              <a:schemeClr val="accent5">
                <a:lumMod val="75000"/>
              </a:schemeClr>
            </a:solidFill>
          </a:ln>
        </p:spPr>
        <p:txBody>
          <a:bodyPr wrap="none" rtlCol="0">
            <a:spAutoFit/>
          </a:bodyPr>
          <a:lstStyle/>
          <a:p>
            <a:r>
              <a:rPr lang="en-US" altLang="zh-CN">
                <a:solidFill>
                  <a:srgbClr val="C00000"/>
                </a:solidFill>
                <a:latin typeface="微软雅黑" panose="020b0503020204020204" charset="-122"/>
                <a:ea typeface="微软雅黑" panose="020b0503020204020204" charset="-122"/>
              </a:rPr>
              <a:t>24</a:t>
            </a:r>
            <a:r>
              <a:rPr lang="en-US" altLang="zh-CN">
                <a:solidFill>
                  <a:srgbClr val="C00000"/>
                </a:solidFill>
                <a:latin typeface="宋体" panose="02010600030101010101" pitchFamily="2" charset="-122"/>
                <a:ea typeface="宋体" panose="02010600030101010101" pitchFamily="2" charset="-122"/>
              </a:rPr>
              <a:t>℃</a:t>
            </a:r>
            <a:endParaRPr lang="en-US" altLang="zh-CN">
              <a:solidFill>
                <a:srgbClr val="C00000"/>
              </a:solidFill>
              <a:latin typeface="微软雅黑" panose="020b0503020204020204" charset="-122"/>
              <a:ea typeface="微软雅黑" panose="020b0503020204020204" charset="-122"/>
            </a:endParaRPr>
          </a:p>
        </p:txBody>
      </p:sp>
      <p:cxnSp>
        <p:nvCxnSpPr>
          <p:cNvPr id="33" name="直接箭头连接符 32" title=""/>
          <p:cNvCxnSpPr/>
          <p:nvPr/>
        </p:nvCxnSpPr>
        <p:spPr>
          <a:xfrm>
            <a:off x="10023459" y="4871720"/>
            <a:ext cx="304800" cy="0"/>
          </a:xfrm>
          <a:prstGeom prst="straightConnector1">
            <a:avLst/>
          </a:prstGeom>
          <a:ln w="19050">
            <a:solidFill>
              <a:srgbClr val="1C18D4"/>
            </a:solidFill>
            <a:tailEnd type="arrow"/>
          </a:ln>
        </p:spPr>
        <p:style>
          <a:lnRef idx="1">
            <a:schemeClr val="accent1"/>
          </a:lnRef>
          <a:fillRef idx="0">
            <a:schemeClr val="accent1"/>
          </a:fillRef>
          <a:effectRef idx="0">
            <a:schemeClr val="accent1"/>
          </a:effectRef>
          <a:fontRef idx="minor">
            <a:schemeClr val="tx1"/>
          </a:fontRef>
        </p:style>
      </p:cxnSp>
      <p:sp>
        <p:nvSpPr>
          <p:cNvPr id="35" name="文本框 34" title=""/>
          <p:cNvSpPr txBox="1"/>
          <p:nvPr/>
        </p:nvSpPr>
        <p:spPr>
          <a:xfrm>
            <a:off x="10520664" y="5116830"/>
            <a:ext cx="732790" cy="368300"/>
          </a:xfrm>
          <a:prstGeom prst="rect">
            <a:avLst/>
          </a:prstGeom>
          <a:noFill/>
          <a:ln w="12700">
            <a:solidFill>
              <a:schemeClr val="accent5">
                <a:lumMod val="75000"/>
              </a:schemeClr>
            </a:solidFill>
          </a:ln>
        </p:spPr>
        <p:txBody>
          <a:bodyPr wrap="none" rtlCol="0">
            <a:spAutoFit/>
          </a:bodyPr>
          <a:lstStyle/>
          <a:p>
            <a:r>
              <a:rPr lang="en-US" altLang="zh-CN">
                <a:solidFill>
                  <a:srgbClr val="C00000"/>
                </a:solidFill>
                <a:latin typeface="微软雅黑" panose="020b0503020204020204" charset="-122"/>
                <a:ea typeface="微软雅黑" panose="020b0503020204020204" charset="-122"/>
              </a:rPr>
              <a:t>5min</a:t>
            </a:r>
          </a:p>
        </p:txBody>
      </p:sp>
      <p:cxnSp>
        <p:nvCxnSpPr>
          <p:cNvPr id="36" name="直接箭头连接符 35" title=""/>
          <p:cNvCxnSpPr/>
          <p:nvPr/>
        </p:nvCxnSpPr>
        <p:spPr>
          <a:xfrm>
            <a:off x="10215864" y="5300980"/>
            <a:ext cx="304800" cy="0"/>
          </a:xfrm>
          <a:prstGeom prst="straightConnector1">
            <a:avLst/>
          </a:prstGeom>
          <a:ln w="19050">
            <a:solidFill>
              <a:srgbClr val="1C18D4"/>
            </a:solidFill>
            <a:tailEnd type="arrow"/>
          </a:ln>
        </p:spPr>
        <p:style>
          <a:lnRef idx="1">
            <a:schemeClr val="accent1"/>
          </a:lnRef>
          <a:fillRef idx="0">
            <a:schemeClr val="accent1"/>
          </a:fillRef>
          <a:effectRef idx="0">
            <a:schemeClr val="accent1"/>
          </a:effectRef>
          <a:fontRef idx="minor">
            <a:schemeClr val="tx1"/>
          </a:fontRef>
        </p:style>
      </p:cxnSp>
      <p:sp>
        <p:nvSpPr>
          <p:cNvPr id="37" name="文本框 36" title=""/>
          <p:cNvSpPr txBox="1"/>
          <p:nvPr/>
        </p:nvSpPr>
        <p:spPr>
          <a:xfrm>
            <a:off x="9810734" y="5519420"/>
            <a:ext cx="730885" cy="368300"/>
          </a:xfrm>
          <a:prstGeom prst="rect">
            <a:avLst/>
          </a:prstGeom>
          <a:noFill/>
          <a:ln w="12700">
            <a:solidFill>
              <a:schemeClr val="accent5">
                <a:lumMod val="75000"/>
              </a:schemeClr>
            </a:solidFill>
          </a:ln>
        </p:spPr>
        <p:txBody>
          <a:bodyPr wrap="none" rtlCol="0">
            <a:spAutoFit/>
          </a:bodyPr>
          <a:lstStyle/>
          <a:p>
            <a:r>
              <a:rPr lang="en-US" altLang="zh-CN">
                <a:solidFill>
                  <a:srgbClr val="C00000"/>
                </a:solidFill>
                <a:latin typeface="微软雅黑" panose="020b0503020204020204" charset="-122"/>
                <a:ea typeface="微软雅黑" panose="020b0503020204020204" charset="-122"/>
              </a:rPr>
              <a:t>200g</a:t>
            </a:r>
          </a:p>
        </p:txBody>
      </p:sp>
      <p:cxnSp>
        <p:nvCxnSpPr>
          <p:cNvPr id="38" name="直接箭头连接符 37" title=""/>
          <p:cNvCxnSpPr/>
          <p:nvPr/>
        </p:nvCxnSpPr>
        <p:spPr>
          <a:xfrm>
            <a:off x="9505934" y="5703570"/>
            <a:ext cx="304800" cy="0"/>
          </a:xfrm>
          <a:prstGeom prst="straightConnector1">
            <a:avLst/>
          </a:prstGeom>
          <a:ln w="19050">
            <a:solidFill>
              <a:srgbClr val="1C18D4"/>
            </a:solidFill>
            <a:tailEnd type="arrow"/>
          </a:ln>
        </p:spPr>
        <p:style>
          <a:lnRef idx="1">
            <a:schemeClr val="accent1"/>
          </a:lnRef>
          <a:fillRef idx="0">
            <a:schemeClr val="accent1"/>
          </a:fillRef>
          <a:effectRef idx="0">
            <a:schemeClr val="accent1"/>
          </a:effectRef>
          <a:fontRef idx="minor">
            <a:schemeClr val="tx1"/>
          </a:fontRef>
        </p:style>
      </p:cxnSp>
      <p:cxnSp>
        <p:nvCxnSpPr>
          <p:cNvPr id="40" name="直接连接符 39" title=""/>
          <p:cNvCxnSpPr/>
          <p:nvPr/>
        </p:nvCxnSpPr>
        <p:spPr>
          <a:xfrm flipH="1">
            <a:off x="6164580" y="2909887"/>
            <a:ext cx="0" cy="3923665"/>
          </a:xfrm>
          <a:prstGeom prst="line">
            <a:avLst/>
          </a:prstGeom>
          <a:ln w="19050">
            <a:solidFill>
              <a:srgbClr val="1C18D4"/>
            </a:solidFill>
          </a:ln>
        </p:spPr>
        <p:style>
          <a:lnRef idx="1">
            <a:schemeClr val="accent1"/>
          </a:lnRef>
          <a:fillRef idx="0">
            <a:schemeClr val="accent1"/>
          </a:fillRef>
          <a:effectRef idx="0">
            <a:schemeClr val="accent1"/>
          </a:effectRef>
          <a:fontRef idx="minor">
            <a:schemeClr val="tx1"/>
          </a:fontRef>
        </p:style>
      </p:cxnSp>
      <p:sp>
        <p:nvSpPr>
          <p:cNvPr id="14" name="文本框 13" title=""/>
          <p:cNvSpPr txBox="1"/>
          <p:nvPr/>
        </p:nvSpPr>
        <p:spPr>
          <a:xfrm>
            <a:off x="7487920" y="1478280"/>
            <a:ext cx="353060" cy="398780"/>
          </a:xfrm>
          <a:prstGeom prst="rect">
            <a:avLst/>
          </a:prstGeom>
          <a:noFill/>
        </p:spPr>
        <p:txBody>
          <a:bodyPr wrap="none" rtlCol="0">
            <a:spAutoFit/>
          </a:bodyPr>
          <a:lstStyle/>
          <a:p>
            <a:r>
              <a:rPr lang="en-US" altLang="zh-CN" sz="2000">
                <a:solidFill>
                  <a:srgbClr val="FF0000"/>
                </a:solidFill>
                <a:latin typeface="微软雅黑" panose="020b0503020204020204" charset="-122"/>
                <a:ea typeface="微软雅黑" panose="020b0503020204020204" charset="-122"/>
              </a:rPr>
              <a:t>C</a:t>
            </a:r>
          </a:p>
        </p:txBody>
      </p:sp>
      <p:sp>
        <p:nvSpPr>
          <p:cNvPr id="10" name="文本框 9" title=""/>
          <p:cNvSpPr txBox="1"/>
          <p:nvPr/>
        </p:nvSpPr>
        <p:spPr>
          <a:xfrm>
            <a:off x="9038574" y="3890010"/>
            <a:ext cx="353060" cy="398780"/>
          </a:xfrm>
          <a:prstGeom prst="rect">
            <a:avLst/>
          </a:prstGeom>
          <a:noFill/>
        </p:spPr>
        <p:txBody>
          <a:bodyPr wrap="none" rtlCol="0">
            <a:spAutoFit/>
          </a:bodyPr>
          <a:lstStyle/>
          <a:p>
            <a:r>
              <a:rPr lang="en-US" altLang="zh-CN" sz="2000">
                <a:solidFill>
                  <a:srgbClr val="FF0000"/>
                </a:solidFill>
                <a:latin typeface="微软雅黑" panose="020b0503020204020204" charset="-122"/>
                <a:ea typeface="微软雅黑" panose="020b0503020204020204" charset="-122"/>
              </a:rPr>
              <a:t>C</a:t>
            </a:r>
          </a:p>
        </p:txBody>
      </p:sp>
      <p:sp>
        <p:nvSpPr>
          <p:cNvPr id="44" name="文本框 43" title=""/>
          <p:cNvSpPr txBox="1"/>
          <p:nvPr/>
        </p:nvSpPr>
        <p:spPr>
          <a:xfrm>
            <a:off x="222234" y="3379153"/>
            <a:ext cx="5708650" cy="874407"/>
          </a:xfrm>
          <a:prstGeom prst="rect">
            <a:avLst/>
          </a:prstGeom>
          <a:noFill/>
          <a:ln w="19050">
            <a:solidFill>
              <a:srgbClr val="00B050"/>
            </a:solidFill>
            <a:prstDash val="dashDot"/>
          </a:ln>
        </p:spPr>
        <p:txBody>
          <a:bodyPr wrap="square">
            <a:spAutoFit/>
          </a:bodyPr>
          <a:lstStyle/>
          <a:p>
            <a:pPr indent="0" fontAlgn="auto">
              <a:lnSpc>
                <a:spcPct val="150000"/>
              </a:lnSpc>
            </a:pPr>
            <a:r>
              <a:rPr lang="zh-CN" b="1" smtClean="0">
                <a:solidFill>
                  <a:srgbClr val="0070C0"/>
                </a:solidFill>
                <a:latin typeface="微软雅黑" panose="020b0503020204020204" charset="-122"/>
                <a:ea typeface="微软雅黑" panose="020b0503020204020204" charset="-122"/>
                <a:cs typeface="微软雅黑" panose="020b0503020204020204" charset="-122"/>
              </a:rPr>
              <a:t>【变式1-</a:t>
            </a:r>
            <a:r>
              <a:rPr lang="en-US" altLang="zh-CN" b="1" smtClean="0">
                <a:solidFill>
                  <a:srgbClr val="0070C0"/>
                </a:solidFill>
                <a:latin typeface="微软雅黑" panose="020b0503020204020204" charset="-122"/>
                <a:ea typeface="微软雅黑" panose="020b0503020204020204" charset="-122"/>
                <a:cs typeface="微软雅黑" panose="020b0503020204020204" charset="-122"/>
              </a:rPr>
              <a:t>1</a:t>
            </a:r>
            <a:r>
              <a:rPr lang="zh-CN" b="1" smtClean="0">
                <a:solidFill>
                  <a:srgbClr val="0070C0"/>
                </a:solidFill>
                <a:latin typeface="微软雅黑" panose="020b0503020204020204" charset="-122"/>
                <a:ea typeface="微软雅黑" panose="020b0503020204020204" charset="-122"/>
                <a:cs typeface="微软雅黑" panose="020b0503020204020204" charset="-122"/>
              </a:rPr>
              <a:t>】</a:t>
            </a:r>
            <a:r>
              <a:rPr lang="zh-CN" b="0">
                <a:latin typeface="微软雅黑" panose="020b0503020204020204" charset="-122"/>
                <a:ea typeface="微软雅黑" panose="020b0503020204020204" charset="-122"/>
                <a:cs typeface="微软雅黑" panose="020b0503020204020204" charset="-122"/>
              </a:rPr>
              <a:t>正在发烧的小军的体温可能是（　　）。</a:t>
            </a:r>
            <a:endParaRPr lang="en-US" b="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en-US" b="0">
                <a:latin typeface="微软雅黑" panose="020b0503020204020204" charset="-122"/>
                <a:ea typeface="微软雅黑" panose="020b0503020204020204" charset="-122"/>
                <a:cs typeface="微软雅黑" panose="020b0503020204020204" charset="-122"/>
              </a:rPr>
              <a:t>A</a:t>
            </a:r>
            <a:r>
              <a:rPr lang="zh-CN" b="0">
                <a:latin typeface="微软雅黑" panose="020b0503020204020204" charset="-122"/>
                <a:ea typeface="微软雅黑" panose="020b0503020204020204" charset="-122"/>
                <a:cs typeface="微软雅黑" panose="020b0503020204020204" charset="-122"/>
              </a:rPr>
              <a:t>．</a:t>
            </a:r>
            <a:r>
              <a:rPr lang="en-US" b="0">
                <a:latin typeface="微软雅黑" panose="020b0503020204020204" charset="-122"/>
                <a:ea typeface="微软雅黑" panose="020b0503020204020204" charset="-122"/>
                <a:cs typeface="微软雅黑" panose="020b0503020204020204" charset="-122"/>
              </a:rPr>
              <a:t>35℃     B</a:t>
            </a:r>
            <a:r>
              <a:rPr lang="zh-CN" b="0">
                <a:latin typeface="微软雅黑" panose="020b0503020204020204" charset="-122"/>
                <a:ea typeface="微软雅黑" panose="020b0503020204020204" charset="-122"/>
                <a:cs typeface="微软雅黑" panose="020b0503020204020204" charset="-122"/>
              </a:rPr>
              <a:t>．</a:t>
            </a:r>
            <a:r>
              <a:rPr lang="en-US" b="0">
                <a:latin typeface="微软雅黑" panose="020b0503020204020204" charset="-122"/>
                <a:ea typeface="微软雅黑" panose="020b0503020204020204" charset="-122"/>
                <a:cs typeface="微软雅黑" panose="020b0503020204020204" charset="-122"/>
              </a:rPr>
              <a:t>36℃     C</a:t>
            </a:r>
            <a:r>
              <a:rPr lang="zh-CN" b="0">
                <a:latin typeface="微软雅黑" panose="020b0503020204020204" charset="-122"/>
                <a:ea typeface="微软雅黑" panose="020b0503020204020204" charset="-122"/>
                <a:cs typeface="微软雅黑" panose="020b0503020204020204" charset="-122"/>
              </a:rPr>
              <a:t>．</a:t>
            </a:r>
            <a:r>
              <a:rPr lang="en-US" b="0">
                <a:latin typeface="微软雅黑" panose="020b0503020204020204" charset="-122"/>
                <a:ea typeface="微软雅黑" panose="020b0503020204020204" charset="-122"/>
                <a:cs typeface="微软雅黑" panose="020b0503020204020204" charset="-122"/>
              </a:rPr>
              <a:t>39℃     D</a:t>
            </a:r>
            <a:r>
              <a:rPr lang="zh-CN" b="0">
                <a:latin typeface="微软雅黑" panose="020b0503020204020204" charset="-122"/>
                <a:ea typeface="微软雅黑" panose="020b0503020204020204" charset="-122"/>
                <a:cs typeface="微软雅黑" panose="020b0503020204020204" charset="-122"/>
              </a:rPr>
              <a:t>．</a:t>
            </a:r>
            <a:r>
              <a:rPr lang="en-US" b="0">
                <a:latin typeface="微软雅黑" panose="020b0503020204020204" charset="-122"/>
                <a:ea typeface="微软雅黑" panose="020b0503020204020204" charset="-122"/>
                <a:cs typeface="微软雅黑" panose="020b0503020204020204" charset="-122"/>
              </a:rPr>
              <a:t>49℃</a:t>
            </a:r>
            <a:endParaRPr lang="zh-CN" altLang="en-US">
              <a:latin typeface="微软雅黑" panose="020b0503020204020204" charset="-122"/>
              <a:ea typeface="微软雅黑" panose="020b0503020204020204" charset="-122"/>
              <a:cs typeface="微软雅黑" panose="020b0503020204020204" charset="-122"/>
            </a:endParaRPr>
          </a:p>
        </p:txBody>
      </p:sp>
      <p:sp>
        <p:nvSpPr>
          <p:cNvPr id="45" name="上箭头标注 44" title=""/>
          <p:cNvSpPr/>
          <p:nvPr/>
        </p:nvSpPr>
        <p:spPr>
          <a:xfrm>
            <a:off x="1533509" y="4428808"/>
            <a:ext cx="3550920" cy="1277620"/>
          </a:xfrm>
          <a:prstGeom prst="upArrowCallou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lang="zh-CN" altLang="en-US">
                <a:solidFill>
                  <a:srgbClr val="002060"/>
                </a:solidFill>
              </a:rPr>
              <a:t>人的正常体温在</a:t>
            </a:r>
            <a:r>
              <a:rPr lang="en-US" altLang="zh-CN">
                <a:solidFill>
                  <a:srgbClr val="002060"/>
                </a:solidFill>
              </a:rPr>
              <a:t>36</a:t>
            </a:r>
            <a:r>
              <a:rPr lang="en-US" altLang="zh-CN">
                <a:solidFill>
                  <a:srgbClr val="002060"/>
                </a:solidFill>
                <a:latin typeface="宋体" panose="02010600030101010101" pitchFamily="2" charset="-122"/>
                <a:ea typeface="宋体" panose="02010600030101010101" pitchFamily="2" charset="-122"/>
              </a:rPr>
              <a:t>℃</a:t>
            </a:r>
            <a:r>
              <a:rPr lang="en-US" altLang="zh-CN">
                <a:solidFill>
                  <a:srgbClr val="002060"/>
                </a:solidFill>
              </a:rPr>
              <a:t>-37</a:t>
            </a:r>
            <a:r>
              <a:rPr lang="en-US" altLang="zh-CN">
                <a:solidFill>
                  <a:srgbClr val="002060"/>
                </a:solidFill>
                <a:latin typeface="宋体" panose="02010600030101010101" pitchFamily="2" charset="-122"/>
                <a:ea typeface="宋体" panose="02010600030101010101" pitchFamily="2" charset="-122"/>
              </a:rPr>
              <a:t>℃</a:t>
            </a:r>
            <a:r>
              <a:rPr lang="zh-CN" altLang="en-US">
                <a:solidFill>
                  <a:srgbClr val="002060"/>
                </a:solidFill>
                <a:latin typeface="宋体" panose="02010600030101010101" pitchFamily="2" charset="-122"/>
                <a:ea typeface="宋体" panose="02010600030101010101" pitchFamily="2" charset="-122"/>
              </a:rPr>
              <a:t>之间，病人发烧的体温应在</a:t>
            </a:r>
            <a:r>
              <a:rPr lang="en-US" altLang="zh-CN">
                <a:solidFill>
                  <a:srgbClr val="002060"/>
                </a:solidFill>
                <a:latin typeface="宋体" panose="02010600030101010101" pitchFamily="2" charset="-122"/>
                <a:ea typeface="宋体" panose="02010600030101010101" pitchFamily="2" charset="-122"/>
              </a:rPr>
              <a:t>37.3-42</a:t>
            </a:r>
            <a:r>
              <a:rPr lang="zh-CN" altLang="en-US">
                <a:solidFill>
                  <a:srgbClr val="002060"/>
                </a:solidFill>
                <a:latin typeface="宋体" panose="02010600030101010101" pitchFamily="2" charset="-122"/>
                <a:ea typeface="宋体" panose="02010600030101010101" pitchFamily="2" charset="-122"/>
              </a:rPr>
              <a:t>之间</a:t>
            </a:r>
          </a:p>
        </p:txBody>
      </p:sp>
      <p:sp>
        <p:nvSpPr>
          <p:cNvPr id="46" name="文本框 45" title=""/>
          <p:cNvSpPr txBox="1"/>
          <p:nvPr/>
        </p:nvSpPr>
        <p:spPr>
          <a:xfrm>
            <a:off x="4857734" y="3460433"/>
            <a:ext cx="353060" cy="398780"/>
          </a:xfrm>
          <a:prstGeom prst="rect">
            <a:avLst/>
          </a:prstGeom>
          <a:noFill/>
        </p:spPr>
        <p:txBody>
          <a:bodyPr wrap="none" rtlCol="0">
            <a:spAutoFit/>
          </a:bodyPr>
          <a:lstStyle/>
          <a:p>
            <a:r>
              <a:rPr lang="en-US" altLang="zh-CN" sz="2000">
                <a:solidFill>
                  <a:srgbClr val="FF0000"/>
                </a:solidFill>
                <a:latin typeface="微软雅黑" panose="020b0503020204020204" charset="-122"/>
                <a:ea typeface="微软雅黑" panose="020b0503020204020204" charset="-122"/>
              </a:rPr>
              <a:t>C</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left)">
                                      <p:cBhvr>
                                        <p:cTn id="20" dur="500"/>
                                        <p:tgtEl>
                                          <p:spTgt spid="7">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wipe(left)">
                                      <p:cBhvr>
                                        <p:cTn id="25" dur="500"/>
                                        <p:tgtEl>
                                          <p:spTgt spid="7">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left)">
                                      <p:cBhvr>
                                        <p:cTn id="38" dur="500"/>
                                        <p:tgtEl>
                                          <p:spTgt spid="15"/>
                                        </p:tgtEl>
                                      </p:cBhvr>
                                    </p:animEffect>
                                  </p:childTnLst>
                                </p:cTn>
                              </p:par>
                            </p:childTnLst>
                          </p:cTn>
                        </p:par>
                      </p:childTnLst>
                    </p:cTn>
                  </p:par>
                  <p:par>
                    <p:cTn id="39" fill="hold" nodeType="clickPar">
                      <p:stCondLst>
                        <p:cond delay="indefinite"/>
                        <p:cond evt="onBegin" delay="0">
                          <p:tn val="38"/>
                        </p:cond>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childTnLst>
                          </p:cTn>
                        </p:par>
                      </p:childTnLst>
                    </p:cTn>
                  </p:par>
                  <p:par>
                    <p:cTn id="44" fill="hold" nodeType="clickPar">
                      <p:stCondLst>
                        <p:cond delay="indefinite"/>
                        <p:cond evt="onBegin" delay="0">
                          <p:tn val="43"/>
                        </p:cond>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left)">
                                      <p:cBhvr>
                                        <p:cTn id="48" dur="500"/>
                                        <p:tgtEl>
                                          <p:spTgt spid="18"/>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left)">
                                      <p:cBhvr>
                                        <p:cTn id="51" dur="500"/>
                                        <p:tgtEl>
                                          <p:spTgt spid="17"/>
                                        </p:tgtEl>
                                      </p:cBhvr>
                                    </p:animEffect>
                                  </p:childTnLst>
                                </p:cTn>
                              </p:par>
                            </p:childTnLst>
                          </p:cTn>
                        </p:par>
                      </p:childTnLst>
                    </p:cTn>
                  </p:par>
                  <p:par>
                    <p:cTn id="52" fill="hold" nodeType="clickPar">
                      <p:stCondLst>
                        <p:cond delay="indefinite"/>
                        <p:cond evt="onBegin" delay="0">
                          <p:tn val="51"/>
                        </p:cond>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wipe(left)">
                                      <p:cBhvr>
                                        <p:cTn id="56" dur="500"/>
                                        <p:tgtEl>
                                          <p:spTgt spid="23"/>
                                        </p:tgtEl>
                                      </p:cBhvr>
                                    </p:animEffect>
                                  </p:childTnLst>
                                </p:cTn>
                              </p:par>
                            </p:childTnLst>
                          </p:cTn>
                        </p:par>
                      </p:childTnLst>
                    </p:cTn>
                  </p:par>
                  <p:par>
                    <p:cTn id="57" fill="hold" nodeType="clickPar">
                      <p:stCondLst>
                        <p:cond delay="indefinite"/>
                        <p:cond evt="onBegin" delay="0">
                          <p:tn val="56"/>
                        </p:cond>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wipe(left)">
                                      <p:cBhvr>
                                        <p:cTn id="61" dur="500"/>
                                        <p:tgtEl>
                                          <p:spTgt spid="20"/>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wipe(left)">
                                      <p:cBhvr>
                                        <p:cTn id="64" dur="500"/>
                                        <p:tgtEl>
                                          <p:spTgt spid="19"/>
                                        </p:tgtEl>
                                      </p:cBhvr>
                                    </p:animEffect>
                                  </p:childTnLst>
                                </p:cTn>
                              </p:par>
                            </p:childTnLst>
                          </p:cTn>
                        </p:par>
                      </p:childTnLst>
                    </p:cTn>
                  </p:par>
                  <p:par>
                    <p:cTn id="65" fill="hold" nodeType="clickPar">
                      <p:stCondLst>
                        <p:cond delay="indefinite"/>
                        <p:cond evt="onBegin" delay="0">
                          <p:tn val="64"/>
                        </p:cond>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wipe(left)">
                                      <p:cBhvr>
                                        <p:cTn id="69" dur="500"/>
                                        <p:tgtEl>
                                          <p:spTgt spid="24"/>
                                        </p:tgtEl>
                                      </p:cBhvr>
                                    </p:animEffect>
                                  </p:childTnLst>
                                </p:cTn>
                              </p:par>
                            </p:childTnLst>
                          </p:cTn>
                        </p:par>
                      </p:childTnLst>
                    </p:cTn>
                  </p:par>
                  <p:par>
                    <p:cTn id="70" fill="hold" nodeType="clickPar">
                      <p:stCondLst>
                        <p:cond delay="indefinite"/>
                        <p:cond evt="onBegin" delay="0">
                          <p:tn val="69"/>
                        </p:cond>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wipe(left)">
                                      <p:cBhvr>
                                        <p:cTn id="74" dur="500"/>
                                        <p:tgtEl>
                                          <p:spTgt spid="22"/>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wipe(left)">
                                      <p:cBhvr>
                                        <p:cTn id="77" dur="500"/>
                                        <p:tgtEl>
                                          <p:spTgt spid="21"/>
                                        </p:tgtEl>
                                      </p:cBhvr>
                                    </p:animEffect>
                                  </p:childTnLst>
                                </p:cTn>
                              </p:par>
                            </p:childTnLst>
                          </p:cTn>
                        </p:par>
                      </p:childTnLst>
                    </p:cTn>
                  </p:par>
                  <p:par>
                    <p:cTn id="78" fill="hold" nodeType="clickPar">
                      <p:stCondLst>
                        <p:cond delay="indefinite"/>
                        <p:cond evt="onBegin" delay="0">
                          <p:tn val="77"/>
                        </p:cond>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wipe(left)">
                                      <p:cBhvr>
                                        <p:cTn id="82" dur="500"/>
                                        <p:tgtEl>
                                          <p:spTgt spid="14"/>
                                        </p:tgtEl>
                                      </p:cBhvr>
                                    </p:animEffect>
                                  </p:childTnLst>
                                </p:cTn>
                              </p:par>
                            </p:childTnLst>
                          </p:cTn>
                        </p:par>
                      </p:childTnLst>
                    </p:cTn>
                  </p:par>
                  <p:par>
                    <p:cTn id="83" fill="hold" nodeType="clickPar">
                      <p:stCondLst>
                        <p:cond delay="indefinite"/>
                        <p:cond evt="onBegin" delay="0">
                          <p:tn val="82"/>
                        </p:cond>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13"/>
                                        </p:tgtEl>
                                        <p:attrNameLst>
                                          <p:attrName>style.visibility</p:attrName>
                                        </p:attrNameLst>
                                      </p:cBhvr>
                                      <p:to>
                                        <p:strVal val="visible"/>
                                      </p:to>
                                    </p:set>
                                    <p:animEffect transition="in" filter="wipe(left)">
                                      <p:cBhvr>
                                        <p:cTn id="87" dur="500"/>
                                        <p:tgtEl>
                                          <p:spTgt spid="13"/>
                                        </p:tgtEl>
                                      </p:cBhvr>
                                    </p:animEffect>
                                  </p:childTnLst>
                                </p:cTn>
                              </p:par>
                            </p:childTnLst>
                          </p:cTn>
                        </p:par>
                      </p:childTnLst>
                    </p:cTn>
                  </p:par>
                  <p:par>
                    <p:cTn id="88" fill="hold" nodeType="clickPar">
                      <p:stCondLst>
                        <p:cond delay="indefinite"/>
                        <p:cond evt="onBegin" delay="0">
                          <p:tn val="87"/>
                        </p:cond>
                      </p:stCondLst>
                      <p:childTnLst>
                        <p:par>
                          <p:cTn id="89" fill="hold">
                            <p:stCondLst>
                              <p:cond delay="0"/>
                            </p:stCondLst>
                            <p:childTnLst>
                              <p:par>
                                <p:cTn id="90" presetID="16" presetClass="entr" presetSubtype="37" fill="hold" grpId="0" nodeType="clickEffect">
                                  <p:stCondLst>
                                    <p:cond delay="0"/>
                                  </p:stCondLst>
                                  <p:childTnLst>
                                    <p:set>
                                      <p:cBhvr>
                                        <p:cTn id="91" dur="1" fill="hold">
                                          <p:stCondLst>
                                            <p:cond delay="0"/>
                                          </p:stCondLst>
                                        </p:cTn>
                                        <p:tgtEl>
                                          <p:spTgt spid="100"/>
                                        </p:tgtEl>
                                        <p:attrNameLst>
                                          <p:attrName>style.visibility</p:attrName>
                                        </p:attrNameLst>
                                      </p:cBhvr>
                                      <p:to>
                                        <p:strVal val="visible"/>
                                      </p:to>
                                    </p:set>
                                    <p:animEffect transition="in" filter="barn(outVertical)">
                                      <p:cBhvr>
                                        <p:cTn id="92" dur="500"/>
                                        <p:tgtEl>
                                          <p:spTgt spid="100"/>
                                        </p:tgtEl>
                                      </p:cBhvr>
                                    </p:animEffect>
                                  </p:childTnLst>
                                </p:cTn>
                              </p:par>
                            </p:childTnLst>
                          </p:cTn>
                        </p:par>
                      </p:childTnLst>
                    </p:cTn>
                  </p:par>
                  <p:par>
                    <p:cTn id="93" fill="hold" nodeType="clickPar">
                      <p:stCondLst>
                        <p:cond delay="indefinite"/>
                        <p:cond evt="onBegin" delay="0">
                          <p:tn val="92"/>
                        </p:cond>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wipe(left)">
                                      <p:cBhvr>
                                        <p:cTn id="97" dur="500"/>
                                        <p:tgtEl>
                                          <p:spTgt spid="25"/>
                                        </p:tgtEl>
                                      </p:cBhvr>
                                    </p:animEffect>
                                  </p:childTnLst>
                                </p:cTn>
                              </p:par>
                            </p:childTnLst>
                          </p:cTn>
                        </p:par>
                      </p:childTnLst>
                    </p:cTn>
                  </p:par>
                  <p:par>
                    <p:cTn id="98" fill="hold" nodeType="clickPar">
                      <p:stCondLst>
                        <p:cond delay="indefinite"/>
                        <p:cond evt="onBegin" delay="0">
                          <p:tn val="97"/>
                        </p:cond>
                      </p:stCondLst>
                      <p:childTnLst>
                        <p:par>
                          <p:cTn id="99" fill="hold">
                            <p:stCondLst>
                              <p:cond delay="0"/>
                            </p:stCondLst>
                            <p:childTnLst>
                              <p:par>
                                <p:cTn id="100" presetID="22" presetClass="entr" presetSubtype="8" fill="hold" nodeType="clickEffect">
                                  <p:stCondLst>
                                    <p:cond delay="0"/>
                                  </p:stCondLst>
                                  <p:childTnLst>
                                    <p:set>
                                      <p:cBhvr>
                                        <p:cTn id="101" dur="1" fill="hold">
                                          <p:stCondLst>
                                            <p:cond delay="0"/>
                                          </p:stCondLst>
                                        </p:cTn>
                                        <p:tgtEl>
                                          <p:spTgt spid="27"/>
                                        </p:tgtEl>
                                        <p:attrNameLst>
                                          <p:attrName>style.visibility</p:attrName>
                                        </p:attrNameLst>
                                      </p:cBhvr>
                                      <p:to>
                                        <p:strVal val="visible"/>
                                      </p:to>
                                    </p:set>
                                    <p:animEffect transition="in" filter="wipe(left)">
                                      <p:cBhvr>
                                        <p:cTn id="102" dur="500"/>
                                        <p:tgtEl>
                                          <p:spTgt spid="27"/>
                                        </p:tgtEl>
                                      </p:cBhvr>
                                    </p:animEffect>
                                  </p:childTnLst>
                                </p:cTn>
                              </p:par>
                              <p:par>
                                <p:cTn id="103" presetID="22" presetClass="entr" presetSubtype="8" fill="hold" grpId="0" nodeType="withEffect">
                                  <p:stCondLst>
                                    <p:cond delay="0"/>
                                  </p:stCondLst>
                                  <p:childTnLst>
                                    <p:set>
                                      <p:cBhvr>
                                        <p:cTn id="104" dur="1" fill="hold">
                                          <p:stCondLst>
                                            <p:cond delay="0"/>
                                          </p:stCondLst>
                                        </p:cTn>
                                        <p:tgtEl>
                                          <p:spTgt spid="26"/>
                                        </p:tgtEl>
                                        <p:attrNameLst>
                                          <p:attrName>style.visibility</p:attrName>
                                        </p:attrNameLst>
                                      </p:cBhvr>
                                      <p:to>
                                        <p:strVal val="visible"/>
                                      </p:to>
                                    </p:set>
                                    <p:animEffect transition="in" filter="wipe(left)">
                                      <p:cBhvr>
                                        <p:cTn id="105" dur="500"/>
                                        <p:tgtEl>
                                          <p:spTgt spid="26"/>
                                        </p:tgtEl>
                                      </p:cBhvr>
                                    </p:animEffect>
                                  </p:childTnLst>
                                </p:cTn>
                              </p:par>
                            </p:childTnLst>
                          </p:cTn>
                        </p:par>
                      </p:childTnLst>
                    </p:cTn>
                  </p:par>
                  <p:par>
                    <p:cTn id="106" fill="hold" nodeType="clickPar">
                      <p:stCondLst>
                        <p:cond delay="indefinite"/>
                        <p:cond evt="onBegin" delay="0">
                          <p:tn val="105"/>
                        </p:cond>
                      </p:stCondLst>
                      <p:childTnLst>
                        <p:par>
                          <p:cTn id="107" fill="hold">
                            <p:stCondLst>
                              <p:cond delay="0"/>
                            </p:stCondLst>
                            <p:childTnLst>
                              <p:par>
                                <p:cTn id="108" presetID="3" presetClass="entr" presetSubtype="10" fill="hold" grpId="0" nodeType="clickEffect">
                                  <p:stCondLst>
                                    <p:cond delay="0"/>
                                  </p:stCondLst>
                                  <p:childTnLst>
                                    <p:set>
                                      <p:cBhvr>
                                        <p:cTn id="109" dur="1" fill="hold">
                                          <p:stCondLst>
                                            <p:cond delay="0"/>
                                          </p:stCondLst>
                                        </p:cTn>
                                        <p:tgtEl>
                                          <p:spTgt spid="29"/>
                                        </p:tgtEl>
                                        <p:attrNameLst>
                                          <p:attrName>style.visibility</p:attrName>
                                        </p:attrNameLst>
                                      </p:cBhvr>
                                      <p:to>
                                        <p:strVal val="visible"/>
                                      </p:to>
                                    </p:set>
                                    <p:animEffect transition="in" filter="blinds(horizontal)">
                                      <p:cBhvr>
                                        <p:cTn id="110" dur="500"/>
                                        <p:tgtEl>
                                          <p:spTgt spid="29"/>
                                        </p:tgtEl>
                                      </p:cBhvr>
                                    </p:animEffect>
                                  </p:childTnLst>
                                </p:cTn>
                              </p:par>
                            </p:childTnLst>
                          </p:cTn>
                        </p:par>
                      </p:childTnLst>
                    </p:cTn>
                  </p:par>
                  <p:par>
                    <p:cTn id="111" fill="hold" nodeType="clickPar">
                      <p:stCondLst>
                        <p:cond delay="indefinite"/>
                        <p:cond evt="onBegin" delay="0">
                          <p:tn val="110"/>
                        </p:cond>
                      </p:stCondLst>
                      <p:childTnLst>
                        <p:par>
                          <p:cTn id="112" fill="hold">
                            <p:stCondLst>
                              <p:cond delay="0"/>
                            </p:stCondLst>
                            <p:childTnLst>
                              <p:par>
                                <p:cTn id="113" presetID="22" presetClass="entr" presetSubtype="8" fill="hold" nodeType="clickEffect">
                                  <p:stCondLst>
                                    <p:cond delay="0"/>
                                  </p:stCondLst>
                                  <p:childTnLst>
                                    <p:set>
                                      <p:cBhvr>
                                        <p:cTn id="114" dur="1" fill="hold">
                                          <p:stCondLst>
                                            <p:cond delay="0"/>
                                          </p:stCondLst>
                                        </p:cTn>
                                        <p:tgtEl>
                                          <p:spTgt spid="33"/>
                                        </p:tgtEl>
                                        <p:attrNameLst>
                                          <p:attrName>style.visibility</p:attrName>
                                        </p:attrNameLst>
                                      </p:cBhvr>
                                      <p:to>
                                        <p:strVal val="visible"/>
                                      </p:to>
                                    </p:set>
                                    <p:animEffect transition="in" filter="wipe(left)">
                                      <p:cBhvr>
                                        <p:cTn id="115" dur="500"/>
                                        <p:tgtEl>
                                          <p:spTgt spid="33"/>
                                        </p:tgtEl>
                                      </p:cBhvr>
                                    </p:animEffect>
                                  </p:childTnLst>
                                </p:cTn>
                              </p:par>
                              <p:par>
                                <p:cTn id="116" presetID="22" presetClass="entr" presetSubtype="8" fill="hold" grpId="0" nodeType="withEffect">
                                  <p:stCondLst>
                                    <p:cond delay="0"/>
                                  </p:stCondLst>
                                  <p:childTnLst>
                                    <p:set>
                                      <p:cBhvr>
                                        <p:cTn id="117" dur="1" fill="hold">
                                          <p:stCondLst>
                                            <p:cond delay="0"/>
                                          </p:stCondLst>
                                        </p:cTn>
                                        <p:tgtEl>
                                          <p:spTgt spid="32"/>
                                        </p:tgtEl>
                                        <p:attrNameLst>
                                          <p:attrName>style.visibility</p:attrName>
                                        </p:attrNameLst>
                                      </p:cBhvr>
                                      <p:to>
                                        <p:strVal val="visible"/>
                                      </p:to>
                                    </p:set>
                                    <p:animEffect transition="in" filter="wipe(left)">
                                      <p:cBhvr>
                                        <p:cTn id="118" dur="500"/>
                                        <p:tgtEl>
                                          <p:spTgt spid="32"/>
                                        </p:tgtEl>
                                      </p:cBhvr>
                                    </p:animEffect>
                                  </p:childTnLst>
                                </p:cTn>
                              </p:par>
                            </p:childTnLst>
                          </p:cTn>
                        </p:par>
                      </p:childTnLst>
                    </p:cTn>
                  </p:par>
                  <p:par>
                    <p:cTn id="119" fill="hold" nodeType="clickPar">
                      <p:stCondLst>
                        <p:cond delay="indefinite"/>
                        <p:cond evt="onBegin" delay="0">
                          <p:tn val="118"/>
                        </p:cond>
                      </p:stCondLst>
                      <p:childTnLst>
                        <p:par>
                          <p:cTn id="120" fill="hold">
                            <p:stCondLst>
                              <p:cond delay="0"/>
                            </p:stCondLst>
                            <p:childTnLst>
                              <p:par>
                                <p:cTn id="121" presetID="3" presetClass="entr" presetSubtype="10" fill="hold" grpId="0" nodeType="clickEffect">
                                  <p:stCondLst>
                                    <p:cond delay="0"/>
                                  </p:stCondLst>
                                  <p:childTnLst>
                                    <p:set>
                                      <p:cBhvr>
                                        <p:cTn id="122" dur="1" fill="hold">
                                          <p:stCondLst>
                                            <p:cond delay="0"/>
                                          </p:stCondLst>
                                        </p:cTn>
                                        <p:tgtEl>
                                          <p:spTgt spid="30"/>
                                        </p:tgtEl>
                                        <p:attrNameLst>
                                          <p:attrName>style.visibility</p:attrName>
                                        </p:attrNameLst>
                                      </p:cBhvr>
                                      <p:to>
                                        <p:strVal val="visible"/>
                                      </p:to>
                                    </p:set>
                                    <p:animEffect transition="in" filter="blinds(horizontal)">
                                      <p:cBhvr>
                                        <p:cTn id="123" dur="500"/>
                                        <p:tgtEl>
                                          <p:spTgt spid="30"/>
                                        </p:tgtEl>
                                      </p:cBhvr>
                                    </p:animEffect>
                                  </p:childTnLst>
                                </p:cTn>
                              </p:par>
                            </p:childTnLst>
                          </p:cTn>
                        </p:par>
                      </p:childTnLst>
                    </p:cTn>
                  </p:par>
                  <p:par>
                    <p:cTn id="124" fill="hold" nodeType="clickPar">
                      <p:stCondLst>
                        <p:cond delay="indefinite"/>
                        <p:cond evt="onBegin" delay="0">
                          <p:tn val="123"/>
                        </p:cond>
                      </p:stCondLst>
                      <p:childTnLst>
                        <p:par>
                          <p:cTn id="125" fill="hold">
                            <p:stCondLst>
                              <p:cond delay="0"/>
                            </p:stCondLst>
                            <p:childTnLst>
                              <p:par>
                                <p:cTn id="126" presetID="22" presetClass="entr" presetSubtype="8" fill="hold" nodeType="clickEffect">
                                  <p:stCondLst>
                                    <p:cond delay="0"/>
                                  </p:stCondLst>
                                  <p:childTnLst>
                                    <p:set>
                                      <p:cBhvr>
                                        <p:cTn id="127" dur="1" fill="hold">
                                          <p:stCondLst>
                                            <p:cond delay="0"/>
                                          </p:stCondLst>
                                        </p:cTn>
                                        <p:tgtEl>
                                          <p:spTgt spid="36"/>
                                        </p:tgtEl>
                                        <p:attrNameLst>
                                          <p:attrName>style.visibility</p:attrName>
                                        </p:attrNameLst>
                                      </p:cBhvr>
                                      <p:to>
                                        <p:strVal val="visible"/>
                                      </p:to>
                                    </p:set>
                                    <p:animEffect transition="in" filter="wipe(left)">
                                      <p:cBhvr>
                                        <p:cTn id="128" dur="500"/>
                                        <p:tgtEl>
                                          <p:spTgt spid="36"/>
                                        </p:tgtEl>
                                      </p:cBhvr>
                                    </p:animEffect>
                                  </p:childTnLst>
                                </p:cTn>
                              </p:par>
                              <p:par>
                                <p:cTn id="129" presetID="22" presetClass="entr" presetSubtype="8" fill="hold" grpId="0" nodeType="withEffect">
                                  <p:stCondLst>
                                    <p:cond delay="0"/>
                                  </p:stCondLst>
                                  <p:childTnLst>
                                    <p:set>
                                      <p:cBhvr>
                                        <p:cTn id="130" dur="1" fill="hold">
                                          <p:stCondLst>
                                            <p:cond delay="0"/>
                                          </p:stCondLst>
                                        </p:cTn>
                                        <p:tgtEl>
                                          <p:spTgt spid="35"/>
                                        </p:tgtEl>
                                        <p:attrNameLst>
                                          <p:attrName>style.visibility</p:attrName>
                                        </p:attrNameLst>
                                      </p:cBhvr>
                                      <p:to>
                                        <p:strVal val="visible"/>
                                      </p:to>
                                    </p:set>
                                    <p:animEffect transition="in" filter="wipe(left)">
                                      <p:cBhvr>
                                        <p:cTn id="131" dur="500"/>
                                        <p:tgtEl>
                                          <p:spTgt spid="35"/>
                                        </p:tgtEl>
                                      </p:cBhvr>
                                    </p:animEffect>
                                  </p:childTnLst>
                                </p:cTn>
                              </p:par>
                            </p:childTnLst>
                          </p:cTn>
                        </p:par>
                      </p:childTnLst>
                    </p:cTn>
                  </p:par>
                  <p:par>
                    <p:cTn id="132" fill="hold" nodeType="clickPar">
                      <p:stCondLst>
                        <p:cond delay="indefinite"/>
                        <p:cond evt="onBegin" delay="0">
                          <p:tn val="131"/>
                        </p:cond>
                      </p:stCondLst>
                      <p:childTnLst>
                        <p:par>
                          <p:cTn id="133" fill="hold">
                            <p:stCondLst>
                              <p:cond delay="0"/>
                            </p:stCondLst>
                            <p:childTnLst>
                              <p:par>
                                <p:cTn id="134" presetID="3" presetClass="entr" presetSubtype="10" fill="hold" grpId="0" nodeType="clickEffect">
                                  <p:stCondLst>
                                    <p:cond delay="0"/>
                                  </p:stCondLst>
                                  <p:childTnLst>
                                    <p:set>
                                      <p:cBhvr>
                                        <p:cTn id="135" dur="1" fill="hold">
                                          <p:stCondLst>
                                            <p:cond delay="0"/>
                                          </p:stCondLst>
                                        </p:cTn>
                                        <p:tgtEl>
                                          <p:spTgt spid="34"/>
                                        </p:tgtEl>
                                        <p:attrNameLst>
                                          <p:attrName>style.visibility</p:attrName>
                                        </p:attrNameLst>
                                      </p:cBhvr>
                                      <p:to>
                                        <p:strVal val="visible"/>
                                      </p:to>
                                    </p:set>
                                    <p:animEffect transition="in" filter="blinds(horizontal)">
                                      <p:cBhvr>
                                        <p:cTn id="136" dur="500"/>
                                        <p:tgtEl>
                                          <p:spTgt spid="34"/>
                                        </p:tgtEl>
                                      </p:cBhvr>
                                    </p:animEffect>
                                  </p:childTnLst>
                                </p:cTn>
                              </p:par>
                            </p:childTnLst>
                          </p:cTn>
                        </p:par>
                      </p:childTnLst>
                    </p:cTn>
                  </p:par>
                  <p:par>
                    <p:cTn id="137" fill="hold" nodeType="clickPar">
                      <p:stCondLst>
                        <p:cond delay="indefinite"/>
                        <p:cond evt="onBegin" delay="0">
                          <p:tn val="136"/>
                        </p:cond>
                      </p:stCondLst>
                      <p:childTnLst>
                        <p:par>
                          <p:cTn id="138" fill="hold">
                            <p:stCondLst>
                              <p:cond delay="0"/>
                            </p:stCondLst>
                            <p:childTnLst>
                              <p:par>
                                <p:cTn id="139" presetID="22" presetClass="entr" presetSubtype="8" fill="hold" nodeType="clickEffect">
                                  <p:stCondLst>
                                    <p:cond delay="0"/>
                                  </p:stCondLst>
                                  <p:childTnLst>
                                    <p:set>
                                      <p:cBhvr>
                                        <p:cTn id="140" dur="1" fill="hold">
                                          <p:stCondLst>
                                            <p:cond delay="0"/>
                                          </p:stCondLst>
                                        </p:cTn>
                                        <p:tgtEl>
                                          <p:spTgt spid="38"/>
                                        </p:tgtEl>
                                        <p:attrNameLst>
                                          <p:attrName>style.visibility</p:attrName>
                                        </p:attrNameLst>
                                      </p:cBhvr>
                                      <p:to>
                                        <p:strVal val="visible"/>
                                      </p:to>
                                    </p:set>
                                    <p:animEffect transition="in" filter="wipe(left)">
                                      <p:cBhvr>
                                        <p:cTn id="141" dur="500"/>
                                        <p:tgtEl>
                                          <p:spTgt spid="38"/>
                                        </p:tgtEl>
                                      </p:cBhvr>
                                    </p:animEffect>
                                  </p:childTnLst>
                                </p:cTn>
                              </p:par>
                            </p:childTnLst>
                          </p:cTn>
                        </p:par>
                      </p:childTnLst>
                    </p:cTn>
                  </p:par>
                  <p:par>
                    <p:cTn id="142" fill="hold" nodeType="clickPar">
                      <p:stCondLst>
                        <p:cond delay="indefinite"/>
                        <p:cond evt="onBegin" delay="0">
                          <p:tn val="141"/>
                        </p:cond>
                      </p:stCondLst>
                      <p:childTnLst>
                        <p:par>
                          <p:cTn id="143" fill="hold">
                            <p:stCondLst>
                              <p:cond delay="0"/>
                            </p:stCondLst>
                            <p:childTnLst>
                              <p:par>
                                <p:cTn id="144" presetID="22" presetClass="entr" presetSubtype="8" fill="hold" grpId="0" nodeType="clickEffect">
                                  <p:stCondLst>
                                    <p:cond delay="0"/>
                                  </p:stCondLst>
                                  <p:childTnLst>
                                    <p:set>
                                      <p:cBhvr>
                                        <p:cTn id="145" dur="1" fill="hold">
                                          <p:stCondLst>
                                            <p:cond delay="0"/>
                                          </p:stCondLst>
                                        </p:cTn>
                                        <p:tgtEl>
                                          <p:spTgt spid="10"/>
                                        </p:tgtEl>
                                        <p:attrNameLst>
                                          <p:attrName>style.visibility</p:attrName>
                                        </p:attrNameLst>
                                      </p:cBhvr>
                                      <p:to>
                                        <p:strVal val="visible"/>
                                      </p:to>
                                    </p:set>
                                    <p:animEffect transition="in" filter="wipe(left)">
                                      <p:cBhvr>
                                        <p:cTn id="146" dur="500"/>
                                        <p:tgtEl>
                                          <p:spTgt spid="10"/>
                                        </p:tgtEl>
                                      </p:cBhvr>
                                    </p:animEffect>
                                  </p:childTnLst>
                                </p:cTn>
                              </p:par>
                              <p:par>
                                <p:cTn id="147" presetID="22" presetClass="entr" presetSubtype="8" fill="hold" grpId="0" nodeType="withEffect">
                                  <p:stCondLst>
                                    <p:cond delay="0"/>
                                  </p:stCondLst>
                                  <p:childTnLst>
                                    <p:set>
                                      <p:cBhvr>
                                        <p:cTn id="148" dur="1" fill="hold">
                                          <p:stCondLst>
                                            <p:cond delay="0"/>
                                          </p:stCondLst>
                                        </p:cTn>
                                        <p:tgtEl>
                                          <p:spTgt spid="37"/>
                                        </p:tgtEl>
                                        <p:attrNameLst>
                                          <p:attrName>style.visibility</p:attrName>
                                        </p:attrNameLst>
                                      </p:cBhvr>
                                      <p:to>
                                        <p:strVal val="visible"/>
                                      </p:to>
                                    </p:set>
                                    <p:animEffect transition="in" filter="wipe(left)">
                                      <p:cBhvr>
                                        <p:cTn id="149" dur="500"/>
                                        <p:tgtEl>
                                          <p:spTgt spid="37"/>
                                        </p:tgtEl>
                                      </p:cBhvr>
                                    </p:animEffect>
                                  </p:childTnLst>
                                </p:cTn>
                              </p:par>
                            </p:childTnLst>
                          </p:cTn>
                        </p:par>
                      </p:childTnLst>
                    </p:cTn>
                  </p:par>
                  <p:par>
                    <p:cTn id="150" fill="hold" nodeType="clickPar">
                      <p:stCondLst>
                        <p:cond delay="indefinite"/>
                        <p:cond evt="onBegin" delay="0">
                          <p:tn val="149"/>
                        </p:cond>
                      </p:stCondLst>
                      <p:childTnLst>
                        <p:par>
                          <p:cTn id="151" fill="hold">
                            <p:stCondLst>
                              <p:cond delay="0"/>
                            </p:stCondLst>
                            <p:childTnLst>
                              <p:par>
                                <p:cTn id="152" presetID="22" presetClass="entr" presetSubtype="1" fill="hold" nodeType="clickEffect">
                                  <p:stCondLst>
                                    <p:cond delay="0"/>
                                  </p:stCondLst>
                                  <p:childTnLst>
                                    <p:set>
                                      <p:cBhvr>
                                        <p:cTn id="153" dur="1" fill="hold">
                                          <p:stCondLst>
                                            <p:cond delay="0"/>
                                          </p:stCondLst>
                                        </p:cTn>
                                        <p:tgtEl>
                                          <p:spTgt spid="40"/>
                                        </p:tgtEl>
                                        <p:attrNameLst>
                                          <p:attrName>style.visibility</p:attrName>
                                        </p:attrNameLst>
                                      </p:cBhvr>
                                      <p:to>
                                        <p:strVal val="visible"/>
                                      </p:to>
                                    </p:set>
                                    <p:animEffect transition="in" filter="wipe(up)">
                                      <p:cBhvr>
                                        <p:cTn id="154" dur="500"/>
                                        <p:tgtEl>
                                          <p:spTgt spid="40"/>
                                        </p:tgtEl>
                                      </p:cBhvr>
                                    </p:animEffect>
                                  </p:childTnLst>
                                </p:cTn>
                              </p:par>
                            </p:childTnLst>
                          </p:cTn>
                        </p:par>
                      </p:childTnLst>
                    </p:cTn>
                  </p:par>
                  <p:par>
                    <p:cTn id="155" fill="hold" nodeType="clickPar">
                      <p:stCondLst>
                        <p:cond delay="indefinite"/>
                        <p:cond evt="onBegin" delay="0">
                          <p:tn val="154"/>
                        </p:cond>
                      </p:stCondLst>
                      <p:childTnLst>
                        <p:par>
                          <p:cTn id="156" fill="hold">
                            <p:stCondLst>
                              <p:cond delay="0"/>
                            </p:stCondLst>
                            <p:childTnLst>
                              <p:par>
                                <p:cTn id="157" presetID="16" presetClass="entr" presetSubtype="21" fill="hold" grpId="0" nodeType="clickEffect">
                                  <p:stCondLst>
                                    <p:cond delay="0"/>
                                  </p:stCondLst>
                                  <p:childTnLst>
                                    <p:set>
                                      <p:cBhvr>
                                        <p:cTn id="158" dur="1" fill="hold">
                                          <p:stCondLst>
                                            <p:cond delay="0"/>
                                          </p:stCondLst>
                                        </p:cTn>
                                        <p:tgtEl>
                                          <p:spTgt spid="44"/>
                                        </p:tgtEl>
                                        <p:attrNameLst>
                                          <p:attrName>style.visibility</p:attrName>
                                        </p:attrNameLst>
                                      </p:cBhvr>
                                      <p:to>
                                        <p:strVal val="visible"/>
                                      </p:to>
                                    </p:set>
                                    <p:animEffect transition="in" filter="barn(inVertical)">
                                      <p:cBhvr>
                                        <p:cTn id="159" dur="500"/>
                                        <p:tgtEl>
                                          <p:spTgt spid="44"/>
                                        </p:tgtEl>
                                      </p:cBhvr>
                                    </p:animEffect>
                                  </p:childTnLst>
                                </p:cTn>
                              </p:par>
                            </p:childTnLst>
                          </p:cTn>
                        </p:par>
                      </p:childTnLst>
                    </p:cTn>
                  </p:par>
                  <p:par>
                    <p:cTn id="160" fill="hold" nodeType="clickPar">
                      <p:stCondLst>
                        <p:cond delay="indefinite"/>
                        <p:cond evt="onBegin" delay="0">
                          <p:tn val="159"/>
                        </p:cond>
                      </p:stCondLst>
                      <p:childTnLst>
                        <p:par>
                          <p:cTn id="161" fill="hold">
                            <p:stCondLst>
                              <p:cond delay="0"/>
                            </p:stCondLst>
                            <p:childTnLst>
                              <p:par>
                                <p:cTn id="162" presetID="22" presetClass="entr" presetSubtype="4" fill="hold" grpId="0" nodeType="clickEffect">
                                  <p:stCondLst>
                                    <p:cond delay="0"/>
                                  </p:stCondLst>
                                  <p:childTnLst>
                                    <p:set>
                                      <p:cBhvr>
                                        <p:cTn id="163" dur="1" fill="hold">
                                          <p:stCondLst>
                                            <p:cond delay="0"/>
                                          </p:stCondLst>
                                        </p:cTn>
                                        <p:tgtEl>
                                          <p:spTgt spid="45"/>
                                        </p:tgtEl>
                                        <p:attrNameLst>
                                          <p:attrName>style.visibility</p:attrName>
                                        </p:attrNameLst>
                                      </p:cBhvr>
                                      <p:to>
                                        <p:strVal val="visible"/>
                                      </p:to>
                                    </p:set>
                                    <p:animEffect transition="in" filter="wipe(down)">
                                      <p:cBhvr>
                                        <p:cTn id="164" dur="500"/>
                                        <p:tgtEl>
                                          <p:spTgt spid="45"/>
                                        </p:tgtEl>
                                      </p:cBhvr>
                                    </p:animEffect>
                                  </p:childTnLst>
                                </p:cTn>
                              </p:par>
                            </p:childTnLst>
                          </p:cTn>
                        </p:par>
                      </p:childTnLst>
                    </p:cTn>
                  </p:par>
                  <p:par>
                    <p:cTn id="165" fill="hold" nodeType="clickPar">
                      <p:stCondLst>
                        <p:cond delay="indefinite"/>
                        <p:cond evt="onBegin" delay="0">
                          <p:tn val="164"/>
                        </p:cond>
                      </p:stCondLst>
                      <p:childTnLst>
                        <p:par>
                          <p:cTn id="166" fill="hold">
                            <p:stCondLst>
                              <p:cond delay="0"/>
                            </p:stCondLst>
                            <p:childTnLst>
                              <p:par>
                                <p:cTn id="167" presetID="22" presetClass="entr" presetSubtype="8" fill="hold" grpId="0" nodeType="clickEffect">
                                  <p:stCondLst>
                                    <p:cond delay="0"/>
                                  </p:stCondLst>
                                  <p:childTnLst>
                                    <p:set>
                                      <p:cBhvr>
                                        <p:cTn id="168" dur="1" fill="hold">
                                          <p:stCondLst>
                                            <p:cond delay="0"/>
                                          </p:stCondLst>
                                        </p:cTn>
                                        <p:tgtEl>
                                          <p:spTgt spid="46"/>
                                        </p:tgtEl>
                                        <p:attrNameLst>
                                          <p:attrName>style.visibility</p:attrName>
                                        </p:attrNameLst>
                                      </p:cBhvr>
                                      <p:to>
                                        <p:strVal val="visible"/>
                                      </p:to>
                                    </p:set>
                                    <p:animEffect transition="in" filter="wipe(left)">
                                      <p:cBhvr>
                                        <p:cTn id="16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0" grpId="0" animBg="1"/>
      <p:bldP spid="29" grpId="0" animBg="1"/>
      <p:bldP spid="25" grpId="0" animBg="1"/>
      <p:bldP spid="8" grpId="0" animBg="1"/>
      <p:bldP spid="15" grpId="0" animBg="1"/>
      <p:bldP spid="6" grpId="0" animBg="1"/>
      <p:bldP spid="11" grpId="0" animBg="1"/>
      <p:bldP spid="17" grpId="0" animBg="1"/>
      <p:bldP spid="19" grpId="0" animBg="1"/>
      <p:bldP spid="21" grpId="0" animBg="1"/>
      <p:bldP spid="100" grpId="0" animBg="1"/>
      <p:bldP spid="23" grpId="0" animBg="1"/>
      <p:bldP spid="24" grpId="0" animBg="1"/>
      <p:bldP spid="26" grpId="0" animBg="1"/>
      <p:bldP spid="32" grpId="0" animBg="1"/>
      <p:bldP spid="35" grpId="0" animBg="1"/>
      <p:bldP spid="37" grpId="0" animBg="1"/>
      <p:bldP spid="14" grpId="0"/>
      <p:bldP spid="10" grpId="0"/>
      <p:bldP spid="44" grpId="0" animBg="1"/>
      <p:bldP spid="45" grpId="0" animBg="1"/>
      <p:bldP spid="46" grpId="0"/>
    </p:bldLst>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2"/>
          <a:stretch>
            <a:fillRect/>
          </a:stretch>
        </p:blipFill>
        <p:spPr>
          <a:xfrm>
            <a:off x="5984875" y="-15622"/>
            <a:ext cx="903605" cy="923290"/>
          </a:xfrm>
          <a:prstGeom prst="rect">
            <a:avLst/>
          </a:prstGeom>
        </p:spPr>
      </p:pic>
      <p:sp>
        <p:nvSpPr>
          <p:cNvPr id="5" name="文本框 4" title=""/>
          <p:cNvSpPr txBox="1"/>
          <p:nvPr/>
        </p:nvSpPr>
        <p:spPr>
          <a:xfrm>
            <a:off x="6957060" y="163830"/>
            <a:ext cx="424751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sym typeface="+mn-ea"/>
              </a:rPr>
              <a:t>温度计的使用与读数</a:t>
            </a:r>
            <a:endParaRPr lang="zh-CN" sz="2400" b="1">
              <a:solidFill>
                <a:srgbClr val="0070C0"/>
              </a:solidFill>
              <a:latin typeface="微软雅黑" panose="020b0503020204020204" charset="-122"/>
              <a:ea typeface="微软雅黑" panose="020b0503020204020204" charset="-122"/>
            </a:endParaRPr>
          </a:p>
        </p:txBody>
      </p:sp>
      <p:sp>
        <p:nvSpPr>
          <p:cNvPr id="7" name="文本框 6" title=""/>
          <p:cNvSpPr txBox="1"/>
          <p:nvPr/>
        </p:nvSpPr>
        <p:spPr>
          <a:xfrm>
            <a:off x="292735" y="1340485"/>
            <a:ext cx="11734800" cy="1753235"/>
          </a:xfrm>
          <a:prstGeom prst="rect">
            <a:avLst/>
          </a:prstGeom>
          <a:noFill/>
        </p:spPr>
        <p:txBody>
          <a:bodyPr wrap="square" rtlCol="0" anchor="t">
            <a:spAutoFit/>
          </a:bodyPr>
          <a:lstStyle/>
          <a:p>
            <a:pPr fontAlgn="auto">
              <a:lnSpc>
                <a:spcPct val="150000"/>
              </a:lnSpc>
            </a:pPr>
            <a:r>
              <a:rPr lang="zh-CN" altLang="en-US" b="1">
                <a:solidFill>
                  <a:schemeClr val="accent1"/>
                </a:solidFill>
                <a:latin typeface="微软雅黑" panose="020b0503020204020204" charset="-122"/>
                <a:ea typeface="微软雅黑" panose="020b0503020204020204" charset="-122"/>
                <a:cs typeface="微软雅黑" panose="020b0503020204020204" charset="-122"/>
              </a:rPr>
              <a:t>【例</a:t>
            </a:r>
            <a:r>
              <a:rPr lang="en-US" altLang="zh-CN" b="1">
                <a:solidFill>
                  <a:schemeClr val="accent1"/>
                </a:solidFill>
                <a:latin typeface="微软雅黑" panose="020b0503020204020204" charset="-122"/>
                <a:ea typeface="微软雅黑" panose="020b0503020204020204" charset="-122"/>
                <a:cs typeface="微软雅黑" panose="020b0503020204020204" charset="-122"/>
              </a:rPr>
              <a:t>2</a:t>
            </a:r>
            <a:r>
              <a:rPr lang="zh-CN" altLang="en-US" b="1">
                <a:solidFill>
                  <a:schemeClr val="accent1"/>
                </a:solidFill>
                <a:latin typeface="微软雅黑" panose="020b0503020204020204" charset="-122"/>
                <a:ea typeface="微软雅黑" panose="020b0503020204020204" charset="-122"/>
                <a:cs typeface="微软雅黑" panose="020b0503020204020204" charset="-122"/>
              </a:rPr>
              <a:t>】</a:t>
            </a:r>
            <a:r>
              <a:rPr b="1">
                <a:latin typeface="微软雅黑" panose="020b0503020204020204" charset="-122"/>
                <a:ea typeface="微软雅黑" panose="020b0503020204020204" charset="-122"/>
                <a:cs typeface="微软雅黑" panose="020b0503020204020204" charset="-122"/>
              </a:rPr>
              <a:t>（2023·菏泽）</a:t>
            </a:r>
            <a:r>
              <a:rPr>
                <a:latin typeface="微软雅黑" panose="020b0503020204020204" charset="-122"/>
                <a:ea typeface="微软雅黑" panose="020b0503020204020204" charset="-122"/>
                <a:cs typeface="微软雅黑" panose="020b0503020204020204" charset="-122"/>
              </a:rPr>
              <a:t>按题目要求完成下列问题。</a:t>
            </a:r>
          </a:p>
          <a:p>
            <a:pPr fontAlgn="auto">
              <a:lnSpc>
                <a:spcPct val="150000"/>
              </a:lnSpc>
            </a:pPr>
            <a:r>
              <a:rPr>
                <a:latin typeface="微软雅黑" panose="020b0503020204020204" charset="-122"/>
                <a:ea typeface="微软雅黑" panose="020b0503020204020204" charset="-122"/>
                <a:cs typeface="微软雅黑" panose="020b0503020204020204" charset="-122"/>
              </a:rPr>
              <a:t>（1）图甲中物体长度为________cm；图乙中温度计示数为________℃；</a:t>
            </a:r>
          </a:p>
          <a:p>
            <a:pPr fontAlgn="auto">
              <a:lnSpc>
                <a:spcPct val="150000"/>
              </a:lnSpc>
            </a:pPr>
            <a:r>
              <a:rPr>
                <a:latin typeface="微软雅黑" panose="020b0503020204020204" charset="-122"/>
                <a:ea typeface="微软雅黑" panose="020b0503020204020204" charset="-122"/>
                <a:cs typeface="微软雅黑" panose="020b0503020204020204" charset="-122"/>
              </a:rPr>
              <a:t>（2）用天平称量物体时，被测物体应该放在________（选填“左”或“右”）盘中；</a:t>
            </a:r>
          </a:p>
          <a:p>
            <a:pPr fontAlgn="auto">
              <a:lnSpc>
                <a:spcPct val="150000"/>
              </a:lnSpc>
            </a:pPr>
            <a:r>
              <a:rPr>
                <a:latin typeface="微软雅黑" panose="020b0503020204020204" charset="-122"/>
                <a:ea typeface="微软雅黑" panose="020b0503020204020204" charset="-122"/>
                <a:cs typeface="微软雅黑" panose="020b0503020204020204" charset="-122"/>
              </a:rPr>
              <a:t>（3）用秒表和刻度尺做“测量物体运动的速度”实验，运用的物理原理公式是________。</a:t>
            </a:r>
          </a:p>
        </p:txBody>
      </p:sp>
      <p:pic>
        <p:nvPicPr>
          <p:cNvPr id="2" name="图片 35" title=""/>
          <p:cNvPicPr>
            <a:picLocks noChangeAspect="1"/>
          </p:cNvPicPr>
          <p:nvPr/>
        </p:nvPicPr>
        <p:blipFill>
          <a:blip r:embed="rId3"/>
          <a:stretch>
            <a:fillRect/>
          </a:stretch>
        </p:blipFill>
        <p:spPr>
          <a:xfrm>
            <a:off x="9139555" y="1256665"/>
            <a:ext cx="2961005" cy="1586230"/>
          </a:xfrm>
          <a:prstGeom prst="rect">
            <a:avLst/>
          </a:prstGeom>
          <a:noFill/>
          <a:ln w="9525">
            <a:noFill/>
          </a:ln>
        </p:spPr>
      </p:pic>
      <p:sp>
        <p:nvSpPr>
          <p:cNvPr id="10" name="矩形标注 9" title=""/>
          <p:cNvSpPr/>
          <p:nvPr/>
        </p:nvSpPr>
        <p:spPr>
          <a:xfrm>
            <a:off x="6372225" y="1038225"/>
            <a:ext cx="2602865" cy="811530"/>
          </a:xfrm>
          <a:prstGeom prst="wedgeRectCallout">
            <a:avLst>
              <a:gd name="adj1" fmla="val 63344"/>
              <a:gd name="adj2" fmla="val 4874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latin typeface="微软雅黑" panose="020b0503020204020204" charset="-122"/>
                <a:ea typeface="微软雅黑" panose="020b0503020204020204" charset="-122"/>
                <a:cs typeface="微软雅黑" panose="020b0503020204020204" charset="-122"/>
              </a:rPr>
              <a:t>起始刻度</a:t>
            </a:r>
            <a:r>
              <a:rPr lang="en-US" altLang="zh-CN" sz="1600">
                <a:latin typeface="微软雅黑" panose="020b0503020204020204" charset="-122"/>
                <a:ea typeface="微软雅黑" panose="020b0503020204020204" charset="-122"/>
                <a:cs typeface="微软雅黑" panose="020b0503020204020204" charset="-122"/>
              </a:rPr>
              <a:t>5cm</a:t>
            </a:r>
            <a:r>
              <a:rPr lang="zh-CN" altLang="en-US" sz="1600">
                <a:latin typeface="微软雅黑" panose="020b0503020204020204" charset="-122"/>
                <a:ea typeface="微软雅黑" panose="020b0503020204020204" charset="-122"/>
                <a:cs typeface="微软雅黑" panose="020b0503020204020204" charset="-122"/>
              </a:rPr>
              <a:t>，分度值</a:t>
            </a:r>
            <a:r>
              <a:rPr lang="en-US" altLang="zh-CN" sz="1600">
                <a:latin typeface="微软雅黑" panose="020b0503020204020204" charset="-122"/>
                <a:ea typeface="微软雅黑" panose="020b0503020204020204" charset="-122"/>
                <a:cs typeface="微软雅黑" panose="020b0503020204020204" charset="-122"/>
              </a:rPr>
              <a:t>1mm</a:t>
            </a:r>
          </a:p>
        </p:txBody>
      </p:sp>
      <p:sp>
        <p:nvSpPr>
          <p:cNvPr id="11" name="矩形标注 10" title=""/>
          <p:cNvSpPr/>
          <p:nvPr/>
        </p:nvSpPr>
        <p:spPr>
          <a:xfrm>
            <a:off x="9192895" y="2762250"/>
            <a:ext cx="1406525" cy="811530"/>
          </a:xfrm>
          <a:prstGeom prst="wedgeRectCallout">
            <a:avLst>
              <a:gd name="adj1" fmla="val 37494"/>
              <a:gd name="adj2" fmla="val -156181"/>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1600">
                <a:latin typeface="微软雅黑" panose="020b0503020204020204" charset="-122"/>
                <a:ea typeface="微软雅黑" panose="020b0503020204020204" charset="-122"/>
                <a:cs typeface="微软雅黑" panose="020b0503020204020204" charset="-122"/>
              </a:rPr>
              <a:t>右侧读数</a:t>
            </a:r>
            <a:r>
              <a:rPr lang="en-US" altLang="zh-CN" sz="1600">
                <a:latin typeface="微软雅黑" panose="020b0503020204020204" charset="-122"/>
                <a:ea typeface="微软雅黑" panose="020b0503020204020204" charset="-122"/>
                <a:cs typeface="微软雅黑" panose="020b0503020204020204" charset="-122"/>
              </a:rPr>
              <a:t>6.20</a:t>
            </a:r>
          </a:p>
        </p:txBody>
      </p:sp>
      <p:sp>
        <p:nvSpPr>
          <p:cNvPr id="13" name="矩形标注 12" title=""/>
          <p:cNvSpPr/>
          <p:nvPr/>
        </p:nvSpPr>
        <p:spPr>
          <a:xfrm>
            <a:off x="10627360" y="2762250"/>
            <a:ext cx="1564640" cy="811530"/>
          </a:xfrm>
          <a:prstGeom prst="wedgeRectCallout">
            <a:avLst>
              <a:gd name="adj1" fmla="val 22970"/>
              <a:gd name="adj2" fmla="val -189906"/>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1600">
                <a:latin typeface="微软雅黑" panose="020b0503020204020204" charset="-122"/>
                <a:ea typeface="微软雅黑" panose="020b0503020204020204" charset="-122"/>
                <a:cs typeface="微软雅黑" panose="020b0503020204020204" charset="-122"/>
              </a:rPr>
              <a:t>分度值</a:t>
            </a:r>
            <a:r>
              <a:rPr lang="en-US" altLang="zh-CN" sz="1600">
                <a:latin typeface="微软雅黑" panose="020b0503020204020204" charset="-122"/>
                <a:ea typeface="微软雅黑" panose="020b0503020204020204" charset="-122"/>
                <a:cs typeface="微软雅黑" panose="020b0503020204020204" charset="-122"/>
              </a:rPr>
              <a:t>1</a:t>
            </a:r>
            <a:r>
              <a:rPr lang="en-US" altLang="zh-CN" sz="1600">
                <a:latin typeface="宋体" panose="02010600030101010101" pitchFamily="2" charset="-122"/>
                <a:ea typeface="宋体" panose="02010600030101010101" pitchFamily="2" charset="-122"/>
                <a:cs typeface="微软雅黑" panose="020b0503020204020204" charset="-122"/>
              </a:rPr>
              <a:t>℃</a:t>
            </a:r>
            <a:r>
              <a:rPr lang="zh-CN" altLang="en-US" sz="1600">
                <a:latin typeface="宋体" panose="02010600030101010101" pitchFamily="2" charset="-122"/>
                <a:ea typeface="宋体" panose="02010600030101010101" pitchFamily="2" charset="-122"/>
                <a:cs typeface="微软雅黑" panose="020b0503020204020204" charset="-122"/>
              </a:rPr>
              <a:t>，刻度在</a:t>
            </a:r>
            <a:r>
              <a:rPr lang="en-US" altLang="zh-CN" sz="1600">
                <a:latin typeface="宋体" panose="02010600030101010101" pitchFamily="2" charset="-122"/>
                <a:ea typeface="宋体" panose="02010600030101010101" pitchFamily="2" charset="-122"/>
                <a:cs typeface="微软雅黑" panose="020b0503020204020204" charset="-122"/>
              </a:rPr>
              <a:t>0℃</a:t>
            </a:r>
            <a:r>
              <a:rPr lang="zh-CN" altLang="en-US" sz="1600">
                <a:latin typeface="宋体" panose="02010600030101010101" pitchFamily="2" charset="-122"/>
                <a:ea typeface="宋体" panose="02010600030101010101" pitchFamily="2" charset="-122"/>
                <a:cs typeface="微软雅黑" panose="020b0503020204020204" charset="-122"/>
              </a:rPr>
              <a:t>以下</a:t>
            </a:r>
          </a:p>
        </p:txBody>
      </p:sp>
      <p:sp>
        <p:nvSpPr>
          <p:cNvPr id="14" name="文本框 13" title=""/>
          <p:cNvSpPr txBox="1"/>
          <p:nvPr/>
        </p:nvSpPr>
        <p:spPr>
          <a:xfrm>
            <a:off x="2838450" y="1788795"/>
            <a:ext cx="691515" cy="398780"/>
          </a:xfrm>
          <a:prstGeom prst="rect">
            <a:avLst/>
          </a:prstGeom>
          <a:noFill/>
        </p:spPr>
        <p:txBody>
          <a:bodyPr wrap="none" rtlCol="0">
            <a:spAutoFit/>
          </a:bodyPr>
          <a:lstStyle/>
          <a:p>
            <a:r>
              <a:rPr lang="en-US" altLang="zh-CN" sz="2000">
                <a:solidFill>
                  <a:srgbClr val="FF0000"/>
                </a:solidFill>
                <a:latin typeface="微软雅黑" panose="020b0503020204020204" charset="-122"/>
                <a:ea typeface="微软雅黑" panose="020b0503020204020204" charset="-122"/>
              </a:rPr>
              <a:t>1.20</a:t>
            </a:r>
          </a:p>
        </p:txBody>
      </p:sp>
      <p:sp>
        <p:nvSpPr>
          <p:cNvPr id="15" name="文本框 14" title=""/>
          <p:cNvSpPr txBox="1"/>
          <p:nvPr/>
        </p:nvSpPr>
        <p:spPr>
          <a:xfrm>
            <a:off x="6446520" y="1788795"/>
            <a:ext cx="441960" cy="398780"/>
          </a:xfrm>
          <a:prstGeom prst="rect">
            <a:avLst/>
          </a:prstGeom>
          <a:noFill/>
        </p:spPr>
        <p:txBody>
          <a:bodyPr wrap="none" rtlCol="0">
            <a:spAutoFit/>
          </a:bodyPr>
          <a:lstStyle/>
          <a:p>
            <a:r>
              <a:rPr lang="en-US" altLang="zh-CN" sz="2000">
                <a:solidFill>
                  <a:srgbClr val="FF0000"/>
                </a:solidFill>
                <a:latin typeface="微软雅黑" panose="020b0503020204020204" charset="-122"/>
                <a:ea typeface="微软雅黑" panose="020b0503020204020204" charset="-122"/>
              </a:rPr>
              <a:t>-8</a:t>
            </a:r>
          </a:p>
        </p:txBody>
      </p:sp>
      <p:sp>
        <p:nvSpPr>
          <p:cNvPr id="19" name="流程图: 可选过程 18" title=""/>
          <p:cNvSpPr/>
          <p:nvPr/>
        </p:nvSpPr>
        <p:spPr>
          <a:xfrm>
            <a:off x="4265930" y="3143250"/>
            <a:ext cx="1262380" cy="476885"/>
          </a:xfrm>
          <a:prstGeom prst="flowChartAlternateProcess">
            <a:avLst/>
          </a:prstGeom>
          <a:solidFill>
            <a:schemeClr val="bg1"/>
          </a:solidFill>
          <a:ln w="19050">
            <a:solidFill>
              <a:srgbClr val="EE2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rgbClr val="002060"/>
                </a:solidFill>
              </a:rPr>
              <a:t>左物右码</a:t>
            </a:r>
          </a:p>
        </p:txBody>
      </p:sp>
      <p:sp>
        <p:nvSpPr>
          <p:cNvPr id="20" name="文本框 19" title=""/>
          <p:cNvSpPr txBox="1"/>
          <p:nvPr/>
        </p:nvSpPr>
        <p:spPr>
          <a:xfrm>
            <a:off x="5105400" y="2226310"/>
            <a:ext cx="436880" cy="398780"/>
          </a:xfrm>
          <a:prstGeom prst="rect">
            <a:avLst/>
          </a:prstGeom>
          <a:noFill/>
        </p:spPr>
        <p:txBody>
          <a:bodyPr wrap="none" rtlCol="0">
            <a:spAutoFit/>
          </a:bodyPr>
          <a:lstStyle/>
          <a:p>
            <a:r>
              <a:rPr lang="zh-CN" altLang="en-US" sz="2000">
                <a:solidFill>
                  <a:srgbClr val="FF0000"/>
                </a:solidFill>
                <a:latin typeface="微软雅黑" panose="020b0503020204020204" charset="-122"/>
                <a:ea typeface="微软雅黑" panose="020b0503020204020204" charset="-122"/>
              </a:rPr>
              <a:t>左</a:t>
            </a:r>
          </a:p>
        </p:txBody>
      </p:sp>
      <p:graphicFrame>
        <p:nvGraphicFramePr>
          <p:cNvPr id="21" name="Object 163" title=""/>
          <p:cNvGraphicFramePr>
            <a:graphicFrameLocks noChangeAspect="1"/>
          </p:cNvGraphicFramePr>
          <p:nvPr/>
        </p:nvGraphicFramePr>
        <p:xfrm>
          <a:off x="8277225" y="2326640"/>
          <a:ext cx="607060" cy="672465"/>
        </p:xfrm>
        <a:graphic>
          <a:graphicData uri="http://schemas.openxmlformats.org/presentationml/2006/ole">
            <mc:AlternateContent>
              <mc:Choice xmlns:v="urn:schemas-microsoft-com:vml" Requires="v">
                <p:oleObj spid="_x0000_s1038" r:id="rId4" imgW="355600" imgH="393065" progId="Equation.DSMT4">
                  <p:embed/>
                </p:oleObj>
              </mc:Choice>
              <mc:Fallback>
                <p:oleObj r:id="rId4" imgW="355600" imgH="393065" progId="Equation.DSMT4">
                  <p:embed/>
                  <p:pic>
                    <p:nvPicPr>
                      <p:cNvPr id="0" name="OLE substitute image"/>
                      <p:cNvPicPr/>
                      <p:nvPr/>
                    </p:nvPicPr>
                    <p:blipFill>
                      <a:blip r:embed="rId5"/>
                      <a:stretch>
                        <a:fillRect/>
                      </a:stretch>
                    </p:blipFill>
                    <p:spPr>
                      <a:xfrm>
                        <a:off x="8277225" y="2326640"/>
                        <a:ext cx="607060" cy="672465"/>
                      </a:xfrm>
                      <a:prstGeom prst="rect">
                        <a:avLst/>
                      </a:prstGeom>
                      <a:noFill/>
                      <a:ln w="38100">
                        <a:noFill/>
                        <a:miter/>
                      </a:ln>
                    </p:spPr>
                  </p:pic>
                </p:oleObj>
              </mc:Fallback>
            </mc:AlternateContent>
          </a:graphicData>
        </a:graphic>
      </p:graphicFrame>
      <p:cxnSp>
        <p:nvCxnSpPr>
          <p:cNvPr id="6" name="直接箭头连接符 5" title=""/>
          <p:cNvCxnSpPr/>
          <p:nvPr/>
        </p:nvCxnSpPr>
        <p:spPr>
          <a:xfrm>
            <a:off x="196215" y="3699510"/>
            <a:ext cx="11927840" cy="0"/>
          </a:xfrm>
          <a:prstGeom prst="straightConnector1">
            <a:avLst/>
          </a:prstGeom>
          <a:ln w="28575" cmpd="sng">
            <a:solidFill>
              <a:schemeClr val="accent2">
                <a:lumMod val="75000"/>
              </a:schemeClr>
            </a:solidFill>
            <a:prstDash val="dash"/>
            <a:headEnd type="arrow"/>
            <a:tailEnd type="arrow"/>
          </a:ln>
        </p:spPr>
        <p:style>
          <a:lnRef idx="1">
            <a:schemeClr val="accent1"/>
          </a:lnRef>
          <a:fillRef idx="0">
            <a:schemeClr val="accent1"/>
          </a:fillRef>
          <a:effectRef idx="0">
            <a:schemeClr val="accent1"/>
          </a:effectRef>
          <a:fontRef idx="minor">
            <a:schemeClr val="tx1"/>
          </a:fontRef>
        </p:style>
      </p:cxnSp>
      <p:sp>
        <p:nvSpPr>
          <p:cNvPr id="16" name="文本框 15" title=""/>
          <p:cNvSpPr txBox="1"/>
          <p:nvPr/>
        </p:nvSpPr>
        <p:spPr>
          <a:xfrm>
            <a:off x="292735" y="3754120"/>
            <a:ext cx="3699510" cy="2584450"/>
          </a:xfrm>
          <a:prstGeom prst="rect">
            <a:avLst/>
          </a:prstGeom>
          <a:noFill/>
        </p:spPr>
        <p:txBody>
          <a:bodyPr wrap="square" rtlCol="0" anchor="t">
            <a:spAutoFit/>
          </a:bodyPr>
          <a:lstStyle/>
          <a:p>
            <a:pPr fontAlgn="auto">
              <a:lnSpc>
                <a:spcPct val="150000"/>
              </a:lnSpc>
            </a:pPr>
            <a:r>
              <a:rPr lang="zh-CN" altLang="en-US" b="1">
                <a:solidFill>
                  <a:schemeClr val="accent1"/>
                </a:solidFill>
                <a:latin typeface="微软雅黑" panose="020b0503020204020204" charset="-122"/>
                <a:ea typeface="微软雅黑" panose="020b0503020204020204" charset="-122"/>
                <a:cs typeface="微软雅黑" panose="020b0503020204020204" charset="-122"/>
              </a:rPr>
              <a:t>【变式</a:t>
            </a:r>
            <a:r>
              <a:rPr lang="en-US" altLang="zh-CN" b="1">
                <a:solidFill>
                  <a:schemeClr val="accent1"/>
                </a:solidFill>
                <a:latin typeface="微软雅黑" panose="020b0503020204020204" charset="-122"/>
                <a:ea typeface="微软雅黑" panose="020b0503020204020204" charset="-122"/>
                <a:cs typeface="微软雅黑" panose="020b0503020204020204" charset="-122"/>
              </a:rPr>
              <a:t>2-1</a:t>
            </a:r>
            <a:r>
              <a:rPr lang="zh-CN" altLang="en-US" b="1">
                <a:solidFill>
                  <a:schemeClr val="accent1"/>
                </a:solidFill>
                <a:latin typeface="微软雅黑" panose="020b0503020204020204" charset="-122"/>
                <a:ea typeface="微软雅黑" panose="020b0503020204020204" charset="-122"/>
                <a:cs typeface="微软雅黑" panose="020b0503020204020204" charset="-122"/>
              </a:rPr>
              <a:t>】</a:t>
            </a:r>
            <a:r>
              <a:rPr b="1">
                <a:latin typeface="微软雅黑" panose="020b0503020204020204" charset="-122"/>
                <a:ea typeface="微软雅黑" panose="020b0503020204020204" charset="-122"/>
                <a:cs typeface="微软雅黑" panose="020b0503020204020204" charset="-122"/>
              </a:rPr>
              <a:t>（2023·广西）</a:t>
            </a:r>
            <a:r>
              <a:rPr>
                <a:latin typeface="微软雅黑" panose="020b0503020204020204" charset="-122"/>
                <a:ea typeface="微软雅黑" panose="020b0503020204020204" charset="-122"/>
                <a:cs typeface="微软雅黑" panose="020b0503020204020204" charset="-122"/>
              </a:rPr>
              <a:t>在“探究水沸腾时温度变化的特点”的实验中，水中产生大量气泡，温度计示数保持不变，如图所示，说明水沸腾时，温度______，沸点是______℃。</a:t>
            </a:r>
          </a:p>
        </p:txBody>
      </p:sp>
      <p:sp>
        <p:nvSpPr>
          <p:cNvPr id="17" name="文本框 16" title=""/>
          <p:cNvSpPr txBox="1"/>
          <p:nvPr/>
        </p:nvSpPr>
        <p:spPr>
          <a:xfrm>
            <a:off x="6216650" y="3825240"/>
            <a:ext cx="4076065" cy="2584450"/>
          </a:xfrm>
          <a:prstGeom prst="rect">
            <a:avLst/>
          </a:prstGeom>
          <a:noFill/>
        </p:spPr>
        <p:txBody>
          <a:bodyPr wrap="square" rtlCol="0" anchor="t">
            <a:spAutoFit/>
          </a:bodyPr>
          <a:lstStyle/>
          <a:p>
            <a:pPr fontAlgn="auto">
              <a:lnSpc>
                <a:spcPct val="150000"/>
              </a:lnSpc>
            </a:pPr>
            <a:r>
              <a:rPr lang="zh-CN" altLang="en-US">
                <a:solidFill>
                  <a:schemeClr val="accent1"/>
                </a:solidFill>
                <a:latin typeface="微软雅黑" panose="020b0503020204020204" charset="-122"/>
                <a:ea typeface="微软雅黑" panose="020b0503020204020204" charset="-122"/>
                <a:cs typeface="微软雅黑" panose="020b0503020204020204" charset="-122"/>
              </a:rPr>
              <a:t>【变式</a:t>
            </a:r>
            <a:r>
              <a:rPr lang="en-US" altLang="zh-CN">
                <a:solidFill>
                  <a:schemeClr val="accent1"/>
                </a:solidFill>
                <a:latin typeface="微软雅黑" panose="020b0503020204020204" charset="-122"/>
                <a:ea typeface="微软雅黑" panose="020b0503020204020204" charset="-122"/>
                <a:cs typeface="微软雅黑" panose="020b0503020204020204" charset="-122"/>
              </a:rPr>
              <a:t>2-2</a:t>
            </a:r>
            <a:r>
              <a:rPr lang="zh-CN" altLang="en-US">
                <a:solidFill>
                  <a:schemeClr val="accent1"/>
                </a:solidFill>
                <a:latin typeface="微软雅黑" panose="020b0503020204020204" charset="-122"/>
                <a:ea typeface="微软雅黑" panose="020b0503020204020204" charset="-122"/>
                <a:cs typeface="微软雅黑" panose="020b0503020204020204" charset="-122"/>
              </a:rPr>
              <a:t>】</a:t>
            </a:r>
            <a:r>
              <a:rPr b="1">
                <a:latin typeface="微软雅黑" panose="020b0503020204020204" charset="-122"/>
                <a:ea typeface="微软雅黑" panose="020b0503020204020204" charset="-122"/>
                <a:cs typeface="微软雅黑" panose="020b0503020204020204" charset="-122"/>
              </a:rPr>
              <a:t>（2023·</a:t>
            </a:r>
            <a:r>
              <a:rPr b="1" smtClean="0">
                <a:latin typeface="微软雅黑" panose="020b0503020204020204" charset="-122"/>
                <a:ea typeface="微软雅黑" panose="020b0503020204020204" charset="-122"/>
                <a:cs typeface="微软雅黑" panose="020b0503020204020204" charset="-122"/>
              </a:rPr>
              <a:t>吉林）</a:t>
            </a:r>
            <a:r>
              <a:rPr>
                <a:latin typeface="微软雅黑" panose="020b0503020204020204" charset="-122"/>
                <a:ea typeface="微软雅黑" panose="020b0503020204020204" charset="-122"/>
                <a:cs typeface="微软雅黑" panose="020b0503020204020204" charset="-122"/>
              </a:rPr>
              <a:t>如图是“探究水沸腾时温度变化的特点”的实验装置。</a:t>
            </a:r>
          </a:p>
          <a:p>
            <a:pPr fontAlgn="auto">
              <a:lnSpc>
                <a:spcPct val="150000"/>
              </a:lnSpc>
            </a:pPr>
            <a:r>
              <a:rPr>
                <a:latin typeface="微软雅黑" panose="020b0503020204020204" charset="-122"/>
                <a:ea typeface="微软雅黑" panose="020b0503020204020204" charset="-122"/>
                <a:cs typeface="微软雅黑" panose="020b0503020204020204" charset="-122"/>
              </a:rPr>
              <a:t>（1）图中温度计的示数为______℃；</a:t>
            </a:r>
          </a:p>
          <a:p>
            <a:pPr fontAlgn="auto">
              <a:lnSpc>
                <a:spcPct val="150000"/>
              </a:lnSpc>
            </a:pPr>
            <a:r>
              <a:rPr>
                <a:latin typeface="微软雅黑" panose="020b0503020204020204" charset="-122"/>
                <a:ea typeface="微软雅黑" panose="020b0503020204020204" charset="-122"/>
                <a:cs typeface="微软雅黑" panose="020b0503020204020204" charset="-122"/>
              </a:rPr>
              <a:t>（2）实验过程中发现水沸腾时吸热，______保持不变。</a:t>
            </a:r>
          </a:p>
        </p:txBody>
      </p:sp>
      <p:pic>
        <p:nvPicPr>
          <p:cNvPr id="18" name="图片 51" title=""/>
          <p:cNvPicPr>
            <a:picLocks noChangeAspect="1"/>
          </p:cNvPicPr>
          <p:nvPr/>
        </p:nvPicPr>
        <p:blipFill>
          <a:blip r:embed="rId6"/>
          <a:stretch>
            <a:fillRect/>
          </a:stretch>
        </p:blipFill>
        <p:spPr>
          <a:xfrm>
            <a:off x="3869055" y="3996690"/>
            <a:ext cx="1992630" cy="2303145"/>
          </a:xfrm>
          <a:prstGeom prst="rect">
            <a:avLst/>
          </a:prstGeom>
          <a:noFill/>
          <a:ln w="9525">
            <a:noFill/>
          </a:ln>
        </p:spPr>
      </p:pic>
      <p:pic>
        <p:nvPicPr>
          <p:cNvPr id="23" name="图片 17" title=""/>
          <p:cNvPicPr>
            <a:picLocks noChangeAspect="1"/>
          </p:cNvPicPr>
          <p:nvPr/>
        </p:nvPicPr>
        <p:blipFill>
          <a:blip r:embed="rId7"/>
          <a:stretch>
            <a:fillRect/>
          </a:stretch>
        </p:blipFill>
        <p:spPr>
          <a:xfrm>
            <a:off x="10270490" y="3848735"/>
            <a:ext cx="1921510" cy="2160270"/>
          </a:xfrm>
          <a:prstGeom prst="rect">
            <a:avLst/>
          </a:prstGeom>
          <a:noFill/>
          <a:ln w="9525">
            <a:noFill/>
          </a:ln>
        </p:spPr>
      </p:pic>
      <p:sp>
        <p:nvSpPr>
          <p:cNvPr id="24" name="圆角矩形标注 23" title=""/>
          <p:cNvSpPr/>
          <p:nvPr/>
        </p:nvSpPr>
        <p:spPr>
          <a:xfrm>
            <a:off x="1463675" y="6057265"/>
            <a:ext cx="4329430" cy="837565"/>
          </a:xfrm>
          <a:prstGeom prst="wedgeRoundRectCallout">
            <a:avLst>
              <a:gd name="adj1" fmla="val 18832"/>
              <a:gd name="adj2" fmla="val -12111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latin typeface="微软雅黑" panose="020b0503020204020204" charset="-122"/>
                <a:ea typeface="微软雅黑" panose="020b0503020204020204" charset="-122"/>
              </a:rPr>
              <a:t>水中气泡越往上越大，说明水正在沸腾，温度计示数即为沸点，沸点为</a:t>
            </a:r>
            <a:r>
              <a:rPr lang="en-US" altLang="zh-CN" sz="1600">
                <a:latin typeface="微软雅黑" panose="020b0503020204020204" charset="-122"/>
                <a:ea typeface="微软雅黑" panose="020b0503020204020204" charset="-122"/>
              </a:rPr>
              <a:t>99</a:t>
            </a:r>
            <a:r>
              <a:rPr lang="en-US" altLang="zh-CN" sz="1600">
                <a:latin typeface="宋体" panose="02010600030101010101" pitchFamily="2" charset="-122"/>
                <a:ea typeface="宋体" panose="02010600030101010101" pitchFamily="2" charset="-122"/>
              </a:rPr>
              <a:t>℃</a:t>
            </a:r>
          </a:p>
        </p:txBody>
      </p:sp>
      <p:cxnSp>
        <p:nvCxnSpPr>
          <p:cNvPr id="25" name="直接连接符 24" title=""/>
          <p:cNvCxnSpPr/>
          <p:nvPr/>
        </p:nvCxnSpPr>
        <p:spPr>
          <a:xfrm flipH="1">
            <a:off x="6049645" y="3710305"/>
            <a:ext cx="0" cy="3147060"/>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6" name="文本框 25" title=""/>
          <p:cNvSpPr txBox="1"/>
          <p:nvPr/>
        </p:nvSpPr>
        <p:spPr>
          <a:xfrm>
            <a:off x="2198370" y="5459730"/>
            <a:ext cx="640080" cy="368300"/>
          </a:xfrm>
          <a:prstGeom prst="rect">
            <a:avLst/>
          </a:prstGeom>
          <a:noFill/>
        </p:spPr>
        <p:txBody>
          <a:bodyPr wrap="none" rtlCol="0">
            <a:spAutoFit/>
          </a:bodyPr>
          <a:lstStyle/>
          <a:p>
            <a:r>
              <a:rPr lang="zh-CN" altLang="en-US">
                <a:solidFill>
                  <a:srgbClr val="FF0000"/>
                </a:solidFill>
                <a:latin typeface="微软雅黑" panose="020b0503020204020204" charset="-122"/>
                <a:ea typeface="微软雅黑" panose="020b0503020204020204" charset="-122"/>
              </a:rPr>
              <a:t>不变</a:t>
            </a:r>
          </a:p>
        </p:txBody>
      </p:sp>
      <p:sp>
        <p:nvSpPr>
          <p:cNvPr id="27" name="文本框 26" title=""/>
          <p:cNvSpPr txBox="1"/>
          <p:nvPr/>
        </p:nvSpPr>
        <p:spPr>
          <a:xfrm>
            <a:off x="487045" y="5859780"/>
            <a:ext cx="450850" cy="368300"/>
          </a:xfrm>
          <a:prstGeom prst="rect">
            <a:avLst/>
          </a:prstGeom>
          <a:noFill/>
        </p:spPr>
        <p:txBody>
          <a:bodyPr wrap="none" rtlCol="0">
            <a:spAutoFit/>
          </a:bodyPr>
          <a:lstStyle/>
          <a:p>
            <a:r>
              <a:rPr lang="en-US" altLang="zh-CN">
                <a:solidFill>
                  <a:srgbClr val="FF0000"/>
                </a:solidFill>
                <a:latin typeface="微软雅黑" panose="020b0503020204020204" charset="-122"/>
                <a:ea typeface="微软雅黑" panose="020b0503020204020204" charset="-122"/>
              </a:rPr>
              <a:t>99</a:t>
            </a:r>
          </a:p>
        </p:txBody>
      </p:sp>
      <p:sp>
        <p:nvSpPr>
          <p:cNvPr id="28" name="圆角矩形标注 27" title=""/>
          <p:cNvSpPr/>
          <p:nvPr/>
        </p:nvSpPr>
        <p:spPr>
          <a:xfrm>
            <a:off x="8529320" y="6009005"/>
            <a:ext cx="3620770" cy="913765"/>
          </a:xfrm>
          <a:prstGeom prst="wedgeRoundRectCallout">
            <a:avLst>
              <a:gd name="adj1" fmla="val 37267"/>
              <a:gd name="adj2" fmla="val -145969"/>
              <a:gd name="adj3" fmla="val 1666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lang="zh-CN" altLang="en-US" sz="1600">
                <a:latin typeface="微软雅黑" panose="020b0503020204020204" charset="-122"/>
                <a:ea typeface="微软雅黑" panose="020b0503020204020204" charset="-122"/>
              </a:rPr>
              <a:t>水沸腾时，持续吸热，温度达到沸点，并保持不变，温度计示数为</a:t>
            </a:r>
            <a:r>
              <a:rPr lang="en-US" altLang="zh-CN" sz="1600">
                <a:latin typeface="微软雅黑" panose="020b0503020204020204" charset="-122"/>
                <a:ea typeface="微软雅黑" panose="020b0503020204020204" charset="-122"/>
              </a:rPr>
              <a:t>92</a:t>
            </a:r>
            <a:r>
              <a:rPr lang="en-US" altLang="zh-CN" sz="1600">
                <a:latin typeface="宋体" panose="02010600030101010101" pitchFamily="2" charset="-122"/>
                <a:ea typeface="宋体" panose="02010600030101010101" pitchFamily="2" charset="-122"/>
              </a:rPr>
              <a:t>℃</a:t>
            </a:r>
          </a:p>
        </p:txBody>
      </p:sp>
      <p:sp>
        <p:nvSpPr>
          <p:cNvPr id="29" name="文本框 28" title=""/>
          <p:cNvSpPr txBox="1"/>
          <p:nvPr/>
        </p:nvSpPr>
        <p:spPr>
          <a:xfrm>
            <a:off x="9034780" y="5120005"/>
            <a:ext cx="450850" cy="368300"/>
          </a:xfrm>
          <a:prstGeom prst="rect">
            <a:avLst/>
          </a:prstGeom>
          <a:noFill/>
        </p:spPr>
        <p:txBody>
          <a:bodyPr wrap="none" rtlCol="0">
            <a:spAutoFit/>
          </a:bodyPr>
          <a:lstStyle/>
          <a:p>
            <a:r>
              <a:rPr lang="en-US" altLang="zh-CN">
                <a:solidFill>
                  <a:srgbClr val="FF0000"/>
                </a:solidFill>
                <a:latin typeface="微软雅黑" panose="020b0503020204020204" charset="-122"/>
                <a:ea typeface="微软雅黑" panose="020b0503020204020204" charset="-122"/>
              </a:rPr>
              <a:t>92</a:t>
            </a:r>
          </a:p>
        </p:txBody>
      </p:sp>
      <p:sp>
        <p:nvSpPr>
          <p:cNvPr id="30" name="文本框 29" title=""/>
          <p:cNvSpPr txBox="1"/>
          <p:nvPr/>
        </p:nvSpPr>
        <p:spPr>
          <a:xfrm>
            <a:off x="6306185" y="5970270"/>
            <a:ext cx="640080" cy="368300"/>
          </a:xfrm>
          <a:prstGeom prst="rect">
            <a:avLst/>
          </a:prstGeom>
          <a:noFill/>
        </p:spPr>
        <p:txBody>
          <a:bodyPr wrap="none" rtlCol="0">
            <a:spAutoFit/>
          </a:bodyPr>
          <a:lstStyle/>
          <a:p>
            <a:r>
              <a:rPr lang="zh-CN" altLang="en-US">
                <a:solidFill>
                  <a:srgbClr val="FF0000"/>
                </a:solidFill>
                <a:latin typeface="微软雅黑" panose="020b0503020204020204" charset="-122"/>
                <a:ea typeface="微软雅黑" panose="020b0503020204020204" charset="-122"/>
              </a:rPr>
              <a:t>温度</a:t>
            </a:r>
          </a:p>
        </p:txBody>
      </p:sp>
      <p:cxnSp>
        <p:nvCxnSpPr>
          <p:cNvPr id="32" name="肘形连接符 31" title=""/>
          <p:cNvCxnSpPr/>
          <p:nvPr/>
        </p:nvCxnSpPr>
        <p:spPr>
          <a:xfrm rot="5400000" flipH="1" flipV="1">
            <a:off x="4645185" y="2564925"/>
            <a:ext cx="582928" cy="52038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wipe(left)">
                                      <p:cBhvr>
                                        <p:cTn id="25" dur="500"/>
                                        <p:tgtEl>
                                          <p:spTgt spid="7">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Effect transition="in" filter="wipe(left)">
                                      <p:cBhvr>
                                        <p:cTn id="30" dur="500"/>
                                        <p:tgtEl>
                                          <p:spTgt spid="7">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Effect transition="in" filter="wipe(left)">
                                      <p:cBhvr>
                                        <p:cTn id="35" dur="500"/>
                                        <p:tgtEl>
                                          <p:spTgt spid="7">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500"/>
                                        <p:tgtEl>
                                          <p:spTgt spid="11"/>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left)">
                                      <p:cBhvr>
                                        <p:cTn id="50" dur="500"/>
                                        <p:tgtEl>
                                          <p:spTgt spid="14"/>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left)">
                                      <p:cBhvr>
                                        <p:cTn id="55" dur="500"/>
                                        <p:tgtEl>
                                          <p:spTgt spid="13"/>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wipe(left)">
                                      <p:cBhvr>
                                        <p:cTn id="60" dur="500"/>
                                        <p:tgtEl>
                                          <p:spTgt spid="15"/>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blinds(horizontal)">
                                      <p:cBhvr>
                                        <p:cTn id="65" dur="500"/>
                                        <p:tgtEl>
                                          <p:spTgt spid="19"/>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wipe(down)">
                                      <p:cBhvr>
                                        <p:cTn id="70" dur="500"/>
                                        <p:tgtEl>
                                          <p:spTgt spid="32"/>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8" presetClass="exit" presetSubtype="32" fill="hold" grpId="1" nodeType="clickEffect">
                                  <p:stCondLst>
                                    <p:cond delay="0"/>
                                  </p:stCondLst>
                                  <p:childTnLst>
                                    <p:animEffect transition="out" filter="diamond(out)">
                                      <p:cBhvr>
                                        <p:cTn id="74" dur="2000"/>
                                        <p:tgtEl>
                                          <p:spTgt spid="19"/>
                                        </p:tgtEl>
                                      </p:cBhvr>
                                    </p:animEffect>
                                    <p:set>
                                      <p:cBhvr>
                                        <p:cTn id="75" dur="1" fill="hold">
                                          <p:stCondLst>
                                            <p:cond delay="1999"/>
                                          </p:stCondLst>
                                        </p:cTn>
                                        <p:tgtEl>
                                          <p:spTgt spid="19"/>
                                        </p:tgtEl>
                                        <p:attrNameLst>
                                          <p:attrName>style.visibility</p:attrName>
                                        </p:attrNameLst>
                                      </p:cBhvr>
                                      <p:to>
                                        <p:strVal val="hidden"/>
                                      </p:to>
                                    </p:se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wipe(left)">
                                      <p:cBhvr>
                                        <p:cTn id="80" dur="500"/>
                                        <p:tgtEl>
                                          <p:spTgt spid="20"/>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xit" presetSubtype="4" fill="hold" nodeType="clickEffect">
                                  <p:stCondLst>
                                    <p:cond delay="0"/>
                                  </p:stCondLst>
                                  <p:childTnLst>
                                    <p:animEffect transition="out" filter="wipe(down)">
                                      <p:cBhvr>
                                        <p:cTn id="84" dur="500"/>
                                        <p:tgtEl>
                                          <p:spTgt spid="32"/>
                                        </p:tgtEl>
                                      </p:cBhvr>
                                    </p:animEffect>
                                    <p:set>
                                      <p:cBhvr>
                                        <p:cTn id="85" dur="1" fill="hold">
                                          <p:stCondLst>
                                            <p:cond delay="499"/>
                                          </p:stCondLst>
                                        </p:cTn>
                                        <p:tgtEl>
                                          <p:spTgt spid="32"/>
                                        </p:tgtEl>
                                        <p:attrNameLst>
                                          <p:attrName>style.visibility</p:attrName>
                                        </p:attrNameLst>
                                      </p:cBhvr>
                                      <p:to>
                                        <p:strVal val="hidden"/>
                                      </p:to>
                                    </p:se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wipe(left)">
                                      <p:cBhvr>
                                        <p:cTn id="90" dur="500"/>
                                        <p:tgtEl>
                                          <p:spTgt spid="21"/>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22" presetClass="entr" presetSubtype="8" fill="hold" nodeType="clickEffect">
                                  <p:stCondLst>
                                    <p:cond delay="0"/>
                                  </p:stCondLst>
                                  <p:childTnLst>
                                    <p:set>
                                      <p:cBhvr>
                                        <p:cTn id="94" dur="1" fill="hold">
                                          <p:stCondLst>
                                            <p:cond delay="0"/>
                                          </p:stCondLst>
                                        </p:cTn>
                                        <p:tgtEl>
                                          <p:spTgt spid="6"/>
                                        </p:tgtEl>
                                        <p:attrNameLst>
                                          <p:attrName>style.visibility</p:attrName>
                                        </p:attrNameLst>
                                      </p:cBhvr>
                                      <p:to>
                                        <p:strVal val="visible"/>
                                      </p:to>
                                    </p:set>
                                    <p:animEffect transition="in" filter="wipe(left)">
                                      <p:cBhvr>
                                        <p:cTn id="95" dur="500"/>
                                        <p:tgtEl>
                                          <p:spTgt spid="6"/>
                                        </p:tgtEl>
                                      </p:cBhvr>
                                    </p:animEffect>
                                  </p:childTnLst>
                                </p:cTn>
                              </p:par>
                            </p:childTnLst>
                          </p:cTn>
                        </p:par>
                      </p:childTnLst>
                    </p:cTn>
                  </p:par>
                  <p:par>
                    <p:cTn id="96" fill="hold" nodeType="clickPar">
                      <p:stCondLst>
                        <p:cond delay="indefinite"/>
                        <p:cond evt="onBegin" delay="0">
                          <p:tn val="95"/>
                        </p:cond>
                      </p:stCondLst>
                      <p:childTnLst>
                        <p:par>
                          <p:cTn id="97" fill="hold">
                            <p:stCondLst>
                              <p:cond delay="0"/>
                            </p:stCondLst>
                            <p:childTnLst>
                              <p:par>
                                <p:cTn id="98" presetID="22" presetClass="entr" presetSubtype="8" fill="hold" nodeType="clickEffect">
                                  <p:stCondLst>
                                    <p:cond delay="0"/>
                                  </p:stCondLst>
                                  <p:childTnLst>
                                    <p:set>
                                      <p:cBhvr>
                                        <p:cTn id="99" dur="1" fill="hold">
                                          <p:stCondLst>
                                            <p:cond delay="0"/>
                                          </p:stCondLst>
                                        </p:cTn>
                                        <p:tgtEl>
                                          <p:spTgt spid="16">
                                            <p:txEl>
                                              <p:pRg st="0" end="0"/>
                                            </p:txEl>
                                          </p:spTgt>
                                        </p:tgtEl>
                                        <p:attrNameLst>
                                          <p:attrName>style.visibility</p:attrName>
                                        </p:attrNameLst>
                                      </p:cBhvr>
                                      <p:to>
                                        <p:strVal val="visible"/>
                                      </p:to>
                                    </p:set>
                                    <p:animEffect transition="in" filter="wipe(left)">
                                      <p:cBhvr>
                                        <p:cTn id="100" dur="500"/>
                                        <p:tgtEl>
                                          <p:spTgt spid="16">
                                            <p:txEl>
                                              <p:pRg st="0" end="0"/>
                                            </p:txEl>
                                          </p:spTgt>
                                        </p:tgtEl>
                                      </p:cBhvr>
                                    </p:animEffect>
                                  </p:childTnLst>
                                </p:cTn>
                              </p:par>
                            </p:childTnLst>
                          </p:cTn>
                        </p:par>
                      </p:childTnLst>
                    </p:cTn>
                  </p:par>
                  <p:par>
                    <p:cTn id="101" fill="hold" nodeType="clickPar">
                      <p:stCondLst>
                        <p:cond delay="indefinite"/>
                        <p:cond evt="onBegin" delay="0">
                          <p:tn val="100"/>
                        </p:cond>
                      </p:stCondLst>
                      <p:childTnLst>
                        <p:par>
                          <p:cTn id="102" fill="hold">
                            <p:stCondLst>
                              <p:cond delay="0"/>
                            </p:stCondLst>
                            <p:childTnLst>
                              <p:par>
                                <p:cTn id="103" presetID="16" presetClass="entr" presetSubtype="21" fill="hold" nodeType="clickEffect">
                                  <p:stCondLst>
                                    <p:cond delay="0"/>
                                  </p:stCondLst>
                                  <p:childTnLst>
                                    <p:set>
                                      <p:cBhvr>
                                        <p:cTn id="104" dur="1" fill="hold">
                                          <p:stCondLst>
                                            <p:cond delay="0"/>
                                          </p:stCondLst>
                                        </p:cTn>
                                        <p:tgtEl>
                                          <p:spTgt spid="18"/>
                                        </p:tgtEl>
                                        <p:attrNameLst>
                                          <p:attrName>style.visibility</p:attrName>
                                        </p:attrNameLst>
                                      </p:cBhvr>
                                      <p:to>
                                        <p:strVal val="visible"/>
                                      </p:to>
                                    </p:set>
                                    <p:animEffect transition="in" filter="barn(inVertical)">
                                      <p:cBhvr>
                                        <p:cTn id="105" dur="500"/>
                                        <p:tgtEl>
                                          <p:spTgt spid="18"/>
                                        </p:tgtEl>
                                      </p:cBhvr>
                                    </p:animEffect>
                                  </p:childTnLst>
                                </p:cTn>
                              </p:par>
                            </p:childTnLst>
                          </p:cTn>
                        </p:par>
                      </p:childTnLst>
                    </p:cTn>
                  </p:par>
                  <p:par>
                    <p:cTn id="106" fill="hold" nodeType="clickPar">
                      <p:stCondLst>
                        <p:cond delay="indefinite"/>
                        <p:cond evt="onBegin" delay="0">
                          <p:tn val="105"/>
                        </p:cond>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24"/>
                                        </p:tgtEl>
                                        <p:attrNameLst>
                                          <p:attrName>style.visibility</p:attrName>
                                        </p:attrNameLst>
                                      </p:cBhvr>
                                      <p:to>
                                        <p:strVal val="visible"/>
                                      </p:to>
                                    </p:set>
                                    <p:animEffect transition="in" filter="wipe(left)">
                                      <p:cBhvr>
                                        <p:cTn id="110" dur="500"/>
                                        <p:tgtEl>
                                          <p:spTgt spid="24"/>
                                        </p:tgtEl>
                                      </p:cBhvr>
                                    </p:animEffect>
                                  </p:childTnLst>
                                </p:cTn>
                              </p:par>
                            </p:childTnLst>
                          </p:cTn>
                        </p:par>
                      </p:childTnLst>
                    </p:cTn>
                  </p:par>
                  <p:par>
                    <p:cTn id="111" fill="hold" nodeType="clickPar">
                      <p:stCondLst>
                        <p:cond delay="indefinite"/>
                        <p:cond evt="onBegin" delay="0">
                          <p:tn val="110"/>
                        </p:cond>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26"/>
                                        </p:tgtEl>
                                        <p:attrNameLst>
                                          <p:attrName>style.visibility</p:attrName>
                                        </p:attrNameLst>
                                      </p:cBhvr>
                                      <p:to>
                                        <p:strVal val="visible"/>
                                      </p:to>
                                    </p:set>
                                    <p:animEffect transition="in" filter="wipe(left)">
                                      <p:cBhvr>
                                        <p:cTn id="115" dur="500"/>
                                        <p:tgtEl>
                                          <p:spTgt spid="26"/>
                                        </p:tgtEl>
                                      </p:cBhvr>
                                    </p:animEffect>
                                  </p:childTnLst>
                                </p:cTn>
                              </p:par>
                            </p:childTnLst>
                          </p:cTn>
                        </p:par>
                      </p:childTnLst>
                    </p:cTn>
                  </p:par>
                  <p:par>
                    <p:cTn id="116" fill="hold" nodeType="clickPar">
                      <p:stCondLst>
                        <p:cond delay="indefinite"/>
                        <p:cond evt="onBegin" delay="0">
                          <p:tn val="115"/>
                        </p:cond>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27"/>
                                        </p:tgtEl>
                                        <p:attrNameLst>
                                          <p:attrName>style.visibility</p:attrName>
                                        </p:attrNameLst>
                                      </p:cBhvr>
                                      <p:to>
                                        <p:strVal val="visible"/>
                                      </p:to>
                                    </p:set>
                                    <p:animEffect transition="in" filter="wipe(left)">
                                      <p:cBhvr>
                                        <p:cTn id="120" dur="500"/>
                                        <p:tgtEl>
                                          <p:spTgt spid="27"/>
                                        </p:tgtEl>
                                      </p:cBhvr>
                                    </p:animEffect>
                                  </p:childTnLst>
                                </p:cTn>
                              </p:par>
                            </p:childTnLst>
                          </p:cTn>
                        </p:par>
                      </p:childTnLst>
                    </p:cTn>
                  </p:par>
                  <p:par>
                    <p:cTn id="121" fill="hold" nodeType="clickPar">
                      <p:stCondLst>
                        <p:cond delay="indefinite"/>
                        <p:cond evt="onBegin" delay="0">
                          <p:tn val="120"/>
                        </p:cond>
                      </p:stCondLst>
                      <p:childTnLst>
                        <p:par>
                          <p:cTn id="122" fill="hold">
                            <p:stCondLst>
                              <p:cond delay="0"/>
                            </p:stCondLst>
                            <p:childTnLst>
                              <p:par>
                                <p:cTn id="123" presetID="22" presetClass="entr" presetSubtype="1" fill="hold" nodeType="clickEffect">
                                  <p:stCondLst>
                                    <p:cond delay="0"/>
                                  </p:stCondLst>
                                  <p:childTnLst>
                                    <p:set>
                                      <p:cBhvr>
                                        <p:cTn id="124" dur="1" fill="hold">
                                          <p:stCondLst>
                                            <p:cond delay="0"/>
                                          </p:stCondLst>
                                        </p:cTn>
                                        <p:tgtEl>
                                          <p:spTgt spid="25"/>
                                        </p:tgtEl>
                                        <p:attrNameLst>
                                          <p:attrName>style.visibility</p:attrName>
                                        </p:attrNameLst>
                                      </p:cBhvr>
                                      <p:to>
                                        <p:strVal val="visible"/>
                                      </p:to>
                                    </p:set>
                                    <p:animEffect transition="in" filter="wipe(up)">
                                      <p:cBhvr>
                                        <p:cTn id="125" dur="500"/>
                                        <p:tgtEl>
                                          <p:spTgt spid="25"/>
                                        </p:tgtEl>
                                      </p:cBhvr>
                                    </p:animEffect>
                                  </p:childTnLst>
                                </p:cTn>
                              </p:par>
                            </p:childTnLst>
                          </p:cTn>
                        </p:par>
                      </p:childTnLst>
                    </p:cTn>
                  </p:par>
                  <p:par>
                    <p:cTn id="126" fill="hold" nodeType="clickPar">
                      <p:stCondLst>
                        <p:cond delay="indefinite"/>
                        <p:cond evt="onBegin" delay="0">
                          <p:tn val="125"/>
                        </p:cond>
                      </p:stCondLst>
                      <p:childTnLst>
                        <p:par>
                          <p:cTn id="127" fill="hold">
                            <p:stCondLst>
                              <p:cond delay="0"/>
                            </p:stCondLst>
                            <p:childTnLst>
                              <p:par>
                                <p:cTn id="128" presetID="22" presetClass="entr" presetSubtype="8" fill="hold" nodeType="clickEffect">
                                  <p:stCondLst>
                                    <p:cond delay="0"/>
                                  </p:stCondLst>
                                  <p:childTnLst>
                                    <p:set>
                                      <p:cBhvr>
                                        <p:cTn id="129" dur="1" fill="hold">
                                          <p:stCondLst>
                                            <p:cond delay="0"/>
                                          </p:stCondLst>
                                        </p:cTn>
                                        <p:tgtEl>
                                          <p:spTgt spid="17">
                                            <p:txEl>
                                              <p:pRg st="0" end="0"/>
                                            </p:txEl>
                                          </p:spTgt>
                                        </p:tgtEl>
                                        <p:attrNameLst>
                                          <p:attrName>style.visibility</p:attrName>
                                        </p:attrNameLst>
                                      </p:cBhvr>
                                      <p:to>
                                        <p:strVal val="visible"/>
                                      </p:to>
                                    </p:set>
                                    <p:animEffect transition="in" filter="wipe(left)">
                                      <p:cBhvr>
                                        <p:cTn id="130" dur="500"/>
                                        <p:tgtEl>
                                          <p:spTgt spid="17">
                                            <p:txEl>
                                              <p:pRg st="0" end="0"/>
                                            </p:txEl>
                                          </p:spTgt>
                                        </p:tgtEl>
                                      </p:cBhvr>
                                    </p:animEffect>
                                  </p:childTnLst>
                                </p:cTn>
                              </p:par>
                            </p:childTnLst>
                          </p:cTn>
                        </p:par>
                      </p:childTnLst>
                    </p:cTn>
                  </p:par>
                  <p:par>
                    <p:cTn id="131" fill="hold" nodeType="clickPar">
                      <p:stCondLst>
                        <p:cond delay="indefinite"/>
                        <p:cond evt="onBegin" delay="0">
                          <p:tn val="130"/>
                        </p:cond>
                      </p:stCondLst>
                      <p:childTnLst>
                        <p:par>
                          <p:cTn id="132" fill="hold">
                            <p:stCondLst>
                              <p:cond delay="0"/>
                            </p:stCondLst>
                            <p:childTnLst>
                              <p:par>
                                <p:cTn id="133" presetID="22" presetClass="entr" presetSubtype="8" fill="hold" nodeType="clickEffect">
                                  <p:stCondLst>
                                    <p:cond delay="0"/>
                                  </p:stCondLst>
                                  <p:childTnLst>
                                    <p:set>
                                      <p:cBhvr>
                                        <p:cTn id="134" dur="1" fill="hold">
                                          <p:stCondLst>
                                            <p:cond delay="0"/>
                                          </p:stCondLst>
                                        </p:cTn>
                                        <p:tgtEl>
                                          <p:spTgt spid="17">
                                            <p:txEl>
                                              <p:pRg st="1" end="1"/>
                                            </p:txEl>
                                          </p:spTgt>
                                        </p:tgtEl>
                                        <p:attrNameLst>
                                          <p:attrName>style.visibility</p:attrName>
                                        </p:attrNameLst>
                                      </p:cBhvr>
                                      <p:to>
                                        <p:strVal val="visible"/>
                                      </p:to>
                                    </p:set>
                                    <p:animEffect transition="in" filter="wipe(left)">
                                      <p:cBhvr>
                                        <p:cTn id="135" dur="500"/>
                                        <p:tgtEl>
                                          <p:spTgt spid="17">
                                            <p:txEl>
                                              <p:pRg st="1" end="1"/>
                                            </p:txEl>
                                          </p:spTgt>
                                        </p:tgtEl>
                                      </p:cBhvr>
                                    </p:animEffect>
                                  </p:childTnLst>
                                </p:cTn>
                              </p:par>
                            </p:childTnLst>
                          </p:cTn>
                        </p:par>
                      </p:childTnLst>
                    </p:cTn>
                  </p:par>
                  <p:par>
                    <p:cTn id="136" fill="hold" nodeType="clickPar">
                      <p:stCondLst>
                        <p:cond delay="indefinite"/>
                        <p:cond evt="onBegin" delay="0">
                          <p:tn val="135"/>
                        </p:cond>
                      </p:stCondLst>
                      <p:childTnLst>
                        <p:par>
                          <p:cTn id="137" fill="hold">
                            <p:stCondLst>
                              <p:cond delay="0"/>
                            </p:stCondLst>
                            <p:childTnLst>
                              <p:par>
                                <p:cTn id="138" presetID="22" presetClass="entr" presetSubtype="8" fill="hold" nodeType="clickEffect">
                                  <p:stCondLst>
                                    <p:cond delay="0"/>
                                  </p:stCondLst>
                                  <p:childTnLst>
                                    <p:set>
                                      <p:cBhvr>
                                        <p:cTn id="139" dur="1" fill="hold">
                                          <p:stCondLst>
                                            <p:cond delay="0"/>
                                          </p:stCondLst>
                                        </p:cTn>
                                        <p:tgtEl>
                                          <p:spTgt spid="17">
                                            <p:txEl>
                                              <p:pRg st="2" end="2"/>
                                            </p:txEl>
                                          </p:spTgt>
                                        </p:tgtEl>
                                        <p:attrNameLst>
                                          <p:attrName>style.visibility</p:attrName>
                                        </p:attrNameLst>
                                      </p:cBhvr>
                                      <p:to>
                                        <p:strVal val="visible"/>
                                      </p:to>
                                    </p:set>
                                    <p:animEffect transition="in" filter="wipe(left)">
                                      <p:cBhvr>
                                        <p:cTn id="140" dur="500"/>
                                        <p:tgtEl>
                                          <p:spTgt spid="17">
                                            <p:txEl>
                                              <p:pRg st="2" end="2"/>
                                            </p:txEl>
                                          </p:spTgt>
                                        </p:tgtEl>
                                      </p:cBhvr>
                                    </p:animEffect>
                                  </p:childTnLst>
                                </p:cTn>
                              </p:par>
                            </p:childTnLst>
                          </p:cTn>
                        </p:par>
                      </p:childTnLst>
                    </p:cTn>
                  </p:par>
                  <p:par>
                    <p:cTn id="141" fill="hold" nodeType="clickPar">
                      <p:stCondLst>
                        <p:cond delay="indefinite"/>
                        <p:cond evt="onBegin" delay="0">
                          <p:tn val="140"/>
                        </p:cond>
                      </p:stCondLst>
                      <p:childTnLst>
                        <p:par>
                          <p:cTn id="142" fill="hold">
                            <p:stCondLst>
                              <p:cond delay="0"/>
                            </p:stCondLst>
                            <p:childTnLst>
                              <p:par>
                                <p:cTn id="143" presetID="16" presetClass="entr" presetSubtype="21" fill="hold" nodeType="clickEffect">
                                  <p:stCondLst>
                                    <p:cond delay="0"/>
                                  </p:stCondLst>
                                  <p:childTnLst>
                                    <p:set>
                                      <p:cBhvr>
                                        <p:cTn id="144" dur="1" fill="hold">
                                          <p:stCondLst>
                                            <p:cond delay="0"/>
                                          </p:stCondLst>
                                        </p:cTn>
                                        <p:tgtEl>
                                          <p:spTgt spid="23"/>
                                        </p:tgtEl>
                                        <p:attrNameLst>
                                          <p:attrName>style.visibility</p:attrName>
                                        </p:attrNameLst>
                                      </p:cBhvr>
                                      <p:to>
                                        <p:strVal val="visible"/>
                                      </p:to>
                                    </p:set>
                                    <p:animEffect transition="in" filter="barn(inVertical)">
                                      <p:cBhvr>
                                        <p:cTn id="145" dur="500"/>
                                        <p:tgtEl>
                                          <p:spTgt spid="23"/>
                                        </p:tgtEl>
                                      </p:cBhvr>
                                    </p:animEffect>
                                  </p:childTnLst>
                                </p:cTn>
                              </p:par>
                            </p:childTnLst>
                          </p:cTn>
                        </p:par>
                      </p:childTnLst>
                    </p:cTn>
                  </p:par>
                  <p:par>
                    <p:cTn id="146" fill="hold" nodeType="clickPar">
                      <p:stCondLst>
                        <p:cond delay="indefinite"/>
                        <p:cond evt="onBegin" delay="0">
                          <p:tn val="145"/>
                        </p:cond>
                      </p:stCondLst>
                      <p:childTnLst>
                        <p:par>
                          <p:cTn id="147" fill="hold">
                            <p:stCondLst>
                              <p:cond delay="0"/>
                            </p:stCondLst>
                            <p:childTnLst>
                              <p:par>
                                <p:cTn id="148" presetID="22" presetClass="entr" presetSubtype="2" fill="hold" grpId="0" nodeType="clickEffect">
                                  <p:stCondLst>
                                    <p:cond delay="0"/>
                                  </p:stCondLst>
                                  <p:childTnLst>
                                    <p:set>
                                      <p:cBhvr>
                                        <p:cTn id="149" dur="1" fill="hold">
                                          <p:stCondLst>
                                            <p:cond delay="0"/>
                                          </p:stCondLst>
                                        </p:cTn>
                                        <p:tgtEl>
                                          <p:spTgt spid="28"/>
                                        </p:tgtEl>
                                        <p:attrNameLst>
                                          <p:attrName>style.visibility</p:attrName>
                                        </p:attrNameLst>
                                      </p:cBhvr>
                                      <p:to>
                                        <p:strVal val="visible"/>
                                      </p:to>
                                    </p:set>
                                    <p:animEffect transition="in" filter="wipe(right)">
                                      <p:cBhvr>
                                        <p:cTn id="150" dur="500"/>
                                        <p:tgtEl>
                                          <p:spTgt spid="28"/>
                                        </p:tgtEl>
                                      </p:cBhvr>
                                    </p:animEffect>
                                  </p:childTnLst>
                                </p:cTn>
                              </p:par>
                            </p:childTnLst>
                          </p:cTn>
                        </p:par>
                      </p:childTnLst>
                    </p:cTn>
                  </p:par>
                  <p:par>
                    <p:cTn id="151" fill="hold" nodeType="clickPar">
                      <p:stCondLst>
                        <p:cond delay="indefinite"/>
                        <p:cond evt="onBegin" delay="0">
                          <p:tn val="150"/>
                        </p:cond>
                      </p:stCondLst>
                      <p:childTnLst>
                        <p:par>
                          <p:cTn id="152" fill="hold">
                            <p:stCondLst>
                              <p:cond delay="0"/>
                            </p:stCondLst>
                            <p:childTnLst>
                              <p:par>
                                <p:cTn id="153" presetID="22" presetClass="entr" presetSubtype="8" fill="hold" grpId="0" nodeType="clickEffect">
                                  <p:stCondLst>
                                    <p:cond delay="0"/>
                                  </p:stCondLst>
                                  <p:childTnLst>
                                    <p:set>
                                      <p:cBhvr>
                                        <p:cTn id="154" dur="1" fill="hold">
                                          <p:stCondLst>
                                            <p:cond delay="0"/>
                                          </p:stCondLst>
                                        </p:cTn>
                                        <p:tgtEl>
                                          <p:spTgt spid="29"/>
                                        </p:tgtEl>
                                        <p:attrNameLst>
                                          <p:attrName>style.visibility</p:attrName>
                                        </p:attrNameLst>
                                      </p:cBhvr>
                                      <p:to>
                                        <p:strVal val="visible"/>
                                      </p:to>
                                    </p:set>
                                    <p:animEffect transition="in" filter="wipe(left)">
                                      <p:cBhvr>
                                        <p:cTn id="155" dur="500"/>
                                        <p:tgtEl>
                                          <p:spTgt spid="29"/>
                                        </p:tgtEl>
                                      </p:cBhvr>
                                    </p:animEffect>
                                  </p:childTnLst>
                                </p:cTn>
                              </p:par>
                            </p:childTnLst>
                          </p:cTn>
                        </p:par>
                      </p:childTnLst>
                    </p:cTn>
                  </p:par>
                  <p:par>
                    <p:cTn id="156" fill="hold" nodeType="clickPar">
                      <p:stCondLst>
                        <p:cond delay="indefinite"/>
                        <p:cond evt="onBegin" delay="0">
                          <p:tn val="155"/>
                        </p:cond>
                      </p:stCondLst>
                      <p:childTnLst>
                        <p:par>
                          <p:cTn id="157" fill="hold">
                            <p:stCondLst>
                              <p:cond delay="0"/>
                            </p:stCondLst>
                            <p:childTnLst>
                              <p:par>
                                <p:cTn id="158" presetID="22" presetClass="entr" presetSubtype="8" fill="hold" grpId="0" nodeType="clickEffect">
                                  <p:stCondLst>
                                    <p:cond delay="0"/>
                                  </p:stCondLst>
                                  <p:childTnLst>
                                    <p:set>
                                      <p:cBhvr>
                                        <p:cTn id="159" dur="1" fill="hold">
                                          <p:stCondLst>
                                            <p:cond delay="0"/>
                                          </p:stCondLst>
                                        </p:cTn>
                                        <p:tgtEl>
                                          <p:spTgt spid="30"/>
                                        </p:tgtEl>
                                        <p:attrNameLst>
                                          <p:attrName>style.visibility</p:attrName>
                                        </p:attrNameLst>
                                      </p:cBhvr>
                                      <p:to>
                                        <p:strVal val="visible"/>
                                      </p:to>
                                    </p:set>
                                    <p:animEffect transition="in" filter="wipe(left)">
                                      <p:cBhvr>
                                        <p:cTn id="16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3" grpId="0" animBg="1"/>
      <p:bldP spid="14" grpId="0"/>
      <p:bldP spid="15" grpId="0"/>
      <p:bldP spid="19" grpId="0" animBg="1"/>
      <p:bldP spid="19" grpId="1" animBg="1"/>
      <p:bldP spid="20" grpId="0"/>
      <p:bldP spid="24" grpId="0" animBg="1"/>
      <p:bldP spid="26" grpId="0"/>
      <p:bldP spid="27" grpId="0"/>
      <p:bldP spid="28" grpId="0" animBg="1"/>
      <p:bldP spid="29" grpId="0"/>
      <p:bldP spid="30" grpId="0"/>
    </p:bldLst>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3"/>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grpSp>
        <p:nvGrpSpPr>
          <p:cNvPr id="224" name="组合 223" title=""/>
          <p:cNvGrpSpPr/>
          <p:nvPr/>
        </p:nvGrpSpPr>
        <p:grpSpPr>
          <a:xfrm>
            <a:off x="5143991" y="1563294"/>
            <a:ext cx="4870739" cy="3731458"/>
            <a:chOff x="3857625" y="1682616"/>
            <a:chExt cx="4870739" cy="3731458"/>
          </a:xfrm>
          <a:effectLst/>
        </p:grpSpPr>
        <p:sp>
          <p:nvSpPr>
            <p:cNvPr id="7" name="圆角矩形 6"/>
            <p:cNvSpPr/>
            <p:nvPr/>
          </p:nvSpPr>
          <p:spPr>
            <a:xfrm>
              <a:off x="3857625" y="1682616"/>
              <a:ext cx="4870739" cy="3731458"/>
            </a:xfrm>
            <a:prstGeom prst="roundRect">
              <a:avLst>
                <a:gd name="adj" fmla="val 14905"/>
              </a:avLst>
            </a:prstGeom>
            <a:gradFill flip="none" rotWithShape="1">
              <a:gsLst>
                <a:gs pos="16000">
                  <a:schemeClr val="bg1"/>
                </a:gs>
                <a:gs pos="100000">
                  <a:srgbClr val="F9FBF8"/>
                </a:gs>
              </a:gsLst>
              <a:lin ang="2700000" scaled="1"/>
            </a:gradFill>
            <a:ln>
              <a:noFill/>
            </a:ln>
            <a:effectLst>
              <a:outerShdw blurRad="50800" dist="38100" dir="2700000" algn="tl" rotWithShape="0">
                <a:srgbClr val="DAE7D6">
                  <a:alpha val="40000"/>
                </a:srgbClr>
              </a:outerShdw>
            </a:effectLst>
          </p:spPr>
          <p:txBody>
            <a:bodyPr anchor="ctr"/>
            <a:lstStyle/>
            <a:p>
              <a:pPr algn="ctr"/>
              <a:endParaRPr lang="zh-CN">
                <a:solidFill>
                  <a:schemeClr val="lt1"/>
                </a:solidFill>
              </a:endParaRPr>
            </a:p>
          </p:txBody>
        </p:sp>
        <p:sp>
          <p:nvSpPr>
            <p:cNvPr id="13" name="椭圆 12"/>
            <p:cNvSpPr/>
            <p:nvPr/>
          </p:nvSpPr>
          <p:spPr>
            <a:xfrm>
              <a:off x="5546503" y="2003557"/>
              <a:ext cx="1500603" cy="1500603"/>
            </a:xfrm>
            <a:prstGeom prst="ellipse">
              <a:avLst/>
            </a:prstGeom>
            <a:gradFill flip="none" rotWithShape="1">
              <a:gsLst>
                <a:gs pos="39000">
                  <a:srgbClr val="8DB74B"/>
                </a:gs>
                <a:gs pos="100000">
                  <a:srgbClr val="91BD52"/>
                </a:gs>
              </a:gsLst>
              <a:lin ang="13500000" scaled="1"/>
            </a:gradFill>
            <a:ln>
              <a:noFill/>
            </a:ln>
            <a:effectLst>
              <a:outerShdw blurRad="190500" dist="101600" dir="5400000" algn="t" rotWithShape="0">
                <a:srgbClr val="91795A">
                  <a:alpha val="24000"/>
                </a:srgbClr>
              </a:outerShdw>
            </a:effectLst>
          </p:spPr>
          <p:txBody>
            <a:bodyPr anchor="ctr"/>
            <a:lstStyle/>
            <a:p>
              <a:pPr algn="ctr"/>
              <a:r>
                <a:rPr lang="en-US" sz="4400">
                  <a:solidFill>
                    <a:schemeClr val="lt1"/>
                  </a:solidFill>
                  <a:latin typeface="微软雅黑" panose="020b0503020204020204" charset="-122"/>
                  <a:ea typeface="微软雅黑" panose="020b0503020204020204" charset="-122"/>
                </a:rPr>
                <a:t>02</a:t>
              </a:r>
            </a:p>
          </p:txBody>
        </p:sp>
        <p:sp>
          <p:nvSpPr>
            <p:cNvPr id="14" name="文本框 13"/>
            <p:cNvSpPr txBox="1"/>
            <p:nvPr/>
          </p:nvSpPr>
          <p:spPr>
            <a:xfrm>
              <a:off x="3996690" y="3747636"/>
              <a:ext cx="4665980" cy="835025"/>
            </a:xfrm>
            <a:prstGeom prst="rect">
              <a:avLst/>
            </a:prstGeom>
            <a:noFill/>
          </p:spPr>
          <p:txBody>
            <a:bodyPr wrap="none" lIns="0" tIns="0" rIns="0" bIns="0"/>
            <a:lstStyle/>
            <a:p>
              <a:pPr algn="ctr"/>
              <a:r>
                <a:rPr lang="zh-CN" sz="4400" b="1">
                  <a:solidFill>
                    <a:schemeClr val="accent2">
                      <a:lumMod val="75000"/>
                    </a:schemeClr>
                  </a:solidFill>
                  <a:latin typeface="微软雅黑" panose="020b0503020204020204" charset="-122"/>
                  <a:ea typeface="微软雅黑" panose="020b0503020204020204" charset="-122"/>
                </a:rPr>
                <a:t>熔化和凝固</a:t>
              </a:r>
            </a:p>
          </p:txBody>
        </p:sp>
        <p:sp>
          <p:nvSpPr>
            <p:cNvPr id="15" name="矩形 14"/>
            <p:cNvSpPr/>
            <p:nvPr/>
          </p:nvSpPr>
          <p:spPr>
            <a:xfrm>
              <a:off x="4497132" y="4582638"/>
              <a:ext cx="3591724" cy="387798"/>
            </a:xfrm>
            <a:prstGeom prst="rect">
              <a:avLst/>
            </a:prstGeom>
          </p:spPr>
          <p:txBody>
            <a:bodyPr wrap="square" lIns="0" tIns="0" rIns="0" bIns="0"/>
            <a:lstStyle/>
            <a:p>
              <a:pPr>
                <a:lnSpc>
                  <a:spcPct val="120000"/>
                </a:lnSpc>
              </a:pPr>
              <a:endParaRPr lang="zh-CN" sz="1600">
                <a:solidFill>
                  <a:schemeClr val="tx1">
                    <a:lumMod val="65000"/>
                    <a:lumOff val="35000"/>
                  </a:schemeClr>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63" grpId="0" animBg="1"/>
      <p:bldP spid="60" grpId="1" animBg="1"/>
      <p:bldP spid="64" grpId="0" animBg="1"/>
    </p:bldLs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3"/>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0116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一、物态变化</a:t>
            </a:r>
          </a:p>
        </p:txBody>
      </p:sp>
      <p:sp>
        <p:nvSpPr>
          <p:cNvPr id="7" name="文本框 6" title=""/>
          <p:cNvSpPr txBox="1"/>
          <p:nvPr/>
        </p:nvSpPr>
        <p:spPr>
          <a:xfrm>
            <a:off x="244475" y="1340485"/>
            <a:ext cx="11703050" cy="2861310"/>
          </a:xfrm>
          <a:prstGeom prst="rect">
            <a:avLst/>
          </a:prstGeom>
          <a:noFill/>
        </p:spPr>
        <p:txBody>
          <a:bodyPr wrap="square" rtlCol="0" anchor="t">
            <a:spAutoFit/>
          </a:bodyPr>
          <a:lstStyle/>
          <a:p>
            <a:pPr fontAlgn="auto">
              <a:lnSpc>
                <a:spcPct val="150000"/>
              </a:lnSpc>
            </a:pPr>
            <a:r>
              <a:rPr lang="zh-CN" altLang="en-US" sz="2000">
                <a:solidFill>
                  <a:schemeClr val="accent1"/>
                </a:solidFill>
                <a:latin typeface="微软雅黑" panose="020b0503020204020204" charset="-122"/>
                <a:ea typeface="微软雅黑" panose="020b0503020204020204" charset="-122"/>
                <a:cs typeface="微软雅黑" panose="020b0503020204020204" charset="-122"/>
              </a:rPr>
              <a:t>1.物质的三态</a:t>
            </a:r>
          </a:p>
          <a:p>
            <a:pPr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自然界中物质通常有三种状态：</a:t>
            </a:r>
            <a:r>
              <a:rPr lang="zh-CN" altLang="en-US" sz="2000">
                <a:highlight>
                  <a:srgbClr val="FFFF00"/>
                </a:highlight>
                <a:latin typeface="微软雅黑" panose="020b0503020204020204" charset="-122"/>
                <a:ea typeface="微软雅黑" panose="020b0503020204020204" charset="-122"/>
                <a:cs typeface="微软雅黑" panose="020b0503020204020204" charset="-122"/>
              </a:rPr>
              <a:t>固态、液态、气态</a:t>
            </a:r>
            <a:r>
              <a:rPr lang="zh-CN" altLang="en-US" sz="2000">
                <a:latin typeface="微软雅黑" panose="020b0503020204020204" charset="-122"/>
                <a:ea typeface="微软雅黑" panose="020b0503020204020204" charset="-122"/>
                <a:cs typeface="微软雅黑" panose="020b0503020204020204" charset="-122"/>
              </a:rPr>
              <a:t>。</a:t>
            </a:r>
          </a:p>
          <a:p>
            <a:pPr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（1）呈现固态的物质，如常温下的钢铁、石块等，一般称之为固体；</a:t>
            </a:r>
          </a:p>
          <a:p>
            <a:pPr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（2）呈现液态的物质，如常温下的水、酒精等，一般称之为液体；</a:t>
            </a:r>
          </a:p>
          <a:p>
            <a:pPr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（3）呈现气态的物质，如常温下的氧气、水蒸气等，一般称之为气体。</a:t>
            </a:r>
          </a:p>
          <a:p>
            <a:pPr fontAlgn="auto">
              <a:lnSpc>
                <a:spcPct val="150000"/>
              </a:lnSpc>
            </a:pPr>
            <a:r>
              <a:rPr lang="zh-CN" altLang="en-US" sz="2000">
                <a:solidFill>
                  <a:schemeClr val="accent1">
                    <a:lumMod val="75000"/>
                  </a:schemeClr>
                </a:solidFill>
                <a:latin typeface="微软雅黑" panose="020b0503020204020204" charset="-122"/>
                <a:ea typeface="微软雅黑" panose="020b0503020204020204" charset="-122"/>
                <a:cs typeface="微软雅黑" panose="020b0503020204020204" charset="-122"/>
              </a:rPr>
              <a:t>2.实验探究—水的三种状态</a:t>
            </a:r>
          </a:p>
        </p:txBody>
      </p:sp>
      <p:pic>
        <p:nvPicPr>
          <p:cNvPr id="6" name="图片 -2147482455" title=""/>
          <p:cNvPicPr>
            <a:picLocks noChangeAspect="1"/>
          </p:cNvPicPr>
          <p:nvPr/>
        </p:nvPicPr>
        <p:blipFill>
          <a:blip r:embed="rId4"/>
          <a:stretch>
            <a:fillRect/>
          </a:stretch>
        </p:blipFill>
        <p:spPr>
          <a:xfrm>
            <a:off x="5632450" y="3942715"/>
            <a:ext cx="2030730" cy="2151380"/>
          </a:xfrm>
          <a:prstGeom prst="rect">
            <a:avLst/>
          </a:prstGeom>
          <a:noFill/>
          <a:ln w="9525">
            <a:noFill/>
          </a:ln>
        </p:spPr>
      </p:pic>
      <p:sp>
        <p:nvSpPr>
          <p:cNvPr id="100" name="文本框 99" title=""/>
          <p:cNvSpPr txBox="1"/>
          <p:nvPr/>
        </p:nvSpPr>
        <p:spPr>
          <a:xfrm>
            <a:off x="244475" y="4201795"/>
            <a:ext cx="5282565" cy="2168525"/>
          </a:xfrm>
          <a:prstGeom prst="rect">
            <a:avLst/>
          </a:prstGeom>
          <a:noFill/>
          <a:ln w="9525">
            <a:noFill/>
          </a:ln>
        </p:spPr>
        <p:txBody>
          <a:bodyPr wrap="square">
            <a:spAutoFit/>
          </a:bodyPr>
          <a:lstStyle/>
          <a:p>
            <a:pPr indent="0" fontAlgn="auto">
              <a:lnSpc>
                <a:spcPct val="150000"/>
              </a:lnSpc>
            </a:pPr>
            <a:r>
              <a:rPr lang="zh-CN" b="0">
                <a:solidFill>
                  <a:schemeClr val="bg1"/>
                </a:solidFill>
                <a:highlight>
                  <a:srgbClr val="000080"/>
                </a:highlight>
                <a:latin typeface="微软雅黑" panose="020b0503020204020204" charset="-122"/>
                <a:ea typeface="微软雅黑" panose="020b0503020204020204" charset="-122"/>
                <a:cs typeface="微软雅黑" panose="020b0503020204020204" charset="-122"/>
              </a:rPr>
              <a:t>（1）将适量的冰放入水壶中；</a:t>
            </a:r>
          </a:p>
          <a:p>
            <a:pPr indent="0" fontAlgn="auto">
              <a:lnSpc>
                <a:spcPct val="150000"/>
              </a:lnSpc>
            </a:pPr>
            <a:r>
              <a:rPr lang="zh-CN" b="0">
                <a:solidFill>
                  <a:schemeClr val="bg1"/>
                </a:solidFill>
                <a:highlight>
                  <a:srgbClr val="000080"/>
                </a:highlight>
                <a:latin typeface="微软雅黑" panose="020b0503020204020204" charset="-122"/>
                <a:ea typeface="微软雅黑" panose="020b0503020204020204" charset="-122"/>
                <a:cs typeface="微软雅黑" panose="020b0503020204020204" charset="-122"/>
              </a:rPr>
              <a:t>（2）用加热器给水壶加热，待水沸腾后，戴上手套，拿着长柄的钢勺靠近壶嘴，钢勺底部放一水杯，如图所示，观察钢勺上及水杯中出现的现象；</a:t>
            </a:r>
          </a:p>
          <a:p>
            <a:pPr indent="0" fontAlgn="auto">
              <a:lnSpc>
                <a:spcPct val="150000"/>
              </a:lnSpc>
            </a:pPr>
            <a:r>
              <a:rPr lang="zh-CN" b="0">
                <a:solidFill>
                  <a:schemeClr val="bg1"/>
                </a:solidFill>
                <a:highlight>
                  <a:srgbClr val="000080"/>
                </a:highlight>
                <a:latin typeface="微软雅黑" panose="020b0503020204020204" charset="-122"/>
                <a:ea typeface="微软雅黑" panose="020b0503020204020204" charset="-122"/>
                <a:cs typeface="微软雅黑" panose="020b0503020204020204" charset="-122"/>
              </a:rPr>
              <a:t>把水放入冰箱的冷冻室中，过一会，观察水的变化</a:t>
            </a:r>
            <a:endParaRPr lang="zh-CN" altLang="en-US" b="0">
              <a:solidFill>
                <a:schemeClr val="bg1"/>
              </a:solidFill>
              <a:highlight>
                <a:srgbClr val="000080"/>
              </a:highlight>
              <a:latin typeface="微软雅黑" panose="020b0503020204020204" charset="-122"/>
              <a:ea typeface="微软雅黑" panose="020b0503020204020204" charset="-122"/>
              <a:cs typeface="微软雅黑" panose="020b0503020204020204" charset="-122"/>
            </a:endParaRPr>
          </a:p>
        </p:txBody>
      </p:sp>
      <p:sp>
        <p:nvSpPr>
          <p:cNvPr id="10" name="文本框 9" title=""/>
          <p:cNvSpPr txBox="1"/>
          <p:nvPr/>
        </p:nvSpPr>
        <p:spPr>
          <a:xfrm>
            <a:off x="7730401" y="3839862"/>
            <a:ext cx="4410075" cy="1526187"/>
          </a:xfrm>
          <a:prstGeom prst="rect">
            <a:avLst/>
          </a:prstGeom>
          <a:noFill/>
          <a:ln w="9525">
            <a:noFill/>
          </a:ln>
        </p:spPr>
        <p:txBody>
          <a:bodyPr wrap="square">
            <a:spAutoFit/>
          </a:bodyPr>
          <a:lstStyle/>
          <a:p>
            <a:pPr indent="0" fontAlgn="auto">
              <a:lnSpc>
                <a:spcPct val="150000"/>
              </a:lnSpc>
            </a:pPr>
            <a:r>
              <a:rPr lang="zh-CN" sz="1600" b="0">
                <a:solidFill>
                  <a:schemeClr val="bg1"/>
                </a:solidFill>
                <a:highlight>
                  <a:srgbClr val="808000"/>
                </a:highlight>
                <a:latin typeface="微软雅黑" panose="020b0503020204020204" charset="-122"/>
                <a:ea typeface="微软雅黑" panose="020b0503020204020204" charset="-122"/>
                <a:cs typeface="微软雅黑" panose="020b0503020204020204" charset="-122"/>
              </a:rPr>
              <a:t>在加热过程中，冰变成了水，水又变成了水蒸气，从壶嘴冒出的水蒸气遇到温度较低的钢勺又变成了水。将水放入冰箱的冷冻室中，水结成了冰。上述循环过程可用下图表示：</a:t>
            </a:r>
          </a:p>
        </p:txBody>
      </p:sp>
      <p:pic>
        <p:nvPicPr>
          <p:cNvPr id="11" name="图片 -2147482454" title=""/>
          <p:cNvPicPr>
            <a:picLocks noChangeAspect="1"/>
          </p:cNvPicPr>
          <p:nvPr/>
        </p:nvPicPr>
        <p:blipFill>
          <a:blip r:embed="rId5"/>
          <a:stretch>
            <a:fillRect/>
          </a:stretch>
        </p:blipFill>
        <p:spPr>
          <a:xfrm>
            <a:off x="7730401" y="5387579"/>
            <a:ext cx="4217124" cy="654025"/>
          </a:xfrm>
          <a:prstGeom prst="rect">
            <a:avLst/>
          </a:prstGeom>
          <a:noFill/>
          <a:ln w="9525">
            <a:noFill/>
          </a:ln>
        </p:spPr>
      </p:pic>
      <p:sp>
        <p:nvSpPr>
          <p:cNvPr id="13" name="文本框 12" title=""/>
          <p:cNvSpPr txBox="1"/>
          <p:nvPr/>
        </p:nvSpPr>
        <p:spPr>
          <a:xfrm>
            <a:off x="222250" y="6370320"/>
            <a:ext cx="10572750" cy="368300"/>
          </a:xfrm>
          <a:prstGeom prst="rect">
            <a:avLst/>
          </a:prstGeom>
          <a:noFill/>
          <a:ln w="9525">
            <a:noFill/>
          </a:ln>
        </p:spPr>
        <p:txBody>
          <a:bodyPr wrap="square">
            <a:spAutoFit/>
          </a:bodyPr>
          <a:lstStyle/>
          <a:p>
            <a:pPr indent="0"/>
            <a:r>
              <a:rPr lang="zh-CN" b="0">
                <a:solidFill>
                  <a:schemeClr val="bg1"/>
                </a:solidFill>
                <a:highlight>
                  <a:srgbClr val="FF0000"/>
                </a:highlight>
                <a:latin typeface="微软雅黑" panose="020b0503020204020204" charset="-122"/>
                <a:ea typeface="微软雅黑" panose="020b0503020204020204" charset="-122"/>
              </a:rPr>
              <a:t>实验归纳：水有三种状态，分别是固态、液态和气态。在一定条件下，水的这三种状态可以相互转化</a:t>
            </a:r>
            <a:endParaRPr lang="zh-CN" altLang="en-US" b="0">
              <a:solidFill>
                <a:schemeClr val="bg1"/>
              </a:solidFill>
              <a:highlight>
                <a:srgbClr val="FF0000"/>
              </a:highlight>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left)">
                                      <p:cBhvr>
                                        <p:cTn id="18" dur="500"/>
                                        <p:tgtEl>
                                          <p:spTgt spid="7">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wipe(left)">
                                      <p:cBhvr>
                                        <p:cTn id="23" dur="500"/>
                                        <p:tgtEl>
                                          <p:spTgt spid="7">
                                            <p:txEl>
                                              <p:pRg st="1" end="1"/>
                                            </p:txEl>
                                          </p:spTgt>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wipe(left)">
                                      <p:cBhvr>
                                        <p:cTn id="28" dur="500"/>
                                        <p:tgtEl>
                                          <p:spTgt spid="7">
                                            <p:txEl>
                                              <p:pRg st="2" end="2"/>
                                            </p:txEl>
                                          </p:spTgt>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animEffect transition="in" filter="wipe(left)">
                                      <p:cBhvr>
                                        <p:cTn id="33" dur="500"/>
                                        <p:tgtEl>
                                          <p:spTgt spid="7">
                                            <p:txEl>
                                              <p:pRg st="3" end="3"/>
                                            </p:txEl>
                                          </p:spTgt>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7">
                                            <p:txEl>
                                              <p:pRg st="4" end="4"/>
                                            </p:txEl>
                                          </p:spTgt>
                                        </p:tgtEl>
                                        <p:attrNameLst>
                                          <p:attrName>style.visibility</p:attrName>
                                        </p:attrNameLst>
                                      </p:cBhvr>
                                      <p:to>
                                        <p:strVal val="visible"/>
                                      </p:to>
                                    </p:set>
                                    <p:animEffect transition="in" filter="wipe(left)">
                                      <p:cBhvr>
                                        <p:cTn id="38" dur="500"/>
                                        <p:tgtEl>
                                          <p:spTgt spid="7">
                                            <p:txEl>
                                              <p:pRg st="4" end="4"/>
                                            </p:txEl>
                                          </p:spTgt>
                                        </p:tgtEl>
                                      </p:cBhvr>
                                    </p:animEffect>
                                  </p:childTnLst>
                                </p:cTn>
                              </p:par>
                            </p:childTnLst>
                          </p:cTn>
                        </p:par>
                      </p:childTnLst>
                    </p:cTn>
                  </p:par>
                  <p:par>
                    <p:cTn id="39" fill="hold" nodeType="clickPar">
                      <p:stCondLst>
                        <p:cond delay="indefinite"/>
                        <p:cond evt="onBegin" delay="0">
                          <p:tn val="38"/>
                        </p:cond>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7">
                                            <p:txEl>
                                              <p:pRg st="5" end="5"/>
                                            </p:txEl>
                                          </p:spTgt>
                                        </p:tgtEl>
                                        <p:attrNameLst>
                                          <p:attrName>style.visibility</p:attrName>
                                        </p:attrNameLst>
                                      </p:cBhvr>
                                      <p:to>
                                        <p:strVal val="visible"/>
                                      </p:to>
                                    </p:set>
                                    <p:animEffect transition="in" filter="wipe(left)">
                                      <p:cBhvr>
                                        <p:cTn id="43" dur="500"/>
                                        <p:tgtEl>
                                          <p:spTgt spid="7">
                                            <p:txEl>
                                              <p:pRg st="5" end="5"/>
                                            </p:txEl>
                                          </p:spTgt>
                                        </p:tgtEl>
                                      </p:cBhvr>
                                    </p:animEffect>
                                  </p:childTnLst>
                                </p:cTn>
                              </p:par>
                            </p:childTnLst>
                          </p:cTn>
                        </p:par>
                      </p:childTnLst>
                    </p:cTn>
                  </p:par>
                  <p:par>
                    <p:cTn id="44" fill="hold" nodeType="clickPar">
                      <p:stCondLst>
                        <p:cond delay="indefinite"/>
                        <p:cond evt="onBegin" delay="0">
                          <p:tn val="43"/>
                        </p:cond>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barn(inVertical)">
                                      <p:cBhvr>
                                        <p:cTn id="48" dur="500"/>
                                        <p:tgtEl>
                                          <p:spTgt spid="6"/>
                                        </p:tgtEl>
                                      </p:cBhvr>
                                    </p:animEffect>
                                  </p:childTnLst>
                                </p:cTn>
                              </p:par>
                            </p:childTnLst>
                          </p:cTn>
                        </p:par>
                      </p:childTnLst>
                    </p:cTn>
                  </p:par>
                  <p:par>
                    <p:cTn id="49" fill="hold" nodeType="clickPar">
                      <p:stCondLst>
                        <p:cond delay="indefinite"/>
                        <p:cond evt="onBegin" delay="0">
                          <p:tn val="48"/>
                        </p:cond>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00">
                                            <p:txEl>
                                              <p:pRg st="0" end="0"/>
                                            </p:txEl>
                                          </p:spTgt>
                                        </p:tgtEl>
                                        <p:attrNameLst>
                                          <p:attrName>style.visibility</p:attrName>
                                        </p:attrNameLst>
                                      </p:cBhvr>
                                      <p:to>
                                        <p:strVal val="visible"/>
                                      </p:to>
                                    </p:set>
                                    <p:animEffect transition="in" filter="wipe(left)">
                                      <p:cBhvr>
                                        <p:cTn id="53" dur="500"/>
                                        <p:tgtEl>
                                          <p:spTgt spid="100">
                                            <p:txEl>
                                              <p:pRg st="0" end="0"/>
                                            </p:txEl>
                                          </p:spTgt>
                                        </p:tgtEl>
                                      </p:cBhvr>
                                    </p:animEffect>
                                  </p:childTnLst>
                                </p:cTn>
                              </p:par>
                            </p:childTnLst>
                          </p:cTn>
                        </p:par>
                      </p:childTnLst>
                    </p:cTn>
                  </p:par>
                  <p:par>
                    <p:cTn id="54" fill="hold" nodeType="clickPar">
                      <p:stCondLst>
                        <p:cond delay="indefinite"/>
                        <p:cond evt="onBegin" delay="0">
                          <p:tn val="53"/>
                        </p:cond>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100">
                                            <p:txEl>
                                              <p:pRg st="1" end="1"/>
                                            </p:txEl>
                                          </p:spTgt>
                                        </p:tgtEl>
                                        <p:attrNameLst>
                                          <p:attrName>style.visibility</p:attrName>
                                        </p:attrNameLst>
                                      </p:cBhvr>
                                      <p:to>
                                        <p:strVal val="visible"/>
                                      </p:to>
                                    </p:set>
                                    <p:animEffect transition="in" filter="wipe(left)">
                                      <p:cBhvr>
                                        <p:cTn id="58" dur="500"/>
                                        <p:tgtEl>
                                          <p:spTgt spid="100">
                                            <p:txEl>
                                              <p:pRg st="1" end="1"/>
                                            </p:txEl>
                                          </p:spTgt>
                                        </p:tgtEl>
                                      </p:cBhvr>
                                    </p:animEffect>
                                  </p:childTnLst>
                                </p:cTn>
                              </p:par>
                            </p:childTnLst>
                          </p:cTn>
                        </p:par>
                      </p:childTnLst>
                    </p:cTn>
                  </p:par>
                  <p:par>
                    <p:cTn id="59" fill="hold" nodeType="clickPar">
                      <p:stCondLst>
                        <p:cond delay="indefinite"/>
                        <p:cond evt="onBegin" delay="0">
                          <p:tn val="58"/>
                        </p:cond>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100">
                                            <p:txEl>
                                              <p:pRg st="2" end="2"/>
                                            </p:txEl>
                                          </p:spTgt>
                                        </p:tgtEl>
                                        <p:attrNameLst>
                                          <p:attrName>style.visibility</p:attrName>
                                        </p:attrNameLst>
                                      </p:cBhvr>
                                      <p:to>
                                        <p:strVal val="visible"/>
                                      </p:to>
                                    </p:set>
                                    <p:animEffect transition="in" filter="wipe(left)">
                                      <p:cBhvr>
                                        <p:cTn id="63" dur="500"/>
                                        <p:tgtEl>
                                          <p:spTgt spid="100">
                                            <p:txEl>
                                              <p:pRg st="2" end="2"/>
                                            </p:txEl>
                                          </p:spTgt>
                                        </p:tgtEl>
                                      </p:cBhvr>
                                    </p:animEffect>
                                  </p:childTnLst>
                                </p:cTn>
                              </p:par>
                            </p:childTnLst>
                          </p:cTn>
                        </p:par>
                      </p:childTnLst>
                    </p:cTn>
                  </p:par>
                  <p:par>
                    <p:cTn id="64" fill="hold" nodeType="clickPar">
                      <p:stCondLst>
                        <p:cond delay="indefinite"/>
                        <p:cond evt="onBegin" delay="0">
                          <p:tn val="63"/>
                        </p:cond>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10">
                                            <p:txEl>
                                              <p:pRg st="0" end="0"/>
                                            </p:txEl>
                                          </p:spTgt>
                                        </p:tgtEl>
                                        <p:attrNameLst>
                                          <p:attrName>style.visibility</p:attrName>
                                        </p:attrNameLst>
                                      </p:cBhvr>
                                      <p:to>
                                        <p:strVal val="visible"/>
                                      </p:to>
                                    </p:set>
                                    <p:animEffect transition="in" filter="wipe(left)">
                                      <p:cBhvr>
                                        <p:cTn id="68" dur="500"/>
                                        <p:tgtEl>
                                          <p:spTgt spid="10">
                                            <p:txEl>
                                              <p:pRg st="0" end="0"/>
                                            </p:txEl>
                                          </p:spTgt>
                                        </p:tgtEl>
                                      </p:cBhvr>
                                    </p:animEffect>
                                  </p:childTnLst>
                                </p:cTn>
                              </p:par>
                            </p:childTnLst>
                          </p:cTn>
                        </p:par>
                      </p:childTnLst>
                    </p:cTn>
                  </p:par>
                  <p:par>
                    <p:cTn id="69" fill="hold" nodeType="clickPar">
                      <p:stCondLst>
                        <p:cond delay="indefinite"/>
                        <p:cond evt="onBegin" delay="0">
                          <p:tn val="68"/>
                        </p:cond>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wipe(left)">
                                      <p:cBhvr>
                                        <p:cTn id="73" dur="500"/>
                                        <p:tgtEl>
                                          <p:spTgt spid="11"/>
                                        </p:tgtEl>
                                      </p:cBhvr>
                                    </p:animEffect>
                                  </p:childTnLst>
                                </p:cTn>
                              </p:par>
                            </p:childTnLst>
                          </p:cTn>
                        </p:par>
                      </p:childTnLst>
                    </p:cTn>
                  </p:par>
                  <p:par>
                    <p:cTn id="74" fill="hold" nodeType="clickPar">
                      <p:stCondLst>
                        <p:cond delay="indefinite"/>
                        <p:cond evt="onBegin" delay="0">
                          <p:tn val="73"/>
                        </p:cond>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wipe(left)">
                                      <p:cBhvr>
                                        <p:cTn id="7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13" grpId="0"/>
    </p:bldLs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0" name="任意多边形: 形状 39" title=""/>
          <p:cNvSpPr/>
          <p:nvPr/>
        </p:nvSpPr>
        <p:spPr>
          <a:xfrm>
            <a:off x="3370521" y="-1"/>
            <a:ext cx="8821479" cy="6876199"/>
          </a:xfrm>
          <a:custGeom>
            <a:gdLst>
              <a:gd name="connsiteX0" fmla="*/ 347295 w 8821479"/>
              <a:gd name="connsiteY0" fmla="*/ 0 h 6901426"/>
              <a:gd name="connsiteX1" fmla="*/ 8821479 w 8821479"/>
              <a:gd name="connsiteY1" fmla="*/ 0 h 6901426"/>
              <a:gd name="connsiteX2" fmla="*/ 8821479 w 8821479"/>
              <a:gd name="connsiteY2" fmla="*/ 6901426 h 6901426"/>
              <a:gd name="connsiteX3" fmla="*/ 1720669 w 8821479"/>
              <a:gd name="connsiteY3" fmla="*/ 6901426 h 6901426"/>
              <a:gd name="connsiteX4" fmla="*/ 1577477 w 8821479"/>
              <a:gd name="connsiteY4" fmla="*/ 6735814 h 6901426"/>
              <a:gd name="connsiteX5" fmla="*/ 0 w 8821479"/>
              <a:gd name="connsiteY5" fmla="*/ 2233678 h 6901426"/>
              <a:gd name="connsiteX6" fmla="*/ 325046 w 8821479"/>
              <a:gd name="connsiteY6" fmla="*/ 66692 h 690142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1479" h="6901426">
                <a:moveTo>
                  <a:pt x="347295" y="0"/>
                </a:moveTo>
                <a:lnTo>
                  <a:pt x="8821479" y="0"/>
                </a:lnTo>
                <a:lnTo>
                  <a:pt x="8821479" y="6901426"/>
                </a:lnTo>
                <a:lnTo>
                  <a:pt x="1720669" y="6901426"/>
                </a:lnTo>
                <a:lnTo>
                  <a:pt x="1577477" y="6735814"/>
                </a:lnTo>
                <a:cubicBezTo>
                  <a:pt x="597364" y="5546719"/>
                  <a:pt x="0" y="3967123"/>
                  <a:pt x="0" y="2233678"/>
                </a:cubicBezTo>
                <a:cubicBezTo>
                  <a:pt x="0" y="1475296"/>
                  <a:pt x="114339" y="746362"/>
                  <a:pt x="325046" y="66692"/>
                </a:cubicBezTo>
                <a:close/>
              </a:path>
            </a:pathLst>
          </a:custGeom>
          <a:solidFill>
            <a:srgbClr val="FFE69C">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Light" panose="020b0200000000000000" pitchFamily="34" charset="-122"/>
              <a:ea typeface="思源黑体 CN Light" panose="020b0200000000000000" pitchFamily="34" charset="-122"/>
            </a:endParaRPr>
          </a:p>
        </p:txBody>
      </p:sp>
      <p:sp>
        <p:nvSpPr>
          <p:cNvPr id="22"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2" name="矩形: 圆角 31" title=""/>
          <p:cNvSpPr/>
          <p:nvPr/>
        </p:nvSpPr>
        <p:spPr>
          <a:xfrm>
            <a:off x="7207794" y="2552830"/>
            <a:ext cx="2712040" cy="663553"/>
          </a:xfrm>
          <a:prstGeom prst="roundRect">
            <a:avLst>
              <a:gd name="adj" fmla="val 50000"/>
            </a:avLst>
          </a:prstGeom>
          <a:gradFill>
            <a:gsLst>
              <a:gs pos="100000">
                <a:srgbClr val="A9D3F6"/>
              </a:gs>
              <a:gs pos="0">
                <a:srgbClr val="5890E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solidFill>
                  <a:schemeClr val="bg1"/>
                </a:solidFill>
                <a:latin typeface="思源黑体 CN Bold" panose="020b0800000000000000" pitchFamily="34" charset="-122"/>
                <a:ea typeface="思源黑体 CN Bold" panose="020b0800000000000000" pitchFamily="34" charset="-122"/>
              </a:rPr>
              <a:t>专题</a:t>
            </a:r>
            <a:r>
              <a:rPr lang="en-US" altLang="zh-CN" sz="3200">
                <a:solidFill>
                  <a:schemeClr val="bg1"/>
                </a:solidFill>
                <a:latin typeface="思源黑体 CN Bold" panose="020b0800000000000000" pitchFamily="34" charset="-122"/>
                <a:ea typeface="思源黑体 CN Bold" panose="020b0800000000000000" pitchFamily="34" charset="-122"/>
              </a:rPr>
              <a:t>04</a:t>
            </a:r>
          </a:p>
        </p:txBody>
      </p:sp>
      <p:sp>
        <p:nvSpPr>
          <p:cNvPr id="59" name="任意多边形: 形状 58" title=""/>
          <p:cNvSpPr/>
          <p:nvPr/>
        </p:nvSpPr>
        <p:spPr>
          <a:xfrm>
            <a:off x="11442640" y="-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2"/>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9" name="文本框 8" title=""/>
          <p:cNvSpPr txBox="1"/>
          <p:nvPr/>
        </p:nvSpPr>
        <p:spPr>
          <a:xfrm>
            <a:off x="6158710" y="3442691"/>
            <a:ext cx="4822825" cy="1017270"/>
          </a:xfrm>
          <a:prstGeom prst="rect">
            <a:avLst/>
          </a:prstGeom>
          <a:noFill/>
        </p:spPr>
        <p:txBody>
          <a:bodyPr wrap="none" lIns="0" tIns="0" rIns="0" bIns="0" rtlCol="0">
            <a:noAutofit/>
          </a:bodyPr>
          <a:lstStyle/>
          <a:p>
            <a:pPr algn="ctr">
              <a:lnSpc>
                <a:spcPct val="110000"/>
              </a:lnSpc>
            </a:pPr>
            <a:r>
              <a:rPr lang="zh-CN" sz="6000" b="1">
                <a:solidFill>
                  <a:schemeClr val="tx1">
                    <a:lumMod val="75000"/>
                    <a:lumOff val="25000"/>
                  </a:schemeClr>
                </a:solidFill>
                <a:latin typeface="Alibaba PuHuiTi 2.0 105 Heavy" panose="00020600040101010101" charset="-122"/>
                <a:ea typeface="Alibaba PuHuiTi 2.0 105 Heavy" panose="00020600040101010101" charset="-122"/>
              </a:rPr>
              <a:t>物态变化</a:t>
            </a:r>
          </a:p>
        </p:txBody>
      </p:sp>
      <p:pic>
        <p:nvPicPr>
          <p:cNvPr id="2" name="图片 1" title=""/>
          <p:cNvPicPr>
            <a:picLocks noChangeAspect="1"/>
          </p:cNvPicPr>
          <p:nvPr/>
        </p:nvPicPr>
        <p:blipFill>
          <a:blip r:embed="rId3"/>
          <a:stretch>
            <a:fillRect/>
          </a:stretch>
        </p:blipFill>
        <p:spPr>
          <a:xfrm>
            <a:off x="893445" y="2367915"/>
            <a:ext cx="2719705" cy="352488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nodeType="clickPar">
                      <p:stCondLst>
                        <p:cond delay="indefinite"/>
                        <p:cond evt="onBegin" delay="0">
                          <p:tn val="7"/>
                        </p:cond>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fade">
                                      <p:cBhvr>
                                        <p:cTn id="15" dur="500"/>
                                        <p:tgtEl>
                                          <p:spTgt spid="5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fade">
                                      <p:cBhvr>
                                        <p:cTn id="18" dur="500"/>
                                        <p:tgtEl>
                                          <p:spTgt spid="63"/>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500"/>
                                        <p:tgtEl>
                                          <p:spTgt spid="60"/>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4"/>
                                        </p:tgtEl>
                                        <p:attrNameLst>
                                          <p:attrName>style.visibility</p:attrName>
                                        </p:attrNameLst>
                                      </p:cBhvr>
                                      <p:to>
                                        <p:strVal val="visible"/>
                                      </p:to>
                                    </p:set>
                                    <p:animEffect transition="in" filter="fade">
                                      <p:cBhvr>
                                        <p:cTn id="26"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2" grpId="0" animBg="1"/>
      <p:bldP spid="59" grpId="0" animBg="1"/>
      <p:bldP spid="63" grpId="0" animBg="1"/>
      <p:bldP spid="60" grpId="1" animBg="1"/>
      <p:bldP spid="64" grpId="0" animBg="1"/>
    </p:bldLst>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0116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一、物态变化</a:t>
            </a:r>
          </a:p>
        </p:txBody>
      </p:sp>
      <p:sp>
        <p:nvSpPr>
          <p:cNvPr id="7" name="文本框 6" title=""/>
          <p:cNvSpPr txBox="1"/>
          <p:nvPr/>
        </p:nvSpPr>
        <p:spPr>
          <a:xfrm>
            <a:off x="244475" y="1340485"/>
            <a:ext cx="11703050" cy="3322955"/>
          </a:xfrm>
          <a:prstGeom prst="rect">
            <a:avLst/>
          </a:prstGeom>
          <a:noFill/>
        </p:spPr>
        <p:txBody>
          <a:bodyPr wrap="square" rtlCol="0" anchor="t">
            <a:spAutoFit/>
          </a:bodyPr>
          <a:lstStyle/>
          <a:p>
            <a:pPr fontAlgn="auto">
              <a:lnSpc>
                <a:spcPct val="150000"/>
              </a:lnSpc>
            </a:pPr>
            <a:r>
              <a:rPr lang="zh-CN" altLang="en-US" sz="2000">
                <a:solidFill>
                  <a:schemeClr val="accent1"/>
                </a:solidFill>
                <a:latin typeface="微软雅黑" panose="020b0503020204020204" charset="-122"/>
                <a:ea typeface="微软雅黑" panose="020b0503020204020204" charset="-122"/>
                <a:cs typeface="微软雅黑" panose="020b0503020204020204" charset="-122"/>
              </a:rPr>
              <a:t>3.物态变化的概念</a:t>
            </a:r>
          </a:p>
          <a:p>
            <a:pPr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（1）物质各种状态间的</a:t>
            </a:r>
            <a:r>
              <a:rPr lang="zh-CN" altLang="en-US" sz="2000">
                <a:highlight>
                  <a:srgbClr val="FFFF00"/>
                </a:highlight>
                <a:latin typeface="微软雅黑" panose="020b0503020204020204" charset="-122"/>
                <a:ea typeface="微软雅黑" panose="020b0503020204020204" charset="-122"/>
                <a:cs typeface="微软雅黑" panose="020b0503020204020204" charset="-122"/>
              </a:rPr>
              <a:t>变化</a:t>
            </a:r>
            <a:r>
              <a:rPr lang="zh-CN" altLang="en-US" sz="2000">
                <a:latin typeface="微软雅黑" panose="020b0503020204020204" charset="-122"/>
                <a:ea typeface="微软雅黑" panose="020b0503020204020204" charset="-122"/>
                <a:cs typeface="微软雅黑" panose="020b0503020204020204" charset="-122"/>
              </a:rPr>
              <a:t>叫做</a:t>
            </a:r>
            <a:r>
              <a:rPr lang="zh-CN" altLang="en-US" sz="2000">
                <a:highlight>
                  <a:srgbClr val="FFFF00"/>
                </a:highlight>
                <a:latin typeface="微软雅黑" panose="020b0503020204020204" charset="-122"/>
                <a:ea typeface="微软雅黑" panose="020b0503020204020204" charset="-122"/>
                <a:cs typeface="微软雅黑" panose="020b0503020204020204" charset="-122"/>
              </a:rPr>
              <a:t>物态变化</a:t>
            </a:r>
            <a:r>
              <a:rPr lang="zh-CN" altLang="en-US" sz="2000">
                <a:latin typeface="微软雅黑" panose="020b0503020204020204" charset="-122"/>
                <a:ea typeface="微软雅黑" panose="020b0503020204020204" charset="-122"/>
                <a:cs typeface="微软雅黑" panose="020b0503020204020204" charset="-122"/>
              </a:rPr>
              <a:t>。</a:t>
            </a:r>
          </a:p>
          <a:p>
            <a:pPr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（2）物体形状的改变和物质状态的变化不是一回事，物体形状的改变不是物态变化。</a:t>
            </a:r>
          </a:p>
          <a:p>
            <a:pPr fontAlgn="auto">
              <a:lnSpc>
                <a:spcPct val="150000"/>
              </a:lnSpc>
            </a:pPr>
            <a:r>
              <a:rPr lang="zh-CN" altLang="en-US" sz="2000">
                <a:solidFill>
                  <a:schemeClr val="bg1"/>
                </a:solidFill>
                <a:highlight>
                  <a:srgbClr val="FF0000"/>
                </a:highlight>
                <a:latin typeface="微软雅黑" panose="020b0503020204020204" charset="-122"/>
                <a:ea typeface="微软雅黑" panose="020b0503020204020204" charset="-122"/>
                <a:cs typeface="微软雅黑" panose="020b0503020204020204" charset="-122"/>
              </a:rPr>
              <a:t>特别提醒：</a:t>
            </a:r>
            <a:r>
              <a:rPr lang="zh-CN" altLang="en-US" sz="2000" b="1">
                <a:latin typeface="微软雅黑" panose="020b0503020204020204" charset="-122"/>
                <a:ea typeface="微软雅黑" panose="020b0503020204020204" charset="-122"/>
                <a:cs typeface="微软雅黑" panose="020b0503020204020204" charset="-122"/>
              </a:rPr>
              <a:t>物态变化与温度的关系</a:t>
            </a:r>
            <a:endParaRPr lang="zh-CN" altLang="en-US"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000">
                <a:highlight>
                  <a:srgbClr val="FFFF00"/>
                </a:highlight>
                <a:latin typeface="微软雅黑" panose="020b0503020204020204" charset="-122"/>
                <a:ea typeface="微软雅黑" panose="020b0503020204020204" charset="-122"/>
                <a:cs typeface="微软雅黑" panose="020b0503020204020204" charset="-122"/>
              </a:rPr>
              <a:t>温度</a:t>
            </a:r>
            <a:r>
              <a:rPr lang="zh-CN" altLang="en-US" sz="2000">
                <a:latin typeface="微软雅黑" panose="020b0503020204020204" charset="-122"/>
                <a:ea typeface="微软雅黑" panose="020b0503020204020204" charset="-122"/>
                <a:cs typeface="微软雅黑" panose="020b0503020204020204" charset="-122"/>
              </a:rPr>
              <a:t>是物态变化的决定因素，随着温度的变化，自然界中的物质一般都会发生物态变化。例如，给铁块加热到1538℃时，铁块变成液态的铁水，加热至2750℃时，又会变成气态的铁；给氧气降温至-183℃时，氧气会变成液体的氧，降至-218℃时，又会变成固态的氧。</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left)">
                                      <p:cBhvr>
                                        <p:cTn id="18" dur="500"/>
                                        <p:tgtEl>
                                          <p:spTgt spid="7">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wipe(left)">
                                      <p:cBhvr>
                                        <p:cTn id="23" dur="500"/>
                                        <p:tgtEl>
                                          <p:spTgt spid="7">
                                            <p:txEl>
                                              <p:pRg st="1" end="1"/>
                                            </p:txEl>
                                          </p:spTgt>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wipe(left)">
                                      <p:cBhvr>
                                        <p:cTn id="28" dur="500"/>
                                        <p:tgtEl>
                                          <p:spTgt spid="7">
                                            <p:txEl>
                                              <p:pRg st="2" end="2"/>
                                            </p:txEl>
                                          </p:spTgt>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animEffect transition="in" filter="wipe(left)">
                                      <p:cBhvr>
                                        <p:cTn id="33" dur="500"/>
                                        <p:tgtEl>
                                          <p:spTgt spid="7">
                                            <p:txEl>
                                              <p:pRg st="3" end="3"/>
                                            </p:txEl>
                                          </p:spTgt>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7">
                                            <p:txEl>
                                              <p:pRg st="4" end="4"/>
                                            </p:txEl>
                                          </p:spTgt>
                                        </p:tgtEl>
                                        <p:attrNameLst>
                                          <p:attrName>style.visibility</p:attrName>
                                        </p:attrNameLst>
                                      </p:cBhvr>
                                      <p:to>
                                        <p:strVal val="visible"/>
                                      </p:to>
                                    </p:set>
                                    <p:animEffect transition="in" filter="wipe(left)">
                                      <p:cBhvr>
                                        <p:cTn id="38"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7439"/>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二、熔化和凝固</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nvSpPr>
        <p:spPr>
          <a:xfrm>
            <a:off x="244475" y="1256665"/>
            <a:ext cx="11703050" cy="553085"/>
          </a:xfrm>
          <a:prstGeom prst="rect">
            <a:avLst/>
          </a:prstGeom>
          <a:noFill/>
        </p:spPr>
        <p:txBody>
          <a:bodyPr wrap="square" rtlCol="0" anchor="t">
            <a:spAutoFit/>
          </a:bodyPr>
          <a:lstStyle/>
          <a:p>
            <a:pPr fontAlgn="auto">
              <a:lnSpc>
                <a:spcPct val="150000"/>
              </a:lnSpc>
            </a:pPr>
            <a:r>
              <a:rPr lang="zh-CN" altLang="en-US" sz="2000">
                <a:solidFill>
                  <a:schemeClr val="accent1">
                    <a:lumMod val="75000"/>
                  </a:schemeClr>
                </a:solidFill>
                <a:latin typeface="微软雅黑" panose="020b0503020204020204" charset="-122"/>
                <a:ea typeface="微软雅黑" panose="020b0503020204020204" charset="-122"/>
                <a:cs typeface="微软雅黑" panose="020b0503020204020204" charset="-122"/>
              </a:rPr>
              <a:t>1.现象探究</a:t>
            </a:r>
          </a:p>
        </p:txBody>
      </p:sp>
      <p:pic>
        <p:nvPicPr>
          <p:cNvPr id="6" name="图片 -2147482453" title=""/>
          <p:cNvPicPr>
            <a:picLocks noChangeAspect="1"/>
          </p:cNvPicPr>
          <p:nvPr/>
        </p:nvPicPr>
        <p:blipFill>
          <a:blip r:embed="rId3"/>
          <a:stretch>
            <a:fillRect/>
          </a:stretch>
        </p:blipFill>
        <p:spPr>
          <a:xfrm>
            <a:off x="405765" y="2129155"/>
            <a:ext cx="3778250" cy="1371600"/>
          </a:xfrm>
          <a:prstGeom prst="rect">
            <a:avLst/>
          </a:prstGeom>
          <a:noFill/>
          <a:ln w="9525">
            <a:noFill/>
          </a:ln>
        </p:spPr>
      </p:pic>
      <p:sp>
        <p:nvSpPr>
          <p:cNvPr id="100" name="文本框 99" title=""/>
          <p:cNvSpPr txBox="1"/>
          <p:nvPr/>
        </p:nvSpPr>
        <p:spPr>
          <a:xfrm>
            <a:off x="1162685" y="3500755"/>
            <a:ext cx="1530350" cy="368300"/>
          </a:xfrm>
          <a:prstGeom prst="rect">
            <a:avLst/>
          </a:prstGeom>
          <a:noFill/>
          <a:ln w="9525">
            <a:noFill/>
          </a:ln>
        </p:spPr>
        <p:txBody>
          <a:bodyPr wrap="square">
            <a:spAutoFit/>
          </a:bodyPr>
          <a:lstStyle/>
          <a:p>
            <a:pPr indent="0"/>
            <a:r>
              <a:rPr lang="zh-CN" b="0">
                <a:solidFill>
                  <a:schemeClr val="accent6">
                    <a:lumMod val="75000"/>
                  </a:schemeClr>
                </a:solidFill>
                <a:latin typeface="微软雅黑" panose="020b0503020204020204" charset="-122"/>
                <a:ea typeface="微软雅黑" panose="020b0503020204020204" charset="-122"/>
              </a:rPr>
              <a:t>将蜡烛点燃</a:t>
            </a:r>
            <a:endParaRPr lang="zh-CN" altLang="en-US" b="0">
              <a:solidFill>
                <a:schemeClr val="accent6">
                  <a:lumMod val="75000"/>
                </a:schemeClr>
              </a:solidFill>
              <a:latin typeface="微软雅黑" panose="020b0503020204020204" charset="-122"/>
              <a:ea typeface="微软雅黑" panose="020b0503020204020204" charset="-122"/>
            </a:endParaRPr>
          </a:p>
        </p:txBody>
      </p:sp>
      <p:sp>
        <p:nvSpPr>
          <p:cNvPr id="10" name="文本框 9" title=""/>
          <p:cNvSpPr txBox="1"/>
          <p:nvPr/>
        </p:nvSpPr>
        <p:spPr>
          <a:xfrm>
            <a:off x="405765" y="3869055"/>
            <a:ext cx="3376295" cy="922020"/>
          </a:xfrm>
          <a:prstGeom prst="rect">
            <a:avLst/>
          </a:prstGeom>
          <a:solidFill>
            <a:schemeClr val="accent6">
              <a:lumMod val="75000"/>
            </a:schemeClr>
          </a:solidFill>
          <a:ln w="9525">
            <a:noFill/>
          </a:ln>
        </p:spPr>
        <p:txBody>
          <a:bodyPr wrap="square">
            <a:spAutoFit/>
          </a:bodyPr>
          <a:lstStyle/>
          <a:p>
            <a:pPr indent="0" fontAlgn="auto">
              <a:lnSpc>
                <a:spcPct val="150000"/>
              </a:lnSpc>
            </a:pPr>
            <a:r>
              <a:rPr lang="zh-CN" b="0">
                <a:solidFill>
                  <a:schemeClr val="bg1"/>
                </a:solidFill>
                <a:ea typeface="宋体" panose="02010600030101010101" pitchFamily="2" charset="-122"/>
              </a:rPr>
              <a:t>蜡烛先由固态变为液态，然后又由液态变为固态</a:t>
            </a:r>
            <a:endParaRPr lang="zh-CN" altLang="en-US" b="0">
              <a:solidFill>
                <a:schemeClr val="bg1"/>
              </a:solidFill>
              <a:ea typeface="宋体" panose="02010600030101010101" pitchFamily="2" charset="-122"/>
            </a:endParaRPr>
          </a:p>
        </p:txBody>
      </p:sp>
      <p:pic>
        <p:nvPicPr>
          <p:cNvPr id="11" name="图片 -2147482452" title=""/>
          <p:cNvPicPr>
            <a:picLocks noChangeAspect="1"/>
          </p:cNvPicPr>
          <p:nvPr/>
        </p:nvPicPr>
        <p:blipFill>
          <a:blip r:embed="rId4"/>
          <a:stretch>
            <a:fillRect/>
          </a:stretch>
        </p:blipFill>
        <p:spPr>
          <a:xfrm>
            <a:off x="4783455" y="2129155"/>
            <a:ext cx="2821940" cy="1372235"/>
          </a:xfrm>
          <a:prstGeom prst="rect">
            <a:avLst/>
          </a:prstGeom>
          <a:noFill/>
          <a:ln w="9525">
            <a:noFill/>
          </a:ln>
        </p:spPr>
      </p:pic>
      <p:sp>
        <p:nvSpPr>
          <p:cNvPr id="13" name="文本框 12" title=""/>
          <p:cNvSpPr txBox="1"/>
          <p:nvPr/>
        </p:nvSpPr>
        <p:spPr>
          <a:xfrm>
            <a:off x="4058285" y="3501390"/>
            <a:ext cx="3305175" cy="368300"/>
          </a:xfrm>
          <a:prstGeom prst="rect">
            <a:avLst/>
          </a:prstGeom>
          <a:noFill/>
          <a:ln w="9525">
            <a:noFill/>
          </a:ln>
        </p:spPr>
        <p:txBody>
          <a:bodyPr wrap="square">
            <a:spAutoFit/>
          </a:bodyPr>
          <a:lstStyle/>
          <a:p>
            <a:pPr indent="0"/>
            <a:r>
              <a:rPr lang="zh-CN" b="0">
                <a:solidFill>
                  <a:schemeClr val="accent4">
                    <a:lumMod val="75000"/>
                  </a:schemeClr>
                </a:solidFill>
                <a:latin typeface="微软雅黑" panose="020b0503020204020204" charset="-122"/>
                <a:ea typeface="微软雅黑" panose="020b0503020204020204" charset="-122"/>
              </a:rPr>
              <a:t>夏天，将小块雪糕放进盘子中</a:t>
            </a:r>
            <a:endParaRPr lang="zh-CN" altLang="en-US" b="0">
              <a:solidFill>
                <a:schemeClr val="accent4">
                  <a:lumMod val="75000"/>
                </a:schemeClr>
              </a:solidFill>
              <a:latin typeface="微软雅黑" panose="020b0503020204020204" charset="-122"/>
              <a:ea typeface="微软雅黑" panose="020b0503020204020204" charset="-122"/>
            </a:endParaRPr>
          </a:p>
        </p:txBody>
      </p:sp>
      <p:sp>
        <p:nvSpPr>
          <p:cNvPr id="14" name="文本框 13" title=""/>
          <p:cNvSpPr txBox="1"/>
          <p:nvPr/>
        </p:nvSpPr>
        <p:spPr>
          <a:xfrm>
            <a:off x="3987165" y="3859530"/>
            <a:ext cx="3376295" cy="506730"/>
          </a:xfrm>
          <a:prstGeom prst="rect">
            <a:avLst/>
          </a:prstGeom>
          <a:solidFill>
            <a:schemeClr val="accent4">
              <a:lumMod val="75000"/>
            </a:schemeClr>
          </a:solidFill>
          <a:ln w="9525">
            <a:noFill/>
          </a:ln>
        </p:spPr>
        <p:txBody>
          <a:bodyPr wrap="square">
            <a:spAutoFit/>
          </a:bodyPr>
          <a:lstStyle/>
          <a:p>
            <a:pPr indent="0" algn="ctr" fontAlgn="auto">
              <a:lnSpc>
                <a:spcPct val="150000"/>
              </a:lnSpc>
            </a:pPr>
            <a:r>
              <a:rPr lang="zh-CN" b="0">
                <a:solidFill>
                  <a:schemeClr val="bg1"/>
                </a:solidFill>
                <a:ea typeface="宋体" panose="02010600030101010101" pitchFamily="2" charset="-122"/>
              </a:rPr>
              <a:t>雪糕由固态变为液态</a:t>
            </a:r>
          </a:p>
        </p:txBody>
      </p:sp>
      <p:pic>
        <p:nvPicPr>
          <p:cNvPr id="15" name="图片 -2147482451" title=""/>
          <p:cNvPicPr>
            <a:picLocks noChangeAspect="1"/>
          </p:cNvPicPr>
          <p:nvPr/>
        </p:nvPicPr>
        <p:blipFill>
          <a:blip r:embed="rId5"/>
          <a:stretch>
            <a:fillRect/>
          </a:stretch>
        </p:blipFill>
        <p:spPr>
          <a:xfrm>
            <a:off x="8204835" y="2129155"/>
            <a:ext cx="3386455" cy="1372235"/>
          </a:xfrm>
          <a:prstGeom prst="rect">
            <a:avLst/>
          </a:prstGeom>
          <a:noFill/>
          <a:ln w="9525">
            <a:noFill/>
          </a:ln>
        </p:spPr>
      </p:pic>
      <p:sp>
        <p:nvSpPr>
          <p:cNvPr id="16" name="文本框 15" title=""/>
          <p:cNvSpPr txBox="1"/>
          <p:nvPr/>
        </p:nvSpPr>
        <p:spPr>
          <a:xfrm>
            <a:off x="7938135" y="3501390"/>
            <a:ext cx="4010025" cy="368300"/>
          </a:xfrm>
          <a:prstGeom prst="rect">
            <a:avLst/>
          </a:prstGeom>
          <a:noFill/>
          <a:ln w="9525">
            <a:noFill/>
          </a:ln>
        </p:spPr>
        <p:txBody>
          <a:bodyPr wrap="square">
            <a:spAutoFit/>
          </a:bodyPr>
          <a:lstStyle/>
          <a:p>
            <a:pPr indent="0"/>
            <a:r>
              <a:rPr lang="zh-CN" b="0">
                <a:solidFill>
                  <a:schemeClr val="accent2">
                    <a:lumMod val="75000"/>
                  </a:schemeClr>
                </a:solidFill>
                <a:latin typeface="微软雅黑" panose="020b0503020204020204" charset="-122"/>
                <a:ea typeface="微软雅黑" panose="020b0503020204020204" charset="-122"/>
              </a:rPr>
              <a:t>将半杯水放入冰箱冷冻室一段时间后</a:t>
            </a:r>
          </a:p>
        </p:txBody>
      </p:sp>
      <p:sp>
        <p:nvSpPr>
          <p:cNvPr id="17" name="文本框 16" title=""/>
          <p:cNvSpPr txBox="1"/>
          <p:nvPr/>
        </p:nvSpPr>
        <p:spPr>
          <a:xfrm>
            <a:off x="7846060" y="3869690"/>
            <a:ext cx="3376295" cy="506730"/>
          </a:xfrm>
          <a:prstGeom prst="rect">
            <a:avLst/>
          </a:prstGeom>
          <a:solidFill>
            <a:schemeClr val="accent2">
              <a:lumMod val="50000"/>
            </a:schemeClr>
          </a:solidFill>
          <a:ln w="9525">
            <a:noFill/>
          </a:ln>
        </p:spPr>
        <p:txBody>
          <a:bodyPr wrap="square">
            <a:spAutoFit/>
          </a:bodyPr>
          <a:lstStyle/>
          <a:p>
            <a:pPr indent="0" algn="ctr" fontAlgn="auto">
              <a:lnSpc>
                <a:spcPct val="150000"/>
              </a:lnSpc>
            </a:pPr>
            <a:r>
              <a:rPr lang="zh-CN" b="0">
                <a:solidFill>
                  <a:schemeClr val="bg1"/>
                </a:solidFill>
                <a:ea typeface="宋体" panose="02010600030101010101" pitchFamily="2" charset="-122"/>
              </a:rPr>
              <a:t>水由液态变成固态</a:t>
            </a:r>
          </a:p>
        </p:txBody>
      </p:sp>
      <p:pic>
        <p:nvPicPr>
          <p:cNvPr id="18" name="图片 -2147482450" title=""/>
          <p:cNvPicPr>
            <a:picLocks noChangeAspect="1"/>
          </p:cNvPicPr>
          <p:nvPr/>
        </p:nvPicPr>
        <p:blipFill>
          <a:blip r:embed="rId6"/>
          <a:stretch>
            <a:fillRect/>
          </a:stretch>
        </p:blipFill>
        <p:spPr>
          <a:xfrm>
            <a:off x="4312920" y="4765040"/>
            <a:ext cx="2842260" cy="1635760"/>
          </a:xfrm>
          <a:prstGeom prst="rect">
            <a:avLst/>
          </a:prstGeom>
          <a:noFill/>
          <a:ln w="9525">
            <a:noFill/>
          </a:ln>
        </p:spPr>
      </p:pic>
      <p:sp>
        <p:nvSpPr>
          <p:cNvPr id="19" name="文本框 18" title=""/>
          <p:cNvSpPr txBox="1"/>
          <p:nvPr/>
        </p:nvSpPr>
        <p:spPr>
          <a:xfrm>
            <a:off x="4058285" y="6416040"/>
            <a:ext cx="3879850" cy="368300"/>
          </a:xfrm>
          <a:prstGeom prst="rect">
            <a:avLst/>
          </a:prstGeom>
          <a:noFill/>
          <a:ln w="9525">
            <a:noFill/>
          </a:ln>
        </p:spPr>
        <p:txBody>
          <a:bodyPr wrap="square">
            <a:spAutoFit/>
          </a:bodyPr>
          <a:lstStyle/>
          <a:p>
            <a:pPr indent="0"/>
            <a:r>
              <a:rPr lang="zh-CN" b="0">
                <a:solidFill>
                  <a:schemeClr val="accent5">
                    <a:lumMod val="75000"/>
                  </a:schemeClr>
                </a:solidFill>
                <a:latin typeface="微软雅黑" panose="020b0503020204020204" charset="-122"/>
                <a:ea typeface="微软雅黑" panose="020b0503020204020204" charset="-122"/>
              </a:rPr>
              <a:t>将通电的电烙铁放到松香上加热松香</a:t>
            </a:r>
          </a:p>
        </p:txBody>
      </p:sp>
      <p:sp>
        <p:nvSpPr>
          <p:cNvPr id="20" name="文本框 19" title=""/>
          <p:cNvSpPr txBox="1"/>
          <p:nvPr/>
        </p:nvSpPr>
        <p:spPr>
          <a:xfrm>
            <a:off x="606425" y="5121910"/>
            <a:ext cx="3376295" cy="922020"/>
          </a:xfrm>
          <a:prstGeom prst="rect">
            <a:avLst/>
          </a:prstGeom>
          <a:solidFill>
            <a:schemeClr val="accent5">
              <a:lumMod val="75000"/>
            </a:schemeClr>
          </a:solidFill>
          <a:ln w="9525">
            <a:noFill/>
          </a:ln>
        </p:spPr>
        <p:txBody>
          <a:bodyPr wrap="square">
            <a:spAutoFit/>
          </a:bodyPr>
          <a:lstStyle/>
          <a:p>
            <a:pPr indent="0" fontAlgn="auto">
              <a:lnSpc>
                <a:spcPct val="150000"/>
              </a:lnSpc>
            </a:pPr>
            <a:r>
              <a:rPr lang="zh-CN" b="0">
                <a:solidFill>
                  <a:schemeClr val="bg1"/>
                </a:solidFill>
                <a:ea typeface="宋体" panose="02010600030101010101" pitchFamily="2" charset="-122"/>
              </a:rPr>
              <a:t>松香先由固态变成液态，然后又有液态变成固态</a:t>
            </a:r>
          </a:p>
        </p:txBody>
      </p:sp>
      <p:sp>
        <p:nvSpPr>
          <p:cNvPr id="21" name="文本框 20" title=""/>
          <p:cNvSpPr txBox="1"/>
          <p:nvPr/>
        </p:nvSpPr>
        <p:spPr>
          <a:xfrm>
            <a:off x="7846060" y="5260340"/>
            <a:ext cx="3872865" cy="922020"/>
          </a:xfrm>
          <a:prstGeom prst="rect">
            <a:avLst/>
          </a:prstGeom>
          <a:noFill/>
          <a:ln w="9525">
            <a:noFill/>
          </a:ln>
        </p:spPr>
        <p:txBody>
          <a:bodyPr wrap="square">
            <a:spAutoFit/>
          </a:bodyPr>
          <a:lstStyle/>
          <a:p>
            <a:pPr indent="0" fontAlgn="auto">
              <a:lnSpc>
                <a:spcPct val="150000"/>
              </a:lnSpc>
            </a:pPr>
            <a:r>
              <a:rPr lang="zh-CN" b="1">
                <a:solidFill>
                  <a:schemeClr val="bg1"/>
                </a:solidFill>
                <a:highlight>
                  <a:srgbClr val="FF0000"/>
                </a:highlight>
                <a:latin typeface="微软雅黑" panose="020b0503020204020204" charset="-122"/>
                <a:ea typeface="微软雅黑" panose="020b0503020204020204" charset="-122"/>
              </a:rPr>
              <a:t>归纳总结：</a:t>
            </a:r>
            <a:r>
              <a:rPr lang="zh-CN" b="0">
                <a:solidFill>
                  <a:srgbClr val="000000"/>
                </a:solidFill>
                <a:latin typeface="微软雅黑" panose="020b0503020204020204" charset="-122"/>
                <a:ea typeface="微软雅黑" panose="020b0503020204020204" charset="-122"/>
              </a:rPr>
              <a:t>固体加热可以变成液体，液体冷却可以变成固体。</a:t>
            </a:r>
            <a:endParaRPr lang="zh-CN" altLang="en-US">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left)">
                                      <p:cBhvr>
                                        <p:cTn id="18" dur="500"/>
                                        <p:tgtEl>
                                          <p:spTgt spid="7">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0"/>
                                        </p:tgtEl>
                                        <p:attrNameLst>
                                          <p:attrName>style.visibility</p:attrName>
                                        </p:attrNameLst>
                                      </p:cBhvr>
                                      <p:to>
                                        <p:strVal val="visible"/>
                                      </p:to>
                                    </p:set>
                                    <p:animEffect transition="in" filter="barn(inVertical)">
                                      <p:cBhvr>
                                        <p:cTn id="28" dur="500"/>
                                        <p:tgtEl>
                                          <p:spTgt spid="10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500"/>
                                        <p:tgtEl>
                                          <p:spTgt spid="1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childTnLst>
                          </p:cTn>
                        </p:par>
                      </p:childTnLst>
                    </p:cTn>
                  </p:par>
                  <p:par>
                    <p:cTn id="40" fill="hold" nodeType="clickPar">
                      <p:stCondLst>
                        <p:cond delay="indefinite"/>
                        <p:cond evt="onBegin" delay="0">
                          <p:tn val="39"/>
                        </p:cond>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500"/>
                                        <p:tgtEl>
                                          <p:spTgt spid="14"/>
                                        </p:tgtEl>
                                      </p:cBhvr>
                                    </p:animEffect>
                                  </p:childTnLst>
                                </p:cTn>
                              </p:par>
                            </p:childTnLst>
                          </p:cTn>
                        </p:par>
                      </p:childTnLst>
                    </p:cTn>
                  </p:par>
                  <p:par>
                    <p:cTn id="45" fill="hold" nodeType="clickPar">
                      <p:stCondLst>
                        <p:cond delay="indefinite"/>
                        <p:cond evt="onBegin" delay="0">
                          <p:tn val="44"/>
                        </p:cond>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left)">
                                      <p:cBhvr>
                                        <p:cTn id="49" dur="500"/>
                                        <p:tgtEl>
                                          <p:spTgt spid="16"/>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arn(inVertical)">
                                      <p:cBhvr>
                                        <p:cTn id="52" dur="500"/>
                                        <p:tgtEl>
                                          <p:spTgt spid="15"/>
                                        </p:tgtEl>
                                      </p:cBhvr>
                                    </p:animEffect>
                                  </p:childTnLst>
                                </p:cTn>
                              </p:par>
                            </p:childTnLst>
                          </p:cTn>
                        </p:par>
                      </p:childTnLst>
                    </p:cTn>
                  </p:par>
                  <p:par>
                    <p:cTn id="53" fill="hold" nodeType="clickPar">
                      <p:stCondLst>
                        <p:cond delay="indefinite"/>
                        <p:cond evt="onBegin" delay="0">
                          <p:tn val="52"/>
                        </p:cond>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linds(horizontal)">
                                      <p:cBhvr>
                                        <p:cTn id="57" dur="500"/>
                                        <p:tgtEl>
                                          <p:spTgt spid="17"/>
                                        </p:tgtEl>
                                      </p:cBhvr>
                                    </p:animEffect>
                                  </p:childTnLst>
                                </p:cTn>
                              </p:par>
                            </p:childTnLst>
                          </p:cTn>
                        </p:par>
                      </p:childTnLst>
                    </p:cTn>
                  </p:par>
                  <p:par>
                    <p:cTn id="58" fill="hold" nodeType="clickPar">
                      <p:stCondLst>
                        <p:cond delay="indefinite"/>
                        <p:cond evt="onBegin" delay="0">
                          <p:tn val="57"/>
                        </p:cond>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barn(inVertical)">
                                      <p:cBhvr>
                                        <p:cTn id="62" dur="500"/>
                                        <p:tgtEl>
                                          <p:spTgt spid="18"/>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barn(inVertical)">
                                      <p:cBhvr>
                                        <p:cTn id="65" dur="500"/>
                                        <p:tgtEl>
                                          <p:spTgt spid="19"/>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barn(inVertical)">
                                      <p:cBhvr>
                                        <p:cTn id="70" dur="500"/>
                                        <p:tgtEl>
                                          <p:spTgt spid="20"/>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wipe(up)">
                                      <p:cBhvr>
                                        <p:cTn id="7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6" grpId="0" animBg="1"/>
      <p:bldP spid="100" grpId="0"/>
      <p:bldP spid="10" grpId="0" animBg="1"/>
      <p:bldP spid="11" grpId="0" animBg="1"/>
      <p:bldP spid="13" grpId="0"/>
      <p:bldP spid="14" grpId="0" animBg="1"/>
      <p:bldP spid="15" grpId="0"/>
      <p:bldP spid="16" grpId="0" animBg="1"/>
      <p:bldP spid="17" grpId="0" animBg="1"/>
      <p:bldP spid="19" grpId="0"/>
      <p:bldP spid="20" grpId="0" animBg="1"/>
      <p:bldP spid="21" grpId="0"/>
    </p:bldLst>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7439"/>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二、熔化和凝固</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nvSpPr>
        <p:spPr>
          <a:xfrm>
            <a:off x="244475" y="1256665"/>
            <a:ext cx="11703050" cy="1477328"/>
          </a:xfrm>
          <a:prstGeom prst="rect">
            <a:avLst/>
          </a:prstGeom>
          <a:noFill/>
        </p:spPr>
        <p:txBody>
          <a:bodyPr wrap="square" rtlCol="0" anchor="t">
            <a:spAutoFit/>
          </a:bodyPr>
          <a:lstStyle/>
          <a:p>
            <a:pPr fontAlgn="auto">
              <a:lnSpc>
                <a:spcPct val="150000"/>
              </a:lnSpc>
            </a:pPr>
            <a:r>
              <a:rPr lang="zh-CN" altLang="en-US" sz="2000">
                <a:solidFill>
                  <a:schemeClr val="accent1">
                    <a:lumMod val="75000"/>
                  </a:schemeClr>
                </a:solidFill>
                <a:latin typeface="微软雅黑" panose="020b0503020204020204" charset="-122"/>
                <a:ea typeface="微软雅黑" panose="020b0503020204020204" charset="-122"/>
                <a:cs typeface="微软雅黑" panose="020b0503020204020204" charset="-122"/>
              </a:rPr>
              <a:t>2.熔化和凝固的概念</a:t>
            </a:r>
          </a:p>
          <a:p>
            <a:pPr fontAlgn="auto">
              <a:lnSpc>
                <a:spcPct val="150000"/>
              </a:lnSpc>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（1）熔化：物质从</a:t>
            </a:r>
            <a:r>
              <a:rPr lang="zh-CN" altLang="en-US" sz="2000">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固态</a:t>
            </a:r>
            <a:r>
              <a:rPr lang="zh-CN" altLang="en-US" sz="2000">
                <a:solidFill>
                  <a:schemeClr val="tx1"/>
                </a:solidFill>
                <a:latin typeface="微软雅黑" panose="020b0503020204020204" charset="-122"/>
                <a:ea typeface="微软雅黑" panose="020b0503020204020204" charset="-122"/>
                <a:cs typeface="微软雅黑" panose="020b0503020204020204" charset="-122"/>
              </a:rPr>
              <a:t>变为</a:t>
            </a:r>
            <a:r>
              <a:rPr lang="zh-CN" altLang="en-US" sz="2000">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液态</a:t>
            </a:r>
            <a:r>
              <a:rPr lang="zh-CN" altLang="en-US" sz="2000">
                <a:solidFill>
                  <a:schemeClr val="tx1"/>
                </a:solidFill>
                <a:latin typeface="微软雅黑" panose="020b0503020204020204" charset="-122"/>
                <a:ea typeface="微软雅黑" panose="020b0503020204020204" charset="-122"/>
                <a:cs typeface="微软雅黑" panose="020b0503020204020204" charset="-122"/>
              </a:rPr>
              <a:t>的过程叫熔化。如冰熔化成水。</a:t>
            </a:r>
          </a:p>
          <a:p>
            <a:pPr fontAlgn="auto">
              <a:lnSpc>
                <a:spcPct val="150000"/>
              </a:lnSpc>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（2）凝固：物质从</a:t>
            </a:r>
            <a:r>
              <a:rPr lang="zh-CN" altLang="en-US" sz="2000">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液态</a:t>
            </a:r>
            <a:r>
              <a:rPr lang="zh-CN" altLang="en-US" sz="2000">
                <a:solidFill>
                  <a:schemeClr val="tx1"/>
                </a:solidFill>
                <a:latin typeface="微软雅黑" panose="020b0503020204020204" charset="-122"/>
                <a:ea typeface="微软雅黑" panose="020b0503020204020204" charset="-122"/>
                <a:cs typeface="微软雅黑" panose="020b0503020204020204" charset="-122"/>
              </a:rPr>
              <a:t>变为</a:t>
            </a:r>
            <a:r>
              <a:rPr lang="zh-CN" altLang="en-US" sz="2000">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固态</a:t>
            </a:r>
            <a:r>
              <a:rPr lang="zh-CN" altLang="en-US" sz="2000">
                <a:solidFill>
                  <a:schemeClr val="tx1"/>
                </a:solidFill>
                <a:latin typeface="微软雅黑" panose="020b0503020204020204" charset="-122"/>
                <a:ea typeface="微软雅黑" panose="020b0503020204020204" charset="-122"/>
                <a:cs typeface="微软雅黑" panose="020b0503020204020204" charset="-122"/>
              </a:rPr>
              <a:t>的过程叫凝固。如水结成冰</a:t>
            </a:r>
            <a:r>
              <a:rPr lang="zh-CN" altLang="en-US" sz="2000" smtClean="0">
                <a:solidFill>
                  <a:schemeClr val="tx1"/>
                </a:solidFill>
                <a:latin typeface="微软雅黑" panose="020b0503020204020204" charset="-122"/>
                <a:ea typeface="微软雅黑" panose="020b0503020204020204" charset="-122"/>
                <a:cs typeface="微软雅黑" panose="020b0503020204020204" charset="-122"/>
              </a:rPr>
              <a:t>。</a:t>
            </a:r>
            <a:endParaRPr lang="zh-CN" altLang="en-US" sz="20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3" name="文本框 12" title=""/>
          <p:cNvSpPr txBox="1"/>
          <p:nvPr/>
        </p:nvSpPr>
        <p:spPr>
          <a:xfrm>
            <a:off x="244475" y="3052162"/>
            <a:ext cx="11703050" cy="3323987"/>
          </a:xfrm>
          <a:prstGeom prst="rect">
            <a:avLst/>
          </a:prstGeom>
          <a:noFill/>
        </p:spPr>
        <p:txBody>
          <a:bodyPr wrap="square" rtlCol="0" anchor="t">
            <a:spAutoFit/>
          </a:bodyPr>
          <a:lstStyle/>
          <a:p>
            <a:pPr fontAlgn="auto">
              <a:lnSpc>
                <a:spcPct val="150000"/>
              </a:lnSpc>
            </a:pPr>
            <a:r>
              <a:rPr lang="zh-CN" altLang="en-US" sz="2000" smtClean="0">
                <a:solidFill>
                  <a:schemeClr val="bg1"/>
                </a:solidFill>
                <a:highlight>
                  <a:srgbClr val="FF0000"/>
                </a:highlight>
                <a:latin typeface="微软雅黑" panose="020b0503020204020204" charset="-122"/>
                <a:ea typeface="微软雅黑" panose="020b0503020204020204" charset="-122"/>
                <a:cs typeface="微软雅黑" panose="020b0503020204020204" charset="-122"/>
              </a:rPr>
              <a:t>知识</a:t>
            </a:r>
            <a:r>
              <a:rPr lang="zh-CN" altLang="en-US" sz="2000">
                <a:solidFill>
                  <a:schemeClr val="bg1"/>
                </a:solidFill>
                <a:highlight>
                  <a:srgbClr val="FF0000"/>
                </a:highlight>
                <a:latin typeface="微软雅黑" panose="020b0503020204020204" charset="-122"/>
                <a:ea typeface="微软雅黑" panose="020b0503020204020204" charset="-122"/>
                <a:cs typeface="微软雅黑" panose="020b0503020204020204" charset="-122"/>
              </a:rPr>
              <a:t>辨析：</a:t>
            </a:r>
            <a:r>
              <a:rPr lang="zh-CN" altLang="en-US" sz="2000" b="1">
                <a:solidFill>
                  <a:schemeClr val="tx1"/>
                </a:solidFill>
                <a:latin typeface="微软雅黑" panose="020b0503020204020204" charset="-122"/>
                <a:ea typeface="微软雅黑" panose="020b0503020204020204" charset="-122"/>
                <a:cs typeface="微软雅黑" panose="020b0503020204020204" charset="-122"/>
              </a:rPr>
              <a:t>熔化、溶化和融化的区别</a:t>
            </a:r>
            <a:endParaRPr lang="zh-CN" altLang="en-US" sz="2000">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（1）熔化是指物质从固态变成液态的过程。熔化时要吸收热量，所以用</a:t>
            </a:r>
            <a:r>
              <a:rPr lang="zh-CN" altLang="en-US" sz="2000">
                <a:solidFill>
                  <a:srgbClr val="FF0000"/>
                </a:solidFill>
                <a:latin typeface="微软雅黑" panose="020b0503020204020204" charset="-122"/>
                <a:ea typeface="微软雅黑" panose="020b0503020204020204" charset="-122"/>
                <a:cs typeface="微软雅黑" panose="020b0503020204020204" charset="-122"/>
              </a:rPr>
              <a:t>火字旁“熔”</a:t>
            </a:r>
            <a:r>
              <a:rPr lang="zh-CN" altLang="en-US" sz="2000">
                <a:solidFill>
                  <a:schemeClr val="tx1"/>
                </a:solidFill>
                <a:latin typeface="微软雅黑" panose="020b0503020204020204" charset="-122"/>
                <a:ea typeface="微软雅黑" panose="020b0503020204020204" charset="-122"/>
                <a:cs typeface="微软雅黑" panose="020b0503020204020204" charset="-122"/>
              </a:rPr>
              <a:t>。例如，给冰块加热，冰块熔化成水。</a:t>
            </a:r>
          </a:p>
          <a:p>
            <a:pPr fontAlgn="auto">
              <a:lnSpc>
                <a:spcPct val="150000"/>
              </a:lnSpc>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（2）溶化是指固态物质在液体中分散开来，最后变成液体的混合物的现象。要发生溶化必须有液体，所以用</a:t>
            </a:r>
            <a:r>
              <a:rPr lang="zh-CN" altLang="en-US" sz="2000">
                <a:solidFill>
                  <a:srgbClr val="FF0000"/>
                </a:solidFill>
                <a:latin typeface="微软雅黑" panose="020b0503020204020204" charset="-122"/>
                <a:ea typeface="微软雅黑" panose="020b0503020204020204" charset="-122"/>
                <a:cs typeface="微软雅黑" panose="020b0503020204020204" charset="-122"/>
              </a:rPr>
              <a:t>三点水旁“溶”</a:t>
            </a:r>
            <a:r>
              <a:rPr lang="zh-CN" altLang="en-US" sz="2000">
                <a:solidFill>
                  <a:schemeClr val="tx1"/>
                </a:solidFill>
                <a:latin typeface="微软雅黑" panose="020b0503020204020204" charset="-122"/>
                <a:ea typeface="微软雅黑" panose="020b0503020204020204" charset="-122"/>
                <a:cs typeface="微软雅黑" panose="020b0503020204020204" charset="-122"/>
              </a:rPr>
              <a:t>。例如，食盐溶于水中，形成盐水。</a:t>
            </a:r>
          </a:p>
          <a:p>
            <a:pPr fontAlgn="auto">
              <a:lnSpc>
                <a:spcPct val="150000"/>
              </a:lnSpc>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（3）融化特指冰、雪、霜等受热后变成水，多用于文学作品中。</a:t>
            </a:r>
          </a:p>
          <a:p>
            <a:pPr fontAlgn="auto">
              <a:lnSpc>
                <a:spcPct val="150000"/>
              </a:lnSpc>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（4）在物理学中，</a:t>
            </a:r>
            <a:r>
              <a:rPr lang="zh-CN" altLang="en-US" sz="2000">
                <a:solidFill>
                  <a:srgbClr val="FF0000"/>
                </a:solidFill>
                <a:latin typeface="微软雅黑" panose="020b0503020204020204" charset="-122"/>
                <a:ea typeface="微软雅黑" panose="020b0503020204020204" charset="-122"/>
                <a:cs typeface="微软雅黑" panose="020b0503020204020204" charset="-122"/>
              </a:rPr>
              <a:t>在解释有关物理现象时，涉及填写物态变化时，只能用熔化</a:t>
            </a:r>
            <a:r>
              <a:rPr lang="zh-CN" altLang="en-US" sz="2000">
                <a:solidFill>
                  <a:schemeClr val="tx1"/>
                </a:solidFill>
                <a:latin typeface="微软雅黑" panose="020b0503020204020204" charset="-122"/>
                <a:ea typeface="微软雅黑" panose="020b0503020204020204" charset="-122"/>
                <a:cs typeface="微软雅黑" panose="020b0503020204020204" charset="-122"/>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left)">
                                      <p:cBhvr>
                                        <p:cTn id="18" dur="500"/>
                                        <p:tgtEl>
                                          <p:spTgt spid="7">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wipe(left)">
                                      <p:cBhvr>
                                        <p:cTn id="23" dur="500"/>
                                        <p:tgtEl>
                                          <p:spTgt spid="7">
                                            <p:txEl>
                                              <p:pRg st="1" end="1"/>
                                            </p:txEl>
                                          </p:spTgt>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wipe(left)">
                                      <p:cBhvr>
                                        <p:cTn id="28" dur="500"/>
                                        <p:tgtEl>
                                          <p:spTgt spid="7">
                                            <p:txEl>
                                              <p:pRg st="2" end="2"/>
                                            </p:txEl>
                                          </p:spTgt>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3">
                                            <p:txEl>
                                              <p:pRg st="0" end="0"/>
                                            </p:txEl>
                                          </p:spTgt>
                                        </p:tgtEl>
                                        <p:attrNameLst>
                                          <p:attrName>style.visibility</p:attrName>
                                        </p:attrNameLst>
                                      </p:cBhvr>
                                      <p:to>
                                        <p:strVal val="visible"/>
                                      </p:to>
                                    </p:set>
                                    <p:animEffect transition="in" filter="wipe(left)">
                                      <p:cBhvr>
                                        <p:cTn id="33" dur="500"/>
                                        <p:tgtEl>
                                          <p:spTgt spid="13">
                                            <p:txEl>
                                              <p:pRg st="0" end="0"/>
                                            </p:txEl>
                                          </p:spTgt>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3">
                                            <p:txEl>
                                              <p:pRg st="1" end="1"/>
                                            </p:txEl>
                                          </p:spTgt>
                                        </p:tgtEl>
                                        <p:attrNameLst>
                                          <p:attrName>style.visibility</p:attrName>
                                        </p:attrNameLst>
                                      </p:cBhvr>
                                      <p:to>
                                        <p:strVal val="visible"/>
                                      </p:to>
                                    </p:set>
                                    <p:animEffect transition="in" filter="wipe(left)">
                                      <p:cBhvr>
                                        <p:cTn id="38" dur="500"/>
                                        <p:tgtEl>
                                          <p:spTgt spid="13">
                                            <p:txEl>
                                              <p:pRg st="1" end="1"/>
                                            </p:txEl>
                                          </p:spTgt>
                                        </p:tgtEl>
                                      </p:cBhvr>
                                    </p:animEffect>
                                  </p:childTnLst>
                                </p:cTn>
                              </p:par>
                            </p:childTnLst>
                          </p:cTn>
                        </p:par>
                      </p:childTnLst>
                    </p:cTn>
                  </p:par>
                  <p:par>
                    <p:cTn id="39" fill="hold" nodeType="clickPar">
                      <p:stCondLst>
                        <p:cond delay="indefinite"/>
                        <p:cond evt="onBegin" delay="0">
                          <p:tn val="38"/>
                        </p:cond>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3">
                                            <p:txEl>
                                              <p:pRg st="2" end="2"/>
                                            </p:txEl>
                                          </p:spTgt>
                                        </p:tgtEl>
                                        <p:attrNameLst>
                                          <p:attrName>style.visibility</p:attrName>
                                        </p:attrNameLst>
                                      </p:cBhvr>
                                      <p:to>
                                        <p:strVal val="visible"/>
                                      </p:to>
                                    </p:set>
                                    <p:animEffect transition="in" filter="wipe(left)">
                                      <p:cBhvr>
                                        <p:cTn id="43" dur="500"/>
                                        <p:tgtEl>
                                          <p:spTgt spid="13">
                                            <p:txEl>
                                              <p:pRg st="2" end="2"/>
                                            </p:txEl>
                                          </p:spTgt>
                                        </p:tgtEl>
                                      </p:cBhvr>
                                    </p:animEffect>
                                  </p:childTnLst>
                                </p:cTn>
                              </p:par>
                            </p:childTnLst>
                          </p:cTn>
                        </p:par>
                      </p:childTnLst>
                    </p:cTn>
                  </p:par>
                  <p:par>
                    <p:cTn id="44" fill="hold" nodeType="clickPar">
                      <p:stCondLst>
                        <p:cond delay="indefinite"/>
                        <p:cond evt="onBegin" delay="0">
                          <p:tn val="43"/>
                        </p:cond>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3">
                                            <p:txEl>
                                              <p:pRg st="3" end="3"/>
                                            </p:txEl>
                                          </p:spTgt>
                                        </p:tgtEl>
                                        <p:attrNameLst>
                                          <p:attrName>style.visibility</p:attrName>
                                        </p:attrNameLst>
                                      </p:cBhvr>
                                      <p:to>
                                        <p:strVal val="visible"/>
                                      </p:to>
                                    </p:set>
                                    <p:animEffect transition="in" filter="wipe(left)">
                                      <p:cBhvr>
                                        <p:cTn id="48" dur="500"/>
                                        <p:tgtEl>
                                          <p:spTgt spid="13">
                                            <p:txEl>
                                              <p:pRg st="3" end="3"/>
                                            </p:txEl>
                                          </p:spTgt>
                                        </p:tgtEl>
                                      </p:cBhvr>
                                    </p:animEffect>
                                  </p:childTnLst>
                                </p:cTn>
                              </p:par>
                            </p:childTnLst>
                          </p:cTn>
                        </p:par>
                      </p:childTnLst>
                    </p:cTn>
                  </p:par>
                  <p:par>
                    <p:cTn id="49" fill="hold" nodeType="clickPar">
                      <p:stCondLst>
                        <p:cond delay="indefinite"/>
                        <p:cond evt="onBegin" delay="0">
                          <p:tn val="48"/>
                        </p:cond>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3">
                                            <p:txEl>
                                              <p:pRg st="4" end="4"/>
                                            </p:txEl>
                                          </p:spTgt>
                                        </p:tgtEl>
                                        <p:attrNameLst>
                                          <p:attrName>style.visibility</p:attrName>
                                        </p:attrNameLst>
                                      </p:cBhvr>
                                      <p:to>
                                        <p:strVal val="visible"/>
                                      </p:to>
                                    </p:set>
                                    <p:animEffect transition="in" filter="wipe(left)">
                                      <p:cBhvr>
                                        <p:cTn id="53"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7439"/>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二、熔化和凝固</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nvSpPr>
        <p:spPr>
          <a:xfrm>
            <a:off x="244475" y="1256665"/>
            <a:ext cx="11703050" cy="4246245"/>
          </a:xfrm>
          <a:prstGeom prst="rect">
            <a:avLst/>
          </a:prstGeom>
          <a:noFill/>
        </p:spPr>
        <p:txBody>
          <a:bodyPr wrap="square" rtlCol="0" anchor="t">
            <a:spAutoFit/>
          </a:bodyPr>
          <a:lstStyle/>
          <a:p>
            <a:pPr fontAlgn="auto">
              <a:lnSpc>
                <a:spcPct val="150000"/>
              </a:lnSpc>
            </a:pPr>
            <a:r>
              <a:rPr lang="zh-CN" altLang="en-US" sz="2000">
                <a:solidFill>
                  <a:schemeClr val="accent1">
                    <a:lumMod val="75000"/>
                  </a:schemeClr>
                </a:solidFill>
                <a:latin typeface="微软雅黑" panose="020b0503020204020204" charset="-122"/>
                <a:ea typeface="微软雅黑" panose="020b0503020204020204" charset="-122"/>
                <a:cs typeface="微软雅黑" panose="020b0503020204020204" charset="-122"/>
              </a:rPr>
              <a:t>3.实验探究—探究固体熔化时温度的变化规律</a:t>
            </a:r>
          </a:p>
          <a:p>
            <a:pPr fontAlgn="auto">
              <a:lnSpc>
                <a:spcPct val="150000"/>
              </a:lnSpc>
            </a:pPr>
            <a:r>
              <a:rPr lang="zh-CN" altLang="en-US" sz="2000">
                <a:solidFill>
                  <a:schemeClr val="accent2"/>
                </a:solidFill>
                <a:latin typeface="微软雅黑" panose="020b0503020204020204" charset="-122"/>
                <a:ea typeface="微软雅黑" panose="020b0503020204020204" charset="-122"/>
                <a:cs typeface="微软雅黑" panose="020b0503020204020204" charset="-122"/>
              </a:rPr>
              <a:t>【提出问题】</a:t>
            </a:r>
            <a:r>
              <a:rPr lang="zh-CN" altLang="en-US" sz="2000">
                <a:latin typeface="微软雅黑" panose="020b0503020204020204" charset="-122"/>
                <a:ea typeface="微软雅黑" panose="020b0503020204020204" charset="-122"/>
                <a:cs typeface="微软雅黑" panose="020b0503020204020204" charset="-122"/>
              </a:rPr>
              <a:t>不同物质在由固态变成液态的过程中，温度变化规律相同吗？</a:t>
            </a:r>
          </a:p>
          <a:p>
            <a:pPr fontAlgn="auto">
              <a:lnSpc>
                <a:spcPct val="150000"/>
              </a:lnSpc>
            </a:pPr>
            <a:r>
              <a:rPr lang="zh-CN" altLang="en-US" sz="2000">
                <a:solidFill>
                  <a:schemeClr val="accent2"/>
                </a:solidFill>
                <a:latin typeface="微软雅黑" panose="020b0503020204020204" charset="-122"/>
                <a:ea typeface="微软雅黑" panose="020b0503020204020204" charset="-122"/>
                <a:cs typeface="微软雅黑" panose="020b0503020204020204" charset="-122"/>
              </a:rPr>
              <a:t>【猜想与假设】</a:t>
            </a:r>
            <a:r>
              <a:rPr lang="zh-CN" altLang="en-US" sz="2000">
                <a:latin typeface="微软雅黑" panose="020b0503020204020204" charset="-122"/>
                <a:ea typeface="微软雅黑" panose="020b0503020204020204" charset="-122"/>
                <a:cs typeface="微软雅黑" panose="020b0503020204020204" charset="-122"/>
              </a:rPr>
              <a:t>（1）不同物质在由固态变成液态过程中，温度变化规律相同；（2）不同物质在由固态变成液态过程中，温度变化规律不同。</a:t>
            </a:r>
          </a:p>
          <a:p>
            <a:pPr fontAlgn="auto">
              <a:lnSpc>
                <a:spcPct val="150000"/>
              </a:lnSpc>
            </a:pPr>
            <a:r>
              <a:rPr lang="zh-CN" altLang="en-US" sz="2000">
                <a:solidFill>
                  <a:schemeClr val="accent2"/>
                </a:solidFill>
                <a:latin typeface="微软雅黑" panose="020b0503020204020204" charset="-122"/>
                <a:ea typeface="微软雅黑" panose="020b0503020204020204" charset="-122"/>
                <a:cs typeface="微软雅黑" panose="020b0503020204020204" charset="-122"/>
              </a:rPr>
              <a:t>【设计实验】</a:t>
            </a:r>
            <a:r>
              <a:rPr lang="zh-CN" altLang="en-US" sz="2000">
                <a:latin typeface="微软雅黑" panose="020b0503020204020204" charset="-122"/>
                <a:ea typeface="微软雅黑" panose="020b0503020204020204" charset="-122"/>
                <a:cs typeface="微软雅黑" panose="020b0503020204020204" charset="-122"/>
              </a:rPr>
              <a:t>探究海波（硫代硫酸钠）和石蜡的熔化过程。分别取适量的海波和石蜡（研碎），对它们进行加热，测出加热过程中的温度，观察熔化的情况，根据记录的数据绘制图像，比较二者熔化时温度的变化规律。</a:t>
            </a:r>
          </a:p>
          <a:p>
            <a:pPr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实验器材：铁架台、酒精灯、温度计、石棉网、烧杯、试管、停表、海波、石蜡、水等。</a:t>
            </a:r>
          </a:p>
          <a:p>
            <a:pPr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实验装置：如图。</a:t>
            </a:r>
          </a:p>
        </p:txBody>
      </p:sp>
      <p:pic>
        <p:nvPicPr>
          <p:cNvPr id="19" name="图片 18" title=""/>
          <p:cNvPicPr>
            <a:picLocks noChangeAspect="1"/>
          </p:cNvPicPr>
          <p:nvPr/>
        </p:nvPicPr>
        <p:blipFill>
          <a:blip r:embed="rId3"/>
          <a:stretch>
            <a:fillRect/>
          </a:stretch>
        </p:blipFill>
        <p:spPr>
          <a:xfrm>
            <a:off x="4371340" y="4927600"/>
            <a:ext cx="2652395" cy="194056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left)">
                                      <p:cBhvr>
                                        <p:cTn id="18" dur="500"/>
                                        <p:tgtEl>
                                          <p:spTgt spid="7">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wipe(left)">
                                      <p:cBhvr>
                                        <p:cTn id="23" dur="500"/>
                                        <p:tgtEl>
                                          <p:spTgt spid="7">
                                            <p:txEl>
                                              <p:pRg st="1" end="1"/>
                                            </p:txEl>
                                          </p:spTgt>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wipe(left)">
                                      <p:cBhvr>
                                        <p:cTn id="28" dur="500"/>
                                        <p:tgtEl>
                                          <p:spTgt spid="7">
                                            <p:txEl>
                                              <p:pRg st="2" end="2"/>
                                            </p:txEl>
                                          </p:spTgt>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animEffect transition="in" filter="wipe(left)">
                                      <p:cBhvr>
                                        <p:cTn id="33" dur="500"/>
                                        <p:tgtEl>
                                          <p:spTgt spid="7">
                                            <p:txEl>
                                              <p:pRg st="3" end="3"/>
                                            </p:txEl>
                                          </p:spTgt>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7">
                                            <p:txEl>
                                              <p:pRg st="4" end="4"/>
                                            </p:txEl>
                                          </p:spTgt>
                                        </p:tgtEl>
                                        <p:attrNameLst>
                                          <p:attrName>style.visibility</p:attrName>
                                        </p:attrNameLst>
                                      </p:cBhvr>
                                      <p:to>
                                        <p:strVal val="visible"/>
                                      </p:to>
                                    </p:set>
                                    <p:animEffect transition="in" filter="wipe(left)">
                                      <p:cBhvr>
                                        <p:cTn id="38" dur="500"/>
                                        <p:tgtEl>
                                          <p:spTgt spid="7">
                                            <p:txEl>
                                              <p:pRg st="4" end="4"/>
                                            </p:txEl>
                                          </p:spTgt>
                                        </p:tgtEl>
                                      </p:cBhvr>
                                    </p:animEffect>
                                  </p:childTnLst>
                                </p:cTn>
                              </p:par>
                            </p:childTnLst>
                          </p:cTn>
                        </p:par>
                      </p:childTnLst>
                    </p:cTn>
                  </p:par>
                  <p:par>
                    <p:cTn id="39" fill="hold" nodeType="clickPar">
                      <p:stCondLst>
                        <p:cond delay="indefinite"/>
                        <p:cond evt="onBegin" delay="0">
                          <p:tn val="38"/>
                        </p:cond>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7">
                                            <p:txEl>
                                              <p:pRg st="5" end="5"/>
                                            </p:txEl>
                                          </p:spTgt>
                                        </p:tgtEl>
                                        <p:attrNameLst>
                                          <p:attrName>style.visibility</p:attrName>
                                        </p:attrNameLst>
                                      </p:cBhvr>
                                      <p:to>
                                        <p:strVal val="visible"/>
                                      </p:to>
                                    </p:set>
                                    <p:animEffect transition="in" filter="wipe(left)">
                                      <p:cBhvr>
                                        <p:cTn id="43" dur="500"/>
                                        <p:tgtEl>
                                          <p:spTgt spid="7">
                                            <p:txEl>
                                              <p:pRg st="5" end="5"/>
                                            </p:txEl>
                                          </p:spTgt>
                                        </p:tgtEl>
                                      </p:cBhvr>
                                    </p:animEffect>
                                  </p:childTnLst>
                                </p:cTn>
                              </p:par>
                            </p:childTnLst>
                          </p:cTn>
                        </p:par>
                      </p:childTnLst>
                    </p:cTn>
                  </p:par>
                  <p:par>
                    <p:cTn id="44" fill="hold" nodeType="clickPar">
                      <p:stCondLst>
                        <p:cond delay="indefinite"/>
                        <p:cond evt="onBegin" delay="0">
                          <p:tn val="43"/>
                        </p:cond>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arn(inVertical)">
                                      <p:cBhvr>
                                        <p:cTn id="4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19" name="图片 18" title=""/>
          <p:cNvPicPr>
            <a:picLocks noChangeAspect="1"/>
          </p:cNvPicPr>
          <p:nvPr/>
        </p:nvPicPr>
        <p:blipFill>
          <a:blip r:embed="rId2"/>
          <a:stretch>
            <a:fillRect/>
          </a:stretch>
        </p:blipFill>
        <p:spPr>
          <a:xfrm>
            <a:off x="3943985" y="2562225"/>
            <a:ext cx="3728085" cy="2727960"/>
          </a:xfrm>
          <a:prstGeom prst="rect">
            <a:avLst/>
          </a:prstGeom>
        </p:spPr>
      </p:pic>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3"/>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7439"/>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二、熔化和凝固</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nvSpPr>
        <p:spPr>
          <a:xfrm>
            <a:off x="244475" y="1256665"/>
            <a:ext cx="11703050" cy="1014730"/>
          </a:xfrm>
          <a:prstGeom prst="rect">
            <a:avLst/>
          </a:prstGeom>
          <a:noFill/>
        </p:spPr>
        <p:txBody>
          <a:bodyPr wrap="square" rtlCol="0" anchor="t">
            <a:spAutoFit/>
          </a:bodyPr>
          <a:lstStyle/>
          <a:p>
            <a:pPr fontAlgn="auto">
              <a:lnSpc>
                <a:spcPct val="150000"/>
              </a:lnSpc>
            </a:pPr>
            <a:r>
              <a:rPr lang="zh-CN" altLang="en-US" sz="2000">
                <a:solidFill>
                  <a:schemeClr val="accent1">
                    <a:lumMod val="75000"/>
                  </a:schemeClr>
                </a:solidFill>
                <a:latin typeface="微软雅黑" panose="020b0503020204020204" charset="-122"/>
                <a:ea typeface="微软雅黑" panose="020b0503020204020204" charset="-122"/>
                <a:cs typeface="微软雅黑" panose="020b0503020204020204" charset="-122"/>
              </a:rPr>
              <a:t>3.实验探究—探究固体熔化时温度的变化规律</a:t>
            </a:r>
          </a:p>
          <a:p>
            <a:pPr fontAlgn="auto">
              <a:lnSpc>
                <a:spcPct val="150000"/>
              </a:lnSpc>
            </a:pPr>
            <a:r>
              <a:rPr lang="zh-CN" altLang="en-US" sz="2000">
                <a:solidFill>
                  <a:schemeClr val="accent2"/>
                </a:solidFill>
                <a:latin typeface="微软雅黑" panose="020b0503020204020204" charset="-122"/>
                <a:ea typeface="微软雅黑" panose="020b0503020204020204" charset="-122"/>
                <a:cs typeface="微软雅黑" panose="020b0503020204020204" charset="-122"/>
              </a:rPr>
              <a:t>【进行实验与收集证据】</a:t>
            </a:r>
          </a:p>
        </p:txBody>
      </p:sp>
      <p:sp>
        <p:nvSpPr>
          <p:cNvPr id="100" name="文本框 99" title=""/>
          <p:cNvSpPr txBox="1"/>
          <p:nvPr/>
        </p:nvSpPr>
        <p:spPr>
          <a:xfrm>
            <a:off x="244475" y="2271395"/>
            <a:ext cx="3243580" cy="1753235"/>
          </a:xfrm>
          <a:prstGeom prst="rect">
            <a:avLst/>
          </a:prstGeom>
          <a:noFill/>
          <a:ln w="9525">
            <a:noFill/>
          </a:ln>
        </p:spPr>
        <p:txBody>
          <a:bodyPr wrap="square">
            <a:spAutoFit/>
          </a:bodyPr>
          <a:lstStyle/>
          <a:p>
            <a:pPr indent="0" fontAlgn="auto">
              <a:lnSpc>
                <a:spcPct val="150000"/>
              </a:lnSpc>
            </a:pPr>
            <a:r>
              <a:rPr lang="zh-CN" b="0">
                <a:solidFill>
                  <a:srgbClr val="000000"/>
                </a:solidFill>
                <a:latin typeface="微软雅黑" panose="020b0503020204020204" charset="-122"/>
                <a:ea typeface="微软雅黑" panose="020b0503020204020204" charset="-122"/>
                <a:cs typeface="微软雅黑" panose="020b0503020204020204" charset="-122"/>
              </a:rPr>
              <a:t>（1）在两个分别盛有海波和石蜡的的试管中各插入一个温度计，再将试管放入</a:t>
            </a:r>
            <a:r>
              <a:rPr lang="zh-CN" b="0">
                <a:solidFill>
                  <a:srgbClr val="000000"/>
                </a:solidFill>
                <a:highlight>
                  <a:srgbClr val="FFFF00"/>
                </a:highlight>
                <a:latin typeface="微软雅黑" panose="020b0503020204020204" charset="-122"/>
                <a:ea typeface="微软雅黑" panose="020b0503020204020204" charset="-122"/>
                <a:cs typeface="微软雅黑" panose="020b0503020204020204" charset="-122"/>
              </a:rPr>
              <a:t>盛水的烧杯</a:t>
            </a:r>
            <a:r>
              <a:rPr lang="zh-CN" b="0">
                <a:solidFill>
                  <a:srgbClr val="000000"/>
                </a:solidFill>
                <a:latin typeface="微软雅黑" panose="020b0503020204020204" charset="-122"/>
                <a:ea typeface="微软雅黑" panose="020b0503020204020204" charset="-122"/>
                <a:cs typeface="微软雅黑" panose="020b0503020204020204" charset="-122"/>
              </a:rPr>
              <a:t>中，使试管</a:t>
            </a:r>
            <a:r>
              <a:rPr lang="zh-CN" b="0">
                <a:solidFill>
                  <a:srgbClr val="000000"/>
                </a:solidFill>
                <a:highlight>
                  <a:srgbClr val="FFFF00"/>
                </a:highlight>
                <a:latin typeface="微软雅黑" panose="020b0503020204020204" charset="-122"/>
                <a:ea typeface="微软雅黑" panose="020b0503020204020204" charset="-122"/>
                <a:cs typeface="微软雅黑" panose="020b0503020204020204" charset="-122"/>
              </a:rPr>
              <a:t>均匀受热</a:t>
            </a:r>
            <a:r>
              <a:rPr lang="zh-CN" b="0">
                <a:solidFill>
                  <a:srgbClr val="000000"/>
                </a:solidFill>
                <a:latin typeface="微软雅黑" panose="020b0503020204020204" charset="-122"/>
                <a:ea typeface="微软雅黑" panose="020b0503020204020204" charset="-122"/>
                <a:cs typeface="微软雅黑" panose="020b0503020204020204" charset="-122"/>
              </a:rPr>
              <a:t>；</a:t>
            </a:r>
            <a:endParaRPr lang="zh-CN" altLang="en-US">
              <a:latin typeface="微软雅黑" panose="020b0503020204020204" charset="-122"/>
              <a:ea typeface="微软雅黑" panose="020b0503020204020204" charset="-122"/>
              <a:cs typeface="微软雅黑" panose="020b0503020204020204" charset="-122"/>
            </a:endParaRPr>
          </a:p>
        </p:txBody>
      </p:sp>
      <p:sp>
        <p:nvSpPr>
          <p:cNvPr id="11" name="文本框 10" title=""/>
          <p:cNvSpPr txBox="1"/>
          <p:nvPr/>
        </p:nvSpPr>
        <p:spPr>
          <a:xfrm>
            <a:off x="5071110" y="1903095"/>
            <a:ext cx="868680" cy="368300"/>
          </a:xfrm>
          <a:prstGeom prst="rect">
            <a:avLst/>
          </a:prstGeom>
          <a:noFill/>
          <a:ln>
            <a:solidFill>
              <a:schemeClr val="accent5"/>
            </a:solidFill>
          </a:ln>
        </p:spPr>
        <p:txBody>
          <a:bodyPr wrap="none" rtlCol="0">
            <a:spAutoFit/>
          </a:bodyPr>
          <a:lstStyle/>
          <a:p>
            <a:r>
              <a:rPr lang="zh-CN" altLang="en-US">
                <a:solidFill>
                  <a:srgbClr val="FF0000"/>
                </a:solidFill>
                <a:latin typeface="微软雅黑" panose="020b0503020204020204" charset="-122"/>
                <a:ea typeface="微软雅黑" panose="020b0503020204020204" charset="-122"/>
              </a:rPr>
              <a:t>水浴法</a:t>
            </a:r>
          </a:p>
        </p:txBody>
      </p:sp>
      <p:cxnSp>
        <p:nvCxnSpPr>
          <p:cNvPr id="13" name="直接连接符 12" title=""/>
          <p:cNvCxnSpPr/>
          <p:nvPr/>
        </p:nvCxnSpPr>
        <p:spPr>
          <a:xfrm flipH="1">
            <a:off x="4733925" y="2289810"/>
            <a:ext cx="337185" cy="15798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接连接符 13" title=""/>
          <p:cNvCxnSpPr/>
          <p:nvPr/>
        </p:nvCxnSpPr>
        <p:spPr>
          <a:xfrm>
            <a:off x="5932805" y="2289810"/>
            <a:ext cx="1125220" cy="1627505"/>
          </a:xfrm>
          <a:prstGeom prst="line">
            <a:avLst/>
          </a:prstGeom>
        </p:spPr>
        <p:style>
          <a:lnRef idx="1">
            <a:schemeClr val="accent1"/>
          </a:lnRef>
          <a:fillRef idx="0">
            <a:schemeClr val="accent1"/>
          </a:fillRef>
          <a:effectRef idx="0">
            <a:schemeClr val="accent1"/>
          </a:effectRef>
          <a:fontRef idx="minor">
            <a:schemeClr val="tx1"/>
          </a:fontRef>
        </p:style>
      </p:cxnSp>
      <p:sp>
        <p:nvSpPr>
          <p:cNvPr id="15" name="文本框 14" title=""/>
          <p:cNvSpPr txBox="1"/>
          <p:nvPr/>
        </p:nvSpPr>
        <p:spPr>
          <a:xfrm>
            <a:off x="292735" y="4264660"/>
            <a:ext cx="3243580" cy="1753235"/>
          </a:xfrm>
          <a:prstGeom prst="rect">
            <a:avLst/>
          </a:prstGeom>
          <a:noFill/>
          <a:ln w="9525">
            <a:noFill/>
          </a:ln>
        </p:spPr>
        <p:txBody>
          <a:bodyPr wrap="square">
            <a:spAutoFit/>
          </a:bodyPr>
          <a:lstStyle/>
          <a:p>
            <a:pPr indent="0" fontAlgn="auto">
              <a:lnSpc>
                <a:spcPct val="150000"/>
              </a:lnSpc>
            </a:pPr>
            <a:r>
              <a:rPr lang="zh-CN" b="0">
                <a:solidFill>
                  <a:srgbClr val="000000"/>
                </a:solidFill>
                <a:latin typeface="微软雅黑" panose="020b0503020204020204" charset="-122"/>
                <a:ea typeface="微软雅黑" panose="020b0503020204020204" charset="-122"/>
                <a:cs typeface="微软雅黑" panose="020b0503020204020204" charset="-122"/>
              </a:rPr>
              <a:t>（2）用酒精灯外焰对烧杯</a:t>
            </a:r>
            <a:r>
              <a:rPr lang="zh-CN" b="0">
                <a:solidFill>
                  <a:srgbClr val="000000"/>
                </a:solidFill>
                <a:highlight>
                  <a:srgbClr val="FFFF00"/>
                </a:highlight>
                <a:latin typeface="微软雅黑" panose="020b0503020204020204" charset="-122"/>
                <a:ea typeface="微软雅黑" panose="020b0503020204020204" charset="-122"/>
                <a:cs typeface="微软雅黑" panose="020b0503020204020204" charset="-122"/>
              </a:rPr>
              <a:t>缓慢</a:t>
            </a:r>
            <a:r>
              <a:rPr lang="zh-CN" b="0">
                <a:solidFill>
                  <a:srgbClr val="000000"/>
                </a:solidFill>
                <a:latin typeface="微软雅黑" panose="020b0503020204020204" charset="-122"/>
                <a:ea typeface="微软雅黑" panose="020b0503020204020204" charset="-122"/>
                <a:cs typeface="微软雅黑" panose="020b0503020204020204" charset="-122"/>
              </a:rPr>
              <a:t>加热，观察海波和石蜡的变化情况，以及温度计示数的变化；</a:t>
            </a:r>
          </a:p>
        </p:txBody>
      </p:sp>
      <p:sp>
        <p:nvSpPr>
          <p:cNvPr id="16" name="文本框 15" title=""/>
          <p:cNvSpPr txBox="1"/>
          <p:nvPr/>
        </p:nvSpPr>
        <p:spPr>
          <a:xfrm>
            <a:off x="1501140" y="6156960"/>
            <a:ext cx="1554480" cy="368300"/>
          </a:xfrm>
          <a:prstGeom prst="rect">
            <a:avLst/>
          </a:prstGeom>
          <a:noFill/>
          <a:ln>
            <a:solidFill>
              <a:schemeClr val="accent5"/>
            </a:solidFill>
          </a:ln>
        </p:spPr>
        <p:txBody>
          <a:bodyPr wrap="none" rtlCol="0">
            <a:spAutoFit/>
          </a:bodyPr>
          <a:lstStyle/>
          <a:p>
            <a:r>
              <a:rPr lang="zh-CN" altLang="en-US">
                <a:solidFill>
                  <a:srgbClr val="FF0000"/>
                </a:solidFill>
                <a:latin typeface="微软雅黑" panose="020b0503020204020204" charset="-122"/>
                <a:ea typeface="微软雅黑" panose="020b0503020204020204" charset="-122"/>
              </a:rPr>
              <a:t>便于读取温度</a:t>
            </a:r>
          </a:p>
        </p:txBody>
      </p:sp>
      <p:cxnSp>
        <p:nvCxnSpPr>
          <p:cNvPr id="17" name="直接连接符 16" title=""/>
          <p:cNvCxnSpPr/>
          <p:nvPr/>
        </p:nvCxnSpPr>
        <p:spPr>
          <a:xfrm flipV="1">
            <a:off x="2403475" y="4704080"/>
            <a:ext cx="618490" cy="1452880"/>
          </a:xfrm>
          <a:prstGeom prst="line">
            <a:avLst/>
          </a:prstGeom>
        </p:spPr>
        <p:style>
          <a:lnRef idx="1">
            <a:schemeClr val="accent1"/>
          </a:lnRef>
          <a:fillRef idx="0">
            <a:schemeClr val="accent1"/>
          </a:fillRef>
          <a:effectRef idx="0">
            <a:schemeClr val="accent1"/>
          </a:effectRef>
          <a:fontRef idx="minor">
            <a:schemeClr val="tx1"/>
          </a:fontRef>
        </p:style>
      </p:cxnSp>
      <p:sp>
        <p:nvSpPr>
          <p:cNvPr id="18" name="文本框 17" title=""/>
          <p:cNvSpPr txBox="1"/>
          <p:nvPr/>
        </p:nvSpPr>
        <p:spPr>
          <a:xfrm>
            <a:off x="8298815" y="2327275"/>
            <a:ext cx="3243580" cy="2168525"/>
          </a:xfrm>
          <a:prstGeom prst="rect">
            <a:avLst/>
          </a:prstGeom>
          <a:noFill/>
          <a:ln w="9525">
            <a:noFill/>
          </a:ln>
        </p:spPr>
        <p:txBody>
          <a:bodyPr wrap="square">
            <a:spAutoFit/>
          </a:bodyPr>
          <a:lstStyle/>
          <a:p>
            <a:pPr indent="0" fontAlgn="auto">
              <a:lnSpc>
                <a:spcPct val="150000"/>
              </a:lnSpc>
            </a:pPr>
            <a:r>
              <a:rPr lang="zh-CN" b="0">
                <a:solidFill>
                  <a:srgbClr val="000000"/>
                </a:solidFill>
                <a:latin typeface="微软雅黑" panose="020b0503020204020204" charset="-122"/>
                <a:ea typeface="微软雅黑" panose="020b0503020204020204" charset="-122"/>
                <a:cs typeface="微软雅黑" panose="020b0503020204020204" charset="-122"/>
              </a:rPr>
              <a:t>（3）待海波温度升至40℃、石蜡温度升至50℃，没隔1min记录一次温度计的示数，在海波和石蜡完全熔化后再记录3—4次。数据记录如表所示。</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left)">
                                      <p:cBhvr>
                                        <p:cTn id="18" dur="500"/>
                                        <p:tgtEl>
                                          <p:spTgt spid="7">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wipe(left)">
                                      <p:cBhvr>
                                        <p:cTn id="23" dur="500"/>
                                        <p:tgtEl>
                                          <p:spTgt spid="7">
                                            <p:txEl>
                                              <p:pRg st="1" end="1"/>
                                            </p:txEl>
                                          </p:spTgt>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00"/>
                                        </p:tgtEl>
                                        <p:attrNameLst>
                                          <p:attrName>style.visibility</p:attrName>
                                        </p:attrNameLst>
                                      </p:cBhvr>
                                      <p:to>
                                        <p:strVal val="visible"/>
                                      </p:to>
                                    </p:set>
                                    <p:animEffect transition="in" filter="wipe(up)">
                                      <p:cBhvr>
                                        <p:cTn id="33" dur="500"/>
                                        <p:tgtEl>
                                          <p:spTgt spid="100"/>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up)">
                                      <p:cBhvr>
                                        <p:cTn id="38" dur="500"/>
                                        <p:tgtEl>
                                          <p:spTgt spid="14"/>
                                        </p:tgtEl>
                                      </p:cBhvr>
                                    </p:animEffect>
                                  </p:childTnLst>
                                </p:cTn>
                              </p:par>
                              <p:par>
                                <p:cTn id="39" presetID="22" presetClass="entr" presetSubtype="1"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up)">
                                      <p:cBhvr>
                                        <p:cTn id="41" dur="500"/>
                                        <p:tgtEl>
                                          <p:spTgt spid="13"/>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up)">
                                      <p:cBhvr>
                                        <p:cTn id="44" dur="500"/>
                                        <p:tgtEl>
                                          <p:spTgt spid="11"/>
                                        </p:tgtEl>
                                      </p:cBhvr>
                                    </p:animEffect>
                                  </p:childTnLst>
                                </p:cTn>
                              </p:par>
                            </p:childTnLst>
                          </p:cTn>
                        </p:par>
                      </p:childTnLst>
                    </p:cTn>
                  </p:par>
                  <p:par>
                    <p:cTn id="45" fill="hold" nodeType="clickPar">
                      <p:stCondLst>
                        <p:cond delay="indefinite"/>
                        <p:cond evt="onBegin" delay="0">
                          <p:tn val="44"/>
                        </p:cond>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up)">
                                      <p:cBhvr>
                                        <p:cTn id="49" dur="500"/>
                                        <p:tgtEl>
                                          <p:spTgt spid="15"/>
                                        </p:tgtEl>
                                      </p:cBhvr>
                                    </p:animEffect>
                                  </p:childTnLst>
                                </p:cTn>
                              </p:par>
                              <p:par>
                                <p:cTn id="50" presetID="22" presetClass="entr" presetSubtype="4"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down)">
                                      <p:cBhvr>
                                        <p:cTn id="52" dur="500"/>
                                        <p:tgtEl>
                                          <p:spTgt spid="17"/>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down)">
                                      <p:cBhvr>
                                        <p:cTn id="55" dur="500"/>
                                        <p:tgtEl>
                                          <p:spTgt spid="16"/>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up)">
                                      <p:cBhvr>
                                        <p:cTn id="6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100" grpId="0"/>
      <p:bldP spid="11" grpId="0" animBg="1"/>
      <p:bldP spid="15" grpId="0"/>
      <p:bldP spid="16" grpId="0" animBg="1"/>
      <p:bldP spid="18" grpId="0"/>
    </p:bldLst>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7439"/>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二、熔化和凝固</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nvSpPr>
        <p:spPr>
          <a:xfrm>
            <a:off x="244475" y="1256665"/>
            <a:ext cx="11703050" cy="1014730"/>
          </a:xfrm>
          <a:prstGeom prst="rect">
            <a:avLst/>
          </a:prstGeom>
          <a:noFill/>
        </p:spPr>
        <p:txBody>
          <a:bodyPr wrap="square" rtlCol="0" anchor="t">
            <a:spAutoFit/>
          </a:bodyPr>
          <a:lstStyle/>
          <a:p>
            <a:pPr fontAlgn="auto">
              <a:lnSpc>
                <a:spcPct val="150000"/>
              </a:lnSpc>
            </a:pPr>
            <a:r>
              <a:rPr lang="zh-CN" altLang="en-US" sz="2000">
                <a:solidFill>
                  <a:schemeClr val="accent1">
                    <a:lumMod val="75000"/>
                  </a:schemeClr>
                </a:solidFill>
                <a:latin typeface="微软雅黑" panose="020b0503020204020204" charset="-122"/>
                <a:ea typeface="微软雅黑" panose="020b0503020204020204" charset="-122"/>
                <a:cs typeface="微软雅黑" panose="020b0503020204020204" charset="-122"/>
              </a:rPr>
              <a:t>3.实验探究—探究固体熔化时温度的变化规律</a:t>
            </a:r>
          </a:p>
          <a:p>
            <a:pPr fontAlgn="auto">
              <a:lnSpc>
                <a:spcPct val="150000"/>
              </a:lnSpc>
            </a:pPr>
            <a:r>
              <a:rPr lang="zh-CN" altLang="en-US" sz="2000">
                <a:solidFill>
                  <a:schemeClr val="accent2"/>
                </a:solidFill>
                <a:latin typeface="微软雅黑" panose="020b0503020204020204" charset="-122"/>
                <a:ea typeface="微软雅黑" panose="020b0503020204020204" charset="-122"/>
                <a:cs typeface="微软雅黑" panose="020b0503020204020204" charset="-122"/>
              </a:rPr>
              <a:t>【进行实验与收集证据】</a:t>
            </a:r>
          </a:p>
        </p:txBody>
      </p:sp>
      <p:sp>
        <p:nvSpPr>
          <p:cNvPr id="6" name="文本框 5" title=""/>
          <p:cNvSpPr txBox="1"/>
          <p:nvPr/>
        </p:nvSpPr>
        <p:spPr>
          <a:xfrm>
            <a:off x="2947035" y="2359025"/>
            <a:ext cx="5475605" cy="368300"/>
          </a:xfrm>
          <a:prstGeom prst="rect">
            <a:avLst/>
          </a:prstGeom>
          <a:noFill/>
          <a:ln w="9525">
            <a:noFill/>
          </a:ln>
        </p:spPr>
        <p:txBody>
          <a:bodyPr wrap="square">
            <a:spAutoFit/>
          </a:bodyPr>
          <a:lstStyle/>
          <a:p>
            <a:pPr indent="0"/>
            <a:r>
              <a:rPr lang="zh-CN">
                <a:solidFill>
                  <a:schemeClr val="accent4">
                    <a:lumMod val="50000"/>
                  </a:schemeClr>
                </a:solidFill>
                <a:latin typeface="微软雅黑" panose="020b0503020204020204" charset="-122"/>
                <a:ea typeface="微软雅黑" panose="020b0503020204020204" charset="-122"/>
                <a:cs typeface="微软雅黑" panose="020b0503020204020204" charset="-122"/>
              </a:rPr>
              <a:t>表1  海波熔化时温度、状态随时间变化情况记录表</a:t>
            </a:r>
            <a:endParaRPr lang="zh-CN" altLang="en-US">
              <a:solidFill>
                <a:schemeClr val="accent4">
                  <a:lumMod val="50000"/>
                </a:schemeClr>
              </a:solidFill>
              <a:latin typeface="微软雅黑" panose="020b0503020204020204" charset="-122"/>
              <a:ea typeface="微软雅黑" panose="020b0503020204020204" charset="-122"/>
              <a:cs typeface="微软雅黑" panose="020b0503020204020204" charset="-122"/>
            </a:endParaRPr>
          </a:p>
        </p:txBody>
      </p:sp>
      <p:graphicFrame>
        <p:nvGraphicFramePr>
          <p:cNvPr id="19" name="表格 18" title=""/>
          <p:cNvGraphicFramePr>
            <a:graphicFrameLocks noGrp="1"/>
          </p:cNvGraphicFramePr>
          <p:nvPr/>
        </p:nvGraphicFramePr>
        <p:xfrm>
          <a:off x="749300" y="2814955"/>
          <a:ext cx="11120755" cy="1329055"/>
        </p:xfrm>
        <a:graphic>
          <a:graphicData uri="http://schemas.openxmlformats.org/drawingml/2006/table">
            <a:tbl>
              <a:tblPr firstRow="1" bandRow="1">
                <a:tableStyleId>{5940675A-B579-460E-94D1-54222C63F5DA}</a:tableStyleId>
              </a:tblPr>
              <a:tblGrid>
                <a:gridCol w="1648460"/>
                <a:gridCol w="728980"/>
                <a:gridCol w="727710"/>
                <a:gridCol w="728980"/>
                <a:gridCol w="727710"/>
                <a:gridCol w="725170"/>
                <a:gridCol w="728980"/>
                <a:gridCol w="727710"/>
                <a:gridCol w="728980"/>
                <a:gridCol w="727710"/>
                <a:gridCol w="725170"/>
                <a:gridCol w="728980"/>
                <a:gridCol w="727710"/>
                <a:gridCol w="738505"/>
              </a:tblGrid>
              <a:tr h="332105">
                <a:tc>
                  <a:txBody>
                    <a:bodyPr vert="horz" wrap="square"/>
                    <a:lstStyle/>
                    <a:p>
                      <a:pPr indent="0" algn="ctr">
                        <a:buNone/>
                      </a:pPr>
                      <a:r>
                        <a:rPr lang="en-US" sz="1600" b="0" err="1">
                          <a:solidFill>
                            <a:schemeClr val="tx1"/>
                          </a:solidFill>
                          <a:latin typeface="微软雅黑" panose="020b0503020204020204" charset="-122"/>
                          <a:ea typeface="微软雅黑" panose="020b0503020204020204" charset="-122"/>
                          <a:cs typeface="微软雅黑" panose="020b0503020204020204" charset="-122"/>
                        </a:rPr>
                        <a:t>时间/min</a:t>
                      </a:r>
                      <a:endParaRPr lang="en-US" altLang="en-US" sz="1600" b="0">
                        <a:solidFill>
                          <a:schemeClr val="tx1"/>
                        </a:solidFill>
                        <a:latin typeface="微软雅黑" panose="020b0503020204020204" charset="-122"/>
                        <a:ea typeface="微软雅黑" panose="020b0503020204020204" charset="-122"/>
                        <a:cs typeface="微软雅黑" panose="020b050302020402020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chemeClr val="tx1"/>
                          </a:solidFill>
                          <a:latin typeface="微软雅黑" panose="020b0503020204020204" charset="-122"/>
                          <a:ea typeface="微软雅黑" panose="020b0503020204020204" charset="-122"/>
                          <a:cs typeface="新宋体" panose="02010609030101010101" charset="-122"/>
                        </a:rPr>
                        <a:t>0</a:t>
                      </a:r>
                      <a:endParaRPr lang="en-US" altLang="en-US" sz="1600" b="0">
                        <a:solidFill>
                          <a:schemeClr val="tx1"/>
                        </a:solidFill>
                        <a:latin typeface="微软雅黑" panose="020b0503020204020204" charset="-122"/>
                        <a:ea typeface="微软雅黑" panose="020b0503020204020204" charset="-122"/>
                        <a:cs typeface="新宋体"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chemeClr val="tx1"/>
                          </a:solidFill>
                          <a:latin typeface="微软雅黑" panose="020b0503020204020204" charset="-122"/>
                          <a:ea typeface="微软雅黑" panose="020b0503020204020204" charset="-122"/>
                          <a:cs typeface="新宋体" panose="02010609030101010101" charset="-122"/>
                        </a:rPr>
                        <a:t>1</a:t>
                      </a:r>
                      <a:endParaRPr lang="en-US" altLang="en-US" sz="1600" b="0">
                        <a:solidFill>
                          <a:schemeClr val="tx1"/>
                        </a:solidFill>
                        <a:latin typeface="微软雅黑" panose="020b0503020204020204" charset="-122"/>
                        <a:ea typeface="微软雅黑" panose="020b0503020204020204" charset="-122"/>
                        <a:cs typeface="新宋体"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chemeClr val="tx1"/>
                          </a:solidFill>
                          <a:latin typeface="微软雅黑" panose="020b0503020204020204" charset="-122"/>
                          <a:ea typeface="微软雅黑" panose="020b0503020204020204" charset="-122"/>
                          <a:cs typeface="新宋体" panose="02010609030101010101" charset="-122"/>
                        </a:rPr>
                        <a:t>2</a:t>
                      </a:r>
                      <a:endParaRPr lang="en-US" altLang="en-US" sz="1600" b="0">
                        <a:solidFill>
                          <a:schemeClr val="tx1"/>
                        </a:solidFill>
                        <a:latin typeface="微软雅黑" panose="020b0503020204020204" charset="-122"/>
                        <a:ea typeface="微软雅黑" panose="020b0503020204020204" charset="-122"/>
                        <a:cs typeface="新宋体"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chemeClr val="tx1"/>
                          </a:solidFill>
                          <a:latin typeface="微软雅黑" panose="020b0503020204020204" charset="-122"/>
                          <a:ea typeface="微软雅黑" panose="020b0503020204020204" charset="-122"/>
                          <a:cs typeface="新宋体" panose="02010609030101010101" charset="-122"/>
                        </a:rPr>
                        <a:t>3</a:t>
                      </a:r>
                      <a:endParaRPr lang="en-US" altLang="en-US" sz="1600" b="0">
                        <a:solidFill>
                          <a:schemeClr val="tx1"/>
                        </a:solidFill>
                        <a:latin typeface="微软雅黑" panose="020b0503020204020204" charset="-122"/>
                        <a:ea typeface="微软雅黑" panose="020b0503020204020204" charset="-122"/>
                        <a:cs typeface="新宋体"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chemeClr val="tx1"/>
                          </a:solidFill>
                          <a:latin typeface="微软雅黑" panose="020b0503020204020204" charset="-122"/>
                          <a:ea typeface="微软雅黑" panose="020b0503020204020204" charset="-122"/>
                          <a:cs typeface="新宋体" panose="02010609030101010101" charset="-122"/>
                        </a:rPr>
                        <a:t>4</a:t>
                      </a:r>
                      <a:endParaRPr lang="en-US" altLang="en-US" sz="1600" b="0">
                        <a:solidFill>
                          <a:schemeClr val="tx1"/>
                        </a:solidFill>
                        <a:latin typeface="微软雅黑" panose="020b0503020204020204" charset="-122"/>
                        <a:ea typeface="微软雅黑" panose="020b0503020204020204" charset="-122"/>
                        <a:cs typeface="新宋体"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chemeClr val="tx1"/>
                          </a:solidFill>
                          <a:latin typeface="微软雅黑" panose="020b0503020204020204" charset="-122"/>
                          <a:ea typeface="微软雅黑" panose="020b0503020204020204" charset="-122"/>
                          <a:cs typeface="新宋体" panose="02010609030101010101" charset="-122"/>
                        </a:rPr>
                        <a:t>5</a:t>
                      </a:r>
                      <a:endParaRPr lang="en-US" altLang="en-US" sz="1600" b="0">
                        <a:solidFill>
                          <a:schemeClr val="tx1"/>
                        </a:solidFill>
                        <a:latin typeface="微软雅黑" panose="020b0503020204020204" charset="-122"/>
                        <a:ea typeface="微软雅黑" panose="020b0503020204020204" charset="-122"/>
                        <a:cs typeface="新宋体"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chemeClr val="tx1"/>
                          </a:solidFill>
                          <a:latin typeface="微软雅黑" panose="020b0503020204020204" charset="-122"/>
                          <a:ea typeface="微软雅黑" panose="020b0503020204020204" charset="-122"/>
                          <a:cs typeface="新宋体" panose="02010609030101010101" charset="-122"/>
                        </a:rPr>
                        <a:t>6</a:t>
                      </a:r>
                      <a:endParaRPr lang="en-US" altLang="en-US" sz="1600" b="0">
                        <a:solidFill>
                          <a:schemeClr val="tx1"/>
                        </a:solidFill>
                        <a:latin typeface="微软雅黑" panose="020b0503020204020204" charset="-122"/>
                        <a:ea typeface="微软雅黑" panose="020b0503020204020204" charset="-122"/>
                        <a:cs typeface="新宋体"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chemeClr val="tx1"/>
                          </a:solidFill>
                          <a:latin typeface="微软雅黑" panose="020b0503020204020204" charset="-122"/>
                          <a:ea typeface="微软雅黑" panose="020b0503020204020204" charset="-122"/>
                          <a:cs typeface="新宋体" panose="02010609030101010101" charset="-122"/>
                        </a:rPr>
                        <a:t>7</a:t>
                      </a:r>
                      <a:endParaRPr lang="en-US" altLang="en-US" sz="1600" b="0">
                        <a:solidFill>
                          <a:schemeClr val="tx1"/>
                        </a:solidFill>
                        <a:latin typeface="微软雅黑" panose="020b0503020204020204" charset="-122"/>
                        <a:ea typeface="微软雅黑" panose="020b0503020204020204" charset="-122"/>
                        <a:cs typeface="新宋体"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chemeClr val="tx1"/>
                          </a:solidFill>
                          <a:latin typeface="微软雅黑" panose="020b0503020204020204" charset="-122"/>
                          <a:ea typeface="微软雅黑" panose="020b0503020204020204" charset="-122"/>
                          <a:cs typeface="新宋体" panose="02010609030101010101" charset="-122"/>
                        </a:rPr>
                        <a:t>8</a:t>
                      </a:r>
                      <a:endParaRPr lang="en-US" altLang="en-US" sz="1600" b="0">
                        <a:solidFill>
                          <a:schemeClr val="tx1"/>
                        </a:solidFill>
                        <a:latin typeface="微软雅黑" panose="020b0503020204020204" charset="-122"/>
                        <a:ea typeface="微软雅黑" panose="020b0503020204020204" charset="-122"/>
                        <a:cs typeface="新宋体"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chemeClr val="tx1"/>
                          </a:solidFill>
                          <a:latin typeface="微软雅黑" panose="020b0503020204020204" charset="-122"/>
                          <a:ea typeface="微软雅黑" panose="020b0503020204020204" charset="-122"/>
                          <a:cs typeface="新宋体" panose="02010609030101010101" charset="-122"/>
                        </a:rPr>
                        <a:t>9</a:t>
                      </a:r>
                      <a:endParaRPr lang="en-US" altLang="en-US" sz="1600" b="0">
                        <a:solidFill>
                          <a:schemeClr val="tx1"/>
                        </a:solidFill>
                        <a:latin typeface="微软雅黑" panose="020b0503020204020204" charset="-122"/>
                        <a:ea typeface="微软雅黑" panose="020b0503020204020204" charset="-122"/>
                        <a:cs typeface="新宋体"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chemeClr val="tx1"/>
                          </a:solidFill>
                          <a:latin typeface="微软雅黑" panose="020b0503020204020204" charset="-122"/>
                          <a:ea typeface="微软雅黑" panose="020b0503020204020204" charset="-122"/>
                          <a:cs typeface="新宋体" panose="02010609030101010101" charset="-122"/>
                        </a:rPr>
                        <a:t>10</a:t>
                      </a:r>
                      <a:endParaRPr lang="en-US" altLang="en-US" sz="1600" b="0">
                        <a:solidFill>
                          <a:schemeClr val="tx1"/>
                        </a:solidFill>
                        <a:latin typeface="微软雅黑" panose="020b0503020204020204" charset="-122"/>
                        <a:ea typeface="微软雅黑" panose="020b0503020204020204" charset="-122"/>
                        <a:cs typeface="新宋体"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chemeClr val="tx1"/>
                          </a:solidFill>
                          <a:latin typeface="微软雅黑" panose="020b0503020204020204" charset="-122"/>
                          <a:ea typeface="微软雅黑" panose="020b0503020204020204" charset="-122"/>
                          <a:cs typeface="新宋体" panose="02010609030101010101" charset="-122"/>
                        </a:rPr>
                        <a:t>11</a:t>
                      </a:r>
                      <a:endParaRPr lang="en-US" altLang="en-US" sz="1600" b="0">
                        <a:solidFill>
                          <a:schemeClr val="tx1"/>
                        </a:solidFill>
                        <a:latin typeface="微软雅黑" panose="020b0503020204020204" charset="-122"/>
                        <a:ea typeface="微软雅黑" panose="020b0503020204020204" charset="-122"/>
                        <a:cs typeface="新宋体"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chemeClr val="tx1"/>
                          </a:solidFill>
                          <a:latin typeface="微软雅黑" panose="020b0503020204020204" charset="-122"/>
                          <a:ea typeface="微软雅黑" panose="020b0503020204020204" charset="-122"/>
                          <a:cs typeface="新宋体" panose="02010609030101010101" charset="-122"/>
                        </a:rPr>
                        <a:t>12</a:t>
                      </a:r>
                      <a:endParaRPr lang="en-US" altLang="en-US" sz="1600" b="0">
                        <a:solidFill>
                          <a:schemeClr val="tx1"/>
                        </a:solidFill>
                        <a:latin typeface="微软雅黑" panose="020b0503020204020204" charset="-122"/>
                        <a:ea typeface="微软雅黑" panose="020b0503020204020204" charset="-122"/>
                        <a:cs typeface="新宋体"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64845">
                <a:tc>
                  <a:txBody>
                    <a:bodyPr vert="horz" wrap="square"/>
                    <a:lstStyle/>
                    <a:p>
                      <a:pPr indent="0" algn="ctr">
                        <a:buNone/>
                      </a:pPr>
                      <a:r>
                        <a:rPr lang="en-US" sz="1600" b="0" err="1">
                          <a:solidFill>
                            <a:schemeClr val="tx1"/>
                          </a:solidFill>
                          <a:latin typeface="微软雅黑" panose="020b0503020204020204" charset="-122"/>
                          <a:ea typeface="微软雅黑" panose="020b0503020204020204" charset="-122"/>
                          <a:cs typeface="微软雅黑" panose="020b0503020204020204" charset="-122"/>
                        </a:rPr>
                        <a:t>海波的温度/℃</a:t>
                      </a:r>
                      <a:endParaRPr lang="en-US" altLang="en-US" sz="1600" b="0">
                        <a:solidFill>
                          <a:schemeClr val="tx1"/>
                        </a:solidFill>
                        <a:latin typeface="微软雅黑" panose="020b0503020204020204" charset="-122"/>
                        <a:ea typeface="微软雅黑" panose="020b0503020204020204" charset="-122"/>
                        <a:cs typeface="微软雅黑" panose="020b050302020402020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chemeClr val="tx1"/>
                          </a:solidFill>
                          <a:latin typeface="微软雅黑" panose="020b0503020204020204" charset="-122"/>
                          <a:ea typeface="微软雅黑" panose="020b0503020204020204" charset="-122"/>
                          <a:cs typeface="新宋体" panose="02010609030101010101" charset="-122"/>
                        </a:rPr>
                        <a:t>40</a:t>
                      </a:r>
                      <a:endParaRPr lang="en-US" altLang="en-US" sz="1600" b="0">
                        <a:solidFill>
                          <a:schemeClr val="tx1"/>
                        </a:solidFill>
                        <a:latin typeface="微软雅黑" panose="020b0503020204020204" charset="-122"/>
                        <a:ea typeface="微软雅黑" panose="020b0503020204020204" charset="-122"/>
                        <a:cs typeface="新宋体"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chemeClr val="tx1"/>
                          </a:solidFill>
                          <a:latin typeface="微软雅黑" panose="020b0503020204020204" charset="-122"/>
                          <a:ea typeface="微软雅黑" panose="020b0503020204020204" charset="-122"/>
                          <a:cs typeface="新宋体" panose="02010609030101010101" charset="-122"/>
                        </a:rPr>
                        <a:t>42</a:t>
                      </a:r>
                      <a:endParaRPr lang="en-US" altLang="en-US" sz="1600" b="0">
                        <a:solidFill>
                          <a:schemeClr val="tx1"/>
                        </a:solidFill>
                        <a:latin typeface="微软雅黑" panose="020b0503020204020204" charset="-122"/>
                        <a:ea typeface="微软雅黑" panose="020b0503020204020204" charset="-122"/>
                        <a:cs typeface="新宋体"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chemeClr val="tx1"/>
                          </a:solidFill>
                          <a:latin typeface="微软雅黑" panose="020b0503020204020204" charset="-122"/>
                          <a:ea typeface="微软雅黑" panose="020b0503020204020204" charset="-122"/>
                          <a:cs typeface="新宋体" panose="02010609030101010101" charset="-122"/>
                        </a:rPr>
                        <a:t>44</a:t>
                      </a:r>
                      <a:endParaRPr lang="en-US" altLang="en-US" sz="1600" b="0">
                        <a:solidFill>
                          <a:schemeClr val="tx1"/>
                        </a:solidFill>
                        <a:latin typeface="微软雅黑" panose="020b0503020204020204" charset="-122"/>
                        <a:ea typeface="微软雅黑" panose="020b0503020204020204" charset="-122"/>
                        <a:cs typeface="新宋体"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chemeClr val="tx1"/>
                          </a:solidFill>
                          <a:latin typeface="微软雅黑" panose="020b0503020204020204" charset="-122"/>
                          <a:ea typeface="微软雅黑" panose="020b0503020204020204" charset="-122"/>
                          <a:cs typeface="新宋体" panose="02010609030101010101" charset="-122"/>
                        </a:rPr>
                        <a:t>46</a:t>
                      </a:r>
                      <a:endParaRPr lang="en-US" altLang="en-US" sz="1600" b="0">
                        <a:solidFill>
                          <a:schemeClr val="tx1"/>
                        </a:solidFill>
                        <a:latin typeface="微软雅黑" panose="020b0503020204020204" charset="-122"/>
                        <a:ea typeface="微软雅黑" panose="020b0503020204020204" charset="-122"/>
                        <a:cs typeface="新宋体"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chemeClr val="tx1"/>
                          </a:solidFill>
                          <a:latin typeface="微软雅黑" panose="020b0503020204020204" charset="-122"/>
                          <a:ea typeface="微软雅黑" panose="020b0503020204020204" charset="-122"/>
                          <a:cs typeface="新宋体" panose="02010609030101010101" charset="-122"/>
                        </a:rPr>
                        <a:t>48</a:t>
                      </a:r>
                      <a:endParaRPr lang="en-US" altLang="en-US" sz="1600" b="0">
                        <a:solidFill>
                          <a:schemeClr val="tx1"/>
                        </a:solidFill>
                        <a:latin typeface="微软雅黑" panose="020b0503020204020204" charset="-122"/>
                        <a:ea typeface="微软雅黑" panose="020b0503020204020204" charset="-122"/>
                        <a:cs typeface="新宋体"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chemeClr val="tx1"/>
                          </a:solidFill>
                          <a:latin typeface="微软雅黑" panose="020b0503020204020204" charset="-122"/>
                          <a:ea typeface="微软雅黑" panose="020b0503020204020204" charset="-122"/>
                          <a:cs typeface="新宋体" panose="02010609030101010101" charset="-122"/>
                        </a:rPr>
                        <a:t>48</a:t>
                      </a:r>
                      <a:endParaRPr lang="en-US" altLang="en-US" sz="1600" b="0">
                        <a:solidFill>
                          <a:schemeClr val="tx1"/>
                        </a:solidFill>
                        <a:latin typeface="微软雅黑" panose="020b0503020204020204" charset="-122"/>
                        <a:ea typeface="微软雅黑" panose="020b0503020204020204" charset="-122"/>
                        <a:cs typeface="新宋体"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chemeClr val="tx1"/>
                          </a:solidFill>
                          <a:latin typeface="微软雅黑" panose="020b0503020204020204" charset="-122"/>
                          <a:ea typeface="微软雅黑" panose="020b0503020204020204" charset="-122"/>
                          <a:cs typeface="新宋体" panose="02010609030101010101" charset="-122"/>
                        </a:rPr>
                        <a:t>48</a:t>
                      </a:r>
                      <a:endParaRPr lang="en-US" altLang="en-US" sz="1600" b="0">
                        <a:solidFill>
                          <a:schemeClr val="tx1"/>
                        </a:solidFill>
                        <a:latin typeface="微软雅黑" panose="020b0503020204020204" charset="-122"/>
                        <a:ea typeface="微软雅黑" panose="020b0503020204020204" charset="-122"/>
                        <a:cs typeface="新宋体"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chemeClr val="tx1"/>
                          </a:solidFill>
                          <a:latin typeface="微软雅黑" panose="020b0503020204020204" charset="-122"/>
                          <a:ea typeface="微软雅黑" panose="020b0503020204020204" charset="-122"/>
                          <a:cs typeface="新宋体" panose="02010609030101010101" charset="-122"/>
                        </a:rPr>
                        <a:t>48</a:t>
                      </a:r>
                      <a:endParaRPr lang="en-US" altLang="en-US" sz="1600" b="0">
                        <a:solidFill>
                          <a:schemeClr val="tx1"/>
                        </a:solidFill>
                        <a:latin typeface="微软雅黑" panose="020b0503020204020204" charset="-122"/>
                        <a:ea typeface="微软雅黑" panose="020b0503020204020204" charset="-122"/>
                        <a:cs typeface="新宋体"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chemeClr val="tx1"/>
                          </a:solidFill>
                          <a:latin typeface="微软雅黑" panose="020b0503020204020204" charset="-122"/>
                          <a:ea typeface="微软雅黑" panose="020b0503020204020204" charset="-122"/>
                          <a:cs typeface="新宋体" panose="02010609030101010101" charset="-122"/>
                        </a:rPr>
                        <a:t>48</a:t>
                      </a:r>
                      <a:endParaRPr lang="en-US" altLang="en-US" sz="1600" b="0">
                        <a:solidFill>
                          <a:schemeClr val="tx1"/>
                        </a:solidFill>
                        <a:latin typeface="微软雅黑" panose="020b0503020204020204" charset="-122"/>
                        <a:ea typeface="微软雅黑" panose="020b0503020204020204" charset="-122"/>
                        <a:cs typeface="新宋体"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chemeClr val="tx1"/>
                          </a:solidFill>
                          <a:latin typeface="微软雅黑" panose="020b0503020204020204" charset="-122"/>
                          <a:ea typeface="微软雅黑" panose="020b0503020204020204" charset="-122"/>
                          <a:cs typeface="新宋体" panose="02010609030101010101" charset="-122"/>
                        </a:rPr>
                        <a:t>48</a:t>
                      </a:r>
                      <a:endParaRPr lang="en-US" altLang="en-US" sz="1600" b="0">
                        <a:solidFill>
                          <a:schemeClr val="tx1"/>
                        </a:solidFill>
                        <a:latin typeface="微软雅黑" panose="020b0503020204020204" charset="-122"/>
                        <a:ea typeface="微软雅黑" panose="020b0503020204020204" charset="-122"/>
                        <a:cs typeface="新宋体"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chemeClr val="tx1"/>
                          </a:solidFill>
                          <a:latin typeface="微软雅黑" panose="020b0503020204020204" charset="-122"/>
                          <a:ea typeface="微软雅黑" panose="020b0503020204020204" charset="-122"/>
                          <a:cs typeface="新宋体" panose="02010609030101010101" charset="-122"/>
                        </a:rPr>
                        <a:t>50</a:t>
                      </a:r>
                      <a:endParaRPr lang="en-US" altLang="en-US" sz="1600" b="0">
                        <a:solidFill>
                          <a:schemeClr val="tx1"/>
                        </a:solidFill>
                        <a:latin typeface="微软雅黑" panose="020b0503020204020204" charset="-122"/>
                        <a:ea typeface="微软雅黑" panose="020b0503020204020204" charset="-122"/>
                        <a:cs typeface="新宋体"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chemeClr val="tx1"/>
                          </a:solidFill>
                          <a:latin typeface="微软雅黑" panose="020b0503020204020204" charset="-122"/>
                          <a:ea typeface="微软雅黑" panose="020b0503020204020204" charset="-122"/>
                          <a:cs typeface="新宋体" panose="02010609030101010101" charset="-122"/>
                        </a:rPr>
                        <a:t>53</a:t>
                      </a:r>
                      <a:endParaRPr lang="en-US" altLang="en-US" sz="1600" b="0">
                        <a:solidFill>
                          <a:schemeClr val="tx1"/>
                        </a:solidFill>
                        <a:latin typeface="微软雅黑" panose="020b0503020204020204" charset="-122"/>
                        <a:ea typeface="微软雅黑" panose="020b0503020204020204" charset="-122"/>
                        <a:cs typeface="新宋体"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chemeClr val="tx1"/>
                          </a:solidFill>
                          <a:latin typeface="微软雅黑" panose="020b0503020204020204" charset="-122"/>
                          <a:ea typeface="微软雅黑" panose="020b0503020204020204" charset="-122"/>
                          <a:cs typeface="新宋体" panose="02010609030101010101" charset="-122"/>
                        </a:rPr>
                        <a:t>56</a:t>
                      </a:r>
                      <a:endParaRPr lang="en-US" altLang="en-US" sz="1600" b="0">
                        <a:solidFill>
                          <a:schemeClr val="tx1"/>
                        </a:solidFill>
                        <a:latin typeface="微软雅黑" panose="020b0503020204020204" charset="-122"/>
                        <a:ea typeface="微软雅黑" panose="020b0503020204020204" charset="-122"/>
                        <a:cs typeface="新宋体"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32105">
                <a:tc>
                  <a:txBody>
                    <a:bodyPr vert="horz" wrap="square"/>
                    <a:lstStyle/>
                    <a:p>
                      <a:pPr indent="0" algn="ctr">
                        <a:buNone/>
                      </a:pPr>
                      <a:r>
                        <a:rPr lang="en-US" sz="1600" b="0">
                          <a:solidFill>
                            <a:schemeClr val="tx1"/>
                          </a:solidFill>
                          <a:latin typeface="微软雅黑" panose="020b0503020204020204" charset="-122"/>
                          <a:ea typeface="微软雅黑" panose="020b0503020204020204" charset="-122"/>
                          <a:cs typeface="新宋体" panose="02010609030101010101" charset="-122"/>
                        </a:rPr>
                        <a:t>状态</a:t>
                      </a:r>
                      <a:endParaRPr lang="en-US" altLang="en-US" sz="1600" b="0">
                        <a:solidFill>
                          <a:schemeClr val="tx1"/>
                        </a:solidFill>
                        <a:latin typeface="微软雅黑" panose="020b0503020204020204" charset="-122"/>
                        <a:ea typeface="微软雅黑" panose="020b0503020204020204" charset="-122"/>
                        <a:cs typeface="新宋体"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4">
                  <a:txBody>
                    <a:bodyPr vert="horz" wrap="square"/>
                    <a:lstStyle/>
                    <a:p>
                      <a:pPr indent="0" algn="ctr">
                        <a:buNone/>
                      </a:pPr>
                      <a:r>
                        <a:rPr lang="en-US" sz="1600" b="0" err="1">
                          <a:solidFill>
                            <a:srgbClr val="FF0000"/>
                          </a:solidFill>
                          <a:latin typeface="微软雅黑" panose="020b0503020204020204" charset="-122"/>
                          <a:ea typeface="微软雅黑" panose="020b0503020204020204" charset="-122"/>
                          <a:cs typeface="新宋体" panose="02010609030101010101" charset="-122"/>
                        </a:rPr>
                        <a:t>固态</a:t>
                      </a:r>
                      <a:endParaRPr lang="en-US" altLang="en-US" sz="1600" b="0">
                        <a:solidFill>
                          <a:srgbClr val="FF0000"/>
                        </a:solidFill>
                        <a:latin typeface="微软雅黑" panose="020b0503020204020204" charset="-122"/>
                        <a:ea typeface="微软雅黑" panose="020b0503020204020204" charset="-122"/>
                        <a:cs typeface="新宋体"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vert="horz" wrap="square"/>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vert="horz" wrap="square"/>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vert="horz" wrap="square"/>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6">
                  <a:txBody>
                    <a:bodyPr vert="horz" wrap="square"/>
                    <a:lstStyle/>
                    <a:p>
                      <a:pPr indent="0" algn="ctr">
                        <a:buNone/>
                      </a:pPr>
                      <a:r>
                        <a:rPr lang="en-US" sz="1600" b="0" err="1">
                          <a:solidFill>
                            <a:srgbClr val="FF0000"/>
                          </a:solidFill>
                          <a:latin typeface="微软雅黑" panose="020b0503020204020204" charset="-122"/>
                          <a:ea typeface="微软雅黑" panose="020b0503020204020204" charset="-122"/>
                          <a:cs typeface="新宋体" panose="02010609030101010101" charset="-122"/>
                        </a:rPr>
                        <a:t>固液共存</a:t>
                      </a:r>
                      <a:endParaRPr lang="en-US" altLang="en-US" sz="1600" b="0">
                        <a:solidFill>
                          <a:srgbClr val="FF0000"/>
                        </a:solidFill>
                        <a:latin typeface="微软雅黑" panose="020b0503020204020204" charset="-122"/>
                        <a:ea typeface="微软雅黑" panose="020b0503020204020204" charset="-122"/>
                        <a:cs typeface="新宋体"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vert="horz" wrap="square"/>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vert="horz" wrap="square"/>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vert="horz" wrap="square"/>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vert="horz" wrap="square"/>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vert="horz" wrap="square"/>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3">
                  <a:txBody>
                    <a:bodyPr vert="horz" wrap="square"/>
                    <a:lstStyle/>
                    <a:p>
                      <a:pPr indent="0" algn="ctr">
                        <a:buNone/>
                      </a:pPr>
                      <a:r>
                        <a:rPr lang="en-US" sz="1600" b="0" err="1">
                          <a:solidFill>
                            <a:srgbClr val="FF0000"/>
                          </a:solidFill>
                          <a:latin typeface="微软雅黑" panose="020b0503020204020204" charset="-122"/>
                          <a:ea typeface="微软雅黑" panose="020b0503020204020204" charset="-122"/>
                          <a:cs typeface="新宋体" panose="02010609030101010101" charset="-122"/>
                        </a:rPr>
                        <a:t>液态</a:t>
                      </a:r>
                      <a:endParaRPr lang="en-US" altLang="en-US" sz="1600" b="0">
                        <a:solidFill>
                          <a:srgbClr val="FF0000"/>
                        </a:solidFill>
                        <a:latin typeface="微软雅黑" panose="020b0503020204020204" charset="-122"/>
                        <a:ea typeface="微软雅黑" panose="020b0503020204020204" charset="-122"/>
                        <a:cs typeface="新宋体"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vert="horz" wrap="square"/>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vert="horz" wrap="square"/>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bl>
          </a:graphicData>
        </a:graphic>
      </p:graphicFrame>
      <p:sp>
        <p:nvSpPr>
          <p:cNvPr id="20" name="文本框 19" title=""/>
          <p:cNvSpPr txBox="1"/>
          <p:nvPr/>
        </p:nvSpPr>
        <p:spPr>
          <a:xfrm>
            <a:off x="2947035" y="4258945"/>
            <a:ext cx="5759450" cy="368300"/>
          </a:xfrm>
          <a:prstGeom prst="rect">
            <a:avLst/>
          </a:prstGeom>
          <a:noFill/>
          <a:ln w="9525">
            <a:noFill/>
          </a:ln>
        </p:spPr>
        <p:txBody>
          <a:bodyPr wrap="square">
            <a:spAutoFit/>
          </a:bodyPr>
          <a:lstStyle/>
          <a:p>
            <a:pPr>
              <a:buClrTx/>
              <a:buSzTx/>
              <a:buFontTx/>
            </a:pPr>
            <a:r>
              <a:rPr lang="zh-CN">
                <a:solidFill>
                  <a:schemeClr val="accent4">
                    <a:lumMod val="50000"/>
                  </a:schemeClr>
                </a:solidFill>
                <a:latin typeface="微软雅黑" panose="020b0503020204020204" charset="-122"/>
                <a:ea typeface="微软雅黑" panose="020b0503020204020204" charset="-122"/>
                <a:cs typeface="微软雅黑" panose="020b0503020204020204" charset="-122"/>
                <a:sym typeface="+mn-ea"/>
              </a:rPr>
              <a:t>表2  石蜡熔化时温度、状态随时间变化情况记录表</a:t>
            </a:r>
          </a:p>
        </p:txBody>
      </p:sp>
      <p:graphicFrame>
        <p:nvGraphicFramePr>
          <p:cNvPr id="21" name="表格 20" title=""/>
          <p:cNvGraphicFramePr>
            <a:graphicFrameLocks noGrp="1"/>
          </p:cNvGraphicFramePr>
          <p:nvPr/>
        </p:nvGraphicFramePr>
        <p:xfrm>
          <a:off x="749300" y="4742180"/>
          <a:ext cx="11208385" cy="1623695"/>
        </p:xfrm>
        <a:graphic>
          <a:graphicData uri="http://schemas.openxmlformats.org/drawingml/2006/table">
            <a:tbl>
              <a:tblPr firstRow="1" bandRow="1">
                <a:tableStyleId>{5940675A-B579-460E-94D1-54222C63F5DA}</a:tableStyleId>
              </a:tblPr>
              <a:tblGrid>
                <a:gridCol w="1648460"/>
                <a:gridCol w="728980"/>
                <a:gridCol w="727710"/>
                <a:gridCol w="728980"/>
                <a:gridCol w="727710"/>
                <a:gridCol w="725170"/>
                <a:gridCol w="93980"/>
                <a:gridCol w="722630"/>
                <a:gridCol w="727710"/>
                <a:gridCol w="728980"/>
                <a:gridCol w="727710"/>
                <a:gridCol w="725170"/>
                <a:gridCol w="728980"/>
                <a:gridCol w="727710"/>
                <a:gridCol w="738505"/>
              </a:tblGrid>
              <a:tr h="405765">
                <a:tc>
                  <a:txBody>
                    <a:bodyPr vert="horz" wrap="square"/>
                    <a:lstStyle/>
                    <a:p>
                      <a:pPr indent="0" algn="ctr">
                        <a:buNone/>
                      </a:pPr>
                      <a:r>
                        <a:rPr lang="en-US" sz="1600" b="0" err="1">
                          <a:solidFill>
                            <a:schemeClr val="tx1"/>
                          </a:solidFill>
                          <a:latin typeface="微软雅黑" panose="020b0503020204020204" charset="-122"/>
                          <a:ea typeface="微软雅黑" panose="020b0503020204020204" charset="-122"/>
                          <a:cs typeface="微软雅黑" panose="020b0503020204020204" charset="-122"/>
                        </a:rPr>
                        <a:t>时间/min</a:t>
                      </a:r>
                      <a:endParaRPr lang="en-US" altLang="en-US" sz="1600" b="0">
                        <a:solidFill>
                          <a:schemeClr val="tx1"/>
                        </a:solidFill>
                        <a:latin typeface="微软雅黑" panose="020b0503020204020204" charset="-122"/>
                        <a:ea typeface="微软雅黑" panose="020b0503020204020204" charset="-122"/>
                        <a:cs typeface="微软雅黑" panose="020b050302020402020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chemeClr val="tx1"/>
                          </a:solidFill>
                          <a:latin typeface="微软雅黑" panose="020b0503020204020204" charset="-122"/>
                          <a:ea typeface="微软雅黑" panose="020b0503020204020204" charset="-122"/>
                          <a:cs typeface="新宋体" panose="02010609030101010101" charset="-122"/>
                        </a:rPr>
                        <a:t>0</a:t>
                      </a:r>
                      <a:endParaRPr lang="en-US" altLang="en-US" sz="1600" b="0">
                        <a:solidFill>
                          <a:schemeClr val="tx1"/>
                        </a:solidFill>
                        <a:latin typeface="微软雅黑" panose="020b0503020204020204" charset="-122"/>
                        <a:ea typeface="微软雅黑" panose="020b0503020204020204" charset="-122"/>
                        <a:cs typeface="新宋体"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chemeClr val="tx1"/>
                          </a:solidFill>
                          <a:latin typeface="微软雅黑" panose="020b0503020204020204" charset="-122"/>
                          <a:ea typeface="微软雅黑" panose="020b0503020204020204" charset="-122"/>
                          <a:cs typeface="新宋体" panose="02010609030101010101" charset="-122"/>
                        </a:rPr>
                        <a:t>1</a:t>
                      </a:r>
                      <a:endParaRPr lang="en-US" altLang="en-US" sz="1600" b="0">
                        <a:solidFill>
                          <a:schemeClr val="tx1"/>
                        </a:solidFill>
                        <a:latin typeface="微软雅黑" panose="020b0503020204020204" charset="-122"/>
                        <a:ea typeface="微软雅黑" panose="020b0503020204020204" charset="-122"/>
                        <a:cs typeface="新宋体"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chemeClr val="tx1"/>
                          </a:solidFill>
                          <a:latin typeface="微软雅黑" panose="020b0503020204020204" charset="-122"/>
                          <a:ea typeface="微软雅黑" panose="020b0503020204020204" charset="-122"/>
                          <a:cs typeface="新宋体" panose="02010609030101010101" charset="-122"/>
                        </a:rPr>
                        <a:t>2</a:t>
                      </a:r>
                      <a:endParaRPr lang="en-US" altLang="en-US" sz="1600" b="0">
                        <a:solidFill>
                          <a:schemeClr val="tx1"/>
                        </a:solidFill>
                        <a:latin typeface="微软雅黑" panose="020b0503020204020204" charset="-122"/>
                        <a:ea typeface="微软雅黑" panose="020b0503020204020204" charset="-122"/>
                        <a:cs typeface="新宋体"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chemeClr val="tx1"/>
                          </a:solidFill>
                          <a:latin typeface="微软雅黑" panose="020b0503020204020204" charset="-122"/>
                          <a:ea typeface="微软雅黑" panose="020b0503020204020204" charset="-122"/>
                          <a:cs typeface="新宋体" panose="02010609030101010101" charset="-122"/>
                        </a:rPr>
                        <a:t>3</a:t>
                      </a:r>
                      <a:endParaRPr lang="en-US" altLang="en-US" sz="1600" b="0">
                        <a:solidFill>
                          <a:schemeClr val="tx1"/>
                        </a:solidFill>
                        <a:latin typeface="微软雅黑" panose="020b0503020204020204" charset="-122"/>
                        <a:ea typeface="微软雅黑" panose="020b0503020204020204" charset="-122"/>
                        <a:cs typeface="新宋体"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chemeClr val="tx1"/>
                          </a:solidFill>
                          <a:latin typeface="微软雅黑" panose="020b0503020204020204" charset="-122"/>
                          <a:ea typeface="微软雅黑" panose="020b0503020204020204" charset="-122"/>
                          <a:cs typeface="新宋体" panose="02010609030101010101" charset="-122"/>
                        </a:rPr>
                        <a:t>4</a:t>
                      </a:r>
                      <a:endParaRPr lang="en-US" altLang="en-US" sz="1600" b="0">
                        <a:solidFill>
                          <a:schemeClr val="tx1"/>
                        </a:solidFill>
                        <a:latin typeface="微软雅黑" panose="020b0503020204020204" charset="-122"/>
                        <a:ea typeface="微软雅黑" panose="020b0503020204020204" charset="-122"/>
                        <a:cs typeface="新宋体"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vert="horz" wrap="square"/>
                    <a:lstStyle/>
                    <a:p>
                      <a:pPr indent="0" algn="ctr">
                        <a:buNone/>
                      </a:pPr>
                      <a:r>
                        <a:rPr lang="en-US" sz="1600" b="0">
                          <a:solidFill>
                            <a:schemeClr val="tx1"/>
                          </a:solidFill>
                          <a:latin typeface="微软雅黑" panose="020b0503020204020204" charset="-122"/>
                          <a:ea typeface="微软雅黑" panose="020b0503020204020204" charset="-122"/>
                          <a:cs typeface="新宋体" panose="02010609030101010101" charset="-122"/>
                        </a:rPr>
                        <a:t>5</a:t>
                      </a:r>
                      <a:endParaRPr lang="en-US" altLang="en-US" sz="1600" b="0">
                        <a:solidFill>
                          <a:schemeClr val="tx1"/>
                        </a:solidFill>
                        <a:latin typeface="微软雅黑" panose="020b0503020204020204" charset="-122"/>
                        <a:ea typeface="微软雅黑" panose="020b0503020204020204" charset="-122"/>
                        <a:cs typeface="新宋体"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vert="horz" wrap="square"/>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vert="horz" wrap="square"/>
                    <a:lstStyle/>
                    <a:p>
                      <a:pPr indent="0" algn="ctr">
                        <a:buNone/>
                      </a:pPr>
                      <a:r>
                        <a:rPr lang="en-US" sz="1600" b="0">
                          <a:solidFill>
                            <a:schemeClr val="tx1"/>
                          </a:solidFill>
                          <a:latin typeface="微软雅黑" panose="020b0503020204020204" charset="-122"/>
                          <a:ea typeface="微软雅黑" panose="020b0503020204020204" charset="-122"/>
                          <a:cs typeface="新宋体" panose="02010609030101010101" charset="-122"/>
                        </a:rPr>
                        <a:t>6</a:t>
                      </a:r>
                      <a:endParaRPr lang="en-US" altLang="en-US" sz="1600" b="0">
                        <a:solidFill>
                          <a:schemeClr val="tx1"/>
                        </a:solidFill>
                        <a:latin typeface="微软雅黑" panose="020b0503020204020204" charset="-122"/>
                        <a:ea typeface="微软雅黑" panose="020b0503020204020204" charset="-122"/>
                        <a:cs typeface="新宋体"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chemeClr val="tx1"/>
                          </a:solidFill>
                          <a:latin typeface="微软雅黑" panose="020b0503020204020204" charset="-122"/>
                          <a:ea typeface="微软雅黑" panose="020b0503020204020204" charset="-122"/>
                          <a:cs typeface="新宋体" panose="02010609030101010101" charset="-122"/>
                        </a:rPr>
                        <a:t>7</a:t>
                      </a:r>
                      <a:endParaRPr lang="en-US" altLang="en-US" sz="1600" b="0">
                        <a:solidFill>
                          <a:schemeClr val="tx1"/>
                        </a:solidFill>
                        <a:latin typeface="微软雅黑" panose="020b0503020204020204" charset="-122"/>
                        <a:ea typeface="微软雅黑" panose="020b0503020204020204" charset="-122"/>
                        <a:cs typeface="新宋体"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chemeClr val="tx1"/>
                          </a:solidFill>
                          <a:latin typeface="微软雅黑" panose="020b0503020204020204" charset="-122"/>
                          <a:ea typeface="微软雅黑" panose="020b0503020204020204" charset="-122"/>
                          <a:cs typeface="新宋体" panose="02010609030101010101" charset="-122"/>
                        </a:rPr>
                        <a:t>8</a:t>
                      </a:r>
                      <a:endParaRPr lang="en-US" altLang="en-US" sz="1600" b="0">
                        <a:solidFill>
                          <a:schemeClr val="tx1"/>
                        </a:solidFill>
                        <a:latin typeface="微软雅黑" panose="020b0503020204020204" charset="-122"/>
                        <a:ea typeface="微软雅黑" panose="020b0503020204020204" charset="-122"/>
                        <a:cs typeface="新宋体"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chemeClr val="tx1"/>
                          </a:solidFill>
                          <a:latin typeface="微软雅黑" panose="020b0503020204020204" charset="-122"/>
                          <a:ea typeface="微软雅黑" panose="020b0503020204020204" charset="-122"/>
                          <a:cs typeface="新宋体" panose="02010609030101010101" charset="-122"/>
                        </a:rPr>
                        <a:t>9</a:t>
                      </a:r>
                      <a:endParaRPr lang="en-US" altLang="en-US" sz="1600" b="0">
                        <a:solidFill>
                          <a:schemeClr val="tx1"/>
                        </a:solidFill>
                        <a:latin typeface="微软雅黑" panose="020b0503020204020204" charset="-122"/>
                        <a:ea typeface="微软雅黑" panose="020b0503020204020204" charset="-122"/>
                        <a:cs typeface="新宋体"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chemeClr val="tx1"/>
                          </a:solidFill>
                          <a:latin typeface="微软雅黑" panose="020b0503020204020204" charset="-122"/>
                          <a:ea typeface="微软雅黑" panose="020b0503020204020204" charset="-122"/>
                          <a:cs typeface="新宋体" panose="02010609030101010101" charset="-122"/>
                        </a:rPr>
                        <a:t>10</a:t>
                      </a:r>
                      <a:endParaRPr lang="en-US" altLang="en-US" sz="1600" b="0">
                        <a:solidFill>
                          <a:schemeClr val="tx1"/>
                        </a:solidFill>
                        <a:latin typeface="微软雅黑" panose="020b0503020204020204" charset="-122"/>
                        <a:ea typeface="微软雅黑" panose="020b0503020204020204" charset="-122"/>
                        <a:cs typeface="新宋体"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chemeClr val="tx1"/>
                          </a:solidFill>
                          <a:latin typeface="微软雅黑" panose="020b0503020204020204" charset="-122"/>
                          <a:ea typeface="微软雅黑" panose="020b0503020204020204" charset="-122"/>
                          <a:cs typeface="新宋体" panose="02010609030101010101" charset="-122"/>
                        </a:rPr>
                        <a:t>11</a:t>
                      </a:r>
                      <a:endParaRPr lang="en-US" altLang="en-US" sz="1600" b="0">
                        <a:solidFill>
                          <a:schemeClr val="tx1"/>
                        </a:solidFill>
                        <a:latin typeface="微软雅黑" panose="020b0503020204020204" charset="-122"/>
                        <a:ea typeface="微软雅黑" panose="020b0503020204020204" charset="-122"/>
                        <a:cs typeface="新宋体"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chemeClr val="tx1"/>
                          </a:solidFill>
                          <a:latin typeface="微软雅黑" panose="020b0503020204020204" charset="-122"/>
                          <a:ea typeface="微软雅黑" panose="020b0503020204020204" charset="-122"/>
                          <a:cs typeface="新宋体" panose="02010609030101010101" charset="-122"/>
                        </a:rPr>
                        <a:t>12</a:t>
                      </a:r>
                      <a:endParaRPr lang="en-US" altLang="en-US" sz="1600" b="0">
                        <a:solidFill>
                          <a:schemeClr val="tx1"/>
                        </a:solidFill>
                        <a:latin typeface="微软雅黑" panose="020b0503020204020204" charset="-122"/>
                        <a:ea typeface="微软雅黑" panose="020b0503020204020204" charset="-122"/>
                        <a:cs typeface="新宋体"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12165">
                <a:tc>
                  <a:txBody>
                    <a:bodyPr vert="horz" wrap="square"/>
                    <a:lstStyle/>
                    <a:p>
                      <a:pPr indent="0" algn="ctr">
                        <a:buNone/>
                      </a:pPr>
                      <a:r>
                        <a:rPr lang="en-US" sz="1600" b="0">
                          <a:solidFill>
                            <a:schemeClr val="tx1"/>
                          </a:solidFill>
                          <a:latin typeface="微软雅黑" panose="020b0503020204020204" charset="-122"/>
                          <a:ea typeface="微软雅黑" panose="020b0503020204020204" charset="-122"/>
                          <a:cs typeface="微软雅黑" panose="020b0503020204020204" charset="-122"/>
                        </a:rPr>
                        <a:t>石蜡的温度/℃</a:t>
                      </a:r>
                      <a:endParaRPr lang="en-US" altLang="en-US" sz="1600" b="0">
                        <a:solidFill>
                          <a:schemeClr val="tx1"/>
                        </a:solidFill>
                        <a:latin typeface="微软雅黑" panose="020b0503020204020204" charset="-122"/>
                        <a:ea typeface="微软雅黑" panose="020b0503020204020204" charset="-122"/>
                        <a:cs typeface="微软雅黑" panose="020b050302020402020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chemeClr val="tx1"/>
                          </a:solidFill>
                          <a:latin typeface="微软雅黑" panose="020b0503020204020204" charset="-122"/>
                          <a:ea typeface="微软雅黑" panose="020b0503020204020204" charset="-122"/>
                          <a:cs typeface="新宋体" panose="02010609030101010101" charset="-122"/>
                        </a:rPr>
                        <a:t>52</a:t>
                      </a:r>
                      <a:endParaRPr lang="en-US" altLang="en-US" sz="1600" b="0">
                        <a:solidFill>
                          <a:schemeClr val="tx1"/>
                        </a:solidFill>
                        <a:latin typeface="微软雅黑" panose="020b0503020204020204" charset="-122"/>
                        <a:ea typeface="微软雅黑" panose="020b0503020204020204" charset="-122"/>
                        <a:cs typeface="新宋体"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chemeClr val="tx1"/>
                          </a:solidFill>
                          <a:latin typeface="微软雅黑" panose="020b0503020204020204" charset="-122"/>
                          <a:ea typeface="微软雅黑" panose="020b0503020204020204" charset="-122"/>
                          <a:cs typeface="新宋体" panose="02010609030101010101" charset="-122"/>
                        </a:rPr>
                        <a:t>55</a:t>
                      </a:r>
                      <a:endParaRPr lang="en-US" altLang="en-US" sz="1600" b="0">
                        <a:solidFill>
                          <a:schemeClr val="tx1"/>
                        </a:solidFill>
                        <a:latin typeface="微软雅黑" panose="020b0503020204020204" charset="-122"/>
                        <a:ea typeface="微软雅黑" panose="020b0503020204020204" charset="-122"/>
                        <a:cs typeface="新宋体"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chemeClr val="tx1"/>
                          </a:solidFill>
                          <a:latin typeface="微软雅黑" panose="020b0503020204020204" charset="-122"/>
                          <a:ea typeface="微软雅黑" panose="020b0503020204020204" charset="-122"/>
                          <a:cs typeface="新宋体" panose="02010609030101010101" charset="-122"/>
                        </a:rPr>
                        <a:t>58</a:t>
                      </a:r>
                      <a:endParaRPr lang="en-US" altLang="en-US" sz="1600" b="0">
                        <a:solidFill>
                          <a:schemeClr val="tx1"/>
                        </a:solidFill>
                        <a:latin typeface="微软雅黑" panose="020b0503020204020204" charset="-122"/>
                        <a:ea typeface="微软雅黑" panose="020b0503020204020204" charset="-122"/>
                        <a:cs typeface="新宋体"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chemeClr val="tx1"/>
                          </a:solidFill>
                          <a:latin typeface="微软雅黑" panose="020b0503020204020204" charset="-122"/>
                          <a:ea typeface="微软雅黑" panose="020b0503020204020204" charset="-122"/>
                          <a:cs typeface="新宋体" panose="02010609030101010101" charset="-122"/>
                        </a:rPr>
                        <a:t>61</a:t>
                      </a:r>
                      <a:endParaRPr lang="en-US" altLang="en-US" sz="1600" b="0">
                        <a:solidFill>
                          <a:schemeClr val="tx1"/>
                        </a:solidFill>
                        <a:latin typeface="微软雅黑" panose="020b0503020204020204" charset="-122"/>
                        <a:ea typeface="微软雅黑" panose="020b0503020204020204" charset="-122"/>
                        <a:cs typeface="新宋体"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chemeClr val="tx1"/>
                          </a:solidFill>
                          <a:latin typeface="微软雅黑" panose="020b0503020204020204" charset="-122"/>
                          <a:ea typeface="微软雅黑" panose="020b0503020204020204" charset="-122"/>
                          <a:cs typeface="新宋体" panose="02010609030101010101" charset="-122"/>
                        </a:rPr>
                        <a:t>62</a:t>
                      </a:r>
                      <a:endParaRPr lang="en-US" altLang="en-US" sz="1600" b="0">
                        <a:solidFill>
                          <a:schemeClr val="tx1"/>
                        </a:solidFill>
                        <a:latin typeface="微软雅黑" panose="020b0503020204020204" charset="-122"/>
                        <a:ea typeface="微软雅黑" panose="020b0503020204020204" charset="-122"/>
                        <a:cs typeface="新宋体"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vert="horz" wrap="square"/>
                    <a:lstStyle/>
                    <a:p>
                      <a:pPr indent="0" algn="ctr">
                        <a:buNone/>
                      </a:pPr>
                      <a:r>
                        <a:rPr lang="en-US" sz="1600" b="0">
                          <a:solidFill>
                            <a:schemeClr val="tx1"/>
                          </a:solidFill>
                          <a:latin typeface="微软雅黑" panose="020b0503020204020204" charset="-122"/>
                          <a:ea typeface="微软雅黑" panose="020b0503020204020204" charset="-122"/>
                          <a:cs typeface="新宋体" panose="02010609030101010101" charset="-122"/>
                        </a:rPr>
                        <a:t>63</a:t>
                      </a:r>
                      <a:endParaRPr lang="en-US" altLang="en-US" sz="1600" b="0">
                        <a:solidFill>
                          <a:schemeClr val="tx1"/>
                        </a:solidFill>
                        <a:latin typeface="微软雅黑" panose="020b0503020204020204" charset="-122"/>
                        <a:ea typeface="微软雅黑" panose="020b0503020204020204" charset="-122"/>
                        <a:cs typeface="新宋体"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vert="horz" wrap="square"/>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vert="horz" wrap="square"/>
                    <a:lstStyle/>
                    <a:p>
                      <a:pPr indent="0" algn="ctr">
                        <a:buNone/>
                      </a:pPr>
                      <a:r>
                        <a:rPr lang="en-US" sz="1600" b="0">
                          <a:solidFill>
                            <a:schemeClr val="tx1"/>
                          </a:solidFill>
                          <a:latin typeface="微软雅黑" panose="020b0503020204020204" charset="-122"/>
                          <a:ea typeface="微软雅黑" panose="020b0503020204020204" charset="-122"/>
                          <a:cs typeface="新宋体" panose="02010609030101010101" charset="-122"/>
                        </a:rPr>
                        <a:t>64</a:t>
                      </a:r>
                      <a:endParaRPr lang="en-US" altLang="en-US" sz="1600" b="0">
                        <a:solidFill>
                          <a:schemeClr val="tx1"/>
                        </a:solidFill>
                        <a:latin typeface="微软雅黑" panose="020b0503020204020204" charset="-122"/>
                        <a:ea typeface="微软雅黑" panose="020b0503020204020204" charset="-122"/>
                        <a:cs typeface="新宋体"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chemeClr val="tx1"/>
                          </a:solidFill>
                          <a:latin typeface="微软雅黑" panose="020b0503020204020204" charset="-122"/>
                          <a:ea typeface="微软雅黑" panose="020b0503020204020204" charset="-122"/>
                          <a:cs typeface="新宋体" panose="02010609030101010101" charset="-122"/>
                        </a:rPr>
                        <a:t>65</a:t>
                      </a:r>
                      <a:endParaRPr lang="en-US" altLang="en-US" sz="1600" b="0">
                        <a:solidFill>
                          <a:schemeClr val="tx1"/>
                        </a:solidFill>
                        <a:latin typeface="微软雅黑" panose="020b0503020204020204" charset="-122"/>
                        <a:ea typeface="微软雅黑" panose="020b0503020204020204" charset="-122"/>
                        <a:cs typeface="新宋体"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chemeClr val="tx1"/>
                          </a:solidFill>
                          <a:latin typeface="微软雅黑" panose="020b0503020204020204" charset="-122"/>
                          <a:ea typeface="微软雅黑" panose="020b0503020204020204" charset="-122"/>
                          <a:cs typeface="新宋体" panose="02010609030101010101" charset="-122"/>
                        </a:rPr>
                        <a:t>66.5</a:t>
                      </a:r>
                      <a:endParaRPr lang="en-US" altLang="en-US" sz="1600" b="0">
                        <a:solidFill>
                          <a:schemeClr val="tx1"/>
                        </a:solidFill>
                        <a:latin typeface="微软雅黑" panose="020b0503020204020204" charset="-122"/>
                        <a:ea typeface="微软雅黑" panose="020b0503020204020204" charset="-122"/>
                        <a:cs typeface="新宋体"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chemeClr val="tx1"/>
                          </a:solidFill>
                          <a:latin typeface="微软雅黑" panose="020b0503020204020204" charset="-122"/>
                          <a:ea typeface="微软雅黑" panose="020b0503020204020204" charset="-122"/>
                          <a:cs typeface="新宋体" panose="02010609030101010101" charset="-122"/>
                        </a:rPr>
                        <a:t>69</a:t>
                      </a:r>
                      <a:endParaRPr lang="en-US" altLang="en-US" sz="1600" b="0">
                        <a:solidFill>
                          <a:schemeClr val="tx1"/>
                        </a:solidFill>
                        <a:latin typeface="微软雅黑" panose="020b0503020204020204" charset="-122"/>
                        <a:ea typeface="微软雅黑" panose="020b0503020204020204" charset="-122"/>
                        <a:cs typeface="新宋体"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chemeClr val="tx1"/>
                          </a:solidFill>
                          <a:latin typeface="微软雅黑" panose="020b0503020204020204" charset="-122"/>
                          <a:ea typeface="微软雅黑" panose="020b0503020204020204" charset="-122"/>
                          <a:cs typeface="新宋体" panose="02010609030101010101" charset="-122"/>
                        </a:rPr>
                        <a:t>72</a:t>
                      </a:r>
                      <a:endParaRPr lang="en-US" altLang="en-US" sz="1600" b="0">
                        <a:solidFill>
                          <a:schemeClr val="tx1"/>
                        </a:solidFill>
                        <a:latin typeface="微软雅黑" panose="020b0503020204020204" charset="-122"/>
                        <a:ea typeface="微软雅黑" panose="020b0503020204020204" charset="-122"/>
                        <a:cs typeface="新宋体"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chemeClr val="tx1"/>
                          </a:solidFill>
                          <a:latin typeface="微软雅黑" panose="020b0503020204020204" charset="-122"/>
                          <a:ea typeface="微软雅黑" panose="020b0503020204020204" charset="-122"/>
                          <a:cs typeface="新宋体" panose="02010609030101010101" charset="-122"/>
                        </a:rPr>
                        <a:t>74</a:t>
                      </a:r>
                      <a:endParaRPr lang="en-US" altLang="en-US" sz="1600" b="0">
                        <a:solidFill>
                          <a:schemeClr val="tx1"/>
                        </a:solidFill>
                        <a:latin typeface="微软雅黑" panose="020b0503020204020204" charset="-122"/>
                        <a:ea typeface="微软雅黑" panose="020b0503020204020204" charset="-122"/>
                        <a:cs typeface="新宋体"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chemeClr val="tx1"/>
                          </a:solidFill>
                          <a:latin typeface="微软雅黑" panose="020b0503020204020204" charset="-122"/>
                          <a:ea typeface="微软雅黑" panose="020b0503020204020204" charset="-122"/>
                          <a:cs typeface="新宋体" panose="02010609030101010101" charset="-122"/>
                        </a:rPr>
                        <a:t>76</a:t>
                      </a:r>
                      <a:endParaRPr lang="en-US" altLang="en-US" sz="1600" b="0">
                        <a:solidFill>
                          <a:schemeClr val="tx1"/>
                        </a:solidFill>
                        <a:latin typeface="微软雅黑" panose="020b0503020204020204" charset="-122"/>
                        <a:ea typeface="微软雅黑" panose="020b0503020204020204" charset="-122"/>
                        <a:cs typeface="新宋体"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05765">
                <a:tc>
                  <a:txBody>
                    <a:bodyPr vert="horz" wrap="square"/>
                    <a:lstStyle/>
                    <a:p>
                      <a:pPr indent="0" algn="ctr">
                        <a:buNone/>
                      </a:pPr>
                      <a:r>
                        <a:rPr lang="en-US" sz="1600" b="0">
                          <a:solidFill>
                            <a:schemeClr val="tx1"/>
                          </a:solidFill>
                          <a:latin typeface="微软雅黑" panose="020b0503020204020204" charset="-122"/>
                          <a:ea typeface="微软雅黑" panose="020b0503020204020204" charset="-122"/>
                          <a:cs typeface="新宋体" panose="02010609030101010101" charset="-122"/>
                        </a:rPr>
                        <a:t>状态</a:t>
                      </a:r>
                      <a:endParaRPr lang="en-US" altLang="en-US" sz="1600" b="0">
                        <a:solidFill>
                          <a:schemeClr val="tx1"/>
                        </a:solidFill>
                        <a:latin typeface="微软雅黑" panose="020b0503020204020204" charset="-122"/>
                        <a:ea typeface="微软雅黑" panose="020b0503020204020204" charset="-122"/>
                        <a:cs typeface="新宋体"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6">
                  <a:txBody>
                    <a:bodyPr vert="horz" wrap="square"/>
                    <a:lstStyle/>
                    <a:p>
                      <a:pPr indent="0" algn="ctr">
                        <a:buNone/>
                      </a:pPr>
                      <a:r>
                        <a:rPr lang="en-US" sz="1600" b="0" err="1">
                          <a:solidFill>
                            <a:srgbClr val="FF0000"/>
                          </a:solidFill>
                          <a:latin typeface="微软雅黑" panose="020b0503020204020204" charset="-122"/>
                          <a:ea typeface="微软雅黑" panose="020b0503020204020204" charset="-122"/>
                          <a:cs typeface="新宋体" panose="02010609030101010101" charset="-122"/>
                        </a:rPr>
                        <a:t>固态</a:t>
                      </a:r>
                      <a:endParaRPr lang="en-US" altLang="en-US" sz="1600" b="0">
                        <a:solidFill>
                          <a:srgbClr val="FF0000"/>
                        </a:solidFill>
                        <a:latin typeface="微软雅黑" panose="020b0503020204020204" charset="-122"/>
                        <a:ea typeface="微软雅黑" panose="020b0503020204020204" charset="-122"/>
                        <a:cs typeface="新宋体"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vert="horz" wrap="square"/>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vert="horz" wrap="square"/>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vert="horz" wrap="square"/>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vert="horz" wrap="square"/>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vert="horz" wrap="square"/>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5">
                  <a:txBody>
                    <a:bodyPr vert="horz" wrap="square"/>
                    <a:lstStyle/>
                    <a:p>
                      <a:pPr indent="0" algn="ctr">
                        <a:buNone/>
                      </a:pPr>
                      <a:r>
                        <a:rPr lang="en-US" sz="1600" b="0" err="1">
                          <a:solidFill>
                            <a:srgbClr val="FF0000"/>
                          </a:solidFill>
                          <a:latin typeface="微软雅黑" panose="020b0503020204020204" charset="-122"/>
                          <a:ea typeface="微软雅黑" panose="020b0503020204020204" charset="-122"/>
                          <a:cs typeface="新宋体" panose="02010609030101010101" charset="-122"/>
                        </a:rPr>
                        <a:t>黏稠状态</a:t>
                      </a:r>
                      <a:endParaRPr lang="en-US" altLang="en-US" sz="1600" b="0">
                        <a:solidFill>
                          <a:srgbClr val="FF0000"/>
                        </a:solidFill>
                        <a:latin typeface="微软雅黑" panose="020b0503020204020204" charset="-122"/>
                        <a:ea typeface="微软雅黑" panose="020b0503020204020204" charset="-122"/>
                        <a:cs typeface="新宋体"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vert="horz" wrap="square"/>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vert="horz" wrap="square"/>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vert="horz" wrap="square"/>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vert="horz" wrap="square"/>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3">
                  <a:txBody>
                    <a:bodyPr vert="horz" wrap="square"/>
                    <a:lstStyle/>
                    <a:p>
                      <a:pPr indent="0" algn="ctr">
                        <a:buNone/>
                      </a:pPr>
                      <a:r>
                        <a:rPr lang="en-US" sz="1600" b="0" err="1">
                          <a:solidFill>
                            <a:srgbClr val="FF0000"/>
                          </a:solidFill>
                          <a:latin typeface="微软雅黑" panose="020b0503020204020204" charset="-122"/>
                          <a:ea typeface="微软雅黑" panose="020b0503020204020204" charset="-122"/>
                          <a:cs typeface="新宋体" panose="02010609030101010101" charset="-122"/>
                        </a:rPr>
                        <a:t>液态</a:t>
                      </a:r>
                      <a:endParaRPr lang="en-US" altLang="en-US" sz="1600" b="0">
                        <a:solidFill>
                          <a:srgbClr val="FF0000"/>
                        </a:solidFill>
                        <a:latin typeface="微软雅黑" panose="020b0503020204020204" charset="-122"/>
                        <a:ea typeface="微软雅黑" panose="020b0503020204020204" charset="-122"/>
                        <a:cs typeface="新宋体"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vert="horz" wrap="square"/>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vert="horz" wrap="square"/>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left)">
                                      <p:cBhvr>
                                        <p:cTn id="18" dur="500"/>
                                        <p:tgtEl>
                                          <p:spTgt spid="7">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wipe(left)">
                                      <p:cBhvr>
                                        <p:cTn id="23" dur="500"/>
                                        <p:tgtEl>
                                          <p:spTgt spid="7">
                                            <p:txEl>
                                              <p:pRg st="1" end="1"/>
                                            </p:txEl>
                                          </p:spTgt>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16" presetClass="entr" presetSubtype="37"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outVertical)">
                                      <p:cBhvr>
                                        <p:cTn id="28" dur="500"/>
                                        <p:tgtEl>
                                          <p:spTgt spid="6"/>
                                        </p:tgtEl>
                                      </p:cBhvr>
                                    </p:animEffect>
                                  </p:childTnLst>
                                </p:cTn>
                              </p:par>
                              <p:par>
                                <p:cTn id="29" presetID="16" presetClass="entr" presetSubtype="37"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outVertical)">
                                      <p:cBhvr>
                                        <p:cTn id="31" dur="500"/>
                                        <p:tgtEl>
                                          <p:spTgt spid="19"/>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16" presetClass="entr" presetSubtype="37"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outVertical)">
                                      <p:cBhvr>
                                        <p:cTn id="36" dur="500"/>
                                        <p:tgtEl>
                                          <p:spTgt spid="21"/>
                                        </p:tgtEl>
                                      </p:cBhvr>
                                    </p:animEffect>
                                  </p:childTnLst>
                                </p:cTn>
                              </p:par>
                              <p:par>
                                <p:cTn id="37" presetID="16" presetClass="entr" presetSubtype="37"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outVertical)">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6" grpId="0"/>
      <p:bldP spid="20" grpId="0"/>
    </p:bldLst>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7439"/>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二、熔化和凝固</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nvSpPr>
        <p:spPr>
          <a:xfrm>
            <a:off x="244475" y="1256665"/>
            <a:ext cx="11703050" cy="1938020"/>
          </a:xfrm>
          <a:prstGeom prst="rect">
            <a:avLst/>
          </a:prstGeom>
          <a:noFill/>
        </p:spPr>
        <p:txBody>
          <a:bodyPr wrap="square" rtlCol="0" anchor="t">
            <a:spAutoFit/>
          </a:bodyPr>
          <a:lstStyle/>
          <a:p>
            <a:pPr fontAlgn="auto">
              <a:lnSpc>
                <a:spcPct val="150000"/>
              </a:lnSpc>
            </a:pPr>
            <a:r>
              <a:rPr lang="zh-CN" altLang="en-US" sz="2000">
                <a:solidFill>
                  <a:schemeClr val="accent1">
                    <a:lumMod val="75000"/>
                  </a:schemeClr>
                </a:solidFill>
                <a:latin typeface="微软雅黑" panose="020b0503020204020204" charset="-122"/>
                <a:ea typeface="微软雅黑" panose="020b0503020204020204" charset="-122"/>
                <a:cs typeface="微软雅黑" panose="020b0503020204020204" charset="-122"/>
              </a:rPr>
              <a:t>3.实验探究—探究固体熔化时温度的变化规律</a:t>
            </a:r>
          </a:p>
          <a:p>
            <a:pPr fontAlgn="auto">
              <a:lnSpc>
                <a:spcPct val="150000"/>
              </a:lnSpc>
            </a:pPr>
            <a:r>
              <a:rPr lang="zh-CN" altLang="en-US" sz="2000">
                <a:solidFill>
                  <a:schemeClr val="accent2"/>
                </a:solidFill>
                <a:latin typeface="微软雅黑" panose="020b0503020204020204" charset="-122"/>
                <a:ea typeface="微软雅黑" panose="020b0503020204020204" charset="-122"/>
                <a:cs typeface="微软雅黑" panose="020b0503020204020204" charset="-122"/>
              </a:rPr>
              <a:t>【分析论证】</a:t>
            </a:r>
          </a:p>
          <a:p>
            <a:pPr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（1）以方格纸上的纵轴表示温度，横轴表示时间，将表1、表2中的数据分别在两方格纸上描点，然后再将所有的点用平滑的曲线连起来，得到海波和石蜡温度随时间变化的图像，如图所示。</a:t>
            </a:r>
          </a:p>
        </p:txBody>
      </p:sp>
      <p:pic>
        <p:nvPicPr>
          <p:cNvPr id="6" name="图片 -2147482247" title=""/>
          <p:cNvPicPr>
            <a:picLocks noChangeAspect="1"/>
          </p:cNvPicPr>
          <p:nvPr/>
        </p:nvPicPr>
        <p:blipFill>
          <a:blip r:embed="rId3"/>
          <a:stretch>
            <a:fillRect/>
          </a:stretch>
        </p:blipFill>
        <p:spPr>
          <a:xfrm>
            <a:off x="3001010" y="3412808"/>
            <a:ext cx="6189980" cy="237172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left)">
                                      <p:cBhvr>
                                        <p:cTn id="18" dur="500"/>
                                        <p:tgtEl>
                                          <p:spTgt spid="7">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wipe(left)">
                                      <p:cBhvr>
                                        <p:cTn id="23" dur="500"/>
                                        <p:tgtEl>
                                          <p:spTgt spid="7">
                                            <p:txEl>
                                              <p:pRg st="1" end="1"/>
                                            </p:txEl>
                                          </p:spTgt>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wipe(left)">
                                      <p:cBhvr>
                                        <p:cTn id="28" dur="500"/>
                                        <p:tgtEl>
                                          <p:spTgt spid="7">
                                            <p:txEl>
                                              <p:pRg st="2" end="2"/>
                                            </p:txEl>
                                          </p:spTgt>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7439"/>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二、熔化和凝固</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nvSpPr>
        <p:spPr>
          <a:xfrm>
            <a:off x="244475" y="1256665"/>
            <a:ext cx="11703050" cy="5169535"/>
          </a:xfrm>
          <a:prstGeom prst="rect">
            <a:avLst/>
          </a:prstGeom>
          <a:noFill/>
        </p:spPr>
        <p:txBody>
          <a:bodyPr wrap="square" rtlCol="0" anchor="t">
            <a:spAutoFit/>
          </a:bodyPr>
          <a:lstStyle/>
          <a:p>
            <a:pPr fontAlgn="auto">
              <a:lnSpc>
                <a:spcPct val="150000"/>
              </a:lnSpc>
            </a:pPr>
            <a:r>
              <a:rPr lang="zh-CN" altLang="en-US" sz="2000">
                <a:solidFill>
                  <a:schemeClr val="accent1">
                    <a:lumMod val="75000"/>
                  </a:schemeClr>
                </a:solidFill>
                <a:latin typeface="微软雅黑" panose="020b0503020204020204" charset="-122"/>
                <a:ea typeface="微软雅黑" panose="020b0503020204020204" charset="-122"/>
                <a:cs typeface="微软雅黑" panose="020b0503020204020204" charset="-122"/>
              </a:rPr>
              <a:t>3.实验探究—探究固体熔化时温度的变化规律</a:t>
            </a:r>
          </a:p>
          <a:p>
            <a:pPr fontAlgn="auto">
              <a:lnSpc>
                <a:spcPct val="150000"/>
              </a:lnSpc>
            </a:pPr>
            <a:r>
              <a:rPr lang="zh-CN" altLang="en-US" sz="2000">
                <a:solidFill>
                  <a:schemeClr val="accent2"/>
                </a:solidFill>
                <a:latin typeface="微软雅黑" panose="020b0503020204020204" charset="-122"/>
                <a:ea typeface="微软雅黑" panose="020b0503020204020204" charset="-122"/>
                <a:cs typeface="微软雅黑" panose="020b0503020204020204" charset="-122"/>
              </a:rPr>
              <a:t>【分析论证】</a:t>
            </a:r>
          </a:p>
          <a:p>
            <a:pPr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（2）分析图像</a:t>
            </a:r>
          </a:p>
          <a:p>
            <a:pPr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根据海波熔化图像的特征，可将整个过程分为三个阶段：0-4min、4min-8min、8min-12min，结合实验数据可以看出：</a:t>
            </a:r>
          </a:p>
          <a:p>
            <a:pPr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①0-4min，海波是</a:t>
            </a:r>
            <a:r>
              <a:rPr lang="zh-CN" altLang="en-US" sz="2000">
                <a:highlight>
                  <a:srgbClr val="FFFF00"/>
                </a:highlight>
                <a:latin typeface="微软雅黑" panose="020b0503020204020204" charset="-122"/>
                <a:ea typeface="微软雅黑" panose="020b0503020204020204" charset="-122"/>
                <a:cs typeface="微软雅黑" panose="020b0503020204020204" charset="-122"/>
              </a:rPr>
              <a:t>固态</a:t>
            </a:r>
            <a:r>
              <a:rPr lang="zh-CN" altLang="en-US" sz="2000">
                <a:latin typeface="微软雅黑" panose="020b0503020204020204" charset="-122"/>
                <a:ea typeface="微软雅黑" panose="020b0503020204020204" charset="-122"/>
                <a:cs typeface="微软雅黑" panose="020b0503020204020204" charset="-122"/>
              </a:rPr>
              <a:t>，这段时间海波吸热，温度</a:t>
            </a:r>
            <a:r>
              <a:rPr lang="zh-CN" altLang="en-US" sz="2000">
                <a:highlight>
                  <a:srgbClr val="FFFF00"/>
                </a:highlight>
                <a:latin typeface="微软雅黑" panose="020b0503020204020204" charset="-122"/>
                <a:ea typeface="微软雅黑" panose="020b0503020204020204" charset="-122"/>
                <a:cs typeface="微软雅黑" panose="020b0503020204020204" charset="-122"/>
              </a:rPr>
              <a:t>不断升高</a:t>
            </a:r>
            <a:r>
              <a:rPr lang="zh-CN" altLang="en-US" sz="2000">
                <a:latin typeface="微软雅黑" panose="020b0503020204020204" charset="-122"/>
                <a:ea typeface="微软雅黑" panose="020b0503020204020204" charset="-122"/>
                <a:cs typeface="微软雅黑" panose="020b0503020204020204" charset="-122"/>
              </a:rPr>
              <a:t>；</a:t>
            </a:r>
          </a:p>
          <a:p>
            <a:pPr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②4min-8min，海波是</a:t>
            </a:r>
            <a:r>
              <a:rPr lang="zh-CN" altLang="en-US" sz="2000">
                <a:highlight>
                  <a:srgbClr val="FFFF00"/>
                </a:highlight>
                <a:latin typeface="微软雅黑" panose="020b0503020204020204" charset="-122"/>
                <a:ea typeface="微软雅黑" panose="020b0503020204020204" charset="-122"/>
                <a:cs typeface="微软雅黑" panose="020b0503020204020204" charset="-122"/>
              </a:rPr>
              <a:t>固液共存</a:t>
            </a:r>
            <a:r>
              <a:rPr lang="zh-CN" altLang="en-US" sz="2000">
                <a:latin typeface="微软雅黑" panose="020b0503020204020204" charset="-122"/>
                <a:ea typeface="微软雅黑" panose="020b0503020204020204" charset="-122"/>
                <a:cs typeface="微软雅黑" panose="020b0503020204020204" charset="-122"/>
              </a:rPr>
              <a:t>，这段时间海波吸热熔化，但温度</a:t>
            </a:r>
            <a:r>
              <a:rPr lang="zh-CN" altLang="en-US" sz="2000">
                <a:highlight>
                  <a:srgbClr val="FFFF00"/>
                </a:highlight>
                <a:latin typeface="微软雅黑" panose="020b0503020204020204" charset="-122"/>
                <a:ea typeface="微软雅黑" panose="020b0503020204020204" charset="-122"/>
                <a:cs typeface="微软雅黑" panose="020b0503020204020204" charset="-122"/>
              </a:rPr>
              <a:t>保持不变</a:t>
            </a:r>
            <a:r>
              <a:rPr lang="zh-CN" altLang="en-US" sz="2000">
                <a:latin typeface="微软雅黑" panose="020b0503020204020204" charset="-122"/>
                <a:ea typeface="微软雅黑" panose="020b0503020204020204" charset="-122"/>
                <a:cs typeface="微软雅黑" panose="020b0503020204020204" charset="-122"/>
              </a:rPr>
              <a:t>（48℃）；</a:t>
            </a:r>
          </a:p>
          <a:p>
            <a:pPr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③8min-12min，海波完全变为</a:t>
            </a:r>
            <a:r>
              <a:rPr lang="zh-CN" altLang="en-US" sz="2000">
                <a:highlight>
                  <a:srgbClr val="FFFF00"/>
                </a:highlight>
                <a:latin typeface="微软雅黑" panose="020b0503020204020204" charset="-122"/>
                <a:ea typeface="微软雅黑" panose="020b0503020204020204" charset="-122"/>
                <a:cs typeface="微软雅黑" panose="020b0503020204020204" charset="-122"/>
              </a:rPr>
              <a:t>液态</a:t>
            </a:r>
            <a:r>
              <a:rPr lang="zh-CN" altLang="en-US" sz="2000">
                <a:latin typeface="微软雅黑" panose="020b0503020204020204" charset="-122"/>
                <a:ea typeface="微软雅黑" panose="020b0503020204020204" charset="-122"/>
                <a:cs typeface="微软雅黑" panose="020b0503020204020204" charset="-122"/>
              </a:rPr>
              <a:t>，这段时间海波</a:t>
            </a:r>
            <a:r>
              <a:rPr lang="zh-CN" altLang="en-US" sz="2000">
                <a:highlight>
                  <a:srgbClr val="FFFF00"/>
                </a:highlight>
                <a:latin typeface="微软雅黑" panose="020b0503020204020204" charset="-122"/>
                <a:ea typeface="微软雅黑" panose="020b0503020204020204" charset="-122"/>
                <a:cs typeface="微软雅黑" panose="020b0503020204020204" charset="-122"/>
              </a:rPr>
              <a:t>吸热</a:t>
            </a:r>
            <a:r>
              <a:rPr lang="zh-CN" altLang="en-US" sz="2000">
                <a:latin typeface="微软雅黑" panose="020b0503020204020204" charset="-122"/>
                <a:ea typeface="微软雅黑" panose="020b0503020204020204" charset="-122"/>
                <a:cs typeface="微软雅黑" panose="020b0503020204020204" charset="-122"/>
              </a:rPr>
              <a:t>，温度不断升高。</a:t>
            </a:r>
          </a:p>
          <a:p>
            <a:pPr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结合石蜡的熔化图像可知石蜡的熔化情况与海波不同；随着加热时间的增加，石蜡由固态慢慢地</a:t>
            </a:r>
            <a:r>
              <a:rPr lang="zh-CN" altLang="en-US" sz="2000">
                <a:highlight>
                  <a:srgbClr val="FFFF00"/>
                </a:highlight>
                <a:latin typeface="微软雅黑" panose="020b0503020204020204" charset="-122"/>
                <a:ea typeface="微软雅黑" panose="020b0503020204020204" charset="-122"/>
                <a:cs typeface="微软雅黑" panose="020b0503020204020204" charset="-122"/>
              </a:rPr>
              <a:t>变软</a:t>
            </a:r>
            <a:r>
              <a:rPr lang="zh-CN" altLang="en-US" sz="2000">
                <a:latin typeface="微软雅黑" panose="020b0503020204020204" charset="-122"/>
                <a:ea typeface="微软雅黑" panose="020b0503020204020204" charset="-122"/>
                <a:cs typeface="微软雅黑" panose="020b0503020204020204" charset="-122"/>
              </a:rPr>
              <a:t>、</a:t>
            </a:r>
            <a:r>
              <a:rPr lang="zh-CN" altLang="en-US" sz="2000">
                <a:highlight>
                  <a:srgbClr val="FFFF00"/>
                </a:highlight>
                <a:latin typeface="微软雅黑" panose="020b0503020204020204" charset="-122"/>
                <a:ea typeface="微软雅黑" panose="020b0503020204020204" charset="-122"/>
                <a:cs typeface="微软雅黑" panose="020b0503020204020204" charset="-122"/>
              </a:rPr>
              <a:t>变稠、变稀</a:t>
            </a:r>
            <a:r>
              <a:rPr lang="zh-CN" altLang="en-US" sz="2000">
                <a:latin typeface="微软雅黑" panose="020b0503020204020204" charset="-122"/>
                <a:ea typeface="微软雅黑" panose="020b0503020204020204" charset="-122"/>
                <a:cs typeface="微软雅黑" panose="020b0503020204020204" charset="-122"/>
              </a:rPr>
              <a:t>，逐渐熔化为液态，这个过程石蜡不断吸热，温度</a:t>
            </a:r>
            <a:r>
              <a:rPr lang="zh-CN" altLang="en-US" sz="2000">
                <a:highlight>
                  <a:srgbClr val="FFFF00"/>
                </a:highlight>
                <a:latin typeface="微软雅黑" panose="020b0503020204020204" charset="-122"/>
                <a:ea typeface="微软雅黑" panose="020b0503020204020204" charset="-122"/>
                <a:cs typeface="微软雅黑" panose="020b0503020204020204" charset="-122"/>
              </a:rPr>
              <a:t>逐渐升高</a:t>
            </a:r>
            <a:r>
              <a:rPr lang="zh-CN" altLang="en-US" sz="2000">
                <a:latin typeface="微软雅黑" panose="020b0503020204020204" charset="-122"/>
                <a:ea typeface="微软雅黑" panose="020b0503020204020204" charset="-122"/>
                <a:cs typeface="微软雅黑" panose="020b0503020204020204" charset="-122"/>
              </a:rPr>
              <a:t>，没有明显的</a:t>
            </a:r>
            <a:r>
              <a:rPr lang="zh-CN" altLang="en-US" sz="2000">
                <a:highlight>
                  <a:srgbClr val="FFFF00"/>
                </a:highlight>
                <a:latin typeface="微软雅黑" panose="020b0503020204020204" charset="-122"/>
                <a:ea typeface="微软雅黑" panose="020b0503020204020204" charset="-122"/>
                <a:cs typeface="微软雅黑" panose="020b0503020204020204" charset="-122"/>
              </a:rPr>
              <a:t>拐点</a:t>
            </a:r>
            <a:endParaRPr lang="zh-CN" altLang="en-US"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000">
                <a:solidFill>
                  <a:schemeClr val="accent2"/>
                </a:solidFill>
                <a:latin typeface="微软雅黑" panose="020b0503020204020204" charset="-122"/>
                <a:ea typeface="微软雅黑" panose="020b0503020204020204" charset="-122"/>
                <a:cs typeface="微软雅黑" panose="020b0503020204020204" charset="-122"/>
              </a:rPr>
              <a:t>【实验结论】</a:t>
            </a:r>
            <a:r>
              <a:rPr lang="zh-CN" altLang="en-US" sz="2000">
                <a:latin typeface="微软雅黑" panose="020b0503020204020204" charset="-122"/>
                <a:ea typeface="微软雅黑" panose="020b0503020204020204" charset="-122"/>
                <a:cs typeface="微软雅黑" panose="020b0503020204020204" charset="-122"/>
              </a:rPr>
              <a:t>两种固体熔化过程的主要区别是：海波有</a:t>
            </a:r>
            <a:r>
              <a:rPr lang="zh-CN" altLang="en-US" sz="2000">
                <a:highlight>
                  <a:srgbClr val="FFFF00"/>
                </a:highlight>
                <a:latin typeface="微软雅黑" panose="020b0503020204020204" charset="-122"/>
                <a:ea typeface="微软雅黑" panose="020b0503020204020204" charset="-122"/>
                <a:cs typeface="微软雅黑" panose="020b0503020204020204" charset="-122"/>
              </a:rPr>
              <a:t>确定的熔化温度</a:t>
            </a:r>
            <a:r>
              <a:rPr lang="zh-CN" altLang="en-US" sz="2000">
                <a:latin typeface="微软雅黑" panose="020b0503020204020204" charset="-122"/>
                <a:ea typeface="微软雅黑" panose="020b0503020204020204" charset="-122"/>
                <a:cs typeface="微软雅黑" panose="020b0503020204020204" charset="-122"/>
              </a:rPr>
              <a:t>，石蜡</a:t>
            </a:r>
            <a:r>
              <a:rPr lang="zh-CN" altLang="en-US" sz="2000">
                <a:highlight>
                  <a:srgbClr val="FFFF00"/>
                </a:highlight>
                <a:latin typeface="微软雅黑" panose="020b0503020204020204" charset="-122"/>
                <a:ea typeface="微软雅黑" panose="020b0503020204020204" charset="-122"/>
                <a:cs typeface="微软雅黑" panose="020b0503020204020204" charset="-122"/>
              </a:rPr>
              <a:t>没有</a:t>
            </a:r>
            <a:r>
              <a:rPr lang="zh-CN" altLang="en-US" sz="2000">
                <a:latin typeface="微软雅黑" panose="020b0503020204020204" charset="-122"/>
                <a:ea typeface="微软雅黑" panose="020b0503020204020204" charset="-122"/>
                <a:cs typeface="微软雅黑" panose="020b0503020204020204" charset="-122"/>
              </a:rPr>
              <a:t>确定的熔化温度。</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left)">
                                      <p:cBhvr>
                                        <p:cTn id="18" dur="500"/>
                                        <p:tgtEl>
                                          <p:spTgt spid="7">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wipe(left)">
                                      <p:cBhvr>
                                        <p:cTn id="23" dur="500"/>
                                        <p:tgtEl>
                                          <p:spTgt spid="7">
                                            <p:txEl>
                                              <p:pRg st="1" end="1"/>
                                            </p:txEl>
                                          </p:spTgt>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wipe(left)">
                                      <p:cBhvr>
                                        <p:cTn id="28" dur="500"/>
                                        <p:tgtEl>
                                          <p:spTgt spid="7">
                                            <p:txEl>
                                              <p:pRg st="2" end="2"/>
                                            </p:txEl>
                                          </p:spTgt>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animEffect transition="in" filter="wipe(left)">
                                      <p:cBhvr>
                                        <p:cTn id="33" dur="500"/>
                                        <p:tgtEl>
                                          <p:spTgt spid="7">
                                            <p:txEl>
                                              <p:pRg st="3" end="3"/>
                                            </p:txEl>
                                          </p:spTgt>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7">
                                            <p:txEl>
                                              <p:pRg st="4" end="4"/>
                                            </p:txEl>
                                          </p:spTgt>
                                        </p:tgtEl>
                                        <p:attrNameLst>
                                          <p:attrName>style.visibility</p:attrName>
                                        </p:attrNameLst>
                                      </p:cBhvr>
                                      <p:to>
                                        <p:strVal val="visible"/>
                                      </p:to>
                                    </p:set>
                                    <p:animEffect transition="in" filter="wipe(left)">
                                      <p:cBhvr>
                                        <p:cTn id="38" dur="500"/>
                                        <p:tgtEl>
                                          <p:spTgt spid="7">
                                            <p:txEl>
                                              <p:pRg st="4" end="4"/>
                                            </p:txEl>
                                          </p:spTgt>
                                        </p:tgtEl>
                                      </p:cBhvr>
                                    </p:animEffect>
                                  </p:childTnLst>
                                </p:cTn>
                              </p:par>
                            </p:childTnLst>
                          </p:cTn>
                        </p:par>
                      </p:childTnLst>
                    </p:cTn>
                  </p:par>
                  <p:par>
                    <p:cTn id="39" fill="hold" nodeType="clickPar">
                      <p:stCondLst>
                        <p:cond delay="indefinite"/>
                        <p:cond evt="onBegin" delay="0">
                          <p:tn val="38"/>
                        </p:cond>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7">
                                            <p:txEl>
                                              <p:pRg st="5" end="5"/>
                                            </p:txEl>
                                          </p:spTgt>
                                        </p:tgtEl>
                                        <p:attrNameLst>
                                          <p:attrName>style.visibility</p:attrName>
                                        </p:attrNameLst>
                                      </p:cBhvr>
                                      <p:to>
                                        <p:strVal val="visible"/>
                                      </p:to>
                                    </p:set>
                                    <p:animEffect transition="in" filter="wipe(left)">
                                      <p:cBhvr>
                                        <p:cTn id="43" dur="500"/>
                                        <p:tgtEl>
                                          <p:spTgt spid="7">
                                            <p:txEl>
                                              <p:pRg st="5" end="5"/>
                                            </p:txEl>
                                          </p:spTgt>
                                        </p:tgtEl>
                                      </p:cBhvr>
                                    </p:animEffect>
                                  </p:childTnLst>
                                </p:cTn>
                              </p:par>
                            </p:childTnLst>
                          </p:cTn>
                        </p:par>
                      </p:childTnLst>
                    </p:cTn>
                  </p:par>
                  <p:par>
                    <p:cTn id="44" fill="hold" nodeType="clickPar">
                      <p:stCondLst>
                        <p:cond delay="indefinite"/>
                        <p:cond evt="onBegin" delay="0">
                          <p:tn val="43"/>
                        </p:cond>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7">
                                            <p:txEl>
                                              <p:pRg st="6" end="6"/>
                                            </p:txEl>
                                          </p:spTgt>
                                        </p:tgtEl>
                                        <p:attrNameLst>
                                          <p:attrName>style.visibility</p:attrName>
                                        </p:attrNameLst>
                                      </p:cBhvr>
                                      <p:to>
                                        <p:strVal val="visible"/>
                                      </p:to>
                                    </p:set>
                                    <p:animEffect transition="in" filter="wipe(left)">
                                      <p:cBhvr>
                                        <p:cTn id="48" dur="500"/>
                                        <p:tgtEl>
                                          <p:spTgt spid="7">
                                            <p:txEl>
                                              <p:pRg st="6" end="6"/>
                                            </p:txEl>
                                          </p:spTgt>
                                        </p:tgtEl>
                                      </p:cBhvr>
                                    </p:animEffect>
                                  </p:childTnLst>
                                </p:cTn>
                              </p:par>
                            </p:childTnLst>
                          </p:cTn>
                        </p:par>
                      </p:childTnLst>
                    </p:cTn>
                  </p:par>
                  <p:par>
                    <p:cTn id="49" fill="hold" nodeType="clickPar">
                      <p:stCondLst>
                        <p:cond delay="indefinite"/>
                        <p:cond evt="onBegin" delay="0">
                          <p:tn val="48"/>
                        </p:cond>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7">
                                            <p:txEl>
                                              <p:pRg st="7" end="7"/>
                                            </p:txEl>
                                          </p:spTgt>
                                        </p:tgtEl>
                                        <p:attrNameLst>
                                          <p:attrName>style.visibility</p:attrName>
                                        </p:attrNameLst>
                                      </p:cBhvr>
                                      <p:to>
                                        <p:strVal val="visible"/>
                                      </p:to>
                                    </p:set>
                                    <p:animEffect transition="in" filter="wipe(left)">
                                      <p:cBhvr>
                                        <p:cTn id="53" dur="500"/>
                                        <p:tgtEl>
                                          <p:spTgt spid="7">
                                            <p:txEl>
                                              <p:pRg st="7" end="7"/>
                                            </p:txEl>
                                          </p:spTgt>
                                        </p:tgtEl>
                                      </p:cBhvr>
                                    </p:animEffect>
                                  </p:childTnLst>
                                </p:cTn>
                              </p:par>
                            </p:childTnLst>
                          </p:cTn>
                        </p:par>
                      </p:childTnLst>
                    </p:cTn>
                  </p:par>
                  <p:par>
                    <p:cTn id="54" fill="hold" nodeType="clickPar">
                      <p:stCondLst>
                        <p:cond delay="indefinite"/>
                        <p:cond evt="onBegin" delay="0">
                          <p:tn val="53"/>
                        </p:cond>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7">
                                            <p:txEl>
                                              <p:pRg st="8" end="8"/>
                                            </p:txEl>
                                          </p:spTgt>
                                        </p:tgtEl>
                                        <p:attrNameLst>
                                          <p:attrName>style.visibility</p:attrName>
                                        </p:attrNameLst>
                                      </p:cBhvr>
                                      <p:to>
                                        <p:strVal val="visible"/>
                                      </p:to>
                                    </p:set>
                                    <p:animEffect transition="in" filter="wipe(left)">
                                      <p:cBhvr>
                                        <p:cTn id="58"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2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7439"/>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二、熔化和凝固</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nvSpPr>
        <p:spPr>
          <a:xfrm>
            <a:off x="244475" y="1256665"/>
            <a:ext cx="11703050" cy="3784600"/>
          </a:xfrm>
          <a:prstGeom prst="rect">
            <a:avLst/>
          </a:prstGeom>
          <a:noFill/>
        </p:spPr>
        <p:txBody>
          <a:bodyPr wrap="square" rtlCol="0" anchor="t">
            <a:spAutoFit/>
          </a:bodyPr>
          <a:lstStyle/>
          <a:p>
            <a:pPr fontAlgn="auto">
              <a:lnSpc>
                <a:spcPct val="150000"/>
              </a:lnSpc>
            </a:pPr>
            <a:r>
              <a:rPr lang="zh-CN" altLang="en-US" sz="2000">
                <a:solidFill>
                  <a:schemeClr val="accent1">
                    <a:lumMod val="75000"/>
                  </a:schemeClr>
                </a:solidFill>
                <a:latin typeface="微软雅黑" panose="020b0503020204020204" charset="-122"/>
                <a:ea typeface="微软雅黑" panose="020b0503020204020204" charset="-122"/>
                <a:cs typeface="微软雅黑" panose="020b0503020204020204" charset="-122"/>
              </a:rPr>
              <a:t>3.实验探究—探究固体熔化时温度的变化规律</a:t>
            </a:r>
          </a:p>
          <a:p>
            <a:pPr fontAlgn="auto">
              <a:lnSpc>
                <a:spcPct val="150000"/>
              </a:lnSpc>
            </a:pPr>
            <a:r>
              <a:rPr lang="zh-CN" altLang="en-US" sz="2000">
                <a:solidFill>
                  <a:schemeClr val="bg1"/>
                </a:solidFill>
                <a:highlight>
                  <a:srgbClr val="FF0000"/>
                </a:highlight>
                <a:latin typeface="微软雅黑" panose="020b0503020204020204" charset="-122"/>
                <a:ea typeface="微软雅黑" panose="020b0503020204020204" charset="-122"/>
                <a:cs typeface="微软雅黑" panose="020b0503020204020204" charset="-122"/>
              </a:rPr>
              <a:t>特别提醒：</a:t>
            </a:r>
          </a:p>
          <a:p>
            <a:pPr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（1）实验时，温度计的玻璃泡要被测物质充分接触，但不能触碰试管壁或试管底。</a:t>
            </a:r>
          </a:p>
          <a:p>
            <a:pPr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（2）酒精灯的使用</a:t>
            </a:r>
            <a:r>
              <a:rPr lang="zh-CN" altLang="en-US" sz="2000" smtClean="0">
                <a:latin typeface="微软雅黑" panose="020b0503020204020204" charset="-122"/>
                <a:ea typeface="微软雅黑" panose="020b0503020204020204" charset="-122"/>
                <a:cs typeface="微软雅黑" panose="020b0503020204020204" charset="-122"/>
              </a:rPr>
              <a:t>：</a:t>
            </a:r>
            <a:r>
              <a:rPr lang="zh-CN" altLang="en-US" sz="2000">
                <a:latin typeface="微软雅黑" panose="020b0503020204020204" charset="-122"/>
                <a:ea typeface="微软雅黑" panose="020b0503020204020204" charset="-122"/>
                <a:cs typeface="微软雅黑" panose="020b0503020204020204" charset="-122"/>
              </a:rPr>
              <a:t>①</a:t>
            </a:r>
            <a:r>
              <a:rPr lang="zh-CN" altLang="en-US" sz="2000" smtClean="0">
                <a:latin typeface="微软雅黑" panose="020b0503020204020204" charset="-122"/>
                <a:ea typeface="微软雅黑" panose="020b0503020204020204" charset="-122"/>
                <a:cs typeface="微软雅黑" panose="020b0503020204020204" charset="-122"/>
              </a:rPr>
              <a:t>不能</a:t>
            </a:r>
            <a:r>
              <a:rPr lang="zh-CN" altLang="en-US" sz="2000">
                <a:latin typeface="微软雅黑" panose="020b0503020204020204" charset="-122"/>
                <a:ea typeface="微软雅黑" panose="020b0503020204020204" charset="-122"/>
                <a:cs typeface="微软雅黑" panose="020b0503020204020204" charset="-122"/>
              </a:rPr>
              <a:t>用一致酒精灯去引燃另一只酒精灯</a:t>
            </a:r>
            <a:r>
              <a:rPr lang="zh-CN" altLang="en-US" sz="2000" smtClean="0">
                <a:latin typeface="微软雅黑" panose="020b0503020204020204" charset="-122"/>
                <a:ea typeface="微软雅黑" panose="020b0503020204020204" charset="-122"/>
                <a:cs typeface="微软雅黑" panose="020b0503020204020204" charset="-122"/>
              </a:rPr>
              <a:t>；②用</a:t>
            </a:r>
            <a:r>
              <a:rPr lang="zh-CN" altLang="en-US" sz="2000">
                <a:latin typeface="微软雅黑" panose="020b0503020204020204" charset="-122"/>
                <a:ea typeface="微软雅黑" panose="020b0503020204020204" charset="-122"/>
                <a:cs typeface="微软雅黑" panose="020b0503020204020204" charset="-122"/>
              </a:rPr>
              <a:t>外焰加热</a:t>
            </a:r>
            <a:r>
              <a:rPr lang="zh-CN" altLang="en-US" sz="2000" smtClean="0">
                <a:latin typeface="微软雅黑" panose="020b0503020204020204" charset="-122"/>
                <a:ea typeface="微软雅黑" panose="020b0503020204020204" charset="-122"/>
                <a:cs typeface="微软雅黑" panose="020b0503020204020204" charset="-122"/>
              </a:rPr>
              <a:t>；③用完</a:t>
            </a:r>
            <a:r>
              <a:rPr lang="zh-CN" altLang="en-US" sz="2000">
                <a:latin typeface="微软雅黑" panose="020b0503020204020204" charset="-122"/>
                <a:ea typeface="微软雅黑" panose="020b0503020204020204" charset="-122"/>
                <a:cs typeface="微软雅黑" panose="020b0503020204020204" charset="-122"/>
              </a:rPr>
              <a:t>酒精灯后必须用灯帽盖灭（不能用嘴吹灭）。</a:t>
            </a:r>
          </a:p>
          <a:p>
            <a:pPr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（3）让海波、石蜡均匀受热的三种措施</a:t>
            </a:r>
            <a:r>
              <a:rPr lang="zh-CN" altLang="en-US" sz="2000" smtClean="0">
                <a:latin typeface="微软雅黑" panose="020b0503020204020204" charset="-122"/>
                <a:ea typeface="微软雅黑" panose="020b0503020204020204" charset="-122"/>
                <a:cs typeface="微软雅黑" panose="020b0503020204020204" charset="-122"/>
              </a:rPr>
              <a:t>：①采用</a:t>
            </a:r>
            <a:r>
              <a:rPr lang="zh-CN" altLang="en-US" sz="2000">
                <a:solidFill>
                  <a:srgbClr val="FF0000"/>
                </a:solidFill>
                <a:latin typeface="微软雅黑" panose="020b0503020204020204" charset="-122"/>
                <a:ea typeface="微软雅黑" panose="020b0503020204020204" charset="-122"/>
                <a:cs typeface="微软雅黑" panose="020b0503020204020204" charset="-122"/>
              </a:rPr>
              <a:t>水浴法</a:t>
            </a:r>
            <a:r>
              <a:rPr lang="zh-CN" altLang="en-US" sz="2000">
                <a:latin typeface="微软雅黑" panose="020b0503020204020204" charset="-122"/>
                <a:ea typeface="微软雅黑" panose="020b0503020204020204" charset="-122"/>
                <a:cs typeface="微软雅黑" panose="020b0503020204020204" charset="-122"/>
              </a:rPr>
              <a:t>加热</a:t>
            </a:r>
            <a:r>
              <a:rPr lang="zh-CN" altLang="en-US" sz="2000" smtClean="0">
                <a:latin typeface="微软雅黑" panose="020b0503020204020204" charset="-122"/>
                <a:ea typeface="微软雅黑" panose="020b0503020204020204" charset="-122"/>
                <a:cs typeface="微软雅黑" panose="020b0503020204020204" charset="-122"/>
              </a:rPr>
              <a:t>；②在</a:t>
            </a:r>
            <a:r>
              <a:rPr lang="zh-CN" altLang="en-US" sz="2000">
                <a:latin typeface="微软雅黑" panose="020b0503020204020204" charset="-122"/>
                <a:ea typeface="微软雅黑" panose="020b0503020204020204" charset="-122"/>
                <a:cs typeface="微软雅黑" panose="020b0503020204020204" charset="-122"/>
              </a:rPr>
              <a:t>加热过程中用搅拌器</a:t>
            </a:r>
            <a:r>
              <a:rPr lang="zh-CN" altLang="en-US" sz="2000">
                <a:solidFill>
                  <a:srgbClr val="FF0000"/>
                </a:solidFill>
                <a:latin typeface="微软雅黑" panose="020b0503020204020204" charset="-122"/>
                <a:ea typeface="微软雅黑" panose="020b0503020204020204" charset="-122"/>
                <a:cs typeface="微软雅黑" panose="020b0503020204020204" charset="-122"/>
              </a:rPr>
              <a:t>不断搅拌</a:t>
            </a:r>
            <a:r>
              <a:rPr lang="zh-CN" altLang="en-US" sz="2000" smtClean="0">
                <a:latin typeface="微软雅黑" panose="020b0503020204020204" charset="-122"/>
                <a:ea typeface="微软雅黑" panose="020b0503020204020204" charset="-122"/>
                <a:cs typeface="微软雅黑" panose="020b0503020204020204" charset="-122"/>
              </a:rPr>
              <a:t>；③</a:t>
            </a:r>
            <a:r>
              <a:rPr lang="zh-CN" altLang="en-US" sz="2000" smtClean="0">
                <a:solidFill>
                  <a:srgbClr val="FF0000"/>
                </a:solidFill>
                <a:latin typeface="微软雅黑" panose="020b0503020204020204" charset="-122"/>
                <a:ea typeface="微软雅黑" panose="020b0503020204020204" charset="-122"/>
                <a:cs typeface="微软雅黑" panose="020b0503020204020204" charset="-122"/>
              </a:rPr>
              <a:t>将</a:t>
            </a:r>
            <a:r>
              <a:rPr lang="zh-CN" altLang="en-US" sz="2000">
                <a:solidFill>
                  <a:srgbClr val="FF0000"/>
                </a:solidFill>
                <a:latin typeface="微软雅黑" panose="020b0503020204020204" charset="-122"/>
                <a:ea typeface="微软雅黑" panose="020b0503020204020204" charset="-122"/>
                <a:cs typeface="微软雅黑" panose="020b0503020204020204" charset="-122"/>
              </a:rPr>
              <a:t>物质研碎</a:t>
            </a:r>
            <a:r>
              <a:rPr lang="zh-CN" altLang="en-US" sz="2000">
                <a:latin typeface="微软雅黑" panose="020b0503020204020204" charset="-122"/>
                <a:ea typeface="微软雅黑" panose="020b0503020204020204" charset="-122"/>
                <a:cs typeface="微软雅黑" panose="020b0503020204020204" charset="-122"/>
              </a:rPr>
              <a:t>。</a:t>
            </a:r>
          </a:p>
          <a:p>
            <a:pPr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（4）切勿将温度计当搅拌器。</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left)">
                                      <p:cBhvr>
                                        <p:cTn id="18" dur="500"/>
                                        <p:tgtEl>
                                          <p:spTgt spid="7">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wipe(left)">
                                      <p:cBhvr>
                                        <p:cTn id="23" dur="500"/>
                                        <p:tgtEl>
                                          <p:spTgt spid="7">
                                            <p:txEl>
                                              <p:pRg st="1" end="1"/>
                                            </p:txEl>
                                          </p:spTgt>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wipe(left)">
                                      <p:cBhvr>
                                        <p:cTn id="28" dur="500"/>
                                        <p:tgtEl>
                                          <p:spTgt spid="7">
                                            <p:txEl>
                                              <p:pRg st="2" end="2"/>
                                            </p:txEl>
                                          </p:spTgt>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animEffect transition="in" filter="wipe(left)">
                                      <p:cBhvr>
                                        <p:cTn id="33" dur="500"/>
                                        <p:tgtEl>
                                          <p:spTgt spid="7">
                                            <p:txEl>
                                              <p:pRg st="3" end="3"/>
                                            </p:txEl>
                                          </p:spTgt>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7">
                                            <p:txEl>
                                              <p:pRg st="4" end="4"/>
                                            </p:txEl>
                                          </p:spTgt>
                                        </p:tgtEl>
                                        <p:attrNameLst>
                                          <p:attrName>style.visibility</p:attrName>
                                        </p:attrNameLst>
                                      </p:cBhvr>
                                      <p:to>
                                        <p:strVal val="visible"/>
                                      </p:to>
                                    </p:set>
                                    <p:animEffect transition="in" filter="wipe(left)">
                                      <p:cBhvr>
                                        <p:cTn id="38" dur="500"/>
                                        <p:tgtEl>
                                          <p:spTgt spid="7">
                                            <p:txEl>
                                              <p:pRg st="4" end="4"/>
                                            </p:txEl>
                                          </p:spTgt>
                                        </p:tgtEl>
                                      </p:cBhvr>
                                    </p:animEffect>
                                  </p:childTnLst>
                                </p:cTn>
                              </p:par>
                            </p:childTnLst>
                          </p:cTn>
                        </p:par>
                      </p:childTnLst>
                    </p:cTn>
                  </p:par>
                  <p:par>
                    <p:cTn id="39" fill="hold" nodeType="clickPar">
                      <p:stCondLst>
                        <p:cond delay="indefinite"/>
                        <p:cond evt="onBegin" delay="0">
                          <p:tn val="38"/>
                        </p:cond>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7">
                                            <p:txEl>
                                              <p:pRg st="5" end="5"/>
                                            </p:txEl>
                                          </p:spTgt>
                                        </p:tgtEl>
                                        <p:attrNameLst>
                                          <p:attrName>style.visibility</p:attrName>
                                        </p:attrNameLst>
                                      </p:cBhvr>
                                      <p:to>
                                        <p:strVal val="visible"/>
                                      </p:to>
                                    </p:set>
                                    <p:animEffect transition="in" filter="wipe(left)">
                                      <p:cBhvr>
                                        <p:cTn id="43"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2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7439"/>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二、熔化和凝固</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nvSpPr>
        <p:spPr>
          <a:xfrm>
            <a:off x="244475" y="1256665"/>
            <a:ext cx="11703050" cy="5631180"/>
          </a:xfrm>
          <a:prstGeom prst="rect">
            <a:avLst/>
          </a:prstGeom>
          <a:noFill/>
        </p:spPr>
        <p:txBody>
          <a:bodyPr wrap="square" rtlCol="0" anchor="t">
            <a:spAutoFit/>
          </a:bodyPr>
          <a:lstStyle/>
          <a:p>
            <a:pPr fontAlgn="auto">
              <a:lnSpc>
                <a:spcPct val="150000"/>
              </a:lnSpc>
            </a:pPr>
            <a:r>
              <a:rPr lang="zh-CN" altLang="en-US" sz="2000">
                <a:solidFill>
                  <a:schemeClr val="accent1">
                    <a:lumMod val="75000"/>
                  </a:schemeClr>
                </a:solidFill>
                <a:latin typeface="微软雅黑" panose="020b0503020204020204" charset="-122"/>
                <a:ea typeface="微软雅黑" panose="020b0503020204020204" charset="-122"/>
                <a:cs typeface="微软雅黑" panose="020b0503020204020204" charset="-122"/>
              </a:rPr>
              <a:t>3.实验探究—探究固体熔化时温度的变化规律</a:t>
            </a:r>
          </a:p>
          <a:p>
            <a:pPr fontAlgn="auto">
              <a:lnSpc>
                <a:spcPct val="150000"/>
              </a:lnSpc>
            </a:pPr>
            <a:r>
              <a:rPr lang="zh-CN" altLang="en-US" sz="2000">
                <a:solidFill>
                  <a:schemeClr val="bg1"/>
                </a:solidFill>
                <a:highlight>
                  <a:srgbClr val="FF0000"/>
                </a:highlight>
                <a:latin typeface="微软雅黑" panose="020b0503020204020204" charset="-122"/>
                <a:ea typeface="微软雅黑" panose="020b0503020204020204" charset="-122"/>
                <a:cs typeface="微软雅黑" panose="020b0503020204020204" charset="-122"/>
              </a:rPr>
              <a:t>特别提醒：</a:t>
            </a:r>
          </a:p>
          <a:p>
            <a:pPr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（5）探究实验常见的考向：</a:t>
            </a:r>
          </a:p>
          <a:p>
            <a:pPr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1）使用适量的物质（海波、石蜡）的原因：避免加热时间过长；</a:t>
            </a:r>
          </a:p>
          <a:p>
            <a:pPr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2）器材安装顺序：自下而上；</a:t>
            </a:r>
          </a:p>
          <a:p>
            <a:pPr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3）实验中，石棉网的作用：使烧杯均匀受热；</a:t>
            </a:r>
          </a:p>
          <a:p>
            <a:pPr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4）采用水浴法的好处：是物质均匀受热；</a:t>
            </a:r>
          </a:p>
          <a:p>
            <a:pPr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5）记录时间间隔不能过长：否则可能记录不到温度不变的过程；</a:t>
            </a:r>
          </a:p>
          <a:p>
            <a:pPr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6）海波熔化和石蜡熔化的主要区别是什么：海波熔化分为固态、固液共存态和液态三个物质状态；海波有明显的转折点，熔化时温度保持不变。石蜡没有明显转折点，温度一直在发生变化。</a:t>
            </a:r>
          </a:p>
          <a:p>
            <a:pPr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7）水浴法加热的优点：试管内的物质均匀受热，缓慢升温，从而能够有充分的时间观察现象、测量温度。</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left)">
                                      <p:cBhvr>
                                        <p:cTn id="18" dur="500"/>
                                        <p:tgtEl>
                                          <p:spTgt spid="7">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wipe(left)">
                                      <p:cBhvr>
                                        <p:cTn id="23" dur="500"/>
                                        <p:tgtEl>
                                          <p:spTgt spid="7">
                                            <p:txEl>
                                              <p:pRg st="1" end="1"/>
                                            </p:txEl>
                                          </p:spTgt>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wipe(left)">
                                      <p:cBhvr>
                                        <p:cTn id="28" dur="500"/>
                                        <p:tgtEl>
                                          <p:spTgt spid="7">
                                            <p:txEl>
                                              <p:pRg st="2" end="2"/>
                                            </p:txEl>
                                          </p:spTgt>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animEffect transition="in" filter="wipe(left)">
                                      <p:cBhvr>
                                        <p:cTn id="33" dur="500"/>
                                        <p:tgtEl>
                                          <p:spTgt spid="7">
                                            <p:txEl>
                                              <p:pRg st="3" end="3"/>
                                            </p:txEl>
                                          </p:spTgt>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7">
                                            <p:txEl>
                                              <p:pRg st="4" end="4"/>
                                            </p:txEl>
                                          </p:spTgt>
                                        </p:tgtEl>
                                        <p:attrNameLst>
                                          <p:attrName>style.visibility</p:attrName>
                                        </p:attrNameLst>
                                      </p:cBhvr>
                                      <p:to>
                                        <p:strVal val="visible"/>
                                      </p:to>
                                    </p:set>
                                    <p:animEffect transition="in" filter="wipe(left)">
                                      <p:cBhvr>
                                        <p:cTn id="38" dur="500"/>
                                        <p:tgtEl>
                                          <p:spTgt spid="7">
                                            <p:txEl>
                                              <p:pRg st="4" end="4"/>
                                            </p:txEl>
                                          </p:spTgt>
                                        </p:tgtEl>
                                      </p:cBhvr>
                                    </p:animEffect>
                                  </p:childTnLst>
                                </p:cTn>
                              </p:par>
                            </p:childTnLst>
                          </p:cTn>
                        </p:par>
                      </p:childTnLst>
                    </p:cTn>
                  </p:par>
                  <p:par>
                    <p:cTn id="39" fill="hold" nodeType="clickPar">
                      <p:stCondLst>
                        <p:cond delay="indefinite"/>
                        <p:cond evt="onBegin" delay="0">
                          <p:tn val="38"/>
                        </p:cond>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7">
                                            <p:txEl>
                                              <p:pRg st="5" end="5"/>
                                            </p:txEl>
                                          </p:spTgt>
                                        </p:tgtEl>
                                        <p:attrNameLst>
                                          <p:attrName>style.visibility</p:attrName>
                                        </p:attrNameLst>
                                      </p:cBhvr>
                                      <p:to>
                                        <p:strVal val="visible"/>
                                      </p:to>
                                    </p:set>
                                    <p:animEffect transition="in" filter="wipe(left)">
                                      <p:cBhvr>
                                        <p:cTn id="43" dur="500"/>
                                        <p:tgtEl>
                                          <p:spTgt spid="7">
                                            <p:txEl>
                                              <p:pRg st="5" end="5"/>
                                            </p:txEl>
                                          </p:spTgt>
                                        </p:tgtEl>
                                      </p:cBhvr>
                                    </p:animEffect>
                                  </p:childTnLst>
                                </p:cTn>
                              </p:par>
                            </p:childTnLst>
                          </p:cTn>
                        </p:par>
                      </p:childTnLst>
                    </p:cTn>
                  </p:par>
                  <p:par>
                    <p:cTn id="44" fill="hold" nodeType="clickPar">
                      <p:stCondLst>
                        <p:cond delay="indefinite"/>
                        <p:cond evt="onBegin" delay="0">
                          <p:tn val="43"/>
                        </p:cond>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7">
                                            <p:txEl>
                                              <p:pRg st="6" end="6"/>
                                            </p:txEl>
                                          </p:spTgt>
                                        </p:tgtEl>
                                        <p:attrNameLst>
                                          <p:attrName>style.visibility</p:attrName>
                                        </p:attrNameLst>
                                      </p:cBhvr>
                                      <p:to>
                                        <p:strVal val="visible"/>
                                      </p:to>
                                    </p:set>
                                    <p:animEffect transition="in" filter="wipe(left)">
                                      <p:cBhvr>
                                        <p:cTn id="48" dur="500"/>
                                        <p:tgtEl>
                                          <p:spTgt spid="7">
                                            <p:txEl>
                                              <p:pRg st="6" end="6"/>
                                            </p:txEl>
                                          </p:spTgt>
                                        </p:tgtEl>
                                      </p:cBhvr>
                                    </p:animEffect>
                                  </p:childTnLst>
                                </p:cTn>
                              </p:par>
                            </p:childTnLst>
                          </p:cTn>
                        </p:par>
                      </p:childTnLst>
                    </p:cTn>
                  </p:par>
                  <p:par>
                    <p:cTn id="49" fill="hold" nodeType="clickPar">
                      <p:stCondLst>
                        <p:cond delay="indefinite"/>
                        <p:cond evt="onBegin" delay="0">
                          <p:tn val="48"/>
                        </p:cond>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7">
                                            <p:txEl>
                                              <p:pRg st="7" end="7"/>
                                            </p:txEl>
                                          </p:spTgt>
                                        </p:tgtEl>
                                        <p:attrNameLst>
                                          <p:attrName>style.visibility</p:attrName>
                                        </p:attrNameLst>
                                      </p:cBhvr>
                                      <p:to>
                                        <p:strVal val="visible"/>
                                      </p:to>
                                    </p:set>
                                    <p:animEffect transition="in" filter="wipe(left)">
                                      <p:cBhvr>
                                        <p:cTn id="53" dur="500"/>
                                        <p:tgtEl>
                                          <p:spTgt spid="7">
                                            <p:txEl>
                                              <p:pRg st="7" end="7"/>
                                            </p:txEl>
                                          </p:spTgt>
                                        </p:tgtEl>
                                      </p:cBhvr>
                                    </p:animEffect>
                                  </p:childTnLst>
                                </p:cTn>
                              </p:par>
                            </p:childTnLst>
                          </p:cTn>
                        </p:par>
                      </p:childTnLst>
                    </p:cTn>
                  </p:par>
                  <p:par>
                    <p:cTn id="54" fill="hold" nodeType="clickPar">
                      <p:stCondLst>
                        <p:cond delay="indefinite"/>
                        <p:cond evt="onBegin" delay="0">
                          <p:tn val="53"/>
                        </p:cond>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7">
                                            <p:txEl>
                                              <p:pRg st="8" end="8"/>
                                            </p:txEl>
                                          </p:spTgt>
                                        </p:tgtEl>
                                        <p:attrNameLst>
                                          <p:attrName>style.visibility</p:attrName>
                                        </p:attrNameLst>
                                      </p:cBhvr>
                                      <p:to>
                                        <p:strVal val="visible"/>
                                      </p:to>
                                    </p:set>
                                    <p:animEffect transition="in" filter="wipe(left)">
                                      <p:cBhvr>
                                        <p:cTn id="58" dur="500"/>
                                        <p:tgtEl>
                                          <p:spTgt spid="7">
                                            <p:txEl>
                                              <p:pRg st="8" end="8"/>
                                            </p:txEl>
                                          </p:spTgt>
                                        </p:tgtEl>
                                      </p:cBhvr>
                                    </p:animEffect>
                                  </p:childTnLst>
                                </p:cTn>
                              </p:par>
                            </p:childTnLst>
                          </p:cTn>
                        </p:par>
                      </p:childTnLst>
                    </p:cTn>
                  </p:par>
                  <p:par>
                    <p:cTn id="59" fill="hold" nodeType="clickPar">
                      <p:stCondLst>
                        <p:cond delay="indefinite"/>
                        <p:cond evt="onBegin" delay="0">
                          <p:tn val="58"/>
                        </p:cond>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7">
                                            <p:txEl>
                                              <p:pRg st="9" end="9"/>
                                            </p:txEl>
                                          </p:spTgt>
                                        </p:tgtEl>
                                        <p:attrNameLst>
                                          <p:attrName>style.visibility</p:attrName>
                                        </p:attrNameLst>
                                      </p:cBhvr>
                                      <p:to>
                                        <p:strVal val="visible"/>
                                      </p:to>
                                    </p:set>
                                    <p:animEffect transition="in" filter="wipe(left)">
                                      <p:cBhvr>
                                        <p:cTn id="63"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79" name="矩形 78" title=""/>
          <p:cNvSpPr/>
          <p:nvPr/>
        </p:nvSpPr>
        <p:spPr>
          <a:xfrm>
            <a:off x="0" y="5287010"/>
            <a:ext cx="12192000" cy="1570990"/>
          </a:xfrm>
          <a:prstGeom prst="rect">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600" b="1">
              <a:sym typeface="+mn-ea"/>
            </a:endParaRPr>
          </a:p>
        </p:txBody>
      </p:sp>
      <p:sp>
        <p:nvSpPr>
          <p:cNvPr id="80" name="泪滴形 79" title=""/>
          <p:cNvSpPr/>
          <p:nvPr/>
        </p:nvSpPr>
        <p:spPr>
          <a:xfrm flipV="1">
            <a:off x="334841" y="526047"/>
            <a:ext cx="1405913" cy="1405913"/>
          </a:xfrm>
          <a:prstGeom prst="teardrop">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600" b="1">
              <a:sym typeface="+mn-ea"/>
            </a:endParaRPr>
          </a:p>
        </p:txBody>
      </p:sp>
      <p:sp>
        <p:nvSpPr>
          <p:cNvPr id="11" name="文本框 10" title=""/>
          <p:cNvSpPr txBox="1"/>
          <p:nvPr/>
        </p:nvSpPr>
        <p:spPr>
          <a:xfrm>
            <a:off x="735818" y="756063"/>
            <a:ext cx="1877437" cy="1175899"/>
          </a:xfrm>
          <a:prstGeom prst="rect">
            <a:avLst/>
          </a:prstGeom>
          <a:noFill/>
        </p:spPr>
        <p:txBody>
          <a:bodyPr wrap="none" lIns="0" tIns="0" rIns="0" bIns="0" rtlCol="0">
            <a:noAutofit/>
          </a:bodyPr>
          <a:lstStyle/>
          <a:p>
            <a:pPr>
              <a:lnSpc>
                <a:spcPct val="110000"/>
              </a:lnSpc>
            </a:pPr>
            <a:r>
              <a:rPr lang="zh-CN" altLang="en-US" sz="6600">
                <a:solidFill>
                  <a:schemeClr val="tx1">
                    <a:lumMod val="75000"/>
                    <a:lumOff val="25000"/>
                  </a:schemeClr>
                </a:solidFill>
                <a:latin typeface="+mj-ea"/>
                <a:ea typeface="+mj-ea"/>
              </a:rPr>
              <a:t>目录</a:t>
            </a:r>
          </a:p>
        </p:txBody>
      </p:sp>
      <p:sp>
        <p:nvSpPr>
          <p:cNvPr id="45" name="文本框 44" title=""/>
          <p:cNvSpPr txBox="1"/>
          <p:nvPr/>
        </p:nvSpPr>
        <p:spPr>
          <a:xfrm>
            <a:off x="776804" y="1812598"/>
            <a:ext cx="3048000" cy="329321"/>
          </a:xfrm>
          <a:prstGeom prst="rect">
            <a:avLst/>
          </a:prstGeom>
          <a:noFill/>
        </p:spPr>
        <p:txBody>
          <a:bodyPr wrap="square" lIns="0" tIns="0" rIns="0" bIns="0" rtlCol="0">
            <a:noAutofit/>
          </a:bodyPr>
          <a:lstStyle/>
          <a:p>
            <a:pPr algn="dist">
              <a:lnSpc>
                <a:spcPct val="110000"/>
              </a:lnSpc>
            </a:pPr>
            <a:r>
              <a:rPr lang="en-US" altLang="zh-CN" sz="1400">
                <a:solidFill>
                  <a:schemeClr val="tx1">
                    <a:lumMod val="75000"/>
                    <a:lumOff val="25000"/>
                  </a:schemeClr>
                </a:solidFill>
                <a:latin typeface="+mn-ea"/>
              </a:rPr>
              <a:t>CONTENTS</a:t>
            </a:r>
            <a:endParaRPr lang="zh-CN" altLang="en-US" sz="1400">
              <a:solidFill>
                <a:schemeClr val="tx1">
                  <a:lumMod val="75000"/>
                  <a:lumOff val="25000"/>
                </a:schemeClr>
              </a:solidFill>
              <a:latin typeface="+mn-ea"/>
            </a:endParaRPr>
          </a:p>
        </p:txBody>
      </p:sp>
      <p:sp>
        <p:nvSpPr>
          <p:cNvPr id="10" name="圆角矩形 9" title=""/>
          <p:cNvSpPr/>
          <p:nvPr/>
        </p:nvSpPr>
        <p:spPr>
          <a:xfrm>
            <a:off x="542925" y="2695575"/>
            <a:ext cx="2529840" cy="3081020"/>
          </a:xfrm>
          <a:prstGeom prst="roundRect">
            <a:avLst>
              <a:gd name="adj" fmla="val 10513"/>
            </a:avLst>
          </a:prstGeom>
          <a:gradFill flip="none" rotWithShape="1">
            <a:gsLst>
              <a:gs pos="16000">
                <a:schemeClr val="bg1"/>
              </a:gs>
              <a:gs pos="100000">
                <a:srgbClr val="78C2FF"/>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title=""/>
          <p:cNvSpPr/>
          <p:nvPr/>
        </p:nvSpPr>
        <p:spPr>
          <a:xfrm>
            <a:off x="1257935" y="3069590"/>
            <a:ext cx="1174750" cy="1174750"/>
          </a:xfrm>
          <a:prstGeom prst="ellipse">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600" b="1">
                <a:sym typeface="+mn-ea"/>
              </a:rPr>
              <a:t>01</a:t>
            </a:r>
          </a:p>
        </p:txBody>
      </p:sp>
      <p:sp>
        <p:nvSpPr>
          <p:cNvPr id="50" name="文本框 49" title=""/>
          <p:cNvSpPr txBox="1"/>
          <p:nvPr/>
        </p:nvSpPr>
        <p:spPr>
          <a:xfrm>
            <a:off x="970280" y="4519295"/>
            <a:ext cx="1641475" cy="492760"/>
          </a:xfrm>
          <a:prstGeom prst="rect">
            <a:avLst/>
          </a:prstGeom>
          <a:noFill/>
        </p:spPr>
        <p:txBody>
          <a:bodyPr wrap="none" lIns="0" tIns="0" rIns="0" bIns="0" rtlCol="0">
            <a:noAutofit/>
          </a:bodyPr>
          <a:lstStyle/>
          <a:p>
            <a:pPr lvl="0" algn="ctr">
              <a:buClrTx/>
              <a:buSzTx/>
              <a:buFontTx/>
            </a:pPr>
            <a:r>
              <a:rPr lang="zh-CN" altLang="en-US" sz="3200" b="1">
                <a:solidFill>
                  <a:schemeClr val="accent2">
                    <a:lumMod val="75000"/>
                  </a:schemeClr>
                </a:solidFill>
                <a:latin typeface="幼圆" panose="02010509060101010101" charset="-122"/>
                <a:ea typeface="幼圆" panose="02010509060101010101" charset="-122"/>
                <a:sym typeface="+mn-ea"/>
              </a:rPr>
              <a:t>考情分析</a:t>
            </a:r>
          </a:p>
        </p:txBody>
      </p:sp>
      <p:sp>
        <p:nvSpPr>
          <p:cNvPr id="5" name="圆角矩形 4" title=""/>
          <p:cNvSpPr/>
          <p:nvPr/>
        </p:nvSpPr>
        <p:spPr>
          <a:xfrm>
            <a:off x="3383280" y="2695575"/>
            <a:ext cx="2529840" cy="3081020"/>
          </a:xfrm>
          <a:prstGeom prst="roundRect">
            <a:avLst>
              <a:gd name="adj" fmla="val 10513"/>
            </a:avLst>
          </a:prstGeom>
          <a:gradFill flip="none" rotWithShape="1">
            <a:gsLst>
              <a:gs pos="16000">
                <a:schemeClr val="bg1"/>
              </a:gs>
              <a:gs pos="100000">
                <a:srgbClr val="78C2FF"/>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6" name="椭圆 5" title=""/>
          <p:cNvSpPr/>
          <p:nvPr/>
        </p:nvSpPr>
        <p:spPr>
          <a:xfrm>
            <a:off x="4060190" y="3069590"/>
            <a:ext cx="1174750" cy="1174750"/>
          </a:xfrm>
          <a:prstGeom prst="ellipse">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600" b="1">
                <a:sym typeface="+mn-ea"/>
              </a:rPr>
              <a:t>02</a:t>
            </a:r>
          </a:p>
        </p:txBody>
      </p:sp>
      <p:sp>
        <p:nvSpPr>
          <p:cNvPr id="7" name="文本框 6" title=""/>
          <p:cNvSpPr txBox="1"/>
          <p:nvPr/>
        </p:nvSpPr>
        <p:spPr>
          <a:xfrm>
            <a:off x="3827145" y="4458335"/>
            <a:ext cx="1641475" cy="492760"/>
          </a:xfrm>
          <a:prstGeom prst="rect">
            <a:avLst/>
          </a:prstGeom>
          <a:noFill/>
        </p:spPr>
        <p:txBody>
          <a:bodyPr wrap="none" lIns="0" tIns="0" rIns="0" bIns="0" rtlCol="0">
            <a:noAutofit/>
          </a:bodyPr>
          <a:lstStyle/>
          <a:p>
            <a:pPr algn="ctr"/>
            <a:r>
              <a:rPr lang="zh-CN" altLang="en-US" sz="3200" b="1">
                <a:solidFill>
                  <a:schemeClr val="accent2">
                    <a:lumMod val="75000"/>
                  </a:schemeClr>
                </a:solidFill>
                <a:latin typeface="幼圆" panose="02010509060101010101" charset="-122"/>
                <a:ea typeface="幼圆" panose="02010509060101010101" charset="-122"/>
              </a:rPr>
              <a:t>知识建构</a:t>
            </a:r>
          </a:p>
        </p:txBody>
      </p:sp>
      <p:sp>
        <p:nvSpPr>
          <p:cNvPr id="20" name="圆角矩形 19" title=""/>
          <p:cNvSpPr/>
          <p:nvPr/>
        </p:nvSpPr>
        <p:spPr>
          <a:xfrm>
            <a:off x="6185535" y="2695575"/>
            <a:ext cx="2529840" cy="3081020"/>
          </a:xfrm>
          <a:prstGeom prst="roundRect">
            <a:avLst>
              <a:gd name="adj" fmla="val 10513"/>
            </a:avLst>
          </a:prstGeom>
          <a:gradFill flip="none" rotWithShape="1">
            <a:gsLst>
              <a:gs pos="16000">
                <a:schemeClr val="bg1"/>
              </a:gs>
              <a:gs pos="100000">
                <a:srgbClr val="78C2FF"/>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4" name="椭圆 23" title=""/>
          <p:cNvSpPr/>
          <p:nvPr/>
        </p:nvSpPr>
        <p:spPr>
          <a:xfrm>
            <a:off x="6862445" y="3069590"/>
            <a:ext cx="1174750" cy="1174750"/>
          </a:xfrm>
          <a:prstGeom prst="ellipse">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600" b="1">
                <a:sym typeface="+mn-ea"/>
              </a:rPr>
              <a:t>03</a:t>
            </a:r>
          </a:p>
        </p:txBody>
      </p:sp>
      <p:sp>
        <p:nvSpPr>
          <p:cNvPr id="25" name="文本框 24" title=""/>
          <p:cNvSpPr txBox="1"/>
          <p:nvPr/>
        </p:nvSpPr>
        <p:spPr>
          <a:xfrm>
            <a:off x="6629400" y="4458335"/>
            <a:ext cx="1641475" cy="492760"/>
          </a:xfrm>
          <a:prstGeom prst="rect">
            <a:avLst/>
          </a:prstGeom>
          <a:noFill/>
        </p:spPr>
        <p:txBody>
          <a:bodyPr wrap="none" lIns="0" tIns="0" rIns="0" bIns="0" rtlCol="0">
            <a:noAutofit/>
          </a:bodyPr>
          <a:lstStyle/>
          <a:p>
            <a:pPr lvl="0" algn="ctr">
              <a:buClrTx/>
              <a:buSzTx/>
              <a:buFontTx/>
            </a:pPr>
            <a:r>
              <a:rPr lang="zh-CN" altLang="en-US" sz="3200" b="1">
                <a:solidFill>
                  <a:schemeClr val="accent2">
                    <a:lumMod val="75000"/>
                  </a:schemeClr>
                </a:solidFill>
                <a:latin typeface="幼圆" panose="02010509060101010101" charset="-122"/>
                <a:ea typeface="幼圆" panose="02010509060101010101" charset="-122"/>
                <a:sym typeface="+mn-ea"/>
              </a:rPr>
              <a:t>知识梳理</a:t>
            </a:r>
          </a:p>
        </p:txBody>
      </p:sp>
      <p:sp>
        <p:nvSpPr>
          <p:cNvPr id="28" name="圆角矩形 27" title=""/>
          <p:cNvSpPr/>
          <p:nvPr/>
        </p:nvSpPr>
        <p:spPr>
          <a:xfrm>
            <a:off x="8987790" y="2695575"/>
            <a:ext cx="2529840" cy="3081020"/>
          </a:xfrm>
          <a:prstGeom prst="roundRect">
            <a:avLst>
              <a:gd name="adj" fmla="val 10513"/>
            </a:avLst>
          </a:prstGeom>
          <a:gradFill flip="none" rotWithShape="1">
            <a:gsLst>
              <a:gs pos="16000">
                <a:schemeClr val="bg1"/>
              </a:gs>
              <a:gs pos="100000">
                <a:srgbClr val="78C2FF"/>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9" name="椭圆 28" title=""/>
          <p:cNvSpPr/>
          <p:nvPr/>
        </p:nvSpPr>
        <p:spPr>
          <a:xfrm>
            <a:off x="9664700" y="3069590"/>
            <a:ext cx="1174750" cy="1174750"/>
          </a:xfrm>
          <a:prstGeom prst="ellipse">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600" b="1">
                <a:sym typeface="+mn-ea"/>
              </a:rPr>
              <a:t>04</a:t>
            </a:r>
          </a:p>
        </p:txBody>
      </p:sp>
      <p:sp>
        <p:nvSpPr>
          <p:cNvPr id="30" name="文本框 29" title=""/>
          <p:cNvSpPr txBox="1"/>
          <p:nvPr/>
        </p:nvSpPr>
        <p:spPr>
          <a:xfrm>
            <a:off x="9431655" y="4458335"/>
            <a:ext cx="1641475" cy="492760"/>
          </a:xfrm>
          <a:prstGeom prst="rect">
            <a:avLst/>
          </a:prstGeom>
          <a:noFill/>
        </p:spPr>
        <p:txBody>
          <a:bodyPr wrap="none" lIns="0" tIns="0" rIns="0" bIns="0" rtlCol="0">
            <a:noAutofit/>
          </a:bodyPr>
          <a:lstStyle/>
          <a:p>
            <a:pPr lvl="0" algn="ctr">
              <a:buClrTx/>
              <a:buSzTx/>
              <a:buFontTx/>
            </a:pPr>
            <a:r>
              <a:rPr lang="zh-CN" altLang="en-US" sz="3200" b="1">
                <a:solidFill>
                  <a:schemeClr val="accent2">
                    <a:lumMod val="75000"/>
                  </a:schemeClr>
                </a:solidFill>
                <a:latin typeface="幼圆" panose="02010509060101010101" charset="-122"/>
                <a:ea typeface="幼圆" panose="02010509060101010101" charset="-122"/>
                <a:sym typeface="+mn-ea"/>
              </a:rPr>
              <a:t>题型归纳</a:t>
            </a:r>
          </a:p>
        </p:txBody>
      </p:sp>
    </p:spTree>
  </p:cSld>
  <p:clrMapOvr>
    <a:masterClrMapping/>
  </p:clrMapOvr>
  <p:transition/>
  <p:timing/>
</p:sld>
</file>

<file path=ppt/slides/slide3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7439"/>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二、熔化和凝固</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nvSpPr>
        <p:spPr>
          <a:xfrm>
            <a:off x="244475" y="1256665"/>
            <a:ext cx="11703050" cy="2861310"/>
          </a:xfrm>
          <a:prstGeom prst="rect">
            <a:avLst/>
          </a:prstGeom>
          <a:noFill/>
        </p:spPr>
        <p:txBody>
          <a:bodyPr wrap="square" rtlCol="0" anchor="t">
            <a:spAutoFit/>
          </a:bodyPr>
          <a:lstStyle/>
          <a:p>
            <a:pPr fontAlgn="auto">
              <a:lnSpc>
                <a:spcPct val="150000"/>
              </a:lnSpc>
            </a:pPr>
            <a:r>
              <a:rPr lang="zh-CN" altLang="en-US" sz="2000">
                <a:solidFill>
                  <a:schemeClr val="accent1">
                    <a:lumMod val="75000"/>
                  </a:schemeClr>
                </a:solidFill>
                <a:latin typeface="微软雅黑" panose="020b0503020204020204" charset="-122"/>
                <a:ea typeface="微软雅黑" panose="020b0503020204020204" charset="-122"/>
                <a:cs typeface="微软雅黑" panose="020b0503020204020204" charset="-122"/>
              </a:rPr>
              <a:t>4.液体凝固的特点</a:t>
            </a:r>
          </a:p>
          <a:p>
            <a:pPr fontAlgn="auto">
              <a:lnSpc>
                <a:spcPct val="150000"/>
              </a:lnSpc>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（1）海波熔化结束后，停止加热，海波温度逐渐降低，但并不会凝固，只有当温度降到48℃时，海波才开始凝固，且在凝固过程中，海波的温度保持不变，直到全部凝固后温度才会继续下降。</a:t>
            </a:r>
          </a:p>
          <a:p>
            <a:pPr fontAlgn="auto">
              <a:lnSpc>
                <a:spcPct val="150000"/>
              </a:lnSpc>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（2）对液态的石蜡停止加热时，石蜡逐渐由稀变软最后变成固态，在这一过程中，石蜡的温度不断降低。</a:t>
            </a:r>
          </a:p>
          <a:p>
            <a:pPr fontAlgn="auto">
              <a:lnSpc>
                <a:spcPct val="150000"/>
              </a:lnSpc>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（3）由此可知，凝固过程是熔化的逆过程，当物质由液态变成固态时，会向外</a:t>
            </a:r>
            <a:r>
              <a:rPr lang="en-US" altLang="zh-CN" sz="2000" u="sng">
                <a:solidFill>
                  <a:schemeClr val="tx1"/>
                </a:solidFill>
                <a:latin typeface="微软雅黑" panose="020b0503020204020204" charset="-122"/>
                <a:ea typeface="微软雅黑" panose="020b0503020204020204" charset="-122"/>
                <a:cs typeface="微软雅黑" panose="020b0503020204020204" charset="-122"/>
              </a:rPr>
              <a:t>                </a:t>
            </a:r>
            <a:r>
              <a:rPr lang="zh-CN" altLang="en-US" sz="2000">
                <a:solidFill>
                  <a:schemeClr val="tx1"/>
                </a:solidFill>
                <a:latin typeface="微软雅黑" panose="020b0503020204020204" charset="-122"/>
                <a:ea typeface="微软雅黑" panose="020b0503020204020204" charset="-122"/>
                <a:cs typeface="微软雅黑" panose="020b0503020204020204" charset="-122"/>
              </a:rPr>
              <a:t>。</a:t>
            </a:r>
          </a:p>
        </p:txBody>
      </p:sp>
      <p:sp>
        <p:nvSpPr>
          <p:cNvPr id="10" name="文本框 9" title=""/>
          <p:cNvSpPr txBox="1"/>
          <p:nvPr/>
        </p:nvSpPr>
        <p:spPr>
          <a:xfrm>
            <a:off x="9173845" y="3646170"/>
            <a:ext cx="1198880" cy="398780"/>
          </a:xfrm>
          <a:prstGeom prst="rect">
            <a:avLst/>
          </a:prstGeom>
          <a:noFill/>
        </p:spPr>
        <p:txBody>
          <a:bodyPr wrap="none" rtlCol="0">
            <a:spAutoFit/>
          </a:bodyPr>
          <a:lstStyle/>
          <a:p>
            <a:r>
              <a:rPr lang="zh-CN" altLang="en-US" sz="2000">
                <a:solidFill>
                  <a:srgbClr val="FF0000"/>
                </a:solidFill>
                <a:latin typeface="微软雅黑" panose="020b0503020204020204" charset="-122"/>
                <a:ea typeface="微软雅黑" panose="020b0503020204020204" charset="-122"/>
              </a:rPr>
              <a:t>放出热量</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left)">
                                      <p:cBhvr>
                                        <p:cTn id="18" dur="500"/>
                                        <p:tgtEl>
                                          <p:spTgt spid="7">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wipe(left)">
                                      <p:cBhvr>
                                        <p:cTn id="23" dur="500"/>
                                        <p:tgtEl>
                                          <p:spTgt spid="7">
                                            <p:txEl>
                                              <p:pRg st="1" end="1"/>
                                            </p:txEl>
                                          </p:spTgt>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wipe(left)">
                                      <p:cBhvr>
                                        <p:cTn id="28" dur="500"/>
                                        <p:tgtEl>
                                          <p:spTgt spid="7">
                                            <p:txEl>
                                              <p:pRg st="2" end="2"/>
                                            </p:txEl>
                                          </p:spTgt>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animEffect transition="in" filter="wipe(left)">
                                      <p:cBhvr>
                                        <p:cTn id="33" dur="500"/>
                                        <p:tgtEl>
                                          <p:spTgt spid="7">
                                            <p:txEl>
                                              <p:pRg st="3" end="3"/>
                                            </p:txEl>
                                          </p:spTgt>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10" grpId="0"/>
    </p:bldLst>
  </p:timing>
</p:sld>
</file>

<file path=ppt/slides/slide3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6212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三、熔点和凝固点</a:t>
            </a:r>
          </a:p>
        </p:txBody>
      </p:sp>
      <p:sp>
        <p:nvSpPr>
          <p:cNvPr id="7" name="文本框 6" title=""/>
          <p:cNvSpPr txBox="1"/>
          <p:nvPr/>
        </p:nvSpPr>
        <p:spPr>
          <a:xfrm>
            <a:off x="292735" y="1376680"/>
            <a:ext cx="11727815" cy="5169535"/>
          </a:xfrm>
          <a:prstGeom prst="rect">
            <a:avLst/>
          </a:prstGeom>
          <a:noFill/>
        </p:spPr>
        <p:txBody>
          <a:bodyPr wrap="square" rtlCol="0" anchor="t">
            <a:spAutoFit/>
          </a:bodyPr>
          <a:lstStyle/>
          <a:p>
            <a:pPr fontAlgn="auto">
              <a:lnSpc>
                <a:spcPct val="150000"/>
              </a:lnSpc>
            </a:pPr>
            <a:r>
              <a:rPr lang="zh-CN" altLang="en-US" sz="2000">
                <a:solidFill>
                  <a:schemeClr val="accent1"/>
                </a:solidFill>
                <a:latin typeface="微软雅黑" panose="020b0503020204020204" charset="-122"/>
                <a:ea typeface="微软雅黑" panose="020b0503020204020204" charset="-122"/>
                <a:cs typeface="微软雅黑" panose="020b0503020204020204" charset="-122"/>
              </a:rPr>
              <a:t>1.晶体和非晶体</a:t>
            </a:r>
          </a:p>
          <a:p>
            <a:pPr fontAlgn="auto">
              <a:lnSpc>
                <a:spcPct val="150000"/>
              </a:lnSpc>
            </a:pPr>
            <a:endParaRPr lang="zh-CN" altLang="en-US" sz="2000">
              <a:latin typeface="微软雅黑" panose="020b0503020204020204" charset="-122"/>
              <a:ea typeface="微软雅黑" panose="020b0503020204020204" charset="-122"/>
              <a:cs typeface="微软雅黑" panose="020b0503020204020204" charset="-122"/>
            </a:endParaRPr>
          </a:p>
          <a:p>
            <a:pPr fontAlgn="auto">
              <a:lnSpc>
                <a:spcPct val="150000"/>
              </a:lnSpc>
            </a:pPr>
            <a:endParaRPr lang="zh-CN" altLang="en-US" sz="2000">
              <a:latin typeface="微软雅黑" panose="020b0503020204020204" charset="-122"/>
              <a:ea typeface="微软雅黑" panose="020b0503020204020204" charset="-122"/>
              <a:cs typeface="微软雅黑" panose="020b0503020204020204" charset="-122"/>
            </a:endParaRPr>
          </a:p>
          <a:p>
            <a:pPr fontAlgn="auto">
              <a:lnSpc>
                <a:spcPct val="150000"/>
              </a:lnSpc>
            </a:pPr>
            <a:endParaRPr lang="zh-CN" altLang="en-US"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 </a:t>
            </a:r>
          </a:p>
          <a:p>
            <a:pPr fontAlgn="auto">
              <a:lnSpc>
                <a:spcPct val="150000"/>
              </a:lnSpc>
            </a:pPr>
            <a:endParaRPr lang="zh-CN" altLang="en-US" sz="2000">
              <a:latin typeface="微软雅黑" panose="020b0503020204020204" charset="-122"/>
              <a:ea typeface="微软雅黑" panose="020b0503020204020204" charset="-122"/>
              <a:cs typeface="微软雅黑" panose="020b0503020204020204" charset="-122"/>
            </a:endParaRPr>
          </a:p>
          <a:p>
            <a:pPr fontAlgn="auto">
              <a:lnSpc>
                <a:spcPct val="150000"/>
              </a:lnSpc>
            </a:pPr>
            <a:endParaRPr lang="zh-CN" altLang="en-US"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000">
                <a:solidFill>
                  <a:schemeClr val="accent1"/>
                </a:solidFill>
                <a:latin typeface="微软雅黑" panose="020b0503020204020204" charset="-122"/>
                <a:ea typeface="微软雅黑" panose="020b0503020204020204" charset="-122"/>
                <a:cs typeface="微软雅黑" panose="020b0503020204020204" charset="-122"/>
              </a:rPr>
              <a:t>2.熔点与凝固点</a:t>
            </a:r>
          </a:p>
          <a:p>
            <a:pPr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（1）熔点：晶体熔化时的温度叫熔点。晶体不同，熔点一般不同；非晶体没有确定的熔点。</a:t>
            </a:r>
          </a:p>
          <a:p>
            <a:pPr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（2）凝固点：液体凝固成晶体时有确定的温度，这个温度叫凝固点。同一物质的凝固点和熔点相同。非晶体没有确定的凝固点。</a:t>
            </a:r>
          </a:p>
        </p:txBody>
      </p:sp>
      <p:graphicFrame>
        <p:nvGraphicFramePr>
          <p:cNvPr id="10" name="表格 9" title=""/>
          <p:cNvGraphicFramePr>
            <a:graphicFrameLocks noGrp="1"/>
          </p:cNvGraphicFramePr>
          <p:nvPr>
            <p:custDataLst>
              <p:tags r:id="rId3"/>
            </p:custDataLst>
          </p:nvPr>
        </p:nvGraphicFramePr>
        <p:xfrm>
          <a:off x="447675" y="2336165"/>
          <a:ext cx="10889615" cy="1963420"/>
        </p:xfrm>
        <a:graphic>
          <a:graphicData uri="http://schemas.openxmlformats.org/drawingml/2006/table">
            <a:tbl>
              <a:tblPr firstRow="1" bandRow="1">
                <a:tableStyleId>{5940675A-B579-460E-94D1-54222C63F5DA}</a:tableStyleId>
              </a:tblPr>
              <a:tblGrid>
                <a:gridCol w="985520"/>
                <a:gridCol w="6527800"/>
                <a:gridCol w="3376295"/>
              </a:tblGrid>
              <a:tr h="392430">
                <a:tc>
                  <a:txBody>
                    <a:bodyPr vert="horz" wrap="square"/>
                    <a:lstStyle/>
                    <a:p>
                      <a:pPr indent="0" algn="ctr">
                        <a:buNone/>
                      </a:pPr>
                      <a:r>
                        <a:rPr lang="en-US" sz="1800" b="1">
                          <a:solidFill>
                            <a:srgbClr val="000000"/>
                          </a:solidFill>
                          <a:latin typeface="微软雅黑" panose="020b0503020204020204" charset="-122"/>
                          <a:ea typeface="微软雅黑" panose="020b0503020204020204" charset="-122"/>
                          <a:cs typeface="宋体" panose="02010600030101010101" pitchFamily="2" charset="-122"/>
                        </a:rPr>
                        <a:t>分类</a:t>
                      </a:r>
                      <a:endParaRPr lang="en-US" altLang="en-US" sz="18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algn="ctr">
                        <a:buNone/>
                      </a:pPr>
                      <a:r>
                        <a:rPr lang="en-US" sz="1800" b="1">
                          <a:solidFill>
                            <a:srgbClr val="000000"/>
                          </a:solidFill>
                          <a:latin typeface="微软雅黑" panose="020b0503020204020204" charset="-122"/>
                          <a:ea typeface="微软雅黑" panose="020b0503020204020204" charset="-122"/>
                          <a:cs typeface="宋体" panose="02010600030101010101" pitchFamily="2" charset="-122"/>
                        </a:rPr>
                        <a:t>定义</a:t>
                      </a:r>
                      <a:endParaRPr lang="en-US" altLang="en-US" sz="18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algn="ctr">
                        <a:buNone/>
                      </a:pPr>
                      <a:r>
                        <a:rPr lang="en-US" sz="1800" b="1">
                          <a:solidFill>
                            <a:srgbClr val="000000"/>
                          </a:solidFill>
                          <a:latin typeface="微软雅黑" panose="020b0503020204020204" charset="-122"/>
                          <a:ea typeface="微软雅黑" panose="020b0503020204020204" charset="-122"/>
                          <a:cs typeface="宋体" panose="02010600030101010101" pitchFamily="2" charset="-122"/>
                        </a:rPr>
                        <a:t>常见物质</a:t>
                      </a:r>
                      <a:endParaRPr lang="en-US" altLang="en-US" sz="18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r>
              <a:tr h="785495">
                <a:tc>
                  <a:txBody>
                    <a:bodyPr vert="horz" wrap="square"/>
                    <a:lstStyle/>
                    <a:p>
                      <a:pPr indent="0" algn="ctr">
                        <a:buNone/>
                      </a:pPr>
                      <a:r>
                        <a:rPr lang="en-US" sz="1800" b="1">
                          <a:solidFill>
                            <a:srgbClr val="000000"/>
                          </a:solidFill>
                          <a:latin typeface="微软雅黑" panose="020b0503020204020204" charset="-122"/>
                          <a:ea typeface="微软雅黑" panose="020b0503020204020204" charset="-122"/>
                          <a:cs typeface="宋体" panose="02010600030101010101" pitchFamily="2" charset="-122"/>
                        </a:rPr>
                        <a:t>晶体</a:t>
                      </a:r>
                      <a:endParaRPr lang="en-US" altLang="en-US" sz="18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800" b="0">
                          <a:solidFill>
                            <a:schemeClr val="accent2">
                              <a:lumMod val="75000"/>
                            </a:schemeClr>
                          </a:solidFill>
                          <a:latin typeface="微软雅黑" panose="020b0503020204020204" charset="-122"/>
                          <a:ea typeface="微软雅黑" panose="020b0503020204020204" charset="-122"/>
                          <a:cs typeface="宋体" panose="02010600030101010101" pitchFamily="2" charset="-122"/>
                        </a:rPr>
                        <a:t>有些固体物质在熔化过程中尽管不断吸热，温度却保持不变，有固定的熔化温度，这类固体叫晶体</a:t>
                      </a:r>
                      <a:endParaRPr lang="en-US" altLang="en-US" sz="1800" b="0">
                        <a:solidFill>
                          <a:schemeClr val="accent2">
                            <a:lumMod val="75000"/>
                          </a:schemeClr>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800" b="0">
                          <a:solidFill>
                            <a:schemeClr val="accent2">
                              <a:lumMod val="75000"/>
                            </a:schemeClr>
                          </a:solidFill>
                          <a:latin typeface="微软雅黑" panose="020b0503020204020204" charset="-122"/>
                          <a:ea typeface="微软雅黑" panose="020b0503020204020204" charset="-122"/>
                          <a:cs typeface="宋体" panose="02010600030101010101" pitchFamily="2" charset="-122"/>
                        </a:rPr>
                        <a:t>海波、冰、萘、食盐、金属、固态水银等</a:t>
                      </a:r>
                      <a:endParaRPr lang="en-US" altLang="en-US" sz="1800" b="0">
                        <a:solidFill>
                          <a:schemeClr val="accent2">
                            <a:lumMod val="75000"/>
                          </a:schemeClr>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85495">
                <a:tc>
                  <a:txBody>
                    <a:bodyPr vert="horz" wrap="square"/>
                    <a:lstStyle/>
                    <a:p>
                      <a:pPr indent="0" algn="ctr">
                        <a:buNone/>
                      </a:pPr>
                      <a:r>
                        <a:rPr lang="en-US" sz="1800" b="1">
                          <a:solidFill>
                            <a:srgbClr val="000000"/>
                          </a:solidFill>
                          <a:latin typeface="微软雅黑" panose="020b0503020204020204" charset="-122"/>
                          <a:ea typeface="微软雅黑" panose="020b0503020204020204" charset="-122"/>
                          <a:cs typeface="宋体" panose="02010600030101010101" pitchFamily="2" charset="-122"/>
                        </a:rPr>
                        <a:t>非晶体</a:t>
                      </a:r>
                      <a:endParaRPr lang="en-US" altLang="en-US" sz="18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800" b="0">
                          <a:solidFill>
                            <a:schemeClr val="accent2">
                              <a:lumMod val="75000"/>
                            </a:schemeClr>
                          </a:solidFill>
                          <a:latin typeface="微软雅黑" panose="020b0503020204020204" charset="-122"/>
                          <a:ea typeface="微软雅黑" panose="020b0503020204020204" charset="-122"/>
                          <a:cs typeface="宋体" panose="02010600030101010101" pitchFamily="2" charset="-122"/>
                        </a:rPr>
                        <a:t>有些固体在熔化过程中，只要不断吸热，温度就不断上升，没有固定的熔化温度，这类固体叫非晶体</a:t>
                      </a:r>
                      <a:endParaRPr lang="en-US" altLang="en-US" sz="1800" b="0">
                        <a:solidFill>
                          <a:schemeClr val="accent2">
                            <a:lumMod val="75000"/>
                          </a:schemeClr>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800" b="0">
                          <a:solidFill>
                            <a:schemeClr val="accent2">
                              <a:lumMod val="75000"/>
                            </a:schemeClr>
                          </a:solidFill>
                          <a:latin typeface="微软雅黑" panose="020b0503020204020204" charset="-122"/>
                          <a:ea typeface="微软雅黑" panose="020b0503020204020204" charset="-122"/>
                          <a:cs typeface="宋体" panose="02010600030101010101" pitchFamily="2" charset="-122"/>
                        </a:rPr>
                        <a:t>石蜡、松香、玻璃、沥青、塑料、橡胶等</a:t>
                      </a:r>
                      <a:endParaRPr lang="en-US" altLang="en-US" sz="1800" b="0">
                        <a:solidFill>
                          <a:schemeClr val="accent2">
                            <a:lumMod val="75000"/>
                          </a:schemeClr>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left)">
                                      <p:cBhvr>
                                        <p:cTn id="18" dur="500"/>
                                        <p:tgtEl>
                                          <p:spTgt spid="7">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7">
                                            <p:txEl>
                                              <p:pRg st="4" end="4"/>
                                            </p:txEl>
                                          </p:spTgt>
                                        </p:tgtEl>
                                        <p:attrNameLst>
                                          <p:attrName>style.visibility</p:attrName>
                                        </p:attrNameLst>
                                      </p:cBhvr>
                                      <p:to>
                                        <p:strVal val="visible"/>
                                      </p:to>
                                    </p:set>
                                    <p:animEffect transition="in" filter="wipe(left)">
                                      <p:cBhvr>
                                        <p:cTn id="28" dur="500"/>
                                        <p:tgtEl>
                                          <p:spTgt spid="7">
                                            <p:txEl>
                                              <p:pRg st="4" end="4"/>
                                            </p:txEl>
                                          </p:spTgt>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7">
                                            <p:txEl>
                                              <p:pRg st="7" end="7"/>
                                            </p:txEl>
                                          </p:spTgt>
                                        </p:tgtEl>
                                        <p:attrNameLst>
                                          <p:attrName>style.visibility</p:attrName>
                                        </p:attrNameLst>
                                      </p:cBhvr>
                                      <p:to>
                                        <p:strVal val="visible"/>
                                      </p:to>
                                    </p:set>
                                    <p:animEffect transition="in" filter="wipe(left)">
                                      <p:cBhvr>
                                        <p:cTn id="33" dur="500"/>
                                        <p:tgtEl>
                                          <p:spTgt spid="7">
                                            <p:txEl>
                                              <p:pRg st="7" end="7"/>
                                            </p:txEl>
                                          </p:spTgt>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7">
                                            <p:txEl>
                                              <p:pRg st="8" end="8"/>
                                            </p:txEl>
                                          </p:spTgt>
                                        </p:tgtEl>
                                        <p:attrNameLst>
                                          <p:attrName>style.visibility</p:attrName>
                                        </p:attrNameLst>
                                      </p:cBhvr>
                                      <p:to>
                                        <p:strVal val="visible"/>
                                      </p:to>
                                    </p:set>
                                    <p:animEffect transition="in" filter="wipe(left)">
                                      <p:cBhvr>
                                        <p:cTn id="38" dur="500"/>
                                        <p:tgtEl>
                                          <p:spTgt spid="7">
                                            <p:txEl>
                                              <p:pRg st="8" end="8"/>
                                            </p:txEl>
                                          </p:spTgt>
                                        </p:tgtEl>
                                      </p:cBhvr>
                                    </p:animEffect>
                                  </p:childTnLst>
                                </p:cTn>
                              </p:par>
                            </p:childTnLst>
                          </p:cTn>
                        </p:par>
                      </p:childTnLst>
                    </p:cTn>
                  </p:par>
                  <p:par>
                    <p:cTn id="39" fill="hold" nodeType="clickPar">
                      <p:stCondLst>
                        <p:cond delay="indefinite"/>
                        <p:cond evt="onBegin" delay="0">
                          <p:tn val="38"/>
                        </p:cond>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7">
                                            <p:txEl>
                                              <p:pRg st="9" end="9"/>
                                            </p:txEl>
                                          </p:spTgt>
                                        </p:tgtEl>
                                        <p:attrNameLst>
                                          <p:attrName>style.visibility</p:attrName>
                                        </p:attrNameLst>
                                      </p:cBhvr>
                                      <p:to>
                                        <p:strVal val="visible"/>
                                      </p:to>
                                    </p:set>
                                    <p:animEffect transition="in" filter="wipe(left)">
                                      <p:cBhvr>
                                        <p:cTn id="43"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3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6212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三、熔点和凝固点</a:t>
            </a:r>
          </a:p>
        </p:txBody>
      </p:sp>
      <p:sp>
        <p:nvSpPr>
          <p:cNvPr id="7" name="文本框 6" title=""/>
          <p:cNvSpPr txBox="1"/>
          <p:nvPr/>
        </p:nvSpPr>
        <p:spPr>
          <a:xfrm>
            <a:off x="292735" y="1376680"/>
            <a:ext cx="11727815" cy="1014730"/>
          </a:xfrm>
          <a:prstGeom prst="rect">
            <a:avLst/>
          </a:prstGeom>
          <a:noFill/>
        </p:spPr>
        <p:txBody>
          <a:bodyPr wrap="square" rtlCol="0" anchor="t">
            <a:spAutoFit/>
          </a:bodyPr>
          <a:lstStyle/>
          <a:p>
            <a:pPr fontAlgn="auto">
              <a:lnSpc>
                <a:spcPct val="150000"/>
              </a:lnSpc>
            </a:pPr>
            <a:r>
              <a:rPr lang="zh-CN" altLang="en-US" sz="2000">
                <a:solidFill>
                  <a:schemeClr val="accent1"/>
                </a:solidFill>
                <a:latin typeface="微软雅黑" panose="020b0503020204020204" charset="-122"/>
                <a:ea typeface="微软雅黑" panose="020b0503020204020204" charset="-122"/>
                <a:cs typeface="微软雅黑" panose="020b0503020204020204" charset="-122"/>
              </a:rPr>
              <a:t>3.熔化与凝固图像</a:t>
            </a:r>
          </a:p>
          <a:p>
            <a:pPr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（1）熔化图像</a:t>
            </a:r>
          </a:p>
        </p:txBody>
      </p:sp>
      <p:pic>
        <p:nvPicPr>
          <p:cNvPr id="6" name="图片 -2147482302" title=""/>
          <p:cNvPicPr>
            <a:picLocks noChangeAspect="1"/>
          </p:cNvPicPr>
          <p:nvPr/>
        </p:nvPicPr>
        <p:blipFill>
          <a:blip r:embed="rId3"/>
          <a:stretch>
            <a:fillRect/>
          </a:stretch>
        </p:blipFill>
        <p:spPr>
          <a:xfrm>
            <a:off x="3244850" y="2391410"/>
            <a:ext cx="5824220" cy="2750185"/>
          </a:xfrm>
          <a:prstGeom prst="rect">
            <a:avLst/>
          </a:prstGeom>
          <a:noFill/>
          <a:ln w="9525">
            <a:noFill/>
          </a:ln>
        </p:spPr>
      </p:pic>
      <p:sp>
        <p:nvSpPr>
          <p:cNvPr id="10" name="矩形标注 9" title=""/>
          <p:cNvSpPr/>
          <p:nvPr/>
        </p:nvSpPr>
        <p:spPr>
          <a:xfrm>
            <a:off x="485775" y="2511425"/>
            <a:ext cx="2190750" cy="527685"/>
          </a:xfrm>
          <a:prstGeom prst="wedgeRectCallout">
            <a:avLst>
              <a:gd name="adj1" fmla="val 81478"/>
              <a:gd name="adj2" fmla="val -583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latin typeface="微软雅黑" panose="020b0503020204020204" charset="-122"/>
                <a:ea typeface="微软雅黑" panose="020b0503020204020204" charset="-122"/>
              </a:rPr>
              <a:t>晶体熔化图像</a:t>
            </a:r>
          </a:p>
        </p:txBody>
      </p:sp>
      <p:sp>
        <p:nvSpPr>
          <p:cNvPr id="11" name="矩形标注 10" title=""/>
          <p:cNvSpPr/>
          <p:nvPr/>
        </p:nvSpPr>
        <p:spPr>
          <a:xfrm>
            <a:off x="485775" y="3167380"/>
            <a:ext cx="2190750" cy="527685"/>
          </a:xfrm>
          <a:prstGeom prst="wedgeRectCallout">
            <a:avLst>
              <a:gd name="adj1" fmla="val 93507"/>
              <a:gd name="adj2" fmla="val 45908"/>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latin typeface="微软雅黑" panose="020b0503020204020204" charset="-122"/>
                <a:ea typeface="微软雅黑" panose="020b0503020204020204" charset="-122"/>
                <a:cs typeface="微软雅黑" panose="020b0503020204020204" charset="-122"/>
              </a:rPr>
              <a:t>AB</a:t>
            </a:r>
            <a:r>
              <a:rPr lang="zh-CN" altLang="en-US">
                <a:latin typeface="微软雅黑" panose="020b0503020204020204" charset="-122"/>
                <a:ea typeface="微软雅黑" panose="020b0503020204020204" charset="-122"/>
                <a:cs typeface="微软雅黑" panose="020b0503020204020204" charset="-122"/>
              </a:rPr>
              <a:t>段是固态</a:t>
            </a:r>
          </a:p>
        </p:txBody>
      </p:sp>
      <p:sp>
        <p:nvSpPr>
          <p:cNvPr id="13" name="矩形标注 12" title=""/>
          <p:cNvSpPr/>
          <p:nvPr/>
        </p:nvSpPr>
        <p:spPr>
          <a:xfrm>
            <a:off x="2676525" y="1539240"/>
            <a:ext cx="2611755" cy="608965"/>
          </a:xfrm>
          <a:prstGeom prst="wedgeRectCallout">
            <a:avLst>
              <a:gd name="adj1" fmla="val 6139"/>
              <a:gd name="adj2" fmla="val 212773"/>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latin typeface="微软雅黑" panose="020b0503020204020204" charset="-122"/>
                <a:ea typeface="微软雅黑" panose="020b0503020204020204" charset="-122"/>
                <a:cs typeface="微软雅黑" panose="020b0503020204020204" charset="-122"/>
              </a:rPr>
              <a:t>B</a:t>
            </a:r>
            <a:r>
              <a:rPr lang="zh-CN" altLang="en-US">
                <a:latin typeface="微软雅黑" panose="020b0503020204020204" charset="-122"/>
                <a:ea typeface="微软雅黑" panose="020b0503020204020204" charset="-122"/>
                <a:cs typeface="微软雅黑" panose="020b0503020204020204" charset="-122"/>
              </a:rPr>
              <a:t>点开始熔化，熔点</a:t>
            </a:r>
            <a:r>
              <a:rPr lang="en-US" altLang="zh-CN">
                <a:latin typeface="微软雅黑" panose="020b0503020204020204" charset="-122"/>
                <a:ea typeface="微软雅黑" panose="020b0503020204020204" charset="-122"/>
                <a:cs typeface="微软雅黑" panose="020b0503020204020204" charset="-122"/>
              </a:rPr>
              <a:t>80℃</a:t>
            </a:r>
          </a:p>
        </p:txBody>
      </p:sp>
      <p:sp>
        <p:nvSpPr>
          <p:cNvPr id="14" name="矩形标注 13" title=""/>
          <p:cNvSpPr/>
          <p:nvPr/>
        </p:nvSpPr>
        <p:spPr>
          <a:xfrm>
            <a:off x="485775" y="4104005"/>
            <a:ext cx="2190750" cy="800735"/>
          </a:xfrm>
          <a:prstGeom prst="wedgeRectCallout">
            <a:avLst>
              <a:gd name="adj1" fmla="val 125478"/>
              <a:gd name="adj2" fmla="val -155868"/>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lang="en-US" altLang="zh-CN">
                <a:latin typeface="微软雅黑" panose="020b0503020204020204" charset="-122"/>
                <a:ea typeface="微软雅黑" panose="020b0503020204020204" charset="-122"/>
                <a:cs typeface="微软雅黑" panose="020b0503020204020204" charset="-122"/>
              </a:rPr>
              <a:t>BC</a:t>
            </a:r>
            <a:r>
              <a:rPr lang="zh-CN" altLang="en-US">
                <a:latin typeface="微软雅黑" panose="020b0503020204020204" charset="-122"/>
                <a:ea typeface="微软雅黑" panose="020b0503020204020204" charset="-122"/>
                <a:cs typeface="微软雅黑" panose="020b0503020204020204" charset="-122"/>
              </a:rPr>
              <a:t>段熔化过程，物态是固液共存态</a:t>
            </a:r>
          </a:p>
        </p:txBody>
      </p:sp>
      <p:sp>
        <p:nvSpPr>
          <p:cNvPr id="15" name="矩形标注 14" title=""/>
          <p:cNvSpPr/>
          <p:nvPr/>
        </p:nvSpPr>
        <p:spPr>
          <a:xfrm>
            <a:off x="1505585" y="5059680"/>
            <a:ext cx="2611755" cy="608965"/>
          </a:xfrm>
          <a:prstGeom prst="wedgeRectCallout">
            <a:avLst>
              <a:gd name="adj1" fmla="val 75650"/>
              <a:gd name="adj2" fmla="val -343639"/>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latin typeface="微软雅黑" panose="020b0503020204020204" charset="-122"/>
                <a:ea typeface="微软雅黑" panose="020b0503020204020204" charset="-122"/>
                <a:cs typeface="微软雅黑" panose="020b0503020204020204" charset="-122"/>
              </a:rPr>
              <a:t>C</a:t>
            </a:r>
            <a:r>
              <a:rPr lang="zh-CN" altLang="en-US">
                <a:latin typeface="微软雅黑" panose="020b0503020204020204" charset="-122"/>
                <a:ea typeface="微软雅黑" panose="020b0503020204020204" charset="-122"/>
                <a:cs typeface="微软雅黑" panose="020b0503020204020204" charset="-122"/>
              </a:rPr>
              <a:t>点熔化结束</a:t>
            </a:r>
            <a:endParaRPr lang="en-US" altLang="zh-CN">
              <a:latin typeface="微软雅黑" panose="020b0503020204020204" charset="-122"/>
              <a:ea typeface="微软雅黑" panose="020b0503020204020204" charset="-122"/>
              <a:cs typeface="微软雅黑" panose="020b0503020204020204" charset="-122"/>
            </a:endParaRPr>
          </a:p>
        </p:txBody>
      </p:sp>
      <p:sp>
        <p:nvSpPr>
          <p:cNvPr id="16" name="矩形标注 15" title=""/>
          <p:cNvSpPr/>
          <p:nvPr/>
        </p:nvSpPr>
        <p:spPr>
          <a:xfrm>
            <a:off x="4312920" y="5059680"/>
            <a:ext cx="1771650" cy="608965"/>
          </a:xfrm>
          <a:prstGeom prst="wedgeRectCallout">
            <a:avLst>
              <a:gd name="adj1" fmla="val -3942"/>
              <a:gd name="adj2" fmla="val -390250"/>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latin typeface="微软雅黑" panose="020b0503020204020204" charset="-122"/>
                <a:ea typeface="微软雅黑" panose="020b0503020204020204" charset="-122"/>
                <a:cs typeface="微软雅黑" panose="020b0503020204020204" charset="-122"/>
              </a:rPr>
              <a:t>C</a:t>
            </a:r>
            <a:r>
              <a:rPr lang="zh-CN" altLang="en-US">
                <a:latin typeface="微软雅黑" panose="020b0503020204020204" charset="-122"/>
                <a:ea typeface="微软雅黑" panose="020b0503020204020204" charset="-122"/>
                <a:cs typeface="微软雅黑" panose="020b0503020204020204" charset="-122"/>
              </a:rPr>
              <a:t>点以后是液态，吸热升温</a:t>
            </a:r>
            <a:endParaRPr lang="en-US" altLang="zh-CN">
              <a:latin typeface="微软雅黑" panose="020b0503020204020204" charset="-122"/>
              <a:ea typeface="微软雅黑" panose="020b0503020204020204" charset="-122"/>
              <a:cs typeface="微软雅黑" panose="020b0503020204020204" charset="-122"/>
            </a:endParaRPr>
          </a:p>
        </p:txBody>
      </p:sp>
      <p:sp>
        <p:nvSpPr>
          <p:cNvPr id="17" name="文本框 16" title=""/>
          <p:cNvSpPr txBox="1"/>
          <p:nvPr/>
        </p:nvSpPr>
        <p:spPr>
          <a:xfrm>
            <a:off x="486410" y="5824220"/>
            <a:ext cx="5598160" cy="922020"/>
          </a:xfrm>
          <a:prstGeom prst="rect">
            <a:avLst/>
          </a:prstGeom>
          <a:noFill/>
        </p:spPr>
        <p:txBody>
          <a:bodyPr wrap="square" rtlCol="0" anchor="t">
            <a:spAutoFit/>
          </a:bodyPr>
          <a:lstStyle/>
          <a:p>
            <a:pPr fontAlgn="auto">
              <a:lnSpc>
                <a:spcPct val="150000"/>
              </a:lnSpc>
            </a:pPr>
            <a:r>
              <a:rPr lang="zh-CN" altLang="en-US">
                <a:solidFill>
                  <a:schemeClr val="bg1"/>
                </a:solidFill>
                <a:highlight>
                  <a:srgbClr val="FF0000"/>
                </a:highlight>
                <a:latin typeface="微软雅黑" panose="020b0503020204020204" charset="-122"/>
                <a:ea typeface="微软雅黑" panose="020b0503020204020204" charset="-122"/>
                <a:cs typeface="微软雅黑" panose="020b0503020204020204" charset="-122"/>
                <a:sym typeface="+mn-ea"/>
              </a:rPr>
              <a:t>晶体的熔化条件是：温度达到熔点，持续吸热；特点是：固液共存、温度不变</a:t>
            </a:r>
          </a:p>
        </p:txBody>
      </p:sp>
      <p:sp>
        <p:nvSpPr>
          <p:cNvPr id="18" name="矩形标注 17" title=""/>
          <p:cNvSpPr/>
          <p:nvPr/>
        </p:nvSpPr>
        <p:spPr>
          <a:xfrm>
            <a:off x="9274810" y="2511425"/>
            <a:ext cx="2190750" cy="527685"/>
          </a:xfrm>
          <a:prstGeom prst="wedgeRectCallout">
            <a:avLst>
              <a:gd name="adj1" fmla="val -70376"/>
              <a:gd name="adj2" fmla="val 44103"/>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latin typeface="微软雅黑" panose="020b0503020204020204" charset="-122"/>
                <a:ea typeface="微软雅黑" panose="020b0503020204020204" charset="-122"/>
              </a:rPr>
              <a:t>非晶体熔化图像</a:t>
            </a:r>
          </a:p>
        </p:txBody>
      </p:sp>
      <p:sp>
        <p:nvSpPr>
          <p:cNvPr id="19" name="矩形标注 18" title=""/>
          <p:cNvSpPr/>
          <p:nvPr/>
        </p:nvSpPr>
        <p:spPr>
          <a:xfrm>
            <a:off x="9274810" y="3274060"/>
            <a:ext cx="2190750" cy="829945"/>
          </a:xfrm>
          <a:prstGeom prst="wedgeRectCallout">
            <a:avLst>
              <a:gd name="adj1" fmla="val -81971"/>
              <a:gd name="adj2" fmla="val -61672"/>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lang="zh-CN">
                <a:latin typeface="微软雅黑" panose="020b0503020204020204" charset="-122"/>
                <a:ea typeface="微软雅黑" panose="020b0503020204020204" charset="-122"/>
                <a:cs typeface="微软雅黑" panose="020b0503020204020204" charset="-122"/>
              </a:rPr>
              <a:t>持续吸热，温度不断上升</a:t>
            </a:r>
          </a:p>
        </p:txBody>
      </p:sp>
      <p:sp>
        <p:nvSpPr>
          <p:cNvPr id="20" name="文本框 19" title=""/>
          <p:cNvSpPr txBox="1"/>
          <p:nvPr/>
        </p:nvSpPr>
        <p:spPr>
          <a:xfrm>
            <a:off x="6532880" y="5824220"/>
            <a:ext cx="5598160" cy="922020"/>
          </a:xfrm>
          <a:prstGeom prst="rect">
            <a:avLst/>
          </a:prstGeom>
          <a:noFill/>
        </p:spPr>
        <p:txBody>
          <a:bodyPr wrap="square" rtlCol="0" anchor="t">
            <a:spAutoFit/>
          </a:bodyPr>
          <a:lstStyle/>
          <a:p>
            <a:pPr fontAlgn="auto">
              <a:lnSpc>
                <a:spcPct val="150000"/>
              </a:lnSpc>
            </a:pPr>
            <a:r>
              <a:rPr lang="zh-CN" altLang="en-US">
                <a:solidFill>
                  <a:schemeClr val="bg1"/>
                </a:solidFill>
                <a:highlight>
                  <a:srgbClr val="FF0000"/>
                </a:highlight>
                <a:latin typeface="微软雅黑" panose="020b0503020204020204" charset="-122"/>
                <a:ea typeface="微软雅黑" panose="020b0503020204020204" charset="-122"/>
                <a:cs typeface="微软雅黑" panose="020b0503020204020204" charset="-122"/>
                <a:sym typeface="+mn-ea"/>
              </a:rPr>
              <a:t>非晶体的特点是：熔化过程，持续吸热，温度不断上升，没有固定的熔点</a:t>
            </a:r>
          </a:p>
        </p:txBody>
      </p:sp>
      <p:cxnSp>
        <p:nvCxnSpPr>
          <p:cNvPr id="21" name="直接连接符 20" title=""/>
          <p:cNvCxnSpPr/>
          <p:nvPr/>
        </p:nvCxnSpPr>
        <p:spPr>
          <a:xfrm flipH="1">
            <a:off x="6309995" y="1283335"/>
            <a:ext cx="0" cy="5395595"/>
          </a:xfrm>
          <a:prstGeom prst="line">
            <a:avLst/>
          </a:prstGeom>
          <a:ln w="28575">
            <a:solidFill>
              <a:srgbClr val="FFC000"/>
            </a:solidFill>
            <a:prstDash val="dashDot"/>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left)">
                                      <p:cBhvr>
                                        <p:cTn id="18" dur="500"/>
                                        <p:tgtEl>
                                          <p:spTgt spid="7">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wipe(left)">
                                      <p:cBhvr>
                                        <p:cTn id="23" dur="500"/>
                                        <p:tgtEl>
                                          <p:spTgt spid="7">
                                            <p:txEl>
                                              <p:pRg st="1" end="1"/>
                                            </p:txEl>
                                          </p:spTgt>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childTnLst>
                          </p:cTn>
                        </p:par>
                      </p:childTnLst>
                    </p:cTn>
                  </p:par>
                  <p:par>
                    <p:cTn id="39" fill="hold" nodeType="clickPar">
                      <p:stCondLst>
                        <p:cond delay="indefinite"/>
                        <p:cond evt="onBegin" delay="0">
                          <p:tn val="38"/>
                        </p:cond>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up)">
                                      <p:cBhvr>
                                        <p:cTn id="43" dur="500"/>
                                        <p:tgtEl>
                                          <p:spTgt spid="13"/>
                                        </p:tgtEl>
                                      </p:cBhvr>
                                    </p:animEffect>
                                  </p:childTnLst>
                                </p:cTn>
                              </p:par>
                            </p:childTnLst>
                          </p:cTn>
                        </p:par>
                      </p:childTnLst>
                    </p:cTn>
                  </p:par>
                  <p:par>
                    <p:cTn id="44" fill="hold" nodeType="clickPar">
                      <p:stCondLst>
                        <p:cond delay="indefinite"/>
                        <p:cond evt="onBegin" delay="0">
                          <p:tn val="43"/>
                        </p:cond>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left)">
                                      <p:cBhvr>
                                        <p:cTn id="48" dur="500"/>
                                        <p:tgtEl>
                                          <p:spTgt spid="14"/>
                                        </p:tgtEl>
                                      </p:cBhvr>
                                    </p:animEffect>
                                  </p:childTnLst>
                                </p:cTn>
                              </p:par>
                            </p:childTnLst>
                          </p:cTn>
                        </p:par>
                      </p:childTnLst>
                    </p:cTn>
                  </p:par>
                  <p:par>
                    <p:cTn id="49" fill="hold" nodeType="clickPar">
                      <p:stCondLst>
                        <p:cond delay="indefinite"/>
                        <p:cond evt="onBegin" delay="0">
                          <p:tn val="48"/>
                        </p:cond>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down)">
                                      <p:cBhvr>
                                        <p:cTn id="53" dur="500"/>
                                        <p:tgtEl>
                                          <p:spTgt spid="15"/>
                                        </p:tgtEl>
                                      </p:cBhvr>
                                    </p:animEffect>
                                  </p:childTnLst>
                                </p:cTn>
                              </p:par>
                            </p:childTnLst>
                          </p:cTn>
                        </p:par>
                      </p:childTnLst>
                    </p:cTn>
                  </p:par>
                  <p:par>
                    <p:cTn id="54" fill="hold" nodeType="clickPar">
                      <p:stCondLst>
                        <p:cond delay="indefinite"/>
                        <p:cond evt="onBegin" delay="0">
                          <p:tn val="53"/>
                        </p:cond>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down)">
                                      <p:cBhvr>
                                        <p:cTn id="58" dur="500"/>
                                        <p:tgtEl>
                                          <p:spTgt spid="16"/>
                                        </p:tgtEl>
                                      </p:cBhvr>
                                    </p:animEffect>
                                  </p:childTnLst>
                                </p:cTn>
                              </p:par>
                            </p:childTnLst>
                          </p:cTn>
                        </p:par>
                      </p:childTnLst>
                    </p:cTn>
                  </p:par>
                  <p:par>
                    <p:cTn id="59" fill="hold" nodeType="clickPar">
                      <p:stCondLst>
                        <p:cond delay="indefinite"/>
                        <p:cond evt="onBegin" delay="0">
                          <p:tn val="58"/>
                        </p:cond>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down)">
                                      <p:cBhvr>
                                        <p:cTn id="63" dur="500"/>
                                        <p:tgtEl>
                                          <p:spTgt spid="17"/>
                                        </p:tgtEl>
                                      </p:cBhvr>
                                    </p:animEffect>
                                  </p:childTnLst>
                                </p:cTn>
                              </p:par>
                            </p:childTnLst>
                          </p:cTn>
                        </p:par>
                      </p:childTnLst>
                    </p:cTn>
                  </p:par>
                  <p:par>
                    <p:cTn id="64" fill="hold" nodeType="clickPar">
                      <p:stCondLst>
                        <p:cond delay="indefinite"/>
                        <p:cond evt="onBegin" delay="0">
                          <p:tn val="63"/>
                        </p:cond>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wipe(up)">
                                      <p:cBhvr>
                                        <p:cTn id="68" dur="500"/>
                                        <p:tgtEl>
                                          <p:spTgt spid="21"/>
                                        </p:tgtEl>
                                      </p:cBhvr>
                                    </p:animEffect>
                                  </p:childTnLst>
                                </p:cTn>
                              </p:par>
                            </p:childTnLst>
                          </p:cTn>
                        </p:par>
                      </p:childTnLst>
                    </p:cTn>
                  </p:par>
                  <p:par>
                    <p:cTn id="69" fill="hold" nodeType="clickPar">
                      <p:stCondLst>
                        <p:cond delay="indefinite"/>
                        <p:cond evt="onBegin" delay="0">
                          <p:tn val="68"/>
                        </p:cond>
                      </p:stCondLst>
                      <p:childTnLst>
                        <p:par>
                          <p:cTn id="70" fill="hold">
                            <p:stCondLst>
                              <p:cond delay="0"/>
                            </p:stCondLst>
                            <p:childTnLst>
                              <p:par>
                                <p:cTn id="71" presetID="22" presetClass="entr" presetSubtype="2" fill="hold" grpId="0" nodeType="click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wipe(right)">
                                      <p:cBhvr>
                                        <p:cTn id="73" dur="500"/>
                                        <p:tgtEl>
                                          <p:spTgt spid="18"/>
                                        </p:tgtEl>
                                      </p:cBhvr>
                                    </p:animEffect>
                                  </p:childTnLst>
                                </p:cTn>
                              </p:par>
                            </p:childTnLst>
                          </p:cTn>
                        </p:par>
                      </p:childTnLst>
                    </p:cTn>
                  </p:par>
                  <p:par>
                    <p:cTn id="74" fill="hold" nodeType="clickPar">
                      <p:stCondLst>
                        <p:cond delay="indefinite"/>
                        <p:cond evt="onBegin" delay="0">
                          <p:tn val="73"/>
                        </p:cond>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wipe(left)">
                                      <p:cBhvr>
                                        <p:cTn id="78" dur="500"/>
                                        <p:tgtEl>
                                          <p:spTgt spid="19"/>
                                        </p:tgtEl>
                                      </p:cBhvr>
                                    </p:animEffect>
                                  </p:childTnLst>
                                </p:cTn>
                              </p:par>
                            </p:childTnLst>
                          </p:cTn>
                        </p:par>
                      </p:childTnLst>
                    </p:cTn>
                  </p:par>
                  <p:par>
                    <p:cTn id="79" fill="hold" nodeType="clickPar">
                      <p:stCondLst>
                        <p:cond delay="indefinite"/>
                        <p:cond evt="onBegin" delay="0">
                          <p:tn val="78"/>
                        </p:cond>
                      </p:stCondLst>
                      <p:childTnLst>
                        <p:par>
                          <p:cTn id="80" fill="hold">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wipe(down)">
                                      <p:cBhvr>
                                        <p:cTn id="8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6" grpId="0" animBg="1"/>
      <p:bldP spid="10" grpId="0" animBg="1"/>
      <p:bldP spid="11" grpId="0" animBg="1"/>
      <p:bldP spid="13" grpId="0" animBg="1"/>
      <p:bldP spid="14" grpId="0" animBg="1"/>
      <p:bldP spid="15" grpId="0" animBg="1"/>
      <p:bldP spid="16" grpId="0" animBg="1"/>
      <p:bldP spid="17" grpId="0"/>
      <p:bldP spid="18" grpId="0" animBg="1"/>
      <p:bldP spid="19" grpId="0" animBg="1"/>
      <p:bldP spid="20" grpId="0"/>
    </p:bldLst>
  </p:timing>
</p:sld>
</file>

<file path=ppt/slides/slide3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6212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三、熔点和凝固点</a:t>
            </a:r>
          </a:p>
        </p:txBody>
      </p:sp>
      <p:sp>
        <p:nvSpPr>
          <p:cNvPr id="7" name="文本框 6" title=""/>
          <p:cNvSpPr txBox="1"/>
          <p:nvPr/>
        </p:nvSpPr>
        <p:spPr>
          <a:xfrm>
            <a:off x="292735" y="1376680"/>
            <a:ext cx="11727815" cy="1014730"/>
          </a:xfrm>
          <a:prstGeom prst="rect">
            <a:avLst/>
          </a:prstGeom>
          <a:noFill/>
        </p:spPr>
        <p:txBody>
          <a:bodyPr wrap="square" rtlCol="0" anchor="t">
            <a:spAutoFit/>
          </a:bodyPr>
          <a:lstStyle/>
          <a:p>
            <a:pPr fontAlgn="auto">
              <a:lnSpc>
                <a:spcPct val="150000"/>
              </a:lnSpc>
            </a:pPr>
            <a:r>
              <a:rPr lang="zh-CN" altLang="en-US" sz="2000">
                <a:solidFill>
                  <a:schemeClr val="accent1"/>
                </a:solidFill>
                <a:latin typeface="微软雅黑" panose="020b0503020204020204" charset="-122"/>
                <a:ea typeface="微软雅黑" panose="020b0503020204020204" charset="-122"/>
                <a:cs typeface="微软雅黑" panose="020b0503020204020204" charset="-122"/>
              </a:rPr>
              <a:t>3.熔化与凝固图像</a:t>
            </a:r>
          </a:p>
          <a:p>
            <a:pPr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a:t>
            </a:r>
            <a:r>
              <a:rPr lang="en-US" altLang="zh-CN" sz="2000">
                <a:latin typeface="微软雅黑" panose="020b0503020204020204" charset="-122"/>
                <a:ea typeface="微软雅黑" panose="020b0503020204020204" charset="-122"/>
                <a:cs typeface="微软雅黑" panose="020b0503020204020204" charset="-122"/>
              </a:rPr>
              <a:t>2</a:t>
            </a:r>
            <a:r>
              <a:rPr lang="zh-CN" altLang="en-US" sz="2000">
                <a:latin typeface="微软雅黑" panose="020b0503020204020204" charset="-122"/>
                <a:ea typeface="微软雅黑" panose="020b0503020204020204" charset="-122"/>
                <a:cs typeface="微软雅黑" panose="020b0503020204020204" charset="-122"/>
              </a:rPr>
              <a:t>）凝固图像</a:t>
            </a:r>
          </a:p>
        </p:txBody>
      </p:sp>
      <p:pic>
        <p:nvPicPr>
          <p:cNvPr id="6" name="图片 -2147482299" title=""/>
          <p:cNvPicPr>
            <a:picLocks noChangeAspect="1"/>
          </p:cNvPicPr>
          <p:nvPr/>
        </p:nvPicPr>
        <p:blipFill>
          <a:blip r:embed="rId3"/>
          <a:stretch>
            <a:fillRect/>
          </a:stretch>
        </p:blipFill>
        <p:spPr>
          <a:xfrm>
            <a:off x="3531870" y="2331720"/>
            <a:ext cx="5556885" cy="3016885"/>
          </a:xfrm>
          <a:prstGeom prst="rect">
            <a:avLst/>
          </a:prstGeom>
          <a:noFill/>
          <a:ln w="9525">
            <a:noFill/>
          </a:ln>
        </p:spPr>
      </p:pic>
      <p:cxnSp>
        <p:nvCxnSpPr>
          <p:cNvPr id="21" name="直接连接符 20" title=""/>
          <p:cNvCxnSpPr/>
          <p:nvPr/>
        </p:nvCxnSpPr>
        <p:spPr>
          <a:xfrm flipH="1">
            <a:off x="6309995" y="1283335"/>
            <a:ext cx="0" cy="5395595"/>
          </a:xfrm>
          <a:prstGeom prst="line">
            <a:avLst/>
          </a:prstGeom>
          <a:ln w="28575">
            <a:solidFill>
              <a:srgbClr val="FFC000"/>
            </a:solidFill>
            <a:prstDash val="dashDot"/>
          </a:ln>
        </p:spPr>
        <p:style>
          <a:lnRef idx="1">
            <a:schemeClr val="accent1"/>
          </a:lnRef>
          <a:fillRef idx="0">
            <a:schemeClr val="accent1"/>
          </a:fillRef>
          <a:effectRef idx="0">
            <a:schemeClr val="accent1"/>
          </a:effectRef>
          <a:fontRef idx="minor">
            <a:schemeClr val="tx1"/>
          </a:fontRef>
        </p:style>
      </p:cxnSp>
      <p:sp>
        <p:nvSpPr>
          <p:cNvPr id="22" name="矩形标注 21" title=""/>
          <p:cNvSpPr/>
          <p:nvPr/>
        </p:nvSpPr>
        <p:spPr>
          <a:xfrm>
            <a:off x="485775" y="2511425"/>
            <a:ext cx="2190750" cy="527685"/>
          </a:xfrm>
          <a:prstGeom prst="wedgeRectCallout">
            <a:avLst>
              <a:gd name="adj1" fmla="val 95826"/>
              <a:gd name="adj2" fmla="val 1341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latin typeface="微软雅黑" panose="020b0503020204020204" charset="-122"/>
                <a:ea typeface="微软雅黑" panose="020b0503020204020204" charset="-122"/>
              </a:rPr>
              <a:t>晶体凝固图像</a:t>
            </a:r>
          </a:p>
        </p:txBody>
      </p:sp>
      <p:sp>
        <p:nvSpPr>
          <p:cNvPr id="23" name="矩形标注 22" title=""/>
          <p:cNvSpPr/>
          <p:nvPr/>
        </p:nvSpPr>
        <p:spPr>
          <a:xfrm>
            <a:off x="485775" y="3167380"/>
            <a:ext cx="2190750" cy="527685"/>
          </a:xfrm>
          <a:prstGeom prst="wedgeRectCallout">
            <a:avLst>
              <a:gd name="adj1" fmla="val 115739"/>
              <a:gd name="adj2" fmla="val -69374"/>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latin typeface="微软雅黑" panose="020b0503020204020204" charset="-122"/>
                <a:ea typeface="微软雅黑" panose="020b0503020204020204" charset="-122"/>
                <a:cs typeface="微软雅黑" panose="020b0503020204020204" charset="-122"/>
              </a:rPr>
              <a:t>EF</a:t>
            </a:r>
            <a:r>
              <a:rPr lang="zh-CN" altLang="en-US">
                <a:latin typeface="微软雅黑" panose="020b0503020204020204" charset="-122"/>
                <a:ea typeface="微软雅黑" panose="020b0503020204020204" charset="-122"/>
                <a:cs typeface="微软雅黑" panose="020b0503020204020204" charset="-122"/>
              </a:rPr>
              <a:t>段是液态</a:t>
            </a:r>
          </a:p>
        </p:txBody>
      </p:sp>
      <p:sp>
        <p:nvSpPr>
          <p:cNvPr id="24" name="矩形标注 23" title=""/>
          <p:cNvSpPr/>
          <p:nvPr/>
        </p:nvSpPr>
        <p:spPr>
          <a:xfrm>
            <a:off x="2929890" y="1488440"/>
            <a:ext cx="2611755" cy="608965"/>
          </a:xfrm>
          <a:prstGeom prst="wedgeRectCallout">
            <a:avLst>
              <a:gd name="adj1" fmla="val 3829"/>
              <a:gd name="adj2" fmla="val 234462"/>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latin typeface="微软雅黑" panose="020b0503020204020204" charset="-122"/>
                <a:ea typeface="微软雅黑" panose="020b0503020204020204" charset="-122"/>
                <a:cs typeface="微软雅黑" panose="020b0503020204020204" charset="-122"/>
              </a:rPr>
              <a:t>F</a:t>
            </a:r>
            <a:r>
              <a:rPr lang="zh-CN" altLang="en-US">
                <a:latin typeface="微软雅黑" panose="020b0503020204020204" charset="-122"/>
                <a:ea typeface="微软雅黑" panose="020b0503020204020204" charset="-122"/>
                <a:cs typeface="微软雅黑" panose="020b0503020204020204" charset="-122"/>
              </a:rPr>
              <a:t>点开始凝固，此时温度是凝固点</a:t>
            </a:r>
            <a:endParaRPr lang="en-US" altLang="zh-CN">
              <a:latin typeface="微软雅黑" panose="020b0503020204020204" charset="-122"/>
              <a:ea typeface="微软雅黑" panose="020b0503020204020204" charset="-122"/>
              <a:cs typeface="微软雅黑" panose="020b0503020204020204" charset="-122"/>
            </a:endParaRPr>
          </a:p>
        </p:txBody>
      </p:sp>
      <p:sp>
        <p:nvSpPr>
          <p:cNvPr id="25" name="矩形标注 24" title=""/>
          <p:cNvSpPr/>
          <p:nvPr/>
        </p:nvSpPr>
        <p:spPr>
          <a:xfrm>
            <a:off x="485775" y="3903980"/>
            <a:ext cx="2190750" cy="1310640"/>
          </a:xfrm>
          <a:prstGeom prst="wedgeRectCallout">
            <a:avLst>
              <a:gd name="adj1" fmla="val 133333"/>
              <a:gd name="adj2" fmla="val -94040"/>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lang="en-US" altLang="zh-CN">
                <a:latin typeface="微软雅黑" panose="020b0503020204020204" charset="-122"/>
                <a:ea typeface="微软雅黑" panose="020b0503020204020204" charset="-122"/>
                <a:cs typeface="微软雅黑" panose="020b0503020204020204" charset="-122"/>
              </a:rPr>
              <a:t>FG</a:t>
            </a:r>
            <a:r>
              <a:rPr lang="zh-CN" altLang="en-US">
                <a:latin typeface="微软雅黑" panose="020b0503020204020204" charset="-122"/>
                <a:ea typeface="微软雅黑" panose="020b0503020204020204" charset="-122"/>
                <a:cs typeface="微软雅黑" panose="020b0503020204020204" charset="-122"/>
              </a:rPr>
              <a:t>段是凝固过程，物态是固液共存态，温度保持不变</a:t>
            </a:r>
          </a:p>
        </p:txBody>
      </p:sp>
      <p:sp>
        <p:nvSpPr>
          <p:cNvPr id="26" name="矩形标注 25" title=""/>
          <p:cNvSpPr/>
          <p:nvPr/>
        </p:nvSpPr>
        <p:spPr>
          <a:xfrm>
            <a:off x="1475105" y="5423535"/>
            <a:ext cx="2611755" cy="608965"/>
          </a:xfrm>
          <a:prstGeom prst="wedgeRectCallout">
            <a:avLst>
              <a:gd name="adj1" fmla="val 75650"/>
              <a:gd name="adj2" fmla="val -386913"/>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latin typeface="微软雅黑" panose="020b0503020204020204" charset="-122"/>
                <a:ea typeface="微软雅黑" panose="020b0503020204020204" charset="-122"/>
                <a:cs typeface="微软雅黑" panose="020b0503020204020204" charset="-122"/>
              </a:rPr>
              <a:t>G</a:t>
            </a:r>
            <a:r>
              <a:rPr lang="zh-CN" altLang="en-US">
                <a:latin typeface="微软雅黑" panose="020b0503020204020204" charset="-122"/>
                <a:ea typeface="微软雅黑" panose="020b0503020204020204" charset="-122"/>
                <a:cs typeface="微软雅黑" panose="020b0503020204020204" charset="-122"/>
              </a:rPr>
              <a:t>点凝固结束</a:t>
            </a:r>
            <a:endParaRPr lang="en-US" altLang="zh-CN">
              <a:latin typeface="微软雅黑" panose="020b0503020204020204" charset="-122"/>
              <a:ea typeface="微软雅黑" panose="020b0503020204020204" charset="-122"/>
              <a:cs typeface="微软雅黑" panose="020b0503020204020204" charset="-122"/>
            </a:endParaRPr>
          </a:p>
        </p:txBody>
      </p:sp>
      <p:sp>
        <p:nvSpPr>
          <p:cNvPr id="27" name="矩形标注 26" title=""/>
          <p:cNvSpPr/>
          <p:nvPr/>
        </p:nvSpPr>
        <p:spPr>
          <a:xfrm>
            <a:off x="4323080" y="5423535"/>
            <a:ext cx="1771650" cy="608965"/>
          </a:xfrm>
          <a:prstGeom prst="wedgeRectCallout">
            <a:avLst>
              <a:gd name="adj1" fmla="val -16523"/>
              <a:gd name="adj2" fmla="val -330291"/>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latin typeface="微软雅黑" panose="020b0503020204020204" charset="-122"/>
                <a:ea typeface="微软雅黑" panose="020b0503020204020204" charset="-122"/>
                <a:cs typeface="微软雅黑" panose="020b0503020204020204" charset="-122"/>
              </a:rPr>
              <a:t>GH</a:t>
            </a:r>
            <a:r>
              <a:rPr lang="zh-CN" altLang="en-US">
                <a:latin typeface="微软雅黑" panose="020b0503020204020204" charset="-122"/>
                <a:ea typeface="微软雅黑" panose="020b0503020204020204" charset="-122"/>
                <a:cs typeface="微软雅黑" panose="020b0503020204020204" charset="-122"/>
              </a:rPr>
              <a:t>段是固态</a:t>
            </a:r>
            <a:endParaRPr lang="en-US" altLang="zh-CN">
              <a:latin typeface="微软雅黑" panose="020b0503020204020204" charset="-122"/>
              <a:ea typeface="微软雅黑" panose="020b0503020204020204" charset="-122"/>
              <a:cs typeface="微软雅黑" panose="020b0503020204020204" charset="-122"/>
            </a:endParaRPr>
          </a:p>
        </p:txBody>
      </p:sp>
      <p:sp>
        <p:nvSpPr>
          <p:cNvPr id="28" name="文本框 27" title=""/>
          <p:cNvSpPr txBox="1"/>
          <p:nvPr/>
        </p:nvSpPr>
        <p:spPr>
          <a:xfrm>
            <a:off x="486410" y="6005195"/>
            <a:ext cx="5784215" cy="922020"/>
          </a:xfrm>
          <a:prstGeom prst="rect">
            <a:avLst/>
          </a:prstGeom>
          <a:noFill/>
        </p:spPr>
        <p:txBody>
          <a:bodyPr wrap="square" rtlCol="0" anchor="t">
            <a:spAutoFit/>
          </a:bodyPr>
          <a:lstStyle/>
          <a:p>
            <a:pPr fontAlgn="auto">
              <a:lnSpc>
                <a:spcPct val="150000"/>
              </a:lnSpc>
            </a:pPr>
            <a:r>
              <a:rPr lang="zh-CN" altLang="en-US">
                <a:solidFill>
                  <a:schemeClr val="bg1"/>
                </a:solidFill>
                <a:highlight>
                  <a:srgbClr val="FF0000"/>
                </a:highlight>
                <a:latin typeface="微软雅黑" panose="020b0503020204020204" charset="-122"/>
                <a:ea typeface="微软雅黑" panose="020b0503020204020204" charset="-122"/>
                <a:cs typeface="微软雅黑" panose="020b0503020204020204" charset="-122"/>
                <a:sym typeface="+mn-ea"/>
              </a:rPr>
              <a:t>晶体的凝固条件是：温度达到凝固点，持续放热；凝固过程特点是：固液共存、温度不变</a:t>
            </a:r>
          </a:p>
        </p:txBody>
      </p:sp>
      <p:sp>
        <p:nvSpPr>
          <p:cNvPr id="29" name="矩形标注 28" title=""/>
          <p:cNvSpPr/>
          <p:nvPr/>
        </p:nvSpPr>
        <p:spPr>
          <a:xfrm>
            <a:off x="9548495" y="2511425"/>
            <a:ext cx="2190750" cy="527685"/>
          </a:xfrm>
          <a:prstGeom prst="wedgeRectCallout">
            <a:avLst>
              <a:gd name="adj1" fmla="val -127797"/>
              <a:gd name="adj2" fmla="val -198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latin typeface="微软雅黑" panose="020b0503020204020204" charset="-122"/>
                <a:ea typeface="微软雅黑" panose="020b0503020204020204" charset="-122"/>
              </a:rPr>
              <a:t>非晶体凝固图像</a:t>
            </a:r>
          </a:p>
        </p:txBody>
      </p:sp>
      <p:sp>
        <p:nvSpPr>
          <p:cNvPr id="30" name="矩形标注 29" title=""/>
          <p:cNvSpPr/>
          <p:nvPr/>
        </p:nvSpPr>
        <p:spPr>
          <a:xfrm>
            <a:off x="9548495" y="3263900"/>
            <a:ext cx="2190750" cy="829945"/>
          </a:xfrm>
          <a:prstGeom prst="wedgeRectCallout">
            <a:avLst>
              <a:gd name="adj1" fmla="val -110231"/>
              <a:gd name="adj2" fmla="val 6694"/>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lang="zh-CN">
                <a:latin typeface="微软雅黑" panose="020b0503020204020204" charset="-122"/>
                <a:ea typeface="微软雅黑" panose="020b0503020204020204" charset="-122"/>
                <a:cs typeface="微软雅黑" panose="020b0503020204020204" charset="-122"/>
              </a:rPr>
              <a:t>持续放热，温度不断下降</a:t>
            </a:r>
          </a:p>
        </p:txBody>
      </p:sp>
      <p:sp>
        <p:nvSpPr>
          <p:cNvPr id="31" name="文本框 30" title=""/>
          <p:cNvSpPr txBox="1"/>
          <p:nvPr/>
        </p:nvSpPr>
        <p:spPr>
          <a:xfrm>
            <a:off x="6532880" y="5824220"/>
            <a:ext cx="5598160" cy="922020"/>
          </a:xfrm>
          <a:prstGeom prst="rect">
            <a:avLst/>
          </a:prstGeom>
          <a:noFill/>
        </p:spPr>
        <p:txBody>
          <a:bodyPr wrap="square" rtlCol="0" anchor="t">
            <a:spAutoFit/>
          </a:bodyPr>
          <a:lstStyle/>
          <a:p>
            <a:pPr fontAlgn="auto">
              <a:lnSpc>
                <a:spcPct val="150000"/>
              </a:lnSpc>
            </a:pPr>
            <a:r>
              <a:rPr lang="zh-CN" altLang="en-US">
                <a:solidFill>
                  <a:schemeClr val="bg1"/>
                </a:solidFill>
                <a:highlight>
                  <a:srgbClr val="FF0000"/>
                </a:highlight>
                <a:latin typeface="微软雅黑" panose="020b0503020204020204" charset="-122"/>
                <a:ea typeface="微软雅黑" panose="020b0503020204020204" charset="-122"/>
                <a:cs typeface="微软雅黑" panose="020b0503020204020204" charset="-122"/>
                <a:sym typeface="+mn-ea"/>
              </a:rPr>
              <a:t>非晶体的凝固特点是：凝固过程，持续放热，温度不断下降，没有固定的凝固点</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left)">
                                      <p:cBhvr>
                                        <p:cTn id="18" dur="500"/>
                                        <p:tgtEl>
                                          <p:spTgt spid="7">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wipe(left)">
                                      <p:cBhvr>
                                        <p:cTn id="23" dur="500"/>
                                        <p:tgtEl>
                                          <p:spTgt spid="7">
                                            <p:txEl>
                                              <p:pRg st="1" end="1"/>
                                            </p:txEl>
                                          </p:spTgt>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left)">
                                      <p:cBhvr>
                                        <p:cTn id="38" dur="500"/>
                                        <p:tgtEl>
                                          <p:spTgt spid="23"/>
                                        </p:tgtEl>
                                      </p:cBhvr>
                                    </p:animEffect>
                                  </p:childTnLst>
                                </p:cTn>
                              </p:par>
                            </p:childTnLst>
                          </p:cTn>
                        </p:par>
                      </p:childTnLst>
                    </p:cTn>
                  </p:par>
                  <p:par>
                    <p:cTn id="39" fill="hold" nodeType="clickPar">
                      <p:stCondLst>
                        <p:cond delay="indefinite"/>
                        <p:cond evt="onBegin" delay="0">
                          <p:tn val="38"/>
                        </p:cond>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up)">
                                      <p:cBhvr>
                                        <p:cTn id="43" dur="500"/>
                                        <p:tgtEl>
                                          <p:spTgt spid="24"/>
                                        </p:tgtEl>
                                      </p:cBhvr>
                                    </p:animEffect>
                                  </p:childTnLst>
                                </p:cTn>
                              </p:par>
                            </p:childTnLst>
                          </p:cTn>
                        </p:par>
                      </p:childTnLst>
                    </p:cTn>
                  </p:par>
                  <p:par>
                    <p:cTn id="44" fill="hold" nodeType="clickPar">
                      <p:stCondLst>
                        <p:cond delay="indefinite"/>
                        <p:cond evt="onBegin" delay="0">
                          <p:tn val="43"/>
                        </p:cond>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left)">
                                      <p:cBhvr>
                                        <p:cTn id="48" dur="500"/>
                                        <p:tgtEl>
                                          <p:spTgt spid="25"/>
                                        </p:tgtEl>
                                      </p:cBhvr>
                                    </p:animEffect>
                                  </p:childTnLst>
                                </p:cTn>
                              </p:par>
                            </p:childTnLst>
                          </p:cTn>
                        </p:par>
                      </p:childTnLst>
                    </p:cTn>
                  </p:par>
                  <p:par>
                    <p:cTn id="49" fill="hold" nodeType="clickPar">
                      <p:stCondLst>
                        <p:cond delay="indefinite"/>
                        <p:cond evt="onBegin" delay="0">
                          <p:tn val="48"/>
                        </p:cond>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wipe(down)">
                                      <p:cBhvr>
                                        <p:cTn id="53" dur="500"/>
                                        <p:tgtEl>
                                          <p:spTgt spid="26"/>
                                        </p:tgtEl>
                                      </p:cBhvr>
                                    </p:animEffect>
                                  </p:childTnLst>
                                </p:cTn>
                              </p:par>
                            </p:childTnLst>
                          </p:cTn>
                        </p:par>
                      </p:childTnLst>
                    </p:cTn>
                  </p:par>
                  <p:par>
                    <p:cTn id="54" fill="hold" nodeType="clickPar">
                      <p:stCondLst>
                        <p:cond delay="indefinite"/>
                        <p:cond evt="onBegin" delay="0">
                          <p:tn val="53"/>
                        </p:cond>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wipe(down)">
                                      <p:cBhvr>
                                        <p:cTn id="58" dur="500"/>
                                        <p:tgtEl>
                                          <p:spTgt spid="27"/>
                                        </p:tgtEl>
                                      </p:cBhvr>
                                    </p:animEffect>
                                  </p:childTnLst>
                                </p:cTn>
                              </p:par>
                            </p:childTnLst>
                          </p:cTn>
                        </p:par>
                      </p:childTnLst>
                    </p:cTn>
                  </p:par>
                  <p:par>
                    <p:cTn id="59" fill="hold" nodeType="clickPar">
                      <p:stCondLst>
                        <p:cond delay="indefinite"/>
                        <p:cond evt="onBegin" delay="0">
                          <p:tn val="58"/>
                        </p:cond>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ipe(down)">
                                      <p:cBhvr>
                                        <p:cTn id="63" dur="500"/>
                                        <p:tgtEl>
                                          <p:spTgt spid="28"/>
                                        </p:tgtEl>
                                      </p:cBhvr>
                                    </p:animEffect>
                                  </p:childTnLst>
                                </p:cTn>
                              </p:par>
                            </p:childTnLst>
                          </p:cTn>
                        </p:par>
                      </p:childTnLst>
                    </p:cTn>
                  </p:par>
                  <p:par>
                    <p:cTn id="64" fill="hold" nodeType="clickPar">
                      <p:stCondLst>
                        <p:cond delay="indefinite"/>
                        <p:cond evt="onBegin" delay="0">
                          <p:tn val="63"/>
                        </p:cond>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wipe(up)">
                                      <p:cBhvr>
                                        <p:cTn id="68" dur="500"/>
                                        <p:tgtEl>
                                          <p:spTgt spid="21"/>
                                        </p:tgtEl>
                                      </p:cBhvr>
                                    </p:animEffect>
                                  </p:childTnLst>
                                </p:cTn>
                              </p:par>
                            </p:childTnLst>
                          </p:cTn>
                        </p:par>
                      </p:childTnLst>
                    </p:cTn>
                  </p:par>
                  <p:par>
                    <p:cTn id="69" fill="hold" nodeType="clickPar">
                      <p:stCondLst>
                        <p:cond delay="indefinite"/>
                        <p:cond evt="onBegin" delay="0">
                          <p:tn val="68"/>
                        </p:cond>
                      </p:stCondLst>
                      <p:childTnLst>
                        <p:par>
                          <p:cTn id="70" fill="hold">
                            <p:stCondLst>
                              <p:cond delay="0"/>
                            </p:stCondLst>
                            <p:childTnLst>
                              <p:par>
                                <p:cTn id="71" presetID="22" presetClass="entr" presetSubtype="2" fill="hold" grpId="0" nodeType="click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wipe(right)">
                                      <p:cBhvr>
                                        <p:cTn id="73" dur="500"/>
                                        <p:tgtEl>
                                          <p:spTgt spid="29"/>
                                        </p:tgtEl>
                                      </p:cBhvr>
                                    </p:animEffect>
                                  </p:childTnLst>
                                </p:cTn>
                              </p:par>
                            </p:childTnLst>
                          </p:cTn>
                        </p:par>
                      </p:childTnLst>
                    </p:cTn>
                  </p:par>
                  <p:par>
                    <p:cTn id="74" fill="hold" nodeType="clickPar">
                      <p:stCondLst>
                        <p:cond delay="indefinite"/>
                        <p:cond evt="onBegin" delay="0">
                          <p:tn val="73"/>
                        </p:cond>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30"/>
                                        </p:tgtEl>
                                        <p:attrNameLst>
                                          <p:attrName>style.visibility</p:attrName>
                                        </p:attrNameLst>
                                      </p:cBhvr>
                                      <p:to>
                                        <p:strVal val="visible"/>
                                      </p:to>
                                    </p:set>
                                    <p:animEffect transition="in" filter="wipe(left)">
                                      <p:cBhvr>
                                        <p:cTn id="78" dur="500"/>
                                        <p:tgtEl>
                                          <p:spTgt spid="30"/>
                                        </p:tgtEl>
                                      </p:cBhvr>
                                    </p:animEffect>
                                  </p:childTnLst>
                                </p:cTn>
                              </p:par>
                            </p:childTnLst>
                          </p:cTn>
                        </p:par>
                      </p:childTnLst>
                    </p:cTn>
                  </p:par>
                  <p:par>
                    <p:cTn id="79" fill="hold" nodeType="clickPar">
                      <p:stCondLst>
                        <p:cond delay="indefinite"/>
                        <p:cond evt="onBegin" delay="0">
                          <p:tn val="78"/>
                        </p:cond>
                      </p:stCondLst>
                      <p:childTnLst>
                        <p:par>
                          <p:cTn id="80" fill="hold">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animEffect transition="in" filter="wipe(down)">
                                      <p:cBhvr>
                                        <p:cTn id="8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22" grpId="0" animBg="1"/>
      <p:bldP spid="23" grpId="0" animBg="1"/>
      <p:bldP spid="24" grpId="0" animBg="1"/>
      <p:bldP spid="25" grpId="0" animBg="1"/>
      <p:bldP spid="26" grpId="0" animBg="1"/>
      <p:bldP spid="27" grpId="0" animBg="1"/>
      <p:bldP spid="28" grpId="0"/>
      <p:bldP spid="29" grpId="0" animBg="1"/>
      <p:bldP spid="30" grpId="0" animBg="1"/>
      <p:bldP spid="31" grpId="0"/>
    </p:bldLst>
  </p:timing>
</p:sld>
</file>

<file path=ppt/slides/slide3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35356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四、熔化吸热、凝固放热</a:t>
            </a:r>
          </a:p>
        </p:txBody>
      </p:sp>
      <p:sp>
        <p:nvSpPr>
          <p:cNvPr id="7" name="文本框 6" title=""/>
          <p:cNvSpPr txBox="1"/>
          <p:nvPr/>
        </p:nvSpPr>
        <p:spPr>
          <a:xfrm>
            <a:off x="292735" y="1321435"/>
            <a:ext cx="11727815" cy="4246245"/>
          </a:xfrm>
          <a:prstGeom prst="rect">
            <a:avLst/>
          </a:prstGeom>
          <a:noFill/>
        </p:spPr>
        <p:txBody>
          <a:bodyPr wrap="square" rtlCol="0" anchor="t">
            <a:spAutoFit/>
          </a:bodyPr>
          <a:lstStyle/>
          <a:p>
            <a:pPr fontAlgn="auto">
              <a:lnSpc>
                <a:spcPct val="150000"/>
              </a:lnSpc>
            </a:pPr>
            <a:r>
              <a:rPr lang="zh-CN" altLang="en-US" sz="2000">
                <a:solidFill>
                  <a:schemeClr val="accent1"/>
                </a:solidFill>
                <a:latin typeface="微软雅黑" panose="020b0503020204020204" charset="-122"/>
                <a:ea typeface="微软雅黑" panose="020b0503020204020204" charset="-122"/>
                <a:cs typeface="微软雅黑" panose="020b0503020204020204" charset="-122"/>
              </a:rPr>
              <a:t>1.熔化吸热、凝固放热</a:t>
            </a:r>
          </a:p>
          <a:p>
            <a:pPr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晶体在熔化或凝固过程中，虽然温度保持不变，但必须继续吸热或放热，才能保证熔化或凝固过程的完成。可见，晶体熔化或凝固过程中吸收或放出的热量，不是用来升高或降低温度的，而是用来完成熔化或凝固的。同样，非晶体在熔化或凝固时也要相应地吸热或放热，只是边升温边熔化或边降温边凝固。</a:t>
            </a:r>
          </a:p>
          <a:p>
            <a:pPr fontAlgn="auto">
              <a:lnSpc>
                <a:spcPct val="150000"/>
              </a:lnSpc>
            </a:pPr>
            <a:r>
              <a:rPr lang="zh-CN" altLang="en-US" sz="2000">
                <a:solidFill>
                  <a:schemeClr val="accent1"/>
                </a:solidFill>
                <a:latin typeface="微软雅黑" panose="020b0503020204020204" charset="-122"/>
                <a:ea typeface="微软雅黑" panose="020b0503020204020204" charset="-122"/>
                <a:cs typeface="微软雅黑" panose="020b0503020204020204" charset="-122"/>
              </a:rPr>
              <a:t>2.熔化、凝固的应用</a:t>
            </a:r>
          </a:p>
          <a:p>
            <a:pPr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（1）用0℃的冰冷却饮料比用0℃的水效果要好，是因为0℃的冰熔化成0℃的水要吸热。</a:t>
            </a:r>
          </a:p>
          <a:p>
            <a:pPr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（2）夏天吃雪糕感觉凉快，是因为雪糕与凉水相比，要从人体吸收更多的热量。</a:t>
            </a:r>
          </a:p>
          <a:p>
            <a:pPr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（3）北方的冬天，为了很好地保存蔬菜，人们通常在菜窖放几桶水，这是因为水结成冰时放热，使菜窖内的温度不会太低。</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left)">
                                      <p:cBhvr>
                                        <p:cTn id="18" dur="500"/>
                                        <p:tgtEl>
                                          <p:spTgt spid="7">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wipe(left)">
                                      <p:cBhvr>
                                        <p:cTn id="23" dur="500"/>
                                        <p:tgtEl>
                                          <p:spTgt spid="7">
                                            <p:txEl>
                                              <p:pRg st="1" end="1"/>
                                            </p:txEl>
                                          </p:spTgt>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wipe(left)">
                                      <p:cBhvr>
                                        <p:cTn id="28" dur="500"/>
                                        <p:tgtEl>
                                          <p:spTgt spid="7">
                                            <p:txEl>
                                              <p:pRg st="2" end="2"/>
                                            </p:txEl>
                                          </p:spTgt>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animEffect transition="in" filter="wipe(left)">
                                      <p:cBhvr>
                                        <p:cTn id="33" dur="500"/>
                                        <p:tgtEl>
                                          <p:spTgt spid="7">
                                            <p:txEl>
                                              <p:pRg st="3" end="3"/>
                                            </p:txEl>
                                          </p:spTgt>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7">
                                            <p:txEl>
                                              <p:pRg st="4" end="4"/>
                                            </p:txEl>
                                          </p:spTgt>
                                        </p:tgtEl>
                                        <p:attrNameLst>
                                          <p:attrName>style.visibility</p:attrName>
                                        </p:attrNameLst>
                                      </p:cBhvr>
                                      <p:to>
                                        <p:strVal val="visible"/>
                                      </p:to>
                                    </p:set>
                                    <p:animEffect transition="in" filter="wipe(left)">
                                      <p:cBhvr>
                                        <p:cTn id="38" dur="500"/>
                                        <p:tgtEl>
                                          <p:spTgt spid="7">
                                            <p:txEl>
                                              <p:pRg st="4" end="4"/>
                                            </p:txEl>
                                          </p:spTgt>
                                        </p:tgtEl>
                                      </p:cBhvr>
                                    </p:animEffect>
                                  </p:childTnLst>
                                </p:cTn>
                              </p:par>
                            </p:childTnLst>
                          </p:cTn>
                        </p:par>
                      </p:childTnLst>
                    </p:cTn>
                  </p:par>
                  <p:par>
                    <p:cTn id="39" fill="hold" nodeType="clickPar">
                      <p:stCondLst>
                        <p:cond delay="indefinite"/>
                        <p:cond evt="onBegin" delay="0">
                          <p:tn val="38"/>
                        </p:cond>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7">
                                            <p:txEl>
                                              <p:pRg st="5" end="5"/>
                                            </p:txEl>
                                          </p:spTgt>
                                        </p:tgtEl>
                                        <p:attrNameLst>
                                          <p:attrName>style.visibility</p:attrName>
                                        </p:attrNameLst>
                                      </p:cBhvr>
                                      <p:to>
                                        <p:strVal val="visible"/>
                                      </p:to>
                                    </p:set>
                                    <p:animEffect transition="in" filter="wipe(left)">
                                      <p:cBhvr>
                                        <p:cTn id="43"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3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2"/>
          <a:stretch>
            <a:fillRect/>
          </a:stretch>
        </p:blipFill>
        <p:spPr>
          <a:xfrm>
            <a:off x="6158230" y="0"/>
            <a:ext cx="903605" cy="923290"/>
          </a:xfrm>
          <a:prstGeom prst="rect">
            <a:avLst/>
          </a:prstGeom>
        </p:spPr>
      </p:pic>
      <p:sp>
        <p:nvSpPr>
          <p:cNvPr id="5" name="文本框 4" title=""/>
          <p:cNvSpPr txBox="1"/>
          <p:nvPr/>
        </p:nvSpPr>
        <p:spPr>
          <a:xfrm>
            <a:off x="7130415" y="231140"/>
            <a:ext cx="426339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相关基本概念的考查</a:t>
            </a:r>
          </a:p>
        </p:txBody>
      </p:sp>
      <p:sp>
        <p:nvSpPr>
          <p:cNvPr id="6" name="文本框 5" title=""/>
          <p:cNvSpPr txBox="1"/>
          <p:nvPr/>
        </p:nvSpPr>
        <p:spPr>
          <a:xfrm>
            <a:off x="284162" y="3446288"/>
            <a:ext cx="11907838" cy="1614805"/>
          </a:xfrm>
          <a:prstGeom prst="rect">
            <a:avLst/>
          </a:prstGeom>
          <a:noFill/>
        </p:spPr>
        <p:txBody>
          <a:bodyPr wrap="square" rtlCol="0" anchor="t">
            <a:spAutoFit/>
          </a:bodyPr>
          <a:lstStyle/>
          <a:p>
            <a:pPr eaLnBrk="1" fontAlgn="auto" latinLnBrk="0" hangingPunct="1">
              <a:lnSpc>
                <a:spcPct val="150000"/>
              </a:lnSpc>
            </a:pPr>
            <a:r>
              <a:rPr sz="2200">
                <a:latin typeface="微软雅黑" panose="020b0503020204020204" charset="-122"/>
                <a:ea typeface="微软雅黑" panose="020b0503020204020204" charset="-122"/>
                <a:cs typeface="微软雅黑" panose="020b0503020204020204" charset="-122"/>
              </a:rPr>
              <a:t>（1）记住常见的晶体和非晶体以及它们熔化时的规律，可快速解答此类问题。冰、萘、石英、海波、金刚石、食盐以及金属都是晶体；而玻璃、松香、石蜡、沥青等时常见的非晶体。</a:t>
            </a:r>
          </a:p>
          <a:p>
            <a:pPr eaLnBrk="1" fontAlgn="auto" latinLnBrk="0" hangingPunct="1">
              <a:lnSpc>
                <a:spcPct val="150000"/>
              </a:lnSpc>
            </a:pPr>
            <a:r>
              <a:rPr sz="2200">
                <a:latin typeface="微软雅黑" panose="020b0503020204020204" charset="-122"/>
                <a:ea typeface="微软雅黑" panose="020b0503020204020204" charset="-122"/>
                <a:cs typeface="微软雅黑" panose="020b0503020204020204" charset="-122"/>
              </a:rPr>
              <a:t>（2）温度处于熔点（或凝固点）的晶体，可能处于固态、固液共存态或液态。</a:t>
            </a:r>
          </a:p>
        </p:txBody>
      </p:sp>
      <p:pic>
        <p:nvPicPr>
          <p:cNvPr id="2" name="图片 1" title=""/>
          <p:cNvPicPr>
            <a:picLocks noChangeAspect="1"/>
          </p:cNvPicPr>
          <p:nvPr/>
        </p:nvPicPr>
        <p:blipFill>
          <a:blip r:embed="rId3"/>
          <a:stretch>
            <a:fillRect/>
          </a:stretch>
        </p:blipFill>
        <p:spPr>
          <a:xfrm>
            <a:off x="486410" y="2815237"/>
            <a:ext cx="2013585" cy="483870"/>
          </a:xfrm>
          <a:prstGeom prst="rect">
            <a:avLst/>
          </a:prstGeom>
        </p:spPr>
      </p:pic>
      <p:sp>
        <p:nvSpPr>
          <p:cNvPr id="13" name="文本框 12" title=""/>
          <p:cNvSpPr txBox="1"/>
          <p:nvPr/>
        </p:nvSpPr>
        <p:spPr>
          <a:xfrm>
            <a:off x="443865" y="1805814"/>
            <a:ext cx="426339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相关基本概念的考查</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left)">
                                      <p:cBhvr>
                                        <p:cTn id="20" dur="500"/>
                                        <p:tgtEl>
                                          <p:spTgt spid="6">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left)">
                                      <p:cBhvr>
                                        <p:cTn id="25"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1" name="流程图: 可选过程 10" title=""/>
          <p:cNvSpPr/>
          <p:nvPr/>
        </p:nvSpPr>
        <p:spPr>
          <a:xfrm>
            <a:off x="97790" y="1444625"/>
            <a:ext cx="12026900" cy="5351145"/>
          </a:xfrm>
          <a:prstGeom prst="flowChartAlternateProcess">
            <a:avLst/>
          </a:prstGeom>
          <a:solidFill>
            <a:schemeClr val="accent4">
              <a:lumMod val="20000"/>
              <a:lumOff val="80000"/>
            </a:schemeClr>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3"/>
          <a:stretch>
            <a:fillRect/>
          </a:stretch>
        </p:blipFill>
        <p:spPr>
          <a:xfrm>
            <a:off x="6134100" y="54610"/>
            <a:ext cx="903605" cy="923290"/>
          </a:xfrm>
          <a:prstGeom prst="rect">
            <a:avLst/>
          </a:prstGeom>
        </p:spPr>
      </p:pic>
      <p:sp>
        <p:nvSpPr>
          <p:cNvPr id="5" name="文本框 4" title=""/>
          <p:cNvSpPr txBox="1"/>
          <p:nvPr/>
        </p:nvSpPr>
        <p:spPr>
          <a:xfrm>
            <a:off x="7106285" y="285750"/>
            <a:ext cx="443357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相关基本概念的考查</a:t>
            </a:r>
          </a:p>
        </p:txBody>
      </p:sp>
      <p:sp>
        <p:nvSpPr>
          <p:cNvPr id="6" name="文本框 5" title=""/>
          <p:cNvSpPr txBox="1"/>
          <p:nvPr/>
        </p:nvSpPr>
        <p:spPr>
          <a:xfrm>
            <a:off x="134620" y="1881505"/>
            <a:ext cx="11735435" cy="1337945"/>
          </a:xfrm>
          <a:prstGeom prst="rect">
            <a:avLst/>
          </a:prstGeom>
          <a:noFill/>
        </p:spPr>
        <p:txBody>
          <a:bodyPr wrap="square" rtlCol="0" anchor="t">
            <a:spAutoFit/>
          </a:bodyPr>
          <a:lstStyle/>
          <a:p>
            <a:pPr fontAlgn="auto">
              <a:lnSpc>
                <a:spcPct val="150000"/>
              </a:lnSpc>
            </a:pPr>
            <a:r>
              <a:rPr lang="zh-CN" altLang="en-US">
                <a:solidFill>
                  <a:schemeClr val="accent1"/>
                </a:solidFill>
                <a:latin typeface="微软雅黑" panose="020b0503020204020204" charset="-122"/>
                <a:ea typeface="微软雅黑" panose="020b0503020204020204" charset="-122"/>
                <a:cs typeface="微软雅黑" panose="020b0503020204020204" charset="-122"/>
              </a:rPr>
              <a:t>【例1】</a:t>
            </a:r>
            <a:r>
              <a:rPr b="1">
                <a:latin typeface="微软雅黑" panose="020b0503020204020204" charset="-122"/>
                <a:ea typeface="微软雅黑" panose="020b0503020204020204" charset="-122"/>
                <a:cs typeface="微软雅黑" panose="020b0503020204020204" charset="-122"/>
              </a:rPr>
              <a:t>（2023·北京）</a:t>
            </a:r>
            <a:r>
              <a:rPr>
                <a:latin typeface="微软雅黑" panose="020b0503020204020204" charset="-122"/>
                <a:ea typeface="微软雅黑" panose="020b0503020204020204" charset="-122"/>
                <a:cs typeface="微软雅黑" panose="020b0503020204020204" charset="-122"/>
              </a:rPr>
              <a:t>将某种金属制成的勺放入15℃的水中，金属勺没有熔化；将该金属勺放入45℃的水中，发现金属勺逐渐熔化。该金属的熔点可能是（　　）。</a:t>
            </a:r>
          </a:p>
          <a:p>
            <a:pPr fontAlgn="auto">
              <a:lnSpc>
                <a:spcPct val="150000"/>
              </a:lnSpc>
            </a:pPr>
            <a:r>
              <a:rPr>
                <a:latin typeface="微软雅黑" panose="020b0503020204020204" charset="-122"/>
                <a:ea typeface="微软雅黑" panose="020b0503020204020204" charset="-122"/>
                <a:cs typeface="微软雅黑" panose="020b0503020204020204" charset="-122"/>
              </a:rPr>
              <a:t>A. 10℃</a:t>
            </a:r>
            <a:r>
              <a:rPr lang="en-US">
                <a:latin typeface="微软雅黑" panose="020b0503020204020204" charset="-122"/>
                <a:ea typeface="微软雅黑" panose="020b0503020204020204" charset="-122"/>
                <a:cs typeface="微软雅黑" panose="020b0503020204020204" charset="-122"/>
              </a:rPr>
              <a:t>    </a:t>
            </a:r>
            <a:r>
              <a:rPr>
                <a:latin typeface="微软雅黑" panose="020b0503020204020204" charset="-122"/>
                <a:ea typeface="微软雅黑" panose="020b0503020204020204" charset="-122"/>
                <a:cs typeface="微软雅黑" panose="020b0503020204020204" charset="-122"/>
              </a:rPr>
              <a:t>B. 30℃</a:t>
            </a:r>
            <a:r>
              <a:rPr lang="en-US">
                <a:latin typeface="微软雅黑" panose="020b0503020204020204" charset="-122"/>
                <a:ea typeface="微软雅黑" panose="020b0503020204020204" charset="-122"/>
                <a:cs typeface="微软雅黑" panose="020b0503020204020204" charset="-122"/>
              </a:rPr>
              <a:t>    </a:t>
            </a:r>
            <a:r>
              <a:rPr>
                <a:latin typeface="微软雅黑" panose="020b0503020204020204" charset="-122"/>
                <a:ea typeface="微软雅黑" panose="020b0503020204020204" charset="-122"/>
                <a:cs typeface="微软雅黑" panose="020b0503020204020204" charset="-122"/>
              </a:rPr>
              <a:t>C. 50℃</a:t>
            </a:r>
            <a:r>
              <a:rPr lang="en-US">
                <a:latin typeface="微软雅黑" panose="020b0503020204020204" charset="-122"/>
                <a:ea typeface="微软雅黑" panose="020b0503020204020204" charset="-122"/>
                <a:cs typeface="微软雅黑" panose="020b0503020204020204" charset="-122"/>
              </a:rPr>
              <a:t>    </a:t>
            </a:r>
            <a:r>
              <a:rPr>
                <a:latin typeface="微软雅黑" panose="020b0503020204020204" charset="-122"/>
                <a:ea typeface="微软雅黑" panose="020b0503020204020204" charset="-122"/>
                <a:cs typeface="微软雅黑" panose="020b0503020204020204" charset="-122"/>
              </a:rPr>
              <a:t>D. 60℃</a:t>
            </a:r>
          </a:p>
        </p:txBody>
      </p:sp>
      <p:sp>
        <p:nvSpPr>
          <p:cNvPr id="10" name="文本框 9" title=""/>
          <p:cNvSpPr txBox="1"/>
          <p:nvPr/>
        </p:nvSpPr>
        <p:spPr>
          <a:xfrm>
            <a:off x="4615815" y="2463165"/>
            <a:ext cx="342265" cy="398780"/>
          </a:xfrm>
          <a:prstGeom prst="rect">
            <a:avLst/>
          </a:prstGeom>
          <a:noFill/>
        </p:spPr>
        <p:txBody>
          <a:bodyPr wrap="none" rtlCol="0">
            <a:spAutoFit/>
          </a:bodyPr>
          <a:lstStyle/>
          <a:p>
            <a:r>
              <a:rPr lang="en-US" altLang="zh-CN" sz="2000">
                <a:solidFill>
                  <a:srgbClr val="FF0000"/>
                </a:solidFill>
                <a:latin typeface="微软雅黑" panose="020b0503020204020204" charset="-122"/>
                <a:ea typeface="微软雅黑" panose="020b0503020204020204" charset="-122"/>
              </a:rPr>
              <a:t>B</a:t>
            </a:r>
          </a:p>
        </p:txBody>
      </p:sp>
      <p:sp>
        <p:nvSpPr>
          <p:cNvPr id="7" name="矩形标注 6" title=""/>
          <p:cNvSpPr/>
          <p:nvPr/>
        </p:nvSpPr>
        <p:spPr>
          <a:xfrm>
            <a:off x="5734050" y="2567940"/>
            <a:ext cx="3206750" cy="471170"/>
          </a:xfrm>
          <a:prstGeom prst="wedgeRectCallout">
            <a:avLst>
              <a:gd name="adj1" fmla="val -5564"/>
              <a:gd name="adj2" fmla="val -109838"/>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bg1"/>
                </a:solidFill>
                <a:sym typeface="+mn-ea"/>
              </a:rPr>
              <a:t>说明金属勺温度未达到熔点</a:t>
            </a:r>
          </a:p>
        </p:txBody>
      </p:sp>
      <p:sp>
        <p:nvSpPr>
          <p:cNvPr id="13" name="矩形标注 12" title=""/>
          <p:cNvSpPr/>
          <p:nvPr/>
        </p:nvSpPr>
        <p:spPr>
          <a:xfrm>
            <a:off x="749300" y="1444625"/>
            <a:ext cx="3206750" cy="471170"/>
          </a:xfrm>
          <a:prstGeom prst="wedgeRectCallout">
            <a:avLst>
              <a:gd name="adj1" fmla="val -21683"/>
              <a:gd name="adj2" fmla="val 150673"/>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bg1"/>
                </a:solidFill>
                <a:sym typeface="+mn-ea"/>
              </a:rPr>
              <a:t>说明金属勺温度已超过熔点</a:t>
            </a:r>
          </a:p>
        </p:txBody>
      </p:sp>
      <p:cxnSp>
        <p:nvCxnSpPr>
          <p:cNvPr id="14" name="直接连接符 13" title=""/>
          <p:cNvCxnSpPr/>
          <p:nvPr/>
        </p:nvCxnSpPr>
        <p:spPr>
          <a:xfrm>
            <a:off x="100965" y="3321685"/>
            <a:ext cx="12029440"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cxnSp>
        <p:nvCxnSpPr>
          <p:cNvPr id="15" name="直接连接符 14" title=""/>
          <p:cNvCxnSpPr/>
          <p:nvPr/>
        </p:nvCxnSpPr>
        <p:spPr>
          <a:xfrm flipH="1">
            <a:off x="6871335" y="3311525"/>
            <a:ext cx="0" cy="3489325"/>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7" name="文本框 16" title=""/>
          <p:cNvSpPr txBox="1"/>
          <p:nvPr/>
        </p:nvSpPr>
        <p:spPr>
          <a:xfrm>
            <a:off x="134620" y="3454400"/>
            <a:ext cx="4288155" cy="2999740"/>
          </a:xfrm>
          <a:prstGeom prst="rect">
            <a:avLst/>
          </a:prstGeom>
          <a:noFill/>
        </p:spPr>
        <p:txBody>
          <a:bodyPr wrap="square" rtlCol="0" anchor="t">
            <a:spAutoFit/>
          </a:bodyPr>
          <a:lstStyle/>
          <a:p>
            <a:pPr fontAlgn="auto">
              <a:lnSpc>
                <a:spcPct val="150000"/>
              </a:lnSpc>
            </a:pPr>
            <a:r>
              <a:rPr lang="zh-CN" altLang="en-US">
                <a:solidFill>
                  <a:schemeClr val="accent1"/>
                </a:solidFill>
                <a:latin typeface="微软雅黑" panose="020b0503020204020204" charset="-122"/>
                <a:ea typeface="微软雅黑" panose="020b0503020204020204" charset="-122"/>
                <a:cs typeface="微软雅黑" panose="020b0503020204020204" charset="-122"/>
              </a:rPr>
              <a:t>【变式1</a:t>
            </a:r>
            <a:r>
              <a:rPr lang="en-US" altLang="zh-CN">
                <a:solidFill>
                  <a:schemeClr val="accent1"/>
                </a:solidFill>
                <a:latin typeface="微软雅黑" panose="020b0503020204020204" charset="-122"/>
                <a:ea typeface="微软雅黑" panose="020b0503020204020204" charset="-122"/>
                <a:cs typeface="微软雅黑" panose="020b0503020204020204" charset="-122"/>
              </a:rPr>
              <a:t>-1</a:t>
            </a:r>
            <a:r>
              <a:rPr lang="zh-CN" altLang="en-US">
                <a:solidFill>
                  <a:schemeClr val="accent1"/>
                </a:solidFill>
                <a:latin typeface="微软雅黑" panose="020b0503020204020204" charset="-122"/>
                <a:ea typeface="微软雅黑" panose="020b0503020204020204" charset="-122"/>
                <a:cs typeface="微软雅黑" panose="020b0503020204020204" charset="-122"/>
              </a:rPr>
              <a:t>】</a:t>
            </a:r>
            <a:r>
              <a:rPr b="1">
                <a:latin typeface="微软雅黑" panose="020b0503020204020204" charset="-122"/>
                <a:ea typeface="微软雅黑" panose="020b0503020204020204" charset="-122"/>
                <a:cs typeface="微软雅黑" panose="020b0503020204020204" charset="-122"/>
              </a:rPr>
              <a:t>（2023·无锡）</a:t>
            </a:r>
            <a:r>
              <a:rPr>
                <a:latin typeface="微软雅黑" panose="020b0503020204020204" charset="-122"/>
                <a:ea typeface="微软雅黑" panose="020b0503020204020204" charset="-122"/>
                <a:cs typeface="微软雅黑" panose="020b0503020204020204" charset="-122"/>
              </a:rPr>
              <a:t>用如图所示的装置探究冰的熔化特点，将装有适量碎冰的试管置于烧杯内的温水中，冰_______热量，温度升高。当冰开始熔化时，温度计的示数如图所示为_______，冰在熔化过程中温度计的示数_______________，由此可知，冰属于晶体。</a:t>
            </a:r>
          </a:p>
        </p:txBody>
      </p:sp>
      <p:pic>
        <p:nvPicPr>
          <p:cNvPr id="2" name="图片 100033" title=""/>
          <p:cNvPicPr>
            <a:picLocks noChangeAspect="1"/>
          </p:cNvPicPr>
          <p:nvPr/>
        </p:nvPicPr>
        <p:blipFill>
          <a:blip r:embed="rId4"/>
          <a:stretch>
            <a:fillRect/>
          </a:stretch>
        </p:blipFill>
        <p:spPr>
          <a:xfrm>
            <a:off x="4300855" y="4062730"/>
            <a:ext cx="2404110" cy="1631315"/>
          </a:xfrm>
          <a:prstGeom prst="rect">
            <a:avLst/>
          </a:prstGeom>
          <a:noFill/>
          <a:ln w="9525">
            <a:noFill/>
          </a:ln>
        </p:spPr>
      </p:pic>
      <p:sp>
        <p:nvSpPr>
          <p:cNvPr id="18" name="文本框 17" title=""/>
          <p:cNvSpPr txBox="1"/>
          <p:nvPr/>
        </p:nvSpPr>
        <p:spPr>
          <a:xfrm>
            <a:off x="4300855" y="3508375"/>
            <a:ext cx="2468880" cy="368300"/>
          </a:xfrm>
          <a:prstGeom prst="rect">
            <a:avLst/>
          </a:prstGeom>
          <a:noFill/>
          <a:ln w="19050">
            <a:solidFill>
              <a:schemeClr val="accent5"/>
            </a:solidFill>
          </a:ln>
        </p:spPr>
        <p:txBody>
          <a:bodyPr wrap="none" rtlCol="0">
            <a:spAutoFit/>
          </a:bodyPr>
          <a:lstStyle/>
          <a:p>
            <a:r>
              <a:rPr lang="zh-CN" altLang="en-US">
                <a:solidFill>
                  <a:srgbClr val="FF0000"/>
                </a:solidFill>
              </a:rPr>
              <a:t>温水温度高于冰，吸热</a:t>
            </a:r>
          </a:p>
        </p:txBody>
      </p:sp>
      <p:cxnSp>
        <p:nvCxnSpPr>
          <p:cNvPr id="19" name="直接连接符 18" title=""/>
          <p:cNvCxnSpPr/>
          <p:nvPr/>
        </p:nvCxnSpPr>
        <p:spPr>
          <a:xfrm>
            <a:off x="4745990" y="3869690"/>
            <a:ext cx="801370" cy="1348740"/>
          </a:xfrm>
          <a:prstGeom prst="line">
            <a:avLst/>
          </a:prstGeom>
          <a:ln w="28575" cmpd="sng">
            <a:solidFill>
              <a:schemeClr val="accent5"/>
            </a:solidFill>
            <a:prstDash val="solid"/>
          </a:ln>
        </p:spPr>
        <p:style>
          <a:lnRef idx="1">
            <a:schemeClr val="accent1"/>
          </a:lnRef>
          <a:fillRef idx="0">
            <a:schemeClr val="accent1"/>
          </a:fillRef>
          <a:effectRef idx="0">
            <a:schemeClr val="accent1"/>
          </a:effectRef>
          <a:fontRef idx="minor">
            <a:schemeClr val="tx1"/>
          </a:fontRef>
        </p:style>
      </p:cxnSp>
      <p:sp>
        <p:nvSpPr>
          <p:cNvPr id="20" name="文本框 19" title=""/>
          <p:cNvSpPr txBox="1"/>
          <p:nvPr/>
        </p:nvSpPr>
        <p:spPr>
          <a:xfrm>
            <a:off x="5556885" y="5815965"/>
            <a:ext cx="1212850" cy="368300"/>
          </a:xfrm>
          <a:prstGeom prst="rect">
            <a:avLst/>
          </a:prstGeom>
          <a:noFill/>
          <a:ln w="19050">
            <a:solidFill>
              <a:schemeClr val="accent2"/>
            </a:solidFill>
          </a:ln>
        </p:spPr>
        <p:txBody>
          <a:bodyPr wrap="none" rtlCol="0">
            <a:spAutoFit/>
          </a:bodyPr>
          <a:lstStyle/>
          <a:p>
            <a:r>
              <a:rPr lang="zh-CN" altLang="en-US">
                <a:solidFill>
                  <a:srgbClr val="FF0000"/>
                </a:solidFill>
              </a:rPr>
              <a:t>对准</a:t>
            </a:r>
            <a:r>
              <a:rPr lang="en-US" altLang="zh-CN">
                <a:solidFill>
                  <a:srgbClr val="FF0000"/>
                </a:solidFill>
              </a:rPr>
              <a:t>0</a:t>
            </a:r>
            <a:r>
              <a:rPr lang="zh-CN" altLang="en-US">
                <a:solidFill>
                  <a:srgbClr val="FF0000"/>
                </a:solidFill>
              </a:rPr>
              <a:t>刻度</a:t>
            </a:r>
          </a:p>
        </p:txBody>
      </p:sp>
      <p:cxnSp>
        <p:nvCxnSpPr>
          <p:cNvPr id="21" name="直接连接符 20" title=""/>
          <p:cNvCxnSpPr/>
          <p:nvPr/>
        </p:nvCxnSpPr>
        <p:spPr>
          <a:xfrm>
            <a:off x="6308090" y="4742180"/>
            <a:ext cx="94615" cy="1073785"/>
          </a:xfrm>
          <a:prstGeom prst="line">
            <a:avLst/>
          </a:prstGeom>
          <a:ln w="28575" cmpd="sng">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title=""/>
          <p:cNvSpPr txBox="1"/>
          <p:nvPr/>
        </p:nvSpPr>
        <p:spPr>
          <a:xfrm>
            <a:off x="2956560" y="6356350"/>
            <a:ext cx="3383280" cy="368300"/>
          </a:xfrm>
          <a:prstGeom prst="rect">
            <a:avLst/>
          </a:prstGeom>
          <a:noFill/>
          <a:ln w="19050">
            <a:solidFill>
              <a:schemeClr val="accent4">
                <a:lumMod val="75000"/>
              </a:schemeClr>
            </a:solidFill>
          </a:ln>
        </p:spPr>
        <p:txBody>
          <a:bodyPr wrap="none" rtlCol="0">
            <a:spAutoFit/>
          </a:bodyPr>
          <a:lstStyle/>
          <a:p>
            <a:r>
              <a:rPr lang="zh-CN">
                <a:solidFill>
                  <a:srgbClr val="FF0000"/>
                </a:solidFill>
              </a:rPr>
              <a:t>冰在熔化过程中，温度保持不变</a:t>
            </a:r>
          </a:p>
        </p:txBody>
      </p:sp>
      <p:sp>
        <p:nvSpPr>
          <p:cNvPr id="23" name="文本框 22" title=""/>
          <p:cNvSpPr txBox="1"/>
          <p:nvPr/>
        </p:nvSpPr>
        <p:spPr>
          <a:xfrm>
            <a:off x="217805" y="4744720"/>
            <a:ext cx="690880" cy="398780"/>
          </a:xfrm>
          <a:prstGeom prst="rect">
            <a:avLst/>
          </a:prstGeom>
          <a:noFill/>
        </p:spPr>
        <p:txBody>
          <a:bodyPr wrap="none" rtlCol="0">
            <a:spAutoFit/>
          </a:bodyPr>
          <a:lstStyle/>
          <a:p>
            <a:r>
              <a:rPr lang="zh-CN" altLang="en-US" sz="2000">
                <a:solidFill>
                  <a:srgbClr val="FF0000"/>
                </a:solidFill>
                <a:latin typeface="微软雅黑" panose="020b0503020204020204" charset="-122"/>
                <a:ea typeface="微软雅黑" panose="020b0503020204020204" charset="-122"/>
              </a:rPr>
              <a:t>吸收</a:t>
            </a:r>
          </a:p>
        </p:txBody>
      </p:sp>
      <p:sp>
        <p:nvSpPr>
          <p:cNvPr id="24" name="文本框 23" title=""/>
          <p:cNvSpPr txBox="1"/>
          <p:nvPr/>
        </p:nvSpPr>
        <p:spPr>
          <a:xfrm>
            <a:off x="3275965" y="5143500"/>
            <a:ext cx="586105" cy="398780"/>
          </a:xfrm>
          <a:prstGeom prst="rect">
            <a:avLst/>
          </a:prstGeom>
          <a:noFill/>
        </p:spPr>
        <p:txBody>
          <a:bodyPr wrap="none" rtlCol="0">
            <a:spAutoFit/>
          </a:bodyPr>
          <a:lstStyle/>
          <a:p>
            <a:r>
              <a:rPr lang="en-US" altLang="zh-CN" sz="2000">
                <a:solidFill>
                  <a:srgbClr val="FF0000"/>
                </a:solidFill>
                <a:latin typeface="微软雅黑" panose="020b0503020204020204" charset="-122"/>
                <a:ea typeface="微软雅黑" panose="020b0503020204020204" charset="-122"/>
              </a:rPr>
              <a:t>0</a:t>
            </a:r>
            <a:r>
              <a:rPr lang="en-US" altLang="zh-CN" sz="2000">
                <a:solidFill>
                  <a:srgbClr val="FF0000"/>
                </a:solidFill>
                <a:latin typeface="宋体" panose="02010600030101010101" pitchFamily="2" charset="-122"/>
                <a:ea typeface="宋体" panose="02010600030101010101" pitchFamily="2" charset="-122"/>
              </a:rPr>
              <a:t>℃</a:t>
            </a:r>
          </a:p>
        </p:txBody>
      </p:sp>
      <p:sp>
        <p:nvSpPr>
          <p:cNvPr id="25" name="文本框 24" title=""/>
          <p:cNvSpPr txBox="1"/>
          <p:nvPr/>
        </p:nvSpPr>
        <p:spPr>
          <a:xfrm>
            <a:off x="483235" y="5957570"/>
            <a:ext cx="1198880" cy="398780"/>
          </a:xfrm>
          <a:prstGeom prst="rect">
            <a:avLst/>
          </a:prstGeom>
          <a:noFill/>
        </p:spPr>
        <p:txBody>
          <a:bodyPr wrap="none" rtlCol="0">
            <a:spAutoFit/>
          </a:bodyPr>
          <a:lstStyle/>
          <a:p>
            <a:r>
              <a:rPr lang="zh-CN" altLang="en-US" sz="2000">
                <a:solidFill>
                  <a:srgbClr val="FF0000"/>
                </a:solidFill>
                <a:latin typeface="微软雅黑" panose="020b0503020204020204" charset="-122"/>
                <a:ea typeface="微软雅黑" panose="020b0503020204020204" charset="-122"/>
              </a:rPr>
              <a:t>保持不变</a:t>
            </a:r>
            <a:endParaRPr lang="zh-CN" altLang="en-US" sz="2000">
              <a:solidFill>
                <a:srgbClr val="FF0000"/>
              </a:solidFill>
              <a:latin typeface="宋体" panose="02010600030101010101" pitchFamily="2" charset="-122"/>
              <a:ea typeface="宋体" panose="02010600030101010101" pitchFamily="2" charset="-122"/>
            </a:endParaRPr>
          </a:p>
        </p:txBody>
      </p:sp>
      <p:sp>
        <p:nvSpPr>
          <p:cNvPr id="26" name="文本框 25" title=""/>
          <p:cNvSpPr txBox="1"/>
          <p:nvPr/>
        </p:nvSpPr>
        <p:spPr>
          <a:xfrm>
            <a:off x="7037705" y="3469640"/>
            <a:ext cx="4967605" cy="2030095"/>
          </a:xfrm>
          <a:prstGeom prst="rect">
            <a:avLst/>
          </a:prstGeom>
          <a:noFill/>
        </p:spPr>
        <p:txBody>
          <a:bodyPr wrap="square" rtlCol="0" anchor="t">
            <a:spAutoFit/>
          </a:bodyPr>
          <a:lstStyle/>
          <a:p>
            <a:pPr fontAlgn="auto">
              <a:lnSpc>
                <a:spcPct val="150000"/>
              </a:lnSpc>
            </a:pPr>
            <a:r>
              <a:rPr lang="zh-CN" altLang="en-US" sz="1400">
                <a:solidFill>
                  <a:schemeClr val="accent1"/>
                </a:solidFill>
                <a:latin typeface="微软雅黑" panose="020b0503020204020204" charset="-122"/>
                <a:ea typeface="微软雅黑" panose="020b0503020204020204" charset="-122"/>
                <a:cs typeface="微软雅黑" panose="020b0503020204020204" charset="-122"/>
              </a:rPr>
              <a:t>【变式1</a:t>
            </a:r>
            <a:r>
              <a:rPr lang="en-US" altLang="zh-CN" sz="1400">
                <a:solidFill>
                  <a:schemeClr val="accent1"/>
                </a:solidFill>
                <a:latin typeface="微软雅黑" panose="020b0503020204020204" charset="-122"/>
                <a:ea typeface="微软雅黑" panose="020b0503020204020204" charset="-122"/>
                <a:cs typeface="微软雅黑" panose="020b0503020204020204" charset="-122"/>
              </a:rPr>
              <a:t>-2</a:t>
            </a:r>
            <a:r>
              <a:rPr lang="zh-CN" altLang="en-US" sz="1400">
                <a:solidFill>
                  <a:schemeClr val="accent1"/>
                </a:solidFill>
                <a:latin typeface="微软雅黑" panose="020b0503020204020204" charset="-122"/>
                <a:ea typeface="微软雅黑" panose="020b0503020204020204" charset="-122"/>
                <a:cs typeface="微软雅黑" panose="020b0503020204020204" charset="-122"/>
              </a:rPr>
              <a:t>】</a:t>
            </a:r>
            <a:r>
              <a:rPr sz="1400">
                <a:latin typeface="微软雅黑" panose="020b0503020204020204" charset="-122"/>
                <a:ea typeface="微软雅黑" panose="020b0503020204020204" charset="-122"/>
                <a:cs typeface="微软雅黑" panose="020b0503020204020204" charset="-122"/>
              </a:rPr>
              <a:t>如表中列出了一个标准大气压下部分物质的熔点，据此分析得出下列结论，其中正确的是（　　）。</a:t>
            </a:r>
          </a:p>
          <a:p>
            <a:pPr fontAlgn="auto">
              <a:lnSpc>
                <a:spcPct val="150000"/>
              </a:lnSpc>
            </a:pPr>
            <a:r>
              <a:rPr sz="1400">
                <a:latin typeface="微软雅黑" panose="020b0503020204020204" charset="-122"/>
                <a:ea typeface="微软雅黑" panose="020b0503020204020204" charset="-122"/>
                <a:cs typeface="微软雅黑" panose="020b0503020204020204" charset="-122"/>
              </a:rPr>
              <a:t>A．水银温度计可以测量零下40℃的低温；</a:t>
            </a:r>
          </a:p>
          <a:p>
            <a:pPr fontAlgn="auto">
              <a:lnSpc>
                <a:spcPct val="150000"/>
              </a:lnSpc>
            </a:pPr>
            <a:r>
              <a:rPr sz="1400">
                <a:latin typeface="微软雅黑" panose="020b0503020204020204" charset="-122"/>
                <a:ea typeface="微软雅黑" panose="020b0503020204020204" charset="-122"/>
                <a:cs typeface="微软雅黑" panose="020b0503020204020204" charset="-122"/>
              </a:rPr>
              <a:t>B．在1083℃下，铜可能为液态，也可能为固态；</a:t>
            </a:r>
          </a:p>
          <a:p>
            <a:pPr fontAlgn="auto">
              <a:lnSpc>
                <a:spcPct val="150000"/>
              </a:lnSpc>
            </a:pPr>
            <a:r>
              <a:rPr sz="1400">
                <a:latin typeface="微软雅黑" panose="020b0503020204020204" charset="-122"/>
                <a:ea typeface="微软雅黑" panose="020b0503020204020204" charset="-122"/>
                <a:cs typeface="微软雅黑" panose="020b0503020204020204" charset="-122"/>
              </a:rPr>
              <a:t>C．金块掉进铁水中不会熔化；</a:t>
            </a:r>
          </a:p>
          <a:p>
            <a:pPr fontAlgn="auto">
              <a:lnSpc>
                <a:spcPct val="150000"/>
              </a:lnSpc>
            </a:pPr>
            <a:r>
              <a:rPr sz="1400">
                <a:latin typeface="微软雅黑" panose="020b0503020204020204" charset="-122"/>
                <a:ea typeface="微软雅黑" panose="020b0503020204020204" charset="-122"/>
                <a:cs typeface="微软雅黑" panose="020b0503020204020204" charset="-122"/>
              </a:rPr>
              <a:t>D．-260℃的氢是液态</a:t>
            </a:r>
          </a:p>
        </p:txBody>
      </p:sp>
      <p:graphicFrame>
        <p:nvGraphicFramePr>
          <p:cNvPr id="27" name="表格 26" title=""/>
          <p:cNvGraphicFramePr>
            <a:graphicFrameLocks noGrp="1"/>
          </p:cNvGraphicFramePr>
          <p:nvPr/>
        </p:nvGraphicFramePr>
        <p:xfrm>
          <a:off x="7163435" y="5648325"/>
          <a:ext cx="4773930" cy="781050"/>
        </p:xfrm>
        <a:graphic>
          <a:graphicData uri="http://schemas.openxmlformats.org/drawingml/2006/table">
            <a:tbl>
              <a:tblPr firstRow="1" bandRow="1">
                <a:tableStyleId>{5940675A-B579-460E-94D1-54222C63F5DA}</a:tableStyleId>
              </a:tblPr>
              <a:tblGrid>
                <a:gridCol w="864235"/>
                <a:gridCol w="885825"/>
                <a:gridCol w="558800"/>
                <a:gridCol w="569595"/>
                <a:gridCol w="569595"/>
                <a:gridCol w="589915"/>
                <a:gridCol w="735965"/>
              </a:tblGrid>
              <a:tr h="390525">
                <a:tc>
                  <a:txBody>
                    <a:bodyPr vert="horz" wrap="square"/>
                    <a:lstStyle/>
                    <a:p>
                      <a:pPr indent="0" algn="ctr">
                        <a:buNone/>
                      </a:pPr>
                      <a:r>
                        <a:rPr lang="en-US" sz="1200" b="0">
                          <a:latin typeface="微软雅黑" panose="020b0503020204020204" charset="-122"/>
                          <a:ea typeface="微软雅黑" panose="020b0503020204020204" charset="-122"/>
                          <a:cs typeface="宋体" panose="02010600030101010101" pitchFamily="2" charset="-122"/>
                        </a:rPr>
                        <a:t>物质名称</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200" b="0">
                          <a:latin typeface="微软雅黑" panose="020b0503020204020204" charset="-122"/>
                          <a:ea typeface="微软雅黑" panose="020b0503020204020204" charset="-122"/>
                          <a:cs typeface="宋体" panose="02010600030101010101" pitchFamily="2" charset="-122"/>
                        </a:rPr>
                        <a:t>固态水银</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200" b="0">
                          <a:latin typeface="微软雅黑" panose="020b0503020204020204" charset="-122"/>
                          <a:ea typeface="微软雅黑" panose="020b0503020204020204" charset="-122"/>
                          <a:cs typeface="宋体" panose="02010600030101010101" pitchFamily="2" charset="-122"/>
                        </a:rPr>
                        <a:t>金</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200" b="0">
                          <a:latin typeface="微软雅黑" panose="020b0503020204020204" charset="-122"/>
                          <a:ea typeface="微软雅黑" panose="020b0503020204020204" charset="-122"/>
                          <a:cs typeface="宋体" panose="02010600030101010101" pitchFamily="2" charset="-122"/>
                        </a:rPr>
                        <a:t>铜</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200" b="0">
                          <a:latin typeface="微软雅黑" panose="020b0503020204020204" charset="-122"/>
                          <a:ea typeface="微软雅黑" panose="020b0503020204020204" charset="-122"/>
                          <a:cs typeface="宋体" panose="02010600030101010101" pitchFamily="2" charset="-122"/>
                        </a:rPr>
                        <a:t>铁</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200" b="0">
                          <a:latin typeface="微软雅黑" panose="020b0503020204020204" charset="-122"/>
                          <a:ea typeface="微软雅黑" panose="020b0503020204020204" charset="-122"/>
                          <a:cs typeface="宋体" panose="02010600030101010101" pitchFamily="2" charset="-122"/>
                        </a:rPr>
                        <a:t>钨</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200" b="0">
                          <a:latin typeface="微软雅黑" panose="020b0503020204020204" charset="-122"/>
                          <a:ea typeface="微软雅黑" panose="020b0503020204020204" charset="-122"/>
                          <a:cs typeface="宋体" panose="02010600030101010101" pitchFamily="2" charset="-122"/>
                        </a:rPr>
                        <a:t>固态氢</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90525">
                <a:tc>
                  <a:txBody>
                    <a:bodyPr vert="horz" wrap="square"/>
                    <a:lstStyle/>
                    <a:p>
                      <a:pPr indent="0" algn="ctr">
                        <a:buNone/>
                      </a:pPr>
                      <a:r>
                        <a:rPr lang="en-US" sz="1200" b="0">
                          <a:latin typeface="微软雅黑" panose="020b0503020204020204" charset="-122"/>
                          <a:ea typeface="微软雅黑" panose="020b0503020204020204" charset="-122"/>
                          <a:cs typeface="微软雅黑" panose="020b0503020204020204" charset="-122"/>
                        </a:rPr>
                        <a:t>熔点/℃</a:t>
                      </a:r>
                      <a:endParaRPr lang="en-US" altLang="en-US" sz="1200" b="0">
                        <a:latin typeface="微软雅黑" panose="020b0503020204020204" charset="-122"/>
                        <a:ea typeface="微软雅黑" panose="020b0503020204020204" charset="-122"/>
                        <a:cs typeface="微软雅黑" panose="020b0503020204020204"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200" b="0">
                          <a:latin typeface="微软雅黑" panose="020b0503020204020204" charset="-122"/>
                          <a:ea typeface="微软雅黑" panose="020b0503020204020204" charset="-122"/>
                          <a:cs typeface="宋体" panose="02010600030101010101" pitchFamily="2" charset="-122"/>
                        </a:rPr>
                        <a:t>-38.8</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200" b="0">
                          <a:latin typeface="微软雅黑" panose="020b0503020204020204" charset="-122"/>
                          <a:ea typeface="微软雅黑" panose="020b0503020204020204" charset="-122"/>
                          <a:cs typeface="宋体" panose="02010600030101010101" pitchFamily="2" charset="-122"/>
                        </a:rPr>
                        <a:t>1064</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200" b="0">
                          <a:latin typeface="微软雅黑" panose="020b0503020204020204" charset="-122"/>
                          <a:ea typeface="微软雅黑" panose="020b0503020204020204" charset="-122"/>
                          <a:cs typeface="宋体" panose="02010600030101010101" pitchFamily="2" charset="-122"/>
                        </a:rPr>
                        <a:t>1083</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200" b="0">
                          <a:latin typeface="微软雅黑" panose="020b0503020204020204" charset="-122"/>
                          <a:ea typeface="微软雅黑" panose="020b0503020204020204" charset="-122"/>
                          <a:cs typeface="宋体" panose="02010600030101010101" pitchFamily="2" charset="-122"/>
                        </a:rPr>
                        <a:t>1535</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200" b="0">
                          <a:latin typeface="微软雅黑" panose="020b0503020204020204" charset="-122"/>
                          <a:ea typeface="微软雅黑" panose="020b0503020204020204" charset="-122"/>
                          <a:cs typeface="宋体" panose="02010600030101010101" pitchFamily="2" charset="-122"/>
                        </a:rPr>
                        <a:t>3410</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200" b="0">
                          <a:latin typeface="微软雅黑" panose="020b0503020204020204" charset="-122"/>
                          <a:ea typeface="微软雅黑" panose="020b0503020204020204" charset="-122"/>
                          <a:cs typeface="宋体" panose="02010600030101010101" pitchFamily="2" charset="-122"/>
                        </a:rPr>
                        <a:t>-259</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32" name="任意多边形 31" title=""/>
          <p:cNvSpPr/>
          <p:nvPr/>
        </p:nvSpPr>
        <p:spPr>
          <a:xfrm>
            <a:off x="9004300" y="4203065"/>
            <a:ext cx="788035" cy="339090"/>
          </a:xfrm>
          <a:custGeom>
            <a:gdLst>
              <a:gd name="connisteX0" fmla="*/ 52999 w 787765"/>
              <a:gd name="connsiteY0" fmla="*/ 11588 h 338895"/>
              <a:gd name="connisteX1" fmla="*/ 124119 w 787765"/>
              <a:gd name="connsiteY1" fmla="*/ 11588 h 338895"/>
              <a:gd name="connisteX2" fmla="*/ 195239 w 787765"/>
              <a:gd name="connsiteY2" fmla="*/ 11588 h 338895"/>
              <a:gd name="connisteX3" fmla="*/ 266359 w 787765"/>
              <a:gd name="connsiteY3" fmla="*/ 11588 h 338895"/>
              <a:gd name="connisteX4" fmla="*/ 336844 w 787765"/>
              <a:gd name="connsiteY4" fmla="*/ 11588 h 338895"/>
              <a:gd name="connisteX5" fmla="*/ 407964 w 787765"/>
              <a:gd name="connsiteY5" fmla="*/ 11588 h 338895"/>
              <a:gd name="connisteX6" fmla="*/ 479084 w 787765"/>
              <a:gd name="connsiteY6" fmla="*/ 11588 h 338895"/>
              <a:gd name="connisteX7" fmla="*/ 550204 w 787765"/>
              <a:gd name="connsiteY7" fmla="*/ 11588 h 338895"/>
              <a:gd name="connisteX8" fmla="*/ 621324 w 787765"/>
              <a:gd name="connsiteY8" fmla="*/ 1428 h 338895"/>
              <a:gd name="connisteX9" fmla="*/ 691809 w 787765"/>
              <a:gd name="connsiteY9" fmla="*/ 1428 h 338895"/>
              <a:gd name="connisteX10" fmla="*/ 762929 w 787765"/>
              <a:gd name="connsiteY10" fmla="*/ 11588 h 338895"/>
              <a:gd name="connisteX11" fmla="*/ 783249 w 787765"/>
              <a:gd name="connsiteY11" fmla="*/ 82708 h 338895"/>
              <a:gd name="connisteX12" fmla="*/ 783249 w 787765"/>
              <a:gd name="connsiteY12" fmla="*/ 153828 h 338895"/>
              <a:gd name="connisteX13" fmla="*/ 783249 w 787765"/>
              <a:gd name="connsiteY13" fmla="*/ 224313 h 338895"/>
              <a:gd name="connisteX14" fmla="*/ 732449 w 787765"/>
              <a:gd name="connsiteY14" fmla="*/ 295433 h 338895"/>
              <a:gd name="connisteX15" fmla="*/ 661964 w 787765"/>
              <a:gd name="connsiteY15" fmla="*/ 315753 h 338895"/>
              <a:gd name="connisteX16" fmla="*/ 590844 w 787765"/>
              <a:gd name="connsiteY16" fmla="*/ 325913 h 338895"/>
              <a:gd name="connisteX17" fmla="*/ 519724 w 787765"/>
              <a:gd name="connsiteY17" fmla="*/ 325913 h 338895"/>
              <a:gd name="connisteX18" fmla="*/ 448604 w 787765"/>
              <a:gd name="connsiteY18" fmla="*/ 325913 h 338895"/>
              <a:gd name="connisteX19" fmla="*/ 377484 w 787765"/>
              <a:gd name="connsiteY19" fmla="*/ 325913 h 338895"/>
              <a:gd name="connisteX20" fmla="*/ 306364 w 787765"/>
              <a:gd name="connsiteY20" fmla="*/ 325913 h 338895"/>
              <a:gd name="connisteX21" fmla="*/ 235879 w 787765"/>
              <a:gd name="connsiteY21" fmla="*/ 336073 h 338895"/>
              <a:gd name="connisteX22" fmla="*/ 164759 w 787765"/>
              <a:gd name="connsiteY22" fmla="*/ 336073 h 338895"/>
              <a:gd name="connisteX23" fmla="*/ 83479 w 787765"/>
              <a:gd name="connsiteY23" fmla="*/ 336073 h 338895"/>
              <a:gd name="connisteX24" fmla="*/ 12359 w 787765"/>
              <a:gd name="connsiteY24" fmla="*/ 305593 h 338895"/>
              <a:gd name="connisteX25" fmla="*/ 2199 w 787765"/>
              <a:gd name="connsiteY25" fmla="*/ 234473 h 338895"/>
              <a:gd name="connisteX26" fmla="*/ 2199 w 787765"/>
              <a:gd name="connsiteY26" fmla="*/ 163988 h 338895"/>
              <a:gd name="connisteX27" fmla="*/ 22519 w 787765"/>
              <a:gd name="connsiteY27" fmla="*/ 92868 h 338895"/>
              <a:gd name="connisteX28" fmla="*/ 52999 w 787765"/>
              <a:gd name="connsiteY28" fmla="*/ 21748 h 338895"/>
            </a:gd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Lst>
            <a:rect l="l" t="t" r="r" b="b"/>
            <a:pathLst>
              <a:path w="787765" h="338896">
                <a:moveTo>
                  <a:pt x="53000" y="11589"/>
                </a:moveTo>
                <a:cubicBezTo>
                  <a:pt x="65700" y="11589"/>
                  <a:pt x="95545" y="11589"/>
                  <a:pt x="124120" y="11589"/>
                </a:cubicBezTo>
                <a:cubicBezTo>
                  <a:pt x="152695" y="11589"/>
                  <a:pt x="166665" y="11589"/>
                  <a:pt x="195240" y="11589"/>
                </a:cubicBezTo>
                <a:cubicBezTo>
                  <a:pt x="223815" y="11589"/>
                  <a:pt x="237785" y="11589"/>
                  <a:pt x="266360" y="11589"/>
                </a:cubicBezTo>
                <a:cubicBezTo>
                  <a:pt x="294935" y="11589"/>
                  <a:pt x="308270" y="11589"/>
                  <a:pt x="336845" y="11589"/>
                </a:cubicBezTo>
                <a:cubicBezTo>
                  <a:pt x="365420" y="11589"/>
                  <a:pt x="379390" y="11589"/>
                  <a:pt x="407965" y="11589"/>
                </a:cubicBezTo>
                <a:cubicBezTo>
                  <a:pt x="436540" y="11589"/>
                  <a:pt x="450510" y="11589"/>
                  <a:pt x="479085" y="11589"/>
                </a:cubicBezTo>
                <a:cubicBezTo>
                  <a:pt x="507660" y="11589"/>
                  <a:pt x="521630" y="13494"/>
                  <a:pt x="550205" y="11589"/>
                </a:cubicBezTo>
                <a:cubicBezTo>
                  <a:pt x="578780" y="9684"/>
                  <a:pt x="592750" y="3334"/>
                  <a:pt x="621325" y="1429"/>
                </a:cubicBezTo>
                <a:cubicBezTo>
                  <a:pt x="649900" y="-476"/>
                  <a:pt x="663235" y="-476"/>
                  <a:pt x="691810" y="1429"/>
                </a:cubicBezTo>
                <a:cubicBezTo>
                  <a:pt x="720385" y="3334"/>
                  <a:pt x="744515" y="-4921"/>
                  <a:pt x="762930" y="11589"/>
                </a:cubicBezTo>
                <a:cubicBezTo>
                  <a:pt x="781345" y="28099"/>
                  <a:pt x="779440" y="54134"/>
                  <a:pt x="783250" y="82709"/>
                </a:cubicBezTo>
                <a:cubicBezTo>
                  <a:pt x="787060" y="111284"/>
                  <a:pt x="783250" y="125254"/>
                  <a:pt x="783250" y="153829"/>
                </a:cubicBezTo>
                <a:cubicBezTo>
                  <a:pt x="783250" y="182404"/>
                  <a:pt x="793410" y="195739"/>
                  <a:pt x="783250" y="224314"/>
                </a:cubicBezTo>
                <a:cubicBezTo>
                  <a:pt x="773090" y="252889"/>
                  <a:pt x="756580" y="277019"/>
                  <a:pt x="732450" y="295434"/>
                </a:cubicBezTo>
                <a:cubicBezTo>
                  <a:pt x="708320" y="313849"/>
                  <a:pt x="690540" y="309404"/>
                  <a:pt x="661965" y="315754"/>
                </a:cubicBezTo>
                <a:cubicBezTo>
                  <a:pt x="633390" y="322104"/>
                  <a:pt x="619420" y="324009"/>
                  <a:pt x="590845" y="325914"/>
                </a:cubicBezTo>
                <a:cubicBezTo>
                  <a:pt x="562270" y="327819"/>
                  <a:pt x="548300" y="325914"/>
                  <a:pt x="519725" y="325914"/>
                </a:cubicBezTo>
                <a:cubicBezTo>
                  <a:pt x="491150" y="325914"/>
                  <a:pt x="477180" y="325914"/>
                  <a:pt x="448605" y="325914"/>
                </a:cubicBezTo>
                <a:cubicBezTo>
                  <a:pt x="420030" y="325914"/>
                  <a:pt x="406060" y="325914"/>
                  <a:pt x="377485" y="325914"/>
                </a:cubicBezTo>
                <a:cubicBezTo>
                  <a:pt x="348910" y="325914"/>
                  <a:pt x="334940" y="324009"/>
                  <a:pt x="306365" y="325914"/>
                </a:cubicBezTo>
                <a:cubicBezTo>
                  <a:pt x="277790" y="327819"/>
                  <a:pt x="264455" y="334169"/>
                  <a:pt x="235880" y="336074"/>
                </a:cubicBezTo>
                <a:cubicBezTo>
                  <a:pt x="207305" y="337979"/>
                  <a:pt x="195240" y="336074"/>
                  <a:pt x="164760" y="336074"/>
                </a:cubicBezTo>
                <a:cubicBezTo>
                  <a:pt x="134280" y="336074"/>
                  <a:pt x="113960" y="342424"/>
                  <a:pt x="83480" y="336074"/>
                </a:cubicBezTo>
                <a:cubicBezTo>
                  <a:pt x="53000" y="329724"/>
                  <a:pt x="28870" y="325914"/>
                  <a:pt x="12360" y="305594"/>
                </a:cubicBezTo>
                <a:cubicBezTo>
                  <a:pt x="-4150" y="285274"/>
                  <a:pt x="4105" y="263049"/>
                  <a:pt x="2200" y="234474"/>
                </a:cubicBezTo>
                <a:cubicBezTo>
                  <a:pt x="295" y="205899"/>
                  <a:pt x="-1610" y="192564"/>
                  <a:pt x="2200" y="163989"/>
                </a:cubicBezTo>
                <a:cubicBezTo>
                  <a:pt x="6010" y="135414"/>
                  <a:pt x="12360" y="121444"/>
                  <a:pt x="22520" y="92869"/>
                </a:cubicBezTo>
                <a:cubicBezTo>
                  <a:pt x="32680" y="64294"/>
                  <a:pt x="47285" y="34449"/>
                  <a:pt x="53000" y="21749"/>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title=""/>
          <p:cNvSpPr txBox="1"/>
          <p:nvPr/>
        </p:nvSpPr>
        <p:spPr>
          <a:xfrm>
            <a:off x="10474960" y="4164330"/>
            <a:ext cx="589280" cy="337185"/>
          </a:xfrm>
          <a:prstGeom prst="rect">
            <a:avLst/>
          </a:prstGeom>
          <a:noFill/>
          <a:ln w="19050">
            <a:solidFill>
              <a:schemeClr val="accent2"/>
            </a:solidFill>
          </a:ln>
        </p:spPr>
        <p:txBody>
          <a:bodyPr wrap="none" rtlCol="0">
            <a:spAutoFit/>
          </a:bodyPr>
          <a:lstStyle/>
          <a:p>
            <a:r>
              <a:rPr lang="zh-CN" sz="1600">
                <a:solidFill>
                  <a:srgbClr val="FF0000"/>
                </a:solidFill>
              </a:rPr>
              <a:t>固态</a:t>
            </a:r>
          </a:p>
        </p:txBody>
      </p:sp>
      <p:sp>
        <p:nvSpPr>
          <p:cNvPr id="36" name="任意多边形 35" title=""/>
          <p:cNvSpPr/>
          <p:nvPr/>
        </p:nvSpPr>
        <p:spPr>
          <a:xfrm>
            <a:off x="9514840" y="6068695"/>
            <a:ext cx="475615" cy="290195"/>
          </a:xfrm>
          <a:custGeom>
            <a:gdLst>
              <a:gd name="connisteX0" fmla="*/ 425029 w 475829"/>
              <a:gd name="connsiteY0" fmla="*/ 1843 h 290204"/>
              <a:gd name="connisteX1" fmla="*/ 353909 w 475829"/>
              <a:gd name="connsiteY1" fmla="*/ 1843 h 290204"/>
              <a:gd name="connisteX2" fmla="*/ 282789 w 475829"/>
              <a:gd name="connsiteY2" fmla="*/ 22163 h 290204"/>
              <a:gd name="connisteX3" fmla="*/ 211669 w 475829"/>
              <a:gd name="connsiteY3" fmla="*/ 42483 h 290204"/>
              <a:gd name="connisteX4" fmla="*/ 131024 w 475829"/>
              <a:gd name="connsiteY4" fmla="*/ 62803 h 290204"/>
              <a:gd name="connisteX5" fmla="*/ 59904 w 475829"/>
              <a:gd name="connsiteY5" fmla="*/ 93283 h 290204"/>
              <a:gd name="connisteX6" fmla="*/ 9104 w 475829"/>
              <a:gd name="connsiteY6" fmla="*/ 164403 h 290204"/>
              <a:gd name="connisteX7" fmla="*/ 9104 w 475829"/>
              <a:gd name="connsiteY7" fmla="*/ 234888 h 290204"/>
              <a:gd name="connisteX8" fmla="*/ 80224 w 475829"/>
              <a:gd name="connsiteY8" fmla="*/ 275528 h 290204"/>
              <a:gd name="connisteX9" fmla="*/ 151344 w 475829"/>
              <a:gd name="connsiteY9" fmla="*/ 285688 h 290204"/>
              <a:gd name="connisteX10" fmla="*/ 221829 w 475829"/>
              <a:gd name="connsiteY10" fmla="*/ 285688 h 290204"/>
              <a:gd name="connisteX11" fmla="*/ 292949 w 475829"/>
              <a:gd name="connsiteY11" fmla="*/ 285688 h 290204"/>
              <a:gd name="connisteX12" fmla="*/ 364069 w 475829"/>
              <a:gd name="connsiteY12" fmla="*/ 285688 h 290204"/>
              <a:gd name="connisteX13" fmla="*/ 435189 w 475829"/>
              <a:gd name="connsiteY13" fmla="*/ 234888 h 290204"/>
              <a:gd name="connisteX14" fmla="*/ 465669 w 475829"/>
              <a:gd name="connsiteY14" fmla="*/ 164403 h 290204"/>
              <a:gd name="connisteX15" fmla="*/ 475829 w 475829"/>
              <a:gd name="connsiteY15" fmla="*/ 93283 h 290204"/>
            </a:gd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Lst>
            <a:rect l="l" t="t" r="r" b="b"/>
            <a:pathLst>
              <a:path w="475829" h="290204">
                <a:moveTo>
                  <a:pt x="425029" y="1843"/>
                </a:moveTo>
                <a:cubicBezTo>
                  <a:pt x="412329" y="1208"/>
                  <a:pt x="382484" y="-1967"/>
                  <a:pt x="353909" y="1843"/>
                </a:cubicBezTo>
                <a:cubicBezTo>
                  <a:pt x="325334" y="5653"/>
                  <a:pt x="311364" y="13908"/>
                  <a:pt x="282789" y="22163"/>
                </a:cubicBezTo>
                <a:cubicBezTo>
                  <a:pt x="254214" y="30418"/>
                  <a:pt x="242149" y="34228"/>
                  <a:pt x="211669" y="42483"/>
                </a:cubicBezTo>
                <a:cubicBezTo>
                  <a:pt x="181189" y="50738"/>
                  <a:pt x="161504" y="52643"/>
                  <a:pt x="131024" y="62803"/>
                </a:cubicBezTo>
                <a:cubicBezTo>
                  <a:pt x="100544" y="72963"/>
                  <a:pt x="84034" y="72963"/>
                  <a:pt x="59904" y="93283"/>
                </a:cubicBezTo>
                <a:cubicBezTo>
                  <a:pt x="35774" y="113603"/>
                  <a:pt x="19264" y="135828"/>
                  <a:pt x="9104" y="164403"/>
                </a:cubicBezTo>
                <a:cubicBezTo>
                  <a:pt x="-1056" y="192978"/>
                  <a:pt x="-4866" y="212663"/>
                  <a:pt x="9104" y="234888"/>
                </a:cubicBezTo>
                <a:cubicBezTo>
                  <a:pt x="23074" y="257113"/>
                  <a:pt x="51649" y="265368"/>
                  <a:pt x="80224" y="275528"/>
                </a:cubicBezTo>
                <a:cubicBezTo>
                  <a:pt x="108799" y="285688"/>
                  <a:pt x="122769" y="283783"/>
                  <a:pt x="151344" y="285688"/>
                </a:cubicBezTo>
                <a:cubicBezTo>
                  <a:pt x="179919" y="287593"/>
                  <a:pt x="193254" y="285688"/>
                  <a:pt x="221829" y="285688"/>
                </a:cubicBezTo>
                <a:cubicBezTo>
                  <a:pt x="250404" y="285688"/>
                  <a:pt x="264374" y="285688"/>
                  <a:pt x="292949" y="285688"/>
                </a:cubicBezTo>
                <a:cubicBezTo>
                  <a:pt x="321524" y="285688"/>
                  <a:pt x="335494" y="295848"/>
                  <a:pt x="364069" y="285688"/>
                </a:cubicBezTo>
                <a:cubicBezTo>
                  <a:pt x="392644" y="275528"/>
                  <a:pt x="414869" y="259018"/>
                  <a:pt x="435189" y="234888"/>
                </a:cubicBezTo>
                <a:cubicBezTo>
                  <a:pt x="455509" y="210758"/>
                  <a:pt x="457414" y="192978"/>
                  <a:pt x="465669" y="164403"/>
                </a:cubicBezTo>
                <a:cubicBezTo>
                  <a:pt x="473924" y="135828"/>
                  <a:pt x="474559" y="105983"/>
                  <a:pt x="475829" y="9328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title=""/>
          <p:cNvSpPr txBox="1"/>
          <p:nvPr/>
        </p:nvSpPr>
        <p:spPr>
          <a:xfrm>
            <a:off x="11155680" y="4142105"/>
            <a:ext cx="885190" cy="1076325"/>
          </a:xfrm>
          <a:prstGeom prst="rect">
            <a:avLst/>
          </a:prstGeom>
          <a:noFill/>
          <a:ln w="19050">
            <a:solidFill>
              <a:srgbClr val="92D050"/>
            </a:solidFill>
          </a:ln>
        </p:spPr>
        <p:txBody>
          <a:bodyPr wrap="square" rtlCol="0">
            <a:spAutoFit/>
          </a:bodyPr>
          <a:lstStyle/>
          <a:p>
            <a:r>
              <a:rPr lang="zh-CN" sz="1600">
                <a:solidFill>
                  <a:srgbClr val="FF0000"/>
                </a:solidFill>
              </a:rPr>
              <a:t>固态、固液共存、液态</a:t>
            </a:r>
            <a:endParaRPr lang="en-US" altLang="zh-CN" sz="1600">
              <a:solidFill>
                <a:srgbClr val="FF0000"/>
              </a:solidFill>
            </a:endParaRPr>
          </a:p>
        </p:txBody>
      </p:sp>
      <p:sp>
        <p:nvSpPr>
          <p:cNvPr id="38" name="文本框 37" title=""/>
          <p:cNvSpPr txBox="1"/>
          <p:nvPr/>
        </p:nvSpPr>
        <p:spPr>
          <a:xfrm>
            <a:off x="9471660" y="4803775"/>
            <a:ext cx="1684020" cy="583565"/>
          </a:xfrm>
          <a:prstGeom prst="rect">
            <a:avLst/>
          </a:prstGeom>
          <a:noFill/>
          <a:ln w="19050">
            <a:solidFill>
              <a:srgbClr val="00B0F0"/>
            </a:solidFill>
          </a:ln>
        </p:spPr>
        <p:txBody>
          <a:bodyPr wrap="square" rtlCol="0">
            <a:spAutoFit/>
          </a:bodyPr>
          <a:lstStyle/>
          <a:p>
            <a:r>
              <a:rPr lang="zh-CN" sz="1600">
                <a:solidFill>
                  <a:srgbClr val="FF0000"/>
                </a:solidFill>
              </a:rPr>
              <a:t>铁水的温度比金的熔点高</a:t>
            </a:r>
            <a:endParaRPr lang="en-US" altLang="zh-CN" sz="1600">
              <a:solidFill>
                <a:srgbClr val="FF0000"/>
              </a:solidFill>
            </a:endParaRPr>
          </a:p>
        </p:txBody>
      </p:sp>
      <p:sp>
        <p:nvSpPr>
          <p:cNvPr id="40" name="文本框 39" title=""/>
          <p:cNvSpPr txBox="1"/>
          <p:nvPr/>
        </p:nvSpPr>
        <p:spPr>
          <a:xfrm>
            <a:off x="7953375" y="5311140"/>
            <a:ext cx="1402080" cy="337185"/>
          </a:xfrm>
          <a:prstGeom prst="rect">
            <a:avLst/>
          </a:prstGeom>
          <a:noFill/>
          <a:ln w="19050">
            <a:solidFill>
              <a:schemeClr val="accent5">
                <a:lumMod val="75000"/>
              </a:schemeClr>
            </a:solidFill>
          </a:ln>
        </p:spPr>
        <p:txBody>
          <a:bodyPr wrap="none" rtlCol="0">
            <a:spAutoFit/>
          </a:bodyPr>
          <a:lstStyle/>
          <a:p>
            <a:r>
              <a:rPr lang="zh-CN" altLang="en-US" sz="1600">
                <a:solidFill>
                  <a:srgbClr val="FF0000"/>
                </a:solidFill>
              </a:rPr>
              <a:t>低于氢的熔点</a:t>
            </a:r>
          </a:p>
        </p:txBody>
      </p:sp>
      <p:sp>
        <p:nvSpPr>
          <p:cNvPr id="41" name="文本框 40" title=""/>
          <p:cNvSpPr txBox="1"/>
          <p:nvPr/>
        </p:nvSpPr>
        <p:spPr>
          <a:xfrm>
            <a:off x="10351135" y="3872230"/>
            <a:ext cx="31051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B</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linds(horizontal)">
                                      <p:cBhvr>
                                        <p:cTn id="15" dur="500"/>
                                        <p:tgtEl>
                                          <p:spTgt spid="11"/>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left)">
                                      <p:cBhvr>
                                        <p:cTn id="20" dur="500"/>
                                        <p:tgtEl>
                                          <p:spTgt spid="6">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left)">
                                      <p:cBhvr>
                                        <p:cTn id="25" dur="500"/>
                                        <p:tgtEl>
                                          <p:spTgt spid="6">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up)">
                                      <p:cBhvr>
                                        <p:cTn id="50" dur="500"/>
                                        <p:tgtEl>
                                          <p:spTgt spid="15"/>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7">
                                            <p:txEl>
                                              <p:pRg st="0" end="0"/>
                                            </p:txEl>
                                          </p:spTgt>
                                        </p:tgtEl>
                                        <p:attrNameLst>
                                          <p:attrName>style.visibility</p:attrName>
                                        </p:attrNameLst>
                                      </p:cBhvr>
                                      <p:to>
                                        <p:strVal val="visible"/>
                                      </p:to>
                                    </p:set>
                                    <p:animEffect transition="in" filter="wipe(left)">
                                      <p:cBhvr>
                                        <p:cTn id="55" dur="500"/>
                                        <p:tgtEl>
                                          <p:spTgt spid="17">
                                            <p:txEl>
                                              <p:pRg st="0" end="0"/>
                                            </p:txEl>
                                          </p:spTgt>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barn(inVertical)">
                                      <p:cBhvr>
                                        <p:cTn id="60" dur="500"/>
                                        <p:tgtEl>
                                          <p:spTgt spid="2"/>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wipe(up)">
                                      <p:cBhvr>
                                        <p:cTn id="65" dur="500"/>
                                        <p:tgtEl>
                                          <p:spTgt spid="19"/>
                                        </p:tgtEl>
                                      </p:cBhvr>
                                    </p:animEffect>
                                  </p:childTnLst>
                                </p:cTn>
                              </p:par>
                              <p:par>
                                <p:cTn id="66" presetID="22" presetClass="entr" presetSubtype="1" fill="hold" grpId="0" nodeType="with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wipe(up)">
                                      <p:cBhvr>
                                        <p:cTn id="68" dur="500"/>
                                        <p:tgtEl>
                                          <p:spTgt spid="18"/>
                                        </p:tgtEl>
                                      </p:cBhvr>
                                    </p:animEffect>
                                  </p:childTnLst>
                                </p:cTn>
                              </p:par>
                            </p:childTnLst>
                          </p:cTn>
                        </p:par>
                      </p:childTnLst>
                    </p:cTn>
                  </p:par>
                  <p:par>
                    <p:cTn id="69" fill="hold" nodeType="clickPar">
                      <p:stCondLst>
                        <p:cond delay="indefinite"/>
                        <p:cond evt="onBegin" delay="0">
                          <p:tn val="68"/>
                        </p:cond>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wipe(down)">
                                      <p:cBhvr>
                                        <p:cTn id="73" dur="500"/>
                                        <p:tgtEl>
                                          <p:spTgt spid="21"/>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wipe(down)">
                                      <p:cBhvr>
                                        <p:cTn id="76" dur="500"/>
                                        <p:tgtEl>
                                          <p:spTgt spid="20"/>
                                        </p:tgtEl>
                                      </p:cBhvr>
                                    </p:animEffect>
                                  </p:childTnLst>
                                </p:cTn>
                              </p:par>
                            </p:childTnLst>
                          </p:cTn>
                        </p:par>
                      </p:childTnLst>
                    </p:cTn>
                  </p:par>
                  <p:par>
                    <p:cTn id="77" fill="hold" nodeType="clickPar">
                      <p:stCondLst>
                        <p:cond delay="indefinite"/>
                        <p:cond evt="onBegin" delay="0">
                          <p:tn val="76"/>
                        </p:cond>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wipe(left)">
                                      <p:cBhvr>
                                        <p:cTn id="81" dur="500"/>
                                        <p:tgtEl>
                                          <p:spTgt spid="22"/>
                                        </p:tgtEl>
                                      </p:cBhvr>
                                    </p:animEffect>
                                  </p:childTnLst>
                                </p:cTn>
                              </p:par>
                            </p:childTnLst>
                          </p:cTn>
                        </p:par>
                      </p:childTnLst>
                    </p:cTn>
                  </p:par>
                  <p:par>
                    <p:cTn id="82" fill="hold" nodeType="clickPar">
                      <p:stCondLst>
                        <p:cond delay="indefinite"/>
                        <p:cond evt="onBegin" delay="0">
                          <p:tn val="81"/>
                        </p:cond>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23"/>
                                        </p:tgtEl>
                                        <p:attrNameLst>
                                          <p:attrName>style.visibility</p:attrName>
                                        </p:attrNameLst>
                                      </p:cBhvr>
                                      <p:to>
                                        <p:strVal val="visible"/>
                                      </p:to>
                                    </p:set>
                                    <p:animEffect transition="in" filter="wipe(left)">
                                      <p:cBhvr>
                                        <p:cTn id="86" dur="500"/>
                                        <p:tgtEl>
                                          <p:spTgt spid="23"/>
                                        </p:tgtEl>
                                      </p:cBhvr>
                                    </p:animEffect>
                                  </p:childTnLst>
                                </p:cTn>
                              </p:par>
                            </p:childTnLst>
                          </p:cTn>
                        </p:par>
                      </p:childTnLst>
                    </p:cTn>
                  </p:par>
                  <p:par>
                    <p:cTn id="87" fill="hold" nodeType="clickPar">
                      <p:stCondLst>
                        <p:cond delay="indefinite"/>
                        <p:cond evt="onBegin" delay="0">
                          <p:tn val="86"/>
                        </p:cond>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wipe(left)">
                                      <p:cBhvr>
                                        <p:cTn id="91" dur="500"/>
                                        <p:tgtEl>
                                          <p:spTgt spid="24"/>
                                        </p:tgtEl>
                                      </p:cBhvr>
                                    </p:animEffect>
                                  </p:childTnLst>
                                </p:cTn>
                              </p:par>
                            </p:childTnLst>
                          </p:cTn>
                        </p:par>
                      </p:childTnLst>
                    </p:cTn>
                  </p:par>
                  <p:par>
                    <p:cTn id="92" fill="hold" nodeType="clickPar">
                      <p:stCondLst>
                        <p:cond delay="indefinite"/>
                        <p:cond evt="onBegin" delay="0">
                          <p:tn val="91"/>
                        </p:cond>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wipe(left)">
                                      <p:cBhvr>
                                        <p:cTn id="96" dur="500"/>
                                        <p:tgtEl>
                                          <p:spTgt spid="25"/>
                                        </p:tgtEl>
                                      </p:cBhvr>
                                    </p:animEffect>
                                  </p:childTnLst>
                                </p:cTn>
                              </p:par>
                            </p:childTnLst>
                          </p:cTn>
                        </p:par>
                      </p:childTnLst>
                    </p:cTn>
                  </p:par>
                  <p:par>
                    <p:cTn id="97" fill="hold" nodeType="clickPar">
                      <p:stCondLst>
                        <p:cond delay="indefinite"/>
                        <p:cond evt="onBegin" delay="0">
                          <p:tn val="96"/>
                        </p:cond>
                      </p:stCondLst>
                      <p:childTnLst>
                        <p:par>
                          <p:cTn id="98" fill="hold">
                            <p:stCondLst>
                              <p:cond delay="0"/>
                            </p:stCondLst>
                            <p:childTnLst>
                              <p:par>
                                <p:cTn id="99" presetID="22" presetClass="entr" presetSubtype="8" fill="hold" nodeType="clickEffect">
                                  <p:stCondLst>
                                    <p:cond delay="0"/>
                                  </p:stCondLst>
                                  <p:childTnLst>
                                    <p:set>
                                      <p:cBhvr>
                                        <p:cTn id="100" dur="1" fill="hold">
                                          <p:stCondLst>
                                            <p:cond delay="0"/>
                                          </p:stCondLst>
                                        </p:cTn>
                                        <p:tgtEl>
                                          <p:spTgt spid="26">
                                            <p:txEl>
                                              <p:pRg st="0" end="0"/>
                                            </p:txEl>
                                          </p:spTgt>
                                        </p:tgtEl>
                                        <p:attrNameLst>
                                          <p:attrName>style.visibility</p:attrName>
                                        </p:attrNameLst>
                                      </p:cBhvr>
                                      <p:to>
                                        <p:strVal val="visible"/>
                                      </p:to>
                                    </p:set>
                                    <p:animEffect transition="in" filter="wipe(left)">
                                      <p:cBhvr>
                                        <p:cTn id="101" dur="500"/>
                                        <p:tgtEl>
                                          <p:spTgt spid="26">
                                            <p:txEl>
                                              <p:pRg st="0" end="0"/>
                                            </p:txEl>
                                          </p:spTgt>
                                        </p:tgtEl>
                                      </p:cBhvr>
                                    </p:animEffect>
                                  </p:childTnLst>
                                </p:cTn>
                              </p:par>
                            </p:childTnLst>
                          </p:cTn>
                        </p:par>
                      </p:childTnLst>
                    </p:cTn>
                  </p:par>
                  <p:par>
                    <p:cTn id="102" fill="hold" nodeType="clickPar">
                      <p:stCondLst>
                        <p:cond delay="indefinite"/>
                        <p:cond evt="onBegin" delay="0">
                          <p:tn val="101"/>
                        </p:cond>
                      </p:stCondLst>
                      <p:childTnLst>
                        <p:par>
                          <p:cTn id="103" fill="hold">
                            <p:stCondLst>
                              <p:cond delay="0"/>
                            </p:stCondLst>
                            <p:childTnLst>
                              <p:par>
                                <p:cTn id="104" presetID="22" presetClass="entr" presetSubtype="8" fill="hold" nodeType="clickEffect">
                                  <p:stCondLst>
                                    <p:cond delay="0"/>
                                  </p:stCondLst>
                                  <p:childTnLst>
                                    <p:set>
                                      <p:cBhvr>
                                        <p:cTn id="105" dur="1" fill="hold">
                                          <p:stCondLst>
                                            <p:cond delay="0"/>
                                          </p:stCondLst>
                                        </p:cTn>
                                        <p:tgtEl>
                                          <p:spTgt spid="26">
                                            <p:txEl>
                                              <p:pRg st="1" end="1"/>
                                            </p:txEl>
                                          </p:spTgt>
                                        </p:tgtEl>
                                        <p:attrNameLst>
                                          <p:attrName>style.visibility</p:attrName>
                                        </p:attrNameLst>
                                      </p:cBhvr>
                                      <p:to>
                                        <p:strVal val="visible"/>
                                      </p:to>
                                    </p:set>
                                    <p:animEffect transition="in" filter="wipe(left)">
                                      <p:cBhvr>
                                        <p:cTn id="106" dur="500"/>
                                        <p:tgtEl>
                                          <p:spTgt spid="26">
                                            <p:txEl>
                                              <p:pRg st="1" end="1"/>
                                            </p:txEl>
                                          </p:spTgt>
                                        </p:tgtEl>
                                      </p:cBhvr>
                                    </p:animEffect>
                                  </p:childTnLst>
                                </p:cTn>
                              </p:par>
                            </p:childTnLst>
                          </p:cTn>
                        </p:par>
                      </p:childTnLst>
                    </p:cTn>
                  </p:par>
                  <p:par>
                    <p:cTn id="107" fill="hold" nodeType="clickPar">
                      <p:stCondLst>
                        <p:cond delay="indefinite"/>
                        <p:cond evt="onBegin" delay="0">
                          <p:tn val="106"/>
                        </p:cond>
                      </p:stCondLst>
                      <p:childTnLst>
                        <p:par>
                          <p:cTn id="108" fill="hold">
                            <p:stCondLst>
                              <p:cond delay="0"/>
                            </p:stCondLst>
                            <p:childTnLst>
                              <p:par>
                                <p:cTn id="109" presetID="22" presetClass="entr" presetSubtype="8" fill="hold" nodeType="clickEffect">
                                  <p:stCondLst>
                                    <p:cond delay="0"/>
                                  </p:stCondLst>
                                  <p:childTnLst>
                                    <p:set>
                                      <p:cBhvr>
                                        <p:cTn id="110" dur="1" fill="hold">
                                          <p:stCondLst>
                                            <p:cond delay="0"/>
                                          </p:stCondLst>
                                        </p:cTn>
                                        <p:tgtEl>
                                          <p:spTgt spid="26">
                                            <p:txEl>
                                              <p:pRg st="2" end="2"/>
                                            </p:txEl>
                                          </p:spTgt>
                                        </p:tgtEl>
                                        <p:attrNameLst>
                                          <p:attrName>style.visibility</p:attrName>
                                        </p:attrNameLst>
                                      </p:cBhvr>
                                      <p:to>
                                        <p:strVal val="visible"/>
                                      </p:to>
                                    </p:set>
                                    <p:animEffect transition="in" filter="wipe(left)">
                                      <p:cBhvr>
                                        <p:cTn id="111" dur="500"/>
                                        <p:tgtEl>
                                          <p:spTgt spid="26">
                                            <p:txEl>
                                              <p:pRg st="2" end="2"/>
                                            </p:txEl>
                                          </p:spTgt>
                                        </p:tgtEl>
                                      </p:cBhvr>
                                    </p:animEffect>
                                  </p:childTnLst>
                                </p:cTn>
                              </p:par>
                            </p:childTnLst>
                          </p:cTn>
                        </p:par>
                      </p:childTnLst>
                    </p:cTn>
                  </p:par>
                  <p:par>
                    <p:cTn id="112" fill="hold" nodeType="clickPar">
                      <p:stCondLst>
                        <p:cond delay="indefinite"/>
                        <p:cond evt="onBegin" delay="0">
                          <p:tn val="111"/>
                        </p:cond>
                      </p:stCondLst>
                      <p:childTnLst>
                        <p:par>
                          <p:cTn id="113" fill="hold">
                            <p:stCondLst>
                              <p:cond delay="0"/>
                            </p:stCondLst>
                            <p:childTnLst>
                              <p:par>
                                <p:cTn id="114" presetID="22" presetClass="entr" presetSubtype="8" fill="hold" nodeType="clickEffect">
                                  <p:stCondLst>
                                    <p:cond delay="0"/>
                                  </p:stCondLst>
                                  <p:childTnLst>
                                    <p:set>
                                      <p:cBhvr>
                                        <p:cTn id="115" dur="1" fill="hold">
                                          <p:stCondLst>
                                            <p:cond delay="0"/>
                                          </p:stCondLst>
                                        </p:cTn>
                                        <p:tgtEl>
                                          <p:spTgt spid="26">
                                            <p:txEl>
                                              <p:pRg st="3" end="3"/>
                                            </p:txEl>
                                          </p:spTgt>
                                        </p:tgtEl>
                                        <p:attrNameLst>
                                          <p:attrName>style.visibility</p:attrName>
                                        </p:attrNameLst>
                                      </p:cBhvr>
                                      <p:to>
                                        <p:strVal val="visible"/>
                                      </p:to>
                                    </p:set>
                                    <p:animEffect transition="in" filter="wipe(left)">
                                      <p:cBhvr>
                                        <p:cTn id="116" dur="500"/>
                                        <p:tgtEl>
                                          <p:spTgt spid="26">
                                            <p:txEl>
                                              <p:pRg st="3" end="3"/>
                                            </p:txEl>
                                          </p:spTgt>
                                        </p:tgtEl>
                                      </p:cBhvr>
                                    </p:animEffect>
                                  </p:childTnLst>
                                </p:cTn>
                              </p:par>
                            </p:childTnLst>
                          </p:cTn>
                        </p:par>
                      </p:childTnLst>
                    </p:cTn>
                  </p:par>
                  <p:par>
                    <p:cTn id="117" fill="hold" nodeType="clickPar">
                      <p:stCondLst>
                        <p:cond delay="indefinite"/>
                        <p:cond evt="onBegin" delay="0">
                          <p:tn val="116"/>
                        </p:cond>
                      </p:stCondLst>
                      <p:childTnLst>
                        <p:par>
                          <p:cTn id="118" fill="hold">
                            <p:stCondLst>
                              <p:cond delay="0"/>
                            </p:stCondLst>
                            <p:childTnLst>
                              <p:par>
                                <p:cTn id="119" presetID="22" presetClass="entr" presetSubtype="8" fill="hold" nodeType="clickEffect">
                                  <p:stCondLst>
                                    <p:cond delay="0"/>
                                  </p:stCondLst>
                                  <p:childTnLst>
                                    <p:set>
                                      <p:cBhvr>
                                        <p:cTn id="120" dur="1" fill="hold">
                                          <p:stCondLst>
                                            <p:cond delay="0"/>
                                          </p:stCondLst>
                                        </p:cTn>
                                        <p:tgtEl>
                                          <p:spTgt spid="26">
                                            <p:txEl>
                                              <p:pRg st="4" end="4"/>
                                            </p:txEl>
                                          </p:spTgt>
                                        </p:tgtEl>
                                        <p:attrNameLst>
                                          <p:attrName>style.visibility</p:attrName>
                                        </p:attrNameLst>
                                      </p:cBhvr>
                                      <p:to>
                                        <p:strVal val="visible"/>
                                      </p:to>
                                    </p:set>
                                    <p:animEffect transition="in" filter="wipe(left)">
                                      <p:cBhvr>
                                        <p:cTn id="121" dur="500"/>
                                        <p:tgtEl>
                                          <p:spTgt spid="26">
                                            <p:txEl>
                                              <p:pRg st="4" end="4"/>
                                            </p:txEl>
                                          </p:spTgt>
                                        </p:tgtEl>
                                      </p:cBhvr>
                                    </p:animEffect>
                                  </p:childTnLst>
                                </p:cTn>
                              </p:par>
                            </p:childTnLst>
                          </p:cTn>
                        </p:par>
                      </p:childTnLst>
                    </p:cTn>
                  </p:par>
                  <p:par>
                    <p:cTn id="122" fill="hold" nodeType="clickPar">
                      <p:stCondLst>
                        <p:cond delay="indefinite"/>
                        <p:cond evt="onBegin" delay="0">
                          <p:tn val="121"/>
                        </p:cond>
                      </p:stCondLst>
                      <p:childTnLst>
                        <p:par>
                          <p:cTn id="123" fill="hold">
                            <p:stCondLst>
                              <p:cond delay="0"/>
                            </p:stCondLst>
                            <p:childTnLst>
                              <p:par>
                                <p:cTn id="124" presetID="16" presetClass="entr" presetSubtype="21" fill="hold" nodeType="clickEffect">
                                  <p:stCondLst>
                                    <p:cond delay="0"/>
                                  </p:stCondLst>
                                  <p:childTnLst>
                                    <p:set>
                                      <p:cBhvr>
                                        <p:cTn id="125" dur="1" fill="hold">
                                          <p:stCondLst>
                                            <p:cond delay="0"/>
                                          </p:stCondLst>
                                        </p:cTn>
                                        <p:tgtEl>
                                          <p:spTgt spid="27"/>
                                        </p:tgtEl>
                                        <p:attrNameLst>
                                          <p:attrName>style.visibility</p:attrName>
                                        </p:attrNameLst>
                                      </p:cBhvr>
                                      <p:to>
                                        <p:strVal val="visible"/>
                                      </p:to>
                                    </p:set>
                                    <p:animEffect transition="in" filter="barn(inVertical)">
                                      <p:cBhvr>
                                        <p:cTn id="126" dur="500"/>
                                        <p:tgtEl>
                                          <p:spTgt spid="27"/>
                                        </p:tgtEl>
                                      </p:cBhvr>
                                    </p:animEffect>
                                  </p:childTnLst>
                                </p:cTn>
                              </p:par>
                            </p:childTnLst>
                          </p:cTn>
                        </p:par>
                      </p:childTnLst>
                    </p:cTn>
                  </p:par>
                  <p:par>
                    <p:cTn id="127" fill="hold" nodeType="clickPar">
                      <p:stCondLst>
                        <p:cond delay="indefinite"/>
                        <p:cond evt="onBegin" delay="0">
                          <p:tn val="126"/>
                        </p:cond>
                      </p:stCondLst>
                      <p:childTnLst>
                        <p:par>
                          <p:cTn id="128" fill="hold">
                            <p:stCondLst>
                              <p:cond delay="0"/>
                            </p:stCondLst>
                            <p:childTnLst>
                              <p:par>
                                <p:cTn id="129" presetID="22" presetClass="entr" presetSubtype="4" fill="hold" grpId="0" nodeType="clickEffect">
                                  <p:stCondLst>
                                    <p:cond delay="0"/>
                                  </p:stCondLst>
                                  <p:childTnLst>
                                    <p:set>
                                      <p:cBhvr>
                                        <p:cTn id="130" dur="1" fill="hold">
                                          <p:stCondLst>
                                            <p:cond delay="0"/>
                                          </p:stCondLst>
                                        </p:cTn>
                                        <p:tgtEl>
                                          <p:spTgt spid="32"/>
                                        </p:tgtEl>
                                        <p:attrNameLst>
                                          <p:attrName>style.visibility</p:attrName>
                                        </p:attrNameLst>
                                      </p:cBhvr>
                                      <p:to>
                                        <p:strVal val="visible"/>
                                      </p:to>
                                    </p:set>
                                    <p:animEffect transition="in" filter="wipe(down)">
                                      <p:cBhvr>
                                        <p:cTn id="131" dur="500"/>
                                        <p:tgtEl>
                                          <p:spTgt spid="32"/>
                                        </p:tgtEl>
                                      </p:cBhvr>
                                    </p:animEffect>
                                  </p:childTnLst>
                                </p:cTn>
                              </p:par>
                              <p:par>
                                <p:cTn id="132" presetID="22" presetClass="entr" presetSubtype="4" fill="hold" grpId="0" nodeType="withEffect">
                                  <p:stCondLst>
                                    <p:cond delay="0"/>
                                  </p:stCondLst>
                                  <p:childTnLst>
                                    <p:set>
                                      <p:cBhvr>
                                        <p:cTn id="133" dur="1" fill="hold">
                                          <p:stCondLst>
                                            <p:cond delay="0"/>
                                          </p:stCondLst>
                                        </p:cTn>
                                        <p:tgtEl>
                                          <p:spTgt spid="34"/>
                                        </p:tgtEl>
                                        <p:attrNameLst>
                                          <p:attrName>style.visibility</p:attrName>
                                        </p:attrNameLst>
                                      </p:cBhvr>
                                      <p:to>
                                        <p:strVal val="visible"/>
                                      </p:to>
                                    </p:set>
                                    <p:animEffect transition="in" filter="wipe(down)">
                                      <p:cBhvr>
                                        <p:cTn id="134" dur="500"/>
                                        <p:tgtEl>
                                          <p:spTgt spid="34"/>
                                        </p:tgtEl>
                                      </p:cBhvr>
                                    </p:animEffect>
                                  </p:childTnLst>
                                </p:cTn>
                              </p:par>
                            </p:childTnLst>
                          </p:cTn>
                        </p:par>
                      </p:childTnLst>
                    </p:cTn>
                  </p:par>
                  <p:par>
                    <p:cTn id="135" fill="hold" nodeType="clickPar">
                      <p:stCondLst>
                        <p:cond delay="indefinite"/>
                        <p:cond evt="onBegin" delay="0">
                          <p:tn val="134"/>
                        </p:cond>
                      </p:stCondLst>
                      <p:childTnLst>
                        <p:par>
                          <p:cTn id="136" fill="hold">
                            <p:stCondLst>
                              <p:cond delay="0"/>
                            </p:stCondLst>
                            <p:childTnLst>
                              <p:par>
                                <p:cTn id="137" presetID="22" presetClass="entr" presetSubtype="4" fill="hold" grpId="0" nodeType="clickEffect">
                                  <p:stCondLst>
                                    <p:cond delay="0"/>
                                  </p:stCondLst>
                                  <p:childTnLst>
                                    <p:set>
                                      <p:cBhvr>
                                        <p:cTn id="138" dur="1" fill="hold">
                                          <p:stCondLst>
                                            <p:cond delay="0"/>
                                          </p:stCondLst>
                                        </p:cTn>
                                        <p:tgtEl>
                                          <p:spTgt spid="36"/>
                                        </p:tgtEl>
                                        <p:attrNameLst>
                                          <p:attrName>style.visibility</p:attrName>
                                        </p:attrNameLst>
                                      </p:cBhvr>
                                      <p:to>
                                        <p:strVal val="visible"/>
                                      </p:to>
                                    </p:set>
                                    <p:animEffect transition="in" filter="wipe(down)">
                                      <p:cBhvr>
                                        <p:cTn id="139" dur="500"/>
                                        <p:tgtEl>
                                          <p:spTgt spid="36"/>
                                        </p:tgtEl>
                                      </p:cBhvr>
                                    </p:animEffect>
                                  </p:childTnLst>
                                </p:cTn>
                              </p:par>
                              <p:par>
                                <p:cTn id="140" presetID="22" presetClass="entr" presetSubtype="4" fill="hold" grpId="0" nodeType="withEffect">
                                  <p:stCondLst>
                                    <p:cond delay="0"/>
                                  </p:stCondLst>
                                  <p:childTnLst>
                                    <p:set>
                                      <p:cBhvr>
                                        <p:cTn id="141" dur="1" fill="hold">
                                          <p:stCondLst>
                                            <p:cond delay="0"/>
                                          </p:stCondLst>
                                        </p:cTn>
                                        <p:tgtEl>
                                          <p:spTgt spid="37"/>
                                        </p:tgtEl>
                                        <p:attrNameLst>
                                          <p:attrName>style.visibility</p:attrName>
                                        </p:attrNameLst>
                                      </p:cBhvr>
                                      <p:to>
                                        <p:strVal val="visible"/>
                                      </p:to>
                                    </p:set>
                                    <p:animEffect transition="in" filter="wipe(down)">
                                      <p:cBhvr>
                                        <p:cTn id="142" dur="500"/>
                                        <p:tgtEl>
                                          <p:spTgt spid="37"/>
                                        </p:tgtEl>
                                      </p:cBhvr>
                                    </p:animEffect>
                                  </p:childTnLst>
                                </p:cTn>
                              </p:par>
                              <p:par>
                                <p:cTn id="143" presetID="22" presetClass="entr" presetSubtype="4" fill="hold" grpId="0" nodeType="withEffect">
                                  <p:stCondLst>
                                    <p:cond delay="0"/>
                                  </p:stCondLst>
                                  <p:childTnLst>
                                    <p:set>
                                      <p:cBhvr>
                                        <p:cTn id="144" dur="1" fill="hold">
                                          <p:stCondLst>
                                            <p:cond delay="0"/>
                                          </p:stCondLst>
                                        </p:cTn>
                                        <p:tgtEl>
                                          <p:spTgt spid="38"/>
                                        </p:tgtEl>
                                        <p:attrNameLst>
                                          <p:attrName>style.visibility</p:attrName>
                                        </p:attrNameLst>
                                      </p:cBhvr>
                                      <p:to>
                                        <p:strVal val="visible"/>
                                      </p:to>
                                    </p:set>
                                    <p:animEffect transition="in" filter="wipe(down)">
                                      <p:cBhvr>
                                        <p:cTn id="145" dur="500"/>
                                        <p:tgtEl>
                                          <p:spTgt spid="38"/>
                                        </p:tgtEl>
                                      </p:cBhvr>
                                    </p:animEffect>
                                  </p:childTnLst>
                                </p:cTn>
                              </p:par>
                              <p:par>
                                <p:cTn id="146" presetID="22" presetClass="entr" presetSubtype="4" fill="hold" grpId="0" nodeType="withEffect">
                                  <p:stCondLst>
                                    <p:cond delay="0"/>
                                  </p:stCondLst>
                                  <p:childTnLst>
                                    <p:set>
                                      <p:cBhvr>
                                        <p:cTn id="147" dur="1" fill="hold">
                                          <p:stCondLst>
                                            <p:cond delay="0"/>
                                          </p:stCondLst>
                                        </p:cTn>
                                        <p:tgtEl>
                                          <p:spTgt spid="40"/>
                                        </p:tgtEl>
                                        <p:attrNameLst>
                                          <p:attrName>style.visibility</p:attrName>
                                        </p:attrNameLst>
                                      </p:cBhvr>
                                      <p:to>
                                        <p:strVal val="visible"/>
                                      </p:to>
                                    </p:set>
                                    <p:animEffect transition="in" filter="wipe(down)">
                                      <p:cBhvr>
                                        <p:cTn id="148" dur="500"/>
                                        <p:tgtEl>
                                          <p:spTgt spid="40"/>
                                        </p:tgtEl>
                                      </p:cBhvr>
                                    </p:animEffect>
                                  </p:childTnLst>
                                </p:cTn>
                              </p:par>
                            </p:childTnLst>
                          </p:cTn>
                        </p:par>
                      </p:childTnLst>
                    </p:cTn>
                  </p:par>
                  <p:par>
                    <p:cTn id="149" fill="hold" nodeType="clickPar">
                      <p:stCondLst>
                        <p:cond delay="indefinite"/>
                        <p:cond evt="onBegin" delay="0">
                          <p:tn val="148"/>
                        </p:cond>
                      </p:stCondLst>
                      <p:childTnLst>
                        <p:par>
                          <p:cTn id="150" fill="hold">
                            <p:stCondLst>
                              <p:cond delay="0"/>
                            </p:stCondLst>
                            <p:childTnLst>
                              <p:par>
                                <p:cTn id="151" presetID="22" presetClass="entr" presetSubtype="8" fill="hold" grpId="0" nodeType="clickEffect">
                                  <p:stCondLst>
                                    <p:cond delay="0"/>
                                  </p:stCondLst>
                                  <p:childTnLst>
                                    <p:set>
                                      <p:cBhvr>
                                        <p:cTn id="152" dur="1" fill="hold">
                                          <p:stCondLst>
                                            <p:cond delay="0"/>
                                          </p:stCondLst>
                                        </p:cTn>
                                        <p:tgtEl>
                                          <p:spTgt spid="41"/>
                                        </p:tgtEl>
                                        <p:attrNameLst>
                                          <p:attrName>style.visibility</p:attrName>
                                        </p:attrNameLst>
                                      </p:cBhvr>
                                      <p:to>
                                        <p:strVal val="visible"/>
                                      </p:to>
                                    </p:set>
                                    <p:animEffect transition="in" filter="wipe(left)">
                                      <p:cBhvr>
                                        <p:cTn id="15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P spid="10" grpId="0"/>
      <p:bldP spid="7" grpId="0" animBg="1"/>
      <p:bldP spid="13" grpId="0" animBg="1"/>
      <p:bldP spid="18" grpId="0" animBg="1"/>
      <p:bldP spid="20" grpId="0" animBg="1"/>
      <p:bldP spid="22" grpId="0" animBg="1"/>
      <p:bldP spid="23" grpId="0"/>
      <p:bldP spid="24" grpId="0"/>
      <p:bldP spid="25" grpId="0"/>
      <p:bldP spid="32" grpId="0" animBg="1"/>
      <p:bldP spid="34" grpId="0" animBg="1"/>
      <p:bldP spid="36" grpId="0" animBg="1"/>
      <p:bldP spid="37" grpId="0" animBg="1"/>
      <p:bldP spid="38" grpId="0" animBg="1"/>
      <p:bldP spid="40" grpId="0" animBg="1"/>
      <p:bldP spid="41" grpId="0"/>
    </p:bldLst>
  </p:timing>
</p:sld>
</file>

<file path=ppt/slides/slide3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2"/>
          <a:stretch>
            <a:fillRect/>
          </a:stretch>
        </p:blipFill>
        <p:spPr>
          <a:xfrm>
            <a:off x="6491605" y="72708"/>
            <a:ext cx="903605" cy="923290"/>
          </a:xfrm>
          <a:prstGeom prst="rect">
            <a:avLst/>
          </a:prstGeom>
        </p:spPr>
      </p:pic>
      <p:sp>
        <p:nvSpPr>
          <p:cNvPr id="5" name="文本框 4" title=""/>
          <p:cNvSpPr txBox="1"/>
          <p:nvPr/>
        </p:nvSpPr>
        <p:spPr>
          <a:xfrm>
            <a:off x="7463790" y="303848"/>
            <a:ext cx="426593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熔化与凝固实验考查</a:t>
            </a:r>
          </a:p>
        </p:txBody>
      </p:sp>
      <p:sp>
        <p:nvSpPr>
          <p:cNvPr id="7" name="文本框 6" title=""/>
          <p:cNvSpPr txBox="1"/>
          <p:nvPr/>
        </p:nvSpPr>
        <p:spPr>
          <a:xfrm>
            <a:off x="133985" y="1466215"/>
            <a:ext cx="11735435" cy="2999740"/>
          </a:xfrm>
          <a:prstGeom prst="rect">
            <a:avLst/>
          </a:prstGeom>
          <a:noFill/>
        </p:spPr>
        <p:txBody>
          <a:bodyPr wrap="square" rtlCol="0" anchor="t">
            <a:spAutoFit/>
          </a:bodyPr>
          <a:lstStyle/>
          <a:p>
            <a:pPr fontAlgn="auto">
              <a:lnSpc>
                <a:spcPct val="150000"/>
              </a:lnSpc>
            </a:pPr>
            <a:r>
              <a:rPr lang="zh-CN" altLang="en-US">
                <a:solidFill>
                  <a:schemeClr val="accent1"/>
                </a:solidFill>
                <a:latin typeface="微软雅黑" panose="020b0503020204020204" charset="-122"/>
                <a:ea typeface="微软雅黑" panose="020b0503020204020204" charset="-122"/>
                <a:cs typeface="微软雅黑" panose="020b0503020204020204" charset="-122"/>
              </a:rPr>
              <a:t>【例</a:t>
            </a:r>
            <a:r>
              <a:rPr lang="en-US" altLang="zh-CN">
                <a:solidFill>
                  <a:schemeClr val="accent1"/>
                </a:solidFill>
                <a:latin typeface="微软雅黑" panose="020b0503020204020204" charset="-122"/>
                <a:ea typeface="微软雅黑" panose="020b0503020204020204" charset="-122"/>
                <a:cs typeface="微软雅黑" panose="020b0503020204020204" charset="-122"/>
              </a:rPr>
              <a:t>2</a:t>
            </a:r>
            <a:r>
              <a:rPr lang="zh-CN" altLang="en-US">
                <a:solidFill>
                  <a:schemeClr val="accent1"/>
                </a:solidFill>
                <a:latin typeface="微软雅黑" panose="020b0503020204020204" charset="-122"/>
                <a:ea typeface="微软雅黑" panose="020b0503020204020204" charset="-122"/>
                <a:cs typeface="微软雅黑" panose="020b0503020204020204" charset="-122"/>
              </a:rPr>
              <a:t>】</a:t>
            </a:r>
            <a:r>
              <a:rPr b="1">
                <a:latin typeface="微软雅黑" panose="020b0503020204020204" charset="-122"/>
                <a:ea typeface="微软雅黑" panose="020b0503020204020204" charset="-122"/>
                <a:cs typeface="微软雅黑" panose="020b0503020204020204" charset="-122"/>
              </a:rPr>
              <a:t>（2023·泰州）</a:t>
            </a:r>
            <a:r>
              <a:rPr>
                <a:latin typeface="微软雅黑" panose="020b0503020204020204" charset="-122"/>
                <a:ea typeface="微软雅黑" panose="020b0503020204020204" charset="-122"/>
                <a:cs typeface="微软雅黑" panose="020b0503020204020204" charset="-122"/>
              </a:rPr>
              <a:t>小明利用如图甲所示的实验装置来探究冰的熔化特点。</a:t>
            </a:r>
          </a:p>
          <a:p>
            <a:pPr fontAlgn="auto">
              <a:lnSpc>
                <a:spcPct val="150000"/>
              </a:lnSpc>
            </a:pPr>
            <a:r>
              <a:rPr>
                <a:latin typeface="微软雅黑" panose="020b0503020204020204" charset="-122"/>
                <a:ea typeface="微软雅黑" panose="020b0503020204020204" charset="-122"/>
                <a:cs typeface="微软雅黑" panose="020b0503020204020204" charset="-122"/>
              </a:rPr>
              <a:t>（1）将装有适量碎冰的试管置于烧杯内的温水中，这样做不仅可以使碎冰______，而且便于记录各时刻的温度并观察冰的______；</a:t>
            </a:r>
          </a:p>
          <a:p>
            <a:pPr fontAlgn="auto">
              <a:lnSpc>
                <a:spcPct val="150000"/>
              </a:lnSpc>
            </a:pPr>
            <a:r>
              <a:rPr>
                <a:latin typeface="微软雅黑" panose="020b0503020204020204" charset="-122"/>
                <a:ea typeface="微软雅黑" panose="020b0503020204020204" charset="-122"/>
                <a:cs typeface="微软雅黑" panose="020b0503020204020204" charset="-122"/>
              </a:rPr>
              <a:t>（2）实验中某时刻温度计示数如图乙所示，碎冰此时的温度为______℃；</a:t>
            </a:r>
          </a:p>
          <a:p>
            <a:pPr fontAlgn="auto">
              <a:lnSpc>
                <a:spcPct val="150000"/>
              </a:lnSpc>
            </a:pPr>
            <a:r>
              <a:rPr>
                <a:latin typeface="微软雅黑" panose="020b0503020204020204" charset="-122"/>
                <a:ea typeface="微软雅黑" panose="020b0503020204020204" charset="-122"/>
                <a:cs typeface="微软雅黑" panose="020b0503020204020204" charset="-122"/>
              </a:rPr>
              <a:t>（3）根据实验数据画出冰熔化过程的“温度一时间”图像（如图丙），由图像可知，冰属于______（晶体／非晶体）；</a:t>
            </a:r>
          </a:p>
          <a:p>
            <a:pPr fontAlgn="auto">
              <a:lnSpc>
                <a:spcPct val="150000"/>
              </a:lnSpc>
            </a:pPr>
            <a:r>
              <a:rPr>
                <a:latin typeface="微软雅黑" panose="020b0503020204020204" charset="-122"/>
                <a:ea typeface="微软雅黑" panose="020b0503020204020204" charset="-122"/>
                <a:cs typeface="微软雅黑" panose="020b0503020204020204" charset="-122"/>
              </a:rPr>
              <a:t>（4）小明分析图像还发现：0至</a:t>
            </a:r>
            <a:r>
              <a:rPr lang="en-US">
                <a:latin typeface="微软雅黑" panose="020b0503020204020204" charset="-122"/>
                <a:ea typeface="微软雅黑" panose="020b0503020204020204" charset="-122"/>
                <a:cs typeface="微软雅黑" panose="020b0503020204020204" charset="-122"/>
              </a:rPr>
              <a:t>t</a:t>
            </a:r>
            <a:r>
              <a:rPr lang="en-US" baseline="-25000">
                <a:latin typeface="微软雅黑" panose="020b0503020204020204" charset="-122"/>
                <a:ea typeface="微软雅黑" panose="020b0503020204020204" charset="-122"/>
                <a:cs typeface="微软雅黑" panose="020b0503020204020204" charset="-122"/>
              </a:rPr>
              <a:t>1</a:t>
            </a:r>
            <a:r>
              <a:rPr>
                <a:latin typeface="微软雅黑" panose="020b0503020204020204" charset="-122"/>
                <a:ea typeface="微软雅黑" panose="020b0503020204020204" charset="-122"/>
                <a:cs typeface="微软雅黑" panose="020b0503020204020204" charset="-122"/>
              </a:rPr>
              <a:t>时段内的温度变化比</a:t>
            </a:r>
            <a:r>
              <a:rPr lang="en-US">
                <a:latin typeface="微软雅黑" panose="020b0503020204020204" charset="-122"/>
                <a:ea typeface="微软雅黑" panose="020b0503020204020204" charset="-122"/>
                <a:cs typeface="微软雅黑" panose="020b0503020204020204" charset="-122"/>
              </a:rPr>
              <a:t>t</a:t>
            </a:r>
            <a:r>
              <a:rPr lang="en-US" baseline="-25000">
                <a:latin typeface="微软雅黑" panose="020b0503020204020204" charset="-122"/>
                <a:ea typeface="微软雅黑" panose="020b0503020204020204" charset="-122"/>
                <a:cs typeface="微软雅黑" panose="020b0503020204020204" charset="-122"/>
              </a:rPr>
              <a:t>2</a:t>
            </a:r>
            <a:r>
              <a:rPr>
                <a:latin typeface="微软雅黑" panose="020b0503020204020204" charset="-122"/>
                <a:ea typeface="微软雅黑" panose="020b0503020204020204" charset="-122"/>
                <a:cs typeface="微软雅黑" panose="020b0503020204020204" charset="-122"/>
              </a:rPr>
              <a:t>时刻后的温度变化快，其主要原因是______。</a:t>
            </a:r>
          </a:p>
        </p:txBody>
      </p:sp>
      <p:pic>
        <p:nvPicPr>
          <p:cNvPr id="2" name="图片 283" title=""/>
          <p:cNvPicPr>
            <a:picLocks noChangeAspect="1"/>
          </p:cNvPicPr>
          <p:nvPr/>
        </p:nvPicPr>
        <p:blipFill>
          <a:blip r:embed="rId3"/>
          <a:stretch>
            <a:fillRect/>
          </a:stretch>
        </p:blipFill>
        <p:spPr>
          <a:xfrm>
            <a:off x="3906520" y="4465320"/>
            <a:ext cx="4190365" cy="2392680"/>
          </a:xfrm>
          <a:prstGeom prst="rect">
            <a:avLst/>
          </a:prstGeom>
          <a:noFill/>
          <a:ln w="9525">
            <a:noFill/>
          </a:ln>
        </p:spPr>
      </p:pic>
      <p:sp>
        <p:nvSpPr>
          <p:cNvPr id="24" name="矩形标注 23" title=""/>
          <p:cNvSpPr/>
          <p:nvPr/>
        </p:nvSpPr>
        <p:spPr>
          <a:xfrm>
            <a:off x="1074420" y="1149350"/>
            <a:ext cx="4490720" cy="438785"/>
          </a:xfrm>
          <a:prstGeom prst="wedgeRectCallout">
            <a:avLst>
              <a:gd name="adj1" fmla="val -23289"/>
              <a:gd name="adj2" fmla="val 151447"/>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1600">
                <a:latin typeface="微软雅黑" panose="020b0503020204020204" charset="-122"/>
                <a:ea typeface="微软雅黑" panose="020b0503020204020204" charset="-122"/>
                <a:cs typeface="微软雅黑" panose="020b0503020204020204" charset="-122"/>
              </a:rPr>
              <a:t>目的是使碎冰均匀受热，也容易观察冰的状态</a:t>
            </a:r>
          </a:p>
        </p:txBody>
      </p:sp>
      <p:sp>
        <p:nvSpPr>
          <p:cNvPr id="22" name="矩形标注 21" title=""/>
          <p:cNvSpPr/>
          <p:nvPr/>
        </p:nvSpPr>
        <p:spPr>
          <a:xfrm>
            <a:off x="6155690" y="4465320"/>
            <a:ext cx="4062730" cy="527685"/>
          </a:xfrm>
          <a:prstGeom prst="wedgeRectCallout">
            <a:avLst>
              <a:gd name="adj1" fmla="val -60472"/>
              <a:gd name="adj2" fmla="val 174789"/>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latin typeface="微软雅黑" panose="020b0503020204020204" charset="-122"/>
                <a:ea typeface="微软雅黑" panose="020b0503020204020204" charset="-122"/>
                <a:cs typeface="微软雅黑" panose="020b0503020204020204" charset="-122"/>
              </a:rPr>
              <a:t>分度值</a:t>
            </a:r>
            <a:r>
              <a:rPr lang="en-US" altLang="zh-CN" sz="1600">
                <a:latin typeface="微软雅黑" panose="020b0503020204020204" charset="-122"/>
                <a:ea typeface="微软雅黑" panose="020b0503020204020204" charset="-122"/>
                <a:cs typeface="微软雅黑" panose="020b0503020204020204" charset="-122"/>
              </a:rPr>
              <a:t>1℃</a:t>
            </a:r>
            <a:r>
              <a:rPr lang="zh-CN" altLang="en-US" sz="1600">
                <a:latin typeface="微软雅黑" panose="020b0503020204020204" charset="-122"/>
                <a:ea typeface="微软雅黑" panose="020b0503020204020204" charset="-122"/>
                <a:cs typeface="微软雅黑" panose="020b0503020204020204" charset="-122"/>
              </a:rPr>
              <a:t>，液面在</a:t>
            </a:r>
            <a:r>
              <a:rPr lang="en-US" altLang="zh-CN" sz="1600">
                <a:latin typeface="微软雅黑" panose="020b0503020204020204" charset="-122"/>
                <a:ea typeface="微软雅黑" panose="020b0503020204020204" charset="-122"/>
                <a:cs typeface="微软雅黑" panose="020b0503020204020204" charset="-122"/>
              </a:rPr>
              <a:t>0</a:t>
            </a:r>
            <a:r>
              <a:rPr lang="zh-CN" altLang="en-US" sz="1600">
                <a:latin typeface="微软雅黑" panose="020b0503020204020204" charset="-122"/>
                <a:ea typeface="微软雅黑" panose="020b0503020204020204" charset="-122"/>
                <a:cs typeface="微软雅黑" panose="020b0503020204020204" charset="-122"/>
              </a:rPr>
              <a:t>刻度线以下第</a:t>
            </a:r>
            <a:r>
              <a:rPr lang="en-US" altLang="zh-CN" sz="1600">
                <a:latin typeface="微软雅黑" panose="020b0503020204020204" charset="-122"/>
                <a:ea typeface="微软雅黑" panose="020b0503020204020204" charset="-122"/>
                <a:cs typeface="微软雅黑" panose="020b0503020204020204" charset="-122"/>
              </a:rPr>
              <a:t>3</a:t>
            </a:r>
            <a:r>
              <a:rPr lang="zh-CN" altLang="en-US" sz="1600">
                <a:latin typeface="微软雅黑" panose="020b0503020204020204" charset="-122"/>
                <a:ea typeface="微软雅黑" panose="020b0503020204020204" charset="-122"/>
                <a:cs typeface="微软雅黑" panose="020b0503020204020204" charset="-122"/>
              </a:rPr>
              <a:t>格</a:t>
            </a:r>
          </a:p>
        </p:txBody>
      </p:sp>
      <p:sp>
        <p:nvSpPr>
          <p:cNvPr id="23" name="矩形标注 22" title=""/>
          <p:cNvSpPr/>
          <p:nvPr/>
        </p:nvSpPr>
        <p:spPr>
          <a:xfrm>
            <a:off x="8341995" y="6252210"/>
            <a:ext cx="3688080" cy="447040"/>
          </a:xfrm>
          <a:prstGeom prst="wedgeRectCallout">
            <a:avLst>
              <a:gd name="adj1" fmla="val -81680"/>
              <a:gd name="adj2" fmla="val -107670"/>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1600">
                <a:latin typeface="微软雅黑" panose="020b0503020204020204" charset="-122"/>
                <a:ea typeface="微软雅黑" panose="020b0503020204020204" charset="-122"/>
                <a:cs typeface="微软雅黑" panose="020b0503020204020204" charset="-122"/>
              </a:rPr>
              <a:t>冰有固定的熔点，熔化时温度保持不变</a:t>
            </a:r>
          </a:p>
        </p:txBody>
      </p:sp>
      <p:sp>
        <p:nvSpPr>
          <p:cNvPr id="26" name="矩形标注 25" title=""/>
          <p:cNvSpPr/>
          <p:nvPr/>
        </p:nvSpPr>
        <p:spPr>
          <a:xfrm>
            <a:off x="1271270" y="5824855"/>
            <a:ext cx="2176145" cy="427355"/>
          </a:xfrm>
          <a:prstGeom prst="wedgeRectCallout">
            <a:avLst>
              <a:gd name="adj1" fmla="val 75650"/>
              <a:gd name="adj2" fmla="val -386913"/>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latin typeface="微软雅黑" panose="020b0503020204020204" charset="-122"/>
                <a:ea typeface="微软雅黑" panose="020b0503020204020204" charset="-122"/>
                <a:cs typeface="微软雅黑" panose="020b0503020204020204" charset="-122"/>
              </a:rPr>
              <a:t>水的比热容比冰大</a:t>
            </a:r>
          </a:p>
        </p:txBody>
      </p:sp>
      <p:sp>
        <p:nvSpPr>
          <p:cNvPr id="10" name="文本框 9" title=""/>
          <p:cNvSpPr txBox="1"/>
          <p:nvPr/>
        </p:nvSpPr>
        <p:spPr>
          <a:xfrm>
            <a:off x="7588250" y="1972945"/>
            <a:ext cx="9956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均匀受热</a:t>
            </a:r>
          </a:p>
        </p:txBody>
      </p:sp>
      <p:sp>
        <p:nvSpPr>
          <p:cNvPr id="11" name="文本框 10" title=""/>
          <p:cNvSpPr txBox="1"/>
          <p:nvPr/>
        </p:nvSpPr>
        <p:spPr>
          <a:xfrm>
            <a:off x="919480" y="2388870"/>
            <a:ext cx="589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状态</a:t>
            </a:r>
          </a:p>
        </p:txBody>
      </p:sp>
      <p:sp>
        <p:nvSpPr>
          <p:cNvPr id="13" name="文本框 12" title=""/>
          <p:cNvSpPr txBox="1"/>
          <p:nvPr/>
        </p:nvSpPr>
        <p:spPr>
          <a:xfrm>
            <a:off x="6662420" y="2797175"/>
            <a:ext cx="38989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-3</a:t>
            </a:r>
          </a:p>
        </p:txBody>
      </p:sp>
      <p:sp>
        <p:nvSpPr>
          <p:cNvPr id="14" name="文本框 13" title=""/>
          <p:cNvSpPr txBox="1"/>
          <p:nvPr/>
        </p:nvSpPr>
        <p:spPr>
          <a:xfrm>
            <a:off x="9538970" y="3191510"/>
            <a:ext cx="589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晶体</a:t>
            </a:r>
          </a:p>
        </p:txBody>
      </p:sp>
      <p:sp>
        <p:nvSpPr>
          <p:cNvPr id="15" name="文本框 14" title=""/>
          <p:cNvSpPr txBox="1"/>
          <p:nvPr/>
        </p:nvSpPr>
        <p:spPr>
          <a:xfrm>
            <a:off x="9484995" y="4014470"/>
            <a:ext cx="18084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水的比热容比冰大</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wipe(left)">
                                      <p:cBhvr>
                                        <p:cTn id="25" dur="500"/>
                                        <p:tgtEl>
                                          <p:spTgt spid="7">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Effect transition="in" filter="wipe(left)">
                                      <p:cBhvr>
                                        <p:cTn id="30" dur="500"/>
                                        <p:tgtEl>
                                          <p:spTgt spid="7">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Effect transition="in" filter="wipe(left)">
                                      <p:cBhvr>
                                        <p:cTn id="35" dur="500"/>
                                        <p:tgtEl>
                                          <p:spTgt spid="7">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7">
                                            <p:txEl>
                                              <p:pRg st="4" end="4"/>
                                            </p:txEl>
                                          </p:spTgt>
                                        </p:tgtEl>
                                        <p:attrNameLst>
                                          <p:attrName>style.visibility</p:attrName>
                                        </p:attrNameLst>
                                      </p:cBhvr>
                                      <p:to>
                                        <p:strVal val="visible"/>
                                      </p:to>
                                    </p:set>
                                    <p:animEffect transition="in" filter="wipe(left)">
                                      <p:cBhvr>
                                        <p:cTn id="40" dur="500"/>
                                        <p:tgtEl>
                                          <p:spTgt spid="7">
                                            <p:txEl>
                                              <p:pRg st="4" end="4"/>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up)">
                                      <p:cBhvr>
                                        <p:cTn id="45" dur="500"/>
                                        <p:tgtEl>
                                          <p:spTgt spid="24"/>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left)">
                                      <p:cBhvr>
                                        <p:cTn id="55" dur="500"/>
                                        <p:tgtEl>
                                          <p:spTgt spid="11"/>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2" fill="hold" grpId="0"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wipe(right)">
                                      <p:cBhvr>
                                        <p:cTn id="60" dur="500"/>
                                        <p:tgtEl>
                                          <p:spTgt spid="22"/>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wipe(left)">
                                      <p:cBhvr>
                                        <p:cTn id="65" dur="500"/>
                                        <p:tgtEl>
                                          <p:spTgt spid="13"/>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2" fill="hold" grpId="0" nodeType="click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wipe(right)">
                                      <p:cBhvr>
                                        <p:cTn id="70" dur="500"/>
                                        <p:tgtEl>
                                          <p:spTgt spid="23"/>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wipe(left)">
                                      <p:cBhvr>
                                        <p:cTn id="75" dur="500"/>
                                        <p:tgtEl>
                                          <p:spTgt spid="14"/>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26"/>
                                        </p:tgtEl>
                                        <p:attrNameLst>
                                          <p:attrName>style.visibility</p:attrName>
                                        </p:attrNameLst>
                                      </p:cBhvr>
                                      <p:to>
                                        <p:strVal val="visible"/>
                                      </p:to>
                                    </p:set>
                                    <p:animEffect transition="in" filter="wipe(down)">
                                      <p:cBhvr>
                                        <p:cTn id="80" dur="500"/>
                                        <p:tgtEl>
                                          <p:spTgt spid="26"/>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5"/>
                                        </p:tgtEl>
                                        <p:attrNameLst>
                                          <p:attrName>style.visibility</p:attrName>
                                        </p:attrNameLst>
                                      </p:cBhvr>
                                      <p:to>
                                        <p:strVal val="visible"/>
                                      </p:to>
                                    </p:set>
                                    <p:animEffect transition="in" filter="wipe(left)">
                                      <p:cBhvr>
                                        <p:cTn id="8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4" grpId="0" animBg="1"/>
      <p:bldP spid="22" grpId="0" animBg="1"/>
      <p:bldP spid="23" grpId="0" animBg="1"/>
      <p:bldP spid="26" grpId="0" animBg="1"/>
      <p:bldP spid="10" grpId="0"/>
      <p:bldP spid="11" grpId="0"/>
      <p:bldP spid="13" grpId="0"/>
      <p:bldP spid="14" grpId="0"/>
      <p:bldP spid="15" grpId="0"/>
    </p:bldLst>
  </p:timing>
</p:sld>
</file>

<file path=ppt/slides/slide3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2"/>
          <a:stretch>
            <a:fillRect/>
          </a:stretch>
        </p:blipFill>
        <p:spPr>
          <a:xfrm>
            <a:off x="6052541" y="62230"/>
            <a:ext cx="903605" cy="923290"/>
          </a:xfrm>
          <a:prstGeom prst="rect">
            <a:avLst/>
          </a:prstGeom>
        </p:spPr>
      </p:pic>
      <p:sp>
        <p:nvSpPr>
          <p:cNvPr id="5" name="文本框 4" title=""/>
          <p:cNvSpPr txBox="1"/>
          <p:nvPr/>
        </p:nvSpPr>
        <p:spPr>
          <a:xfrm>
            <a:off x="7068990" y="266619"/>
            <a:ext cx="426593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熔化与凝固实验考查</a:t>
            </a:r>
          </a:p>
        </p:txBody>
      </p:sp>
      <p:sp>
        <p:nvSpPr>
          <p:cNvPr id="7" name="文本框 6" title=""/>
          <p:cNvSpPr txBox="1"/>
          <p:nvPr/>
        </p:nvSpPr>
        <p:spPr>
          <a:xfrm>
            <a:off x="133985" y="1466215"/>
            <a:ext cx="11735435" cy="4246245"/>
          </a:xfrm>
          <a:prstGeom prst="rect">
            <a:avLst/>
          </a:prstGeom>
          <a:noFill/>
        </p:spPr>
        <p:txBody>
          <a:bodyPr wrap="square" rtlCol="0" anchor="t">
            <a:spAutoFit/>
          </a:bodyPr>
          <a:lstStyle/>
          <a:p>
            <a:pPr fontAlgn="auto">
              <a:lnSpc>
                <a:spcPct val="150000"/>
              </a:lnSpc>
            </a:pPr>
            <a:r>
              <a:rPr lang="zh-CN" altLang="en-US">
                <a:solidFill>
                  <a:schemeClr val="accent1"/>
                </a:solidFill>
                <a:latin typeface="微软雅黑" panose="020b0503020204020204" charset="-122"/>
                <a:ea typeface="微软雅黑" panose="020b0503020204020204" charset="-122"/>
                <a:cs typeface="微软雅黑" panose="020b0503020204020204" charset="-122"/>
              </a:rPr>
              <a:t>【变式</a:t>
            </a:r>
            <a:r>
              <a:rPr lang="en-US" altLang="zh-CN">
                <a:solidFill>
                  <a:schemeClr val="accent1"/>
                </a:solidFill>
                <a:latin typeface="微软雅黑" panose="020b0503020204020204" charset="-122"/>
                <a:ea typeface="微软雅黑" panose="020b0503020204020204" charset="-122"/>
                <a:cs typeface="微软雅黑" panose="020b0503020204020204" charset="-122"/>
              </a:rPr>
              <a:t>2-1</a:t>
            </a:r>
            <a:r>
              <a:rPr lang="zh-CN" altLang="en-US">
                <a:solidFill>
                  <a:schemeClr val="accent1"/>
                </a:solidFill>
                <a:latin typeface="微软雅黑" panose="020b0503020204020204" charset="-122"/>
                <a:ea typeface="微软雅黑" panose="020b0503020204020204" charset="-122"/>
                <a:cs typeface="微软雅黑" panose="020b0503020204020204" charset="-122"/>
              </a:rPr>
              <a:t>】</a:t>
            </a:r>
            <a:r>
              <a:rPr b="1">
                <a:latin typeface="微软雅黑" panose="020b0503020204020204" charset="-122"/>
                <a:ea typeface="微软雅黑" panose="020b0503020204020204" charset="-122"/>
                <a:cs typeface="微软雅黑" panose="020b0503020204020204" charset="-122"/>
              </a:rPr>
              <a:t>（2023·武汉）</a:t>
            </a:r>
            <a:r>
              <a:rPr>
                <a:latin typeface="微软雅黑" panose="020b0503020204020204" charset="-122"/>
                <a:ea typeface="微软雅黑" panose="020b0503020204020204" charset="-122"/>
                <a:cs typeface="微软雅黑" panose="020b0503020204020204" charset="-122"/>
              </a:rPr>
              <a:t>某实验小组用两套如图甲所示的实验装置分别研究海波和石蜡的熔化过程。</a:t>
            </a:r>
          </a:p>
          <a:p>
            <a:pPr fontAlgn="auto">
              <a:lnSpc>
                <a:spcPct val="150000"/>
              </a:lnSpc>
            </a:pPr>
            <a:r>
              <a:rPr>
                <a:latin typeface="微软雅黑" panose="020b0503020204020204" charset="-122"/>
                <a:ea typeface="微软雅黑" panose="020b0503020204020204" charset="-122"/>
                <a:cs typeface="微软雅黑" panose="020b0503020204020204" charset="-122"/>
              </a:rPr>
              <a:t>（1）如图乙所示，温度计显示的是石蜡在某时刻的温度，它的示数是 ___________。</a:t>
            </a:r>
          </a:p>
          <a:p>
            <a:pPr fontAlgn="auto">
              <a:lnSpc>
                <a:spcPct val="150000"/>
              </a:lnSpc>
            </a:pPr>
            <a:r>
              <a:rPr>
                <a:latin typeface="微软雅黑" panose="020b0503020204020204" charset="-122"/>
                <a:ea typeface="微软雅黑" panose="020b0503020204020204" charset="-122"/>
                <a:cs typeface="微软雅黑" panose="020b0503020204020204" charset="-122"/>
              </a:rPr>
              <a:t>（2）海波熔化过程中不断___________（填“放出”或“吸收”）热量，温度___________（填“升高”“不变”或“降低”）。</a:t>
            </a:r>
          </a:p>
          <a:p>
            <a:pPr fontAlgn="auto">
              <a:lnSpc>
                <a:spcPct val="150000"/>
              </a:lnSpc>
            </a:pPr>
            <a:r>
              <a:rPr>
                <a:latin typeface="微软雅黑" panose="020b0503020204020204" charset="-122"/>
                <a:ea typeface="微软雅黑" panose="020b0503020204020204" charset="-122"/>
                <a:cs typeface="微软雅黑" panose="020b0503020204020204" charset="-122"/>
              </a:rPr>
              <a:t>（3）两支试管中分别盛有海波和石蜡，当两者全部熔化后，该实验小组继续研究海波和石蜡的凝固过程。将两支试管从烧杯中取出，静置于空气中自然冷却，每隔2 min同时记录一次温度，根据记录数据在同一个图像中画出它们的温度随时间变化的曲线，如图丙所示。下列说法正确的是___________（填标号）。</a:t>
            </a:r>
          </a:p>
          <a:p>
            <a:pPr fontAlgn="auto">
              <a:lnSpc>
                <a:spcPct val="150000"/>
              </a:lnSpc>
            </a:pPr>
            <a:r>
              <a:rPr>
                <a:latin typeface="微软雅黑" panose="020b0503020204020204" charset="-122"/>
                <a:ea typeface="微软雅黑" panose="020b0503020204020204" charset="-122"/>
                <a:cs typeface="微软雅黑" panose="020b0503020204020204" charset="-122"/>
              </a:rPr>
              <a:t>A.石蜡的凝固点为48℃</a:t>
            </a:r>
          </a:p>
          <a:p>
            <a:pPr fontAlgn="auto">
              <a:lnSpc>
                <a:spcPct val="150000"/>
              </a:lnSpc>
            </a:pPr>
            <a:r>
              <a:rPr>
                <a:latin typeface="微软雅黑" panose="020b0503020204020204" charset="-122"/>
                <a:ea typeface="微软雅黑" panose="020b0503020204020204" charset="-122"/>
                <a:cs typeface="微软雅黑" panose="020b0503020204020204" charset="-122"/>
              </a:rPr>
              <a:t>B.实验室内环境温度为20℃</a:t>
            </a:r>
          </a:p>
          <a:p>
            <a:pPr fontAlgn="auto">
              <a:lnSpc>
                <a:spcPct val="150000"/>
              </a:lnSpc>
            </a:pPr>
            <a:r>
              <a:rPr>
                <a:latin typeface="微软雅黑" panose="020b0503020204020204" charset="-122"/>
                <a:ea typeface="微软雅黑" panose="020b0503020204020204" charset="-122"/>
                <a:cs typeface="微软雅黑" panose="020b0503020204020204" charset="-122"/>
              </a:rPr>
              <a:t>C.0~15 min内的任一时刻，石蜡和海波的温度都不可能相同</a:t>
            </a:r>
          </a:p>
        </p:txBody>
      </p:sp>
      <p:sp>
        <p:nvSpPr>
          <p:cNvPr id="23" name="矩形标注 22" title=""/>
          <p:cNvSpPr/>
          <p:nvPr/>
        </p:nvSpPr>
        <p:spPr>
          <a:xfrm>
            <a:off x="2626360" y="4472940"/>
            <a:ext cx="4244975" cy="447040"/>
          </a:xfrm>
          <a:prstGeom prst="wedgeRectCallout">
            <a:avLst>
              <a:gd name="adj1" fmla="val 50209"/>
              <a:gd name="adj2" fmla="val 148721"/>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1600">
                <a:latin typeface="微软雅黑" panose="020b0503020204020204" charset="-122"/>
                <a:ea typeface="微软雅黑" panose="020b0503020204020204" charset="-122"/>
                <a:cs typeface="微软雅黑" panose="020b0503020204020204" charset="-122"/>
              </a:rPr>
              <a:t>海波是晶体，熔化过程吸热，温度保持不变</a:t>
            </a:r>
          </a:p>
        </p:txBody>
      </p:sp>
      <p:sp>
        <p:nvSpPr>
          <p:cNvPr id="26" name="矩形标注 25" title=""/>
          <p:cNvSpPr/>
          <p:nvPr/>
        </p:nvSpPr>
        <p:spPr>
          <a:xfrm>
            <a:off x="442595" y="6092190"/>
            <a:ext cx="5219065" cy="751840"/>
          </a:xfrm>
          <a:prstGeom prst="wedgeRectCallout">
            <a:avLst>
              <a:gd name="adj1" fmla="val 11698"/>
              <a:gd name="adj2" fmla="val -109037"/>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sz="1600">
                <a:latin typeface="微软雅黑" panose="020b0503020204020204" charset="-122"/>
                <a:ea typeface="微软雅黑" panose="020b0503020204020204" charset="-122"/>
                <a:cs typeface="微软雅黑" panose="020b0503020204020204" charset="-122"/>
              </a:rPr>
              <a:t>室内温度为20℃；5min的时候海波和石蜡温度同为48℃，石蜡是非晶体，没有固定熔点</a:t>
            </a:r>
          </a:p>
        </p:txBody>
      </p:sp>
      <p:sp>
        <p:nvSpPr>
          <p:cNvPr id="10" name="文本框 9" title=""/>
          <p:cNvSpPr txBox="1"/>
          <p:nvPr/>
        </p:nvSpPr>
        <p:spPr>
          <a:xfrm>
            <a:off x="7527925" y="1952625"/>
            <a:ext cx="62484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36℃</a:t>
            </a:r>
          </a:p>
        </p:txBody>
      </p:sp>
      <p:pic>
        <p:nvPicPr>
          <p:cNvPr id="2" name="图片 100023" title=""/>
          <p:cNvPicPr>
            <a:picLocks noChangeAspect="1"/>
          </p:cNvPicPr>
          <p:nvPr/>
        </p:nvPicPr>
        <p:blipFill>
          <a:blip r:embed="rId3"/>
          <a:stretch>
            <a:fillRect/>
          </a:stretch>
        </p:blipFill>
        <p:spPr>
          <a:xfrm>
            <a:off x="6871335" y="4511040"/>
            <a:ext cx="4320540" cy="2239010"/>
          </a:xfrm>
          <a:prstGeom prst="rect">
            <a:avLst/>
          </a:prstGeom>
          <a:noFill/>
          <a:ln w="9525">
            <a:noFill/>
          </a:ln>
        </p:spPr>
      </p:pic>
      <p:sp>
        <p:nvSpPr>
          <p:cNvPr id="22" name="矩形标注 21" title=""/>
          <p:cNvSpPr/>
          <p:nvPr/>
        </p:nvSpPr>
        <p:spPr>
          <a:xfrm>
            <a:off x="8832850" y="4064635"/>
            <a:ext cx="3119755" cy="527685"/>
          </a:xfrm>
          <a:prstGeom prst="wedgeRectCallout">
            <a:avLst>
              <a:gd name="adj1" fmla="val -58528"/>
              <a:gd name="adj2" fmla="val 232551"/>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latin typeface="微软雅黑" panose="020b0503020204020204" charset="-122"/>
                <a:ea typeface="微软雅黑" panose="020b0503020204020204" charset="-122"/>
                <a:cs typeface="微软雅黑" panose="020b0503020204020204" charset="-122"/>
              </a:rPr>
              <a:t>分度值</a:t>
            </a:r>
            <a:r>
              <a:rPr lang="en-US" altLang="zh-CN" sz="1600">
                <a:latin typeface="微软雅黑" panose="020b0503020204020204" charset="-122"/>
                <a:ea typeface="微软雅黑" panose="020b0503020204020204" charset="-122"/>
                <a:cs typeface="微软雅黑" panose="020b0503020204020204" charset="-122"/>
              </a:rPr>
              <a:t>1℃</a:t>
            </a:r>
            <a:r>
              <a:rPr lang="zh-CN" altLang="en-US" sz="1600">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此时读数为36℃</a:t>
            </a:r>
          </a:p>
        </p:txBody>
      </p:sp>
      <p:sp>
        <p:nvSpPr>
          <p:cNvPr id="6" name="文本框 5" title=""/>
          <p:cNvSpPr txBox="1"/>
          <p:nvPr/>
        </p:nvSpPr>
        <p:spPr>
          <a:xfrm>
            <a:off x="3088005" y="2383790"/>
            <a:ext cx="589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吸收</a:t>
            </a:r>
          </a:p>
        </p:txBody>
      </p:sp>
      <p:sp>
        <p:nvSpPr>
          <p:cNvPr id="16" name="文本框 15" title=""/>
          <p:cNvSpPr txBox="1"/>
          <p:nvPr/>
        </p:nvSpPr>
        <p:spPr>
          <a:xfrm>
            <a:off x="8152765" y="2383790"/>
            <a:ext cx="589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不变</a:t>
            </a:r>
          </a:p>
        </p:txBody>
      </p:sp>
      <p:sp>
        <p:nvSpPr>
          <p:cNvPr id="17" name="文本框 16" title=""/>
          <p:cNvSpPr txBox="1"/>
          <p:nvPr/>
        </p:nvSpPr>
        <p:spPr>
          <a:xfrm>
            <a:off x="6686550" y="3996055"/>
            <a:ext cx="31051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B</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wipe(left)">
                                      <p:cBhvr>
                                        <p:cTn id="25" dur="500"/>
                                        <p:tgtEl>
                                          <p:spTgt spid="7">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Effect transition="in" filter="wipe(left)">
                                      <p:cBhvr>
                                        <p:cTn id="30" dur="500"/>
                                        <p:tgtEl>
                                          <p:spTgt spid="7">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Effect transition="in" filter="wipe(left)">
                                      <p:cBhvr>
                                        <p:cTn id="35" dur="500"/>
                                        <p:tgtEl>
                                          <p:spTgt spid="7">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7">
                                            <p:txEl>
                                              <p:pRg st="4" end="4"/>
                                            </p:txEl>
                                          </p:spTgt>
                                        </p:tgtEl>
                                        <p:attrNameLst>
                                          <p:attrName>style.visibility</p:attrName>
                                        </p:attrNameLst>
                                      </p:cBhvr>
                                      <p:to>
                                        <p:strVal val="visible"/>
                                      </p:to>
                                    </p:set>
                                    <p:animEffect transition="in" filter="wipe(left)">
                                      <p:cBhvr>
                                        <p:cTn id="40" dur="500"/>
                                        <p:tgtEl>
                                          <p:spTgt spid="7">
                                            <p:txEl>
                                              <p:pRg st="4" end="4"/>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7">
                                            <p:txEl>
                                              <p:pRg st="5" end="5"/>
                                            </p:txEl>
                                          </p:spTgt>
                                        </p:tgtEl>
                                        <p:attrNameLst>
                                          <p:attrName>style.visibility</p:attrName>
                                        </p:attrNameLst>
                                      </p:cBhvr>
                                      <p:to>
                                        <p:strVal val="visible"/>
                                      </p:to>
                                    </p:set>
                                    <p:animEffect transition="in" filter="wipe(left)">
                                      <p:cBhvr>
                                        <p:cTn id="45" dur="500"/>
                                        <p:tgtEl>
                                          <p:spTgt spid="7">
                                            <p:txEl>
                                              <p:pRg st="5" end="5"/>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7">
                                            <p:txEl>
                                              <p:pRg st="6" end="6"/>
                                            </p:txEl>
                                          </p:spTgt>
                                        </p:tgtEl>
                                        <p:attrNameLst>
                                          <p:attrName>style.visibility</p:attrName>
                                        </p:attrNameLst>
                                      </p:cBhvr>
                                      <p:to>
                                        <p:strVal val="visible"/>
                                      </p:to>
                                    </p:set>
                                    <p:animEffect transition="in" filter="wipe(left)">
                                      <p:cBhvr>
                                        <p:cTn id="50" dur="500"/>
                                        <p:tgtEl>
                                          <p:spTgt spid="7">
                                            <p:txEl>
                                              <p:pRg st="6" end="6"/>
                                            </p:txEl>
                                          </p:spTgt>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2"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right)">
                                      <p:cBhvr>
                                        <p:cTn id="55" dur="500"/>
                                        <p:tgtEl>
                                          <p:spTgt spid="22"/>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wipe(left)">
                                      <p:cBhvr>
                                        <p:cTn id="60" dur="500"/>
                                        <p:tgtEl>
                                          <p:spTgt spid="10"/>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wipe(right)">
                                      <p:cBhvr>
                                        <p:cTn id="65" dur="500"/>
                                        <p:tgtEl>
                                          <p:spTgt spid="23"/>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wipe(left)">
                                      <p:cBhvr>
                                        <p:cTn id="70" dur="500"/>
                                        <p:tgtEl>
                                          <p:spTgt spid="6"/>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wipe(left)">
                                      <p:cBhvr>
                                        <p:cTn id="75" dur="500"/>
                                        <p:tgtEl>
                                          <p:spTgt spid="16"/>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26"/>
                                        </p:tgtEl>
                                        <p:attrNameLst>
                                          <p:attrName>style.visibility</p:attrName>
                                        </p:attrNameLst>
                                      </p:cBhvr>
                                      <p:to>
                                        <p:strVal val="visible"/>
                                      </p:to>
                                    </p:set>
                                    <p:animEffect transition="in" filter="wipe(down)">
                                      <p:cBhvr>
                                        <p:cTn id="80" dur="500"/>
                                        <p:tgtEl>
                                          <p:spTgt spid="26"/>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7"/>
                                        </p:tgtEl>
                                        <p:attrNameLst>
                                          <p:attrName>style.visibility</p:attrName>
                                        </p:attrNameLst>
                                      </p:cBhvr>
                                      <p:to>
                                        <p:strVal val="visible"/>
                                      </p:to>
                                    </p:set>
                                    <p:animEffect transition="in" filter="wipe(left)">
                                      <p:cBhvr>
                                        <p:cTn id="8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3" grpId="0" animBg="1"/>
      <p:bldP spid="26" grpId="0" animBg="1"/>
      <p:bldP spid="10" grpId="0"/>
      <p:bldP spid="22" grpId="0" animBg="1"/>
      <p:bldP spid="6" grpId="0"/>
      <p:bldP spid="16" grpId="0"/>
      <p:bldP spid="17" grpId="0"/>
    </p:bldLst>
  </p:timing>
</p:sld>
</file>

<file path=ppt/slides/slide3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2"/>
          <a:stretch>
            <a:fillRect/>
          </a:stretch>
        </p:blipFill>
        <p:spPr>
          <a:xfrm>
            <a:off x="5888021" y="115823"/>
            <a:ext cx="903605" cy="923290"/>
          </a:xfrm>
          <a:prstGeom prst="rect">
            <a:avLst/>
          </a:prstGeom>
        </p:spPr>
      </p:pic>
      <p:sp>
        <p:nvSpPr>
          <p:cNvPr id="5" name="文本框 4" title=""/>
          <p:cNvSpPr txBox="1"/>
          <p:nvPr/>
        </p:nvSpPr>
        <p:spPr>
          <a:xfrm>
            <a:off x="6860206" y="346963"/>
            <a:ext cx="426593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熔化与凝固实验考查</a:t>
            </a:r>
          </a:p>
        </p:txBody>
      </p:sp>
      <p:sp>
        <p:nvSpPr>
          <p:cNvPr id="7" name="文本框 6" title=""/>
          <p:cNvSpPr txBox="1"/>
          <p:nvPr/>
        </p:nvSpPr>
        <p:spPr>
          <a:xfrm>
            <a:off x="133985" y="1466215"/>
            <a:ext cx="11735435" cy="3415030"/>
          </a:xfrm>
          <a:prstGeom prst="rect">
            <a:avLst/>
          </a:prstGeom>
          <a:noFill/>
        </p:spPr>
        <p:txBody>
          <a:bodyPr wrap="square" rtlCol="0" anchor="t">
            <a:spAutoFit/>
          </a:bodyPr>
          <a:lstStyle/>
          <a:p>
            <a:pPr fontAlgn="auto">
              <a:lnSpc>
                <a:spcPct val="150000"/>
              </a:lnSpc>
            </a:pPr>
            <a:r>
              <a:rPr lang="zh-CN" altLang="en-US">
                <a:solidFill>
                  <a:schemeClr val="accent1"/>
                </a:solidFill>
                <a:latin typeface="微软雅黑" panose="020b0503020204020204" charset="-122"/>
                <a:ea typeface="微软雅黑" panose="020b0503020204020204" charset="-122"/>
                <a:cs typeface="微软雅黑" panose="020b0503020204020204" charset="-122"/>
              </a:rPr>
              <a:t>【变式</a:t>
            </a:r>
            <a:r>
              <a:rPr lang="en-US" altLang="zh-CN">
                <a:solidFill>
                  <a:schemeClr val="accent1"/>
                </a:solidFill>
                <a:latin typeface="微软雅黑" panose="020b0503020204020204" charset="-122"/>
                <a:ea typeface="微软雅黑" panose="020b0503020204020204" charset="-122"/>
                <a:cs typeface="微软雅黑" panose="020b0503020204020204" charset="-122"/>
              </a:rPr>
              <a:t>2-2</a:t>
            </a:r>
            <a:r>
              <a:rPr lang="zh-CN" altLang="en-US">
                <a:solidFill>
                  <a:schemeClr val="accent1"/>
                </a:solidFill>
                <a:latin typeface="微软雅黑" panose="020b0503020204020204" charset="-122"/>
                <a:ea typeface="微软雅黑" panose="020b0503020204020204" charset="-122"/>
                <a:cs typeface="微软雅黑" panose="020b0503020204020204" charset="-122"/>
              </a:rPr>
              <a:t>】</a:t>
            </a:r>
            <a:r>
              <a:rPr b="1">
                <a:latin typeface="微软雅黑" panose="020b0503020204020204" charset="-122"/>
                <a:ea typeface="微软雅黑" panose="020b0503020204020204" charset="-122"/>
                <a:cs typeface="微软雅黑" panose="020b0503020204020204" charset="-122"/>
              </a:rPr>
              <a:t>（2023·湘潭）</a:t>
            </a:r>
            <a:r>
              <a:rPr>
                <a:latin typeface="微软雅黑" panose="020b0503020204020204" charset="-122"/>
                <a:ea typeface="微软雅黑" panose="020b0503020204020204" charset="-122"/>
                <a:cs typeface="微软雅黑" panose="020b0503020204020204" charset="-122"/>
              </a:rPr>
              <a:t>用如图所示实验装置，探究室温下冰熔化时温度的变化规律。</a:t>
            </a:r>
          </a:p>
          <a:p>
            <a:pPr fontAlgn="auto">
              <a:lnSpc>
                <a:spcPct val="150000"/>
              </a:lnSpc>
            </a:pPr>
            <a:r>
              <a:rPr>
                <a:latin typeface="微软雅黑" panose="020b0503020204020204" charset="-122"/>
                <a:ea typeface="微软雅黑" panose="020b0503020204020204" charset="-122"/>
                <a:cs typeface="微软雅黑" panose="020b0503020204020204" charset="-122"/>
              </a:rPr>
              <a:t>（1）将冰打碎后放入烧杯，温度计插入碎冰中。图中温度计示数为__________℃；</a:t>
            </a:r>
          </a:p>
          <a:p>
            <a:pPr fontAlgn="auto">
              <a:lnSpc>
                <a:spcPct val="150000"/>
              </a:lnSpc>
            </a:pPr>
            <a:r>
              <a:rPr>
                <a:latin typeface="微软雅黑" panose="020b0503020204020204" charset="-122"/>
                <a:ea typeface="微软雅黑" panose="020b0503020204020204" charset="-122"/>
                <a:cs typeface="微软雅黑" panose="020b0503020204020204" charset="-122"/>
              </a:rPr>
              <a:t>（2）由实验数据绘制成图所示图像，可知， AB段该物质是__________态， BC段__________（选填“需要”或“不需”）吸热； 由实验可知，冰属于__________（选填“晶体”或“非晶体”）；</a:t>
            </a:r>
          </a:p>
          <a:p>
            <a:pPr fontAlgn="auto">
              <a:lnSpc>
                <a:spcPct val="150000"/>
              </a:lnSpc>
            </a:pPr>
            <a:r>
              <a:rPr>
                <a:latin typeface="微软雅黑" panose="020b0503020204020204" charset="-122"/>
                <a:ea typeface="微软雅黑" panose="020b0503020204020204" charset="-122"/>
                <a:cs typeface="微软雅黑" panose="020b0503020204020204" charset="-122"/>
              </a:rPr>
              <a:t>（3）研究表明晶体的熔点与压强有关，压强越大，晶体的熔点越低，如图，在温度较低的环境中，将拴有重物的细金属丝挂在冰块上，金属丝下方与冰接触处的压强__________（选填“增大”或“减小”），从而使冰的熔点__________（选填“升高”或“降低”）了，金属丝下方的冰块熔化，熔化而成的水又很快凝固，金属丝穿冰块而过且不留缝隙。</a:t>
            </a:r>
          </a:p>
        </p:txBody>
      </p:sp>
      <p:sp>
        <p:nvSpPr>
          <p:cNvPr id="6" name="文本框 5" title=""/>
          <p:cNvSpPr txBox="1"/>
          <p:nvPr/>
        </p:nvSpPr>
        <p:spPr>
          <a:xfrm>
            <a:off x="7420610" y="1991360"/>
            <a:ext cx="38989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-3</a:t>
            </a:r>
          </a:p>
        </p:txBody>
      </p:sp>
      <p:pic>
        <p:nvPicPr>
          <p:cNvPr id="2" name="图片 16" title=""/>
          <p:cNvPicPr>
            <a:picLocks noChangeAspect="1"/>
          </p:cNvPicPr>
          <p:nvPr/>
        </p:nvPicPr>
        <p:blipFill>
          <a:blip r:embed="rId3"/>
          <a:stretch>
            <a:fillRect/>
          </a:stretch>
        </p:blipFill>
        <p:spPr>
          <a:xfrm>
            <a:off x="2792730" y="5062220"/>
            <a:ext cx="7047230" cy="1697355"/>
          </a:xfrm>
          <a:prstGeom prst="rect">
            <a:avLst/>
          </a:prstGeom>
          <a:noFill/>
          <a:ln w="9525">
            <a:noFill/>
          </a:ln>
        </p:spPr>
      </p:pic>
      <p:sp>
        <p:nvSpPr>
          <p:cNvPr id="22" name="矩形标注 21" title=""/>
          <p:cNvSpPr/>
          <p:nvPr/>
        </p:nvSpPr>
        <p:spPr>
          <a:xfrm>
            <a:off x="2049780" y="4383405"/>
            <a:ext cx="3705225" cy="497840"/>
          </a:xfrm>
          <a:prstGeom prst="wedgeRectCallout">
            <a:avLst>
              <a:gd name="adj1" fmla="val 23041"/>
              <a:gd name="adj2" fmla="val 293622"/>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600">
                <a:latin typeface="微软雅黑" panose="020b0503020204020204" charset="-122"/>
                <a:ea typeface="微软雅黑" panose="020b0503020204020204" charset="-122"/>
                <a:cs typeface="微软雅黑" panose="020b0503020204020204" charset="-122"/>
              </a:rPr>
              <a:t>分度值为1℃，液面在0以下第三个刻度</a:t>
            </a:r>
          </a:p>
        </p:txBody>
      </p:sp>
      <p:sp>
        <p:nvSpPr>
          <p:cNvPr id="23" name="矩形标注 22" title=""/>
          <p:cNvSpPr/>
          <p:nvPr/>
        </p:nvSpPr>
        <p:spPr>
          <a:xfrm>
            <a:off x="6112510" y="4383405"/>
            <a:ext cx="5918200" cy="741045"/>
          </a:xfrm>
          <a:prstGeom prst="wedgeRectCallout">
            <a:avLst>
              <a:gd name="adj1" fmla="val -45085"/>
              <a:gd name="adj2" fmla="val 185646"/>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1600">
                <a:latin typeface="微软雅黑" panose="020b0503020204020204" charset="-122"/>
                <a:ea typeface="微软雅黑" panose="020b0503020204020204" charset="-122"/>
                <a:cs typeface="微软雅黑" panose="020b0503020204020204" charset="-122"/>
              </a:rPr>
              <a:t>B点还未开始熔化，即 AB段固态；C点已经完全熔化，BC段处于熔化过程，吸热，温度保持不变，说明冰有固定的熔点，为晶体</a:t>
            </a:r>
          </a:p>
        </p:txBody>
      </p:sp>
      <p:sp>
        <p:nvSpPr>
          <p:cNvPr id="11" name="文本框 10" title=""/>
          <p:cNvSpPr txBox="1"/>
          <p:nvPr/>
        </p:nvSpPr>
        <p:spPr>
          <a:xfrm>
            <a:off x="6442075" y="2392045"/>
            <a:ext cx="3860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固</a:t>
            </a:r>
          </a:p>
        </p:txBody>
      </p:sp>
      <p:sp>
        <p:nvSpPr>
          <p:cNvPr id="13" name="文本框 12" title=""/>
          <p:cNvSpPr txBox="1"/>
          <p:nvPr/>
        </p:nvSpPr>
        <p:spPr>
          <a:xfrm>
            <a:off x="8561705" y="2392045"/>
            <a:ext cx="589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需要</a:t>
            </a:r>
          </a:p>
        </p:txBody>
      </p:sp>
      <p:sp>
        <p:nvSpPr>
          <p:cNvPr id="14" name="文本框 13" title=""/>
          <p:cNvSpPr txBox="1"/>
          <p:nvPr/>
        </p:nvSpPr>
        <p:spPr>
          <a:xfrm>
            <a:off x="4012565" y="2792730"/>
            <a:ext cx="589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晶体</a:t>
            </a:r>
          </a:p>
        </p:txBody>
      </p:sp>
      <p:sp>
        <p:nvSpPr>
          <p:cNvPr id="26" name="矩形标注 25" title=""/>
          <p:cNvSpPr/>
          <p:nvPr/>
        </p:nvSpPr>
        <p:spPr>
          <a:xfrm>
            <a:off x="9690735" y="5429885"/>
            <a:ext cx="2419985" cy="1188085"/>
          </a:xfrm>
          <a:prstGeom prst="wedgeRectCallout">
            <a:avLst>
              <a:gd name="adj1" fmla="val -70860"/>
              <a:gd name="adj2" fmla="val -4088"/>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sz="1600">
                <a:latin typeface="微软雅黑" panose="020b0503020204020204" charset="-122"/>
                <a:ea typeface="微软雅黑" panose="020b0503020204020204" charset="-122"/>
                <a:cs typeface="微软雅黑" panose="020b0503020204020204" charset="-122"/>
              </a:rPr>
              <a:t>晶体的熔点与压强有关，压强越大，晶体的熔点越低，金属丝下方的冰块先其它部分的冰熔化</a:t>
            </a:r>
          </a:p>
        </p:txBody>
      </p:sp>
      <p:sp>
        <p:nvSpPr>
          <p:cNvPr id="15" name="文本框 14" title=""/>
          <p:cNvSpPr txBox="1"/>
          <p:nvPr/>
        </p:nvSpPr>
        <p:spPr>
          <a:xfrm>
            <a:off x="5750560" y="3584575"/>
            <a:ext cx="589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增大</a:t>
            </a:r>
          </a:p>
        </p:txBody>
      </p:sp>
      <p:sp>
        <p:nvSpPr>
          <p:cNvPr id="18" name="文本框 17" title=""/>
          <p:cNvSpPr txBox="1"/>
          <p:nvPr/>
        </p:nvSpPr>
        <p:spPr>
          <a:xfrm>
            <a:off x="561975" y="4046220"/>
            <a:ext cx="589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降低</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wipe(left)">
                                      <p:cBhvr>
                                        <p:cTn id="25" dur="500"/>
                                        <p:tgtEl>
                                          <p:spTgt spid="7">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Effect transition="in" filter="wipe(left)">
                                      <p:cBhvr>
                                        <p:cTn id="30" dur="500"/>
                                        <p:tgtEl>
                                          <p:spTgt spid="7">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Effect transition="in" filter="wipe(left)">
                                      <p:cBhvr>
                                        <p:cTn id="35" dur="500"/>
                                        <p:tgtEl>
                                          <p:spTgt spid="7">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2"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right)">
                                      <p:cBhvr>
                                        <p:cTn id="40" dur="500"/>
                                        <p:tgtEl>
                                          <p:spTgt spid="22"/>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2"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right)">
                                      <p:cBhvr>
                                        <p:cTn id="50" dur="500"/>
                                        <p:tgtEl>
                                          <p:spTgt spid="23"/>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left)">
                                      <p:cBhvr>
                                        <p:cTn id="55" dur="500"/>
                                        <p:tgtEl>
                                          <p:spTgt spid="11"/>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wipe(left)">
                                      <p:cBhvr>
                                        <p:cTn id="60" dur="500"/>
                                        <p:tgtEl>
                                          <p:spTgt spid="13"/>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wipe(left)">
                                      <p:cBhvr>
                                        <p:cTn id="65" dur="500"/>
                                        <p:tgtEl>
                                          <p:spTgt spid="14"/>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wipe(down)">
                                      <p:cBhvr>
                                        <p:cTn id="70" dur="500"/>
                                        <p:tgtEl>
                                          <p:spTgt spid="26"/>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wipe(left)">
                                      <p:cBhvr>
                                        <p:cTn id="75" dur="500"/>
                                        <p:tgtEl>
                                          <p:spTgt spid="15"/>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wipe(left)">
                                      <p:cBhvr>
                                        <p:cTn id="8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P spid="22" grpId="0" animBg="1"/>
      <p:bldP spid="23" grpId="0" animBg="1"/>
      <p:bldP spid="11" grpId="0"/>
      <p:bldP spid="13" grpId="0"/>
      <p:bldP spid="14" grpId="0"/>
      <p:bldP spid="26" grpId="0" animBg="1"/>
      <p:bldP spid="15" grpId="0"/>
      <p:bldP spid="18" grpId="0"/>
    </p:bldLst>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3" name="文本框 42" title=""/>
          <p:cNvSpPr txBox="1"/>
          <p:nvPr/>
        </p:nvSpPr>
        <p:spPr>
          <a:xfrm>
            <a:off x="812165" y="523240"/>
            <a:ext cx="2444750" cy="733425"/>
          </a:xfrm>
          <a:prstGeom prst="rect">
            <a:avLst/>
          </a:prstGeom>
          <a:noFill/>
        </p:spPr>
        <p:txBody>
          <a:bodyPr wrap="none" lIns="0" tIns="0" rIns="0" bIns="0"/>
          <a:lstStyle/>
          <a:p>
            <a:pPr>
              <a:lnSpc>
                <a:spcPct val="110000"/>
              </a:lnSpc>
            </a:pPr>
            <a:r>
              <a:rPr lang="zh-CN" sz="4000">
                <a:solidFill>
                  <a:schemeClr val="accent2">
                    <a:lumMod val="75000"/>
                  </a:schemeClr>
                </a:solidFill>
                <a:latin typeface="微软雅黑" panose="020b0503020204020204" charset="-122"/>
                <a:ea typeface="微软雅黑" panose="020b0503020204020204" charset="-122"/>
              </a:rPr>
              <a:t>考情分析</a:t>
            </a:r>
          </a:p>
        </p:txBody>
      </p:sp>
      <p:sp>
        <p:nvSpPr>
          <p:cNvPr id="4" name="文本框 3" title=""/>
          <p:cNvSpPr txBox="1"/>
          <p:nvPr/>
        </p:nvSpPr>
        <p:spPr>
          <a:xfrm>
            <a:off x="278765" y="1253490"/>
            <a:ext cx="11634470" cy="598805"/>
          </a:xfrm>
          <a:prstGeom prst="rect">
            <a:avLst/>
          </a:prstGeom>
          <a:noFill/>
        </p:spPr>
        <p:txBody>
          <a:bodyPr wrap="square" rtlCol="0" anchor="t">
            <a:spAutoFit/>
          </a:bodyPr>
          <a:lstStyle/>
          <a:p>
            <a:pPr fontAlgn="auto">
              <a:lnSpc>
                <a:spcPct val="150000"/>
              </a:lnSpc>
            </a:pPr>
            <a:r>
              <a:rPr lang="zh-CN" altLang="en-US" sz="2200">
                <a:solidFill>
                  <a:srgbClr val="C00000"/>
                </a:solidFill>
                <a:latin typeface="微软雅黑" panose="020b0503020204020204" charset="-122"/>
                <a:ea typeface="微软雅黑" panose="020b0503020204020204" charset="-122"/>
                <a:cs typeface="微软雅黑" panose="020b0503020204020204" charset="-122"/>
              </a:rPr>
              <a:t>一、课标考点分析</a:t>
            </a:r>
          </a:p>
        </p:txBody>
      </p:sp>
      <p:graphicFrame>
        <p:nvGraphicFramePr>
          <p:cNvPr id="5" name="表格 4" title=""/>
          <p:cNvGraphicFramePr>
            <a:graphicFrameLocks noGrp="1"/>
          </p:cNvGraphicFramePr>
          <p:nvPr/>
        </p:nvGraphicFramePr>
        <p:xfrm>
          <a:off x="278765" y="1852295"/>
          <a:ext cx="11410315" cy="4587240"/>
        </p:xfrm>
        <a:graphic>
          <a:graphicData uri="http://schemas.openxmlformats.org/drawingml/2006/table">
            <a:tbl>
              <a:tblPr firstRow="1" bandRow="1">
                <a:tableStyleId>{5940675A-B579-460E-94D1-54222C63F5DA}</a:tableStyleId>
              </a:tblPr>
              <a:tblGrid>
                <a:gridCol w="1435100"/>
                <a:gridCol w="3830955"/>
                <a:gridCol w="6144260"/>
              </a:tblGrid>
              <a:tr h="408940">
                <a:tc>
                  <a:txBody>
                    <a:bodyPr vert="horz" wrap="square"/>
                    <a:lstStyle/>
                    <a:p>
                      <a:pPr indent="0" algn="ctr">
                        <a:buNone/>
                      </a:pPr>
                      <a:r>
                        <a:rPr lang="en-US" sz="1700" b="1">
                          <a:solidFill>
                            <a:srgbClr val="000000"/>
                          </a:solidFill>
                          <a:latin typeface="微软雅黑" panose="020b0503020204020204" charset="-122"/>
                          <a:ea typeface="微软雅黑" panose="020b0503020204020204" charset="-122"/>
                          <a:cs typeface="宋体" panose="02010600030101010101" pitchFamily="2" charset="-122"/>
                        </a:rPr>
                        <a:t>考点内容</a:t>
                      </a:r>
                      <a:endParaRPr lang="en-US" altLang="en-US" sz="17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9050" cap="flat" cmpd="sng">
                      <a:solidFill>
                        <a:srgbClr val="548DD4"/>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5E6C6"/>
                    </a:solidFill>
                  </a:tcPr>
                </a:tc>
                <a:tc>
                  <a:txBody>
                    <a:bodyPr vert="horz" wrap="square"/>
                    <a:lstStyle/>
                    <a:p>
                      <a:pPr indent="0" algn="ctr">
                        <a:buNone/>
                      </a:pPr>
                      <a:r>
                        <a:rPr lang="en-US" sz="1700" b="1">
                          <a:solidFill>
                            <a:srgbClr val="000000"/>
                          </a:solidFill>
                          <a:latin typeface="微软雅黑" panose="020b0503020204020204" charset="-122"/>
                          <a:ea typeface="微软雅黑" panose="020b0503020204020204" charset="-122"/>
                          <a:cs typeface="宋体" panose="02010600030101010101" pitchFamily="2" charset="-122"/>
                        </a:rPr>
                        <a:t>课标要求</a:t>
                      </a:r>
                      <a:endParaRPr lang="en-US" altLang="en-US" sz="17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9050" cap="flat" cmpd="sng">
                      <a:solidFill>
                        <a:srgbClr val="548DD4"/>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5E6C6"/>
                    </a:solidFill>
                  </a:tcPr>
                </a:tc>
                <a:tc>
                  <a:txBody>
                    <a:bodyPr vert="horz" wrap="square"/>
                    <a:lstStyle/>
                    <a:p>
                      <a:pPr indent="0" algn="ctr">
                        <a:buNone/>
                      </a:pPr>
                      <a:r>
                        <a:rPr lang="en-US" sz="1700" b="1">
                          <a:solidFill>
                            <a:srgbClr val="000000"/>
                          </a:solidFill>
                          <a:latin typeface="微软雅黑" panose="020b0503020204020204" charset="-122"/>
                          <a:ea typeface="微软雅黑" panose="020b0503020204020204" charset="-122"/>
                          <a:cs typeface="宋体" panose="02010600030101010101" pitchFamily="2" charset="-122"/>
                        </a:rPr>
                        <a:t>命题预测</a:t>
                      </a:r>
                      <a:endParaRPr lang="en-US" altLang="en-US" sz="17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cap="flat">
                      <a:noFill/>
                    </a:lnR>
                    <a:lnT w="19050" cap="flat" cmpd="sng">
                      <a:solidFill>
                        <a:srgbClr val="548DD4"/>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5E6C6"/>
                    </a:solidFill>
                  </a:tcPr>
                </a:tc>
              </a:tr>
              <a:tr h="837565">
                <a:tc>
                  <a:txBody>
                    <a:bodyPr vert="horz" wrap="square"/>
                    <a:lstStyle/>
                    <a:p>
                      <a:pPr indent="0" algn="ctr">
                        <a:buNone/>
                      </a:pPr>
                      <a:r>
                        <a:rPr lang="en-US" sz="1700" b="1">
                          <a:solidFill>
                            <a:srgbClr val="000000"/>
                          </a:solidFill>
                          <a:latin typeface="微软雅黑" panose="020b0503020204020204" charset="-122"/>
                          <a:ea typeface="微软雅黑" panose="020b0503020204020204" charset="-122"/>
                          <a:cs typeface="宋体" panose="02010600030101010101" pitchFamily="2" charset="-122"/>
                        </a:rPr>
                        <a:t>温度与温度计</a:t>
                      </a:r>
                      <a:endParaRPr lang="en-US" altLang="en-US" sz="17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9050" cap="flat" cmpd="sng">
                      <a:solidFill>
                        <a:srgbClr val="548DD4"/>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a:txBody>
                    <a:bodyPr vert="horz" wrap="square"/>
                    <a:lstStyle/>
                    <a:p>
                      <a:pPr indent="0">
                        <a:buNone/>
                      </a:pPr>
                      <a:r>
                        <a:rPr lang="en-US" sz="1700" b="0">
                          <a:solidFill>
                            <a:srgbClr val="000000"/>
                          </a:solidFill>
                          <a:latin typeface="微软雅黑" panose="020b0503020204020204" charset="-122"/>
                          <a:ea typeface="微软雅黑" panose="020b0503020204020204" charset="-122"/>
                          <a:cs typeface="宋体" panose="02010600030101010101" pitchFamily="2" charset="-122"/>
                        </a:rPr>
                        <a:t>能说出生活环境中常见的温度值。了解液体温度计的工作原理，会测量温度</a:t>
                      </a:r>
                      <a:endParaRPr lang="en-US" altLang="en-US" sz="17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9050" cap="flat" cmpd="sng">
                      <a:solidFill>
                        <a:srgbClr val="548DD4"/>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a:txBody>
                    <a:bodyPr vert="horz" wrap="square"/>
                    <a:lstStyle/>
                    <a:p>
                      <a:pPr indent="0">
                        <a:buNone/>
                      </a:pPr>
                      <a:r>
                        <a:rPr lang="en-US" sz="1700" b="0">
                          <a:solidFill>
                            <a:srgbClr val="000000"/>
                          </a:solidFill>
                          <a:latin typeface="微软雅黑" panose="020b0503020204020204" charset="-122"/>
                          <a:ea typeface="微软雅黑" panose="020b0503020204020204" charset="-122"/>
                          <a:cs typeface="宋体" panose="02010600030101010101" pitchFamily="2" charset="-122"/>
                        </a:rPr>
                        <a:t>考查温度与温度计常以填空题的形式出现。主要命题点有：温度计的工作原理、温度计的使用与读数，温度的估测是估测题常考内容</a:t>
                      </a:r>
                      <a:endParaRPr lang="en-US" altLang="en-US" sz="17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cap="flat">
                      <a:noFill/>
                    </a:lnR>
                    <a:lnT w="19050" cap="flat" cmpd="sng">
                      <a:solidFill>
                        <a:srgbClr val="548DD4"/>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r>
              <a:tr h="1109980">
                <a:tc>
                  <a:txBody>
                    <a:bodyPr vert="horz" wrap="square"/>
                    <a:lstStyle/>
                    <a:p>
                      <a:pPr indent="0" algn="ctr">
                        <a:buNone/>
                      </a:pPr>
                      <a:r>
                        <a:rPr lang="en-US" sz="1700" b="1">
                          <a:solidFill>
                            <a:srgbClr val="000000"/>
                          </a:solidFill>
                          <a:latin typeface="微软雅黑" panose="020b0503020204020204" charset="-122"/>
                          <a:ea typeface="微软雅黑" panose="020b0503020204020204" charset="-122"/>
                          <a:cs typeface="宋体" panose="02010600030101010101" pitchFamily="2" charset="-122"/>
                        </a:rPr>
                        <a:t>物质三态</a:t>
                      </a:r>
                      <a:endParaRPr lang="en-US" altLang="en-US" sz="17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a:txBody>
                    <a:bodyPr vert="horz" wrap="square"/>
                    <a:lstStyle/>
                    <a:p>
                      <a:pPr indent="0">
                        <a:buNone/>
                      </a:pPr>
                      <a:r>
                        <a:rPr lang="en-US" sz="1700" b="0">
                          <a:solidFill>
                            <a:srgbClr val="000000"/>
                          </a:solidFill>
                          <a:latin typeface="微软雅黑" panose="020b0503020204020204" charset="-122"/>
                          <a:ea typeface="微软雅黑" panose="020b0503020204020204" charset="-122"/>
                          <a:cs typeface="宋体" panose="02010600030101010101" pitchFamily="2" charset="-122"/>
                        </a:rPr>
                        <a:t>能区别固、液、气三种物态，能描述这三种物态的基本特征；能正确判断物态变化类型</a:t>
                      </a:r>
                      <a:endParaRPr lang="en-US" altLang="en-US" sz="17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a:txBody>
                    <a:bodyPr vert="horz" wrap="square"/>
                    <a:lstStyle/>
                    <a:p>
                      <a:pPr indent="0">
                        <a:buNone/>
                      </a:pPr>
                      <a:r>
                        <a:rPr lang="en-US" sz="1700" b="0">
                          <a:solidFill>
                            <a:srgbClr val="000000"/>
                          </a:solidFill>
                          <a:latin typeface="微软雅黑" panose="020b0503020204020204" charset="-122"/>
                          <a:ea typeface="微软雅黑" panose="020b0503020204020204" charset="-122"/>
                          <a:cs typeface="宋体" panose="02010600030101010101" pitchFamily="2" charset="-122"/>
                        </a:rPr>
                        <a:t>对物质三态的考查是本专题考题较为集中的部分，考试题型主要有选择题和填空题，有时也会出现简答题。命题点有：物态变化类型的判断、物态变化过程中的吸放热、物态变化在生活中的应用、物态变化图像、蒸发、沸腾。考题题干常用常见的物态和自然现象的形式呈现出来。</a:t>
                      </a:r>
                      <a:endParaRPr lang="en-US" altLang="en-US" sz="17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E36C09"/>
                      </a:solidFill>
                      <a:prstDash val="solid"/>
                      <a:headEnd type="none" w="med" len="med"/>
                      <a:tailEnd type="none" w="med" len="med"/>
                    </a:lnL>
                    <a:lnR cap="flat">
                      <a:noFill/>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r>
              <a:tr h="1129665">
                <a:tc>
                  <a:txBody>
                    <a:bodyPr vert="horz" wrap="square"/>
                    <a:lstStyle/>
                    <a:p>
                      <a:pPr indent="0" algn="ctr">
                        <a:buNone/>
                      </a:pPr>
                      <a:r>
                        <a:rPr lang="en-US" sz="1700" b="1">
                          <a:solidFill>
                            <a:srgbClr val="000000"/>
                          </a:solidFill>
                          <a:latin typeface="微软雅黑" panose="020b0503020204020204" charset="-122"/>
                          <a:ea typeface="微软雅黑" panose="020b0503020204020204" charset="-122"/>
                          <a:cs typeface="宋体" panose="02010600030101010101" pitchFamily="2" charset="-122"/>
                        </a:rPr>
                        <a:t>探究物态变化规律</a:t>
                      </a:r>
                      <a:endParaRPr lang="en-US" altLang="en-US" sz="17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a:txBody>
                    <a:bodyPr vert="horz" wrap="square"/>
                    <a:lstStyle/>
                    <a:p>
                      <a:pPr indent="0">
                        <a:buNone/>
                      </a:pPr>
                      <a:r>
                        <a:rPr lang="en-US" sz="1700" b="0">
                          <a:solidFill>
                            <a:srgbClr val="000000"/>
                          </a:solidFill>
                          <a:latin typeface="微软雅黑" panose="020b0503020204020204" charset="-122"/>
                          <a:ea typeface="微软雅黑" panose="020b0503020204020204" charset="-122"/>
                          <a:cs typeface="宋体" panose="02010600030101010101" pitchFamily="2" charset="-122"/>
                        </a:rPr>
                        <a:t>通过实验探究物态变化的过程，尝试将生活和自然界中的一些现象与物态变化联系起来</a:t>
                      </a:r>
                      <a:endParaRPr lang="en-US" altLang="en-US" sz="17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a:txBody>
                    <a:bodyPr vert="horz" wrap="square"/>
                    <a:lstStyle/>
                    <a:p>
                      <a:pPr indent="0">
                        <a:buNone/>
                      </a:pPr>
                      <a:r>
                        <a:rPr lang="en-US" sz="1700" b="0">
                          <a:solidFill>
                            <a:srgbClr val="000000"/>
                          </a:solidFill>
                          <a:latin typeface="微软雅黑" panose="020b0503020204020204" charset="-122"/>
                          <a:ea typeface="微软雅黑" panose="020b0503020204020204" charset="-122"/>
                          <a:cs typeface="宋体" panose="02010600030101010101" pitchFamily="2" charset="-122"/>
                        </a:rPr>
                        <a:t>探究物态变化规律属于实验探究题，命题点有：探究固体熔化时温度随时间变化的规律、探究水沸腾时温度变化的特点，探究影响蒸发快慢的因素有时也会出现。考查方向主要是：考器材、考过程、考规律、考结论、考应用等。</a:t>
                      </a:r>
                      <a:endParaRPr lang="en-US" altLang="en-US" sz="17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E36C09"/>
                      </a:solidFill>
                      <a:prstDash val="solid"/>
                      <a:headEnd type="none" w="med" len="med"/>
                      <a:tailEnd type="none" w="med" len="med"/>
                    </a:lnL>
                    <a:lnR cap="flat">
                      <a:noFill/>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r>
              <a:tr h="915670">
                <a:tc>
                  <a:txBody>
                    <a:bodyPr vert="horz" wrap="square"/>
                    <a:lstStyle/>
                    <a:p>
                      <a:pPr indent="0" algn="ctr">
                        <a:buNone/>
                      </a:pPr>
                      <a:r>
                        <a:rPr lang="en-US" sz="1700" b="1">
                          <a:solidFill>
                            <a:srgbClr val="000000"/>
                          </a:solidFill>
                          <a:latin typeface="微软雅黑" panose="020b0503020204020204" charset="-122"/>
                          <a:ea typeface="微软雅黑" panose="020b0503020204020204" charset="-122"/>
                          <a:cs typeface="宋体" panose="02010600030101010101" pitchFamily="2" charset="-122"/>
                        </a:rPr>
                        <a:t>水的三态与水循环</a:t>
                      </a:r>
                      <a:endParaRPr lang="en-US" altLang="en-US" sz="17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EFEFE"/>
                    </a:solidFill>
                  </a:tcPr>
                </a:tc>
                <a:tc>
                  <a:txBody>
                    <a:bodyPr vert="horz" wrap="square"/>
                    <a:lstStyle/>
                    <a:p>
                      <a:pPr indent="0">
                        <a:buNone/>
                      </a:pPr>
                      <a:r>
                        <a:rPr lang="en-US" sz="1700" b="0">
                          <a:solidFill>
                            <a:srgbClr val="000000"/>
                          </a:solidFill>
                          <a:latin typeface="微软雅黑" panose="020b0503020204020204" charset="-122"/>
                          <a:ea typeface="微软雅黑" panose="020b0503020204020204" charset="-122"/>
                          <a:cs typeface="宋体" panose="02010600030101010101" pitchFamily="2" charset="-122"/>
                        </a:rPr>
                        <a:t>能用水的三态变化解释自然界中的一些水循环现象，有节约用水的意识</a:t>
                      </a:r>
                      <a:endParaRPr lang="en-US" altLang="en-US" sz="17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EFEFE"/>
                    </a:solidFill>
                  </a:tcPr>
                </a:tc>
                <a:tc>
                  <a:txBody>
                    <a:bodyPr vert="horz" wrap="square"/>
                    <a:lstStyle/>
                    <a:p>
                      <a:pPr indent="0">
                        <a:buNone/>
                      </a:pPr>
                      <a:r>
                        <a:rPr lang="en-US" sz="1700" b="0">
                          <a:solidFill>
                            <a:srgbClr val="000000"/>
                          </a:solidFill>
                          <a:latin typeface="微软雅黑" panose="020b0503020204020204" charset="-122"/>
                          <a:ea typeface="微软雅黑" panose="020b0503020204020204" charset="-122"/>
                          <a:cs typeface="宋体" panose="02010600030101010101" pitchFamily="2" charset="-122"/>
                        </a:rPr>
                        <a:t>水的三态与水循环考题题型主要有选择题、填空题和综合题。其命题点有：水在自然界呈现的三种状态、水的物态变化特点、水循环等。</a:t>
                      </a:r>
                      <a:endParaRPr lang="en-US" altLang="en-US" sz="17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E36C09"/>
                      </a:solidFill>
                      <a:prstDash val="solid"/>
                      <a:headEnd type="none" w="med" len="med"/>
                      <a:tailEnd type="none" w="med" len="med"/>
                    </a:lnL>
                    <a:lnR cap="flat">
                      <a:noFill/>
                    </a:lnR>
                    <a:lnT w="12700" cap="flat" cmpd="sng">
                      <a:solidFill>
                        <a:srgbClr val="E36C09"/>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EFEFE"/>
                    </a:solid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2" presetClass="entr" presetSubtype="4"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fill="hold"/>
                                        <p:tgtEl>
                                          <p:spTgt spid="43"/>
                                        </p:tgtEl>
                                        <p:attrNameLst>
                                          <p:attrName>ppt_x</p:attrName>
                                        </p:attrNameLst>
                                      </p:cBhvr>
                                      <p:tavLst>
                                        <p:tav tm="0">
                                          <p:val>
                                            <p:strVal val="#ppt_x"/>
                                          </p:val>
                                        </p:tav>
                                        <p:tav tm="100000">
                                          <p:val>
                                            <p:strVal val="#ppt_x"/>
                                          </p:val>
                                        </p:tav>
                                      </p:tavLst>
                                    </p:anim>
                                    <p:anim calcmode="lin" valueType="num">
                                      <p:cBhvr additive="base">
                                        <p:cTn id="1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left)">
                                      <p:cBhvr>
                                        <p:cTn id="19" dur="500"/>
                                        <p:tgtEl>
                                          <p:spTgt spid="4">
                                            <p:txEl>
                                              <p:pRg st="0" end="0"/>
                                            </p:txEl>
                                          </p:spTgt>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4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2"/>
          <a:stretch>
            <a:fillRect/>
          </a:stretch>
        </p:blipFill>
        <p:spPr>
          <a:xfrm>
            <a:off x="5259070" y="66041"/>
            <a:ext cx="903605" cy="923290"/>
          </a:xfrm>
          <a:prstGeom prst="rect">
            <a:avLst/>
          </a:prstGeom>
        </p:spPr>
      </p:pic>
      <p:sp>
        <p:nvSpPr>
          <p:cNvPr id="5" name="文本框 4" title=""/>
          <p:cNvSpPr txBox="1"/>
          <p:nvPr/>
        </p:nvSpPr>
        <p:spPr>
          <a:xfrm>
            <a:off x="6231255" y="297181"/>
            <a:ext cx="509778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3</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熔化与凝固在生活中的应用</a:t>
            </a:r>
          </a:p>
        </p:txBody>
      </p:sp>
      <p:sp>
        <p:nvSpPr>
          <p:cNvPr id="7" name="文本框 6" title=""/>
          <p:cNvSpPr txBox="1"/>
          <p:nvPr/>
        </p:nvSpPr>
        <p:spPr>
          <a:xfrm>
            <a:off x="227965" y="1283335"/>
            <a:ext cx="9158605" cy="2676525"/>
          </a:xfrm>
          <a:prstGeom prst="rect">
            <a:avLst/>
          </a:prstGeom>
          <a:noFill/>
        </p:spPr>
        <p:txBody>
          <a:bodyPr wrap="square" rtlCol="0" anchor="t">
            <a:spAutoFit/>
          </a:bodyPr>
          <a:lstStyle/>
          <a:p>
            <a:pPr fontAlgn="auto">
              <a:lnSpc>
                <a:spcPct val="150000"/>
              </a:lnSpc>
            </a:pPr>
            <a:r>
              <a:rPr lang="zh-CN" altLang="en-US" sz="1400">
                <a:solidFill>
                  <a:schemeClr val="accent1"/>
                </a:solidFill>
                <a:latin typeface="微软雅黑" panose="020b0503020204020204" charset="-122"/>
                <a:ea typeface="微软雅黑" panose="020b0503020204020204" charset="-122"/>
                <a:cs typeface="微软雅黑" panose="020b0503020204020204" charset="-122"/>
              </a:rPr>
              <a:t>【例</a:t>
            </a:r>
            <a:r>
              <a:rPr lang="en-US" altLang="zh-CN" sz="1400">
                <a:solidFill>
                  <a:schemeClr val="accent1"/>
                </a:solidFill>
                <a:latin typeface="微软雅黑" panose="020b0503020204020204" charset="-122"/>
                <a:ea typeface="微软雅黑" panose="020b0503020204020204" charset="-122"/>
                <a:cs typeface="微软雅黑" panose="020b0503020204020204" charset="-122"/>
              </a:rPr>
              <a:t>3</a:t>
            </a:r>
            <a:r>
              <a:rPr lang="zh-CN" altLang="en-US" sz="1400">
                <a:solidFill>
                  <a:schemeClr val="accent1"/>
                </a:solidFill>
                <a:latin typeface="微软雅黑" panose="020b0503020204020204" charset="-122"/>
                <a:ea typeface="微软雅黑" panose="020b0503020204020204" charset="-122"/>
                <a:cs typeface="微软雅黑" panose="020b0503020204020204" charset="-122"/>
              </a:rPr>
              <a:t>】</a:t>
            </a:r>
            <a:r>
              <a:rPr sz="1400" b="1">
                <a:latin typeface="微软雅黑" panose="020b0503020204020204" charset="-122"/>
                <a:ea typeface="微软雅黑" panose="020b0503020204020204" charset="-122"/>
                <a:cs typeface="微软雅黑" panose="020b0503020204020204" charset="-122"/>
              </a:rPr>
              <a:t>（2023·宜昌）</a:t>
            </a:r>
            <a:r>
              <a:rPr sz="1400">
                <a:latin typeface="微软雅黑" panose="020b0503020204020204" charset="-122"/>
                <a:ea typeface="微软雅黑" panose="020b0503020204020204" charset="-122"/>
                <a:cs typeface="微软雅黑" panose="020b0503020204020204" charset="-122"/>
              </a:rPr>
              <a:t>冬天下大雪时，小华看到护路工人往路面撒上大量的盐，他了解到道路结冰会对行车安全造成危害，撒盐可以使路面的冰雪熔化。小华不禁产生了疑问，在相同的气温下，为什么撒了盐后的冰就会熔化呢？</a:t>
            </a:r>
          </a:p>
          <a:p>
            <a:pPr fontAlgn="auto">
              <a:lnSpc>
                <a:spcPct val="150000"/>
              </a:lnSpc>
            </a:pPr>
            <a:r>
              <a:rPr sz="1400">
                <a:latin typeface="微软雅黑" panose="020b0503020204020204" charset="-122"/>
                <a:ea typeface="微软雅黑" panose="020b0503020204020204" charset="-122"/>
                <a:cs typeface="微软雅黑" panose="020b0503020204020204" charset="-122"/>
              </a:rPr>
              <a:t>（1）小华回家后进行了探究，他从冰箱里取出一些冰块，分别放入甲乙两个相同的易拉罐中，并在乙罐中相入适量的盐，用筷子搅拌一段时间（如图1）。当两罐内___________时，用温度计分别测出罐内混合物的温度（示数如图2），乙罐中混合物的温度为___________，对比甲罐温度小华得出相同的气温下撒了盐后的冰会熔化的原因是___________；</a:t>
            </a:r>
          </a:p>
          <a:p>
            <a:pPr fontAlgn="auto">
              <a:lnSpc>
                <a:spcPct val="150000"/>
              </a:lnSpc>
            </a:pPr>
            <a:r>
              <a:rPr sz="1400">
                <a:latin typeface="微软雅黑" panose="020b0503020204020204" charset="-122"/>
                <a:ea typeface="微软雅黑" panose="020b0503020204020204" charset="-122"/>
                <a:cs typeface="微软雅黑" panose="020b0503020204020204" charset="-122"/>
              </a:rPr>
              <a:t>（2）小华还发现，一只罐外壁出现了白霜，而另一只外壁出现的是小水珠，出现白霜的是___________（选填“甲”或“乙”）罐。</a:t>
            </a:r>
          </a:p>
        </p:txBody>
      </p:sp>
      <p:sp>
        <p:nvSpPr>
          <p:cNvPr id="10" name="文本框 9" title=""/>
          <p:cNvSpPr txBox="1"/>
          <p:nvPr/>
        </p:nvSpPr>
        <p:spPr>
          <a:xfrm>
            <a:off x="4263390" y="2269808"/>
            <a:ext cx="9956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有水出现</a:t>
            </a:r>
          </a:p>
        </p:txBody>
      </p:sp>
      <p:pic>
        <p:nvPicPr>
          <p:cNvPr id="2" name="图片 100041" title=""/>
          <p:cNvPicPr>
            <a:picLocks noChangeAspect="1"/>
          </p:cNvPicPr>
          <p:nvPr/>
        </p:nvPicPr>
        <p:blipFill>
          <a:blip r:embed="rId3"/>
          <a:stretch>
            <a:fillRect/>
          </a:stretch>
        </p:blipFill>
        <p:spPr>
          <a:xfrm>
            <a:off x="9611360" y="1808480"/>
            <a:ext cx="2021840" cy="1370330"/>
          </a:xfrm>
          <a:prstGeom prst="rect">
            <a:avLst/>
          </a:prstGeom>
          <a:noFill/>
          <a:ln w="9525">
            <a:noFill/>
          </a:ln>
        </p:spPr>
      </p:pic>
      <p:sp>
        <p:nvSpPr>
          <p:cNvPr id="18" name="文本框 17" title=""/>
          <p:cNvSpPr txBox="1"/>
          <p:nvPr/>
        </p:nvSpPr>
        <p:spPr>
          <a:xfrm>
            <a:off x="7774305" y="1057910"/>
            <a:ext cx="4095115" cy="337185"/>
          </a:xfrm>
          <a:prstGeom prst="rect">
            <a:avLst/>
          </a:prstGeom>
          <a:noFill/>
          <a:ln w="19050">
            <a:solidFill>
              <a:schemeClr val="accent5"/>
            </a:solidFill>
          </a:ln>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cs typeface="微软雅黑" panose="020b0503020204020204" charset="-122"/>
              </a:rPr>
              <a:t>（</a:t>
            </a:r>
            <a:r>
              <a:rPr lang="en-US" altLang="zh-CN" sz="1600">
                <a:solidFill>
                  <a:srgbClr val="FF0000"/>
                </a:solidFill>
                <a:latin typeface="微软雅黑" panose="020b0503020204020204" charset="-122"/>
                <a:ea typeface="微软雅黑" panose="020b0503020204020204" charset="-122"/>
                <a:cs typeface="微软雅黑" panose="020b0503020204020204" charset="-122"/>
              </a:rPr>
              <a:t>1</a:t>
            </a:r>
            <a:r>
              <a:rPr lang="zh-CN" altLang="en-US" sz="1600">
                <a:solidFill>
                  <a:srgbClr val="FF0000"/>
                </a:solidFill>
                <a:latin typeface="微软雅黑" panose="020b0503020204020204" charset="-122"/>
                <a:ea typeface="微软雅黑" panose="020b0503020204020204" charset="-122"/>
                <a:cs typeface="微软雅黑" panose="020b0503020204020204" charset="-122"/>
              </a:rPr>
              <a:t>）分度值是1℃，温度计的示数是-6℃</a:t>
            </a:r>
          </a:p>
        </p:txBody>
      </p:sp>
      <p:cxnSp>
        <p:nvCxnSpPr>
          <p:cNvPr id="19" name="直接连接符 18" title=""/>
          <p:cNvCxnSpPr/>
          <p:nvPr/>
        </p:nvCxnSpPr>
        <p:spPr>
          <a:xfrm>
            <a:off x="10415905" y="1395095"/>
            <a:ext cx="913130" cy="1236980"/>
          </a:xfrm>
          <a:prstGeom prst="line">
            <a:avLst/>
          </a:prstGeom>
          <a:ln w="28575" cmpd="sng">
            <a:solidFill>
              <a:schemeClr val="accent5"/>
            </a:solidFill>
            <a:prstDash val="solid"/>
          </a:ln>
        </p:spPr>
        <p:style>
          <a:lnRef idx="1">
            <a:schemeClr val="accent1"/>
          </a:lnRef>
          <a:fillRef idx="0">
            <a:schemeClr val="accent1"/>
          </a:fillRef>
          <a:effectRef idx="0">
            <a:schemeClr val="accent1"/>
          </a:effectRef>
          <a:fontRef idx="minor">
            <a:schemeClr val="tx1"/>
          </a:fontRef>
        </p:style>
      </p:cxnSp>
      <p:sp>
        <p:nvSpPr>
          <p:cNvPr id="20" name="文本框 19" title=""/>
          <p:cNvSpPr txBox="1"/>
          <p:nvPr/>
        </p:nvSpPr>
        <p:spPr>
          <a:xfrm>
            <a:off x="4301490" y="3049588"/>
            <a:ext cx="6583680" cy="368300"/>
          </a:xfrm>
          <a:prstGeom prst="rect">
            <a:avLst/>
          </a:prstGeom>
          <a:noFill/>
          <a:ln w="19050">
            <a:solidFill>
              <a:schemeClr val="accent2"/>
            </a:solidFill>
          </a:ln>
        </p:spPr>
        <p:txBody>
          <a:bodyPr wrap="none" rtlCol="0">
            <a:spAutoFit/>
          </a:bodyPr>
          <a:lstStyle/>
          <a:p>
            <a:r>
              <a:rPr err="1">
                <a:solidFill>
                  <a:srgbClr val="FF0000"/>
                </a:solidFill>
              </a:rPr>
              <a:t>温度比较低，低于冰的凝固点，水蒸气遇到乙罐壁会凝华成白霜</a:t>
            </a:r>
            <a:endParaRPr>
              <a:solidFill>
                <a:srgbClr val="FF0000"/>
              </a:solidFill>
            </a:endParaRPr>
          </a:p>
        </p:txBody>
      </p:sp>
      <p:sp>
        <p:nvSpPr>
          <p:cNvPr id="6" name="文本框 5" title=""/>
          <p:cNvSpPr txBox="1"/>
          <p:nvPr/>
        </p:nvSpPr>
        <p:spPr>
          <a:xfrm>
            <a:off x="2865755" y="2590799"/>
            <a:ext cx="59309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-6℃</a:t>
            </a:r>
          </a:p>
        </p:txBody>
      </p:sp>
      <p:sp>
        <p:nvSpPr>
          <p:cNvPr id="16" name="文本框 15" title=""/>
          <p:cNvSpPr txBox="1"/>
          <p:nvPr/>
        </p:nvSpPr>
        <p:spPr>
          <a:xfrm>
            <a:off x="227965" y="2916238"/>
            <a:ext cx="11988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降低了熔点</a:t>
            </a:r>
          </a:p>
        </p:txBody>
      </p:sp>
      <p:sp>
        <p:nvSpPr>
          <p:cNvPr id="17" name="文本框 16" title=""/>
          <p:cNvSpPr txBox="1"/>
          <p:nvPr/>
        </p:nvSpPr>
        <p:spPr>
          <a:xfrm>
            <a:off x="7669530" y="3560365"/>
            <a:ext cx="3860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乙</a:t>
            </a:r>
          </a:p>
        </p:txBody>
      </p:sp>
      <p:cxnSp>
        <p:nvCxnSpPr>
          <p:cNvPr id="21" name="直接连接符 20" title=""/>
          <p:cNvCxnSpPr/>
          <p:nvPr/>
        </p:nvCxnSpPr>
        <p:spPr>
          <a:xfrm>
            <a:off x="143510" y="4128135"/>
            <a:ext cx="12029440"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5" name="文本框 24" title=""/>
          <p:cNvSpPr txBox="1"/>
          <p:nvPr/>
        </p:nvSpPr>
        <p:spPr>
          <a:xfrm>
            <a:off x="143510" y="4295775"/>
            <a:ext cx="3219450" cy="2353310"/>
          </a:xfrm>
          <a:prstGeom prst="rect">
            <a:avLst/>
          </a:prstGeom>
          <a:noFill/>
        </p:spPr>
        <p:txBody>
          <a:bodyPr wrap="square" rtlCol="0" anchor="t">
            <a:spAutoFit/>
          </a:bodyPr>
          <a:lstStyle/>
          <a:p>
            <a:pPr fontAlgn="auto">
              <a:lnSpc>
                <a:spcPct val="150000"/>
              </a:lnSpc>
            </a:pPr>
            <a:r>
              <a:rPr lang="zh-CN" altLang="en-US" sz="1400">
                <a:solidFill>
                  <a:schemeClr val="accent1"/>
                </a:solidFill>
                <a:latin typeface="微软雅黑" panose="020b0503020204020204" charset="-122"/>
                <a:ea typeface="微软雅黑" panose="020b0503020204020204" charset="-122"/>
                <a:cs typeface="微软雅黑" panose="020b0503020204020204" charset="-122"/>
              </a:rPr>
              <a:t>【变式</a:t>
            </a:r>
            <a:r>
              <a:rPr lang="en-US" altLang="zh-CN" sz="1400">
                <a:solidFill>
                  <a:schemeClr val="accent1"/>
                </a:solidFill>
                <a:latin typeface="微软雅黑" panose="020b0503020204020204" charset="-122"/>
                <a:ea typeface="微软雅黑" panose="020b0503020204020204" charset="-122"/>
                <a:cs typeface="微软雅黑" panose="020b0503020204020204" charset="-122"/>
              </a:rPr>
              <a:t>3-1</a:t>
            </a:r>
            <a:r>
              <a:rPr lang="zh-CN" altLang="en-US" sz="1400">
                <a:solidFill>
                  <a:schemeClr val="accent1"/>
                </a:solidFill>
                <a:latin typeface="微软雅黑" panose="020b0503020204020204" charset="-122"/>
                <a:ea typeface="微软雅黑" panose="020b0503020204020204" charset="-122"/>
                <a:cs typeface="微软雅黑" panose="020b0503020204020204" charset="-122"/>
              </a:rPr>
              <a:t>】</a:t>
            </a:r>
            <a:r>
              <a:rPr sz="1400" b="1">
                <a:latin typeface="微软雅黑" panose="020b0503020204020204" charset="-122"/>
                <a:ea typeface="微软雅黑" panose="020b0503020204020204" charset="-122"/>
                <a:cs typeface="微软雅黑" panose="020b0503020204020204" charset="-122"/>
              </a:rPr>
              <a:t>（2023·黄冈、孝感）</a:t>
            </a:r>
            <a:r>
              <a:rPr sz="1400">
                <a:latin typeface="微软雅黑" panose="020b0503020204020204" charset="-122"/>
                <a:ea typeface="微软雅黑" panose="020b0503020204020204" charset="-122"/>
                <a:cs typeface="微软雅黑" panose="020b0503020204020204" charset="-122"/>
              </a:rPr>
              <a:t>如图是市面上出售的一种网红食品——“炒酸奶”。将的液态氮和酸奶倒入容器中，液态氮迅速汽化___________（选填“吸收”或“放出”）大量热量，使酸奶瞬间___________（填物态变化名称）成块。</a:t>
            </a:r>
          </a:p>
        </p:txBody>
      </p:sp>
      <p:pic>
        <p:nvPicPr>
          <p:cNvPr id="11" name="图片 100027" title=""/>
          <p:cNvPicPr>
            <a:picLocks noChangeAspect="1"/>
          </p:cNvPicPr>
          <p:nvPr/>
        </p:nvPicPr>
        <p:blipFill>
          <a:blip r:embed="rId4"/>
          <a:stretch>
            <a:fillRect/>
          </a:stretch>
        </p:blipFill>
        <p:spPr>
          <a:xfrm>
            <a:off x="3458845" y="4415790"/>
            <a:ext cx="2033270" cy="1544955"/>
          </a:xfrm>
          <a:prstGeom prst="rect">
            <a:avLst/>
          </a:prstGeom>
          <a:noFill/>
          <a:ln w="9525">
            <a:noFill/>
          </a:ln>
        </p:spPr>
      </p:pic>
      <p:cxnSp>
        <p:nvCxnSpPr>
          <p:cNvPr id="27" name="直接连接符 26" title=""/>
          <p:cNvCxnSpPr/>
          <p:nvPr/>
        </p:nvCxnSpPr>
        <p:spPr>
          <a:xfrm flipH="1">
            <a:off x="5575935" y="4265295"/>
            <a:ext cx="0" cy="2535555"/>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8" name="文本框 27" title=""/>
          <p:cNvSpPr txBox="1"/>
          <p:nvPr/>
        </p:nvSpPr>
        <p:spPr>
          <a:xfrm>
            <a:off x="5659755" y="4259580"/>
            <a:ext cx="6448425" cy="2353310"/>
          </a:xfrm>
          <a:prstGeom prst="rect">
            <a:avLst/>
          </a:prstGeom>
          <a:noFill/>
        </p:spPr>
        <p:txBody>
          <a:bodyPr wrap="square" rtlCol="0" anchor="t">
            <a:spAutoFit/>
          </a:bodyPr>
          <a:lstStyle/>
          <a:p>
            <a:pPr fontAlgn="auto">
              <a:lnSpc>
                <a:spcPct val="150000"/>
              </a:lnSpc>
            </a:pPr>
            <a:r>
              <a:rPr lang="zh-CN" altLang="en-US" sz="1400">
                <a:solidFill>
                  <a:schemeClr val="accent1"/>
                </a:solidFill>
                <a:latin typeface="微软雅黑" panose="020b0503020204020204" charset="-122"/>
                <a:ea typeface="微软雅黑" panose="020b0503020204020204" charset="-122"/>
                <a:cs typeface="微软雅黑" panose="020b0503020204020204" charset="-122"/>
              </a:rPr>
              <a:t>【变式</a:t>
            </a:r>
            <a:r>
              <a:rPr lang="en-US" altLang="zh-CN" sz="1400">
                <a:solidFill>
                  <a:schemeClr val="accent1"/>
                </a:solidFill>
                <a:latin typeface="微软雅黑" panose="020b0503020204020204" charset="-122"/>
                <a:ea typeface="微软雅黑" panose="020b0503020204020204" charset="-122"/>
                <a:cs typeface="微软雅黑" panose="020b0503020204020204" charset="-122"/>
              </a:rPr>
              <a:t>3-2</a:t>
            </a:r>
            <a:r>
              <a:rPr lang="zh-CN" altLang="en-US" sz="1400">
                <a:solidFill>
                  <a:schemeClr val="accent1"/>
                </a:solidFill>
                <a:latin typeface="微软雅黑" panose="020b0503020204020204" charset="-122"/>
                <a:ea typeface="微软雅黑" panose="020b0503020204020204" charset="-122"/>
                <a:cs typeface="微软雅黑" panose="020b0503020204020204" charset="-122"/>
              </a:rPr>
              <a:t>】</a:t>
            </a:r>
            <a:r>
              <a:rPr sz="1400" b="1">
                <a:latin typeface="微软雅黑" panose="020b0503020204020204" charset="-122"/>
                <a:ea typeface="微软雅黑" panose="020b0503020204020204" charset="-122"/>
                <a:cs typeface="微软雅黑" panose="020b0503020204020204" charset="-122"/>
              </a:rPr>
              <a:t>（2023·长沙）</a:t>
            </a:r>
            <a:r>
              <a:rPr sz="1400">
                <a:latin typeface="微软雅黑" panose="020b0503020204020204" charset="-122"/>
                <a:ea typeface="微软雅黑" panose="020b0503020204020204" charset="-122"/>
                <a:cs typeface="微软雅黑" panose="020b0503020204020204" charset="-122"/>
              </a:rPr>
              <a:t>环卫工人往结冰的桥面撒盐加快冰的熔化，激发了小明探究盐水凝固点的兴趣。他把两杯浓度不同的盐水放入冰箱冷冻室里，当杯内的盐水中出现冰块时测量它们的温度，温度计的示数如图所示（每支温度计的单位都是摄氏度），</a:t>
            </a:r>
          </a:p>
          <a:p>
            <a:pPr fontAlgn="auto">
              <a:lnSpc>
                <a:spcPct val="150000"/>
              </a:lnSpc>
            </a:pPr>
            <a:r>
              <a:rPr sz="1400">
                <a:latin typeface="微软雅黑" panose="020b0503020204020204" charset="-122"/>
                <a:ea typeface="微软雅黑" panose="020b0503020204020204" charset="-122"/>
                <a:cs typeface="微软雅黑" panose="020b0503020204020204" charset="-122"/>
              </a:rPr>
              <a:t>图乙中温度计的示数为___________℃，</a:t>
            </a:r>
          </a:p>
          <a:p>
            <a:pPr fontAlgn="auto">
              <a:lnSpc>
                <a:spcPct val="150000"/>
              </a:lnSpc>
            </a:pPr>
            <a:r>
              <a:rPr sz="1400">
                <a:latin typeface="微软雅黑" panose="020b0503020204020204" charset="-122"/>
                <a:ea typeface="微软雅黑" panose="020b0503020204020204" charset="-122"/>
                <a:cs typeface="微软雅黑" panose="020b0503020204020204" charset="-122"/>
              </a:rPr>
              <a:t>从实验现象可知，盐水的浓度越高，</a:t>
            </a:r>
          </a:p>
          <a:p>
            <a:pPr fontAlgn="auto">
              <a:lnSpc>
                <a:spcPct val="150000"/>
              </a:lnSpc>
            </a:pPr>
            <a:r>
              <a:rPr sz="1400">
                <a:latin typeface="微软雅黑" panose="020b0503020204020204" charset="-122"/>
                <a:ea typeface="微软雅黑" panose="020b0503020204020204" charset="-122"/>
                <a:cs typeface="微软雅黑" panose="020b0503020204020204" charset="-122"/>
              </a:rPr>
              <a:t>其凝固点越___________。</a:t>
            </a:r>
          </a:p>
        </p:txBody>
      </p:sp>
      <p:pic>
        <p:nvPicPr>
          <p:cNvPr id="13" name="图片 15" title=""/>
          <p:cNvPicPr>
            <a:picLocks noChangeAspect="1"/>
          </p:cNvPicPr>
          <p:nvPr/>
        </p:nvPicPr>
        <p:blipFill>
          <a:blip r:embed="rId5"/>
          <a:stretch>
            <a:fillRect/>
          </a:stretch>
        </p:blipFill>
        <p:spPr>
          <a:xfrm>
            <a:off x="8820150" y="5351145"/>
            <a:ext cx="3352800" cy="1220470"/>
          </a:xfrm>
          <a:prstGeom prst="rect">
            <a:avLst/>
          </a:prstGeom>
          <a:noFill/>
          <a:ln w="9525">
            <a:noFill/>
          </a:ln>
        </p:spPr>
      </p:pic>
      <p:sp>
        <p:nvSpPr>
          <p:cNvPr id="29" name="矩形标注 28" title=""/>
          <p:cNvSpPr/>
          <p:nvPr/>
        </p:nvSpPr>
        <p:spPr>
          <a:xfrm>
            <a:off x="3362960" y="6298565"/>
            <a:ext cx="1007745" cy="497840"/>
          </a:xfrm>
          <a:prstGeom prst="wedgeRectCallout">
            <a:avLst>
              <a:gd name="adj1" fmla="val 1947"/>
              <a:gd name="adj2" fmla="val -134183"/>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latin typeface="微软雅黑" panose="020b0503020204020204" charset="-122"/>
                <a:ea typeface="微软雅黑" panose="020b0503020204020204" charset="-122"/>
                <a:cs typeface="微软雅黑" panose="020b0503020204020204" charset="-122"/>
              </a:rPr>
              <a:t>液氮汽化吸热</a:t>
            </a:r>
          </a:p>
        </p:txBody>
      </p:sp>
      <p:sp>
        <p:nvSpPr>
          <p:cNvPr id="30" name="矩形标注 29" title=""/>
          <p:cNvSpPr/>
          <p:nvPr/>
        </p:nvSpPr>
        <p:spPr>
          <a:xfrm>
            <a:off x="4532630" y="5960745"/>
            <a:ext cx="959485" cy="840105"/>
          </a:xfrm>
          <a:prstGeom prst="wedgeRectCallout">
            <a:avLst>
              <a:gd name="adj1" fmla="val -32792"/>
              <a:gd name="adj2" fmla="val -161035"/>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sz="1600">
                <a:latin typeface="微软雅黑" panose="020b0503020204020204" charset="-122"/>
                <a:ea typeface="微软雅黑" panose="020b0503020204020204" charset="-122"/>
                <a:cs typeface="微软雅黑" panose="020b0503020204020204" charset="-122"/>
              </a:rPr>
              <a:t>酸奶遇冷凝固</a:t>
            </a:r>
          </a:p>
        </p:txBody>
      </p:sp>
      <p:sp>
        <p:nvSpPr>
          <p:cNvPr id="32" name="文本框 31" title=""/>
          <p:cNvSpPr txBox="1"/>
          <p:nvPr/>
        </p:nvSpPr>
        <p:spPr>
          <a:xfrm>
            <a:off x="2084070" y="5267325"/>
            <a:ext cx="589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吸收</a:t>
            </a:r>
          </a:p>
        </p:txBody>
      </p:sp>
      <p:sp>
        <p:nvSpPr>
          <p:cNvPr id="33" name="文本框 32" title=""/>
          <p:cNvSpPr txBox="1"/>
          <p:nvPr/>
        </p:nvSpPr>
        <p:spPr>
          <a:xfrm>
            <a:off x="1151255" y="5881370"/>
            <a:ext cx="589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凝固</a:t>
            </a:r>
          </a:p>
        </p:txBody>
      </p:sp>
      <p:sp>
        <p:nvSpPr>
          <p:cNvPr id="34" name="文本框 33" title=""/>
          <p:cNvSpPr txBox="1"/>
          <p:nvPr/>
        </p:nvSpPr>
        <p:spPr>
          <a:xfrm>
            <a:off x="7725410" y="6466205"/>
            <a:ext cx="3159760" cy="337185"/>
          </a:xfrm>
          <a:prstGeom prst="rect">
            <a:avLst/>
          </a:prstGeom>
          <a:noFill/>
          <a:ln w="19050">
            <a:solidFill>
              <a:schemeClr val="accent5"/>
            </a:solidFill>
          </a:ln>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cs typeface="微软雅黑" panose="020b0503020204020204" charset="-122"/>
              </a:rPr>
              <a:t>分度值是1℃，温度计示数是-</a:t>
            </a:r>
            <a:r>
              <a:rPr lang="en-US" altLang="zh-CN" sz="1600">
                <a:solidFill>
                  <a:srgbClr val="FF0000"/>
                </a:solidFill>
                <a:latin typeface="微软雅黑" panose="020b0503020204020204" charset="-122"/>
                <a:ea typeface="微软雅黑" panose="020b0503020204020204" charset="-122"/>
                <a:cs typeface="微软雅黑" panose="020b0503020204020204" charset="-122"/>
              </a:rPr>
              <a:t>2</a:t>
            </a:r>
            <a:r>
              <a:rPr lang="zh-CN" altLang="en-US" sz="1600">
                <a:solidFill>
                  <a:srgbClr val="FF0000"/>
                </a:solidFill>
                <a:latin typeface="微软雅黑" panose="020b0503020204020204" charset="-122"/>
                <a:ea typeface="微软雅黑" panose="020b0503020204020204" charset="-122"/>
                <a:cs typeface="微软雅黑" panose="020b0503020204020204" charset="-122"/>
              </a:rPr>
              <a:t>℃</a:t>
            </a:r>
          </a:p>
        </p:txBody>
      </p:sp>
      <p:sp>
        <p:nvSpPr>
          <p:cNvPr id="35" name="文本框 34" title=""/>
          <p:cNvSpPr txBox="1"/>
          <p:nvPr/>
        </p:nvSpPr>
        <p:spPr>
          <a:xfrm>
            <a:off x="10885170" y="6450330"/>
            <a:ext cx="1325880" cy="368300"/>
          </a:xfrm>
          <a:prstGeom prst="rect">
            <a:avLst/>
          </a:prstGeom>
          <a:noFill/>
          <a:ln w="19050">
            <a:solidFill>
              <a:schemeClr val="accent2"/>
            </a:solidFill>
          </a:ln>
        </p:spPr>
        <p:txBody>
          <a:bodyPr wrap="none" rtlCol="0">
            <a:spAutoFit/>
          </a:bodyPr>
          <a:lstStyle/>
          <a:p>
            <a:r>
              <a:rPr lang="zh-CN">
                <a:solidFill>
                  <a:srgbClr val="FF0000"/>
                </a:solidFill>
              </a:rPr>
              <a:t>凝固点降低</a:t>
            </a:r>
          </a:p>
        </p:txBody>
      </p:sp>
      <p:sp>
        <p:nvSpPr>
          <p:cNvPr id="36" name="文本框 35" title=""/>
          <p:cNvSpPr txBox="1"/>
          <p:nvPr/>
        </p:nvSpPr>
        <p:spPr>
          <a:xfrm>
            <a:off x="7890510" y="5544185"/>
            <a:ext cx="38989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-2</a:t>
            </a:r>
          </a:p>
        </p:txBody>
      </p:sp>
      <p:sp>
        <p:nvSpPr>
          <p:cNvPr id="37" name="文本框 36" title=""/>
          <p:cNvSpPr txBox="1"/>
          <p:nvPr/>
        </p:nvSpPr>
        <p:spPr>
          <a:xfrm>
            <a:off x="6878955" y="6210300"/>
            <a:ext cx="3860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低</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wipe(left)">
                                      <p:cBhvr>
                                        <p:cTn id="25" dur="500"/>
                                        <p:tgtEl>
                                          <p:spTgt spid="7">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Effect transition="in" filter="wipe(left)">
                                      <p:cBhvr>
                                        <p:cTn id="30" dur="500"/>
                                        <p:tgtEl>
                                          <p:spTgt spid="7">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up)">
                                      <p:cBhvr>
                                        <p:cTn id="35" dur="500"/>
                                        <p:tgtEl>
                                          <p:spTgt spid="19"/>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up)">
                                      <p:cBhvr>
                                        <p:cTn id="38" dur="500"/>
                                        <p:tgtEl>
                                          <p:spTgt spid="18"/>
                                        </p:tgtEl>
                                      </p:cBhvr>
                                    </p:animEffect>
                                  </p:childTnLst>
                                </p:cTn>
                              </p:par>
                            </p:childTnLst>
                          </p:cTn>
                        </p:par>
                      </p:childTnLst>
                    </p:cTn>
                  </p:par>
                  <p:par>
                    <p:cTn id="39" fill="hold" nodeType="clickPar">
                      <p:stCondLst>
                        <p:cond delay="indefinite"/>
                        <p:cond evt="onBegin" delay="0">
                          <p:tn val="38"/>
                        </p:cond>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500"/>
                                        <p:tgtEl>
                                          <p:spTgt spid="10"/>
                                        </p:tgtEl>
                                      </p:cBhvr>
                                    </p:animEffect>
                                  </p:childTnLst>
                                </p:cTn>
                              </p:par>
                            </p:childTnLst>
                          </p:cTn>
                        </p:par>
                      </p:childTnLst>
                    </p:cTn>
                  </p:par>
                  <p:par>
                    <p:cTn id="44" fill="hold" nodeType="clickPar">
                      <p:stCondLst>
                        <p:cond delay="indefinite"/>
                        <p:cond evt="onBegin" delay="0">
                          <p:tn val="43"/>
                        </p:cond>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left)">
                                      <p:cBhvr>
                                        <p:cTn id="48" dur="500"/>
                                        <p:tgtEl>
                                          <p:spTgt spid="6"/>
                                        </p:tgtEl>
                                      </p:cBhvr>
                                    </p:animEffect>
                                  </p:childTnLst>
                                </p:cTn>
                              </p:par>
                            </p:childTnLst>
                          </p:cTn>
                        </p:par>
                      </p:childTnLst>
                    </p:cTn>
                  </p:par>
                  <p:par>
                    <p:cTn id="49" fill="hold" nodeType="clickPar">
                      <p:stCondLst>
                        <p:cond delay="indefinite"/>
                        <p:cond evt="onBegin" delay="0">
                          <p:tn val="48"/>
                        </p:cond>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left)">
                                      <p:cBhvr>
                                        <p:cTn id="53" dur="500"/>
                                        <p:tgtEl>
                                          <p:spTgt spid="16"/>
                                        </p:tgtEl>
                                      </p:cBhvr>
                                    </p:animEffect>
                                  </p:childTnLst>
                                </p:cTn>
                              </p:par>
                            </p:childTnLst>
                          </p:cTn>
                        </p:par>
                      </p:childTnLst>
                    </p:cTn>
                  </p:par>
                  <p:par>
                    <p:cTn id="54" fill="hold" nodeType="clickPar">
                      <p:stCondLst>
                        <p:cond delay="indefinite"/>
                        <p:cond evt="onBegin" delay="0">
                          <p:tn val="53"/>
                        </p:cond>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wipe(left)">
                                      <p:cBhvr>
                                        <p:cTn id="58" dur="500"/>
                                        <p:tgtEl>
                                          <p:spTgt spid="20"/>
                                        </p:tgtEl>
                                      </p:cBhvr>
                                    </p:animEffect>
                                  </p:childTnLst>
                                </p:cTn>
                              </p:par>
                            </p:childTnLst>
                          </p:cTn>
                        </p:par>
                      </p:childTnLst>
                    </p:cTn>
                  </p:par>
                  <p:par>
                    <p:cTn id="59" fill="hold" nodeType="clickPar">
                      <p:stCondLst>
                        <p:cond delay="indefinite"/>
                        <p:cond evt="onBegin" delay="0">
                          <p:tn val="58"/>
                        </p:cond>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left)">
                                      <p:cBhvr>
                                        <p:cTn id="63" dur="500"/>
                                        <p:tgtEl>
                                          <p:spTgt spid="17"/>
                                        </p:tgtEl>
                                      </p:cBhvr>
                                    </p:animEffect>
                                  </p:childTnLst>
                                </p:cTn>
                              </p:par>
                            </p:childTnLst>
                          </p:cTn>
                        </p:par>
                      </p:childTnLst>
                    </p:cTn>
                  </p:par>
                  <p:par>
                    <p:cTn id="64" fill="hold" nodeType="clickPar">
                      <p:stCondLst>
                        <p:cond delay="indefinite"/>
                        <p:cond evt="onBegin" delay="0">
                          <p:tn val="63"/>
                        </p:cond>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wipe(left)">
                                      <p:cBhvr>
                                        <p:cTn id="68" dur="500"/>
                                        <p:tgtEl>
                                          <p:spTgt spid="21"/>
                                        </p:tgtEl>
                                      </p:cBhvr>
                                    </p:animEffect>
                                  </p:childTnLst>
                                </p:cTn>
                              </p:par>
                            </p:childTnLst>
                          </p:cTn>
                        </p:par>
                      </p:childTnLst>
                    </p:cTn>
                  </p:par>
                  <p:par>
                    <p:cTn id="69" fill="hold" nodeType="clickPar">
                      <p:stCondLst>
                        <p:cond delay="indefinite"/>
                        <p:cond evt="onBegin" delay="0">
                          <p:tn val="68"/>
                        </p:cond>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25">
                                            <p:txEl>
                                              <p:pRg st="0" end="0"/>
                                            </p:txEl>
                                          </p:spTgt>
                                        </p:tgtEl>
                                        <p:attrNameLst>
                                          <p:attrName>style.visibility</p:attrName>
                                        </p:attrNameLst>
                                      </p:cBhvr>
                                      <p:to>
                                        <p:strVal val="visible"/>
                                      </p:to>
                                    </p:set>
                                    <p:animEffect transition="in" filter="wipe(left)">
                                      <p:cBhvr>
                                        <p:cTn id="73" dur="500"/>
                                        <p:tgtEl>
                                          <p:spTgt spid="25">
                                            <p:txEl>
                                              <p:pRg st="0" end="0"/>
                                            </p:txEl>
                                          </p:spTgt>
                                        </p:tgtEl>
                                      </p:cBhvr>
                                    </p:animEffect>
                                  </p:childTnLst>
                                </p:cTn>
                              </p:par>
                            </p:childTnLst>
                          </p:cTn>
                        </p:par>
                      </p:childTnLst>
                    </p:cTn>
                  </p:par>
                  <p:par>
                    <p:cTn id="74" fill="hold" nodeType="clickPar">
                      <p:stCondLst>
                        <p:cond delay="indefinite"/>
                        <p:cond evt="onBegin" delay="0">
                          <p:tn val="73"/>
                        </p:cond>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11"/>
                                        </p:tgtEl>
                                        <p:attrNameLst>
                                          <p:attrName>style.visibility</p:attrName>
                                        </p:attrNameLst>
                                      </p:cBhvr>
                                      <p:to>
                                        <p:strVal val="visible"/>
                                      </p:to>
                                    </p:set>
                                    <p:animEffect transition="in" filter="barn(inVertical)">
                                      <p:cBhvr>
                                        <p:cTn id="78" dur="500"/>
                                        <p:tgtEl>
                                          <p:spTgt spid="11"/>
                                        </p:tgtEl>
                                      </p:cBhvr>
                                    </p:animEffect>
                                  </p:childTnLst>
                                </p:cTn>
                              </p:par>
                            </p:childTnLst>
                          </p:cTn>
                        </p:par>
                      </p:childTnLst>
                    </p:cTn>
                  </p:par>
                  <p:par>
                    <p:cTn id="79" fill="hold" nodeType="clickPar">
                      <p:stCondLst>
                        <p:cond delay="indefinite"/>
                        <p:cond evt="onBegin" delay="0">
                          <p:tn val="78"/>
                        </p:cond>
                      </p:stCondLst>
                      <p:childTnLst>
                        <p:par>
                          <p:cTn id="80" fill="hold">
                            <p:stCondLst>
                              <p:cond delay="0"/>
                            </p:stCondLst>
                            <p:childTnLst>
                              <p:par>
                                <p:cTn id="81" presetID="22" presetClass="entr" presetSubtype="2" fill="hold" grpId="0" nodeType="clickEffect">
                                  <p:stCondLst>
                                    <p:cond delay="0"/>
                                  </p:stCondLst>
                                  <p:childTnLst>
                                    <p:set>
                                      <p:cBhvr>
                                        <p:cTn id="82" dur="1" fill="hold">
                                          <p:stCondLst>
                                            <p:cond delay="0"/>
                                          </p:stCondLst>
                                        </p:cTn>
                                        <p:tgtEl>
                                          <p:spTgt spid="29"/>
                                        </p:tgtEl>
                                        <p:attrNameLst>
                                          <p:attrName>style.visibility</p:attrName>
                                        </p:attrNameLst>
                                      </p:cBhvr>
                                      <p:to>
                                        <p:strVal val="visible"/>
                                      </p:to>
                                    </p:set>
                                    <p:animEffect transition="in" filter="wipe(right)">
                                      <p:cBhvr>
                                        <p:cTn id="83" dur="500"/>
                                        <p:tgtEl>
                                          <p:spTgt spid="29"/>
                                        </p:tgtEl>
                                      </p:cBhvr>
                                    </p:animEffect>
                                  </p:childTnLst>
                                </p:cTn>
                              </p:par>
                            </p:childTnLst>
                          </p:cTn>
                        </p:par>
                      </p:childTnLst>
                    </p:cTn>
                  </p:par>
                  <p:par>
                    <p:cTn id="84" fill="hold" nodeType="clickPar">
                      <p:stCondLst>
                        <p:cond delay="indefinite"/>
                        <p:cond evt="onBegin" delay="0">
                          <p:tn val="83"/>
                        </p:cond>
                      </p:stCondLst>
                      <p:childTnLst>
                        <p:par>
                          <p:cTn id="85" fill="hold">
                            <p:stCondLst>
                              <p:cond delay="0"/>
                            </p:stCondLst>
                            <p:childTnLst>
                              <p:par>
                                <p:cTn id="86" presetID="22" presetClass="entr" presetSubtype="4" fill="hold" grpId="0" nodeType="clickEffect">
                                  <p:stCondLst>
                                    <p:cond delay="0"/>
                                  </p:stCondLst>
                                  <p:childTnLst>
                                    <p:set>
                                      <p:cBhvr>
                                        <p:cTn id="87" dur="1" fill="hold">
                                          <p:stCondLst>
                                            <p:cond delay="0"/>
                                          </p:stCondLst>
                                        </p:cTn>
                                        <p:tgtEl>
                                          <p:spTgt spid="30"/>
                                        </p:tgtEl>
                                        <p:attrNameLst>
                                          <p:attrName>style.visibility</p:attrName>
                                        </p:attrNameLst>
                                      </p:cBhvr>
                                      <p:to>
                                        <p:strVal val="visible"/>
                                      </p:to>
                                    </p:set>
                                    <p:animEffect transition="in" filter="wipe(down)">
                                      <p:cBhvr>
                                        <p:cTn id="88" dur="500"/>
                                        <p:tgtEl>
                                          <p:spTgt spid="30"/>
                                        </p:tgtEl>
                                      </p:cBhvr>
                                    </p:animEffect>
                                  </p:childTnLst>
                                </p:cTn>
                              </p:par>
                            </p:childTnLst>
                          </p:cTn>
                        </p:par>
                      </p:childTnLst>
                    </p:cTn>
                  </p:par>
                  <p:par>
                    <p:cTn id="89" fill="hold" nodeType="clickPar">
                      <p:stCondLst>
                        <p:cond delay="indefinite"/>
                        <p:cond evt="onBegin" delay="0">
                          <p:tn val="88"/>
                        </p:cond>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32"/>
                                        </p:tgtEl>
                                        <p:attrNameLst>
                                          <p:attrName>style.visibility</p:attrName>
                                        </p:attrNameLst>
                                      </p:cBhvr>
                                      <p:to>
                                        <p:strVal val="visible"/>
                                      </p:to>
                                    </p:set>
                                    <p:animEffect transition="in" filter="wipe(left)">
                                      <p:cBhvr>
                                        <p:cTn id="93" dur="500"/>
                                        <p:tgtEl>
                                          <p:spTgt spid="32"/>
                                        </p:tgtEl>
                                      </p:cBhvr>
                                    </p:animEffect>
                                  </p:childTnLst>
                                </p:cTn>
                              </p:par>
                            </p:childTnLst>
                          </p:cTn>
                        </p:par>
                      </p:childTnLst>
                    </p:cTn>
                  </p:par>
                  <p:par>
                    <p:cTn id="94" fill="hold" nodeType="clickPar">
                      <p:stCondLst>
                        <p:cond delay="indefinite"/>
                        <p:cond evt="onBegin" delay="0">
                          <p:tn val="93"/>
                        </p:cond>
                      </p:stCondLst>
                      <p:childTnLst>
                        <p:par>
                          <p:cTn id="95" fill="hold">
                            <p:stCondLst>
                              <p:cond delay="0"/>
                            </p:stCondLst>
                            <p:childTnLst>
                              <p:par>
                                <p:cTn id="96" presetID="22" presetClass="entr" presetSubtype="8" fill="hold" grpId="0" nodeType="clickEffect">
                                  <p:stCondLst>
                                    <p:cond delay="0"/>
                                  </p:stCondLst>
                                  <p:childTnLst>
                                    <p:set>
                                      <p:cBhvr>
                                        <p:cTn id="97" dur="1" fill="hold">
                                          <p:stCondLst>
                                            <p:cond delay="0"/>
                                          </p:stCondLst>
                                        </p:cTn>
                                        <p:tgtEl>
                                          <p:spTgt spid="33"/>
                                        </p:tgtEl>
                                        <p:attrNameLst>
                                          <p:attrName>style.visibility</p:attrName>
                                        </p:attrNameLst>
                                      </p:cBhvr>
                                      <p:to>
                                        <p:strVal val="visible"/>
                                      </p:to>
                                    </p:set>
                                    <p:animEffect transition="in" filter="wipe(left)">
                                      <p:cBhvr>
                                        <p:cTn id="98" dur="500"/>
                                        <p:tgtEl>
                                          <p:spTgt spid="33"/>
                                        </p:tgtEl>
                                      </p:cBhvr>
                                    </p:animEffect>
                                  </p:childTnLst>
                                </p:cTn>
                              </p:par>
                            </p:childTnLst>
                          </p:cTn>
                        </p:par>
                      </p:childTnLst>
                    </p:cTn>
                  </p:par>
                  <p:par>
                    <p:cTn id="99" fill="hold" nodeType="clickPar">
                      <p:stCondLst>
                        <p:cond delay="indefinite"/>
                        <p:cond evt="onBegin" delay="0">
                          <p:tn val="98"/>
                        </p:cond>
                      </p:stCondLst>
                      <p:childTnLst>
                        <p:par>
                          <p:cTn id="100" fill="hold">
                            <p:stCondLst>
                              <p:cond delay="0"/>
                            </p:stCondLst>
                            <p:childTnLst>
                              <p:par>
                                <p:cTn id="101" presetID="22" presetClass="entr" presetSubtype="1" fill="hold" nodeType="clickEffect">
                                  <p:stCondLst>
                                    <p:cond delay="0"/>
                                  </p:stCondLst>
                                  <p:childTnLst>
                                    <p:set>
                                      <p:cBhvr>
                                        <p:cTn id="102" dur="1" fill="hold">
                                          <p:stCondLst>
                                            <p:cond delay="0"/>
                                          </p:stCondLst>
                                        </p:cTn>
                                        <p:tgtEl>
                                          <p:spTgt spid="27"/>
                                        </p:tgtEl>
                                        <p:attrNameLst>
                                          <p:attrName>style.visibility</p:attrName>
                                        </p:attrNameLst>
                                      </p:cBhvr>
                                      <p:to>
                                        <p:strVal val="visible"/>
                                      </p:to>
                                    </p:set>
                                    <p:animEffect transition="in" filter="wipe(up)">
                                      <p:cBhvr>
                                        <p:cTn id="103" dur="500"/>
                                        <p:tgtEl>
                                          <p:spTgt spid="27"/>
                                        </p:tgtEl>
                                      </p:cBhvr>
                                    </p:animEffect>
                                  </p:childTnLst>
                                </p:cTn>
                              </p:par>
                            </p:childTnLst>
                          </p:cTn>
                        </p:par>
                      </p:childTnLst>
                    </p:cTn>
                  </p:par>
                  <p:par>
                    <p:cTn id="104" fill="hold" nodeType="clickPar">
                      <p:stCondLst>
                        <p:cond delay="indefinite"/>
                        <p:cond evt="onBegin" delay="0">
                          <p:tn val="103"/>
                        </p:cond>
                      </p:stCondLst>
                      <p:childTnLst>
                        <p:par>
                          <p:cTn id="105" fill="hold">
                            <p:stCondLst>
                              <p:cond delay="0"/>
                            </p:stCondLst>
                            <p:childTnLst>
                              <p:par>
                                <p:cTn id="106" presetID="22" presetClass="entr" presetSubtype="8" fill="hold" nodeType="clickEffect">
                                  <p:stCondLst>
                                    <p:cond delay="0"/>
                                  </p:stCondLst>
                                  <p:childTnLst>
                                    <p:set>
                                      <p:cBhvr>
                                        <p:cTn id="107" dur="1" fill="hold">
                                          <p:stCondLst>
                                            <p:cond delay="0"/>
                                          </p:stCondLst>
                                        </p:cTn>
                                        <p:tgtEl>
                                          <p:spTgt spid="28">
                                            <p:txEl>
                                              <p:pRg st="0" end="0"/>
                                            </p:txEl>
                                          </p:spTgt>
                                        </p:tgtEl>
                                        <p:attrNameLst>
                                          <p:attrName>style.visibility</p:attrName>
                                        </p:attrNameLst>
                                      </p:cBhvr>
                                      <p:to>
                                        <p:strVal val="visible"/>
                                      </p:to>
                                    </p:set>
                                    <p:animEffect transition="in" filter="wipe(left)">
                                      <p:cBhvr>
                                        <p:cTn id="108" dur="500"/>
                                        <p:tgtEl>
                                          <p:spTgt spid="28">
                                            <p:txEl>
                                              <p:pRg st="0" end="0"/>
                                            </p:txEl>
                                          </p:spTgt>
                                        </p:tgtEl>
                                      </p:cBhvr>
                                    </p:animEffect>
                                  </p:childTnLst>
                                </p:cTn>
                              </p:par>
                            </p:childTnLst>
                          </p:cTn>
                        </p:par>
                      </p:childTnLst>
                    </p:cTn>
                  </p:par>
                  <p:par>
                    <p:cTn id="109" fill="hold" nodeType="clickPar">
                      <p:stCondLst>
                        <p:cond delay="indefinite"/>
                        <p:cond evt="onBegin" delay="0">
                          <p:tn val="108"/>
                        </p:cond>
                      </p:stCondLst>
                      <p:childTnLst>
                        <p:par>
                          <p:cTn id="110" fill="hold">
                            <p:stCondLst>
                              <p:cond delay="0"/>
                            </p:stCondLst>
                            <p:childTnLst>
                              <p:par>
                                <p:cTn id="111" presetID="16" presetClass="entr" presetSubtype="21" fill="hold" nodeType="clickEffect">
                                  <p:stCondLst>
                                    <p:cond delay="0"/>
                                  </p:stCondLst>
                                  <p:childTnLst>
                                    <p:set>
                                      <p:cBhvr>
                                        <p:cTn id="112" dur="1" fill="hold">
                                          <p:stCondLst>
                                            <p:cond delay="0"/>
                                          </p:stCondLst>
                                        </p:cTn>
                                        <p:tgtEl>
                                          <p:spTgt spid="13"/>
                                        </p:tgtEl>
                                        <p:attrNameLst>
                                          <p:attrName>style.visibility</p:attrName>
                                        </p:attrNameLst>
                                      </p:cBhvr>
                                      <p:to>
                                        <p:strVal val="visible"/>
                                      </p:to>
                                    </p:set>
                                    <p:animEffect transition="in" filter="barn(inVertical)">
                                      <p:cBhvr>
                                        <p:cTn id="113" dur="500"/>
                                        <p:tgtEl>
                                          <p:spTgt spid="13"/>
                                        </p:tgtEl>
                                      </p:cBhvr>
                                    </p:animEffect>
                                  </p:childTnLst>
                                </p:cTn>
                              </p:par>
                            </p:childTnLst>
                          </p:cTn>
                        </p:par>
                      </p:childTnLst>
                    </p:cTn>
                  </p:par>
                  <p:par>
                    <p:cTn id="114" fill="hold" nodeType="clickPar">
                      <p:stCondLst>
                        <p:cond delay="indefinite"/>
                        <p:cond evt="onBegin" delay="0">
                          <p:tn val="113"/>
                        </p:cond>
                      </p:stCondLst>
                      <p:childTnLst>
                        <p:par>
                          <p:cTn id="115" fill="hold">
                            <p:stCondLst>
                              <p:cond delay="0"/>
                            </p:stCondLst>
                            <p:childTnLst>
                              <p:par>
                                <p:cTn id="116" presetID="22" presetClass="entr" presetSubtype="8" fill="hold" nodeType="clickEffect">
                                  <p:stCondLst>
                                    <p:cond delay="0"/>
                                  </p:stCondLst>
                                  <p:childTnLst>
                                    <p:set>
                                      <p:cBhvr>
                                        <p:cTn id="117" dur="1" fill="hold">
                                          <p:stCondLst>
                                            <p:cond delay="0"/>
                                          </p:stCondLst>
                                        </p:cTn>
                                        <p:tgtEl>
                                          <p:spTgt spid="28">
                                            <p:txEl>
                                              <p:pRg st="1" end="1"/>
                                            </p:txEl>
                                          </p:spTgt>
                                        </p:tgtEl>
                                        <p:attrNameLst>
                                          <p:attrName>style.visibility</p:attrName>
                                        </p:attrNameLst>
                                      </p:cBhvr>
                                      <p:to>
                                        <p:strVal val="visible"/>
                                      </p:to>
                                    </p:set>
                                    <p:animEffect transition="in" filter="wipe(left)">
                                      <p:cBhvr>
                                        <p:cTn id="118" dur="500"/>
                                        <p:tgtEl>
                                          <p:spTgt spid="28">
                                            <p:txEl>
                                              <p:pRg st="1" end="1"/>
                                            </p:txEl>
                                          </p:spTgt>
                                        </p:tgtEl>
                                      </p:cBhvr>
                                    </p:animEffect>
                                  </p:childTnLst>
                                </p:cTn>
                              </p:par>
                            </p:childTnLst>
                          </p:cTn>
                        </p:par>
                      </p:childTnLst>
                    </p:cTn>
                  </p:par>
                  <p:par>
                    <p:cTn id="119" fill="hold" nodeType="clickPar">
                      <p:stCondLst>
                        <p:cond delay="indefinite"/>
                        <p:cond evt="onBegin" delay="0">
                          <p:tn val="118"/>
                        </p:cond>
                      </p:stCondLst>
                      <p:childTnLst>
                        <p:par>
                          <p:cTn id="120" fill="hold">
                            <p:stCondLst>
                              <p:cond delay="0"/>
                            </p:stCondLst>
                            <p:childTnLst>
                              <p:par>
                                <p:cTn id="121" presetID="22" presetClass="entr" presetSubtype="8" fill="hold" nodeType="clickEffect">
                                  <p:stCondLst>
                                    <p:cond delay="0"/>
                                  </p:stCondLst>
                                  <p:childTnLst>
                                    <p:set>
                                      <p:cBhvr>
                                        <p:cTn id="122" dur="1" fill="hold">
                                          <p:stCondLst>
                                            <p:cond delay="0"/>
                                          </p:stCondLst>
                                        </p:cTn>
                                        <p:tgtEl>
                                          <p:spTgt spid="28">
                                            <p:txEl>
                                              <p:pRg st="2" end="2"/>
                                            </p:txEl>
                                          </p:spTgt>
                                        </p:tgtEl>
                                        <p:attrNameLst>
                                          <p:attrName>style.visibility</p:attrName>
                                        </p:attrNameLst>
                                      </p:cBhvr>
                                      <p:to>
                                        <p:strVal val="visible"/>
                                      </p:to>
                                    </p:set>
                                    <p:animEffect transition="in" filter="wipe(left)">
                                      <p:cBhvr>
                                        <p:cTn id="123" dur="500"/>
                                        <p:tgtEl>
                                          <p:spTgt spid="28">
                                            <p:txEl>
                                              <p:pRg st="2" end="2"/>
                                            </p:txEl>
                                          </p:spTgt>
                                        </p:tgtEl>
                                      </p:cBhvr>
                                    </p:animEffect>
                                  </p:childTnLst>
                                </p:cTn>
                              </p:par>
                            </p:childTnLst>
                          </p:cTn>
                        </p:par>
                      </p:childTnLst>
                    </p:cTn>
                  </p:par>
                  <p:par>
                    <p:cTn id="124" fill="hold" nodeType="clickPar">
                      <p:stCondLst>
                        <p:cond delay="indefinite"/>
                        <p:cond evt="onBegin" delay="0">
                          <p:tn val="123"/>
                        </p:cond>
                      </p:stCondLst>
                      <p:childTnLst>
                        <p:par>
                          <p:cTn id="125" fill="hold">
                            <p:stCondLst>
                              <p:cond delay="0"/>
                            </p:stCondLst>
                            <p:childTnLst>
                              <p:par>
                                <p:cTn id="126" presetID="22" presetClass="entr" presetSubtype="8" fill="hold" nodeType="clickEffect">
                                  <p:stCondLst>
                                    <p:cond delay="0"/>
                                  </p:stCondLst>
                                  <p:childTnLst>
                                    <p:set>
                                      <p:cBhvr>
                                        <p:cTn id="127" dur="1" fill="hold">
                                          <p:stCondLst>
                                            <p:cond delay="0"/>
                                          </p:stCondLst>
                                        </p:cTn>
                                        <p:tgtEl>
                                          <p:spTgt spid="28">
                                            <p:txEl>
                                              <p:pRg st="3" end="3"/>
                                            </p:txEl>
                                          </p:spTgt>
                                        </p:tgtEl>
                                        <p:attrNameLst>
                                          <p:attrName>style.visibility</p:attrName>
                                        </p:attrNameLst>
                                      </p:cBhvr>
                                      <p:to>
                                        <p:strVal val="visible"/>
                                      </p:to>
                                    </p:set>
                                    <p:animEffect transition="in" filter="wipe(left)">
                                      <p:cBhvr>
                                        <p:cTn id="128" dur="500"/>
                                        <p:tgtEl>
                                          <p:spTgt spid="28">
                                            <p:txEl>
                                              <p:pRg st="3" end="3"/>
                                            </p:txEl>
                                          </p:spTgt>
                                        </p:tgtEl>
                                      </p:cBhvr>
                                    </p:animEffect>
                                  </p:childTnLst>
                                </p:cTn>
                              </p:par>
                              <p:par>
                                <p:cTn id="129" presetID="22" presetClass="entr" presetSubtype="1" fill="hold" grpId="0" nodeType="withEffect">
                                  <p:stCondLst>
                                    <p:cond delay="0"/>
                                  </p:stCondLst>
                                  <p:childTnLst>
                                    <p:set>
                                      <p:cBhvr>
                                        <p:cTn id="130" dur="1" fill="hold">
                                          <p:stCondLst>
                                            <p:cond delay="0"/>
                                          </p:stCondLst>
                                        </p:cTn>
                                        <p:tgtEl>
                                          <p:spTgt spid="34"/>
                                        </p:tgtEl>
                                        <p:attrNameLst>
                                          <p:attrName>style.visibility</p:attrName>
                                        </p:attrNameLst>
                                      </p:cBhvr>
                                      <p:to>
                                        <p:strVal val="visible"/>
                                      </p:to>
                                    </p:set>
                                    <p:animEffect transition="in" filter="wipe(up)">
                                      <p:cBhvr>
                                        <p:cTn id="131" dur="500"/>
                                        <p:tgtEl>
                                          <p:spTgt spid="34"/>
                                        </p:tgtEl>
                                      </p:cBhvr>
                                    </p:animEffect>
                                  </p:childTnLst>
                                </p:cTn>
                              </p:par>
                            </p:childTnLst>
                          </p:cTn>
                        </p:par>
                      </p:childTnLst>
                    </p:cTn>
                  </p:par>
                  <p:par>
                    <p:cTn id="132" fill="hold" nodeType="clickPar">
                      <p:stCondLst>
                        <p:cond delay="indefinite"/>
                        <p:cond evt="onBegin" delay="0">
                          <p:tn val="131"/>
                        </p:cond>
                      </p:stCondLst>
                      <p:childTnLst>
                        <p:par>
                          <p:cTn id="133" fill="hold">
                            <p:stCondLst>
                              <p:cond delay="0"/>
                            </p:stCondLst>
                            <p:childTnLst>
                              <p:par>
                                <p:cTn id="134" presetID="22" presetClass="entr" presetSubtype="8" fill="hold" grpId="0" nodeType="clickEffect">
                                  <p:stCondLst>
                                    <p:cond delay="0"/>
                                  </p:stCondLst>
                                  <p:childTnLst>
                                    <p:set>
                                      <p:cBhvr>
                                        <p:cTn id="135" dur="1" fill="hold">
                                          <p:stCondLst>
                                            <p:cond delay="0"/>
                                          </p:stCondLst>
                                        </p:cTn>
                                        <p:tgtEl>
                                          <p:spTgt spid="35"/>
                                        </p:tgtEl>
                                        <p:attrNameLst>
                                          <p:attrName>style.visibility</p:attrName>
                                        </p:attrNameLst>
                                      </p:cBhvr>
                                      <p:to>
                                        <p:strVal val="visible"/>
                                      </p:to>
                                    </p:set>
                                    <p:animEffect transition="in" filter="wipe(left)">
                                      <p:cBhvr>
                                        <p:cTn id="136" dur="500"/>
                                        <p:tgtEl>
                                          <p:spTgt spid="35"/>
                                        </p:tgtEl>
                                      </p:cBhvr>
                                    </p:animEffect>
                                  </p:childTnLst>
                                </p:cTn>
                              </p:par>
                            </p:childTnLst>
                          </p:cTn>
                        </p:par>
                      </p:childTnLst>
                    </p:cTn>
                  </p:par>
                  <p:par>
                    <p:cTn id="137" fill="hold" nodeType="clickPar">
                      <p:stCondLst>
                        <p:cond delay="indefinite"/>
                        <p:cond evt="onBegin" delay="0">
                          <p:tn val="136"/>
                        </p:cond>
                      </p:stCondLst>
                      <p:childTnLst>
                        <p:par>
                          <p:cTn id="138" fill="hold">
                            <p:stCondLst>
                              <p:cond delay="0"/>
                            </p:stCondLst>
                            <p:childTnLst>
                              <p:par>
                                <p:cTn id="139" presetID="22" presetClass="entr" presetSubtype="8" fill="hold" grpId="0" nodeType="clickEffect">
                                  <p:stCondLst>
                                    <p:cond delay="0"/>
                                  </p:stCondLst>
                                  <p:childTnLst>
                                    <p:set>
                                      <p:cBhvr>
                                        <p:cTn id="140" dur="1" fill="hold">
                                          <p:stCondLst>
                                            <p:cond delay="0"/>
                                          </p:stCondLst>
                                        </p:cTn>
                                        <p:tgtEl>
                                          <p:spTgt spid="36"/>
                                        </p:tgtEl>
                                        <p:attrNameLst>
                                          <p:attrName>style.visibility</p:attrName>
                                        </p:attrNameLst>
                                      </p:cBhvr>
                                      <p:to>
                                        <p:strVal val="visible"/>
                                      </p:to>
                                    </p:set>
                                    <p:animEffect transition="in" filter="wipe(left)">
                                      <p:cBhvr>
                                        <p:cTn id="141" dur="500"/>
                                        <p:tgtEl>
                                          <p:spTgt spid="36"/>
                                        </p:tgtEl>
                                      </p:cBhvr>
                                    </p:animEffect>
                                  </p:childTnLst>
                                </p:cTn>
                              </p:par>
                            </p:childTnLst>
                          </p:cTn>
                        </p:par>
                      </p:childTnLst>
                    </p:cTn>
                  </p:par>
                  <p:par>
                    <p:cTn id="142" fill="hold" nodeType="clickPar">
                      <p:stCondLst>
                        <p:cond delay="indefinite"/>
                        <p:cond evt="onBegin" delay="0">
                          <p:tn val="141"/>
                        </p:cond>
                      </p:stCondLst>
                      <p:childTnLst>
                        <p:par>
                          <p:cTn id="143" fill="hold">
                            <p:stCondLst>
                              <p:cond delay="0"/>
                            </p:stCondLst>
                            <p:childTnLst>
                              <p:par>
                                <p:cTn id="144" presetID="22" presetClass="entr" presetSubtype="8" fill="hold" grpId="0" nodeType="clickEffect">
                                  <p:stCondLst>
                                    <p:cond delay="0"/>
                                  </p:stCondLst>
                                  <p:childTnLst>
                                    <p:set>
                                      <p:cBhvr>
                                        <p:cTn id="145" dur="1" fill="hold">
                                          <p:stCondLst>
                                            <p:cond delay="0"/>
                                          </p:stCondLst>
                                        </p:cTn>
                                        <p:tgtEl>
                                          <p:spTgt spid="37"/>
                                        </p:tgtEl>
                                        <p:attrNameLst>
                                          <p:attrName>style.visibility</p:attrName>
                                        </p:attrNameLst>
                                      </p:cBhvr>
                                      <p:to>
                                        <p:strVal val="visible"/>
                                      </p:to>
                                    </p:set>
                                    <p:animEffect transition="in" filter="wipe(left)">
                                      <p:cBhvr>
                                        <p:cTn id="14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8" grpId="0" animBg="1"/>
      <p:bldP spid="20" grpId="0" animBg="1"/>
      <p:bldP spid="6" grpId="0"/>
      <p:bldP spid="16" grpId="0"/>
      <p:bldP spid="17" grpId="0"/>
      <p:bldP spid="29" grpId="0" animBg="1"/>
      <p:bldP spid="30" grpId="0" animBg="1"/>
      <p:bldP spid="32" grpId="0"/>
      <p:bldP spid="33" grpId="0"/>
      <p:bldP spid="34" grpId="0" animBg="1"/>
      <p:bldP spid="35" grpId="0" animBg="1"/>
      <p:bldP spid="36" grpId="0"/>
      <p:bldP spid="37" grpId="0"/>
    </p:bldLst>
  </p:timing>
</p:sld>
</file>

<file path=ppt/slides/slide4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3"/>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grpSp>
        <p:nvGrpSpPr>
          <p:cNvPr id="224" name="组合 223" title=""/>
          <p:cNvGrpSpPr/>
          <p:nvPr/>
        </p:nvGrpSpPr>
        <p:grpSpPr>
          <a:xfrm>
            <a:off x="5143991" y="1563294"/>
            <a:ext cx="4870739" cy="3731458"/>
            <a:chOff x="3857625" y="1682616"/>
            <a:chExt cx="4870739" cy="3731458"/>
          </a:xfrm>
          <a:effectLst/>
        </p:grpSpPr>
        <p:sp>
          <p:nvSpPr>
            <p:cNvPr id="7" name="圆角矩形 6"/>
            <p:cNvSpPr/>
            <p:nvPr/>
          </p:nvSpPr>
          <p:spPr>
            <a:xfrm>
              <a:off x="3857625" y="1682616"/>
              <a:ext cx="4870739" cy="3731458"/>
            </a:xfrm>
            <a:prstGeom prst="roundRect">
              <a:avLst>
                <a:gd name="adj" fmla="val 14905"/>
              </a:avLst>
            </a:prstGeom>
            <a:gradFill flip="none" rotWithShape="1">
              <a:gsLst>
                <a:gs pos="16000">
                  <a:schemeClr val="bg1"/>
                </a:gs>
                <a:gs pos="100000">
                  <a:srgbClr val="F9FBF8"/>
                </a:gs>
              </a:gsLst>
              <a:lin ang="2700000" scaled="1"/>
            </a:gradFill>
            <a:ln>
              <a:noFill/>
            </a:ln>
            <a:effectLst>
              <a:outerShdw blurRad="50800" dist="38100" dir="2700000" algn="tl" rotWithShape="0">
                <a:srgbClr val="DAE7D6">
                  <a:alpha val="40000"/>
                </a:srgbClr>
              </a:outerShdw>
            </a:effectLst>
          </p:spPr>
          <p:txBody>
            <a:bodyPr anchor="ctr"/>
            <a:lstStyle/>
            <a:p>
              <a:pPr algn="ctr"/>
              <a:endParaRPr lang="zh-CN">
                <a:solidFill>
                  <a:schemeClr val="lt1"/>
                </a:solidFill>
              </a:endParaRPr>
            </a:p>
          </p:txBody>
        </p:sp>
        <p:sp>
          <p:nvSpPr>
            <p:cNvPr id="13" name="椭圆 12"/>
            <p:cNvSpPr/>
            <p:nvPr/>
          </p:nvSpPr>
          <p:spPr>
            <a:xfrm>
              <a:off x="5546503" y="2003557"/>
              <a:ext cx="1500603" cy="1500603"/>
            </a:xfrm>
            <a:prstGeom prst="ellipse">
              <a:avLst/>
            </a:prstGeom>
            <a:gradFill flip="none" rotWithShape="1">
              <a:gsLst>
                <a:gs pos="39000">
                  <a:srgbClr val="8DB74B"/>
                </a:gs>
                <a:gs pos="100000">
                  <a:srgbClr val="91BD52"/>
                </a:gs>
              </a:gsLst>
              <a:lin ang="13500000" scaled="1"/>
            </a:gradFill>
            <a:ln>
              <a:noFill/>
            </a:ln>
            <a:effectLst>
              <a:outerShdw blurRad="190500" dist="101600" dir="5400000" algn="t" rotWithShape="0">
                <a:srgbClr val="91795A">
                  <a:alpha val="24000"/>
                </a:srgbClr>
              </a:outerShdw>
            </a:effectLst>
          </p:spPr>
          <p:txBody>
            <a:bodyPr anchor="ctr"/>
            <a:lstStyle/>
            <a:p>
              <a:pPr algn="ctr"/>
              <a:r>
                <a:rPr lang="en-US" sz="4400">
                  <a:solidFill>
                    <a:schemeClr val="lt1"/>
                  </a:solidFill>
                  <a:latin typeface="微软雅黑" panose="020b0503020204020204" charset="-122"/>
                  <a:ea typeface="微软雅黑" panose="020b0503020204020204" charset="-122"/>
                </a:rPr>
                <a:t>03</a:t>
              </a:r>
            </a:p>
          </p:txBody>
        </p:sp>
        <p:sp>
          <p:nvSpPr>
            <p:cNvPr id="14" name="文本框 13"/>
            <p:cNvSpPr txBox="1"/>
            <p:nvPr/>
          </p:nvSpPr>
          <p:spPr>
            <a:xfrm>
              <a:off x="3996690" y="3747636"/>
              <a:ext cx="4665980" cy="835025"/>
            </a:xfrm>
            <a:prstGeom prst="rect">
              <a:avLst/>
            </a:prstGeom>
            <a:noFill/>
          </p:spPr>
          <p:txBody>
            <a:bodyPr wrap="none" lIns="0" tIns="0" rIns="0" bIns="0"/>
            <a:lstStyle/>
            <a:p>
              <a:pPr algn="ctr"/>
              <a:r>
                <a:rPr lang="zh-CN" sz="4400" b="1">
                  <a:solidFill>
                    <a:schemeClr val="accent2">
                      <a:lumMod val="75000"/>
                    </a:schemeClr>
                  </a:solidFill>
                  <a:latin typeface="微软雅黑" panose="020b0503020204020204" charset="-122"/>
                  <a:ea typeface="微软雅黑" panose="020b0503020204020204" charset="-122"/>
                </a:rPr>
                <a:t>汽化和液化</a:t>
              </a:r>
            </a:p>
          </p:txBody>
        </p:sp>
        <p:sp>
          <p:nvSpPr>
            <p:cNvPr id="15" name="矩形 14"/>
            <p:cNvSpPr/>
            <p:nvPr/>
          </p:nvSpPr>
          <p:spPr>
            <a:xfrm>
              <a:off x="4497132" y="4582638"/>
              <a:ext cx="3591724" cy="387798"/>
            </a:xfrm>
            <a:prstGeom prst="rect">
              <a:avLst/>
            </a:prstGeom>
          </p:spPr>
          <p:txBody>
            <a:bodyPr wrap="square" lIns="0" tIns="0" rIns="0" bIns="0"/>
            <a:lstStyle/>
            <a:p>
              <a:pPr>
                <a:lnSpc>
                  <a:spcPct val="120000"/>
                </a:lnSpc>
              </a:pPr>
              <a:endParaRPr lang="zh-CN" sz="1600">
                <a:solidFill>
                  <a:schemeClr val="tx1">
                    <a:lumMod val="65000"/>
                    <a:lumOff val="35000"/>
                  </a:schemeClr>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63" grpId="0" animBg="1"/>
      <p:bldP spid="60" grpId="1" animBg="1"/>
      <p:bldP spid="64" grpId="0" animBg="1"/>
    </p:bldLst>
  </p:timing>
</p:sld>
</file>

<file path=ppt/slides/slide4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一、汽化和液化</a:t>
            </a:r>
          </a:p>
        </p:txBody>
      </p:sp>
      <p:pic>
        <p:nvPicPr>
          <p:cNvPr id="11" name="图片 10" title=""/>
          <p:cNvPicPr>
            <a:picLocks noChangeAspect="1"/>
          </p:cNvPicPr>
          <p:nvPr/>
        </p:nvPicPr>
        <p:blipFill>
          <a:blip r:embed="rId3"/>
          <a:srcRect r="55107"/>
          <a:stretch>
            <a:fillRect/>
          </a:stretch>
        </p:blipFill>
        <p:spPr>
          <a:xfrm>
            <a:off x="1983106" y="2244725"/>
            <a:ext cx="3569970" cy="3534410"/>
          </a:xfrm>
          <a:prstGeom prst="rect">
            <a:avLst/>
          </a:prstGeom>
        </p:spPr>
      </p:pic>
      <p:sp>
        <p:nvSpPr>
          <p:cNvPr id="101" name="文本框 100" title=""/>
          <p:cNvSpPr txBox="1"/>
          <p:nvPr/>
        </p:nvSpPr>
        <p:spPr>
          <a:xfrm>
            <a:off x="970280" y="5857875"/>
            <a:ext cx="4786630" cy="368300"/>
          </a:xfrm>
          <a:prstGeom prst="rect">
            <a:avLst/>
          </a:prstGeom>
          <a:noFill/>
          <a:ln w="9525">
            <a:noFill/>
          </a:ln>
        </p:spPr>
        <p:txBody>
          <a:bodyPr wrap="square">
            <a:spAutoFit/>
          </a:bodyPr>
          <a:lstStyle/>
          <a:p>
            <a:pPr indent="0"/>
            <a:r>
              <a:rPr lang="zh-CN" b="1">
                <a:solidFill>
                  <a:srgbClr val="366091"/>
                </a:solidFill>
                <a:latin typeface="微软雅黑" panose="020b0503020204020204" charset="-122"/>
                <a:ea typeface="微软雅黑" panose="020b0503020204020204" charset="-122"/>
                <a:cs typeface="微软雅黑" panose="020b0503020204020204" charset="-122"/>
              </a:rPr>
              <a:t>1.汽化：</a:t>
            </a:r>
            <a:r>
              <a:rPr lang="zh-CN" b="0">
                <a:latin typeface="微软雅黑" panose="020b0503020204020204" charset="-122"/>
                <a:ea typeface="微软雅黑" panose="020b0503020204020204" charset="-122"/>
                <a:cs typeface="微软雅黑" panose="020b0503020204020204" charset="-122"/>
              </a:rPr>
              <a:t>物质从</a:t>
            </a:r>
            <a:r>
              <a:rPr lang="en-US" altLang="zh-CN" b="0" u="sng">
                <a:solidFill>
                  <a:srgbClr val="FF0000"/>
                </a:solidFill>
                <a:uFill>
                  <a:solidFill>
                    <a:srgbClr val="000000"/>
                  </a:solidFill>
                </a:uFill>
                <a:latin typeface="微软雅黑" panose="020b0503020204020204" charset="-122"/>
                <a:ea typeface="微软雅黑" panose="020b0503020204020204" charset="-122"/>
                <a:cs typeface="微软雅黑" panose="020b0503020204020204" charset="-122"/>
              </a:rPr>
              <a:t>        </a:t>
            </a:r>
            <a:r>
              <a:rPr lang="zh-CN" b="0">
                <a:latin typeface="微软雅黑" panose="020b0503020204020204" charset="-122"/>
                <a:ea typeface="微软雅黑" panose="020b0503020204020204" charset="-122"/>
                <a:cs typeface="微软雅黑" panose="020b0503020204020204" charset="-122"/>
              </a:rPr>
              <a:t>变成</a:t>
            </a:r>
            <a:r>
              <a:rPr lang="en-US" altLang="zh-CN" b="0" u="sng">
                <a:solidFill>
                  <a:srgbClr val="FF0000"/>
                </a:solidFill>
                <a:uFill>
                  <a:solidFill>
                    <a:srgbClr val="000000"/>
                  </a:solidFill>
                </a:uFill>
                <a:latin typeface="微软雅黑" panose="020b0503020204020204" charset="-122"/>
                <a:ea typeface="微软雅黑" panose="020b0503020204020204" charset="-122"/>
                <a:cs typeface="微软雅黑" panose="020b0503020204020204" charset="-122"/>
              </a:rPr>
              <a:t>        </a:t>
            </a:r>
            <a:r>
              <a:rPr lang="zh-CN" b="0">
                <a:latin typeface="微软雅黑" panose="020b0503020204020204" charset="-122"/>
                <a:ea typeface="微软雅黑" panose="020b0503020204020204" charset="-122"/>
                <a:cs typeface="微软雅黑" panose="020b0503020204020204" charset="-122"/>
              </a:rPr>
              <a:t>的过程叫汽化。</a:t>
            </a:r>
            <a:endParaRPr lang="zh-CN" altLang="en-US">
              <a:latin typeface="微软雅黑" panose="020b0503020204020204" charset="-122"/>
              <a:ea typeface="微软雅黑" panose="020b0503020204020204" charset="-122"/>
              <a:cs typeface="微软雅黑" panose="020b0503020204020204" charset="-122"/>
            </a:endParaRPr>
          </a:p>
        </p:txBody>
      </p:sp>
      <p:sp>
        <p:nvSpPr>
          <p:cNvPr id="20" name="文本框 19" title=""/>
          <p:cNvSpPr txBox="1"/>
          <p:nvPr/>
        </p:nvSpPr>
        <p:spPr>
          <a:xfrm>
            <a:off x="2090420" y="1797685"/>
            <a:ext cx="3383280" cy="368300"/>
          </a:xfrm>
          <a:prstGeom prst="rect">
            <a:avLst/>
          </a:prstGeom>
          <a:noFill/>
          <a:ln w="19050">
            <a:solidFill>
              <a:schemeClr val="accent2"/>
            </a:solidFill>
          </a:ln>
        </p:spPr>
        <p:txBody>
          <a:bodyPr wrap="none" rtlCol="0">
            <a:spAutoFit/>
          </a:bodyPr>
          <a:lstStyle/>
          <a:p>
            <a:r>
              <a:rPr lang="zh-CN">
                <a:solidFill>
                  <a:schemeClr val="tx1"/>
                </a:solidFill>
              </a:rPr>
              <a:t>湿衣服晾干：由液态转化成气态</a:t>
            </a:r>
          </a:p>
        </p:txBody>
      </p:sp>
      <p:sp>
        <p:nvSpPr>
          <p:cNvPr id="13" name="文本框 12" title=""/>
          <p:cNvSpPr txBox="1"/>
          <p:nvPr/>
        </p:nvSpPr>
        <p:spPr>
          <a:xfrm>
            <a:off x="6140450" y="1797685"/>
            <a:ext cx="3346450" cy="368300"/>
          </a:xfrm>
          <a:prstGeom prst="rect">
            <a:avLst/>
          </a:prstGeom>
          <a:noFill/>
          <a:ln w="19050">
            <a:solidFill>
              <a:schemeClr val="accent5"/>
            </a:solidFill>
          </a:ln>
        </p:spPr>
        <p:txBody>
          <a:bodyPr wrap="none" rtlCol="0">
            <a:spAutoFit/>
          </a:bodyPr>
          <a:lstStyle/>
          <a:p>
            <a:r>
              <a:rPr lang="zh-CN">
                <a:solidFill>
                  <a:schemeClr val="tx1"/>
                </a:solidFill>
              </a:rPr>
              <a:t>打开锅盖：锅上出现大量</a:t>
            </a:r>
            <a:r>
              <a:rPr lang="en-US" altLang="zh-CN">
                <a:solidFill>
                  <a:schemeClr val="tx1"/>
                </a:solidFill>
              </a:rPr>
              <a:t>“</a:t>
            </a:r>
            <a:r>
              <a:rPr lang="zh-CN" altLang="en-US">
                <a:solidFill>
                  <a:schemeClr val="tx1"/>
                </a:solidFill>
              </a:rPr>
              <a:t>白气</a:t>
            </a:r>
            <a:r>
              <a:rPr lang="en-US" altLang="zh-CN">
                <a:solidFill>
                  <a:schemeClr val="tx1"/>
                </a:solidFill>
              </a:rPr>
              <a:t>”</a:t>
            </a:r>
          </a:p>
        </p:txBody>
      </p:sp>
      <p:sp>
        <p:nvSpPr>
          <p:cNvPr id="14" name="文本框 13" title=""/>
          <p:cNvSpPr txBox="1"/>
          <p:nvPr/>
        </p:nvSpPr>
        <p:spPr>
          <a:xfrm>
            <a:off x="5626735" y="5857875"/>
            <a:ext cx="5080000" cy="368300"/>
          </a:xfrm>
          <a:prstGeom prst="rect">
            <a:avLst/>
          </a:prstGeom>
          <a:noFill/>
          <a:ln w="9525">
            <a:noFill/>
          </a:ln>
        </p:spPr>
        <p:txBody>
          <a:bodyPr>
            <a:spAutoFit/>
          </a:bodyPr>
          <a:lstStyle/>
          <a:p>
            <a:pPr indent="0"/>
            <a:r>
              <a:rPr lang="zh-CN" b="1">
                <a:solidFill>
                  <a:srgbClr val="366091"/>
                </a:solidFill>
                <a:latin typeface="微软雅黑" panose="020b0503020204020204" charset="-122"/>
                <a:ea typeface="微软雅黑" panose="020b0503020204020204" charset="-122"/>
                <a:cs typeface="微软雅黑" panose="020b0503020204020204" charset="-122"/>
              </a:rPr>
              <a:t>2.液化：</a:t>
            </a:r>
            <a:r>
              <a:rPr lang="zh-CN">
                <a:latin typeface="微软雅黑" panose="020b0503020204020204" charset="-122"/>
                <a:ea typeface="微软雅黑" panose="020b0503020204020204" charset="-122"/>
                <a:cs typeface="微软雅黑" panose="020b0503020204020204" charset="-122"/>
              </a:rPr>
              <a:t>物质由</a:t>
            </a:r>
            <a:r>
              <a:rPr lang="en-US" altLang="zh-CN" u="sng">
                <a:solidFill>
                  <a:srgbClr val="FF0000"/>
                </a:solidFill>
                <a:latin typeface="微软雅黑" panose="020b0503020204020204" charset="-122"/>
                <a:ea typeface="微软雅黑" panose="020b0503020204020204" charset="-122"/>
                <a:cs typeface="微软雅黑" panose="020b0503020204020204" charset="-122"/>
              </a:rPr>
              <a:t>        </a:t>
            </a:r>
            <a:r>
              <a:rPr lang="zh-CN">
                <a:latin typeface="微软雅黑" panose="020b0503020204020204" charset="-122"/>
                <a:ea typeface="微软雅黑" panose="020b0503020204020204" charset="-122"/>
                <a:cs typeface="微软雅黑" panose="020b0503020204020204" charset="-122"/>
              </a:rPr>
              <a:t>变成</a:t>
            </a:r>
            <a:r>
              <a:rPr lang="en-US" altLang="zh-CN" u="sng">
                <a:solidFill>
                  <a:srgbClr val="FF0000"/>
                </a:solidFill>
                <a:latin typeface="微软雅黑" panose="020b0503020204020204" charset="-122"/>
                <a:ea typeface="微软雅黑" panose="020b0503020204020204" charset="-122"/>
                <a:cs typeface="微软雅黑" panose="020b0503020204020204" charset="-122"/>
              </a:rPr>
              <a:t>        </a:t>
            </a:r>
            <a:r>
              <a:rPr lang="zh-CN">
                <a:latin typeface="微软雅黑" panose="020b0503020204020204" charset="-122"/>
                <a:ea typeface="微软雅黑" panose="020b0503020204020204" charset="-122"/>
                <a:cs typeface="微软雅黑" panose="020b0503020204020204" charset="-122"/>
              </a:rPr>
              <a:t>的过程叫液化。</a:t>
            </a:r>
          </a:p>
        </p:txBody>
      </p:sp>
      <p:sp>
        <p:nvSpPr>
          <p:cNvPr id="32" name="文本框 31" title=""/>
          <p:cNvSpPr txBox="1"/>
          <p:nvPr/>
        </p:nvSpPr>
        <p:spPr>
          <a:xfrm>
            <a:off x="2611755" y="5857875"/>
            <a:ext cx="589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液态</a:t>
            </a:r>
          </a:p>
        </p:txBody>
      </p:sp>
      <p:sp>
        <p:nvSpPr>
          <p:cNvPr id="15" name="文本框 14" title=""/>
          <p:cNvSpPr txBox="1"/>
          <p:nvPr/>
        </p:nvSpPr>
        <p:spPr>
          <a:xfrm>
            <a:off x="3630295" y="5812790"/>
            <a:ext cx="589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气态</a:t>
            </a:r>
          </a:p>
        </p:txBody>
      </p:sp>
      <p:sp>
        <p:nvSpPr>
          <p:cNvPr id="16" name="文本框 15" title=""/>
          <p:cNvSpPr txBox="1"/>
          <p:nvPr/>
        </p:nvSpPr>
        <p:spPr>
          <a:xfrm>
            <a:off x="7252335" y="5828030"/>
            <a:ext cx="589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气态</a:t>
            </a:r>
          </a:p>
        </p:txBody>
      </p:sp>
      <p:sp>
        <p:nvSpPr>
          <p:cNvPr id="17" name="文本框 16" title=""/>
          <p:cNvSpPr txBox="1"/>
          <p:nvPr/>
        </p:nvSpPr>
        <p:spPr>
          <a:xfrm>
            <a:off x="8306435" y="5831840"/>
            <a:ext cx="589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液态</a:t>
            </a:r>
          </a:p>
        </p:txBody>
      </p:sp>
      <p:pic>
        <p:nvPicPr>
          <p:cNvPr id="6" name="图片 5" title=""/>
          <p:cNvPicPr>
            <a:picLocks noChangeAspect="1"/>
          </p:cNvPicPr>
          <p:nvPr/>
        </p:nvPicPr>
        <p:blipFill>
          <a:blip r:embed="rId4"/>
          <a:stretch>
            <a:fillRect/>
          </a:stretch>
        </p:blipFill>
        <p:spPr>
          <a:xfrm>
            <a:off x="6200833" y="2957830"/>
            <a:ext cx="3343275" cy="223837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500"/>
                                        <p:tgtEl>
                                          <p:spTgt spid="20"/>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01"/>
                                        </p:tgtEl>
                                        <p:attrNameLst>
                                          <p:attrName>style.visibility</p:attrName>
                                        </p:attrNameLst>
                                      </p:cBhvr>
                                      <p:to>
                                        <p:strVal val="visible"/>
                                      </p:to>
                                    </p:set>
                                    <p:animEffect transition="in" filter="wipe(left)">
                                      <p:cBhvr>
                                        <p:cTn id="28" dur="500"/>
                                        <p:tgtEl>
                                          <p:spTgt spid="101"/>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left)">
                                      <p:cBhvr>
                                        <p:cTn id="33" dur="500"/>
                                        <p:tgtEl>
                                          <p:spTgt spid="32"/>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left)">
                                      <p:cBhvr>
                                        <p:cTn id="38" dur="500"/>
                                        <p:tgtEl>
                                          <p:spTgt spid="15"/>
                                        </p:tgtEl>
                                      </p:cBhvr>
                                    </p:animEffect>
                                  </p:childTnLst>
                                </p:cTn>
                              </p:par>
                            </p:childTnLst>
                          </p:cTn>
                        </p:par>
                      </p:childTnLst>
                    </p:cTn>
                  </p:par>
                  <p:par>
                    <p:cTn id="39" fill="hold" nodeType="clickPar">
                      <p:stCondLst>
                        <p:cond delay="indefinite"/>
                        <p:cond evt="onBegin" delay="0">
                          <p:tn val="38"/>
                        </p:cond>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barn(inVertical)">
                                      <p:cBhvr>
                                        <p:cTn id="43" dur="500"/>
                                        <p:tgtEl>
                                          <p:spTgt spid="6"/>
                                        </p:tgtEl>
                                      </p:cBhvr>
                                    </p:animEffect>
                                  </p:childTnLst>
                                </p:cTn>
                              </p:par>
                            </p:childTnLst>
                          </p:cTn>
                        </p:par>
                      </p:childTnLst>
                    </p:cTn>
                  </p:par>
                  <p:par>
                    <p:cTn id="44" fill="hold" nodeType="clickPar">
                      <p:stCondLst>
                        <p:cond delay="indefinite"/>
                        <p:cond evt="onBegin" delay="0">
                          <p:tn val="43"/>
                        </p:cond>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left)">
                                      <p:cBhvr>
                                        <p:cTn id="48" dur="500"/>
                                        <p:tgtEl>
                                          <p:spTgt spid="13"/>
                                        </p:tgtEl>
                                      </p:cBhvr>
                                    </p:animEffect>
                                  </p:childTnLst>
                                </p:cTn>
                              </p:par>
                            </p:childTnLst>
                          </p:cTn>
                        </p:par>
                      </p:childTnLst>
                    </p:cTn>
                  </p:par>
                  <p:par>
                    <p:cTn id="49" fill="hold" nodeType="clickPar">
                      <p:stCondLst>
                        <p:cond delay="indefinite"/>
                        <p:cond evt="onBegin" delay="0">
                          <p:tn val="48"/>
                        </p:cond>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left)">
                                      <p:cBhvr>
                                        <p:cTn id="53" dur="500"/>
                                        <p:tgtEl>
                                          <p:spTgt spid="14"/>
                                        </p:tgtEl>
                                      </p:cBhvr>
                                    </p:animEffect>
                                  </p:childTnLst>
                                </p:cTn>
                              </p:par>
                            </p:childTnLst>
                          </p:cTn>
                        </p:par>
                      </p:childTnLst>
                    </p:cTn>
                  </p:par>
                  <p:par>
                    <p:cTn id="54" fill="hold" nodeType="clickPar">
                      <p:stCondLst>
                        <p:cond delay="indefinite"/>
                        <p:cond evt="onBegin" delay="0">
                          <p:tn val="53"/>
                        </p:cond>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left)">
                                      <p:cBhvr>
                                        <p:cTn id="58" dur="500"/>
                                        <p:tgtEl>
                                          <p:spTgt spid="16"/>
                                        </p:tgtEl>
                                      </p:cBhvr>
                                    </p:animEffect>
                                  </p:childTnLst>
                                </p:cTn>
                              </p:par>
                            </p:childTnLst>
                          </p:cTn>
                        </p:par>
                      </p:childTnLst>
                    </p:cTn>
                  </p:par>
                  <p:par>
                    <p:cTn id="59" fill="hold" nodeType="clickPar">
                      <p:stCondLst>
                        <p:cond delay="indefinite"/>
                        <p:cond evt="onBegin" delay="0">
                          <p:tn val="58"/>
                        </p:cond>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left)">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101" grpId="0"/>
      <p:bldP spid="20" grpId="0" animBg="1"/>
      <p:bldP spid="13" grpId="0" animBg="1"/>
      <p:bldP spid="14" grpId="0"/>
      <p:bldP spid="32" grpId="0"/>
      <p:bldP spid="15" grpId="0"/>
      <p:bldP spid="16" grpId="0"/>
      <p:bldP spid="17" grpId="0"/>
    </p:bldLst>
  </p:timing>
</p:sld>
</file>

<file path=ppt/slides/slide4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一、汽化和液化</a:t>
            </a:r>
          </a:p>
        </p:txBody>
      </p:sp>
      <p:pic>
        <p:nvPicPr>
          <p:cNvPr id="102" name="图片 101" title=""/>
          <p:cNvPicPr/>
          <p:nvPr/>
        </p:nvPicPr>
        <p:blipFill>
          <a:blip r:embed="rId3"/>
          <a:stretch>
            <a:fillRect/>
          </a:stretch>
        </p:blipFill>
        <p:spPr>
          <a:xfrm>
            <a:off x="382905" y="3956685"/>
            <a:ext cx="2936240" cy="1624330"/>
          </a:xfrm>
          <a:prstGeom prst="rect">
            <a:avLst/>
          </a:prstGeom>
          <a:noFill/>
          <a:ln w="9525">
            <a:noFill/>
          </a:ln>
        </p:spPr>
      </p:pic>
      <p:pic>
        <p:nvPicPr>
          <p:cNvPr id="103" name="图片 102" title=""/>
          <p:cNvPicPr/>
          <p:nvPr/>
        </p:nvPicPr>
        <p:blipFill>
          <a:blip r:embed="rId4"/>
          <a:stretch>
            <a:fillRect/>
          </a:stretch>
        </p:blipFill>
        <p:spPr>
          <a:xfrm>
            <a:off x="3425825" y="3956685"/>
            <a:ext cx="3444875" cy="1623695"/>
          </a:xfrm>
          <a:prstGeom prst="rect">
            <a:avLst/>
          </a:prstGeom>
          <a:noFill/>
          <a:ln w="9525">
            <a:noFill/>
          </a:ln>
        </p:spPr>
      </p:pic>
      <p:pic>
        <p:nvPicPr>
          <p:cNvPr id="7" name="图片 6" title=""/>
          <p:cNvPicPr>
            <a:picLocks noChangeAspect="1"/>
          </p:cNvPicPr>
          <p:nvPr/>
        </p:nvPicPr>
        <p:blipFill>
          <a:blip r:embed="rId5"/>
          <a:stretch>
            <a:fillRect/>
          </a:stretch>
        </p:blipFill>
        <p:spPr>
          <a:xfrm>
            <a:off x="7016750" y="3956685"/>
            <a:ext cx="1780540" cy="1653540"/>
          </a:xfrm>
          <a:prstGeom prst="rect">
            <a:avLst/>
          </a:prstGeom>
        </p:spPr>
      </p:pic>
      <p:pic>
        <p:nvPicPr>
          <p:cNvPr id="10" name="图片 9" title=""/>
          <p:cNvPicPr>
            <a:picLocks noChangeAspect="1"/>
          </p:cNvPicPr>
          <p:nvPr/>
        </p:nvPicPr>
        <p:blipFill>
          <a:blip r:embed="rId6"/>
          <a:stretch>
            <a:fillRect/>
          </a:stretch>
        </p:blipFill>
        <p:spPr>
          <a:xfrm>
            <a:off x="8916670" y="3956685"/>
            <a:ext cx="2922270" cy="1652905"/>
          </a:xfrm>
          <a:prstGeom prst="rect">
            <a:avLst/>
          </a:prstGeom>
        </p:spPr>
      </p:pic>
      <p:sp>
        <p:nvSpPr>
          <p:cNvPr id="23" name="矩形标注 22" title=""/>
          <p:cNvSpPr/>
          <p:nvPr/>
        </p:nvSpPr>
        <p:spPr>
          <a:xfrm>
            <a:off x="2879090" y="6094095"/>
            <a:ext cx="5918200" cy="589915"/>
          </a:xfrm>
          <a:prstGeom prst="wedgeRectCallout">
            <a:avLst>
              <a:gd name="adj1" fmla="val -17671"/>
              <a:gd name="adj2" fmla="val -124488"/>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白气</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都是小水滴形成的</a:t>
            </a:r>
          </a:p>
        </p:txBody>
      </p:sp>
      <p:sp>
        <p:nvSpPr>
          <p:cNvPr id="14" name="矩形 13" title=""/>
          <p:cNvSpPr/>
          <p:nvPr/>
        </p:nvSpPr>
        <p:spPr>
          <a:xfrm>
            <a:off x="2315405" y="1418565"/>
            <a:ext cx="3331455" cy="369332"/>
          </a:xfrm>
          <a:prstGeom prst="rect">
            <a:avLst/>
          </a:prstGeom>
        </p:spPr>
        <p:txBody>
          <a:bodyPr wrap="square">
            <a:spAutoFit/>
          </a:bodyPr>
          <a:lstStyle/>
          <a:p>
            <a:pPr lvl="0" eaLnBrk="0" fontAlgn="ctr" hangingPunct="0">
              <a:spcBef>
                <a:spcPct val="0"/>
              </a:spcBef>
              <a:spcAft>
                <a:spcPct val="0"/>
              </a:spcAft>
            </a:pPr>
            <a:r>
              <a:rPr lang="zh-CN" altLang="zh-CN" b="1">
                <a:latin typeface="宋体" panose="02010600030101010101" pitchFamily="2" charset="-122"/>
                <a:ea typeface="宋体" panose="02010600030101010101" pitchFamily="2" charset="-122"/>
                <a:cs typeface="Times New Roman" panose="02020603050405020304" pitchFamily="18" charset="0"/>
              </a:rPr>
              <a:t>看得见的</a:t>
            </a:r>
            <a:r>
              <a:rPr lang="zh-CN" altLang="zh-CN" b="1">
                <a:latin typeface="Times New Roman" panose="02020603050405020304" pitchFamily="18" charset="0"/>
                <a:ea typeface="宋体" panose="02010600030101010101" pitchFamily="2" charset="-122"/>
                <a:cs typeface="Times New Roman" panose="02020603050405020304" pitchFamily="18" charset="0"/>
              </a:rPr>
              <a:t>“</a:t>
            </a:r>
            <a:r>
              <a:rPr lang="zh-CN" altLang="zh-CN" b="1">
                <a:latin typeface="宋体" panose="02010600030101010101" pitchFamily="2" charset="-122"/>
                <a:ea typeface="宋体" panose="02010600030101010101" pitchFamily="2" charset="-122"/>
                <a:cs typeface="Times New Roman" panose="02020603050405020304" pitchFamily="18" charset="0"/>
              </a:rPr>
              <a:t>白气</a:t>
            </a:r>
            <a:r>
              <a:rPr lang="zh-CN" altLang="zh-CN" b="1">
                <a:latin typeface="Times New Roman" panose="02020603050405020304" pitchFamily="18" charset="0"/>
                <a:ea typeface="宋体" panose="02010600030101010101" pitchFamily="2" charset="-122"/>
                <a:cs typeface="Times New Roman" panose="02020603050405020304" pitchFamily="18" charset="0"/>
              </a:rPr>
              <a:t>”</a:t>
            </a:r>
            <a:r>
              <a:rPr lang="zh-CN" altLang="zh-CN" b="1">
                <a:latin typeface="宋体" panose="02010600030101010101" pitchFamily="2" charset="-122"/>
                <a:ea typeface="宋体" panose="02010600030101010101" pitchFamily="2" charset="-122"/>
                <a:cs typeface="Times New Roman" panose="02020603050405020304" pitchFamily="18" charset="0"/>
              </a:rPr>
              <a:t>不是水蒸气</a:t>
            </a:r>
            <a:endParaRPr lang="zh-CN" altLang="zh-CN" sz="3200" b="1">
              <a:latin typeface="Times New Roman" panose="02020603050405020304" pitchFamily="18" charset="0"/>
              <a:cs typeface="Times New Roman" panose="02020603050405020304" pitchFamily="18" charset="0"/>
            </a:endParaRPr>
          </a:p>
        </p:txBody>
      </p:sp>
      <p:sp>
        <p:nvSpPr>
          <p:cNvPr id="19" name="Rectangle 11" title=""/>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vert="horz" wrap="none" lIns="91440" tIns="101568" rIns="91440" bIns="0" numCol="1" anchor="ctr" anchorCtr="0" compatLnSpc="1">
            <a:spAutoFit/>
          </a:bodyPr>
          <a:lstStyle/>
          <a:p>
            <a:endParaRPr lang="zh-CN" altLang="en-US"/>
          </a:p>
        </p:txBody>
      </p:sp>
      <p:pic>
        <p:nvPicPr>
          <p:cNvPr id="3082" name="图片 356" title=""/>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82905" y="1350588"/>
            <a:ext cx="1805464" cy="424815"/>
          </a:xfrm>
          <a:prstGeom prst="rect">
            <a:avLst/>
          </a:prstGeom>
          <a:noFill/>
          <a:extLst>
            <a:ext uri="{909E8E84-426E-40DD-AFC4-6F175D3DCCD1}">
              <a14:hiddenFill xmlns:a14="http://schemas.microsoft.com/office/drawing/2010/main">
                <a:solidFill>
                  <a:srgbClr val="FFFFFF"/>
                </a:solidFill>
              </a14:hiddenFill>
            </a:ext>
          </a:extLst>
        </p:spPr>
      </p:pic>
      <p:sp>
        <p:nvSpPr>
          <p:cNvPr id="21" name="矩形 20" title=""/>
          <p:cNvSpPr/>
          <p:nvPr/>
        </p:nvSpPr>
        <p:spPr>
          <a:xfrm>
            <a:off x="333713" y="2007272"/>
            <a:ext cx="11463655" cy="1430776"/>
          </a:xfrm>
          <a:prstGeom prst="rect">
            <a:avLst/>
          </a:prstGeom>
          <a:solidFill>
            <a:schemeClr val="accent3">
              <a:lumMod val="60000"/>
              <a:lumOff val="40000"/>
            </a:schemeClr>
          </a:solidFill>
        </p:spPr>
        <p:txBody>
          <a:bodyPr wrap="square">
            <a:spAutoFit/>
          </a:bodyPr>
          <a:lstStyle/>
          <a:p>
            <a:pPr indent="266700" algn="just">
              <a:lnSpc>
                <a:spcPct val="150000"/>
              </a:lnSpc>
              <a:spcAft>
                <a:spcPct val="0"/>
              </a:spcAft>
            </a:pPr>
            <a:r>
              <a:rPr lang="zh-CN" altLang="zh-CN" sz="2000" kern="100">
                <a:latin typeface="Times New Roman" panose="02020603050405020304" pitchFamily="18" charset="0"/>
                <a:ea typeface="华文楷体" panose="02010600040101010101" pitchFamily="2" charset="-122"/>
                <a:cs typeface="华文楷体" panose="02010600040101010101" pitchFamily="2" charset="-122"/>
              </a:rPr>
              <a:t>水蒸气是一种无色无味的气体，我们人眼是看不到的，在平时我们看得到的从壶嘴冒出的“白气”、雪糕周围的“白气”，其实都是水蒸气遇冷液化形成的大量悬浮在空中的小水滴。凡是看得见的“白气”、“白雾”都不是水蒸气。</a:t>
            </a:r>
            <a:endParaRPr lang="zh-CN" altLang="zh-CN" sz="2000" kern="100">
              <a:effectLst/>
              <a:latin typeface="Times New Roman" panose="02020603050405020304" pitchFamily="18" charset="0"/>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082"/>
                                        </p:tgtEl>
                                        <p:attrNameLst>
                                          <p:attrName>style.visibility</p:attrName>
                                        </p:attrNameLst>
                                      </p:cBhvr>
                                      <p:to>
                                        <p:strVal val="visible"/>
                                      </p:to>
                                    </p:set>
                                    <p:animEffect transition="in" filter="wipe(left)">
                                      <p:cBhvr>
                                        <p:cTn id="18" dur="500"/>
                                        <p:tgtEl>
                                          <p:spTgt spid="3082"/>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2"/>
                                        </p:tgtEl>
                                        <p:attrNameLst>
                                          <p:attrName>style.visibility</p:attrName>
                                        </p:attrNameLst>
                                      </p:cBhvr>
                                      <p:to>
                                        <p:strVal val="visible"/>
                                      </p:to>
                                    </p:set>
                                    <p:animEffect transition="in" filter="barn(inVertical)">
                                      <p:cBhvr>
                                        <p:cTn id="31" dur="500"/>
                                        <p:tgtEl>
                                          <p:spTgt spid="102"/>
                                        </p:tgtEl>
                                      </p:cBhvr>
                                    </p:animEffect>
                                  </p:childTnLst>
                                </p:cTn>
                              </p:par>
                              <p:par>
                                <p:cTn id="32" presetID="16" presetClass="entr" presetSubtype="21" fill="hold" nodeType="withEffect">
                                  <p:stCondLst>
                                    <p:cond delay="0"/>
                                  </p:stCondLst>
                                  <p:childTnLst>
                                    <p:set>
                                      <p:cBhvr>
                                        <p:cTn id="33" dur="1" fill="hold">
                                          <p:stCondLst>
                                            <p:cond delay="0"/>
                                          </p:stCondLst>
                                        </p:cTn>
                                        <p:tgtEl>
                                          <p:spTgt spid="103"/>
                                        </p:tgtEl>
                                        <p:attrNameLst>
                                          <p:attrName>style.visibility</p:attrName>
                                        </p:attrNameLst>
                                      </p:cBhvr>
                                      <p:to>
                                        <p:strVal val="visible"/>
                                      </p:to>
                                    </p:set>
                                    <p:animEffect transition="in" filter="barn(inVertical)">
                                      <p:cBhvr>
                                        <p:cTn id="34" dur="500"/>
                                        <p:tgtEl>
                                          <p:spTgt spid="103"/>
                                        </p:tgtEl>
                                      </p:cBhvr>
                                    </p:animEffect>
                                  </p:childTnLst>
                                </p:cTn>
                              </p:par>
                              <p:par>
                                <p:cTn id="35" presetID="16" presetClass="entr" presetSubtype="21"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par>
                                <p:cTn id="38" presetID="16" presetClass="entr" presetSubtype="21"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down)">
                                      <p:cBhvr>
                                        <p:cTn id="4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23" grpId="0" animBg="1"/>
      <p:bldP spid="14" grpId="0"/>
      <p:bldP spid="21" grpId="0" animBg="1"/>
    </p:bldLst>
  </p:timing>
</p:sld>
</file>

<file path=ppt/slides/slide4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二、沸腾</a:t>
            </a:r>
          </a:p>
        </p:txBody>
      </p:sp>
      <p:pic>
        <p:nvPicPr>
          <p:cNvPr id="11" name="图片 10" title=""/>
          <p:cNvPicPr>
            <a:picLocks noChangeAspect="1"/>
          </p:cNvPicPr>
          <p:nvPr/>
        </p:nvPicPr>
        <p:blipFill>
          <a:blip r:embed="rId3"/>
          <a:stretch>
            <a:fillRect/>
          </a:stretch>
        </p:blipFill>
        <p:spPr>
          <a:xfrm>
            <a:off x="5509260" y="1383030"/>
            <a:ext cx="4709160" cy="2895600"/>
          </a:xfrm>
          <a:prstGeom prst="rect">
            <a:avLst/>
          </a:prstGeom>
        </p:spPr>
      </p:pic>
      <p:sp>
        <p:nvSpPr>
          <p:cNvPr id="104" name="文本框 103" title=""/>
          <p:cNvSpPr txBox="1"/>
          <p:nvPr/>
        </p:nvSpPr>
        <p:spPr>
          <a:xfrm>
            <a:off x="292735" y="1608455"/>
            <a:ext cx="5080000" cy="922020"/>
          </a:xfrm>
          <a:prstGeom prst="rect">
            <a:avLst/>
          </a:prstGeom>
          <a:noFill/>
          <a:ln w="9525">
            <a:noFill/>
          </a:ln>
        </p:spPr>
        <p:txBody>
          <a:bodyPr>
            <a:spAutoFit/>
          </a:bodyPr>
          <a:lstStyle/>
          <a:p>
            <a:pPr indent="0" fontAlgn="auto">
              <a:lnSpc>
                <a:spcPct val="150000"/>
              </a:lnSpc>
            </a:pPr>
            <a:r>
              <a:rPr lang="zh-CN" b="1">
                <a:solidFill>
                  <a:srgbClr val="366091"/>
                </a:solidFill>
                <a:latin typeface="微软雅黑" panose="020b0503020204020204" charset="-122"/>
                <a:ea typeface="微软雅黑" panose="020b0503020204020204" charset="-122"/>
                <a:cs typeface="微软雅黑" panose="020b0503020204020204" charset="-122"/>
              </a:rPr>
              <a:t>1.沸腾的概念：</a:t>
            </a:r>
            <a:r>
              <a:rPr lang="zh-CN" b="0">
                <a:latin typeface="微软雅黑" panose="020b0503020204020204" charset="-122"/>
                <a:ea typeface="微软雅黑" panose="020b0503020204020204" charset="-122"/>
                <a:cs typeface="微软雅黑" panose="020b0503020204020204" charset="-122"/>
              </a:rPr>
              <a:t>沸腾是</a:t>
            </a:r>
            <a:r>
              <a:rPr lang="en-US" altLang="zh-CN" b="0" u="sng">
                <a:solidFill>
                  <a:srgbClr val="FF0000"/>
                </a:solidFill>
                <a:uFill>
                  <a:solidFill>
                    <a:srgbClr val="000000"/>
                  </a:solidFill>
                </a:uFill>
                <a:latin typeface="微软雅黑" panose="020b0503020204020204" charset="-122"/>
                <a:ea typeface="微软雅黑" panose="020b0503020204020204" charset="-122"/>
                <a:cs typeface="微软雅黑" panose="020b0503020204020204" charset="-122"/>
              </a:rPr>
              <a:t>              </a:t>
            </a:r>
            <a:r>
              <a:rPr lang="zh-CN" b="0">
                <a:latin typeface="微软雅黑" panose="020b0503020204020204" charset="-122"/>
                <a:ea typeface="微软雅黑" panose="020b0503020204020204" charset="-122"/>
                <a:cs typeface="微软雅黑" panose="020b0503020204020204" charset="-122"/>
              </a:rPr>
              <a:t>和</a:t>
            </a:r>
            <a:r>
              <a:rPr lang="en-US" altLang="zh-CN" b="0" u="sng">
                <a:solidFill>
                  <a:srgbClr val="FF0000"/>
                </a:solidFill>
                <a:uFill>
                  <a:solidFill>
                    <a:srgbClr val="000000"/>
                  </a:solidFill>
                </a:uFill>
                <a:latin typeface="微软雅黑" panose="020b0503020204020204" charset="-122"/>
                <a:ea typeface="微软雅黑" panose="020b0503020204020204" charset="-122"/>
                <a:cs typeface="微软雅黑" panose="020b0503020204020204" charset="-122"/>
              </a:rPr>
              <a:t>         </a:t>
            </a:r>
            <a:r>
              <a:rPr lang="zh-CN" b="0">
                <a:latin typeface="微软雅黑" panose="020b0503020204020204" charset="-122"/>
                <a:ea typeface="微软雅黑" panose="020b0503020204020204" charset="-122"/>
                <a:cs typeface="微软雅黑" panose="020b0503020204020204" charset="-122"/>
              </a:rPr>
              <a:t>同时发生的</a:t>
            </a:r>
            <a:r>
              <a:rPr lang="zh-CN" b="0">
                <a:highlight>
                  <a:srgbClr val="FFFF00"/>
                </a:highlight>
                <a:latin typeface="微软雅黑" panose="020b0503020204020204" charset="-122"/>
                <a:ea typeface="微软雅黑" panose="020b0503020204020204" charset="-122"/>
                <a:cs typeface="微软雅黑" panose="020b0503020204020204" charset="-122"/>
              </a:rPr>
              <a:t>剧烈的汽化现象</a:t>
            </a:r>
            <a:r>
              <a:rPr lang="zh-CN" b="0">
                <a:latin typeface="微软雅黑" panose="020b0503020204020204" charset="-122"/>
                <a:ea typeface="微软雅黑" panose="020b0503020204020204" charset="-122"/>
                <a:cs typeface="微软雅黑" panose="020b0503020204020204" charset="-122"/>
              </a:rPr>
              <a:t>。</a:t>
            </a:r>
            <a:endParaRPr lang="zh-CN" altLang="en-US">
              <a:latin typeface="微软雅黑" panose="020b0503020204020204" charset="-122"/>
              <a:ea typeface="微软雅黑" panose="020b0503020204020204" charset="-122"/>
              <a:cs typeface="微软雅黑" panose="020b0503020204020204" charset="-122"/>
            </a:endParaRPr>
          </a:p>
        </p:txBody>
      </p:sp>
      <p:sp>
        <p:nvSpPr>
          <p:cNvPr id="13" name="矩形标注 12" title=""/>
          <p:cNvSpPr/>
          <p:nvPr/>
        </p:nvSpPr>
        <p:spPr>
          <a:xfrm>
            <a:off x="10354945" y="1383030"/>
            <a:ext cx="1810385" cy="741045"/>
          </a:xfrm>
          <a:prstGeom prst="wedgeRectCallout">
            <a:avLst>
              <a:gd name="adj1" fmla="val -143125"/>
              <a:gd name="adj2" fmla="val 89845"/>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atin typeface="微软雅黑" panose="020b0503020204020204" charset="-122"/>
                <a:ea typeface="微软雅黑" panose="020b0503020204020204" charset="-122"/>
                <a:cs typeface="微软雅黑" panose="020b0503020204020204" charset="-122"/>
              </a:rPr>
              <a:t>发生在液体内部和表面的汽化</a:t>
            </a:r>
          </a:p>
        </p:txBody>
      </p:sp>
      <p:sp>
        <p:nvSpPr>
          <p:cNvPr id="14" name="文本框 13" title=""/>
          <p:cNvSpPr txBox="1"/>
          <p:nvPr/>
        </p:nvSpPr>
        <p:spPr>
          <a:xfrm>
            <a:off x="2618740" y="1695450"/>
            <a:ext cx="1097280" cy="368300"/>
          </a:xfrm>
          <a:prstGeom prst="rect">
            <a:avLst/>
          </a:prstGeom>
          <a:noFill/>
        </p:spPr>
        <p:txBody>
          <a:bodyPr wrap="none" rtlCol="0">
            <a:spAutoFit/>
          </a:bodyPr>
          <a:lstStyle/>
          <a:p>
            <a:r>
              <a:rPr lang="zh-CN" altLang="en-US">
                <a:solidFill>
                  <a:srgbClr val="FF0000"/>
                </a:solidFill>
                <a:latin typeface="微软雅黑" panose="020b0503020204020204" charset="-122"/>
                <a:ea typeface="微软雅黑" panose="020b0503020204020204" charset="-122"/>
              </a:rPr>
              <a:t>液体内部</a:t>
            </a:r>
          </a:p>
        </p:txBody>
      </p:sp>
      <p:sp>
        <p:nvSpPr>
          <p:cNvPr id="15" name="文本框 14" title=""/>
          <p:cNvSpPr txBox="1"/>
          <p:nvPr/>
        </p:nvSpPr>
        <p:spPr>
          <a:xfrm>
            <a:off x="3848735" y="1695450"/>
            <a:ext cx="640080" cy="368300"/>
          </a:xfrm>
          <a:prstGeom prst="rect">
            <a:avLst/>
          </a:prstGeom>
          <a:noFill/>
        </p:spPr>
        <p:txBody>
          <a:bodyPr wrap="none" rtlCol="0">
            <a:spAutoFit/>
          </a:bodyPr>
          <a:lstStyle/>
          <a:p>
            <a:r>
              <a:rPr lang="zh-CN" altLang="en-US">
                <a:solidFill>
                  <a:srgbClr val="FF0000"/>
                </a:solidFill>
                <a:latin typeface="微软雅黑" panose="020b0503020204020204" charset="-122"/>
                <a:ea typeface="微软雅黑" panose="020b0503020204020204" charset="-122"/>
              </a:rPr>
              <a:t>表面</a:t>
            </a:r>
          </a:p>
        </p:txBody>
      </p:sp>
      <p:sp>
        <p:nvSpPr>
          <p:cNvPr id="16" name="文本框 15" title=""/>
          <p:cNvSpPr txBox="1"/>
          <p:nvPr/>
        </p:nvSpPr>
        <p:spPr>
          <a:xfrm>
            <a:off x="292735" y="2597785"/>
            <a:ext cx="5080000" cy="506730"/>
          </a:xfrm>
          <a:prstGeom prst="rect">
            <a:avLst/>
          </a:prstGeom>
          <a:noFill/>
          <a:ln w="9525">
            <a:noFill/>
          </a:ln>
        </p:spPr>
        <p:txBody>
          <a:bodyPr>
            <a:spAutoFit/>
          </a:bodyPr>
          <a:lstStyle/>
          <a:p>
            <a:pPr indent="0" fontAlgn="auto">
              <a:lnSpc>
                <a:spcPct val="150000"/>
              </a:lnSpc>
            </a:pPr>
            <a:r>
              <a:rPr b="1">
                <a:solidFill>
                  <a:schemeClr val="accent1">
                    <a:lumMod val="75000"/>
                  </a:schemeClr>
                </a:solidFill>
                <a:latin typeface="微软雅黑" panose="020b0503020204020204" charset="-122"/>
                <a:ea typeface="微软雅黑" panose="020b0503020204020204" charset="-122"/>
                <a:cs typeface="微软雅黑" panose="020b0503020204020204" charset="-122"/>
              </a:rPr>
              <a:t>2.探究水沸腾时温度变化的特点</a:t>
            </a:r>
          </a:p>
        </p:txBody>
      </p:sp>
      <p:sp>
        <p:nvSpPr>
          <p:cNvPr id="17" name="文本框 16" title=""/>
          <p:cNvSpPr txBox="1"/>
          <p:nvPr/>
        </p:nvSpPr>
        <p:spPr>
          <a:xfrm>
            <a:off x="292735" y="2968942"/>
            <a:ext cx="5080000" cy="1753235"/>
          </a:xfrm>
          <a:prstGeom prst="rect">
            <a:avLst/>
          </a:prstGeom>
          <a:noFill/>
          <a:ln w="9525">
            <a:noFill/>
          </a:ln>
        </p:spPr>
        <p:txBody>
          <a:bodyPr>
            <a:spAutoFit/>
          </a:bodyPr>
          <a:lstStyle/>
          <a:p>
            <a:pPr indent="0" fontAlgn="auto">
              <a:lnSpc>
                <a:spcPct val="150000"/>
              </a:lnSpc>
            </a:pPr>
            <a:r>
              <a:rPr lang="zh-CN" b="1">
                <a:solidFill>
                  <a:srgbClr val="E36C09"/>
                </a:solidFill>
                <a:latin typeface="微软雅黑" panose="020b0503020204020204" charset="-122"/>
                <a:ea typeface="微软雅黑" panose="020b0503020204020204" charset="-122"/>
              </a:rPr>
              <a:t>【提出问题】</a:t>
            </a:r>
            <a:r>
              <a:rPr lang="zh-CN" b="0">
                <a:solidFill>
                  <a:srgbClr val="000000"/>
                </a:solidFill>
                <a:latin typeface="微软雅黑" panose="020b0503020204020204" charset="-122"/>
                <a:ea typeface="微软雅黑" panose="020b0503020204020204" charset="-122"/>
              </a:rPr>
              <a:t>水在沸腾时有什么特征？水沸腾后，如果继续加热，是不是温度会越来越高？</a:t>
            </a:r>
          </a:p>
          <a:p>
            <a:pPr indent="0" fontAlgn="auto">
              <a:lnSpc>
                <a:spcPct val="150000"/>
              </a:lnSpc>
            </a:pPr>
            <a:r>
              <a:rPr lang="zh-CN" b="1">
                <a:solidFill>
                  <a:srgbClr val="E36C09"/>
                </a:solidFill>
                <a:latin typeface="微软雅黑" panose="020b0503020204020204" charset="-122"/>
                <a:ea typeface="微软雅黑" panose="020b0503020204020204" charset="-122"/>
              </a:rPr>
              <a:t>【实验器材】</a:t>
            </a:r>
            <a:r>
              <a:rPr lang="zh-CN" b="0">
                <a:latin typeface="微软雅黑" panose="020b0503020204020204" charset="-122"/>
                <a:ea typeface="微软雅黑" panose="020b0503020204020204" charset="-122"/>
              </a:rPr>
              <a:t>铁架台、酒精灯、石棉网、烧杯、温度计、火柴、硬纸板、停表等。</a:t>
            </a:r>
            <a:endParaRPr lang="zh-CN" altLang="en-US">
              <a:latin typeface="微软雅黑" panose="020b0503020204020204" charset="-122"/>
              <a:ea typeface="微软雅黑" panose="020b0503020204020204" charset="-122"/>
            </a:endParaRPr>
          </a:p>
        </p:txBody>
      </p:sp>
      <p:pic>
        <p:nvPicPr>
          <p:cNvPr id="6" name="图片 357" title=""/>
          <p:cNvPicPr>
            <a:picLocks noChangeAspect="1"/>
          </p:cNvPicPr>
          <p:nvPr/>
        </p:nvPicPr>
        <p:blipFill>
          <a:blip r:embed="rId4"/>
          <a:stretch>
            <a:fillRect/>
          </a:stretch>
        </p:blipFill>
        <p:spPr>
          <a:xfrm>
            <a:off x="10610215" y="4390390"/>
            <a:ext cx="1300480" cy="2129790"/>
          </a:xfrm>
          <a:prstGeom prst="rect">
            <a:avLst/>
          </a:prstGeom>
          <a:noFill/>
          <a:ln w="9525">
            <a:noFill/>
          </a:ln>
        </p:spPr>
      </p:pic>
      <p:sp>
        <p:nvSpPr>
          <p:cNvPr id="18" name="文本框 17" title=""/>
          <p:cNvSpPr txBox="1"/>
          <p:nvPr/>
        </p:nvSpPr>
        <p:spPr>
          <a:xfrm>
            <a:off x="292735" y="4665345"/>
            <a:ext cx="10211435" cy="2168525"/>
          </a:xfrm>
          <a:prstGeom prst="rect">
            <a:avLst/>
          </a:prstGeom>
          <a:noFill/>
          <a:ln w="9525">
            <a:noFill/>
          </a:ln>
        </p:spPr>
        <p:txBody>
          <a:bodyPr wrap="square">
            <a:spAutoFit/>
          </a:bodyPr>
          <a:lstStyle/>
          <a:p>
            <a:pPr indent="0" fontAlgn="auto">
              <a:lnSpc>
                <a:spcPct val="150000"/>
              </a:lnSpc>
            </a:pPr>
            <a:r>
              <a:rPr lang="zh-CN" b="1">
                <a:solidFill>
                  <a:srgbClr val="E36C09"/>
                </a:solidFill>
                <a:latin typeface="微软雅黑" panose="020b0503020204020204" charset="-122"/>
                <a:ea typeface="微软雅黑" panose="020b0503020204020204" charset="-122"/>
              </a:rPr>
              <a:t>【实验过程】</a:t>
            </a:r>
            <a:r>
              <a:rPr lang="zh-CN" b="0">
                <a:solidFill>
                  <a:srgbClr val="000000"/>
                </a:solidFill>
                <a:latin typeface="微软雅黑" panose="020b0503020204020204" charset="-122"/>
                <a:ea typeface="微软雅黑" panose="020b0503020204020204" charset="-122"/>
              </a:rPr>
              <a:t>（1）按如图所示自下而上组装实验装置，在烧杯中装入水，用酒精灯的外焰给烧杯加热，并给烧杯盖上硬纸板，同时用温度计测量水温，并观察水温变化；</a:t>
            </a:r>
          </a:p>
          <a:p>
            <a:pPr indent="0" fontAlgn="auto">
              <a:lnSpc>
                <a:spcPct val="150000"/>
              </a:lnSpc>
            </a:pPr>
            <a:r>
              <a:rPr lang="zh-CN" b="0">
                <a:solidFill>
                  <a:srgbClr val="000000"/>
                </a:solidFill>
                <a:latin typeface="微软雅黑" panose="020b0503020204020204" charset="-122"/>
                <a:ea typeface="微软雅黑" panose="020b0503020204020204" charset="-122"/>
              </a:rPr>
              <a:t>（2）当水温达到90℃时去掉硬纸板，每隔1min记录一次水温，知道水沸腾后5min为止。同时注意观察水沸腾前后水中气泡在上升过程中的变化；</a:t>
            </a:r>
          </a:p>
          <a:p>
            <a:pPr indent="0" fontAlgn="auto">
              <a:lnSpc>
                <a:spcPct val="150000"/>
              </a:lnSpc>
            </a:pPr>
            <a:r>
              <a:rPr lang="zh-CN" b="0">
                <a:solidFill>
                  <a:srgbClr val="000000"/>
                </a:solidFill>
                <a:latin typeface="微软雅黑" panose="020b0503020204020204" charset="-122"/>
                <a:ea typeface="微软雅黑" panose="020b0503020204020204" charset="-122"/>
              </a:rPr>
              <a:t>（3）撤掉酒精灯，停止对水加热，观察水的变化情况。</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right)">
                                      <p:cBhvr>
                                        <p:cTn id="23" dur="500"/>
                                        <p:tgtEl>
                                          <p:spTgt spid="13"/>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04"/>
                                        </p:tgtEl>
                                        <p:attrNameLst>
                                          <p:attrName>style.visibility</p:attrName>
                                        </p:attrNameLst>
                                      </p:cBhvr>
                                      <p:to>
                                        <p:strVal val="visible"/>
                                      </p:to>
                                    </p:set>
                                    <p:animEffect transition="in" filter="wipe(left)">
                                      <p:cBhvr>
                                        <p:cTn id="28" dur="500"/>
                                        <p:tgtEl>
                                          <p:spTgt spid="104"/>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left)">
                                      <p:cBhvr>
                                        <p:cTn id="38" dur="500"/>
                                        <p:tgtEl>
                                          <p:spTgt spid="15"/>
                                        </p:tgtEl>
                                      </p:cBhvr>
                                    </p:animEffect>
                                  </p:childTnLst>
                                </p:cTn>
                              </p:par>
                            </p:childTnLst>
                          </p:cTn>
                        </p:par>
                      </p:childTnLst>
                    </p:cTn>
                  </p:par>
                  <p:par>
                    <p:cTn id="39" fill="hold" nodeType="clickPar">
                      <p:stCondLst>
                        <p:cond delay="indefinite"/>
                        <p:cond evt="onBegin" delay="0">
                          <p:tn val="38"/>
                        </p:cond>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left)">
                                      <p:cBhvr>
                                        <p:cTn id="43" dur="500"/>
                                        <p:tgtEl>
                                          <p:spTgt spid="16"/>
                                        </p:tgtEl>
                                      </p:cBhvr>
                                    </p:animEffect>
                                  </p:childTnLst>
                                </p:cTn>
                              </p:par>
                            </p:childTnLst>
                          </p:cTn>
                        </p:par>
                      </p:childTnLst>
                    </p:cTn>
                  </p:par>
                  <p:par>
                    <p:cTn id="44" fill="hold" nodeType="clickPar">
                      <p:stCondLst>
                        <p:cond delay="indefinite"/>
                        <p:cond evt="onBegin" delay="0">
                          <p:tn val="43"/>
                        </p:cond>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7">
                                            <p:txEl>
                                              <p:pRg st="0" end="0"/>
                                            </p:txEl>
                                          </p:spTgt>
                                        </p:tgtEl>
                                        <p:attrNameLst>
                                          <p:attrName>style.visibility</p:attrName>
                                        </p:attrNameLst>
                                      </p:cBhvr>
                                      <p:to>
                                        <p:strVal val="visible"/>
                                      </p:to>
                                    </p:set>
                                    <p:animEffect transition="in" filter="wipe(left)">
                                      <p:cBhvr>
                                        <p:cTn id="48" dur="500"/>
                                        <p:tgtEl>
                                          <p:spTgt spid="17">
                                            <p:txEl>
                                              <p:pRg st="0" end="0"/>
                                            </p:txEl>
                                          </p:spTgt>
                                        </p:tgtEl>
                                      </p:cBhvr>
                                    </p:animEffect>
                                  </p:childTnLst>
                                </p:cTn>
                              </p:par>
                            </p:childTnLst>
                          </p:cTn>
                        </p:par>
                      </p:childTnLst>
                    </p:cTn>
                  </p:par>
                  <p:par>
                    <p:cTn id="49" fill="hold" nodeType="clickPar">
                      <p:stCondLst>
                        <p:cond delay="indefinite"/>
                        <p:cond evt="onBegin" delay="0">
                          <p:tn val="48"/>
                        </p:cond>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7">
                                            <p:txEl>
                                              <p:pRg st="1" end="1"/>
                                            </p:txEl>
                                          </p:spTgt>
                                        </p:tgtEl>
                                        <p:attrNameLst>
                                          <p:attrName>style.visibility</p:attrName>
                                        </p:attrNameLst>
                                      </p:cBhvr>
                                      <p:to>
                                        <p:strVal val="visible"/>
                                      </p:to>
                                    </p:set>
                                    <p:animEffect transition="in" filter="wipe(left)">
                                      <p:cBhvr>
                                        <p:cTn id="53" dur="500"/>
                                        <p:tgtEl>
                                          <p:spTgt spid="17">
                                            <p:txEl>
                                              <p:pRg st="1" end="1"/>
                                            </p:txEl>
                                          </p:spTgt>
                                        </p:tgtEl>
                                      </p:cBhvr>
                                    </p:animEffect>
                                  </p:childTnLst>
                                </p:cTn>
                              </p:par>
                            </p:childTnLst>
                          </p:cTn>
                        </p:par>
                      </p:childTnLst>
                    </p:cTn>
                  </p:par>
                  <p:par>
                    <p:cTn id="54" fill="hold" nodeType="clickPar">
                      <p:stCondLst>
                        <p:cond delay="indefinite"/>
                        <p:cond evt="onBegin" delay="0">
                          <p:tn val="53"/>
                        </p:cond>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18">
                                            <p:txEl>
                                              <p:pRg st="0" end="0"/>
                                            </p:txEl>
                                          </p:spTgt>
                                        </p:tgtEl>
                                        <p:attrNameLst>
                                          <p:attrName>style.visibility</p:attrName>
                                        </p:attrNameLst>
                                      </p:cBhvr>
                                      <p:to>
                                        <p:strVal val="visible"/>
                                      </p:to>
                                    </p:set>
                                    <p:animEffect transition="in" filter="wipe(left)">
                                      <p:cBhvr>
                                        <p:cTn id="58" dur="500"/>
                                        <p:tgtEl>
                                          <p:spTgt spid="18">
                                            <p:txEl>
                                              <p:pRg st="0" end="0"/>
                                            </p:txEl>
                                          </p:spTgt>
                                        </p:tgtEl>
                                      </p:cBhvr>
                                    </p:animEffect>
                                  </p:childTnLst>
                                </p:cTn>
                              </p:par>
                            </p:childTnLst>
                          </p:cTn>
                        </p:par>
                      </p:childTnLst>
                    </p:cTn>
                  </p:par>
                  <p:par>
                    <p:cTn id="59" fill="hold" nodeType="clickPar">
                      <p:stCondLst>
                        <p:cond delay="indefinite"/>
                        <p:cond evt="onBegin" delay="0">
                          <p:tn val="58"/>
                        </p:cond>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barn(inVertical)">
                                      <p:cBhvr>
                                        <p:cTn id="63" dur="500"/>
                                        <p:tgtEl>
                                          <p:spTgt spid="6"/>
                                        </p:tgtEl>
                                      </p:cBhvr>
                                    </p:animEffect>
                                  </p:childTnLst>
                                </p:cTn>
                              </p:par>
                            </p:childTnLst>
                          </p:cTn>
                        </p:par>
                      </p:childTnLst>
                    </p:cTn>
                  </p:par>
                  <p:par>
                    <p:cTn id="64" fill="hold" nodeType="clickPar">
                      <p:stCondLst>
                        <p:cond delay="indefinite"/>
                        <p:cond evt="onBegin" delay="0">
                          <p:tn val="63"/>
                        </p:cond>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18">
                                            <p:txEl>
                                              <p:pRg st="1" end="1"/>
                                            </p:txEl>
                                          </p:spTgt>
                                        </p:tgtEl>
                                        <p:attrNameLst>
                                          <p:attrName>style.visibility</p:attrName>
                                        </p:attrNameLst>
                                      </p:cBhvr>
                                      <p:to>
                                        <p:strVal val="visible"/>
                                      </p:to>
                                    </p:set>
                                    <p:animEffect transition="in" filter="wipe(left)">
                                      <p:cBhvr>
                                        <p:cTn id="68" dur="500"/>
                                        <p:tgtEl>
                                          <p:spTgt spid="18">
                                            <p:txEl>
                                              <p:pRg st="1" end="1"/>
                                            </p:txEl>
                                          </p:spTgt>
                                        </p:tgtEl>
                                      </p:cBhvr>
                                    </p:animEffect>
                                  </p:childTnLst>
                                </p:cTn>
                              </p:par>
                            </p:childTnLst>
                          </p:cTn>
                        </p:par>
                      </p:childTnLst>
                    </p:cTn>
                  </p:par>
                  <p:par>
                    <p:cTn id="69" fill="hold" nodeType="clickPar">
                      <p:stCondLst>
                        <p:cond delay="indefinite"/>
                        <p:cond evt="onBegin" delay="0">
                          <p:tn val="68"/>
                        </p:cond>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18">
                                            <p:txEl>
                                              <p:pRg st="2" end="2"/>
                                            </p:txEl>
                                          </p:spTgt>
                                        </p:tgtEl>
                                        <p:attrNameLst>
                                          <p:attrName>style.visibility</p:attrName>
                                        </p:attrNameLst>
                                      </p:cBhvr>
                                      <p:to>
                                        <p:strVal val="visible"/>
                                      </p:to>
                                    </p:set>
                                    <p:animEffect transition="in" filter="wipe(left)">
                                      <p:cBhvr>
                                        <p:cTn id="73"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104" grpId="0"/>
      <p:bldP spid="13" grpId="0" animBg="1"/>
      <p:bldP spid="14" grpId="0"/>
      <p:bldP spid="15" grpId="0"/>
      <p:bldP spid="16" grpId="0"/>
    </p:bldLst>
  </p:timing>
</p:sld>
</file>

<file path=ppt/slides/slide4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14" name="图片 13" title=""/>
          <p:cNvPicPr>
            <a:picLocks noChangeAspect="1"/>
          </p:cNvPicPr>
          <p:nvPr/>
        </p:nvPicPr>
        <p:blipFill>
          <a:blip r:embed="rId3"/>
          <a:stretch>
            <a:fillRect/>
          </a:stretch>
        </p:blipFill>
        <p:spPr>
          <a:xfrm>
            <a:off x="4622163" y="4246048"/>
            <a:ext cx="3046095" cy="1689198"/>
          </a:xfrm>
          <a:prstGeom prst="rect">
            <a:avLst/>
          </a:prstGeom>
        </p:spPr>
      </p:pic>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4"/>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二、沸腾</a:t>
            </a:r>
          </a:p>
        </p:txBody>
      </p:sp>
      <p:sp>
        <p:nvSpPr>
          <p:cNvPr id="18" name="文本框 17" title=""/>
          <p:cNvSpPr txBox="1"/>
          <p:nvPr/>
        </p:nvSpPr>
        <p:spPr>
          <a:xfrm>
            <a:off x="292735" y="1480185"/>
            <a:ext cx="10211435" cy="458908"/>
          </a:xfrm>
          <a:prstGeom prst="rect">
            <a:avLst/>
          </a:prstGeom>
          <a:noFill/>
          <a:ln w="9525">
            <a:noFill/>
          </a:ln>
        </p:spPr>
        <p:txBody>
          <a:bodyPr wrap="square">
            <a:spAutoFit/>
          </a:bodyPr>
          <a:lstStyle/>
          <a:p>
            <a:pPr indent="0" fontAlgn="auto">
              <a:lnSpc>
                <a:spcPct val="150000"/>
              </a:lnSpc>
            </a:pPr>
            <a:r>
              <a:rPr lang="zh-CN" b="1">
                <a:latin typeface="微软雅黑" panose="020b0503020204020204" charset="-122"/>
                <a:ea typeface="微软雅黑" panose="020b0503020204020204" charset="-122"/>
              </a:rPr>
              <a:t>【实验数据】</a:t>
            </a:r>
            <a:endParaRPr lang="zh-CN" b="0">
              <a:latin typeface="微软雅黑" panose="020b0503020204020204" charset="-122"/>
              <a:ea typeface="微软雅黑" panose="020b0503020204020204" charset="-122"/>
            </a:endParaRPr>
          </a:p>
        </p:txBody>
      </p:sp>
      <p:graphicFrame>
        <p:nvGraphicFramePr>
          <p:cNvPr id="7" name="表格 6" title=""/>
          <p:cNvGraphicFramePr>
            <a:graphicFrameLocks noGrp="1"/>
          </p:cNvGraphicFramePr>
          <p:nvPr>
            <p:extLst>
              <p:ext uri="{D42A27DB-BD31-4B8C-83A1-F6EECF244321}">
                <p14:modId xmlns:p14="http://schemas.microsoft.com/office/powerpoint/2010/main" val="1888259570"/>
              </p:ext>
            </p:extLst>
          </p:nvPr>
        </p:nvGraphicFramePr>
        <p:xfrm>
          <a:off x="504825" y="2105025"/>
          <a:ext cx="11222355" cy="1533525"/>
        </p:xfrm>
        <a:graphic>
          <a:graphicData uri="http://schemas.openxmlformats.org/drawingml/2006/table">
            <a:tbl>
              <a:tblPr firstRow="1" bandRow="1">
                <a:tableStyleId>{5940675A-B579-460E-94D1-54222C63F5DA}</a:tableStyleId>
              </a:tblPr>
              <a:tblGrid>
                <a:gridCol w="1781810"/>
                <a:gridCol w="857885"/>
                <a:gridCol w="855980"/>
                <a:gridCol w="853440"/>
                <a:gridCol w="857885"/>
                <a:gridCol w="862965"/>
                <a:gridCol w="850900"/>
                <a:gridCol w="855980"/>
                <a:gridCol w="853440"/>
                <a:gridCol w="857885"/>
                <a:gridCol w="855980"/>
                <a:gridCol w="878205"/>
              </a:tblGrid>
              <a:tr h="511175">
                <a:tc>
                  <a:txBody>
                    <a:bodyPr vert="horz" wrap="square"/>
                    <a:lstStyle/>
                    <a:p>
                      <a:pPr indent="0" algn="ctr">
                        <a:buNone/>
                      </a:pPr>
                      <a:r>
                        <a:rPr lang="en-US" sz="1800" b="0" err="1">
                          <a:solidFill>
                            <a:schemeClr val="tx1"/>
                          </a:solidFill>
                          <a:latin typeface="微软雅黑" panose="020b0503020204020204" charset="-122"/>
                          <a:ea typeface="微软雅黑" panose="020b0503020204020204" charset="-122"/>
                          <a:cs typeface="微软雅黑" panose="020b0503020204020204" charset="-122"/>
                        </a:rPr>
                        <a:t>时间/min</a:t>
                      </a:r>
                      <a:endParaRPr lang="en-US" altLang="en-US" sz="1800" b="0">
                        <a:solidFill>
                          <a:schemeClr val="tx1"/>
                        </a:solidFill>
                        <a:latin typeface="微软雅黑" panose="020b0503020204020204" charset="-122"/>
                        <a:ea typeface="微软雅黑" panose="020b0503020204020204" charset="-122"/>
                        <a:cs typeface="微软雅黑" panose="020b050302020402020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800" b="0">
                          <a:solidFill>
                            <a:schemeClr val="tx1"/>
                          </a:solidFill>
                          <a:latin typeface="微软雅黑" panose="020b0503020204020204" charset="-122"/>
                          <a:ea typeface="微软雅黑" panose="020b0503020204020204" charset="-122"/>
                          <a:cs typeface="宋体" panose="02010600030101010101" pitchFamily="2" charset="-122"/>
                        </a:rPr>
                        <a:t>0</a:t>
                      </a:r>
                      <a:endParaRPr lang="en-US" altLang="en-US" sz="1800" b="0">
                        <a:solidFill>
                          <a:schemeClr val="tx1"/>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800" b="0">
                          <a:solidFill>
                            <a:schemeClr val="tx1"/>
                          </a:solidFill>
                          <a:latin typeface="微软雅黑" panose="020b0503020204020204" charset="-122"/>
                          <a:ea typeface="微软雅黑" panose="020b0503020204020204" charset="-122"/>
                          <a:cs typeface="宋体" panose="02010600030101010101" pitchFamily="2" charset="-122"/>
                        </a:rPr>
                        <a:t>1</a:t>
                      </a:r>
                      <a:endParaRPr lang="en-US" altLang="en-US" sz="1800" b="0">
                        <a:solidFill>
                          <a:schemeClr val="tx1"/>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800" b="0">
                          <a:solidFill>
                            <a:schemeClr val="tx1"/>
                          </a:solidFill>
                          <a:latin typeface="微软雅黑" panose="020b0503020204020204" charset="-122"/>
                          <a:ea typeface="微软雅黑" panose="020b0503020204020204" charset="-122"/>
                          <a:cs typeface="宋体" panose="02010600030101010101" pitchFamily="2" charset="-122"/>
                        </a:rPr>
                        <a:t>2</a:t>
                      </a:r>
                      <a:endParaRPr lang="en-US" altLang="en-US" sz="1800" b="0">
                        <a:solidFill>
                          <a:schemeClr val="tx1"/>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800" b="0">
                          <a:solidFill>
                            <a:schemeClr val="tx1"/>
                          </a:solidFill>
                          <a:latin typeface="微软雅黑" panose="020b0503020204020204" charset="-122"/>
                          <a:ea typeface="微软雅黑" panose="020b0503020204020204" charset="-122"/>
                          <a:cs typeface="宋体" panose="02010600030101010101" pitchFamily="2" charset="-122"/>
                        </a:rPr>
                        <a:t>3</a:t>
                      </a:r>
                      <a:endParaRPr lang="en-US" altLang="en-US" sz="1800" b="0">
                        <a:solidFill>
                          <a:schemeClr val="tx1"/>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800" b="0">
                          <a:solidFill>
                            <a:schemeClr val="tx1"/>
                          </a:solidFill>
                          <a:latin typeface="微软雅黑" panose="020b0503020204020204" charset="-122"/>
                          <a:ea typeface="微软雅黑" panose="020b0503020204020204" charset="-122"/>
                          <a:cs typeface="宋体" panose="02010600030101010101" pitchFamily="2" charset="-122"/>
                        </a:rPr>
                        <a:t>4</a:t>
                      </a:r>
                      <a:endParaRPr lang="en-US" altLang="en-US" sz="1800" b="0">
                        <a:solidFill>
                          <a:schemeClr val="tx1"/>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800" b="0">
                          <a:solidFill>
                            <a:schemeClr val="tx1"/>
                          </a:solidFill>
                          <a:latin typeface="微软雅黑" panose="020b0503020204020204" charset="-122"/>
                          <a:ea typeface="微软雅黑" panose="020b0503020204020204" charset="-122"/>
                          <a:cs typeface="宋体" panose="02010600030101010101" pitchFamily="2" charset="-122"/>
                        </a:rPr>
                        <a:t>5</a:t>
                      </a:r>
                      <a:endParaRPr lang="en-US" altLang="en-US" sz="1800" b="0">
                        <a:solidFill>
                          <a:schemeClr val="tx1"/>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800" b="0">
                          <a:solidFill>
                            <a:schemeClr val="tx1"/>
                          </a:solidFill>
                          <a:latin typeface="微软雅黑" panose="020b0503020204020204" charset="-122"/>
                          <a:ea typeface="微软雅黑" panose="020b0503020204020204" charset="-122"/>
                          <a:cs typeface="宋体" panose="02010600030101010101" pitchFamily="2" charset="-122"/>
                        </a:rPr>
                        <a:t>6</a:t>
                      </a:r>
                      <a:endParaRPr lang="en-US" altLang="en-US" sz="1800" b="0">
                        <a:solidFill>
                          <a:schemeClr val="tx1"/>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800" b="0">
                          <a:solidFill>
                            <a:schemeClr val="tx1"/>
                          </a:solidFill>
                          <a:latin typeface="微软雅黑" panose="020b0503020204020204" charset="-122"/>
                          <a:ea typeface="微软雅黑" panose="020b0503020204020204" charset="-122"/>
                          <a:cs typeface="宋体" panose="02010600030101010101" pitchFamily="2" charset="-122"/>
                        </a:rPr>
                        <a:t>7</a:t>
                      </a:r>
                      <a:endParaRPr lang="en-US" altLang="en-US" sz="1800" b="0">
                        <a:solidFill>
                          <a:schemeClr val="tx1"/>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800" b="0">
                          <a:solidFill>
                            <a:schemeClr val="tx1"/>
                          </a:solidFill>
                          <a:latin typeface="微软雅黑" panose="020b0503020204020204" charset="-122"/>
                          <a:ea typeface="微软雅黑" panose="020b0503020204020204" charset="-122"/>
                          <a:cs typeface="宋体" panose="02010600030101010101" pitchFamily="2" charset="-122"/>
                        </a:rPr>
                        <a:t>8</a:t>
                      </a:r>
                      <a:endParaRPr lang="en-US" altLang="en-US" sz="1800" b="0">
                        <a:solidFill>
                          <a:schemeClr val="tx1"/>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800" b="0">
                          <a:solidFill>
                            <a:schemeClr val="tx1"/>
                          </a:solidFill>
                          <a:latin typeface="微软雅黑" panose="020b0503020204020204" charset="-122"/>
                          <a:ea typeface="微软雅黑" panose="020b0503020204020204" charset="-122"/>
                          <a:cs typeface="宋体" panose="02010600030101010101" pitchFamily="2" charset="-122"/>
                        </a:rPr>
                        <a:t>9</a:t>
                      </a:r>
                      <a:endParaRPr lang="en-US" altLang="en-US" sz="1800" b="0">
                        <a:solidFill>
                          <a:schemeClr val="tx1"/>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800" b="0">
                          <a:solidFill>
                            <a:schemeClr val="tx1"/>
                          </a:solidFill>
                          <a:latin typeface="微软雅黑" panose="020b0503020204020204" charset="-122"/>
                          <a:ea typeface="微软雅黑" panose="020b0503020204020204" charset="-122"/>
                          <a:cs typeface="宋体" panose="02010600030101010101" pitchFamily="2" charset="-122"/>
                        </a:rPr>
                        <a:t>10</a:t>
                      </a:r>
                      <a:endParaRPr lang="en-US" altLang="en-US" sz="1800" b="0">
                        <a:solidFill>
                          <a:schemeClr val="tx1"/>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11175">
                <a:tc>
                  <a:txBody>
                    <a:bodyPr vert="horz" wrap="square"/>
                    <a:lstStyle/>
                    <a:p>
                      <a:pPr indent="0" algn="ctr">
                        <a:buNone/>
                      </a:pPr>
                      <a:r>
                        <a:rPr lang="en-US" sz="1800" b="0">
                          <a:solidFill>
                            <a:schemeClr val="tx1"/>
                          </a:solidFill>
                          <a:latin typeface="微软雅黑" panose="020b0503020204020204" charset="-122"/>
                          <a:ea typeface="微软雅黑" panose="020b0503020204020204" charset="-122"/>
                          <a:cs typeface="微软雅黑" panose="020b0503020204020204" charset="-122"/>
                        </a:rPr>
                        <a:t>温度/℃</a:t>
                      </a:r>
                      <a:endParaRPr lang="en-US" altLang="en-US" sz="1800" b="0">
                        <a:solidFill>
                          <a:schemeClr val="tx1"/>
                        </a:solidFill>
                        <a:latin typeface="微软雅黑" panose="020b0503020204020204" charset="-122"/>
                        <a:ea typeface="微软雅黑" panose="020b0503020204020204" charset="-122"/>
                        <a:cs typeface="微软雅黑" panose="020b050302020402020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800" b="0">
                          <a:solidFill>
                            <a:schemeClr val="tx1"/>
                          </a:solidFill>
                          <a:latin typeface="微软雅黑" panose="020b0503020204020204" charset="-122"/>
                          <a:ea typeface="微软雅黑" panose="020b0503020204020204" charset="-122"/>
                          <a:cs typeface="宋体" panose="02010600030101010101" pitchFamily="2" charset="-122"/>
                        </a:rPr>
                        <a:t>90</a:t>
                      </a:r>
                      <a:endParaRPr lang="en-US" altLang="en-US" sz="1800" b="0">
                        <a:solidFill>
                          <a:schemeClr val="tx1"/>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800" b="0">
                          <a:solidFill>
                            <a:schemeClr val="tx1"/>
                          </a:solidFill>
                          <a:latin typeface="微软雅黑" panose="020b0503020204020204" charset="-122"/>
                          <a:ea typeface="微软雅黑" panose="020b0503020204020204" charset="-122"/>
                          <a:cs typeface="宋体" panose="02010600030101010101" pitchFamily="2" charset="-122"/>
                        </a:rPr>
                        <a:t>92</a:t>
                      </a:r>
                      <a:endParaRPr lang="en-US" altLang="en-US" sz="1800" b="0">
                        <a:solidFill>
                          <a:schemeClr val="tx1"/>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800" b="0">
                          <a:solidFill>
                            <a:schemeClr val="tx1"/>
                          </a:solidFill>
                          <a:latin typeface="微软雅黑" panose="020b0503020204020204" charset="-122"/>
                          <a:ea typeface="微软雅黑" panose="020b0503020204020204" charset="-122"/>
                          <a:cs typeface="宋体" panose="02010600030101010101" pitchFamily="2" charset="-122"/>
                        </a:rPr>
                        <a:t>94</a:t>
                      </a:r>
                      <a:endParaRPr lang="en-US" altLang="en-US" sz="1800" b="0">
                        <a:solidFill>
                          <a:schemeClr val="tx1"/>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800" b="0">
                          <a:solidFill>
                            <a:schemeClr val="tx1"/>
                          </a:solidFill>
                          <a:latin typeface="微软雅黑" panose="020b0503020204020204" charset="-122"/>
                          <a:ea typeface="微软雅黑" panose="020b0503020204020204" charset="-122"/>
                          <a:cs typeface="宋体" panose="02010600030101010101" pitchFamily="2" charset="-122"/>
                        </a:rPr>
                        <a:t>96</a:t>
                      </a:r>
                      <a:endParaRPr lang="en-US" altLang="en-US" sz="1800" b="0">
                        <a:solidFill>
                          <a:schemeClr val="tx1"/>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800" b="0">
                          <a:solidFill>
                            <a:schemeClr val="tx1"/>
                          </a:solidFill>
                          <a:latin typeface="微软雅黑" panose="020b0503020204020204" charset="-122"/>
                          <a:ea typeface="微软雅黑" panose="020b0503020204020204" charset="-122"/>
                          <a:cs typeface="宋体" panose="02010600030101010101" pitchFamily="2" charset="-122"/>
                        </a:rPr>
                        <a:t>98</a:t>
                      </a:r>
                      <a:endParaRPr lang="en-US" altLang="en-US" sz="1800" b="0">
                        <a:solidFill>
                          <a:schemeClr val="tx1"/>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800" b="0">
                          <a:solidFill>
                            <a:schemeClr val="tx1"/>
                          </a:solidFill>
                          <a:latin typeface="微软雅黑" panose="020b0503020204020204" charset="-122"/>
                          <a:ea typeface="微软雅黑" panose="020b0503020204020204" charset="-122"/>
                          <a:cs typeface="宋体" panose="02010600030101010101" pitchFamily="2" charset="-122"/>
                        </a:rPr>
                        <a:t>100</a:t>
                      </a:r>
                      <a:endParaRPr lang="en-US" altLang="en-US" sz="1800" b="0">
                        <a:solidFill>
                          <a:schemeClr val="tx1"/>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800" b="0">
                          <a:solidFill>
                            <a:schemeClr val="tx1"/>
                          </a:solidFill>
                          <a:latin typeface="微软雅黑" panose="020b0503020204020204" charset="-122"/>
                          <a:ea typeface="微软雅黑" panose="020b0503020204020204" charset="-122"/>
                          <a:cs typeface="宋体" panose="02010600030101010101" pitchFamily="2" charset="-122"/>
                        </a:rPr>
                        <a:t>100</a:t>
                      </a:r>
                      <a:endParaRPr lang="en-US" altLang="en-US" sz="1800" b="0">
                        <a:solidFill>
                          <a:schemeClr val="tx1"/>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800" b="0">
                          <a:solidFill>
                            <a:schemeClr val="tx1"/>
                          </a:solidFill>
                          <a:latin typeface="微软雅黑" panose="020b0503020204020204" charset="-122"/>
                          <a:ea typeface="微软雅黑" panose="020b0503020204020204" charset="-122"/>
                          <a:cs typeface="宋体" panose="02010600030101010101" pitchFamily="2" charset="-122"/>
                        </a:rPr>
                        <a:t>100</a:t>
                      </a:r>
                      <a:endParaRPr lang="en-US" altLang="en-US" sz="1800" b="0">
                        <a:solidFill>
                          <a:schemeClr val="tx1"/>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800" b="0">
                          <a:solidFill>
                            <a:schemeClr val="tx1"/>
                          </a:solidFill>
                          <a:latin typeface="微软雅黑" panose="020b0503020204020204" charset="-122"/>
                          <a:ea typeface="微软雅黑" panose="020b0503020204020204" charset="-122"/>
                          <a:cs typeface="宋体" panose="02010600030101010101" pitchFamily="2" charset="-122"/>
                        </a:rPr>
                        <a:t>100</a:t>
                      </a:r>
                      <a:endParaRPr lang="en-US" altLang="en-US" sz="1800" b="0">
                        <a:solidFill>
                          <a:schemeClr val="tx1"/>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800" b="0">
                          <a:solidFill>
                            <a:schemeClr val="tx1"/>
                          </a:solidFill>
                          <a:latin typeface="微软雅黑" panose="020b0503020204020204" charset="-122"/>
                          <a:ea typeface="微软雅黑" panose="020b0503020204020204" charset="-122"/>
                          <a:cs typeface="宋体" panose="02010600030101010101" pitchFamily="2" charset="-122"/>
                        </a:rPr>
                        <a:t>100</a:t>
                      </a:r>
                      <a:endParaRPr lang="en-US" altLang="en-US" sz="1800" b="0">
                        <a:solidFill>
                          <a:schemeClr val="tx1"/>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800" b="0">
                          <a:solidFill>
                            <a:schemeClr val="tx1"/>
                          </a:solidFill>
                          <a:latin typeface="微软雅黑" panose="020b0503020204020204" charset="-122"/>
                          <a:ea typeface="微软雅黑" panose="020b0503020204020204" charset="-122"/>
                          <a:cs typeface="宋体" panose="02010600030101010101" pitchFamily="2" charset="-122"/>
                        </a:rPr>
                        <a:t>100</a:t>
                      </a:r>
                      <a:endParaRPr lang="en-US" altLang="en-US" sz="1800" b="0">
                        <a:solidFill>
                          <a:schemeClr val="tx1"/>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11175">
                <a:tc>
                  <a:txBody>
                    <a:bodyPr vert="horz" wrap="square"/>
                    <a:lstStyle/>
                    <a:p>
                      <a:pPr indent="0" algn="ctr">
                        <a:buNone/>
                      </a:pPr>
                      <a:r>
                        <a:rPr lang="en-US" sz="1800" b="0">
                          <a:solidFill>
                            <a:schemeClr val="tx1"/>
                          </a:solidFill>
                          <a:latin typeface="微软雅黑" panose="020b0503020204020204" charset="-122"/>
                          <a:ea typeface="微软雅黑" panose="020b0503020204020204" charset="-122"/>
                          <a:cs typeface="宋体" panose="02010600030101010101" pitchFamily="2" charset="-122"/>
                        </a:rPr>
                        <a:t>水的状态</a:t>
                      </a:r>
                      <a:endParaRPr lang="en-US" altLang="en-US" sz="1800" b="0">
                        <a:solidFill>
                          <a:schemeClr val="tx1"/>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5">
                  <a:txBody>
                    <a:bodyPr vert="horz" wrap="square"/>
                    <a:lstStyle/>
                    <a:p>
                      <a:pPr indent="0" algn="ctr">
                        <a:buNone/>
                      </a:pPr>
                      <a:r>
                        <a:rPr lang="en-US" sz="1800" b="0" err="1">
                          <a:solidFill>
                            <a:schemeClr val="tx1"/>
                          </a:solidFill>
                          <a:latin typeface="微软雅黑" panose="020b0503020204020204" charset="-122"/>
                          <a:ea typeface="微软雅黑" panose="020b0503020204020204" charset="-122"/>
                          <a:cs typeface="宋体" panose="02010600030101010101" pitchFamily="2" charset="-122"/>
                        </a:rPr>
                        <a:t>未沸腾</a:t>
                      </a:r>
                      <a:endParaRPr lang="en-US" altLang="en-US" sz="1800" b="0">
                        <a:solidFill>
                          <a:schemeClr val="tx1"/>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vert="horz" wrap="square"/>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vert="horz" wrap="square"/>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vert="horz" wrap="square"/>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vert="horz" wrap="square"/>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6">
                  <a:txBody>
                    <a:bodyPr vert="horz" wrap="square"/>
                    <a:lstStyle/>
                    <a:p>
                      <a:pPr indent="0" algn="ctr">
                        <a:buNone/>
                      </a:pPr>
                      <a:r>
                        <a:rPr lang="en-US" sz="1800" b="0" err="1">
                          <a:solidFill>
                            <a:schemeClr val="tx1"/>
                          </a:solidFill>
                          <a:latin typeface="微软雅黑" panose="020b0503020204020204" charset="-122"/>
                          <a:ea typeface="微软雅黑" panose="020b0503020204020204" charset="-122"/>
                          <a:cs typeface="宋体" panose="02010600030101010101" pitchFamily="2" charset="-122"/>
                        </a:rPr>
                        <a:t>沸腾</a:t>
                      </a:r>
                      <a:endParaRPr lang="en-US" altLang="en-US" sz="1800" b="0">
                        <a:solidFill>
                          <a:schemeClr val="tx1"/>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vert="horz" wrap="square"/>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vert="horz" wrap="square"/>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vert="horz" wrap="square"/>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vert="horz" wrap="square"/>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vert="horz" wrap="square"/>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bl>
          </a:graphicData>
        </a:graphic>
      </p:graphicFrame>
      <p:sp>
        <p:nvSpPr>
          <p:cNvPr id="10" name="文本框 9" title=""/>
          <p:cNvSpPr txBox="1"/>
          <p:nvPr/>
        </p:nvSpPr>
        <p:spPr>
          <a:xfrm>
            <a:off x="292735" y="3787140"/>
            <a:ext cx="1853565" cy="458908"/>
          </a:xfrm>
          <a:prstGeom prst="rect">
            <a:avLst/>
          </a:prstGeom>
          <a:noFill/>
          <a:ln w="9525">
            <a:noFill/>
          </a:ln>
        </p:spPr>
        <p:txBody>
          <a:bodyPr wrap="square">
            <a:spAutoFit/>
          </a:bodyPr>
          <a:lstStyle/>
          <a:p>
            <a:pPr indent="0" fontAlgn="auto">
              <a:lnSpc>
                <a:spcPct val="150000"/>
              </a:lnSpc>
            </a:pPr>
            <a:r>
              <a:rPr lang="zh-CN" b="1">
                <a:latin typeface="微软雅黑" panose="020b0503020204020204" charset="-122"/>
                <a:ea typeface="微软雅黑" panose="020b0503020204020204" charset="-122"/>
              </a:rPr>
              <a:t>【实验现象】</a:t>
            </a:r>
            <a:endParaRPr lang="zh-CN" b="0">
              <a:latin typeface="微软雅黑" panose="020b0503020204020204" charset="-122"/>
              <a:ea typeface="微软雅黑" panose="020b0503020204020204" charset="-122"/>
            </a:endParaRPr>
          </a:p>
        </p:txBody>
      </p:sp>
      <p:sp>
        <p:nvSpPr>
          <p:cNvPr id="19" name="文本框 18" title=""/>
          <p:cNvSpPr txBox="1"/>
          <p:nvPr/>
        </p:nvSpPr>
        <p:spPr>
          <a:xfrm>
            <a:off x="993775" y="4293870"/>
            <a:ext cx="2726690" cy="1753235"/>
          </a:xfrm>
          <a:prstGeom prst="rect">
            <a:avLst/>
          </a:prstGeom>
          <a:noFill/>
          <a:ln w="19050">
            <a:solidFill>
              <a:schemeClr val="accent2">
                <a:lumMod val="75000"/>
              </a:schemeClr>
            </a:solidFill>
          </a:ln>
        </p:spPr>
        <p:txBody>
          <a:bodyPr wrap="square">
            <a:spAutoFit/>
          </a:bodyPr>
          <a:lstStyle/>
          <a:p>
            <a:pPr indent="0" fontAlgn="auto">
              <a:lnSpc>
                <a:spcPct val="150000"/>
              </a:lnSpc>
            </a:pPr>
            <a:r>
              <a:rPr lang="zh-CN" b="0">
                <a:solidFill>
                  <a:schemeClr val="accent1"/>
                </a:solidFill>
                <a:latin typeface="微软雅黑" panose="020b0503020204020204" charset="-122"/>
                <a:ea typeface="微软雅黑" panose="020b0503020204020204" charset="-122"/>
              </a:rPr>
              <a:t>沸腾前，烧杯底部有气泡产生，温度越高，气泡越多，气泡在上升过程中体积逐渐减小，直至消失</a:t>
            </a:r>
            <a:endParaRPr lang="zh-CN" altLang="en-US" b="0">
              <a:solidFill>
                <a:schemeClr val="accent1"/>
              </a:solidFill>
              <a:latin typeface="微软雅黑" panose="020b0503020204020204" charset="-122"/>
              <a:ea typeface="微软雅黑" panose="020b0503020204020204" charset="-122"/>
            </a:endParaRPr>
          </a:p>
        </p:txBody>
      </p:sp>
      <p:cxnSp>
        <p:nvCxnSpPr>
          <p:cNvPr id="20" name="直接连接符 19" title=""/>
          <p:cNvCxnSpPr/>
          <p:nvPr/>
        </p:nvCxnSpPr>
        <p:spPr>
          <a:xfrm flipV="1">
            <a:off x="3721735" y="4914265"/>
            <a:ext cx="1186815" cy="40640"/>
          </a:xfrm>
          <a:prstGeom prst="line">
            <a:avLst/>
          </a:prstGeom>
          <a:ln w="28575" cmpd="sng">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21" name="文本框 20" title=""/>
          <p:cNvSpPr txBox="1"/>
          <p:nvPr/>
        </p:nvSpPr>
        <p:spPr>
          <a:xfrm>
            <a:off x="8582660" y="4340860"/>
            <a:ext cx="2726690" cy="1753235"/>
          </a:xfrm>
          <a:prstGeom prst="rect">
            <a:avLst/>
          </a:prstGeom>
          <a:noFill/>
          <a:ln w="19050">
            <a:solidFill>
              <a:srgbClr val="7030A0"/>
            </a:solidFill>
          </a:ln>
        </p:spPr>
        <p:txBody>
          <a:bodyPr wrap="square">
            <a:spAutoFit/>
          </a:bodyPr>
          <a:lstStyle/>
          <a:p>
            <a:pPr indent="0" fontAlgn="auto">
              <a:lnSpc>
                <a:spcPct val="150000"/>
              </a:lnSpc>
            </a:pPr>
            <a:r>
              <a:rPr lang="zh-CN" b="0">
                <a:solidFill>
                  <a:schemeClr val="accent4"/>
                </a:solidFill>
                <a:latin typeface="微软雅黑" panose="020b0503020204020204" charset="-122"/>
                <a:ea typeface="微软雅黑" panose="020b0503020204020204" charset="-122"/>
              </a:rPr>
              <a:t>水沸腾时，有大量的气泡产生，气泡在上升过程中体积变大，到达水面时破裂，并发出里面的水蒸气</a:t>
            </a:r>
          </a:p>
        </p:txBody>
      </p:sp>
      <p:cxnSp>
        <p:nvCxnSpPr>
          <p:cNvPr id="22" name="直接连接符 21" title=""/>
          <p:cNvCxnSpPr/>
          <p:nvPr/>
        </p:nvCxnSpPr>
        <p:spPr>
          <a:xfrm flipV="1">
            <a:off x="7359015" y="4943475"/>
            <a:ext cx="1186815" cy="40640"/>
          </a:xfrm>
          <a:prstGeom prst="line">
            <a:avLst/>
          </a:prstGeom>
          <a:ln w="28575" cmpd="sng">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3" name="文本框 22" title=""/>
          <p:cNvSpPr txBox="1"/>
          <p:nvPr/>
        </p:nvSpPr>
        <p:spPr>
          <a:xfrm>
            <a:off x="749300" y="6289040"/>
            <a:ext cx="11377295" cy="368300"/>
          </a:xfrm>
          <a:prstGeom prst="rect">
            <a:avLst/>
          </a:prstGeom>
          <a:noFill/>
          <a:ln w="9525">
            <a:noFill/>
          </a:ln>
        </p:spPr>
        <p:txBody>
          <a:bodyPr wrap="square">
            <a:spAutoFit/>
          </a:bodyPr>
          <a:lstStyle/>
          <a:p>
            <a:pPr indent="0"/>
            <a:r>
              <a:rPr lang="zh-CN" b="0">
                <a:solidFill>
                  <a:schemeClr val="bg1"/>
                </a:solidFill>
                <a:highlight>
                  <a:srgbClr val="FF0000"/>
                </a:highlight>
                <a:latin typeface="微软雅黑" panose="020b0503020204020204" charset="-122"/>
                <a:ea typeface="微软雅黑" panose="020b0503020204020204" charset="-122"/>
              </a:rPr>
              <a:t>沸腾前，对水加热，水的温度不断升高；沸腾时，继续对水加热，水的温度</a:t>
            </a:r>
            <a:r>
              <a:rPr lang="zh-CN" b="0">
                <a:solidFill>
                  <a:schemeClr val="bg1"/>
                </a:solidFill>
                <a:highlight>
                  <a:srgbClr val="FF0000"/>
                </a:highlight>
                <a:uFill>
                  <a:solidFill>
                    <a:srgbClr val="000000"/>
                  </a:solidFill>
                </a:uFill>
                <a:latin typeface="微软雅黑" panose="020b0503020204020204" charset="-122"/>
                <a:ea typeface="微软雅黑" panose="020b0503020204020204" charset="-122"/>
              </a:rPr>
              <a:t>保持不变</a:t>
            </a:r>
            <a:r>
              <a:rPr lang="zh-CN" b="0">
                <a:solidFill>
                  <a:schemeClr val="bg1"/>
                </a:solidFill>
                <a:highlight>
                  <a:srgbClr val="FF0000"/>
                </a:highlight>
                <a:latin typeface="微软雅黑" panose="020b0503020204020204" charset="-122"/>
                <a:ea typeface="微软雅黑" panose="020b0503020204020204" charset="-122"/>
              </a:rPr>
              <a:t>；停止加热，水</a:t>
            </a:r>
            <a:r>
              <a:rPr lang="zh-CN" b="0">
                <a:solidFill>
                  <a:schemeClr val="bg1"/>
                </a:solidFill>
                <a:highlight>
                  <a:srgbClr val="FF0000"/>
                </a:highlight>
                <a:uFill>
                  <a:solidFill>
                    <a:srgbClr val="000000"/>
                  </a:solidFill>
                </a:uFill>
                <a:latin typeface="微软雅黑" panose="020b0503020204020204" charset="-122"/>
                <a:ea typeface="微软雅黑" panose="020b0503020204020204" charset="-122"/>
              </a:rPr>
              <a:t>不再</a:t>
            </a:r>
            <a:r>
              <a:rPr lang="zh-CN" b="0">
                <a:solidFill>
                  <a:schemeClr val="bg1"/>
                </a:solidFill>
                <a:highlight>
                  <a:srgbClr val="FF0000"/>
                </a:highlight>
                <a:latin typeface="微软雅黑" panose="020b0503020204020204" charset="-122"/>
                <a:ea typeface="微软雅黑" panose="020b0503020204020204" charset="-122"/>
              </a:rPr>
              <a:t>沸腾。</a:t>
            </a:r>
            <a:endParaRPr lang="zh-CN" altLang="en-US" b="0">
              <a:solidFill>
                <a:schemeClr val="bg1"/>
              </a:solidFill>
              <a:highlight>
                <a:srgbClr val="FF0000"/>
              </a:highlight>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8">
                                            <p:txEl>
                                              <p:pRg st="0" end="0"/>
                                            </p:txEl>
                                          </p:spTgt>
                                        </p:tgtEl>
                                        <p:attrNameLst>
                                          <p:attrName>style.visibility</p:attrName>
                                        </p:attrNameLst>
                                      </p:cBhvr>
                                      <p:to>
                                        <p:strVal val="visible"/>
                                      </p:to>
                                    </p:set>
                                    <p:animEffect transition="in" filter="wipe(left)">
                                      <p:cBhvr>
                                        <p:cTn id="18" dur="500"/>
                                        <p:tgtEl>
                                          <p:spTgt spid="18">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Effect transition="in" filter="wipe(left)">
                                      <p:cBhvr>
                                        <p:cTn id="28" dur="500"/>
                                        <p:tgtEl>
                                          <p:spTgt spid="10">
                                            <p:txEl>
                                              <p:pRg st="0" end="0"/>
                                            </p:txEl>
                                          </p:spTgt>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left)">
                                      <p:cBhvr>
                                        <p:cTn id="36" dur="500"/>
                                        <p:tgtEl>
                                          <p:spTgt spid="19"/>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2"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right)">
                                      <p:cBhvr>
                                        <p:cTn id="41" dur="500"/>
                                        <p:tgtEl>
                                          <p:spTgt spid="22"/>
                                        </p:tgtEl>
                                      </p:cBhvr>
                                    </p:animEffect>
                                  </p:childTnLst>
                                </p:cTn>
                              </p:par>
                              <p:par>
                                <p:cTn id="42" presetID="22" presetClass="entr" presetSubtype="2"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right)">
                                      <p:cBhvr>
                                        <p:cTn id="44" dur="500"/>
                                        <p:tgtEl>
                                          <p:spTgt spid="21"/>
                                        </p:tgtEl>
                                      </p:cBhvr>
                                    </p:animEffect>
                                  </p:childTnLst>
                                </p:cTn>
                              </p:par>
                            </p:childTnLst>
                          </p:cTn>
                        </p:par>
                      </p:childTnLst>
                    </p:cTn>
                  </p:par>
                  <p:par>
                    <p:cTn id="45" fill="hold" nodeType="clickPar">
                      <p:stCondLst>
                        <p:cond delay="indefinite"/>
                        <p:cond evt="onBegin" delay="0">
                          <p:tn val="44"/>
                        </p:cond>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left)">
                                      <p:cBhvr>
                                        <p:cTn id="4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19" grpId="0" animBg="1"/>
      <p:bldP spid="21" grpId="0" animBg="1"/>
      <p:bldP spid="23" grpId="0"/>
    </p:bldLst>
  </p:timing>
</p:sld>
</file>

<file path=ppt/slides/slide4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63" name="图片 62" title=""/>
          <p:cNvPicPr>
            <a:picLocks noChangeAspect="1"/>
          </p:cNvPicPr>
          <p:nvPr/>
        </p:nvPicPr>
        <p:blipFill>
          <a:blip r:embed="rId2"/>
          <a:stretch>
            <a:fillRect/>
          </a:stretch>
        </p:blipFill>
        <p:spPr>
          <a:xfrm>
            <a:off x="4350385" y="2076450"/>
            <a:ext cx="4128770" cy="2327910"/>
          </a:xfrm>
          <a:prstGeom prst="rect">
            <a:avLst/>
          </a:prstGeom>
        </p:spPr>
      </p:pic>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3"/>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二、沸腾</a:t>
            </a:r>
          </a:p>
        </p:txBody>
      </p:sp>
      <p:sp>
        <p:nvSpPr>
          <p:cNvPr id="18" name="文本框 17" title=""/>
          <p:cNvSpPr txBox="1"/>
          <p:nvPr/>
        </p:nvSpPr>
        <p:spPr>
          <a:xfrm>
            <a:off x="292735" y="1480185"/>
            <a:ext cx="5373370" cy="506730"/>
          </a:xfrm>
          <a:prstGeom prst="rect">
            <a:avLst/>
          </a:prstGeom>
          <a:noFill/>
          <a:ln w="9525">
            <a:noFill/>
          </a:ln>
        </p:spPr>
        <p:txBody>
          <a:bodyPr wrap="square">
            <a:spAutoFit/>
          </a:bodyPr>
          <a:lstStyle/>
          <a:p>
            <a:pPr indent="0" fontAlgn="auto">
              <a:lnSpc>
                <a:spcPct val="150000"/>
              </a:lnSpc>
            </a:pPr>
            <a:r>
              <a:rPr lang="zh-CN" b="1">
                <a:solidFill>
                  <a:srgbClr val="E36C09"/>
                </a:solidFill>
                <a:latin typeface="微软雅黑" panose="020b0503020204020204" charset="-122"/>
                <a:ea typeface="微软雅黑" panose="020b0503020204020204" charset="-122"/>
              </a:rPr>
              <a:t>【分析论证】</a:t>
            </a:r>
            <a:r>
              <a:rPr lang="zh-CN">
                <a:solidFill>
                  <a:schemeClr val="tx1"/>
                </a:solidFill>
                <a:latin typeface="微软雅黑" panose="020b0503020204020204" charset="-122"/>
                <a:ea typeface="微软雅黑" panose="020b0503020204020204" charset="-122"/>
              </a:rPr>
              <a:t>水沸腾前后温度随时间变化的图像</a:t>
            </a:r>
          </a:p>
        </p:txBody>
      </p:sp>
      <p:sp>
        <p:nvSpPr>
          <p:cNvPr id="11" name="矩形标注 10" title=""/>
          <p:cNvSpPr/>
          <p:nvPr/>
        </p:nvSpPr>
        <p:spPr>
          <a:xfrm>
            <a:off x="575310" y="2210435"/>
            <a:ext cx="3737610" cy="1908175"/>
          </a:xfrm>
          <a:prstGeom prst="wedgeRectCallout">
            <a:avLst>
              <a:gd name="adj1" fmla="val 68059"/>
              <a:gd name="adj2" fmla="val 32762"/>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sz="1600">
                <a:latin typeface="微软雅黑" panose="020b0503020204020204" charset="-122"/>
                <a:ea typeface="微软雅黑" panose="020b0503020204020204" charset="-122"/>
                <a:cs typeface="微软雅黑" panose="020b0503020204020204" charset="-122"/>
              </a:rPr>
              <a:t>水沸腾前，不断对水加热，水的温度不断升高，达到某一温度时，水开始沸腾，水内部产生大量气泡，气泡上升，到达水面破裂，这说明沸腾是在液体内部和表面同时发生的汽化现象</a:t>
            </a:r>
          </a:p>
        </p:txBody>
      </p:sp>
      <p:sp>
        <p:nvSpPr>
          <p:cNvPr id="13" name="矩形标注 12" title=""/>
          <p:cNvSpPr/>
          <p:nvPr/>
        </p:nvSpPr>
        <p:spPr>
          <a:xfrm>
            <a:off x="7919720" y="2210435"/>
            <a:ext cx="3949700" cy="1278890"/>
          </a:xfrm>
          <a:prstGeom prst="wedgeRectCallout">
            <a:avLst>
              <a:gd name="adj1" fmla="val -84228"/>
              <a:gd name="adj2" fmla="val 3619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sz="1600">
                <a:latin typeface="微软雅黑" panose="020b0503020204020204" charset="-122"/>
                <a:ea typeface="微软雅黑" panose="020b0503020204020204" charset="-122"/>
                <a:cs typeface="微软雅黑" panose="020b0503020204020204" charset="-122"/>
              </a:rPr>
              <a:t>水沸腾后，虽然继续加热，但水的温度不变。停止加热，水停止沸腾，说明水的沸腾需要吸收热量</a:t>
            </a:r>
          </a:p>
        </p:txBody>
      </p:sp>
      <p:sp>
        <p:nvSpPr>
          <p:cNvPr id="14" name="文本框 13" title=""/>
          <p:cNvSpPr txBox="1"/>
          <p:nvPr/>
        </p:nvSpPr>
        <p:spPr>
          <a:xfrm>
            <a:off x="292735" y="4688205"/>
            <a:ext cx="11337290" cy="1337945"/>
          </a:xfrm>
          <a:prstGeom prst="rect">
            <a:avLst/>
          </a:prstGeom>
          <a:noFill/>
          <a:ln w="9525">
            <a:noFill/>
          </a:ln>
        </p:spPr>
        <p:txBody>
          <a:bodyPr wrap="square">
            <a:spAutoFit/>
          </a:bodyPr>
          <a:lstStyle/>
          <a:p>
            <a:pPr indent="0" fontAlgn="auto">
              <a:lnSpc>
                <a:spcPct val="150000"/>
              </a:lnSpc>
            </a:pPr>
            <a:r>
              <a:rPr lang="zh-CN" b="1">
                <a:solidFill>
                  <a:srgbClr val="E36C09"/>
                </a:solidFill>
                <a:latin typeface="微软雅黑" panose="020b0503020204020204" charset="-122"/>
                <a:ea typeface="微软雅黑" panose="020b0503020204020204" charset="-122"/>
              </a:rPr>
              <a:t>【实验结论】</a:t>
            </a:r>
          </a:p>
          <a:p>
            <a:pPr indent="0" fontAlgn="auto">
              <a:lnSpc>
                <a:spcPct val="150000"/>
              </a:lnSpc>
            </a:pPr>
            <a:r>
              <a:rPr lang="zh-CN">
                <a:solidFill>
                  <a:schemeClr val="tx1"/>
                </a:solidFill>
                <a:latin typeface="微软雅黑" panose="020b0503020204020204" charset="-122"/>
                <a:ea typeface="微软雅黑" panose="020b0503020204020204" charset="-122"/>
              </a:rPr>
              <a:t>（1）沸腾的特点：液体沸腾时，</a:t>
            </a:r>
            <a:r>
              <a:rPr lang="zh-CN">
                <a:solidFill>
                  <a:schemeClr val="tx1"/>
                </a:solidFill>
                <a:highlight>
                  <a:srgbClr val="FFFF00"/>
                </a:highlight>
                <a:latin typeface="微软雅黑" panose="020b0503020204020204" charset="-122"/>
                <a:ea typeface="微软雅黑" panose="020b0503020204020204" charset="-122"/>
              </a:rPr>
              <a:t>吸收</a:t>
            </a:r>
            <a:r>
              <a:rPr lang="zh-CN">
                <a:solidFill>
                  <a:schemeClr val="tx1"/>
                </a:solidFill>
                <a:latin typeface="微软雅黑" panose="020b0503020204020204" charset="-122"/>
                <a:ea typeface="微软雅黑" panose="020b0503020204020204" charset="-122"/>
              </a:rPr>
              <a:t>热量，但温度</a:t>
            </a:r>
            <a:r>
              <a:rPr lang="zh-CN">
                <a:solidFill>
                  <a:schemeClr val="tx1"/>
                </a:solidFill>
                <a:highlight>
                  <a:srgbClr val="FFFF00"/>
                </a:highlight>
                <a:latin typeface="微软雅黑" panose="020b0503020204020204" charset="-122"/>
                <a:ea typeface="微软雅黑" panose="020b0503020204020204" charset="-122"/>
              </a:rPr>
              <a:t>保持不变</a:t>
            </a:r>
            <a:r>
              <a:rPr lang="zh-CN">
                <a:solidFill>
                  <a:schemeClr val="tx1"/>
                </a:solidFill>
                <a:latin typeface="微软雅黑" panose="020b0503020204020204" charset="-122"/>
                <a:ea typeface="微软雅黑" panose="020b0503020204020204" charset="-122"/>
              </a:rPr>
              <a:t>。这个保持不变的温度叫做该液体的</a:t>
            </a:r>
            <a:r>
              <a:rPr lang="zh-CN">
                <a:solidFill>
                  <a:schemeClr val="tx1"/>
                </a:solidFill>
                <a:highlight>
                  <a:srgbClr val="FFFF00"/>
                </a:highlight>
                <a:latin typeface="微软雅黑" panose="020b0503020204020204" charset="-122"/>
                <a:ea typeface="微软雅黑" panose="020b0503020204020204" charset="-122"/>
              </a:rPr>
              <a:t>沸点</a:t>
            </a:r>
            <a:r>
              <a:rPr lang="zh-CN">
                <a:solidFill>
                  <a:schemeClr val="tx1"/>
                </a:solidFill>
                <a:latin typeface="微软雅黑" panose="020b0503020204020204" charset="-122"/>
                <a:ea typeface="微软雅黑" panose="020b0503020204020204" charset="-122"/>
              </a:rPr>
              <a:t>；</a:t>
            </a:r>
          </a:p>
          <a:p>
            <a:pPr indent="0" fontAlgn="auto">
              <a:lnSpc>
                <a:spcPct val="150000"/>
              </a:lnSpc>
            </a:pPr>
            <a:r>
              <a:rPr lang="zh-CN">
                <a:solidFill>
                  <a:schemeClr val="tx1"/>
                </a:solidFill>
                <a:latin typeface="微软雅黑" panose="020b0503020204020204" charset="-122"/>
                <a:ea typeface="微软雅黑" panose="020b0503020204020204" charset="-122"/>
              </a:rPr>
              <a:t>（2）沸腾的条件：①温度</a:t>
            </a:r>
            <a:r>
              <a:rPr lang="zh-CN">
                <a:solidFill>
                  <a:schemeClr val="tx1"/>
                </a:solidFill>
                <a:highlight>
                  <a:srgbClr val="FFFF00"/>
                </a:highlight>
                <a:latin typeface="微软雅黑" panose="020b0503020204020204" charset="-122"/>
                <a:ea typeface="微软雅黑" panose="020b0503020204020204" charset="-122"/>
              </a:rPr>
              <a:t>达到沸点</a:t>
            </a:r>
            <a:r>
              <a:rPr lang="zh-CN">
                <a:solidFill>
                  <a:schemeClr val="tx1"/>
                </a:solidFill>
                <a:latin typeface="微软雅黑" panose="020b0503020204020204" charset="-122"/>
                <a:ea typeface="微软雅黑" panose="020b0503020204020204" charset="-122"/>
              </a:rPr>
              <a:t>；②</a:t>
            </a:r>
            <a:r>
              <a:rPr lang="zh-CN">
                <a:solidFill>
                  <a:schemeClr val="tx1"/>
                </a:solidFill>
                <a:highlight>
                  <a:srgbClr val="FFFF00"/>
                </a:highlight>
                <a:latin typeface="微软雅黑" panose="020b0503020204020204" charset="-122"/>
                <a:ea typeface="微软雅黑" panose="020b0503020204020204" charset="-122"/>
              </a:rPr>
              <a:t>继续吸热</a:t>
            </a:r>
            <a:r>
              <a:rPr lang="zh-CN">
                <a:solidFill>
                  <a:schemeClr val="tx1"/>
                </a:solidFill>
                <a:latin typeface="微软雅黑" panose="020b0503020204020204" charset="-122"/>
                <a:ea typeface="微软雅黑" panose="020b0503020204020204" charset="-122"/>
              </a:rPr>
              <a:t>。二者缺一不可。</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8">
                                            <p:txEl>
                                              <p:pRg st="0" end="0"/>
                                            </p:txEl>
                                          </p:spTgt>
                                        </p:tgtEl>
                                        <p:attrNameLst>
                                          <p:attrName>style.visibility</p:attrName>
                                        </p:attrNameLst>
                                      </p:cBhvr>
                                      <p:to>
                                        <p:strVal val="visible"/>
                                      </p:to>
                                    </p:set>
                                    <p:animEffect transition="in" filter="wipe(left)">
                                      <p:cBhvr>
                                        <p:cTn id="18" dur="500"/>
                                        <p:tgtEl>
                                          <p:spTgt spid="18">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barn(inVertical)">
                                      <p:cBhvr>
                                        <p:cTn id="23" dur="500"/>
                                        <p:tgtEl>
                                          <p:spTgt spid="63"/>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2"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right)">
                                      <p:cBhvr>
                                        <p:cTn id="33" dur="500"/>
                                        <p:tgtEl>
                                          <p:spTgt spid="13"/>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4">
                                            <p:txEl>
                                              <p:pRg st="0" end="0"/>
                                            </p:txEl>
                                          </p:spTgt>
                                        </p:tgtEl>
                                        <p:attrNameLst>
                                          <p:attrName>style.visibility</p:attrName>
                                        </p:attrNameLst>
                                      </p:cBhvr>
                                      <p:to>
                                        <p:strVal val="visible"/>
                                      </p:to>
                                    </p:set>
                                    <p:animEffect transition="in" filter="wipe(left)">
                                      <p:cBhvr>
                                        <p:cTn id="38" dur="500"/>
                                        <p:tgtEl>
                                          <p:spTgt spid="14">
                                            <p:txEl>
                                              <p:pRg st="0" end="0"/>
                                            </p:txEl>
                                          </p:spTgt>
                                        </p:tgtEl>
                                      </p:cBhvr>
                                    </p:animEffect>
                                  </p:childTnLst>
                                </p:cTn>
                              </p:par>
                            </p:childTnLst>
                          </p:cTn>
                        </p:par>
                      </p:childTnLst>
                    </p:cTn>
                  </p:par>
                  <p:par>
                    <p:cTn id="39" fill="hold" nodeType="clickPar">
                      <p:stCondLst>
                        <p:cond delay="indefinite"/>
                        <p:cond evt="onBegin" delay="0">
                          <p:tn val="38"/>
                        </p:cond>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4">
                                            <p:txEl>
                                              <p:pRg st="1" end="1"/>
                                            </p:txEl>
                                          </p:spTgt>
                                        </p:tgtEl>
                                        <p:attrNameLst>
                                          <p:attrName>style.visibility</p:attrName>
                                        </p:attrNameLst>
                                      </p:cBhvr>
                                      <p:to>
                                        <p:strVal val="visible"/>
                                      </p:to>
                                    </p:set>
                                    <p:animEffect transition="in" filter="wipe(left)">
                                      <p:cBhvr>
                                        <p:cTn id="43" dur="500"/>
                                        <p:tgtEl>
                                          <p:spTgt spid="14">
                                            <p:txEl>
                                              <p:pRg st="1" end="1"/>
                                            </p:txEl>
                                          </p:spTgt>
                                        </p:tgtEl>
                                      </p:cBhvr>
                                    </p:animEffect>
                                  </p:childTnLst>
                                </p:cTn>
                              </p:par>
                            </p:childTnLst>
                          </p:cTn>
                        </p:par>
                      </p:childTnLst>
                    </p:cTn>
                  </p:par>
                  <p:par>
                    <p:cTn id="44" fill="hold" nodeType="clickPar">
                      <p:stCondLst>
                        <p:cond delay="indefinite"/>
                        <p:cond evt="onBegin" delay="0">
                          <p:tn val="43"/>
                        </p:cond>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4">
                                            <p:txEl>
                                              <p:pRg st="2" end="2"/>
                                            </p:txEl>
                                          </p:spTgt>
                                        </p:tgtEl>
                                        <p:attrNameLst>
                                          <p:attrName>style.visibility</p:attrName>
                                        </p:attrNameLst>
                                      </p:cBhvr>
                                      <p:to>
                                        <p:strVal val="visible"/>
                                      </p:to>
                                    </p:set>
                                    <p:animEffect transition="in" filter="wipe(left)">
                                      <p:cBhvr>
                                        <p:cTn id="48"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11" grpId="0" animBg="1"/>
      <p:bldP spid="13" grpId="0" animBg="1"/>
    </p:bldLst>
  </p:timing>
</p:sld>
</file>

<file path=ppt/slides/slide4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3"/>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二、沸腾</a:t>
            </a:r>
          </a:p>
        </p:txBody>
      </p:sp>
      <p:sp>
        <p:nvSpPr>
          <p:cNvPr id="16" name="文本框 15" title=""/>
          <p:cNvSpPr txBox="1"/>
          <p:nvPr/>
        </p:nvSpPr>
        <p:spPr>
          <a:xfrm>
            <a:off x="292438" y="1034900"/>
            <a:ext cx="5080000" cy="506730"/>
          </a:xfrm>
          <a:prstGeom prst="rect">
            <a:avLst/>
          </a:prstGeom>
          <a:noFill/>
          <a:ln w="9525">
            <a:noFill/>
          </a:ln>
        </p:spPr>
        <p:txBody>
          <a:bodyPr>
            <a:spAutoFit/>
          </a:bodyPr>
          <a:lstStyle/>
          <a:p>
            <a:pPr indent="0" fontAlgn="auto">
              <a:lnSpc>
                <a:spcPct val="150000"/>
              </a:lnSpc>
            </a:pPr>
            <a:r>
              <a:rPr lang="en-US" b="1">
                <a:solidFill>
                  <a:schemeClr val="accent1">
                    <a:lumMod val="75000"/>
                  </a:schemeClr>
                </a:solidFill>
                <a:latin typeface="微软雅黑" panose="020b0503020204020204" charset="-122"/>
                <a:ea typeface="微软雅黑" panose="020b0503020204020204" charset="-122"/>
                <a:cs typeface="微软雅黑" panose="020b0503020204020204" charset="-122"/>
              </a:rPr>
              <a:t>3</a:t>
            </a:r>
            <a:r>
              <a:rPr b="1">
                <a:solidFill>
                  <a:schemeClr val="accent1">
                    <a:lumMod val="75000"/>
                  </a:schemeClr>
                </a:solidFill>
                <a:latin typeface="微软雅黑" panose="020b0503020204020204" charset="-122"/>
                <a:ea typeface="微软雅黑" panose="020b0503020204020204" charset="-122"/>
                <a:cs typeface="微软雅黑" panose="020b0503020204020204" charset="-122"/>
              </a:rPr>
              <a:t>.</a:t>
            </a:r>
            <a:r>
              <a:rPr lang="zh-CN" b="1">
                <a:solidFill>
                  <a:schemeClr val="accent1">
                    <a:lumMod val="75000"/>
                  </a:schemeClr>
                </a:solidFill>
                <a:latin typeface="微软雅黑" panose="020b0503020204020204" charset="-122"/>
                <a:ea typeface="微软雅黑" panose="020b0503020204020204" charset="-122"/>
                <a:cs typeface="微软雅黑" panose="020b0503020204020204" charset="-122"/>
              </a:rPr>
              <a:t>实验注意事项</a:t>
            </a:r>
            <a:endParaRPr b="1">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18" name="文本框 17" title=""/>
          <p:cNvSpPr txBox="1"/>
          <p:nvPr/>
        </p:nvSpPr>
        <p:spPr>
          <a:xfrm>
            <a:off x="292438" y="1436855"/>
            <a:ext cx="11576050" cy="3830955"/>
          </a:xfrm>
          <a:prstGeom prst="rect">
            <a:avLst/>
          </a:prstGeom>
          <a:noFill/>
          <a:ln w="9525">
            <a:noFill/>
          </a:ln>
          <a:effectLst>
            <a:innerShdw blurRad="63500" dist="50800" dir="16200000">
              <a:srgbClr val="A9D3F6">
                <a:alpha val="50000"/>
              </a:srgbClr>
            </a:innerShdw>
          </a:effectLst>
        </p:spPr>
        <p:txBody>
          <a:bodyPr wrap="square">
            <a:spAutoFit/>
          </a:bodyPr>
          <a:lstStyle/>
          <a:p>
            <a:pPr indent="0" fontAlgn="auto">
              <a:lnSpc>
                <a:spcPct val="150000"/>
              </a:lnSpc>
            </a:pPr>
            <a:r>
              <a:rPr lang="zh-CN" b="0">
                <a:solidFill>
                  <a:schemeClr val="accent6"/>
                </a:solidFill>
                <a:latin typeface="微软雅黑" panose="020b0503020204020204" charset="-122"/>
                <a:ea typeface="微软雅黑" panose="020b0503020204020204" charset="-122"/>
              </a:rPr>
              <a:t>（1）安装实验装置时，应按照自下而上的顺序进行；</a:t>
            </a:r>
          </a:p>
          <a:p>
            <a:pPr indent="0" fontAlgn="auto">
              <a:lnSpc>
                <a:spcPct val="150000"/>
              </a:lnSpc>
            </a:pPr>
            <a:r>
              <a:rPr lang="zh-CN" b="0">
                <a:solidFill>
                  <a:schemeClr val="accent6"/>
                </a:solidFill>
                <a:latin typeface="微软雅黑" panose="020b0503020204020204" charset="-122"/>
                <a:ea typeface="微软雅黑" panose="020b0503020204020204" charset="-122"/>
              </a:rPr>
              <a:t>（2）实验时，应用酒精灯外焰加热，为了便于调整器材固定的高度应先放好酒精灯，再确定铁圈的高度；</a:t>
            </a:r>
          </a:p>
          <a:p>
            <a:pPr indent="0" fontAlgn="auto">
              <a:lnSpc>
                <a:spcPct val="150000"/>
              </a:lnSpc>
            </a:pPr>
            <a:r>
              <a:rPr lang="zh-CN" b="0">
                <a:solidFill>
                  <a:schemeClr val="accent6"/>
                </a:solidFill>
                <a:latin typeface="微软雅黑" panose="020b0503020204020204" charset="-122"/>
                <a:ea typeface="微软雅黑" panose="020b0503020204020204" charset="-122"/>
              </a:rPr>
              <a:t>（3）温度计的玻璃泡要全部浸入水中，且不能碰到烧杯底和烧杯壁；</a:t>
            </a:r>
          </a:p>
          <a:p>
            <a:pPr indent="0" fontAlgn="auto">
              <a:lnSpc>
                <a:spcPct val="150000"/>
              </a:lnSpc>
            </a:pPr>
            <a:r>
              <a:rPr lang="zh-CN" b="0">
                <a:solidFill>
                  <a:schemeClr val="accent6"/>
                </a:solidFill>
                <a:latin typeface="微软雅黑" panose="020b0503020204020204" charset="-122"/>
                <a:ea typeface="微软雅黑" panose="020b0503020204020204" charset="-122"/>
              </a:rPr>
              <a:t>（4）实验时，烧杯内的水要适量。水太多，加热时间会太长；水太少，温度计的玻璃泡会露出水面或在很短时间内水杯烧开，导致实验观察时间太短；</a:t>
            </a:r>
          </a:p>
          <a:p>
            <a:pPr indent="0" fontAlgn="auto">
              <a:lnSpc>
                <a:spcPct val="150000"/>
              </a:lnSpc>
            </a:pPr>
            <a:r>
              <a:rPr lang="zh-CN" b="0">
                <a:solidFill>
                  <a:schemeClr val="accent6"/>
                </a:solidFill>
                <a:latin typeface="微软雅黑" panose="020b0503020204020204" charset="-122"/>
                <a:ea typeface="微软雅黑" panose="020b0503020204020204" charset="-122"/>
              </a:rPr>
              <a:t>（5）缩短加热时间的方法：①用温水进行实验；②用适量的水进行实验；③调大酒精灯的火焰，并用外焰加热；④在烧杯上加带小孔的盖子，以减少热量损失；</a:t>
            </a:r>
          </a:p>
          <a:p>
            <a:pPr indent="0" fontAlgn="auto">
              <a:lnSpc>
                <a:spcPct val="150000"/>
              </a:lnSpc>
            </a:pPr>
            <a:r>
              <a:rPr lang="zh-CN" b="0">
                <a:solidFill>
                  <a:schemeClr val="accent6"/>
                </a:solidFill>
                <a:latin typeface="微软雅黑" panose="020b0503020204020204" charset="-122"/>
                <a:ea typeface="微软雅黑" panose="020b0503020204020204" charset="-122"/>
              </a:rPr>
              <a:t>（6）液体的沸点和液面的气压有关。气压越大，沸点越高；气压越低，沸点越低。实验时，由于大气压的影响，测出水的沸点可能不是100℃。</a:t>
            </a:r>
          </a:p>
        </p:txBody>
      </p:sp>
      <p:sp>
        <p:nvSpPr>
          <p:cNvPr id="14" name="矩形 13" title=""/>
          <p:cNvSpPr/>
          <p:nvPr/>
        </p:nvSpPr>
        <p:spPr>
          <a:xfrm>
            <a:off x="2097671" y="5447899"/>
            <a:ext cx="3331455" cy="369332"/>
          </a:xfrm>
          <a:prstGeom prst="rect">
            <a:avLst/>
          </a:prstGeom>
        </p:spPr>
        <p:txBody>
          <a:bodyPr wrap="square">
            <a:spAutoFit/>
          </a:bodyPr>
          <a:lstStyle/>
          <a:p>
            <a:pPr lvl="0" eaLnBrk="0" fontAlgn="ctr" hangingPunct="0">
              <a:spcBef>
                <a:spcPct val="0"/>
              </a:spcBef>
              <a:spcAft>
                <a:spcPct val="0"/>
              </a:spcAft>
            </a:pPr>
            <a:r>
              <a:rPr lang="zh-CN" altLang="en-US" b="1">
                <a:latin typeface="宋体" panose="02010600030101010101" pitchFamily="2" charset="-122"/>
                <a:ea typeface="宋体" panose="02010600030101010101" pitchFamily="2" charset="-122"/>
                <a:cs typeface="Times New Roman" panose="02020603050405020304" pitchFamily="18" charset="0"/>
              </a:rPr>
              <a:t>停止加热，水仍会沸腾的原因</a:t>
            </a:r>
            <a:endParaRPr lang="zh-CN" altLang="zh-CN" sz="3200" b="1">
              <a:latin typeface="Times New Roman" panose="02020603050405020304" pitchFamily="18" charset="0"/>
              <a:cs typeface="Times New Roman" panose="02020603050405020304" pitchFamily="18" charset="0"/>
            </a:endParaRPr>
          </a:p>
        </p:txBody>
      </p:sp>
      <p:pic>
        <p:nvPicPr>
          <p:cNvPr id="15" name="图片 356" title=""/>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92207" y="5369412"/>
            <a:ext cx="1805464" cy="424815"/>
          </a:xfrm>
          <a:prstGeom prst="rect">
            <a:avLst/>
          </a:prstGeom>
          <a:noFill/>
          <a:extLst>
            <a:ext uri="{909E8E84-426E-40DD-AFC4-6F175D3DCCD1}">
              <a14:hiddenFill xmlns:a14="http://schemas.microsoft.com/office/drawing/2010/main">
                <a:solidFill>
                  <a:srgbClr val="FFFFFF"/>
                </a:solidFill>
              </a14:hiddenFill>
            </a:ext>
          </a:extLst>
        </p:spPr>
      </p:pic>
      <p:sp>
        <p:nvSpPr>
          <p:cNvPr id="17" name="矩形 16" title=""/>
          <p:cNvSpPr/>
          <p:nvPr/>
        </p:nvSpPr>
        <p:spPr>
          <a:xfrm>
            <a:off x="292438" y="5843228"/>
            <a:ext cx="11463655" cy="969111"/>
          </a:xfrm>
          <a:prstGeom prst="rect">
            <a:avLst/>
          </a:prstGeom>
          <a:solidFill>
            <a:schemeClr val="accent3">
              <a:lumMod val="60000"/>
              <a:lumOff val="40000"/>
            </a:schemeClr>
          </a:solidFill>
        </p:spPr>
        <p:txBody>
          <a:bodyPr wrap="square">
            <a:spAutoFit/>
          </a:bodyPr>
          <a:lstStyle/>
          <a:p>
            <a:pPr indent="266700" algn="just">
              <a:lnSpc>
                <a:spcPct val="150000"/>
              </a:lnSpc>
              <a:spcAft>
                <a:spcPct val="0"/>
              </a:spcAft>
            </a:pPr>
            <a:r>
              <a:rPr lang="zh-CN" altLang="en-US" sz="2000" kern="100">
                <a:latin typeface="Times New Roman" panose="02020603050405020304" pitchFamily="18" charset="0"/>
                <a:ea typeface="华文楷体" panose="02010600040101010101" pitchFamily="2" charset="-122"/>
                <a:cs typeface="华文楷体" panose="02010600040101010101" pitchFamily="2" charset="-122"/>
              </a:rPr>
              <a:t>刚撤去酒精灯时，水还会继续沸腾一小段时间，这是因为此时石棉网和烧杯底的温度暂时还高于水的沸点，水还能从石棉网和烧杯底继续吸热。</a:t>
            </a:r>
            <a:endParaRPr lang="zh-CN" altLang="zh-CN" sz="2000" kern="100">
              <a:effectLst/>
              <a:latin typeface="Times New Roman" panose="02020603050405020304" pitchFamily="18" charset="0"/>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8">
                                            <p:txEl>
                                              <p:pRg st="0" end="0"/>
                                            </p:txEl>
                                          </p:spTgt>
                                        </p:tgtEl>
                                        <p:attrNameLst>
                                          <p:attrName>style.visibility</p:attrName>
                                        </p:attrNameLst>
                                      </p:cBhvr>
                                      <p:to>
                                        <p:strVal val="visible"/>
                                      </p:to>
                                    </p:set>
                                    <p:animEffect transition="in" filter="wipe(left)">
                                      <p:cBhvr>
                                        <p:cTn id="23" dur="500"/>
                                        <p:tgtEl>
                                          <p:spTgt spid="18">
                                            <p:txEl>
                                              <p:pRg st="0" end="0"/>
                                            </p:txEl>
                                          </p:spTgt>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8">
                                            <p:txEl>
                                              <p:pRg st="1" end="1"/>
                                            </p:txEl>
                                          </p:spTgt>
                                        </p:tgtEl>
                                        <p:attrNameLst>
                                          <p:attrName>style.visibility</p:attrName>
                                        </p:attrNameLst>
                                      </p:cBhvr>
                                      <p:to>
                                        <p:strVal val="visible"/>
                                      </p:to>
                                    </p:set>
                                    <p:animEffect transition="in" filter="wipe(left)">
                                      <p:cBhvr>
                                        <p:cTn id="28" dur="500"/>
                                        <p:tgtEl>
                                          <p:spTgt spid="18">
                                            <p:txEl>
                                              <p:pRg st="1" end="1"/>
                                            </p:txEl>
                                          </p:spTgt>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8">
                                            <p:txEl>
                                              <p:pRg st="2" end="2"/>
                                            </p:txEl>
                                          </p:spTgt>
                                        </p:tgtEl>
                                        <p:attrNameLst>
                                          <p:attrName>style.visibility</p:attrName>
                                        </p:attrNameLst>
                                      </p:cBhvr>
                                      <p:to>
                                        <p:strVal val="visible"/>
                                      </p:to>
                                    </p:set>
                                    <p:animEffect transition="in" filter="wipe(left)">
                                      <p:cBhvr>
                                        <p:cTn id="33" dur="500"/>
                                        <p:tgtEl>
                                          <p:spTgt spid="18">
                                            <p:txEl>
                                              <p:pRg st="2" end="2"/>
                                            </p:txEl>
                                          </p:spTgt>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8">
                                            <p:txEl>
                                              <p:pRg st="3" end="3"/>
                                            </p:txEl>
                                          </p:spTgt>
                                        </p:tgtEl>
                                        <p:attrNameLst>
                                          <p:attrName>style.visibility</p:attrName>
                                        </p:attrNameLst>
                                      </p:cBhvr>
                                      <p:to>
                                        <p:strVal val="visible"/>
                                      </p:to>
                                    </p:set>
                                    <p:animEffect transition="in" filter="wipe(left)">
                                      <p:cBhvr>
                                        <p:cTn id="38" dur="500"/>
                                        <p:tgtEl>
                                          <p:spTgt spid="18">
                                            <p:txEl>
                                              <p:pRg st="3" end="3"/>
                                            </p:txEl>
                                          </p:spTgt>
                                        </p:tgtEl>
                                      </p:cBhvr>
                                    </p:animEffect>
                                  </p:childTnLst>
                                </p:cTn>
                              </p:par>
                            </p:childTnLst>
                          </p:cTn>
                        </p:par>
                      </p:childTnLst>
                    </p:cTn>
                  </p:par>
                  <p:par>
                    <p:cTn id="39" fill="hold" nodeType="clickPar">
                      <p:stCondLst>
                        <p:cond delay="indefinite"/>
                        <p:cond evt="onBegin" delay="0">
                          <p:tn val="38"/>
                        </p:cond>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8">
                                            <p:txEl>
                                              <p:pRg st="4" end="4"/>
                                            </p:txEl>
                                          </p:spTgt>
                                        </p:tgtEl>
                                        <p:attrNameLst>
                                          <p:attrName>style.visibility</p:attrName>
                                        </p:attrNameLst>
                                      </p:cBhvr>
                                      <p:to>
                                        <p:strVal val="visible"/>
                                      </p:to>
                                    </p:set>
                                    <p:animEffect transition="in" filter="wipe(left)">
                                      <p:cBhvr>
                                        <p:cTn id="43" dur="500"/>
                                        <p:tgtEl>
                                          <p:spTgt spid="18">
                                            <p:txEl>
                                              <p:pRg st="4" end="4"/>
                                            </p:txEl>
                                          </p:spTgt>
                                        </p:tgtEl>
                                      </p:cBhvr>
                                    </p:animEffect>
                                  </p:childTnLst>
                                </p:cTn>
                              </p:par>
                            </p:childTnLst>
                          </p:cTn>
                        </p:par>
                      </p:childTnLst>
                    </p:cTn>
                  </p:par>
                  <p:par>
                    <p:cTn id="44" fill="hold" nodeType="clickPar">
                      <p:stCondLst>
                        <p:cond delay="indefinite"/>
                        <p:cond evt="onBegin" delay="0">
                          <p:tn val="43"/>
                        </p:cond>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8">
                                            <p:txEl>
                                              <p:pRg st="5" end="5"/>
                                            </p:txEl>
                                          </p:spTgt>
                                        </p:tgtEl>
                                        <p:attrNameLst>
                                          <p:attrName>style.visibility</p:attrName>
                                        </p:attrNameLst>
                                      </p:cBhvr>
                                      <p:to>
                                        <p:strVal val="visible"/>
                                      </p:to>
                                    </p:set>
                                    <p:animEffect transition="in" filter="wipe(left)">
                                      <p:cBhvr>
                                        <p:cTn id="48" dur="500"/>
                                        <p:tgtEl>
                                          <p:spTgt spid="18">
                                            <p:txEl>
                                              <p:pRg st="5" end="5"/>
                                            </p:txEl>
                                          </p:spTgt>
                                        </p:tgtEl>
                                      </p:cBhvr>
                                    </p:animEffect>
                                  </p:childTnLst>
                                </p:cTn>
                              </p:par>
                            </p:childTnLst>
                          </p:cTn>
                        </p:par>
                      </p:childTnLst>
                    </p:cTn>
                  </p:par>
                  <p:par>
                    <p:cTn id="49" fill="hold" nodeType="clickPar">
                      <p:stCondLst>
                        <p:cond delay="indefinite"/>
                        <p:cond evt="onBegin" delay="0">
                          <p:tn val="48"/>
                        </p:cond>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left)">
                                      <p:cBhvr>
                                        <p:cTn id="53" dur="500"/>
                                        <p:tgtEl>
                                          <p:spTgt spid="15"/>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wipe(left)">
                                      <p:cBhvr>
                                        <p:cTn id="56" dur="500"/>
                                        <p:tgtEl>
                                          <p:spTgt spid="14"/>
                                        </p:tgtEl>
                                      </p:cBhvr>
                                    </p:animEffect>
                                  </p:childTnLst>
                                </p:cTn>
                              </p:par>
                            </p:childTnLst>
                          </p:cTn>
                        </p:par>
                      </p:childTnLst>
                    </p:cTn>
                  </p:par>
                  <p:par>
                    <p:cTn id="57" fill="hold" nodeType="clickPar">
                      <p:stCondLst>
                        <p:cond delay="indefinite"/>
                        <p:cond evt="onBegin" delay="0">
                          <p:tn val="56"/>
                        </p:cond>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down)">
                                      <p:cBhvr>
                                        <p:cTn id="6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16" grpId="0"/>
      <p:bldP spid="14" grpId="0"/>
      <p:bldP spid="17" grpId="0" animBg="1"/>
    </p:bldLst>
  </p:timing>
</p:sld>
</file>

<file path=ppt/slides/slide4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三、蒸发</a:t>
            </a:r>
          </a:p>
        </p:txBody>
      </p:sp>
      <p:sp>
        <p:nvSpPr>
          <p:cNvPr id="16" name="文本框 15" title=""/>
          <p:cNvSpPr txBox="1"/>
          <p:nvPr/>
        </p:nvSpPr>
        <p:spPr>
          <a:xfrm>
            <a:off x="292735" y="1327150"/>
            <a:ext cx="11377930" cy="506730"/>
          </a:xfrm>
          <a:prstGeom prst="rect">
            <a:avLst/>
          </a:prstGeom>
          <a:noFill/>
          <a:ln w="9525">
            <a:noFill/>
          </a:ln>
        </p:spPr>
        <p:txBody>
          <a:bodyPr wrap="square">
            <a:spAutoFit/>
          </a:bodyPr>
          <a:lstStyle/>
          <a:p>
            <a:pPr indent="0" fontAlgn="auto">
              <a:lnSpc>
                <a:spcPct val="150000"/>
              </a:lnSpc>
            </a:pPr>
            <a:r>
              <a:rPr b="1">
                <a:solidFill>
                  <a:schemeClr val="accent1">
                    <a:lumMod val="75000"/>
                  </a:schemeClr>
                </a:solidFill>
                <a:latin typeface="微软雅黑" panose="020b0503020204020204" charset="-122"/>
                <a:ea typeface="微软雅黑" panose="020b0503020204020204" charset="-122"/>
                <a:cs typeface="微软雅黑" panose="020b0503020204020204" charset="-122"/>
              </a:rPr>
              <a:t>1.蒸发的概念：</a:t>
            </a:r>
            <a:r>
              <a:rPr>
                <a:solidFill>
                  <a:schemeClr val="tx1"/>
                </a:solidFill>
                <a:latin typeface="微软雅黑" panose="020b0503020204020204" charset="-122"/>
                <a:ea typeface="微软雅黑" panose="020b0503020204020204" charset="-122"/>
                <a:cs typeface="微软雅黑" panose="020b0503020204020204" charset="-122"/>
              </a:rPr>
              <a:t>在</a:t>
            </a:r>
            <a:r>
              <a:rPr lang="en-US" u="sng">
                <a:solidFill>
                  <a:schemeClr val="tx1"/>
                </a:solidFill>
                <a:latin typeface="微软雅黑" panose="020b0503020204020204" charset="-122"/>
                <a:ea typeface="微软雅黑" panose="020b0503020204020204" charset="-122"/>
                <a:cs typeface="微软雅黑" panose="020b0503020204020204" charset="-122"/>
              </a:rPr>
              <a:t>                   </a:t>
            </a:r>
            <a:r>
              <a:rPr>
                <a:solidFill>
                  <a:schemeClr val="tx1"/>
                </a:solidFill>
                <a:latin typeface="微软雅黑" panose="020b0503020204020204" charset="-122"/>
                <a:ea typeface="微软雅黑" panose="020b0503020204020204" charset="-122"/>
                <a:cs typeface="微软雅黑" panose="020b0503020204020204" charset="-122"/>
              </a:rPr>
              <a:t>都能发生的汽化现象叫做蒸发。蒸发是</a:t>
            </a:r>
            <a:r>
              <a:rPr>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汽化</a:t>
            </a:r>
            <a:r>
              <a:rPr>
                <a:solidFill>
                  <a:schemeClr val="tx1"/>
                </a:solidFill>
                <a:latin typeface="微软雅黑" panose="020b0503020204020204" charset="-122"/>
                <a:ea typeface="微软雅黑" panose="020b0503020204020204" charset="-122"/>
                <a:cs typeface="微软雅黑" panose="020b0503020204020204" charset="-122"/>
              </a:rPr>
              <a:t>另一种形式。</a:t>
            </a:r>
          </a:p>
        </p:txBody>
      </p:sp>
      <p:pic>
        <p:nvPicPr>
          <p:cNvPr id="6" name="图片 5" title=""/>
          <p:cNvPicPr>
            <a:picLocks noChangeAspect="1"/>
          </p:cNvPicPr>
          <p:nvPr/>
        </p:nvPicPr>
        <p:blipFill>
          <a:blip r:embed="rId3"/>
          <a:stretch>
            <a:fillRect/>
          </a:stretch>
        </p:blipFill>
        <p:spPr>
          <a:xfrm>
            <a:off x="4158615" y="2462530"/>
            <a:ext cx="2860040" cy="3370580"/>
          </a:xfrm>
          <a:prstGeom prst="rect">
            <a:avLst/>
          </a:prstGeom>
        </p:spPr>
      </p:pic>
      <p:sp>
        <p:nvSpPr>
          <p:cNvPr id="11" name="矩形标注 10" title=""/>
          <p:cNvSpPr/>
          <p:nvPr/>
        </p:nvSpPr>
        <p:spPr>
          <a:xfrm>
            <a:off x="596265" y="2881630"/>
            <a:ext cx="3320415" cy="549275"/>
          </a:xfrm>
          <a:prstGeom prst="wedgeRectCallout">
            <a:avLst>
              <a:gd name="adj1" fmla="val 64304"/>
              <a:gd name="adj2" fmla="val 113352"/>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atin typeface="微软雅黑" panose="020b0503020204020204" charset="-122"/>
                <a:ea typeface="微软雅黑" panose="020b0503020204020204" charset="-122"/>
                <a:cs typeface="微软雅黑" panose="020b0503020204020204" charset="-122"/>
              </a:rPr>
              <a:t>晾晒衣服时，衣服上的水变干</a:t>
            </a:r>
          </a:p>
        </p:txBody>
      </p:sp>
      <p:sp>
        <p:nvSpPr>
          <p:cNvPr id="13" name="矩形标注 12" title=""/>
          <p:cNvSpPr/>
          <p:nvPr/>
        </p:nvSpPr>
        <p:spPr>
          <a:xfrm>
            <a:off x="7920355" y="2727325"/>
            <a:ext cx="3949700" cy="762000"/>
          </a:xfrm>
          <a:prstGeom prst="wedgeRectCallout">
            <a:avLst>
              <a:gd name="adj1" fmla="val -70000"/>
              <a:gd name="adj2" fmla="val 16832"/>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atin typeface="微软雅黑" panose="020b0503020204020204" charset="-122"/>
                <a:ea typeface="微软雅黑" panose="020b0503020204020204" charset="-122"/>
                <a:cs typeface="微软雅黑" panose="020b0503020204020204" charset="-122"/>
              </a:rPr>
              <a:t>衣服里面的水变成水蒸气跑到空气中</a:t>
            </a:r>
          </a:p>
        </p:txBody>
      </p:sp>
      <p:sp>
        <p:nvSpPr>
          <p:cNvPr id="10" name="文本框 9" title=""/>
          <p:cNvSpPr txBox="1"/>
          <p:nvPr/>
        </p:nvSpPr>
        <p:spPr>
          <a:xfrm>
            <a:off x="300989" y="5780405"/>
            <a:ext cx="11891011" cy="506730"/>
          </a:xfrm>
          <a:prstGeom prst="rect">
            <a:avLst/>
          </a:prstGeom>
          <a:noFill/>
          <a:ln w="9525">
            <a:noFill/>
          </a:ln>
        </p:spPr>
        <p:txBody>
          <a:bodyPr wrap="square">
            <a:spAutoFit/>
          </a:bodyPr>
          <a:lstStyle/>
          <a:p>
            <a:pPr indent="0" fontAlgn="auto">
              <a:lnSpc>
                <a:spcPct val="150000"/>
              </a:lnSpc>
            </a:pPr>
            <a:r>
              <a:rPr b="1">
                <a:solidFill>
                  <a:schemeClr val="accent1">
                    <a:lumMod val="75000"/>
                  </a:schemeClr>
                </a:solidFill>
                <a:latin typeface="微软雅黑" panose="020b0503020204020204" charset="-122"/>
                <a:ea typeface="微软雅黑" panose="020b0503020204020204" charset="-122"/>
                <a:cs typeface="微软雅黑" panose="020b0503020204020204" charset="-122"/>
              </a:rPr>
              <a:t>2.蒸发的特点：</a:t>
            </a:r>
            <a:r>
              <a:rPr>
                <a:solidFill>
                  <a:schemeClr val="tx1"/>
                </a:solidFill>
                <a:latin typeface="微软雅黑" panose="020b0503020204020204" charset="-122"/>
                <a:ea typeface="微软雅黑" panose="020b0503020204020204" charset="-122"/>
                <a:cs typeface="微软雅黑" panose="020b0503020204020204" charset="-122"/>
              </a:rPr>
              <a:t>（1）在</a:t>
            </a:r>
            <a:r>
              <a:rPr lang="en-US" u="sng">
                <a:solidFill>
                  <a:schemeClr val="tx1"/>
                </a:solidFill>
                <a:latin typeface="微软雅黑" panose="020b0503020204020204" charset="-122"/>
                <a:ea typeface="微软雅黑" panose="020b0503020204020204" charset="-122"/>
                <a:cs typeface="微软雅黑" panose="020b0503020204020204" charset="-122"/>
              </a:rPr>
              <a:t>                     </a:t>
            </a:r>
            <a:r>
              <a:rPr err="1">
                <a:solidFill>
                  <a:schemeClr val="tx1"/>
                </a:solidFill>
                <a:latin typeface="微软雅黑" panose="020b0503020204020204" charset="-122"/>
                <a:ea typeface="微软雅黑" panose="020b0503020204020204" charset="-122"/>
                <a:cs typeface="微软雅黑" panose="020b0503020204020204" charset="-122"/>
              </a:rPr>
              <a:t>都可以发生；（2）只发生在</a:t>
            </a:r>
            <a:r>
              <a:rPr lang="en-US" u="sng">
                <a:solidFill>
                  <a:schemeClr val="tx1"/>
                </a:solidFill>
                <a:latin typeface="微软雅黑" panose="020b0503020204020204" charset="-122"/>
                <a:ea typeface="微软雅黑" panose="020b0503020204020204" charset="-122"/>
                <a:cs typeface="微软雅黑" panose="020b0503020204020204" charset="-122"/>
              </a:rPr>
              <a:t>                  </a:t>
            </a:r>
            <a:r>
              <a:rPr>
                <a:solidFill>
                  <a:schemeClr val="tx1"/>
                </a:solidFill>
                <a:latin typeface="微软雅黑" panose="020b0503020204020204" charset="-122"/>
                <a:ea typeface="微软雅黑" panose="020b0503020204020204" charset="-122"/>
                <a:cs typeface="微软雅黑" panose="020b0503020204020204" charset="-122"/>
              </a:rPr>
              <a:t>；（3）蒸发是</a:t>
            </a:r>
            <a:r>
              <a:rPr lang="en-US" u="sng">
                <a:solidFill>
                  <a:schemeClr val="tx1"/>
                </a:solidFill>
                <a:latin typeface="微软雅黑" panose="020b0503020204020204" charset="-122"/>
                <a:ea typeface="微软雅黑" panose="020b0503020204020204" charset="-122"/>
                <a:cs typeface="微软雅黑" panose="020b0503020204020204" charset="-122"/>
              </a:rPr>
              <a:t>         </a:t>
            </a:r>
            <a:r>
              <a:rPr err="1">
                <a:solidFill>
                  <a:schemeClr val="tx1"/>
                </a:solidFill>
                <a:latin typeface="微软雅黑" panose="020b0503020204020204" charset="-122"/>
                <a:ea typeface="微软雅黑" panose="020b0503020204020204" charset="-122"/>
                <a:cs typeface="微软雅黑" panose="020b0503020204020204" charset="-122"/>
              </a:rPr>
              <a:t>地汽化现象。</a:t>
            </a:r>
          </a:p>
        </p:txBody>
      </p:sp>
      <p:sp>
        <p:nvSpPr>
          <p:cNvPr id="14" name="文本框 13" title=""/>
          <p:cNvSpPr txBox="1"/>
          <p:nvPr/>
        </p:nvSpPr>
        <p:spPr>
          <a:xfrm>
            <a:off x="2169160" y="1396365"/>
            <a:ext cx="1325880" cy="368300"/>
          </a:xfrm>
          <a:prstGeom prst="rect">
            <a:avLst/>
          </a:prstGeom>
          <a:noFill/>
        </p:spPr>
        <p:txBody>
          <a:bodyPr wrap="none" rtlCol="0">
            <a:spAutoFit/>
          </a:bodyPr>
          <a:lstStyle/>
          <a:p>
            <a:r>
              <a:rPr lang="zh-CN" altLang="en-US">
                <a:solidFill>
                  <a:srgbClr val="FF0000"/>
                </a:solidFill>
                <a:latin typeface="微软雅黑" panose="020b0503020204020204" charset="-122"/>
                <a:ea typeface="微软雅黑" panose="020b0503020204020204" charset="-122"/>
              </a:rPr>
              <a:t>任何温度下</a:t>
            </a:r>
          </a:p>
        </p:txBody>
      </p:sp>
      <p:sp>
        <p:nvSpPr>
          <p:cNvPr id="15" name="文本框 14" title=""/>
          <p:cNvSpPr txBox="1"/>
          <p:nvPr/>
        </p:nvSpPr>
        <p:spPr>
          <a:xfrm>
            <a:off x="2847340" y="5849620"/>
            <a:ext cx="1325880" cy="368300"/>
          </a:xfrm>
          <a:prstGeom prst="rect">
            <a:avLst/>
          </a:prstGeom>
          <a:noFill/>
        </p:spPr>
        <p:txBody>
          <a:bodyPr wrap="none" rtlCol="0">
            <a:spAutoFit/>
          </a:bodyPr>
          <a:lstStyle/>
          <a:p>
            <a:r>
              <a:rPr lang="zh-CN" altLang="en-US">
                <a:solidFill>
                  <a:srgbClr val="FF0000"/>
                </a:solidFill>
                <a:latin typeface="微软雅黑" panose="020b0503020204020204" charset="-122"/>
                <a:ea typeface="微软雅黑" panose="020b0503020204020204" charset="-122"/>
              </a:rPr>
              <a:t>任何温度下</a:t>
            </a:r>
          </a:p>
        </p:txBody>
      </p:sp>
      <p:sp>
        <p:nvSpPr>
          <p:cNvPr id="17" name="文本框 16" title=""/>
          <p:cNvSpPr txBox="1"/>
          <p:nvPr/>
        </p:nvSpPr>
        <p:spPr>
          <a:xfrm>
            <a:off x="7163435" y="5833110"/>
            <a:ext cx="1097280" cy="368300"/>
          </a:xfrm>
          <a:prstGeom prst="rect">
            <a:avLst/>
          </a:prstGeom>
          <a:noFill/>
        </p:spPr>
        <p:txBody>
          <a:bodyPr wrap="none" rtlCol="0">
            <a:spAutoFit/>
          </a:bodyPr>
          <a:lstStyle/>
          <a:p>
            <a:r>
              <a:rPr lang="zh-CN" altLang="en-US">
                <a:solidFill>
                  <a:srgbClr val="FF0000"/>
                </a:solidFill>
                <a:latin typeface="微软雅黑" panose="020b0503020204020204" charset="-122"/>
                <a:ea typeface="微软雅黑" panose="020b0503020204020204" charset="-122"/>
              </a:rPr>
              <a:t>液体表面</a:t>
            </a:r>
          </a:p>
        </p:txBody>
      </p:sp>
      <p:sp>
        <p:nvSpPr>
          <p:cNvPr id="19" name="文本框 18" title=""/>
          <p:cNvSpPr txBox="1"/>
          <p:nvPr/>
        </p:nvSpPr>
        <p:spPr>
          <a:xfrm>
            <a:off x="9831705" y="5833110"/>
            <a:ext cx="640080" cy="368300"/>
          </a:xfrm>
          <a:prstGeom prst="rect">
            <a:avLst/>
          </a:prstGeom>
          <a:noFill/>
        </p:spPr>
        <p:txBody>
          <a:bodyPr wrap="none" rtlCol="0">
            <a:spAutoFit/>
          </a:bodyPr>
          <a:lstStyle/>
          <a:p>
            <a:r>
              <a:rPr lang="zh-CN" altLang="en-US">
                <a:solidFill>
                  <a:srgbClr val="FF0000"/>
                </a:solidFill>
                <a:latin typeface="微软雅黑" panose="020b0503020204020204" charset="-122"/>
                <a:ea typeface="微软雅黑" panose="020b0503020204020204" charset="-122"/>
              </a:rPr>
              <a:t>缓慢</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right)">
                                      <p:cBhvr>
                                        <p:cTn id="28" dur="500"/>
                                        <p:tgtEl>
                                          <p:spTgt spid="13"/>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left)">
                                      <p:cBhvr>
                                        <p:cTn id="38" dur="500"/>
                                        <p:tgtEl>
                                          <p:spTgt spid="14"/>
                                        </p:tgtEl>
                                      </p:cBhvr>
                                    </p:animEffect>
                                  </p:childTnLst>
                                </p:cTn>
                              </p:par>
                            </p:childTnLst>
                          </p:cTn>
                        </p:par>
                      </p:childTnLst>
                    </p:cTn>
                  </p:par>
                  <p:par>
                    <p:cTn id="39" fill="hold" nodeType="clickPar">
                      <p:stCondLst>
                        <p:cond delay="indefinite"/>
                        <p:cond evt="onBegin" delay="0">
                          <p:tn val="38"/>
                        </p:cond>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500"/>
                                        <p:tgtEl>
                                          <p:spTgt spid="10"/>
                                        </p:tgtEl>
                                      </p:cBhvr>
                                    </p:animEffect>
                                  </p:childTnLst>
                                </p:cTn>
                              </p:par>
                            </p:childTnLst>
                          </p:cTn>
                        </p:par>
                      </p:childTnLst>
                    </p:cTn>
                  </p:par>
                  <p:par>
                    <p:cTn id="44" fill="hold" nodeType="clickPar">
                      <p:stCondLst>
                        <p:cond delay="indefinite"/>
                        <p:cond evt="onBegin" delay="0">
                          <p:tn val="43"/>
                        </p:cond>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left)">
                                      <p:cBhvr>
                                        <p:cTn id="48" dur="500"/>
                                        <p:tgtEl>
                                          <p:spTgt spid="15"/>
                                        </p:tgtEl>
                                      </p:cBhvr>
                                    </p:animEffect>
                                  </p:childTnLst>
                                </p:cTn>
                              </p:par>
                            </p:childTnLst>
                          </p:cTn>
                        </p:par>
                      </p:childTnLst>
                    </p:cTn>
                  </p:par>
                  <p:par>
                    <p:cTn id="49" fill="hold" nodeType="clickPar">
                      <p:stCondLst>
                        <p:cond delay="indefinite"/>
                        <p:cond evt="onBegin" delay="0">
                          <p:tn val="48"/>
                        </p:cond>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left)">
                                      <p:cBhvr>
                                        <p:cTn id="53" dur="500"/>
                                        <p:tgtEl>
                                          <p:spTgt spid="17"/>
                                        </p:tgtEl>
                                      </p:cBhvr>
                                    </p:animEffect>
                                  </p:childTnLst>
                                </p:cTn>
                              </p:par>
                            </p:childTnLst>
                          </p:cTn>
                        </p:par>
                      </p:childTnLst>
                    </p:cTn>
                  </p:par>
                  <p:par>
                    <p:cTn id="54" fill="hold" nodeType="clickPar">
                      <p:stCondLst>
                        <p:cond delay="indefinite"/>
                        <p:cond evt="onBegin" delay="0">
                          <p:tn val="53"/>
                        </p:cond>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left)">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16" grpId="0"/>
      <p:bldP spid="11" grpId="0" animBg="1"/>
      <p:bldP spid="13" grpId="0" animBg="1"/>
      <p:bldP spid="10" grpId="0"/>
      <p:bldP spid="14" grpId="0"/>
      <p:bldP spid="15" grpId="0"/>
      <p:bldP spid="17" grpId="0"/>
      <p:bldP spid="19" grpId="0"/>
    </p:bldLst>
  </p:timing>
</p:sld>
</file>

<file path=ppt/slides/slide4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三、蒸发</a:t>
            </a:r>
          </a:p>
        </p:txBody>
      </p:sp>
      <p:sp>
        <p:nvSpPr>
          <p:cNvPr id="16" name="文本框 15" title=""/>
          <p:cNvSpPr txBox="1"/>
          <p:nvPr/>
        </p:nvSpPr>
        <p:spPr>
          <a:xfrm>
            <a:off x="292735" y="1327150"/>
            <a:ext cx="11377930" cy="506730"/>
          </a:xfrm>
          <a:prstGeom prst="rect">
            <a:avLst/>
          </a:prstGeom>
          <a:noFill/>
          <a:ln w="9525">
            <a:noFill/>
          </a:ln>
        </p:spPr>
        <p:txBody>
          <a:bodyPr wrap="square">
            <a:spAutoFit/>
          </a:bodyPr>
          <a:lstStyle/>
          <a:p>
            <a:pPr indent="0" fontAlgn="auto">
              <a:lnSpc>
                <a:spcPct val="150000"/>
              </a:lnSpc>
            </a:pPr>
            <a:r>
              <a:rPr b="1">
                <a:solidFill>
                  <a:schemeClr val="accent1">
                    <a:lumMod val="75000"/>
                  </a:schemeClr>
                </a:solidFill>
                <a:latin typeface="微软雅黑" panose="020b0503020204020204" charset="-122"/>
                <a:ea typeface="微软雅黑" panose="020b0503020204020204" charset="-122"/>
                <a:cs typeface="微软雅黑" panose="020b0503020204020204" charset="-122"/>
              </a:rPr>
              <a:t>3.现象探究-影响蒸发快慢的因素</a:t>
            </a:r>
          </a:p>
        </p:txBody>
      </p:sp>
      <p:sp>
        <p:nvSpPr>
          <p:cNvPr id="100" name="文本框 99" title=""/>
          <p:cNvSpPr txBox="1"/>
          <p:nvPr/>
        </p:nvSpPr>
        <p:spPr>
          <a:xfrm>
            <a:off x="292735" y="1842770"/>
            <a:ext cx="11276965" cy="506730"/>
          </a:xfrm>
          <a:prstGeom prst="rect">
            <a:avLst/>
          </a:prstGeom>
          <a:noFill/>
          <a:ln w="9525">
            <a:noFill/>
          </a:ln>
        </p:spPr>
        <p:txBody>
          <a:bodyPr wrap="square">
            <a:spAutoFit/>
          </a:bodyPr>
          <a:lstStyle/>
          <a:p>
            <a:pPr indent="0" fontAlgn="auto">
              <a:lnSpc>
                <a:spcPct val="150000"/>
              </a:lnSpc>
            </a:pPr>
            <a:r>
              <a:rPr lang="zh-CN" b="0">
                <a:solidFill>
                  <a:srgbClr val="000000"/>
                </a:solidFill>
                <a:latin typeface="微软雅黑" panose="020b0503020204020204" charset="-122"/>
                <a:ea typeface="微软雅黑" panose="020b0503020204020204" charset="-122"/>
              </a:rPr>
              <a:t>湿衣服晾干过程就是水的蒸发过程。现在我们通过三种情况下衣服的晾干快慢探究影响液体蒸发快慢的因素。</a:t>
            </a:r>
            <a:endParaRPr lang="zh-CN" altLang="en-US" b="0">
              <a:solidFill>
                <a:srgbClr val="000000"/>
              </a:solidFill>
              <a:latin typeface="微软雅黑" panose="020b0503020204020204" charset="-122"/>
              <a:ea typeface="微软雅黑" panose="020b0503020204020204" charset="-122"/>
            </a:endParaRPr>
          </a:p>
        </p:txBody>
      </p:sp>
      <p:pic>
        <p:nvPicPr>
          <p:cNvPr id="6" name="图片 330" title=""/>
          <p:cNvPicPr>
            <a:picLocks noChangeAspect="1"/>
          </p:cNvPicPr>
          <p:nvPr/>
        </p:nvPicPr>
        <p:blipFill>
          <a:blip r:embed="rId3"/>
          <a:stretch>
            <a:fillRect/>
          </a:stretch>
        </p:blipFill>
        <p:spPr>
          <a:xfrm>
            <a:off x="2164715" y="2480945"/>
            <a:ext cx="1739265" cy="2166620"/>
          </a:xfrm>
          <a:prstGeom prst="rect">
            <a:avLst/>
          </a:prstGeom>
          <a:noFill/>
          <a:ln w="9525">
            <a:noFill/>
          </a:ln>
        </p:spPr>
      </p:pic>
      <p:pic>
        <p:nvPicPr>
          <p:cNvPr id="18" name="图片 330" title=""/>
          <p:cNvPicPr>
            <a:picLocks noChangeAspect="1"/>
          </p:cNvPicPr>
          <p:nvPr/>
        </p:nvPicPr>
        <p:blipFill>
          <a:blip r:embed="rId3"/>
          <a:stretch>
            <a:fillRect/>
          </a:stretch>
        </p:blipFill>
        <p:spPr>
          <a:xfrm>
            <a:off x="6577965" y="2486025"/>
            <a:ext cx="1734820" cy="2161540"/>
          </a:xfrm>
          <a:prstGeom prst="rect">
            <a:avLst/>
          </a:prstGeom>
          <a:noFill/>
          <a:ln w="9525">
            <a:noFill/>
          </a:ln>
        </p:spPr>
      </p:pic>
      <p:pic>
        <p:nvPicPr>
          <p:cNvPr id="7" name="图片 332" title=""/>
          <p:cNvPicPr>
            <a:picLocks noChangeAspect="1"/>
          </p:cNvPicPr>
          <p:nvPr/>
        </p:nvPicPr>
        <p:blipFill>
          <a:blip r:embed="rId4"/>
          <a:stretch>
            <a:fillRect/>
          </a:stretch>
        </p:blipFill>
        <p:spPr>
          <a:xfrm>
            <a:off x="10368915" y="2480310"/>
            <a:ext cx="1663065" cy="2110740"/>
          </a:xfrm>
          <a:prstGeom prst="rect">
            <a:avLst/>
          </a:prstGeom>
          <a:noFill/>
          <a:ln w="9525">
            <a:noFill/>
          </a:ln>
        </p:spPr>
      </p:pic>
      <p:sp>
        <p:nvSpPr>
          <p:cNvPr id="20" name="矩形标注 19" title=""/>
          <p:cNvSpPr/>
          <p:nvPr/>
        </p:nvSpPr>
        <p:spPr>
          <a:xfrm>
            <a:off x="51435" y="2485390"/>
            <a:ext cx="1770380" cy="2161540"/>
          </a:xfrm>
          <a:prstGeom prst="wedgeRectCallout">
            <a:avLst>
              <a:gd name="adj1" fmla="val 66499"/>
              <a:gd name="adj2" fmla="val 14629"/>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atin typeface="微软雅黑" panose="020b0503020204020204" charset="-122"/>
                <a:ea typeface="微软雅黑" panose="020b0503020204020204" charset="-122"/>
                <a:cs typeface="微软雅黑" panose="020b0503020204020204" charset="-122"/>
              </a:rPr>
              <a:t>在相同条件下，将湿衣服放在阳光下和阴凉处，比较衣服晾干的快慢</a:t>
            </a:r>
          </a:p>
        </p:txBody>
      </p:sp>
      <p:sp>
        <p:nvSpPr>
          <p:cNvPr id="21" name="文本框 20" title=""/>
          <p:cNvSpPr txBox="1"/>
          <p:nvPr/>
        </p:nvSpPr>
        <p:spPr>
          <a:xfrm>
            <a:off x="1876425" y="4779010"/>
            <a:ext cx="2179320" cy="368300"/>
          </a:xfrm>
          <a:prstGeom prst="rect">
            <a:avLst/>
          </a:prstGeom>
          <a:noFill/>
          <a:ln w="9525">
            <a:noFill/>
          </a:ln>
        </p:spPr>
        <p:txBody>
          <a:bodyPr wrap="square">
            <a:spAutoFit/>
          </a:bodyPr>
          <a:lstStyle/>
          <a:p>
            <a:pPr indent="0" algn="ctr"/>
            <a:r>
              <a:rPr lang="zh-CN" b="0">
                <a:solidFill>
                  <a:schemeClr val="bg1"/>
                </a:solidFill>
                <a:highlight>
                  <a:srgbClr val="008000"/>
                </a:highlight>
                <a:latin typeface="微软雅黑" panose="020b0503020204020204" charset="-122"/>
                <a:ea typeface="微软雅黑" panose="020b0503020204020204" charset="-122"/>
              </a:rPr>
              <a:t>阳光下衣服干得快</a:t>
            </a:r>
            <a:endParaRPr lang="zh-CN" altLang="en-US" b="0">
              <a:solidFill>
                <a:schemeClr val="bg1"/>
              </a:solidFill>
              <a:highlight>
                <a:srgbClr val="008000"/>
              </a:highlight>
              <a:latin typeface="微软雅黑" panose="020b0503020204020204" charset="-122"/>
              <a:ea typeface="微软雅黑" panose="020b0503020204020204" charset="-122"/>
            </a:endParaRPr>
          </a:p>
        </p:txBody>
      </p:sp>
      <p:sp>
        <p:nvSpPr>
          <p:cNvPr id="22" name="矩形标注 21" title=""/>
          <p:cNvSpPr/>
          <p:nvPr/>
        </p:nvSpPr>
        <p:spPr>
          <a:xfrm>
            <a:off x="4194175" y="2485390"/>
            <a:ext cx="1861185" cy="2162175"/>
          </a:xfrm>
          <a:prstGeom prst="wedgeRectCallout">
            <a:avLst>
              <a:gd name="adj1" fmla="val 72244"/>
              <a:gd name="adj2" fmla="val 14023"/>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a:latin typeface="微软雅黑" panose="020b0503020204020204" charset="-122"/>
                <a:ea typeface="微软雅黑" panose="020b0503020204020204" charset="-122"/>
                <a:cs typeface="微软雅黑" panose="020b0503020204020204" charset="-122"/>
              </a:rPr>
              <a:t>相同条件下，将湿衣服展开与折叠起来，比较衣服晾干的快慢</a:t>
            </a:r>
          </a:p>
        </p:txBody>
      </p:sp>
      <p:sp>
        <p:nvSpPr>
          <p:cNvPr id="23" name="文本框 22" title=""/>
          <p:cNvSpPr txBox="1"/>
          <p:nvPr/>
        </p:nvSpPr>
        <p:spPr>
          <a:xfrm>
            <a:off x="6355715" y="4784090"/>
            <a:ext cx="2179320" cy="368300"/>
          </a:xfrm>
          <a:prstGeom prst="rect">
            <a:avLst/>
          </a:prstGeom>
          <a:noFill/>
          <a:ln w="9525">
            <a:noFill/>
          </a:ln>
        </p:spPr>
        <p:txBody>
          <a:bodyPr wrap="square">
            <a:spAutoFit/>
          </a:bodyPr>
          <a:lstStyle/>
          <a:p>
            <a:pPr indent="0" algn="ctr"/>
            <a:r>
              <a:rPr lang="zh-CN" b="0">
                <a:solidFill>
                  <a:schemeClr val="bg1"/>
                </a:solidFill>
                <a:highlight>
                  <a:srgbClr val="800080"/>
                </a:highlight>
                <a:latin typeface="微软雅黑" panose="020b0503020204020204" charset="-122"/>
                <a:ea typeface="微软雅黑" panose="020b0503020204020204" charset="-122"/>
              </a:rPr>
              <a:t>展开的衣服干得快</a:t>
            </a:r>
          </a:p>
        </p:txBody>
      </p:sp>
      <p:sp>
        <p:nvSpPr>
          <p:cNvPr id="26" name="矩形标注 25" title=""/>
          <p:cNvSpPr/>
          <p:nvPr/>
        </p:nvSpPr>
        <p:spPr>
          <a:xfrm>
            <a:off x="8535035" y="2491105"/>
            <a:ext cx="1623695" cy="2287905"/>
          </a:xfrm>
          <a:prstGeom prst="wedgeRectCallout">
            <a:avLst>
              <a:gd name="adj1" fmla="val 64157"/>
              <a:gd name="adj2" fmla="val -23022"/>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a:latin typeface="微软雅黑" panose="020b0503020204020204" charset="-122"/>
                <a:ea typeface="微软雅黑" panose="020b0503020204020204" charset="-122"/>
                <a:cs typeface="微软雅黑" panose="020b0503020204020204" charset="-122"/>
              </a:rPr>
              <a:t>在相同条件下，将湿衣服放在通风处和无风处，比较湿衣服晾干的快慢</a:t>
            </a:r>
          </a:p>
        </p:txBody>
      </p:sp>
      <p:sp>
        <p:nvSpPr>
          <p:cNvPr id="24" name="文本框 23" title=""/>
          <p:cNvSpPr txBox="1"/>
          <p:nvPr/>
        </p:nvSpPr>
        <p:spPr>
          <a:xfrm>
            <a:off x="9857740" y="4784090"/>
            <a:ext cx="2372360" cy="368300"/>
          </a:xfrm>
          <a:prstGeom prst="rect">
            <a:avLst/>
          </a:prstGeom>
          <a:noFill/>
          <a:ln w="9525">
            <a:noFill/>
          </a:ln>
        </p:spPr>
        <p:txBody>
          <a:bodyPr wrap="square">
            <a:spAutoFit/>
          </a:bodyPr>
          <a:lstStyle/>
          <a:p>
            <a:pPr indent="0" algn="ctr"/>
            <a:r>
              <a:rPr lang="zh-CN" b="0">
                <a:solidFill>
                  <a:schemeClr val="bg1"/>
                </a:solidFill>
                <a:highlight>
                  <a:srgbClr val="008080"/>
                </a:highlight>
                <a:latin typeface="微软雅黑" panose="020b0503020204020204" charset="-122"/>
                <a:ea typeface="微软雅黑" panose="020b0503020204020204" charset="-122"/>
              </a:rPr>
              <a:t>通风处的衣服干的快</a:t>
            </a:r>
          </a:p>
        </p:txBody>
      </p:sp>
      <p:sp>
        <p:nvSpPr>
          <p:cNvPr id="25" name="文本框 24" title=""/>
          <p:cNvSpPr txBox="1"/>
          <p:nvPr/>
        </p:nvSpPr>
        <p:spPr>
          <a:xfrm>
            <a:off x="292735" y="5436235"/>
            <a:ext cx="11276965" cy="922020"/>
          </a:xfrm>
          <a:prstGeom prst="rect">
            <a:avLst/>
          </a:prstGeom>
          <a:noFill/>
          <a:ln w="9525">
            <a:noFill/>
          </a:ln>
        </p:spPr>
        <p:txBody>
          <a:bodyPr wrap="square">
            <a:spAutoFit/>
          </a:bodyPr>
          <a:lstStyle/>
          <a:p>
            <a:pPr indent="0" fontAlgn="auto">
              <a:lnSpc>
                <a:spcPct val="150000"/>
              </a:lnSpc>
            </a:pPr>
            <a:r>
              <a:rPr lang="zh-CN" b="1">
                <a:solidFill>
                  <a:schemeClr val="accent2"/>
                </a:solidFill>
                <a:latin typeface="微软雅黑" panose="020b0503020204020204" charset="-122"/>
                <a:ea typeface="微软雅黑" panose="020b0503020204020204" charset="-122"/>
              </a:rPr>
              <a:t>【探究归纳】</a:t>
            </a:r>
            <a:r>
              <a:rPr lang="zh-CN">
                <a:solidFill>
                  <a:schemeClr val="tx1"/>
                </a:solidFill>
                <a:latin typeface="微软雅黑" panose="020b0503020204020204" charset="-122"/>
                <a:ea typeface="微软雅黑" panose="020b0503020204020204" charset="-122"/>
              </a:rPr>
              <a:t>对同一液体，（1）液体的温度。液体温度越高，蒸发得越快；（2）液体的表面积。液体的表面积越大，蒸发得越快；（3）液体表面上方空气的流速。液体表面上方空气流动速度越大，蒸发得越快。</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00"/>
                                        </p:tgtEl>
                                        <p:attrNameLst>
                                          <p:attrName>style.visibility</p:attrName>
                                        </p:attrNameLst>
                                      </p:cBhvr>
                                      <p:to>
                                        <p:strVal val="visible"/>
                                      </p:to>
                                    </p:set>
                                    <p:animEffect transition="in" filter="wipe(left)">
                                      <p:cBhvr>
                                        <p:cTn id="23" dur="500"/>
                                        <p:tgtEl>
                                          <p:spTgt spid="100"/>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left)">
                                      <p:cBhvr>
                                        <p:cTn id="38" dur="500"/>
                                        <p:tgtEl>
                                          <p:spTgt spid="21"/>
                                        </p:tgtEl>
                                      </p:cBhvr>
                                    </p:animEffect>
                                  </p:childTnLst>
                                </p:cTn>
                              </p:par>
                            </p:childTnLst>
                          </p:cTn>
                        </p:par>
                      </p:childTnLst>
                    </p:cTn>
                  </p:par>
                  <p:par>
                    <p:cTn id="39" fill="hold" nodeType="clickPar">
                      <p:stCondLst>
                        <p:cond delay="indefinite"/>
                        <p:cond evt="onBegin" delay="0">
                          <p:tn val="38"/>
                        </p:cond>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childTnLst>
                          </p:cTn>
                        </p:par>
                      </p:childTnLst>
                    </p:cTn>
                  </p:par>
                  <p:par>
                    <p:cTn id="44" fill="hold" nodeType="clickPar">
                      <p:stCondLst>
                        <p:cond delay="indefinite"/>
                        <p:cond evt="onBegin" delay="0">
                          <p:tn val="43"/>
                        </p:cond>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left)">
                                      <p:cBhvr>
                                        <p:cTn id="48" dur="500"/>
                                        <p:tgtEl>
                                          <p:spTgt spid="22"/>
                                        </p:tgtEl>
                                      </p:cBhvr>
                                    </p:animEffect>
                                  </p:childTnLst>
                                </p:cTn>
                              </p:par>
                            </p:childTnLst>
                          </p:cTn>
                        </p:par>
                      </p:childTnLst>
                    </p:cTn>
                  </p:par>
                  <p:par>
                    <p:cTn id="49" fill="hold" nodeType="clickPar">
                      <p:stCondLst>
                        <p:cond delay="indefinite"/>
                        <p:cond evt="onBegin" delay="0">
                          <p:tn val="48"/>
                        </p:cond>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left)">
                                      <p:cBhvr>
                                        <p:cTn id="53" dur="500"/>
                                        <p:tgtEl>
                                          <p:spTgt spid="23"/>
                                        </p:tgtEl>
                                      </p:cBhvr>
                                    </p:animEffect>
                                  </p:childTnLst>
                                </p:cTn>
                              </p:par>
                            </p:childTnLst>
                          </p:cTn>
                        </p:par>
                      </p:childTnLst>
                    </p:cTn>
                  </p:par>
                  <p:par>
                    <p:cTn id="54" fill="hold" nodeType="clickPar">
                      <p:stCondLst>
                        <p:cond delay="indefinite"/>
                        <p:cond evt="onBegin" delay="0">
                          <p:tn val="53"/>
                        </p:cond>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barn(inVertical)">
                                      <p:cBhvr>
                                        <p:cTn id="58" dur="500"/>
                                        <p:tgtEl>
                                          <p:spTgt spid="7"/>
                                        </p:tgtEl>
                                      </p:cBhvr>
                                    </p:animEffect>
                                  </p:childTnLst>
                                </p:cTn>
                              </p:par>
                            </p:childTnLst>
                          </p:cTn>
                        </p:par>
                      </p:childTnLst>
                    </p:cTn>
                  </p:par>
                  <p:par>
                    <p:cTn id="59" fill="hold" nodeType="clickPar">
                      <p:stCondLst>
                        <p:cond delay="indefinite"/>
                        <p:cond evt="onBegin" delay="0">
                          <p:tn val="58"/>
                        </p:cond>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wipe(down)">
                                      <p:cBhvr>
                                        <p:cTn id="63" dur="500"/>
                                        <p:tgtEl>
                                          <p:spTgt spid="26"/>
                                        </p:tgtEl>
                                      </p:cBhvr>
                                    </p:animEffect>
                                  </p:childTnLst>
                                </p:cTn>
                              </p:par>
                            </p:childTnLst>
                          </p:cTn>
                        </p:par>
                      </p:childTnLst>
                    </p:cTn>
                  </p:par>
                  <p:par>
                    <p:cTn id="64" fill="hold" nodeType="clickPar">
                      <p:stCondLst>
                        <p:cond delay="indefinite"/>
                        <p:cond evt="onBegin" delay="0">
                          <p:tn val="63"/>
                        </p:cond>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wipe(left)">
                                      <p:cBhvr>
                                        <p:cTn id="68" dur="500"/>
                                        <p:tgtEl>
                                          <p:spTgt spid="24"/>
                                        </p:tgtEl>
                                      </p:cBhvr>
                                    </p:animEffect>
                                  </p:childTnLst>
                                </p:cTn>
                              </p:par>
                            </p:childTnLst>
                          </p:cTn>
                        </p:par>
                      </p:childTnLst>
                    </p:cTn>
                  </p:par>
                  <p:par>
                    <p:cTn id="69" fill="hold" nodeType="clickPar">
                      <p:stCondLst>
                        <p:cond delay="indefinite"/>
                        <p:cond evt="onBegin" delay="0">
                          <p:tn val="68"/>
                        </p:cond>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wipe(left)">
                                      <p:cBhvr>
                                        <p:cTn id="7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16" grpId="0"/>
      <p:bldP spid="100" grpId="0"/>
      <p:bldP spid="20" grpId="0" animBg="1"/>
      <p:bldP spid="21" grpId="0"/>
      <p:bldP spid="22" grpId="0" animBg="1"/>
      <p:bldP spid="23" grpId="0"/>
      <p:bldP spid="26" grpId="0" animBg="1"/>
      <p:bldP spid="24" grpId="0"/>
      <p:bldP spid="25" grpId="0"/>
    </p:bldLs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3" name="文本框 42" title=""/>
          <p:cNvSpPr txBox="1"/>
          <p:nvPr/>
        </p:nvSpPr>
        <p:spPr>
          <a:xfrm>
            <a:off x="812165" y="523240"/>
            <a:ext cx="2444750" cy="733425"/>
          </a:xfrm>
          <a:prstGeom prst="rect">
            <a:avLst/>
          </a:prstGeom>
          <a:noFill/>
        </p:spPr>
        <p:txBody>
          <a:bodyPr wrap="none" lIns="0" tIns="0" rIns="0" bIns="0"/>
          <a:lstStyle/>
          <a:p>
            <a:pPr>
              <a:lnSpc>
                <a:spcPct val="110000"/>
              </a:lnSpc>
            </a:pPr>
            <a:r>
              <a:rPr lang="zh-CN" sz="4000">
                <a:solidFill>
                  <a:schemeClr val="accent2">
                    <a:lumMod val="75000"/>
                  </a:schemeClr>
                </a:solidFill>
                <a:latin typeface="微软雅黑" panose="020b0503020204020204" charset="-122"/>
                <a:ea typeface="微软雅黑" panose="020b0503020204020204" charset="-122"/>
              </a:rPr>
              <a:t>考情分析</a:t>
            </a:r>
          </a:p>
        </p:txBody>
      </p:sp>
      <p:sp>
        <p:nvSpPr>
          <p:cNvPr id="4" name="文本框 3" title=""/>
          <p:cNvSpPr txBox="1"/>
          <p:nvPr/>
        </p:nvSpPr>
        <p:spPr>
          <a:xfrm>
            <a:off x="749359" y="1926893"/>
            <a:ext cx="10856873" cy="1938992"/>
          </a:xfrm>
          <a:prstGeom prst="rect">
            <a:avLst/>
          </a:prstGeom>
          <a:noFill/>
        </p:spPr>
        <p:txBody>
          <a:bodyPr wrap="square" rtlCol="0" anchor="t">
            <a:spAutoFit/>
          </a:bodyPr>
          <a:lstStyle/>
          <a:p>
            <a:pPr fontAlgn="auto">
              <a:lnSpc>
                <a:spcPct val="150000"/>
              </a:lnSpc>
            </a:pPr>
            <a:r>
              <a:rPr lang="zh-CN" altLang="en-US" sz="2000" smtClean="0">
                <a:solidFill>
                  <a:srgbClr val="C00000"/>
                </a:solidFill>
                <a:latin typeface="微软雅黑" panose="020b0503020204020204" charset="-122"/>
                <a:ea typeface="微软雅黑" panose="020b0503020204020204" charset="-122"/>
                <a:cs typeface="微软雅黑" panose="020b0503020204020204" charset="-122"/>
              </a:rPr>
              <a:t>二、考情分析</a:t>
            </a:r>
            <a:endParaRPr lang="en-US" altLang="zh-CN" sz="2000" smtClean="0">
              <a:solidFill>
                <a:srgbClr val="C00000"/>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000" smtClean="0">
                <a:latin typeface="微软雅黑" panose="020b0503020204020204" charset="-122"/>
                <a:ea typeface="微软雅黑" panose="020b0503020204020204" charset="-122"/>
                <a:cs typeface="微软雅黑" panose="020b0503020204020204" charset="-122"/>
              </a:rPr>
              <a:t>《物态变化》是中考必考内容。由于各地区对试卷结构设置不同，本部分在试卷所占分值有所不同，题目数量也存在差别，一般是1-2道题，分值在2-6分之间。考题样式多样，主要有选择题、填空题、实验探究题、简答题和综合题等。</a:t>
            </a:r>
            <a:endParaRPr lang="zh-CN" altLang="en-US"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2" presetClass="entr" presetSubtype="4"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fill="hold"/>
                                        <p:tgtEl>
                                          <p:spTgt spid="43"/>
                                        </p:tgtEl>
                                        <p:attrNameLst>
                                          <p:attrName>ppt_x</p:attrName>
                                        </p:attrNameLst>
                                      </p:cBhvr>
                                      <p:tavLst>
                                        <p:tav tm="0">
                                          <p:val>
                                            <p:strVal val="#ppt_x"/>
                                          </p:val>
                                        </p:tav>
                                        <p:tav tm="100000">
                                          <p:val>
                                            <p:strVal val="#ppt_x"/>
                                          </p:val>
                                        </p:tav>
                                      </p:tavLst>
                                    </p:anim>
                                    <p:anim calcmode="lin" valueType="num">
                                      <p:cBhvr additive="base">
                                        <p:cTn id="1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left)">
                                      <p:cBhvr>
                                        <p:cTn id="19" dur="500"/>
                                        <p:tgtEl>
                                          <p:spTgt spid="4">
                                            <p:txEl>
                                              <p:pRg st="0" end="0"/>
                                            </p:txEl>
                                          </p:spTgt>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left)">
                                      <p:cBhvr>
                                        <p:cTn id="2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5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三、蒸发</a:t>
            </a:r>
          </a:p>
        </p:txBody>
      </p:sp>
      <p:sp>
        <p:nvSpPr>
          <p:cNvPr id="13" name="矩形 12" title=""/>
          <p:cNvSpPr/>
          <p:nvPr/>
        </p:nvSpPr>
        <p:spPr>
          <a:xfrm>
            <a:off x="2211229" y="2123679"/>
            <a:ext cx="3331455" cy="369332"/>
          </a:xfrm>
          <a:prstGeom prst="rect">
            <a:avLst/>
          </a:prstGeom>
        </p:spPr>
        <p:txBody>
          <a:bodyPr wrap="square">
            <a:spAutoFit/>
          </a:bodyPr>
          <a:lstStyle/>
          <a:p>
            <a:pPr lvl="0" eaLnBrk="0" fontAlgn="ctr" hangingPunct="0">
              <a:spcBef>
                <a:spcPct val="0"/>
              </a:spcBef>
              <a:spcAft>
                <a:spcPct val="0"/>
              </a:spcAft>
            </a:pPr>
            <a:r>
              <a:rPr lang="zh-CN" altLang="en-US" b="1">
                <a:latin typeface="宋体" panose="02010600030101010101" pitchFamily="2" charset="-122"/>
                <a:ea typeface="宋体" panose="02010600030101010101" pitchFamily="2" charset="-122"/>
                <a:cs typeface="Times New Roman" panose="02020603050405020304" pitchFamily="18" charset="0"/>
              </a:rPr>
              <a:t>影响液体蒸发快慢的其他因素</a:t>
            </a:r>
            <a:endParaRPr lang="zh-CN" altLang="zh-CN" sz="3200" b="1">
              <a:latin typeface="Times New Roman" panose="02020603050405020304" pitchFamily="18" charset="0"/>
              <a:cs typeface="Times New Roman" panose="02020603050405020304" pitchFamily="18" charset="0"/>
            </a:endParaRPr>
          </a:p>
        </p:txBody>
      </p:sp>
      <p:pic>
        <p:nvPicPr>
          <p:cNvPr id="14" name="图片 356" title=""/>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05765" y="2045192"/>
            <a:ext cx="1805464" cy="424815"/>
          </a:xfrm>
          <a:prstGeom prst="rect">
            <a:avLst/>
          </a:prstGeom>
          <a:noFill/>
          <a:extLst>
            <a:ext uri="{909E8E84-426E-40DD-AFC4-6F175D3DCCD1}">
              <a14:hiddenFill xmlns:a14="http://schemas.microsoft.com/office/drawing/2010/main">
                <a:solidFill>
                  <a:srgbClr val="FFFFFF"/>
                </a:solidFill>
              </a14:hiddenFill>
            </a:ext>
          </a:extLst>
        </p:spPr>
      </p:pic>
      <p:sp>
        <p:nvSpPr>
          <p:cNvPr id="15" name="矩形 14" title=""/>
          <p:cNvSpPr/>
          <p:nvPr/>
        </p:nvSpPr>
        <p:spPr>
          <a:xfrm>
            <a:off x="405765" y="3054863"/>
            <a:ext cx="10557510" cy="1938992"/>
          </a:xfrm>
          <a:prstGeom prst="rect">
            <a:avLst/>
          </a:prstGeom>
          <a:solidFill>
            <a:schemeClr val="accent3">
              <a:lumMod val="60000"/>
              <a:lumOff val="40000"/>
            </a:schemeClr>
          </a:solidFill>
        </p:spPr>
        <p:txBody>
          <a:bodyPr wrap="square">
            <a:spAutoFit/>
          </a:bodyPr>
          <a:lstStyle/>
          <a:p>
            <a:pPr indent="266700" algn="just">
              <a:lnSpc>
                <a:spcPct val="150000"/>
              </a:lnSpc>
              <a:spcAft>
                <a:spcPct val="0"/>
              </a:spcAft>
            </a:pPr>
            <a:r>
              <a:rPr lang="zh-CN" altLang="en-US" sz="2000" kern="100">
                <a:latin typeface="Times New Roman" panose="02020603050405020304" pitchFamily="18" charset="0"/>
                <a:ea typeface="华文楷体" panose="02010600040101010101" pitchFamily="2" charset="-122"/>
                <a:cs typeface="华文楷体" panose="02010600040101010101" pitchFamily="2" charset="-122"/>
              </a:rPr>
              <a:t>（</a:t>
            </a:r>
            <a:r>
              <a:rPr lang="en-US" altLang="zh-CN" sz="2000" kern="100">
                <a:latin typeface="Times New Roman" panose="02020603050405020304" pitchFamily="18" charset="0"/>
                <a:ea typeface="华文楷体" panose="02010600040101010101" pitchFamily="2" charset="-122"/>
                <a:cs typeface="华文楷体" panose="02010600040101010101" pitchFamily="2" charset="-122"/>
              </a:rPr>
              <a:t>1</a:t>
            </a:r>
            <a:r>
              <a:rPr lang="zh-CN" altLang="en-US" sz="2000" kern="100">
                <a:latin typeface="Times New Roman" panose="02020603050405020304" pitchFamily="18" charset="0"/>
                <a:ea typeface="华文楷体" panose="02010600040101010101" pitchFamily="2" charset="-122"/>
                <a:cs typeface="华文楷体" panose="02010600040101010101" pitchFamily="2" charset="-122"/>
              </a:rPr>
              <a:t>）水蒸发得快慢跟周围空气的湿度也有关，周围空气湿度越大，水蒸发得越慢。如夏天下雨前，人往往感到特别闷热，就是因为下雨前空气湿度大，人体上的汗液难以蒸发所致。</a:t>
            </a:r>
          </a:p>
          <a:p>
            <a:pPr indent="266700" algn="just">
              <a:lnSpc>
                <a:spcPct val="150000"/>
              </a:lnSpc>
              <a:spcAft>
                <a:spcPct val="0"/>
              </a:spcAft>
            </a:pPr>
            <a:r>
              <a:rPr lang="zh-CN" altLang="en-US" sz="2000" kern="100">
                <a:latin typeface="Times New Roman" panose="02020603050405020304" pitchFamily="18" charset="0"/>
                <a:ea typeface="华文楷体" panose="02010600040101010101" pitchFamily="2" charset="-122"/>
                <a:cs typeface="华文楷体" panose="02010600040101010101" pitchFamily="2" charset="-122"/>
              </a:rPr>
              <a:t>（</a:t>
            </a:r>
            <a:r>
              <a:rPr lang="en-US" altLang="zh-CN" sz="2000" kern="100">
                <a:latin typeface="Times New Roman" panose="02020603050405020304" pitchFamily="18" charset="0"/>
                <a:ea typeface="华文楷体" panose="02010600040101010101" pitchFamily="2" charset="-122"/>
                <a:cs typeface="华文楷体" panose="02010600040101010101" pitchFamily="2" charset="-122"/>
              </a:rPr>
              <a:t>2</a:t>
            </a:r>
            <a:r>
              <a:rPr lang="zh-CN" altLang="en-US" sz="2000" kern="100">
                <a:latin typeface="Times New Roman" panose="02020603050405020304" pitchFamily="18" charset="0"/>
                <a:ea typeface="华文楷体" panose="02010600040101010101" pitchFamily="2" charset="-122"/>
                <a:cs typeface="华文楷体" panose="02010600040101010101" pitchFamily="2" charset="-122"/>
              </a:rPr>
              <a:t>）对于不同的液体来说，蒸发的快慢还与液体的种类有关。比如，在通常条件下，酒精比谁蒸发得快，汽油比柴油蒸发得快。</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22" presetClass="entr" presetSubtype="8"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13" grpId="0"/>
      <p:bldP spid="15" grpId="0" animBg="1"/>
    </p:bldLst>
  </p:timing>
</p:sld>
</file>

<file path=ppt/slides/slide5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三、蒸发</a:t>
            </a:r>
          </a:p>
        </p:txBody>
      </p:sp>
      <p:sp>
        <p:nvSpPr>
          <p:cNvPr id="101" name="文本框 100" title=""/>
          <p:cNvSpPr txBox="1"/>
          <p:nvPr/>
        </p:nvSpPr>
        <p:spPr>
          <a:xfrm>
            <a:off x="292735" y="1468120"/>
            <a:ext cx="11327130" cy="922020"/>
          </a:xfrm>
          <a:prstGeom prst="rect">
            <a:avLst/>
          </a:prstGeom>
          <a:noFill/>
          <a:ln w="9525">
            <a:noFill/>
          </a:ln>
        </p:spPr>
        <p:txBody>
          <a:bodyPr wrap="square">
            <a:spAutoFit/>
          </a:bodyPr>
          <a:lstStyle/>
          <a:p>
            <a:pPr indent="0" fontAlgn="auto">
              <a:lnSpc>
                <a:spcPct val="150000"/>
              </a:lnSpc>
            </a:pPr>
            <a:r>
              <a:rPr lang="zh-CN" b="1">
                <a:solidFill>
                  <a:srgbClr val="366091"/>
                </a:solidFill>
                <a:latin typeface="微软雅黑" panose="020b0503020204020204" charset="-122"/>
                <a:ea typeface="微软雅黑" panose="020b0503020204020204" charset="-122"/>
                <a:cs typeface="微软雅黑" panose="020b0503020204020204" charset="-122"/>
              </a:rPr>
              <a:t>4.蒸发制冷：</a:t>
            </a:r>
            <a:r>
              <a:rPr lang="zh-CN" b="0">
                <a:solidFill>
                  <a:srgbClr val="000000"/>
                </a:solidFill>
                <a:latin typeface="微软雅黑" panose="020b0503020204020204" charset="-122"/>
                <a:ea typeface="微软雅黑" panose="020b0503020204020204" charset="-122"/>
                <a:cs typeface="微软雅黑" panose="020b0503020204020204" charset="-122"/>
              </a:rPr>
              <a:t>液体在蒸发过程中要从</a:t>
            </a:r>
            <a:r>
              <a:rPr lang="zh-CN" b="0">
                <a:solidFill>
                  <a:srgbClr val="000000"/>
                </a:solidFill>
                <a:highlight>
                  <a:srgbClr val="FFFF00"/>
                </a:highlight>
                <a:latin typeface="微软雅黑" panose="020b0503020204020204" charset="-122"/>
                <a:ea typeface="微软雅黑" panose="020b0503020204020204" charset="-122"/>
                <a:cs typeface="微软雅黑" panose="020b0503020204020204" charset="-122"/>
              </a:rPr>
              <a:t>周围物体（或自身）吸收热量</a:t>
            </a:r>
            <a:r>
              <a:rPr lang="zh-CN" b="0">
                <a:solidFill>
                  <a:srgbClr val="000000"/>
                </a:solidFill>
                <a:latin typeface="微软雅黑" panose="020b0503020204020204" charset="-122"/>
                <a:ea typeface="微软雅黑" panose="020b0503020204020204" charset="-122"/>
                <a:cs typeface="微软雅黑" panose="020b0503020204020204" charset="-122"/>
              </a:rPr>
              <a:t>，使周围的物体（或自身）</a:t>
            </a:r>
            <a:r>
              <a:rPr lang="zh-CN" b="0">
                <a:solidFill>
                  <a:srgbClr val="000000"/>
                </a:solidFill>
                <a:highlight>
                  <a:srgbClr val="FFFF00"/>
                </a:highlight>
                <a:latin typeface="微软雅黑" panose="020b0503020204020204" charset="-122"/>
                <a:ea typeface="微软雅黑" panose="020b0503020204020204" charset="-122"/>
                <a:cs typeface="微软雅黑" panose="020b0503020204020204" charset="-122"/>
              </a:rPr>
              <a:t>温度降低</a:t>
            </a:r>
            <a:r>
              <a:rPr lang="zh-CN" b="0">
                <a:solidFill>
                  <a:srgbClr val="000000"/>
                </a:solidFill>
                <a:latin typeface="微软雅黑" panose="020b0503020204020204" charset="-122"/>
                <a:ea typeface="微软雅黑" panose="020b0503020204020204" charset="-122"/>
                <a:cs typeface="微软雅黑" panose="020b0503020204020204" charset="-122"/>
              </a:rPr>
              <a:t>，所以蒸发具有制冷作用。蒸发越快，制冷作用越明显。</a:t>
            </a:r>
            <a:endParaRPr lang="zh-CN" altLang="en-US">
              <a:latin typeface="微软雅黑" panose="020b0503020204020204" charset="-122"/>
              <a:ea typeface="微软雅黑" panose="020b0503020204020204" charset="-122"/>
              <a:cs typeface="微软雅黑" panose="020b0503020204020204" charset="-122"/>
            </a:endParaRPr>
          </a:p>
        </p:txBody>
      </p:sp>
      <p:pic>
        <p:nvPicPr>
          <p:cNvPr id="6" name="图片 5" title=""/>
          <p:cNvPicPr/>
          <p:nvPr/>
        </p:nvPicPr>
        <p:blipFill>
          <a:blip r:embed="rId3"/>
          <a:stretch>
            <a:fillRect/>
          </a:stretch>
        </p:blipFill>
        <p:spPr>
          <a:xfrm>
            <a:off x="1513205" y="2465070"/>
            <a:ext cx="3648075" cy="2404745"/>
          </a:xfrm>
          <a:prstGeom prst="rect">
            <a:avLst/>
          </a:prstGeom>
          <a:noFill/>
          <a:ln w="9525">
            <a:noFill/>
          </a:ln>
        </p:spPr>
      </p:pic>
      <p:pic>
        <p:nvPicPr>
          <p:cNvPr id="7" name="图片 6" title=""/>
          <p:cNvPicPr>
            <a:picLocks noChangeAspect="1"/>
          </p:cNvPicPr>
          <p:nvPr/>
        </p:nvPicPr>
        <p:blipFill>
          <a:blip r:embed="rId4"/>
          <a:stretch>
            <a:fillRect/>
          </a:stretch>
        </p:blipFill>
        <p:spPr>
          <a:xfrm>
            <a:off x="5895340" y="2465070"/>
            <a:ext cx="3675380" cy="2419350"/>
          </a:xfrm>
          <a:prstGeom prst="rect">
            <a:avLst/>
          </a:prstGeom>
        </p:spPr>
      </p:pic>
      <p:sp>
        <p:nvSpPr>
          <p:cNvPr id="11" name="文本框 10" title=""/>
          <p:cNvSpPr txBox="1"/>
          <p:nvPr/>
        </p:nvSpPr>
        <p:spPr>
          <a:xfrm>
            <a:off x="1151255" y="5076825"/>
            <a:ext cx="3924935" cy="922020"/>
          </a:xfrm>
          <a:prstGeom prst="rect">
            <a:avLst/>
          </a:prstGeom>
          <a:noFill/>
        </p:spPr>
        <p:txBody>
          <a:bodyPr wrap="square" rtlCol="0" anchor="t">
            <a:spAutoFit/>
          </a:bodyPr>
          <a:lstStyle/>
          <a:p>
            <a:pPr eaLnBrk="1" fontAlgn="auto" latinLnBrk="0" hangingPunct="1">
              <a:lnSpc>
                <a:spcPct val="150000"/>
              </a:lnSpc>
            </a:pPr>
            <a:r>
              <a:rPr lang="zh-CN" altLang="en-US">
                <a:solidFill>
                  <a:schemeClr val="accent2">
                    <a:lumMod val="75000"/>
                  </a:schemeClr>
                </a:solidFill>
                <a:latin typeface="微软雅黑" panose="020b0503020204020204" charset="-122"/>
                <a:ea typeface="微软雅黑" panose="020b0503020204020204" charset="-122"/>
                <a:cs typeface="微软雅黑" panose="020b0503020204020204" charset="-122"/>
              </a:rPr>
              <a:t>小朋友发烧了，用带水的毛巾放在额头可以起到物理降温作用</a:t>
            </a:r>
          </a:p>
        </p:txBody>
      </p:sp>
      <p:sp>
        <p:nvSpPr>
          <p:cNvPr id="13" name="文本框 12" title=""/>
          <p:cNvSpPr txBox="1"/>
          <p:nvPr/>
        </p:nvSpPr>
        <p:spPr>
          <a:xfrm>
            <a:off x="5770245" y="5076825"/>
            <a:ext cx="3924935" cy="922020"/>
          </a:xfrm>
          <a:prstGeom prst="rect">
            <a:avLst/>
          </a:prstGeom>
          <a:noFill/>
        </p:spPr>
        <p:txBody>
          <a:bodyPr wrap="square" rtlCol="0" anchor="t">
            <a:spAutoFit/>
          </a:bodyPr>
          <a:lstStyle/>
          <a:p>
            <a:pPr eaLnBrk="1" fontAlgn="auto" latinLnBrk="0" hangingPunct="1">
              <a:lnSpc>
                <a:spcPct val="150000"/>
              </a:lnSpc>
            </a:pPr>
            <a:r>
              <a:rPr lang="zh-CN" altLang="en-US">
                <a:solidFill>
                  <a:schemeClr val="accent2">
                    <a:lumMod val="75000"/>
                  </a:schemeClr>
                </a:solidFill>
                <a:latin typeface="微软雅黑" panose="020b0503020204020204" charset="-122"/>
                <a:ea typeface="微软雅黑" panose="020b0503020204020204" charset="-122"/>
                <a:cs typeface="微软雅黑" panose="020b0503020204020204" charset="-122"/>
              </a:rPr>
              <a:t>游泳时，在水里感觉不到冷，上岸后由于水的蒸发而感到很冷</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1"/>
                                        </p:tgtEl>
                                        <p:attrNameLst>
                                          <p:attrName>style.visibility</p:attrName>
                                        </p:attrNameLst>
                                      </p:cBhvr>
                                      <p:to>
                                        <p:strVal val="visible"/>
                                      </p:to>
                                    </p:set>
                                    <p:animEffect transition="in" filter="wipe(left)">
                                      <p:cBhvr>
                                        <p:cTn id="18" dur="500"/>
                                        <p:tgtEl>
                                          <p:spTgt spid="101"/>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wipe(left)">
                                      <p:cBhvr>
                                        <p:cTn id="28" dur="500"/>
                                        <p:tgtEl>
                                          <p:spTgt spid="11">
                                            <p:txEl>
                                              <p:pRg st="0" end="0"/>
                                            </p:txEl>
                                          </p:spTgt>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3">
                                            <p:txEl>
                                              <p:pRg st="0" end="0"/>
                                            </p:txEl>
                                          </p:spTgt>
                                        </p:tgtEl>
                                        <p:attrNameLst>
                                          <p:attrName>style.visibility</p:attrName>
                                        </p:attrNameLst>
                                      </p:cBhvr>
                                      <p:to>
                                        <p:strVal val="visible"/>
                                      </p:to>
                                    </p:set>
                                    <p:animEffect transition="in" filter="wipe(left)">
                                      <p:cBhvr>
                                        <p:cTn id="38"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101" grpId="0"/>
    </p:bldLst>
  </p:timing>
</p:sld>
</file>

<file path=ppt/slides/slide5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四、液化</a:t>
            </a:r>
          </a:p>
        </p:txBody>
      </p:sp>
      <p:sp>
        <p:nvSpPr>
          <p:cNvPr id="101" name="文本框 100" title=""/>
          <p:cNvSpPr txBox="1"/>
          <p:nvPr/>
        </p:nvSpPr>
        <p:spPr>
          <a:xfrm>
            <a:off x="292735" y="1468120"/>
            <a:ext cx="11327130" cy="3830955"/>
          </a:xfrm>
          <a:prstGeom prst="rect">
            <a:avLst/>
          </a:prstGeom>
          <a:noFill/>
          <a:ln w="9525">
            <a:noFill/>
          </a:ln>
        </p:spPr>
        <p:txBody>
          <a:bodyPr wrap="square">
            <a:spAutoFit/>
          </a:bodyPr>
          <a:lstStyle/>
          <a:p>
            <a:pPr indent="0" fontAlgn="auto">
              <a:lnSpc>
                <a:spcPct val="150000"/>
              </a:lnSpc>
            </a:pPr>
            <a:r>
              <a:rPr lang="zh-CN">
                <a:solidFill>
                  <a:schemeClr val="accent1">
                    <a:lumMod val="75000"/>
                  </a:schemeClr>
                </a:solidFill>
                <a:latin typeface="微软雅黑" panose="020b0503020204020204" charset="-122"/>
                <a:ea typeface="微软雅黑" panose="020b0503020204020204" charset="-122"/>
                <a:cs typeface="微软雅黑" panose="020b0503020204020204" charset="-122"/>
              </a:rPr>
              <a:t>1.液化的两种方式</a:t>
            </a:r>
          </a:p>
          <a:p>
            <a:pPr indent="0" fontAlgn="auto">
              <a:lnSpc>
                <a:spcPct val="150000"/>
              </a:lnSpc>
            </a:pPr>
            <a:r>
              <a:rPr lang="zh-CN">
                <a:latin typeface="微软雅黑" panose="020b0503020204020204" charset="-122"/>
                <a:ea typeface="微软雅黑" panose="020b0503020204020204" charset="-122"/>
                <a:cs typeface="微软雅黑" panose="020b0503020204020204" charset="-122"/>
              </a:rPr>
              <a:t>（1）</a:t>
            </a:r>
            <a:r>
              <a:rPr lang="zh-CN">
                <a:highlight>
                  <a:srgbClr val="FFFF00"/>
                </a:highlight>
                <a:latin typeface="微软雅黑" panose="020b0503020204020204" charset="-122"/>
                <a:ea typeface="微软雅黑" panose="020b0503020204020204" charset="-122"/>
                <a:cs typeface="微软雅黑" panose="020b0503020204020204" charset="-122"/>
              </a:rPr>
              <a:t>降低温度</a:t>
            </a:r>
            <a:r>
              <a:rPr lang="zh-CN">
                <a:latin typeface="微软雅黑" panose="020b0503020204020204" charset="-122"/>
                <a:ea typeface="微软雅黑" panose="020b0503020204020204" charset="-122"/>
                <a:cs typeface="微软雅黑" panose="020b0503020204020204" charset="-122"/>
              </a:rPr>
              <a:t>：如北方的冬天，可以看到户外的人不断呼出“白气”，这是呼出的水蒸气遇到冷空气凝结成的小水滴。</a:t>
            </a:r>
          </a:p>
          <a:p>
            <a:pPr indent="0" fontAlgn="auto">
              <a:lnSpc>
                <a:spcPct val="150000"/>
              </a:lnSpc>
            </a:pPr>
            <a:r>
              <a:rPr lang="zh-CN">
                <a:latin typeface="微软雅黑" panose="020b0503020204020204" charset="-122"/>
                <a:ea typeface="微软雅黑" panose="020b0503020204020204" charset="-122"/>
                <a:cs typeface="微软雅黑" panose="020b0503020204020204" charset="-122"/>
              </a:rPr>
              <a:t>（2）</a:t>
            </a:r>
            <a:r>
              <a:rPr lang="zh-CN">
                <a:highlight>
                  <a:srgbClr val="FFFF00"/>
                </a:highlight>
                <a:latin typeface="微软雅黑" panose="020b0503020204020204" charset="-122"/>
                <a:ea typeface="微软雅黑" panose="020b0503020204020204" charset="-122"/>
                <a:cs typeface="微软雅黑" panose="020b0503020204020204" charset="-122"/>
              </a:rPr>
              <a:t>压缩体积</a:t>
            </a:r>
            <a:r>
              <a:rPr lang="zh-CN">
                <a:latin typeface="微软雅黑" panose="020b0503020204020204" charset="-122"/>
                <a:ea typeface="微软雅黑" panose="020b0503020204020204" charset="-122"/>
                <a:cs typeface="微软雅黑" panose="020b0503020204020204" charset="-122"/>
              </a:rPr>
              <a:t>：如日常见到的打火机中的液体就是在常温下采取压缩气体体积的方法使其液化的。</a:t>
            </a:r>
          </a:p>
          <a:p>
            <a:pPr indent="0" fontAlgn="auto">
              <a:lnSpc>
                <a:spcPct val="150000"/>
              </a:lnSpc>
            </a:pPr>
            <a:r>
              <a:rPr lang="zh-CN">
                <a:solidFill>
                  <a:schemeClr val="accent1">
                    <a:lumMod val="75000"/>
                  </a:schemeClr>
                </a:solidFill>
                <a:latin typeface="微软雅黑" panose="020b0503020204020204" charset="-122"/>
                <a:ea typeface="微软雅黑" panose="020b0503020204020204" charset="-122"/>
                <a:cs typeface="微软雅黑" panose="020b0503020204020204" charset="-122"/>
              </a:rPr>
              <a:t>2.液化放热</a:t>
            </a:r>
          </a:p>
          <a:p>
            <a:pPr indent="0" fontAlgn="auto">
              <a:lnSpc>
                <a:spcPct val="150000"/>
              </a:lnSpc>
            </a:pPr>
            <a:r>
              <a:rPr lang="zh-CN">
                <a:latin typeface="微软雅黑" panose="020b0503020204020204" charset="-122"/>
                <a:ea typeface="微软雅黑" panose="020b0503020204020204" charset="-122"/>
                <a:cs typeface="微软雅黑" panose="020b0503020204020204" charset="-122"/>
              </a:rPr>
              <a:t>液化是汽化的逆过程。汽化需要</a:t>
            </a:r>
            <a:r>
              <a:rPr lang="zh-CN">
                <a:highlight>
                  <a:srgbClr val="FFFF00"/>
                </a:highlight>
                <a:latin typeface="微软雅黑" panose="020b0503020204020204" charset="-122"/>
                <a:ea typeface="微软雅黑" panose="020b0503020204020204" charset="-122"/>
                <a:cs typeface="微软雅黑" panose="020b0503020204020204" charset="-122"/>
              </a:rPr>
              <a:t>吸热</a:t>
            </a:r>
            <a:r>
              <a:rPr lang="zh-CN">
                <a:latin typeface="微软雅黑" panose="020b0503020204020204" charset="-122"/>
                <a:ea typeface="微软雅黑" panose="020b0503020204020204" charset="-122"/>
                <a:cs typeface="微软雅黑" panose="020b0503020204020204" charset="-122"/>
              </a:rPr>
              <a:t>，液化</a:t>
            </a:r>
            <a:r>
              <a:rPr lang="zh-CN" smtClean="0">
                <a:latin typeface="微软雅黑" panose="020b0503020204020204" charset="-122"/>
                <a:ea typeface="微软雅黑" panose="020b0503020204020204" charset="-122"/>
                <a:cs typeface="微软雅黑" panose="020b0503020204020204" charset="-122"/>
              </a:rPr>
              <a:t>需要</a:t>
            </a:r>
            <a:r>
              <a:rPr lang="zh-CN" altLang="en-US">
                <a:highlight>
                  <a:srgbClr val="FFFF00"/>
                </a:highlight>
                <a:latin typeface="微软雅黑" panose="020b0503020204020204" charset="-122"/>
                <a:ea typeface="微软雅黑" panose="020b0503020204020204" charset="-122"/>
                <a:cs typeface="微软雅黑" panose="020b0503020204020204" charset="-122"/>
              </a:rPr>
              <a:t>放</a:t>
            </a:r>
            <a:r>
              <a:rPr lang="zh-CN" altLang="zh-CN" smtClean="0">
                <a:highlight>
                  <a:srgbClr val="FFFF00"/>
                </a:highlight>
                <a:latin typeface="微软雅黑" panose="020b0503020204020204" charset="-122"/>
                <a:ea typeface="微软雅黑" panose="020b0503020204020204" charset="-122"/>
                <a:cs typeface="微软雅黑" panose="020b0503020204020204" charset="-122"/>
              </a:rPr>
              <a:t>热</a:t>
            </a:r>
            <a:r>
              <a:rPr lang="zh-CN" smtClean="0">
                <a:latin typeface="微软雅黑" panose="020b0503020204020204" charset="-122"/>
                <a:ea typeface="微软雅黑" panose="020b0503020204020204" charset="-122"/>
                <a:cs typeface="微软雅黑" panose="020b0503020204020204" charset="-122"/>
              </a:rPr>
              <a:t>。</a:t>
            </a:r>
            <a:r>
              <a:rPr lang="zh-CN">
                <a:latin typeface="微软雅黑" panose="020b0503020204020204" charset="-122"/>
                <a:ea typeface="微软雅黑" panose="020b0503020204020204" charset="-122"/>
                <a:cs typeface="微软雅黑" panose="020b0503020204020204" charset="-122"/>
              </a:rPr>
              <a:t>生活中水蒸气引起的烫伤要比开水烫伤更严重，这是因为水蒸气和开水的温度虽然差不多，但是水蒸气液化的时候还会发出大量的热，因而加重烫伤。</a:t>
            </a:r>
          </a:p>
          <a:p>
            <a:pPr algn="l" fontAlgn="auto">
              <a:lnSpc>
                <a:spcPct val="150000"/>
              </a:lnSpc>
              <a:buClrTx/>
              <a:buSzTx/>
              <a:buFontTx/>
            </a:pPr>
            <a:r>
              <a:rPr lang="zh-CN">
                <a:solidFill>
                  <a:schemeClr val="accent1">
                    <a:lumMod val="75000"/>
                  </a:schemeClr>
                </a:solidFill>
                <a:latin typeface="微软雅黑" panose="020b0503020204020204" charset="-122"/>
                <a:ea typeface="微软雅黑" panose="020b0503020204020204" charset="-122"/>
                <a:cs typeface="微软雅黑" panose="020b0503020204020204" charset="-122"/>
              </a:rPr>
              <a:t>3.液化的应用</a:t>
            </a:r>
          </a:p>
          <a:p>
            <a:pPr indent="0" fontAlgn="auto">
              <a:lnSpc>
                <a:spcPct val="150000"/>
              </a:lnSpc>
            </a:pPr>
            <a:r>
              <a:rPr lang="zh-CN">
                <a:latin typeface="微软雅黑" panose="020b0503020204020204" charset="-122"/>
                <a:ea typeface="微软雅黑" panose="020b0503020204020204" charset="-122"/>
                <a:cs typeface="微软雅黑" panose="020b0503020204020204" charset="-122"/>
              </a:rPr>
              <a:t>气体液化后，体积减小，便于储存和运输。如液化石油气、火箭中的液氢和液氧等。</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01">
                                            <p:txEl>
                                              <p:pRg st="0" end="0"/>
                                            </p:txEl>
                                          </p:spTgt>
                                        </p:tgtEl>
                                        <p:attrNameLst>
                                          <p:attrName>style.visibility</p:attrName>
                                        </p:attrNameLst>
                                      </p:cBhvr>
                                      <p:to>
                                        <p:strVal val="visible"/>
                                      </p:to>
                                    </p:set>
                                    <p:animEffect transition="in" filter="wipe(left)">
                                      <p:cBhvr>
                                        <p:cTn id="18" dur="500"/>
                                        <p:tgtEl>
                                          <p:spTgt spid="101">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01">
                                            <p:txEl>
                                              <p:pRg st="1" end="1"/>
                                            </p:txEl>
                                          </p:spTgt>
                                        </p:tgtEl>
                                        <p:attrNameLst>
                                          <p:attrName>style.visibility</p:attrName>
                                        </p:attrNameLst>
                                      </p:cBhvr>
                                      <p:to>
                                        <p:strVal val="visible"/>
                                      </p:to>
                                    </p:set>
                                    <p:animEffect transition="in" filter="wipe(left)">
                                      <p:cBhvr>
                                        <p:cTn id="23" dur="500"/>
                                        <p:tgtEl>
                                          <p:spTgt spid="101">
                                            <p:txEl>
                                              <p:pRg st="1" end="1"/>
                                            </p:txEl>
                                          </p:spTgt>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01">
                                            <p:txEl>
                                              <p:pRg st="2" end="2"/>
                                            </p:txEl>
                                          </p:spTgt>
                                        </p:tgtEl>
                                        <p:attrNameLst>
                                          <p:attrName>style.visibility</p:attrName>
                                        </p:attrNameLst>
                                      </p:cBhvr>
                                      <p:to>
                                        <p:strVal val="visible"/>
                                      </p:to>
                                    </p:set>
                                    <p:animEffect transition="in" filter="wipe(left)">
                                      <p:cBhvr>
                                        <p:cTn id="28" dur="500"/>
                                        <p:tgtEl>
                                          <p:spTgt spid="101">
                                            <p:txEl>
                                              <p:pRg st="2" end="2"/>
                                            </p:txEl>
                                          </p:spTgt>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01">
                                            <p:txEl>
                                              <p:pRg st="3" end="3"/>
                                            </p:txEl>
                                          </p:spTgt>
                                        </p:tgtEl>
                                        <p:attrNameLst>
                                          <p:attrName>style.visibility</p:attrName>
                                        </p:attrNameLst>
                                      </p:cBhvr>
                                      <p:to>
                                        <p:strVal val="visible"/>
                                      </p:to>
                                    </p:set>
                                    <p:animEffect transition="in" filter="wipe(left)">
                                      <p:cBhvr>
                                        <p:cTn id="33" dur="500"/>
                                        <p:tgtEl>
                                          <p:spTgt spid="101">
                                            <p:txEl>
                                              <p:pRg st="3" end="3"/>
                                            </p:txEl>
                                          </p:spTgt>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01">
                                            <p:txEl>
                                              <p:pRg st="4" end="4"/>
                                            </p:txEl>
                                          </p:spTgt>
                                        </p:tgtEl>
                                        <p:attrNameLst>
                                          <p:attrName>style.visibility</p:attrName>
                                        </p:attrNameLst>
                                      </p:cBhvr>
                                      <p:to>
                                        <p:strVal val="visible"/>
                                      </p:to>
                                    </p:set>
                                    <p:animEffect transition="in" filter="wipe(left)">
                                      <p:cBhvr>
                                        <p:cTn id="38" dur="500"/>
                                        <p:tgtEl>
                                          <p:spTgt spid="101">
                                            <p:txEl>
                                              <p:pRg st="4" end="4"/>
                                            </p:txEl>
                                          </p:spTgt>
                                        </p:tgtEl>
                                      </p:cBhvr>
                                    </p:animEffect>
                                  </p:childTnLst>
                                </p:cTn>
                              </p:par>
                            </p:childTnLst>
                          </p:cTn>
                        </p:par>
                      </p:childTnLst>
                    </p:cTn>
                  </p:par>
                  <p:par>
                    <p:cTn id="39" fill="hold" nodeType="clickPar">
                      <p:stCondLst>
                        <p:cond delay="indefinite"/>
                        <p:cond evt="onBegin" delay="0">
                          <p:tn val="38"/>
                        </p:cond>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01">
                                            <p:txEl>
                                              <p:pRg st="5" end="5"/>
                                            </p:txEl>
                                          </p:spTgt>
                                        </p:tgtEl>
                                        <p:attrNameLst>
                                          <p:attrName>style.visibility</p:attrName>
                                        </p:attrNameLst>
                                      </p:cBhvr>
                                      <p:to>
                                        <p:strVal val="visible"/>
                                      </p:to>
                                    </p:set>
                                    <p:animEffect transition="in" filter="wipe(left)">
                                      <p:cBhvr>
                                        <p:cTn id="43" dur="500"/>
                                        <p:tgtEl>
                                          <p:spTgt spid="101">
                                            <p:txEl>
                                              <p:pRg st="5" end="5"/>
                                            </p:txEl>
                                          </p:spTgt>
                                        </p:tgtEl>
                                      </p:cBhvr>
                                    </p:animEffect>
                                  </p:childTnLst>
                                </p:cTn>
                              </p:par>
                            </p:childTnLst>
                          </p:cTn>
                        </p:par>
                      </p:childTnLst>
                    </p:cTn>
                  </p:par>
                  <p:par>
                    <p:cTn id="44" fill="hold" nodeType="clickPar">
                      <p:stCondLst>
                        <p:cond delay="indefinite"/>
                        <p:cond evt="onBegin" delay="0">
                          <p:tn val="43"/>
                        </p:cond>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01">
                                            <p:txEl>
                                              <p:pRg st="6" end="6"/>
                                            </p:txEl>
                                          </p:spTgt>
                                        </p:tgtEl>
                                        <p:attrNameLst>
                                          <p:attrName>style.visibility</p:attrName>
                                        </p:attrNameLst>
                                      </p:cBhvr>
                                      <p:to>
                                        <p:strVal val="visible"/>
                                      </p:to>
                                    </p:set>
                                    <p:animEffect transition="in" filter="wipe(left)">
                                      <p:cBhvr>
                                        <p:cTn id="48" dur="500"/>
                                        <p:tgtEl>
                                          <p:spTgt spid="10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5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四、液化</a:t>
            </a:r>
          </a:p>
        </p:txBody>
      </p:sp>
      <p:sp>
        <p:nvSpPr>
          <p:cNvPr id="101" name="文本框 100" title=""/>
          <p:cNvSpPr txBox="1"/>
          <p:nvPr/>
        </p:nvSpPr>
        <p:spPr>
          <a:xfrm>
            <a:off x="292735" y="1468120"/>
            <a:ext cx="11327130" cy="506730"/>
          </a:xfrm>
          <a:prstGeom prst="rect">
            <a:avLst/>
          </a:prstGeom>
          <a:noFill/>
          <a:ln w="9525">
            <a:noFill/>
          </a:ln>
        </p:spPr>
        <p:txBody>
          <a:bodyPr wrap="square">
            <a:spAutoFit/>
          </a:bodyPr>
          <a:lstStyle/>
          <a:p>
            <a:pPr indent="0" fontAlgn="auto">
              <a:lnSpc>
                <a:spcPct val="150000"/>
              </a:lnSpc>
            </a:pPr>
            <a:r>
              <a:rPr lang="zh-CN">
                <a:solidFill>
                  <a:schemeClr val="accent1">
                    <a:lumMod val="75000"/>
                  </a:schemeClr>
                </a:solidFill>
                <a:latin typeface="微软雅黑" panose="020b0503020204020204" charset="-122"/>
                <a:ea typeface="微软雅黑" panose="020b0503020204020204" charset="-122"/>
                <a:cs typeface="微软雅黑" panose="020b0503020204020204" charset="-122"/>
              </a:rPr>
              <a:t>4.汽化和液化的对比</a:t>
            </a:r>
          </a:p>
        </p:txBody>
      </p:sp>
      <p:graphicFrame>
        <p:nvGraphicFramePr>
          <p:cNvPr id="6" name="表格 5" title=""/>
          <p:cNvGraphicFramePr>
            <a:graphicFrameLocks noGrp="1"/>
          </p:cNvGraphicFramePr>
          <p:nvPr/>
        </p:nvGraphicFramePr>
        <p:xfrm>
          <a:off x="455930" y="2186305"/>
          <a:ext cx="11046460" cy="2297430"/>
        </p:xfrm>
        <a:graphic>
          <a:graphicData uri="http://schemas.openxmlformats.org/drawingml/2006/table">
            <a:tbl>
              <a:tblPr firstRow="1" bandRow="1">
                <a:tableStyleId>{5940675A-B579-460E-94D1-54222C63F5DA}</a:tableStyleId>
              </a:tblPr>
              <a:tblGrid>
                <a:gridCol w="2345690"/>
                <a:gridCol w="2901950"/>
                <a:gridCol w="2898140"/>
                <a:gridCol w="2900680"/>
              </a:tblGrid>
              <a:tr h="765810">
                <a:tc>
                  <a:txBody>
                    <a:bodyPr vert="horz" wrap="square"/>
                    <a:lstStyle/>
                    <a:p>
                      <a:pPr indent="0" algn="ctr">
                        <a:buNone/>
                      </a:pPr>
                      <a:endParaRPr lang="en-US" altLang="en-US" sz="18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algn="ctr">
                        <a:buNone/>
                      </a:pPr>
                      <a:r>
                        <a:rPr lang="en-US" sz="1800" b="1">
                          <a:solidFill>
                            <a:srgbClr val="000000"/>
                          </a:solidFill>
                          <a:latin typeface="微软雅黑" panose="020b0503020204020204" charset="-122"/>
                          <a:ea typeface="微软雅黑" panose="020b0503020204020204" charset="-122"/>
                          <a:cs typeface="宋体" panose="02010600030101010101" pitchFamily="2" charset="-122"/>
                        </a:rPr>
                        <a:t>前后状态变化</a:t>
                      </a:r>
                      <a:endParaRPr lang="en-US" altLang="en-US" sz="18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algn="ctr">
                        <a:buNone/>
                      </a:pPr>
                      <a:r>
                        <a:rPr lang="en-US" sz="1800" b="1">
                          <a:solidFill>
                            <a:srgbClr val="000000"/>
                          </a:solidFill>
                          <a:latin typeface="微软雅黑" panose="020b0503020204020204" charset="-122"/>
                          <a:ea typeface="微软雅黑" panose="020b0503020204020204" charset="-122"/>
                          <a:cs typeface="宋体" panose="02010600030101010101" pitchFamily="2" charset="-122"/>
                        </a:rPr>
                        <a:t>吸、放热情况</a:t>
                      </a:r>
                      <a:endParaRPr lang="en-US" altLang="en-US" sz="18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algn="ctr">
                        <a:buNone/>
                      </a:pPr>
                      <a:r>
                        <a:rPr lang="en-US" sz="1800" b="1">
                          <a:solidFill>
                            <a:srgbClr val="000000"/>
                          </a:solidFill>
                          <a:latin typeface="微软雅黑" panose="020b0503020204020204" charset="-122"/>
                          <a:ea typeface="微软雅黑" panose="020b0503020204020204" charset="-122"/>
                          <a:cs typeface="宋体" panose="02010600030101010101" pitchFamily="2" charset="-122"/>
                        </a:rPr>
                        <a:t>方式或方法</a:t>
                      </a:r>
                      <a:endParaRPr lang="en-US" altLang="en-US" sz="18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r>
              <a:tr h="765810">
                <a:tc>
                  <a:txBody>
                    <a:bodyPr vert="horz" wrap="square"/>
                    <a:lstStyle/>
                    <a:p>
                      <a:pPr indent="0" algn="ctr">
                        <a:buNone/>
                      </a:pPr>
                      <a:r>
                        <a:rPr lang="en-US" sz="1800" b="1">
                          <a:solidFill>
                            <a:srgbClr val="000000"/>
                          </a:solidFill>
                          <a:latin typeface="微软雅黑" panose="020b0503020204020204" charset="-122"/>
                          <a:ea typeface="微软雅黑" panose="020b0503020204020204" charset="-122"/>
                          <a:cs typeface="宋体" panose="02010600030101010101" pitchFamily="2" charset="-122"/>
                        </a:rPr>
                        <a:t>汽化</a:t>
                      </a:r>
                      <a:endParaRPr lang="en-US" altLang="en-US" sz="18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800" b="0">
                          <a:solidFill>
                            <a:srgbClr val="C00000"/>
                          </a:solidFill>
                          <a:latin typeface="微软雅黑" panose="020b0503020204020204" charset="-122"/>
                          <a:ea typeface="微软雅黑" panose="020b0503020204020204" charset="-122"/>
                          <a:cs typeface="微软雅黑" panose="020b0503020204020204" charset="-122"/>
                        </a:rPr>
                        <a:t>液态→气态</a:t>
                      </a:r>
                      <a:endParaRPr lang="en-US" altLang="en-US" sz="1800" b="0">
                        <a:solidFill>
                          <a:srgbClr val="C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800" b="0">
                          <a:solidFill>
                            <a:srgbClr val="C00000"/>
                          </a:solidFill>
                          <a:latin typeface="微软雅黑" panose="020b0503020204020204" charset="-122"/>
                          <a:ea typeface="微软雅黑" panose="020b0503020204020204" charset="-122"/>
                          <a:cs typeface="宋体" panose="02010600030101010101" pitchFamily="2" charset="-122"/>
                        </a:rPr>
                        <a:t>吸热</a:t>
                      </a:r>
                      <a:endParaRPr lang="en-US" altLang="en-US" sz="1800" b="0">
                        <a:solidFill>
                          <a:srgbClr val="C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800" b="0">
                          <a:solidFill>
                            <a:srgbClr val="C00000"/>
                          </a:solidFill>
                          <a:latin typeface="微软雅黑" panose="020b0503020204020204" charset="-122"/>
                          <a:ea typeface="微软雅黑" panose="020b0503020204020204" charset="-122"/>
                          <a:cs typeface="宋体" panose="02010600030101010101" pitchFamily="2" charset="-122"/>
                        </a:rPr>
                        <a:t>蒸发或沸腾</a:t>
                      </a:r>
                      <a:endParaRPr lang="en-US" altLang="en-US" sz="1800" b="0">
                        <a:solidFill>
                          <a:srgbClr val="C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65810">
                <a:tc>
                  <a:txBody>
                    <a:bodyPr vert="horz" wrap="square"/>
                    <a:lstStyle/>
                    <a:p>
                      <a:pPr indent="0" algn="ctr">
                        <a:buNone/>
                      </a:pPr>
                      <a:r>
                        <a:rPr lang="en-US" sz="1800" b="1">
                          <a:solidFill>
                            <a:srgbClr val="000000"/>
                          </a:solidFill>
                          <a:latin typeface="微软雅黑" panose="020b0503020204020204" charset="-122"/>
                          <a:ea typeface="微软雅黑" panose="020b0503020204020204" charset="-122"/>
                          <a:cs typeface="宋体" panose="02010600030101010101" pitchFamily="2" charset="-122"/>
                        </a:rPr>
                        <a:t>液化</a:t>
                      </a:r>
                      <a:endParaRPr lang="en-US" altLang="en-US" sz="18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800" b="0">
                          <a:solidFill>
                            <a:srgbClr val="C00000"/>
                          </a:solidFill>
                          <a:latin typeface="微软雅黑" panose="020b0503020204020204" charset="-122"/>
                          <a:ea typeface="微软雅黑" panose="020b0503020204020204" charset="-122"/>
                          <a:cs typeface="微软雅黑" panose="020b0503020204020204" charset="-122"/>
                        </a:rPr>
                        <a:t>气态→液态</a:t>
                      </a:r>
                      <a:endParaRPr lang="en-US" altLang="en-US" sz="1800" b="0">
                        <a:solidFill>
                          <a:srgbClr val="C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800" b="0">
                          <a:solidFill>
                            <a:srgbClr val="C00000"/>
                          </a:solidFill>
                          <a:latin typeface="微软雅黑" panose="020b0503020204020204" charset="-122"/>
                          <a:ea typeface="微软雅黑" panose="020b0503020204020204" charset="-122"/>
                          <a:cs typeface="宋体" panose="02010600030101010101" pitchFamily="2" charset="-122"/>
                        </a:rPr>
                        <a:t>放热</a:t>
                      </a:r>
                      <a:endParaRPr lang="en-US" altLang="en-US" sz="1800" b="0">
                        <a:solidFill>
                          <a:srgbClr val="C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800" b="0">
                          <a:solidFill>
                            <a:srgbClr val="C00000"/>
                          </a:solidFill>
                          <a:latin typeface="微软雅黑" panose="020b0503020204020204" charset="-122"/>
                          <a:ea typeface="微软雅黑" panose="020b0503020204020204" charset="-122"/>
                          <a:cs typeface="宋体" panose="02010600030101010101" pitchFamily="2" charset="-122"/>
                        </a:rPr>
                        <a:t>降低温度或压缩体积</a:t>
                      </a:r>
                      <a:endParaRPr lang="en-US" altLang="en-US" sz="1800" b="0">
                        <a:solidFill>
                          <a:srgbClr val="C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01">
                                            <p:txEl>
                                              <p:pRg st="0" end="0"/>
                                            </p:txEl>
                                          </p:spTgt>
                                        </p:tgtEl>
                                        <p:attrNameLst>
                                          <p:attrName>style.visibility</p:attrName>
                                        </p:attrNameLst>
                                      </p:cBhvr>
                                      <p:to>
                                        <p:strVal val="visible"/>
                                      </p:to>
                                    </p:set>
                                    <p:animEffect transition="in" filter="wipe(left)">
                                      <p:cBhvr>
                                        <p:cTn id="18" dur="500"/>
                                        <p:tgtEl>
                                          <p:spTgt spid="101">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5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2"/>
          <a:stretch>
            <a:fillRect/>
          </a:stretch>
        </p:blipFill>
        <p:spPr>
          <a:xfrm>
            <a:off x="6215380" y="163195"/>
            <a:ext cx="903605" cy="923290"/>
          </a:xfrm>
          <a:prstGeom prst="rect">
            <a:avLst/>
          </a:prstGeom>
        </p:spPr>
      </p:pic>
      <p:sp>
        <p:nvSpPr>
          <p:cNvPr id="5" name="文本框 4" title=""/>
          <p:cNvSpPr txBox="1"/>
          <p:nvPr/>
        </p:nvSpPr>
        <p:spPr>
          <a:xfrm>
            <a:off x="7139940" y="222885"/>
            <a:ext cx="417639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sym typeface="+mn-ea"/>
              </a:rPr>
              <a:t>汽化与液化现象辨析</a:t>
            </a:r>
          </a:p>
        </p:txBody>
      </p:sp>
      <p:sp>
        <p:nvSpPr>
          <p:cNvPr id="2" name="文本框 1" title=""/>
          <p:cNvSpPr txBox="1"/>
          <p:nvPr/>
        </p:nvSpPr>
        <p:spPr>
          <a:xfrm>
            <a:off x="457200" y="3129730"/>
            <a:ext cx="11734800" cy="1476375"/>
          </a:xfrm>
          <a:prstGeom prst="rect">
            <a:avLst/>
          </a:prstGeom>
          <a:noFill/>
        </p:spPr>
        <p:txBody>
          <a:bodyPr wrap="square" rtlCol="0" anchor="t">
            <a:spAutoFit/>
          </a:bodyPr>
          <a:lstStyle/>
          <a:p>
            <a:pPr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（1）“白气”不是水蒸气，而是水蒸气越冷液化成的小水滴，水蒸气是看不到的；</a:t>
            </a:r>
          </a:p>
          <a:p>
            <a:pPr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（2）“白气”的来源有两种情况：一是高温物体冒出或呼出的水蒸气遇冷液化形成的；二是空气中的水蒸气遇冷液化形成的。</a:t>
            </a:r>
          </a:p>
        </p:txBody>
      </p:sp>
      <p:pic>
        <p:nvPicPr>
          <p:cNvPr id="7" name="图片 6" title=""/>
          <p:cNvPicPr>
            <a:picLocks noChangeAspect="1"/>
          </p:cNvPicPr>
          <p:nvPr/>
        </p:nvPicPr>
        <p:blipFill>
          <a:blip r:embed="rId3"/>
          <a:stretch>
            <a:fillRect/>
          </a:stretch>
        </p:blipFill>
        <p:spPr>
          <a:xfrm>
            <a:off x="499745" y="2614745"/>
            <a:ext cx="2013585" cy="483870"/>
          </a:xfrm>
          <a:prstGeom prst="rect">
            <a:avLst/>
          </a:prstGeom>
        </p:spPr>
      </p:pic>
      <p:sp>
        <p:nvSpPr>
          <p:cNvPr id="13" name="文本框 12" title=""/>
          <p:cNvSpPr txBox="1"/>
          <p:nvPr/>
        </p:nvSpPr>
        <p:spPr>
          <a:xfrm>
            <a:off x="292438" y="1710791"/>
            <a:ext cx="417639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sym typeface="+mn-ea"/>
              </a:rPr>
              <a:t>汽化与液化现象辨析</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childTnLst>
                    </p:cTn>
                  </p:par>
                  <p:par>
                    <p:cTn id="25" fill="hold" nodeType="clickPar">
                      <p:stCondLst>
                        <p:cond delay="indefinite"/>
                        <p:cond evt="onBegin" delay="0">
                          <p:tn val="24"/>
                        </p:cond>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nodeType="clickPar">
                      <p:stCondLst>
                        <p:cond delay="indefinite"/>
                        <p:cond evt="onBegin" delay="0">
                          <p:tn val="29"/>
                        </p:cond>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
                                            <p:txEl>
                                              <p:pRg st="0" end="0"/>
                                            </p:txEl>
                                          </p:spTgt>
                                        </p:tgtEl>
                                        <p:attrNameLst>
                                          <p:attrName>style.visibility</p:attrName>
                                        </p:attrNameLst>
                                      </p:cBhvr>
                                      <p:to>
                                        <p:strVal val="visible"/>
                                      </p:to>
                                    </p:set>
                                    <p:animEffect transition="in" filter="wipe(left)">
                                      <p:cBhvr>
                                        <p:cTn id="34" dur="500"/>
                                        <p:tgtEl>
                                          <p:spTgt spid="2">
                                            <p:txEl>
                                              <p:pRg st="0" end="0"/>
                                            </p:txEl>
                                          </p:spTgt>
                                        </p:tgtEl>
                                      </p:cBhvr>
                                    </p:animEffect>
                                  </p:childTnLst>
                                </p:cTn>
                              </p:par>
                            </p:childTnLst>
                          </p:cTn>
                        </p:par>
                      </p:childTnLst>
                    </p:cTn>
                  </p:par>
                  <p:par>
                    <p:cTn id="35" fill="hold" nodeType="clickPar">
                      <p:stCondLst>
                        <p:cond delay="indefinite"/>
                        <p:cond evt="onBegin" delay="0">
                          <p:tn val="34"/>
                        </p:cond>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
                                            <p:txEl>
                                              <p:pRg st="1" end="1"/>
                                            </p:txEl>
                                          </p:spTgt>
                                        </p:tgtEl>
                                        <p:attrNameLst>
                                          <p:attrName>style.visibility</p:attrName>
                                        </p:attrNameLst>
                                      </p:cBhvr>
                                      <p:to>
                                        <p:strVal val="visible"/>
                                      </p:to>
                                    </p:set>
                                    <p:animEffect transition="in" filter="wipe(left)">
                                      <p:cBhvr>
                                        <p:cTn id="39"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13" grpId="0" animBg="1"/>
    </p:bldLst>
  </p:timing>
</p:sld>
</file>

<file path=ppt/slides/slide5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6" name="矩形 5" title=""/>
          <p:cNvSpPr/>
          <p:nvPr/>
        </p:nvSpPr>
        <p:spPr>
          <a:xfrm>
            <a:off x="232410" y="1353820"/>
            <a:ext cx="11755120" cy="5406390"/>
          </a:xfrm>
          <a:prstGeom prst="rect">
            <a:avLst/>
          </a:prstGeom>
          <a:solidFill>
            <a:schemeClr val="bg1"/>
          </a:solidFill>
          <a:ln w="28575" cmpd="sng">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2"/>
          <a:stretch>
            <a:fillRect/>
          </a:stretch>
        </p:blipFill>
        <p:spPr>
          <a:xfrm>
            <a:off x="4196080" y="635"/>
            <a:ext cx="903605" cy="923290"/>
          </a:xfrm>
          <a:prstGeom prst="rect">
            <a:avLst/>
          </a:prstGeom>
        </p:spPr>
      </p:pic>
      <p:sp>
        <p:nvSpPr>
          <p:cNvPr id="5" name="文本框 4" title=""/>
          <p:cNvSpPr txBox="1"/>
          <p:nvPr/>
        </p:nvSpPr>
        <p:spPr>
          <a:xfrm>
            <a:off x="5120640" y="60325"/>
            <a:ext cx="417639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sym typeface="+mn-ea"/>
              </a:rPr>
              <a:t>汽化与液化现象辨析</a:t>
            </a:r>
          </a:p>
        </p:txBody>
      </p:sp>
      <p:sp>
        <p:nvSpPr>
          <p:cNvPr id="102" name="文本框 101" title=""/>
          <p:cNvSpPr txBox="1"/>
          <p:nvPr/>
        </p:nvSpPr>
        <p:spPr>
          <a:xfrm>
            <a:off x="292735" y="1427480"/>
            <a:ext cx="3903345" cy="2676525"/>
          </a:xfrm>
          <a:prstGeom prst="rect">
            <a:avLst/>
          </a:prstGeom>
          <a:noFill/>
          <a:ln w="9525">
            <a:noFill/>
          </a:ln>
        </p:spPr>
        <p:txBody>
          <a:bodyPr wrap="square">
            <a:spAutoFit/>
          </a:bodyPr>
          <a:lstStyle/>
          <a:p>
            <a:pPr indent="0" fontAlgn="auto">
              <a:lnSpc>
                <a:spcPct val="150000"/>
              </a:lnSpc>
            </a:pPr>
            <a:r>
              <a:rPr lang="zh-CN" sz="1600" b="1">
                <a:solidFill>
                  <a:srgbClr val="0070C0"/>
                </a:solidFill>
                <a:latin typeface="微软雅黑" panose="020b0503020204020204" charset="-122"/>
                <a:ea typeface="微软雅黑" panose="020b0503020204020204" charset="-122"/>
                <a:cs typeface="微软雅黑" panose="020b0503020204020204" charset="-122"/>
              </a:rPr>
              <a:t>【例1】</a:t>
            </a:r>
            <a:r>
              <a:rPr lang="zh-CN" sz="1600" b="1">
                <a:latin typeface="微软雅黑" panose="020b0503020204020204" charset="-122"/>
                <a:ea typeface="微软雅黑" panose="020b0503020204020204" charset="-122"/>
                <a:cs typeface="微软雅黑" panose="020b0503020204020204" charset="-122"/>
              </a:rPr>
              <a:t>（2023·兰州）</a:t>
            </a:r>
            <a:r>
              <a:rPr lang="zh-CN" sz="1600" b="0">
                <a:solidFill>
                  <a:srgbClr val="000000"/>
                </a:solidFill>
                <a:latin typeface="微软雅黑" panose="020b0503020204020204" charset="-122"/>
                <a:ea typeface="微软雅黑" panose="020b0503020204020204" charset="-122"/>
                <a:cs typeface="微软雅黑" panose="020b0503020204020204" charset="-122"/>
              </a:rPr>
              <a:t>冬天，室外佩戴口罩，眼镜片上会出现白雾。下列现象与上述“白雾”的成因相同的是（　　）。</a:t>
            </a:r>
          </a:p>
          <a:p>
            <a:pPr indent="0" fontAlgn="auto">
              <a:lnSpc>
                <a:spcPct val="150000"/>
              </a:lnSpc>
            </a:pPr>
            <a:r>
              <a:rPr lang="zh-CN" sz="1600" b="0">
                <a:solidFill>
                  <a:srgbClr val="000000"/>
                </a:solidFill>
                <a:latin typeface="微软雅黑" panose="020b0503020204020204" charset="-122"/>
                <a:ea typeface="微软雅黑" panose="020b0503020204020204" charset="-122"/>
                <a:cs typeface="微软雅黑" panose="020b0503020204020204" charset="-122"/>
              </a:rPr>
              <a:t>A. 吃冰棒时常出现冰棒粘舌头的现象</a:t>
            </a:r>
            <a:endParaRPr lang="en-US" sz="1600" b="0">
              <a:solidFill>
                <a:srgbClr val="000000"/>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b="0">
                <a:solidFill>
                  <a:srgbClr val="000000"/>
                </a:solidFill>
                <a:latin typeface="微软雅黑" panose="020b0503020204020204" charset="-122"/>
                <a:ea typeface="微软雅黑" panose="020b0503020204020204" charset="-122"/>
                <a:cs typeface="微软雅黑" panose="020b0503020204020204" charset="-122"/>
              </a:rPr>
              <a:t>B. 冬天，大巴车窗内侧出现冰花</a:t>
            </a:r>
          </a:p>
          <a:p>
            <a:pPr indent="0" fontAlgn="auto">
              <a:lnSpc>
                <a:spcPct val="150000"/>
              </a:lnSpc>
            </a:pPr>
            <a:r>
              <a:rPr lang="zh-CN" sz="1600" b="0">
                <a:solidFill>
                  <a:srgbClr val="000000"/>
                </a:solidFill>
                <a:latin typeface="微软雅黑" panose="020b0503020204020204" charset="-122"/>
                <a:ea typeface="微软雅黑" panose="020b0503020204020204" charset="-122"/>
                <a:cs typeface="微软雅黑" panose="020b0503020204020204" charset="-122"/>
              </a:rPr>
              <a:t>C. 放置在冰箱外的蔬菜水果容易变蔫</a:t>
            </a:r>
            <a:endParaRPr lang="en-US" sz="1600" b="0">
              <a:solidFill>
                <a:srgbClr val="000000"/>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b="0">
                <a:solidFill>
                  <a:srgbClr val="000000"/>
                </a:solidFill>
                <a:latin typeface="微软雅黑" panose="020b0503020204020204" charset="-122"/>
                <a:ea typeface="微软雅黑" panose="020b0503020204020204" charset="-122"/>
                <a:cs typeface="微软雅黑" panose="020b0503020204020204" charset="-122"/>
              </a:rPr>
              <a:t>D. 水烧开后，壶嘴上方有大量白气冒出</a:t>
            </a:r>
            <a:endParaRPr lang="zh-CN" altLang="en-US" sz="1600">
              <a:latin typeface="微软雅黑" panose="020b0503020204020204" charset="-122"/>
              <a:ea typeface="微软雅黑" panose="020b0503020204020204" charset="-122"/>
              <a:cs typeface="微软雅黑" panose="020b0503020204020204" charset="-122"/>
            </a:endParaRPr>
          </a:p>
        </p:txBody>
      </p:sp>
      <p:cxnSp>
        <p:nvCxnSpPr>
          <p:cNvPr id="10" name="直接连接符 9" title=""/>
          <p:cNvCxnSpPr/>
          <p:nvPr/>
        </p:nvCxnSpPr>
        <p:spPr>
          <a:xfrm flipH="1">
            <a:off x="4229100" y="1363980"/>
            <a:ext cx="0" cy="5386070"/>
          </a:xfrm>
          <a:prstGeom prst="line">
            <a:avLst/>
          </a:prstGeom>
          <a:ln w="28575" cmpd="sng">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11" name="文本框 10" title=""/>
          <p:cNvSpPr txBox="1"/>
          <p:nvPr/>
        </p:nvSpPr>
        <p:spPr>
          <a:xfrm>
            <a:off x="4369435" y="1427480"/>
            <a:ext cx="3903345" cy="829945"/>
          </a:xfrm>
          <a:prstGeom prst="rect">
            <a:avLst/>
          </a:prstGeom>
          <a:noFill/>
          <a:ln w="9525">
            <a:noFill/>
          </a:ln>
        </p:spPr>
        <p:txBody>
          <a:bodyPr wrap="square">
            <a:spAutoFit/>
          </a:bodyPr>
          <a:lstStyle/>
          <a:p>
            <a:pPr indent="0" fontAlgn="auto">
              <a:lnSpc>
                <a:spcPct val="150000"/>
              </a:lnSpc>
            </a:pPr>
            <a:r>
              <a:rPr lang="zh-CN" sz="1600" b="1">
                <a:solidFill>
                  <a:srgbClr val="0070C0"/>
                </a:solidFill>
                <a:latin typeface="微软雅黑" panose="020b0503020204020204" charset="-122"/>
                <a:ea typeface="微软雅黑" panose="020b0503020204020204" charset="-122"/>
                <a:cs typeface="微软雅黑" panose="020b0503020204020204" charset="-122"/>
              </a:rPr>
              <a:t>【变式1-1】</a:t>
            </a:r>
            <a:r>
              <a:rPr lang="zh-CN" sz="1600" b="1">
                <a:latin typeface="微软雅黑" panose="020b0503020204020204" charset="-122"/>
                <a:ea typeface="微软雅黑" panose="020b0503020204020204" charset="-122"/>
                <a:cs typeface="微软雅黑" panose="020b0503020204020204" charset="-122"/>
              </a:rPr>
              <a:t>（2023·龙东）</a:t>
            </a:r>
            <a:r>
              <a:rPr lang="zh-CN" sz="1600">
                <a:latin typeface="微软雅黑" panose="020b0503020204020204" charset="-122"/>
                <a:ea typeface="微软雅黑" panose="020b0503020204020204" charset="-122"/>
                <a:cs typeface="微软雅黑" panose="020b0503020204020204" charset="-122"/>
              </a:rPr>
              <a:t>下列物态变化中，属于液化现象的是（　　）。</a:t>
            </a:r>
          </a:p>
        </p:txBody>
      </p:sp>
      <p:cxnSp>
        <p:nvCxnSpPr>
          <p:cNvPr id="13" name="直接连接符 12" title=""/>
          <p:cNvCxnSpPr/>
          <p:nvPr/>
        </p:nvCxnSpPr>
        <p:spPr>
          <a:xfrm flipH="1">
            <a:off x="8272780" y="1374140"/>
            <a:ext cx="0" cy="5386070"/>
          </a:xfrm>
          <a:prstGeom prst="line">
            <a:avLst/>
          </a:prstGeom>
          <a:ln w="28575" cmpd="sng">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14" name="文本框 13" title=""/>
          <p:cNvSpPr txBox="1"/>
          <p:nvPr/>
        </p:nvSpPr>
        <p:spPr>
          <a:xfrm>
            <a:off x="8413115" y="1427480"/>
            <a:ext cx="3456305" cy="3342453"/>
          </a:xfrm>
          <a:prstGeom prst="rect">
            <a:avLst/>
          </a:prstGeom>
          <a:noFill/>
          <a:ln w="9525">
            <a:noFill/>
          </a:ln>
        </p:spPr>
        <p:txBody>
          <a:bodyPr wrap="square">
            <a:spAutoFit/>
          </a:bodyPr>
          <a:lstStyle/>
          <a:p>
            <a:pPr indent="0" fontAlgn="auto">
              <a:lnSpc>
                <a:spcPct val="120000"/>
              </a:lnSpc>
            </a:pPr>
            <a:r>
              <a:rPr lang="zh-CN" sz="1600" b="1">
                <a:solidFill>
                  <a:srgbClr val="0070C0"/>
                </a:solidFill>
                <a:latin typeface="微软雅黑" panose="020b0503020204020204" charset="-122"/>
                <a:ea typeface="微软雅黑" panose="020b0503020204020204" charset="-122"/>
                <a:cs typeface="微软雅黑" panose="020b0503020204020204" charset="-122"/>
              </a:rPr>
              <a:t>【变式1-2】</a:t>
            </a:r>
            <a:r>
              <a:rPr lang="zh-CN" sz="1600">
                <a:latin typeface="微软雅黑" panose="020b0503020204020204" charset="-122"/>
                <a:ea typeface="微软雅黑" panose="020b0503020204020204" charset="-122"/>
                <a:cs typeface="微软雅黑" panose="020b0503020204020204" charset="-122"/>
              </a:rPr>
              <a:t>关于物态变化下列说法正确的是（　　）。</a:t>
            </a:r>
          </a:p>
          <a:p>
            <a:pPr indent="0" fontAlgn="auto">
              <a:lnSpc>
                <a:spcPct val="120000"/>
              </a:lnSpc>
            </a:pPr>
            <a:r>
              <a:rPr lang="zh-CN" sz="1600">
                <a:latin typeface="微软雅黑" panose="020b0503020204020204" charset="-122"/>
                <a:ea typeface="微软雅黑" panose="020b0503020204020204" charset="-122"/>
                <a:cs typeface="微软雅黑" panose="020b0503020204020204" charset="-122"/>
              </a:rPr>
              <a:t>A．苹果长时间放置后表皮干瘪，说明蒸发只发生在液体的</a:t>
            </a:r>
            <a:r>
              <a:rPr lang="zh-CN" sz="1600" smtClean="0">
                <a:latin typeface="微软雅黑" panose="020b0503020204020204" charset="-122"/>
                <a:ea typeface="微软雅黑" panose="020b0503020204020204" charset="-122"/>
                <a:cs typeface="微软雅黑" panose="020b0503020204020204" charset="-122"/>
              </a:rPr>
              <a:t>表面</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20000"/>
              </a:lnSpc>
            </a:pPr>
            <a:r>
              <a:rPr lang="zh-CN" sz="1600">
                <a:latin typeface="微软雅黑" panose="020b0503020204020204" charset="-122"/>
                <a:ea typeface="微软雅黑" panose="020b0503020204020204" charset="-122"/>
                <a:cs typeface="微软雅黑" panose="020b0503020204020204" charset="-122"/>
              </a:rPr>
              <a:t>B．吃冰棍时看到的“白气”，是冰升华成的</a:t>
            </a:r>
            <a:r>
              <a:rPr lang="zh-CN" sz="1600" smtClean="0">
                <a:latin typeface="微软雅黑" panose="020b0503020204020204" charset="-122"/>
                <a:ea typeface="微软雅黑" panose="020b0503020204020204" charset="-122"/>
                <a:cs typeface="微软雅黑" panose="020b0503020204020204" charset="-122"/>
              </a:rPr>
              <a:t>水蒸气</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20000"/>
              </a:lnSpc>
            </a:pPr>
            <a:r>
              <a:rPr lang="zh-CN" sz="1600">
                <a:latin typeface="微软雅黑" panose="020b0503020204020204" charset="-122"/>
                <a:ea typeface="微软雅黑" panose="020b0503020204020204" charset="-122"/>
                <a:cs typeface="微软雅黑" panose="020b0503020204020204" charset="-122"/>
              </a:rPr>
              <a:t>C．冬天窗户上的冰花，一般出现在玻璃的</a:t>
            </a:r>
            <a:r>
              <a:rPr lang="zh-CN" sz="1600" smtClean="0">
                <a:latin typeface="微软雅黑" panose="020b0503020204020204" charset="-122"/>
                <a:ea typeface="微软雅黑" panose="020b0503020204020204" charset="-122"/>
                <a:cs typeface="微软雅黑" panose="020b0503020204020204" charset="-122"/>
              </a:rPr>
              <a:t>内侧</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20000"/>
              </a:lnSpc>
            </a:pPr>
            <a:r>
              <a:rPr lang="zh-CN" sz="1600">
                <a:latin typeface="微软雅黑" panose="020b0503020204020204" charset="-122"/>
                <a:ea typeface="微软雅黑" panose="020b0503020204020204" charset="-122"/>
                <a:cs typeface="微软雅黑" panose="020b0503020204020204" charset="-122"/>
              </a:rPr>
              <a:t>D．在一定的温度下，压缩氢气的体积可以使它液化，作为燃料储存在打火机里</a:t>
            </a:r>
          </a:p>
        </p:txBody>
      </p:sp>
      <p:pic>
        <p:nvPicPr>
          <p:cNvPr id="2" name="图片 337" title=""/>
          <p:cNvPicPr>
            <a:picLocks noChangeAspect="1"/>
          </p:cNvPicPr>
          <p:nvPr/>
        </p:nvPicPr>
        <p:blipFill>
          <a:blip r:embed="rId3"/>
          <a:stretch>
            <a:fillRect/>
          </a:stretch>
        </p:blipFill>
        <p:spPr>
          <a:xfrm>
            <a:off x="4608195" y="2394585"/>
            <a:ext cx="1416685" cy="913130"/>
          </a:xfrm>
          <a:prstGeom prst="rect">
            <a:avLst/>
          </a:prstGeom>
          <a:noFill/>
          <a:ln w="9525">
            <a:noFill/>
          </a:ln>
        </p:spPr>
      </p:pic>
      <p:pic>
        <p:nvPicPr>
          <p:cNvPr id="7" name="图片 338" title=""/>
          <p:cNvPicPr>
            <a:picLocks noChangeAspect="1"/>
          </p:cNvPicPr>
          <p:nvPr/>
        </p:nvPicPr>
        <p:blipFill>
          <a:blip r:embed="rId4"/>
          <a:stretch>
            <a:fillRect/>
          </a:stretch>
        </p:blipFill>
        <p:spPr>
          <a:xfrm>
            <a:off x="6461125" y="2394585"/>
            <a:ext cx="1208405" cy="901065"/>
          </a:xfrm>
          <a:prstGeom prst="rect">
            <a:avLst/>
          </a:prstGeom>
          <a:noFill/>
          <a:ln w="9525">
            <a:noFill/>
          </a:ln>
        </p:spPr>
      </p:pic>
      <p:sp>
        <p:nvSpPr>
          <p:cNvPr id="15" name="文本框 14" title=""/>
          <p:cNvSpPr txBox="1"/>
          <p:nvPr/>
        </p:nvSpPr>
        <p:spPr>
          <a:xfrm>
            <a:off x="4452620" y="3320415"/>
            <a:ext cx="1797050" cy="337185"/>
          </a:xfrm>
          <a:prstGeom prst="rect">
            <a:avLst/>
          </a:prstGeom>
          <a:noFill/>
        </p:spPr>
        <p:txBody>
          <a:bodyPr wrap="none" rtlCol="0">
            <a:spAutoFit/>
          </a:bodyPr>
          <a:lstStyle/>
          <a:p>
            <a:r>
              <a:rPr lang="en-US" altLang="zh-CN" sz="1600">
                <a:solidFill>
                  <a:schemeClr val="accent5">
                    <a:lumMod val="75000"/>
                  </a:schemeClr>
                </a:solidFill>
                <a:latin typeface="微软雅黑" panose="020b0503020204020204" charset="-122"/>
                <a:ea typeface="微软雅黑" panose="020b0503020204020204" charset="-122"/>
                <a:cs typeface="微软雅黑" panose="020b0503020204020204" charset="-122"/>
              </a:rPr>
              <a:t>A.</a:t>
            </a:r>
            <a:r>
              <a:rPr lang="zh-CN" altLang="en-US" sz="1600">
                <a:solidFill>
                  <a:schemeClr val="accent5">
                    <a:lumMod val="75000"/>
                  </a:schemeClr>
                </a:solidFill>
                <a:latin typeface="微软雅黑" panose="020b0503020204020204" charset="-122"/>
                <a:ea typeface="微软雅黑" panose="020b0503020204020204" charset="-122"/>
                <a:cs typeface="微软雅黑" panose="020b0503020204020204" charset="-122"/>
              </a:rPr>
              <a:t>壶口的</a:t>
            </a:r>
            <a:r>
              <a:rPr lang="en-US" altLang="zh-CN" sz="1600">
                <a:solidFill>
                  <a:schemeClr val="accent5">
                    <a:lumMod val="75000"/>
                  </a:schemeClr>
                </a:solidFill>
                <a:latin typeface="微软雅黑" panose="020b0503020204020204" charset="-122"/>
                <a:ea typeface="微软雅黑" panose="020b0503020204020204" charset="-122"/>
                <a:cs typeface="微软雅黑" panose="020b0503020204020204" charset="-122"/>
              </a:rPr>
              <a:t>“</a:t>
            </a:r>
            <a:r>
              <a:rPr lang="zh-CN" altLang="en-US" sz="1600">
                <a:solidFill>
                  <a:schemeClr val="accent5">
                    <a:lumMod val="75000"/>
                  </a:schemeClr>
                </a:solidFill>
                <a:latin typeface="微软雅黑" panose="020b0503020204020204" charset="-122"/>
                <a:ea typeface="微软雅黑" panose="020b0503020204020204" charset="-122"/>
                <a:cs typeface="微软雅黑" panose="020b0503020204020204" charset="-122"/>
              </a:rPr>
              <a:t>白气</a:t>
            </a:r>
            <a:r>
              <a:rPr lang="en-US" altLang="zh-CN" sz="1600">
                <a:solidFill>
                  <a:schemeClr val="accent5">
                    <a:lumMod val="75000"/>
                  </a:schemeClr>
                </a:solidFill>
                <a:latin typeface="微软雅黑" panose="020b0503020204020204" charset="-122"/>
                <a:ea typeface="微软雅黑" panose="020b0503020204020204" charset="-122"/>
                <a:cs typeface="微软雅黑" panose="020b0503020204020204" charset="-122"/>
              </a:rPr>
              <a:t>”</a:t>
            </a:r>
          </a:p>
        </p:txBody>
      </p:sp>
      <p:sp>
        <p:nvSpPr>
          <p:cNvPr id="16" name="文本框 15" title=""/>
          <p:cNvSpPr txBox="1"/>
          <p:nvPr/>
        </p:nvSpPr>
        <p:spPr>
          <a:xfrm>
            <a:off x="6445885" y="3320415"/>
            <a:ext cx="1172210" cy="337185"/>
          </a:xfrm>
          <a:prstGeom prst="rect">
            <a:avLst/>
          </a:prstGeom>
          <a:noFill/>
        </p:spPr>
        <p:txBody>
          <a:bodyPr wrap="none" rtlCol="0">
            <a:spAutoFit/>
          </a:bodyPr>
          <a:lstStyle/>
          <a:p>
            <a:r>
              <a:rPr lang="en-US" altLang="zh-CN" sz="1600">
                <a:solidFill>
                  <a:schemeClr val="accent5">
                    <a:lumMod val="75000"/>
                  </a:schemeClr>
                </a:solidFill>
                <a:latin typeface="微软雅黑" panose="020b0503020204020204" charset="-122"/>
                <a:ea typeface="微软雅黑" panose="020b0503020204020204" charset="-122"/>
                <a:cs typeface="微软雅黑" panose="020b0503020204020204" charset="-122"/>
              </a:rPr>
              <a:t>B.</a:t>
            </a:r>
            <a:r>
              <a:rPr sz="1600">
                <a:solidFill>
                  <a:schemeClr val="accent5">
                    <a:lumMod val="75000"/>
                  </a:schemeClr>
                </a:solidFill>
                <a:latin typeface="微软雅黑" panose="020b0503020204020204" charset="-122"/>
                <a:ea typeface="微软雅黑" panose="020b0503020204020204" charset="-122"/>
                <a:cs typeface="微软雅黑" panose="020b0503020204020204" charset="-122"/>
              </a:rPr>
              <a:t>浓雾消散</a:t>
            </a:r>
          </a:p>
        </p:txBody>
      </p:sp>
      <p:pic>
        <p:nvPicPr>
          <p:cNvPr id="17" name="图片 339" title=""/>
          <p:cNvPicPr>
            <a:picLocks noChangeAspect="1"/>
          </p:cNvPicPr>
          <p:nvPr/>
        </p:nvPicPr>
        <p:blipFill>
          <a:blip r:embed="rId5"/>
          <a:stretch>
            <a:fillRect/>
          </a:stretch>
        </p:blipFill>
        <p:spPr>
          <a:xfrm>
            <a:off x="4608195" y="3843020"/>
            <a:ext cx="1416685" cy="878205"/>
          </a:xfrm>
          <a:prstGeom prst="rect">
            <a:avLst/>
          </a:prstGeom>
          <a:noFill/>
          <a:ln w="9525">
            <a:noFill/>
          </a:ln>
        </p:spPr>
      </p:pic>
      <p:pic>
        <p:nvPicPr>
          <p:cNvPr id="18" name="图片 340" title=""/>
          <p:cNvPicPr>
            <a:picLocks noChangeAspect="1"/>
          </p:cNvPicPr>
          <p:nvPr/>
        </p:nvPicPr>
        <p:blipFill>
          <a:blip r:embed="rId6"/>
          <a:stretch>
            <a:fillRect/>
          </a:stretch>
        </p:blipFill>
        <p:spPr>
          <a:xfrm>
            <a:off x="6454775" y="3843020"/>
            <a:ext cx="1231900" cy="863600"/>
          </a:xfrm>
          <a:prstGeom prst="rect">
            <a:avLst/>
          </a:prstGeom>
          <a:noFill/>
          <a:ln w="9525">
            <a:noFill/>
          </a:ln>
        </p:spPr>
      </p:pic>
      <p:sp>
        <p:nvSpPr>
          <p:cNvPr id="19" name="文本框 18" title=""/>
          <p:cNvSpPr txBox="1"/>
          <p:nvPr/>
        </p:nvSpPr>
        <p:spPr>
          <a:xfrm>
            <a:off x="4694555" y="4751705"/>
            <a:ext cx="1180465" cy="337185"/>
          </a:xfrm>
          <a:prstGeom prst="rect">
            <a:avLst/>
          </a:prstGeom>
          <a:noFill/>
        </p:spPr>
        <p:txBody>
          <a:bodyPr wrap="none" rtlCol="0">
            <a:spAutoFit/>
          </a:bodyPr>
          <a:lstStyle/>
          <a:p>
            <a:r>
              <a:rPr lang="en-US" altLang="zh-CN" sz="1600">
                <a:solidFill>
                  <a:schemeClr val="accent5">
                    <a:lumMod val="75000"/>
                  </a:schemeClr>
                </a:solidFill>
                <a:latin typeface="微软雅黑" panose="020b0503020204020204" charset="-122"/>
                <a:ea typeface="微软雅黑" panose="020b0503020204020204" charset="-122"/>
                <a:cs typeface="微软雅黑" panose="020b0503020204020204" charset="-122"/>
              </a:rPr>
              <a:t>C.</a:t>
            </a:r>
            <a:r>
              <a:rPr lang="zh-CN" sz="1600">
                <a:solidFill>
                  <a:schemeClr val="accent5">
                    <a:lumMod val="75000"/>
                  </a:schemeClr>
                </a:solidFill>
                <a:latin typeface="微软雅黑" panose="020b0503020204020204" charset="-122"/>
                <a:ea typeface="微软雅黑" panose="020b0503020204020204" charset="-122"/>
                <a:cs typeface="微软雅黑" panose="020b0503020204020204" charset="-122"/>
              </a:rPr>
              <a:t>冰雕变小</a:t>
            </a:r>
          </a:p>
        </p:txBody>
      </p:sp>
      <p:sp>
        <p:nvSpPr>
          <p:cNvPr id="20" name="文本框 19" title=""/>
          <p:cNvSpPr txBox="1"/>
          <p:nvPr/>
        </p:nvSpPr>
        <p:spPr>
          <a:xfrm>
            <a:off x="6443980" y="4751705"/>
            <a:ext cx="1185545" cy="337185"/>
          </a:xfrm>
          <a:prstGeom prst="rect">
            <a:avLst/>
          </a:prstGeom>
          <a:noFill/>
        </p:spPr>
        <p:txBody>
          <a:bodyPr wrap="none" rtlCol="0">
            <a:spAutoFit/>
          </a:bodyPr>
          <a:lstStyle/>
          <a:p>
            <a:r>
              <a:rPr lang="en-US" altLang="zh-CN" sz="1600">
                <a:solidFill>
                  <a:schemeClr val="accent5">
                    <a:lumMod val="75000"/>
                  </a:schemeClr>
                </a:solidFill>
                <a:latin typeface="微软雅黑" panose="020b0503020204020204" charset="-122"/>
                <a:ea typeface="微软雅黑" panose="020b0503020204020204" charset="-122"/>
                <a:cs typeface="微软雅黑" panose="020b0503020204020204" charset="-122"/>
              </a:rPr>
              <a:t>D.</a:t>
            </a:r>
            <a:r>
              <a:rPr lang="zh-CN" sz="1600">
                <a:solidFill>
                  <a:schemeClr val="accent5">
                    <a:lumMod val="75000"/>
                  </a:schemeClr>
                </a:solidFill>
                <a:latin typeface="微软雅黑" panose="020b0503020204020204" charset="-122"/>
                <a:ea typeface="微软雅黑" panose="020b0503020204020204" charset="-122"/>
                <a:cs typeface="微软雅黑" panose="020b0503020204020204" charset="-122"/>
              </a:rPr>
              <a:t>冰雪消融</a:t>
            </a:r>
          </a:p>
        </p:txBody>
      </p:sp>
      <p:cxnSp>
        <p:nvCxnSpPr>
          <p:cNvPr id="21" name="直接连接符 20" title=""/>
          <p:cNvCxnSpPr/>
          <p:nvPr/>
        </p:nvCxnSpPr>
        <p:spPr>
          <a:xfrm>
            <a:off x="242570" y="4153535"/>
            <a:ext cx="3956050" cy="0"/>
          </a:xfrm>
          <a:prstGeom prst="line">
            <a:avLst/>
          </a:prstGeom>
          <a:ln w="28575" cmpd="sng">
            <a:solidFill>
              <a:schemeClr val="accent2"/>
            </a:solidFill>
            <a:prstDash val="lgDashDot"/>
          </a:ln>
        </p:spPr>
        <p:style>
          <a:lnRef idx="1">
            <a:schemeClr val="accent1"/>
          </a:lnRef>
          <a:fillRef idx="0">
            <a:schemeClr val="accent1"/>
          </a:fillRef>
          <a:effectRef idx="0">
            <a:schemeClr val="accent1"/>
          </a:effectRef>
          <a:fontRef idx="minor">
            <a:schemeClr val="tx1"/>
          </a:fontRef>
        </p:style>
      </p:cxnSp>
      <p:sp>
        <p:nvSpPr>
          <p:cNvPr id="22" name="椭圆 21" title=""/>
          <p:cNvSpPr/>
          <p:nvPr/>
        </p:nvSpPr>
        <p:spPr>
          <a:xfrm>
            <a:off x="1449705" y="4929505"/>
            <a:ext cx="1278255" cy="7708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latin typeface="微软雅黑" panose="020b0503020204020204" charset="-122"/>
                <a:ea typeface="微软雅黑" panose="020b0503020204020204" charset="-122"/>
              </a:rPr>
              <a:t>白雾</a:t>
            </a:r>
          </a:p>
        </p:txBody>
      </p:sp>
      <p:cxnSp>
        <p:nvCxnSpPr>
          <p:cNvPr id="23" name="直接箭头连接符 22" title=""/>
          <p:cNvCxnSpPr>
            <a:stCxn id="20" idx="0"/>
          </p:cNvCxnSpPr>
          <p:nvPr/>
        </p:nvCxnSpPr>
        <p:spPr>
          <a:xfrm flipH="1" flipV="1">
            <a:off x="2089150" y="4599940"/>
            <a:ext cx="0" cy="329565"/>
          </a:xfrm>
          <a:prstGeom prst="straightConnector1">
            <a:avLst/>
          </a:prstGeom>
          <a:ln w="28575" cmpd="sng">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4" name="文本框 23" title=""/>
          <p:cNvSpPr txBox="1"/>
          <p:nvPr/>
        </p:nvSpPr>
        <p:spPr>
          <a:xfrm>
            <a:off x="1073785" y="4231640"/>
            <a:ext cx="2011680" cy="368300"/>
          </a:xfrm>
          <a:prstGeom prst="rect">
            <a:avLst/>
          </a:prstGeom>
          <a:noFill/>
        </p:spPr>
        <p:txBody>
          <a:bodyPr wrap="none" rtlCol="0">
            <a:spAutoFit/>
          </a:bodyPr>
          <a:lstStyle/>
          <a:p>
            <a:r>
              <a:rPr lang="zh-CN" altLang="en-US">
                <a:solidFill>
                  <a:srgbClr val="C00000"/>
                </a:solidFill>
                <a:latin typeface="微软雅黑" panose="020b0503020204020204" charset="-122"/>
                <a:ea typeface="微软雅黑" panose="020b0503020204020204" charset="-122"/>
              </a:rPr>
              <a:t>小水滴，液化现象</a:t>
            </a:r>
            <a:endParaRPr lang="en-US" altLang="zh-CN">
              <a:solidFill>
                <a:srgbClr val="C00000"/>
              </a:solidFill>
              <a:latin typeface="微软雅黑" panose="020b0503020204020204" charset="-122"/>
              <a:ea typeface="微软雅黑" panose="020b0503020204020204" charset="-122"/>
            </a:endParaRPr>
          </a:p>
        </p:txBody>
      </p:sp>
      <p:sp>
        <p:nvSpPr>
          <p:cNvPr id="25" name="文本框 24" title=""/>
          <p:cNvSpPr txBox="1"/>
          <p:nvPr/>
        </p:nvSpPr>
        <p:spPr>
          <a:xfrm>
            <a:off x="2784475" y="4762500"/>
            <a:ext cx="1325245" cy="922020"/>
          </a:xfrm>
          <a:prstGeom prst="rect">
            <a:avLst/>
          </a:prstGeom>
          <a:noFill/>
        </p:spPr>
        <p:txBody>
          <a:bodyPr wrap="square" rtlCol="0">
            <a:spAutoFit/>
          </a:bodyPr>
          <a:lstStyle/>
          <a:p>
            <a:r>
              <a:rPr lang="zh-CN" altLang="en-US">
                <a:solidFill>
                  <a:schemeClr val="accent5">
                    <a:lumMod val="50000"/>
                  </a:schemeClr>
                </a:solidFill>
              </a:rPr>
              <a:t>冰棒粘舌头，凝固现象</a:t>
            </a:r>
          </a:p>
        </p:txBody>
      </p:sp>
      <p:sp>
        <p:nvSpPr>
          <p:cNvPr id="26" name="文本框 25" title=""/>
          <p:cNvSpPr txBox="1"/>
          <p:nvPr/>
        </p:nvSpPr>
        <p:spPr>
          <a:xfrm>
            <a:off x="292735" y="4756785"/>
            <a:ext cx="1325245" cy="922020"/>
          </a:xfrm>
          <a:prstGeom prst="rect">
            <a:avLst/>
          </a:prstGeom>
          <a:noFill/>
        </p:spPr>
        <p:txBody>
          <a:bodyPr wrap="square" rtlCol="0">
            <a:spAutoFit/>
          </a:bodyPr>
          <a:lstStyle/>
          <a:p>
            <a:r>
              <a:rPr lang="zh-CN" altLang="en-US">
                <a:solidFill>
                  <a:schemeClr val="accent5">
                    <a:lumMod val="50000"/>
                  </a:schemeClr>
                </a:solidFill>
              </a:rPr>
              <a:t>冰花是小冰晶，凝华现象</a:t>
            </a:r>
          </a:p>
        </p:txBody>
      </p:sp>
      <p:sp>
        <p:nvSpPr>
          <p:cNvPr id="27" name="文本框 26" title=""/>
          <p:cNvSpPr txBox="1"/>
          <p:nvPr/>
        </p:nvSpPr>
        <p:spPr>
          <a:xfrm>
            <a:off x="435610" y="5700395"/>
            <a:ext cx="1561465" cy="922020"/>
          </a:xfrm>
          <a:prstGeom prst="rect">
            <a:avLst/>
          </a:prstGeom>
          <a:noFill/>
        </p:spPr>
        <p:txBody>
          <a:bodyPr wrap="square" rtlCol="0">
            <a:spAutoFit/>
          </a:bodyPr>
          <a:lstStyle/>
          <a:p>
            <a:r>
              <a:rPr lang="zh-CN" altLang="en-US">
                <a:solidFill>
                  <a:schemeClr val="accent5">
                    <a:lumMod val="50000"/>
                  </a:schemeClr>
                </a:solidFill>
              </a:rPr>
              <a:t>蔬菜变蔫，水分跑掉了，汽化现象</a:t>
            </a:r>
          </a:p>
        </p:txBody>
      </p:sp>
      <p:sp>
        <p:nvSpPr>
          <p:cNvPr id="28" name="文本框 27" title=""/>
          <p:cNvSpPr txBox="1"/>
          <p:nvPr/>
        </p:nvSpPr>
        <p:spPr>
          <a:xfrm>
            <a:off x="2409190" y="5796915"/>
            <a:ext cx="1561465" cy="922020"/>
          </a:xfrm>
          <a:prstGeom prst="rect">
            <a:avLst/>
          </a:prstGeom>
          <a:noFill/>
        </p:spPr>
        <p:txBody>
          <a:bodyPr wrap="square" rtlCol="0">
            <a:spAutoFit/>
          </a:bodyPr>
          <a:lstStyle/>
          <a:p>
            <a:r>
              <a:rPr lang="zh-CN" altLang="en-US">
                <a:solidFill>
                  <a:srgbClr val="C00000"/>
                </a:solidFill>
                <a:latin typeface="微软雅黑" panose="020b0503020204020204" charset="-122"/>
                <a:ea typeface="微软雅黑" panose="020b0503020204020204" charset="-122"/>
              </a:rPr>
              <a:t>壶嘴上的白气是小水滴，是液化现象</a:t>
            </a:r>
          </a:p>
        </p:txBody>
      </p:sp>
      <p:cxnSp>
        <p:nvCxnSpPr>
          <p:cNvPr id="29" name="直接箭头连接符 28" title=""/>
          <p:cNvCxnSpPr/>
          <p:nvPr/>
        </p:nvCxnSpPr>
        <p:spPr>
          <a:xfrm flipH="1" flipV="1">
            <a:off x="2646680" y="5523230"/>
            <a:ext cx="132080" cy="263525"/>
          </a:xfrm>
          <a:prstGeom prst="straightConnector1">
            <a:avLst/>
          </a:prstGeom>
          <a:ln w="28575" cmpd="sng">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30" name="文本框 29" title=""/>
          <p:cNvSpPr txBox="1"/>
          <p:nvPr/>
        </p:nvSpPr>
        <p:spPr>
          <a:xfrm>
            <a:off x="3268345" y="2266950"/>
            <a:ext cx="356870" cy="368300"/>
          </a:xfrm>
          <a:prstGeom prst="rect">
            <a:avLst/>
          </a:prstGeom>
          <a:noFill/>
        </p:spPr>
        <p:txBody>
          <a:bodyPr wrap="none" rtlCol="0">
            <a:spAutoFit/>
          </a:bodyPr>
          <a:lstStyle/>
          <a:p>
            <a:r>
              <a:rPr lang="en-US" altLang="zh-CN">
                <a:solidFill>
                  <a:srgbClr val="FF0000"/>
                </a:solidFill>
                <a:latin typeface="微软雅黑" panose="020b0503020204020204" charset="-122"/>
                <a:ea typeface="微软雅黑" panose="020b0503020204020204" charset="-122"/>
              </a:rPr>
              <a:t>D</a:t>
            </a:r>
          </a:p>
        </p:txBody>
      </p:sp>
      <p:cxnSp>
        <p:nvCxnSpPr>
          <p:cNvPr id="32" name="直接连接符 31" title=""/>
          <p:cNvCxnSpPr/>
          <p:nvPr/>
        </p:nvCxnSpPr>
        <p:spPr>
          <a:xfrm>
            <a:off x="4259580" y="5119370"/>
            <a:ext cx="3956050" cy="0"/>
          </a:xfrm>
          <a:prstGeom prst="line">
            <a:avLst/>
          </a:prstGeom>
          <a:ln w="28575" cmpd="sng">
            <a:solidFill>
              <a:schemeClr val="accent2"/>
            </a:solidFill>
            <a:prstDash val="lgDashDot"/>
          </a:ln>
        </p:spPr>
        <p:style>
          <a:lnRef idx="1">
            <a:schemeClr val="accent1"/>
          </a:lnRef>
          <a:fillRef idx="0">
            <a:schemeClr val="accent1"/>
          </a:fillRef>
          <a:effectRef idx="0">
            <a:schemeClr val="accent1"/>
          </a:effectRef>
          <a:fontRef idx="minor">
            <a:schemeClr val="tx1"/>
          </a:fontRef>
        </p:style>
      </p:cxnSp>
      <p:sp>
        <p:nvSpPr>
          <p:cNvPr id="33" name="文本框 32" title=""/>
          <p:cNvSpPr txBox="1"/>
          <p:nvPr/>
        </p:nvSpPr>
        <p:spPr>
          <a:xfrm>
            <a:off x="4348480" y="5256530"/>
            <a:ext cx="2926080" cy="368300"/>
          </a:xfrm>
          <a:prstGeom prst="rect">
            <a:avLst/>
          </a:prstGeom>
          <a:noFill/>
        </p:spPr>
        <p:txBody>
          <a:bodyPr wrap="none" rtlCol="0">
            <a:spAutoFit/>
          </a:bodyPr>
          <a:lstStyle/>
          <a:p>
            <a:r>
              <a:rPr lang="zh-CN" altLang="en-US">
                <a:solidFill>
                  <a:srgbClr val="C00000"/>
                </a:solidFill>
                <a:latin typeface="微软雅黑" panose="020b0503020204020204" charset="-122"/>
                <a:ea typeface="微软雅黑" panose="020b0503020204020204" charset="-122"/>
              </a:rPr>
              <a:t>壶口白气：水蒸气变小水滴</a:t>
            </a:r>
          </a:p>
        </p:txBody>
      </p:sp>
      <p:sp>
        <p:nvSpPr>
          <p:cNvPr id="34" name="文本框 33" title=""/>
          <p:cNvSpPr txBox="1"/>
          <p:nvPr/>
        </p:nvSpPr>
        <p:spPr>
          <a:xfrm>
            <a:off x="7453630" y="5253990"/>
            <a:ext cx="640080" cy="368300"/>
          </a:xfrm>
          <a:prstGeom prst="rect">
            <a:avLst/>
          </a:prstGeom>
          <a:noFill/>
        </p:spPr>
        <p:txBody>
          <a:bodyPr wrap="none" rtlCol="0">
            <a:spAutoFit/>
          </a:bodyPr>
          <a:lstStyle/>
          <a:p>
            <a:r>
              <a:rPr lang="zh-CN" altLang="en-US">
                <a:solidFill>
                  <a:srgbClr val="C00000"/>
                </a:solidFill>
                <a:latin typeface="微软雅黑" panose="020b0503020204020204" charset="-122"/>
                <a:ea typeface="微软雅黑" panose="020b0503020204020204" charset="-122"/>
              </a:rPr>
              <a:t>液化</a:t>
            </a:r>
          </a:p>
        </p:txBody>
      </p:sp>
      <p:sp>
        <p:nvSpPr>
          <p:cNvPr id="35" name="文本框 34" title=""/>
          <p:cNvSpPr txBox="1"/>
          <p:nvPr/>
        </p:nvSpPr>
        <p:spPr>
          <a:xfrm>
            <a:off x="4344670" y="5624830"/>
            <a:ext cx="2926080" cy="368300"/>
          </a:xfrm>
          <a:prstGeom prst="rect">
            <a:avLst/>
          </a:prstGeom>
          <a:noFill/>
        </p:spPr>
        <p:txBody>
          <a:bodyPr wrap="none" rtlCol="0">
            <a:spAutoFit/>
          </a:bodyPr>
          <a:lstStyle/>
          <a:p>
            <a:r>
              <a:rPr lang="zh-CN" altLang="en-US">
                <a:solidFill>
                  <a:schemeClr val="accent4">
                    <a:lumMod val="50000"/>
                  </a:schemeClr>
                </a:solidFill>
                <a:latin typeface="微软雅黑" panose="020b0503020204020204" charset="-122"/>
                <a:ea typeface="微软雅黑" panose="020b0503020204020204" charset="-122"/>
              </a:rPr>
              <a:t>浓雾消散：小水滴变水蒸气</a:t>
            </a:r>
          </a:p>
        </p:txBody>
      </p:sp>
      <p:sp>
        <p:nvSpPr>
          <p:cNvPr id="36" name="文本框 35" title=""/>
          <p:cNvSpPr txBox="1"/>
          <p:nvPr/>
        </p:nvSpPr>
        <p:spPr>
          <a:xfrm>
            <a:off x="7449820" y="5622290"/>
            <a:ext cx="640080" cy="368300"/>
          </a:xfrm>
          <a:prstGeom prst="rect">
            <a:avLst/>
          </a:prstGeom>
          <a:noFill/>
        </p:spPr>
        <p:txBody>
          <a:bodyPr wrap="none" rtlCol="0">
            <a:spAutoFit/>
          </a:bodyPr>
          <a:lstStyle/>
          <a:p>
            <a:r>
              <a:rPr lang="zh-CN" altLang="en-US">
                <a:solidFill>
                  <a:schemeClr val="accent4">
                    <a:lumMod val="50000"/>
                  </a:schemeClr>
                </a:solidFill>
                <a:latin typeface="微软雅黑" panose="020b0503020204020204" charset="-122"/>
                <a:ea typeface="微软雅黑" panose="020b0503020204020204" charset="-122"/>
              </a:rPr>
              <a:t>汽化</a:t>
            </a:r>
          </a:p>
        </p:txBody>
      </p:sp>
      <p:sp>
        <p:nvSpPr>
          <p:cNvPr id="37" name="文本框 36" title=""/>
          <p:cNvSpPr txBox="1"/>
          <p:nvPr/>
        </p:nvSpPr>
        <p:spPr>
          <a:xfrm>
            <a:off x="4347845" y="5970905"/>
            <a:ext cx="2468880" cy="368300"/>
          </a:xfrm>
          <a:prstGeom prst="rect">
            <a:avLst/>
          </a:prstGeom>
          <a:noFill/>
        </p:spPr>
        <p:txBody>
          <a:bodyPr wrap="none" rtlCol="0">
            <a:spAutoFit/>
          </a:bodyPr>
          <a:lstStyle/>
          <a:p>
            <a:r>
              <a:rPr lang="zh-CN" altLang="en-US">
                <a:solidFill>
                  <a:schemeClr val="accent3">
                    <a:lumMod val="50000"/>
                  </a:schemeClr>
                </a:solidFill>
                <a:latin typeface="微软雅黑" panose="020b0503020204020204" charset="-122"/>
                <a:ea typeface="微软雅黑" panose="020b0503020204020204" charset="-122"/>
              </a:rPr>
              <a:t>冰雕变小：冰变水蒸气</a:t>
            </a:r>
          </a:p>
        </p:txBody>
      </p:sp>
      <p:sp>
        <p:nvSpPr>
          <p:cNvPr id="38" name="文本框 37" title=""/>
          <p:cNvSpPr txBox="1"/>
          <p:nvPr/>
        </p:nvSpPr>
        <p:spPr>
          <a:xfrm>
            <a:off x="7452995" y="5968365"/>
            <a:ext cx="640080" cy="368300"/>
          </a:xfrm>
          <a:prstGeom prst="rect">
            <a:avLst/>
          </a:prstGeom>
          <a:noFill/>
        </p:spPr>
        <p:txBody>
          <a:bodyPr wrap="none" rtlCol="0">
            <a:spAutoFit/>
          </a:bodyPr>
          <a:lstStyle/>
          <a:p>
            <a:r>
              <a:rPr lang="zh-CN" altLang="en-US">
                <a:solidFill>
                  <a:schemeClr val="accent3">
                    <a:lumMod val="50000"/>
                  </a:schemeClr>
                </a:solidFill>
                <a:latin typeface="微软雅黑" panose="020b0503020204020204" charset="-122"/>
                <a:ea typeface="微软雅黑" panose="020b0503020204020204" charset="-122"/>
              </a:rPr>
              <a:t>升华</a:t>
            </a:r>
          </a:p>
        </p:txBody>
      </p:sp>
      <p:sp>
        <p:nvSpPr>
          <p:cNvPr id="40" name="文本框 39" title=""/>
          <p:cNvSpPr txBox="1"/>
          <p:nvPr/>
        </p:nvSpPr>
        <p:spPr>
          <a:xfrm>
            <a:off x="4341495" y="6326505"/>
            <a:ext cx="2011680" cy="368300"/>
          </a:xfrm>
          <a:prstGeom prst="rect">
            <a:avLst/>
          </a:prstGeom>
          <a:noFill/>
        </p:spPr>
        <p:txBody>
          <a:bodyPr wrap="none" rtlCol="0">
            <a:spAutoFit/>
          </a:bodyPr>
          <a:lstStyle/>
          <a:p>
            <a:r>
              <a:rPr lang="zh-CN" altLang="en-US">
                <a:solidFill>
                  <a:schemeClr val="accent1">
                    <a:lumMod val="50000"/>
                  </a:schemeClr>
                </a:solidFill>
                <a:latin typeface="微软雅黑" panose="020b0503020204020204" charset="-122"/>
                <a:ea typeface="微软雅黑" panose="020b0503020204020204" charset="-122"/>
              </a:rPr>
              <a:t>冰雪消融：冰变水</a:t>
            </a:r>
          </a:p>
        </p:txBody>
      </p:sp>
      <p:sp>
        <p:nvSpPr>
          <p:cNvPr id="41" name="文本框 40" title=""/>
          <p:cNvSpPr txBox="1"/>
          <p:nvPr/>
        </p:nvSpPr>
        <p:spPr>
          <a:xfrm>
            <a:off x="7446645" y="6323965"/>
            <a:ext cx="640080" cy="368300"/>
          </a:xfrm>
          <a:prstGeom prst="rect">
            <a:avLst/>
          </a:prstGeom>
          <a:noFill/>
        </p:spPr>
        <p:txBody>
          <a:bodyPr wrap="none" rtlCol="0">
            <a:spAutoFit/>
          </a:bodyPr>
          <a:lstStyle/>
          <a:p>
            <a:r>
              <a:rPr lang="zh-CN" altLang="en-US">
                <a:solidFill>
                  <a:schemeClr val="accent1">
                    <a:lumMod val="50000"/>
                  </a:schemeClr>
                </a:solidFill>
                <a:latin typeface="微软雅黑" panose="020b0503020204020204" charset="-122"/>
                <a:ea typeface="微软雅黑" panose="020b0503020204020204" charset="-122"/>
              </a:rPr>
              <a:t>熔化</a:t>
            </a:r>
          </a:p>
        </p:txBody>
      </p:sp>
      <p:sp>
        <p:nvSpPr>
          <p:cNvPr id="42" name="文本框 41" title=""/>
          <p:cNvSpPr txBox="1"/>
          <p:nvPr/>
        </p:nvSpPr>
        <p:spPr>
          <a:xfrm>
            <a:off x="6931025" y="1898650"/>
            <a:ext cx="343535" cy="368300"/>
          </a:xfrm>
          <a:prstGeom prst="rect">
            <a:avLst/>
          </a:prstGeom>
          <a:noFill/>
        </p:spPr>
        <p:txBody>
          <a:bodyPr wrap="none" rtlCol="0">
            <a:spAutoFit/>
          </a:bodyPr>
          <a:lstStyle/>
          <a:p>
            <a:r>
              <a:rPr lang="en-US" altLang="zh-CN">
                <a:solidFill>
                  <a:srgbClr val="FF0000"/>
                </a:solidFill>
                <a:latin typeface="微软雅黑" panose="020b0503020204020204" charset="-122"/>
                <a:ea typeface="微软雅黑" panose="020b0503020204020204" charset="-122"/>
              </a:rPr>
              <a:t>A</a:t>
            </a:r>
          </a:p>
        </p:txBody>
      </p:sp>
      <p:cxnSp>
        <p:nvCxnSpPr>
          <p:cNvPr id="43" name="直接连接符 42" title=""/>
          <p:cNvCxnSpPr/>
          <p:nvPr/>
        </p:nvCxnSpPr>
        <p:spPr>
          <a:xfrm flipV="1">
            <a:off x="8272780" y="4653042"/>
            <a:ext cx="3705860" cy="19685"/>
          </a:xfrm>
          <a:prstGeom prst="line">
            <a:avLst/>
          </a:prstGeom>
          <a:ln w="28575" cmpd="sng">
            <a:solidFill>
              <a:schemeClr val="accent2"/>
            </a:solidFill>
            <a:prstDash val="lgDashDot"/>
          </a:ln>
        </p:spPr>
        <p:style>
          <a:lnRef idx="1">
            <a:schemeClr val="accent1"/>
          </a:lnRef>
          <a:fillRef idx="0">
            <a:schemeClr val="accent1"/>
          </a:fillRef>
          <a:effectRef idx="0">
            <a:schemeClr val="accent1"/>
          </a:effectRef>
          <a:fontRef idx="minor">
            <a:schemeClr val="tx1"/>
          </a:fontRef>
        </p:style>
      </p:cxnSp>
      <p:sp>
        <p:nvSpPr>
          <p:cNvPr id="44" name="文本框 43" title=""/>
          <p:cNvSpPr txBox="1"/>
          <p:nvPr/>
        </p:nvSpPr>
        <p:spPr>
          <a:xfrm>
            <a:off x="10518140" y="1999298"/>
            <a:ext cx="780415" cy="368300"/>
          </a:xfrm>
          <a:prstGeom prst="rect">
            <a:avLst/>
          </a:prstGeom>
          <a:noFill/>
          <a:ln w="19050">
            <a:solidFill>
              <a:srgbClr val="FF0000"/>
            </a:solidFill>
          </a:ln>
        </p:spPr>
        <p:txBody>
          <a:bodyPr wrap="square" rtlCol="0">
            <a:spAutoFit/>
          </a:bodyPr>
          <a:lstStyle/>
          <a:p>
            <a:endParaRPr lang="zh-CN" altLang="en-US"/>
          </a:p>
        </p:txBody>
      </p:sp>
      <p:sp>
        <p:nvSpPr>
          <p:cNvPr id="45" name="文本框 44" title=""/>
          <p:cNvSpPr txBox="1"/>
          <p:nvPr/>
        </p:nvSpPr>
        <p:spPr>
          <a:xfrm>
            <a:off x="8335010" y="4840954"/>
            <a:ext cx="2549096" cy="369332"/>
          </a:xfrm>
          <a:prstGeom prst="rect">
            <a:avLst/>
          </a:prstGeom>
          <a:noFill/>
        </p:spPr>
        <p:txBody>
          <a:bodyPr wrap="none" rtlCol="0">
            <a:spAutoFit/>
          </a:bodyPr>
          <a:lstStyle/>
          <a:p>
            <a:r>
              <a:rPr lang="en-US" altLang="zh-CN" smtClean="0">
                <a:solidFill>
                  <a:srgbClr val="C00000"/>
                </a:solidFill>
                <a:latin typeface="微软雅黑" panose="020b0503020204020204" charset="-122"/>
                <a:ea typeface="微软雅黑" panose="020b0503020204020204" charset="-122"/>
              </a:rPr>
              <a:t>A</a:t>
            </a:r>
            <a:r>
              <a:rPr lang="en-US" altLang="zh-CN">
                <a:solidFill>
                  <a:srgbClr val="C00000"/>
                </a:solidFill>
                <a:latin typeface="微软雅黑" panose="020b0503020204020204" charset="-122"/>
                <a:ea typeface="微软雅黑" panose="020b0503020204020204" charset="-122"/>
              </a:rPr>
              <a:t>.</a:t>
            </a:r>
            <a:r>
              <a:rPr lang="zh-CN" altLang="en-US">
                <a:solidFill>
                  <a:srgbClr val="C00000"/>
                </a:solidFill>
                <a:latin typeface="微软雅黑" panose="020b0503020204020204" charset="-122"/>
                <a:ea typeface="微软雅黑" panose="020b0503020204020204" charset="-122"/>
              </a:rPr>
              <a:t>苹果表面蒸发造成的</a:t>
            </a:r>
          </a:p>
        </p:txBody>
      </p:sp>
      <p:sp>
        <p:nvSpPr>
          <p:cNvPr id="46" name="文本框 45" title=""/>
          <p:cNvSpPr txBox="1"/>
          <p:nvPr/>
        </p:nvSpPr>
        <p:spPr>
          <a:xfrm>
            <a:off x="10280333" y="2618542"/>
            <a:ext cx="780415" cy="368300"/>
          </a:xfrm>
          <a:prstGeom prst="rect">
            <a:avLst/>
          </a:prstGeom>
          <a:noFill/>
          <a:ln w="19050">
            <a:solidFill>
              <a:srgbClr val="FF0000"/>
            </a:solidFill>
          </a:ln>
        </p:spPr>
        <p:txBody>
          <a:bodyPr wrap="square" rtlCol="0">
            <a:spAutoFit/>
          </a:bodyPr>
          <a:lstStyle/>
          <a:p>
            <a:endParaRPr lang="zh-CN" altLang="en-US"/>
          </a:p>
        </p:txBody>
      </p:sp>
      <p:sp>
        <p:nvSpPr>
          <p:cNvPr id="47" name="文本框 46" title=""/>
          <p:cNvSpPr txBox="1"/>
          <p:nvPr/>
        </p:nvSpPr>
        <p:spPr>
          <a:xfrm>
            <a:off x="8332293" y="5282782"/>
            <a:ext cx="3155031" cy="369332"/>
          </a:xfrm>
          <a:prstGeom prst="rect">
            <a:avLst/>
          </a:prstGeom>
          <a:noFill/>
        </p:spPr>
        <p:txBody>
          <a:bodyPr wrap="none" rtlCol="0">
            <a:spAutoFit/>
          </a:bodyPr>
          <a:lstStyle/>
          <a:p>
            <a:r>
              <a:rPr lang="en-US" altLang="zh-CN">
                <a:solidFill>
                  <a:srgbClr val="C00000"/>
                </a:solidFill>
                <a:latin typeface="微软雅黑" panose="020b0503020204020204" charset="-122"/>
                <a:ea typeface="微软雅黑" panose="020b0503020204020204" charset="-122"/>
              </a:rPr>
              <a:t>B.</a:t>
            </a:r>
            <a:r>
              <a:rPr lang="zh-CN" altLang="en-US">
                <a:solidFill>
                  <a:srgbClr val="C00000"/>
                </a:solidFill>
                <a:latin typeface="微软雅黑" panose="020b0503020204020204" charset="-122"/>
                <a:ea typeface="微软雅黑" panose="020b0503020204020204" charset="-122"/>
              </a:rPr>
              <a:t>白气是水蒸气遇冷液化现象</a:t>
            </a:r>
          </a:p>
        </p:txBody>
      </p:sp>
      <p:sp>
        <p:nvSpPr>
          <p:cNvPr id="48" name="文本框 47" title=""/>
          <p:cNvSpPr txBox="1"/>
          <p:nvPr/>
        </p:nvSpPr>
        <p:spPr>
          <a:xfrm>
            <a:off x="8493760" y="3470910"/>
            <a:ext cx="1043940" cy="368300"/>
          </a:xfrm>
          <a:prstGeom prst="rect">
            <a:avLst/>
          </a:prstGeom>
          <a:noFill/>
          <a:ln w="19050">
            <a:solidFill>
              <a:srgbClr val="FF0000"/>
            </a:solidFill>
          </a:ln>
        </p:spPr>
        <p:txBody>
          <a:bodyPr wrap="square" rtlCol="0">
            <a:spAutoFit/>
          </a:bodyPr>
          <a:lstStyle/>
          <a:p>
            <a:endParaRPr lang="zh-CN" altLang="en-US"/>
          </a:p>
        </p:txBody>
      </p:sp>
      <p:sp>
        <p:nvSpPr>
          <p:cNvPr id="49" name="文本框 48" title=""/>
          <p:cNvSpPr txBox="1"/>
          <p:nvPr/>
        </p:nvSpPr>
        <p:spPr>
          <a:xfrm>
            <a:off x="8333740" y="5652114"/>
            <a:ext cx="3523615" cy="645160"/>
          </a:xfrm>
          <a:prstGeom prst="rect">
            <a:avLst/>
          </a:prstGeom>
          <a:noFill/>
        </p:spPr>
        <p:txBody>
          <a:bodyPr wrap="square" rtlCol="0">
            <a:spAutoFit/>
          </a:bodyPr>
          <a:lstStyle/>
          <a:p>
            <a:r>
              <a:rPr lang="en-US" altLang="zh-CN">
                <a:solidFill>
                  <a:srgbClr val="C00000"/>
                </a:solidFill>
                <a:latin typeface="微软雅黑" panose="020b0503020204020204" charset="-122"/>
                <a:ea typeface="微软雅黑" panose="020b0503020204020204" charset="-122"/>
              </a:rPr>
              <a:t>C.</a:t>
            </a:r>
            <a:r>
              <a:rPr lang="zh-CN" altLang="en-US">
                <a:solidFill>
                  <a:srgbClr val="C00000"/>
                </a:solidFill>
                <a:latin typeface="微软雅黑" panose="020b0503020204020204" charset="-122"/>
                <a:ea typeface="微软雅黑" panose="020b0503020204020204" charset="-122"/>
              </a:rPr>
              <a:t>冰花是室内水蒸气遇到低温玻璃凝华造成的</a:t>
            </a:r>
          </a:p>
        </p:txBody>
      </p:sp>
      <p:sp>
        <p:nvSpPr>
          <p:cNvPr id="50" name="文本框 49" title=""/>
          <p:cNvSpPr txBox="1"/>
          <p:nvPr/>
        </p:nvSpPr>
        <p:spPr>
          <a:xfrm>
            <a:off x="10452735" y="3773368"/>
            <a:ext cx="845820" cy="368300"/>
          </a:xfrm>
          <a:prstGeom prst="rect">
            <a:avLst/>
          </a:prstGeom>
          <a:noFill/>
          <a:ln w="19050">
            <a:solidFill>
              <a:srgbClr val="FF0000"/>
            </a:solidFill>
          </a:ln>
        </p:spPr>
        <p:txBody>
          <a:bodyPr wrap="square" rtlCol="0">
            <a:spAutoFit/>
          </a:bodyPr>
          <a:lstStyle/>
          <a:p>
            <a:endParaRPr lang="zh-CN" altLang="en-US"/>
          </a:p>
        </p:txBody>
      </p:sp>
      <p:sp>
        <p:nvSpPr>
          <p:cNvPr id="51" name="文本框 50" title=""/>
          <p:cNvSpPr txBox="1"/>
          <p:nvPr/>
        </p:nvSpPr>
        <p:spPr>
          <a:xfrm>
            <a:off x="8299630" y="6286064"/>
            <a:ext cx="3633110" cy="369332"/>
          </a:xfrm>
          <a:prstGeom prst="rect">
            <a:avLst/>
          </a:prstGeom>
          <a:noFill/>
        </p:spPr>
        <p:txBody>
          <a:bodyPr wrap="none" rtlCol="0">
            <a:spAutoFit/>
          </a:bodyPr>
          <a:lstStyle/>
          <a:p>
            <a:r>
              <a:rPr lang="en-US" altLang="zh-CN">
                <a:solidFill>
                  <a:srgbClr val="C00000"/>
                </a:solidFill>
                <a:latin typeface="微软雅黑" panose="020b0503020204020204" charset="-122"/>
                <a:ea typeface="微软雅黑" panose="020b0503020204020204" charset="-122"/>
              </a:rPr>
              <a:t>D.</a:t>
            </a:r>
            <a:r>
              <a:rPr lang="zh-CN" altLang="en-US">
                <a:solidFill>
                  <a:srgbClr val="C00000"/>
                </a:solidFill>
                <a:latin typeface="微软雅黑" panose="020b0503020204020204" charset="-122"/>
                <a:ea typeface="微软雅黑" panose="020b0503020204020204" charset="-122"/>
              </a:rPr>
              <a:t>常温下，压缩丁烷气体可以液化</a:t>
            </a:r>
          </a:p>
        </p:txBody>
      </p:sp>
      <p:sp>
        <p:nvSpPr>
          <p:cNvPr id="52" name="文本框 51" title=""/>
          <p:cNvSpPr txBox="1"/>
          <p:nvPr/>
        </p:nvSpPr>
        <p:spPr>
          <a:xfrm>
            <a:off x="9483724" y="1714500"/>
            <a:ext cx="492760" cy="368300"/>
          </a:xfrm>
          <a:prstGeom prst="rect">
            <a:avLst/>
          </a:prstGeom>
          <a:noFill/>
        </p:spPr>
        <p:txBody>
          <a:bodyPr wrap="none" rtlCol="0">
            <a:spAutoFit/>
          </a:bodyPr>
          <a:lstStyle/>
          <a:p>
            <a:r>
              <a:rPr lang="en-US" altLang="zh-CN">
                <a:solidFill>
                  <a:srgbClr val="FF0000"/>
                </a:solidFill>
                <a:latin typeface="微软雅黑" panose="020b0503020204020204" charset="-122"/>
                <a:ea typeface="微软雅黑" panose="020b0503020204020204" charset="-122"/>
              </a:rPr>
              <a:t>AC</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02"/>
                                        </p:tgtEl>
                                        <p:attrNameLst>
                                          <p:attrName>style.visibility</p:attrName>
                                        </p:attrNameLst>
                                      </p:cBhvr>
                                      <p:to>
                                        <p:strVal val="visible"/>
                                      </p:to>
                                    </p:set>
                                    <p:animEffect transition="in" filter="blinds(horizontal)">
                                      <p:cBhvr>
                                        <p:cTn id="31" dur="500"/>
                                        <p:tgtEl>
                                          <p:spTgt spid="102"/>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cTn>
                              </p:par>
                              <p:par>
                                <p:cTn id="37" presetID="22" presetClass="entr" presetSubtype="4"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500"/>
                                        <p:tgtEl>
                                          <p:spTgt spid="21"/>
                                        </p:tgtEl>
                                      </p:cBhvr>
                                    </p:animEffect>
                                  </p:childTnLst>
                                </p:cTn>
                              </p:par>
                            </p:childTnLst>
                          </p:cTn>
                        </p:par>
                      </p:childTnLst>
                    </p:cTn>
                  </p:par>
                  <p:par>
                    <p:cTn id="40" fill="hold" nodeType="clickPar">
                      <p:stCondLst>
                        <p:cond delay="indefinite"/>
                        <p:cond evt="onBegin" delay="0">
                          <p:tn val="39"/>
                        </p:cond>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barn(inVertical)">
                                      <p:cBhvr>
                                        <p:cTn id="44" dur="500"/>
                                        <p:tgtEl>
                                          <p:spTgt spid="23"/>
                                        </p:tgtEl>
                                      </p:cBhvr>
                                    </p:animEffect>
                                  </p:childTnLst>
                                </p:cTn>
                              </p:par>
                            </p:childTnLst>
                          </p:cTn>
                        </p:par>
                      </p:childTnLst>
                    </p:cTn>
                  </p:par>
                  <p:par>
                    <p:cTn id="45" fill="hold" nodeType="clickPar">
                      <p:stCondLst>
                        <p:cond delay="indefinite"/>
                        <p:cond evt="onBegin" delay="0">
                          <p:tn val="44"/>
                        </p:cond>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barn(inVertical)">
                                      <p:cBhvr>
                                        <p:cTn id="49" dur="500"/>
                                        <p:tgtEl>
                                          <p:spTgt spid="24"/>
                                        </p:tgtEl>
                                      </p:cBhvr>
                                    </p:animEffect>
                                  </p:childTnLst>
                                </p:cTn>
                              </p:par>
                            </p:childTnLst>
                          </p:cTn>
                        </p:par>
                      </p:childTnLst>
                    </p:cTn>
                  </p:par>
                  <p:par>
                    <p:cTn id="50" fill="hold" nodeType="clickPar">
                      <p:stCondLst>
                        <p:cond delay="indefinite"/>
                        <p:cond evt="onBegin" delay="0">
                          <p:tn val="49"/>
                        </p:cond>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barn(inVertical)">
                                      <p:cBhvr>
                                        <p:cTn id="54" dur="500"/>
                                        <p:tgtEl>
                                          <p:spTgt spid="25"/>
                                        </p:tgtEl>
                                      </p:cBhvr>
                                    </p:animEffect>
                                  </p:childTnLst>
                                </p:cTn>
                              </p:par>
                            </p:childTnLst>
                          </p:cTn>
                        </p:par>
                      </p:childTnLst>
                    </p:cTn>
                  </p:par>
                  <p:par>
                    <p:cTn id="55" fill="hold" nodeType="clickPar">
                      <p:stCondLst>
                        <p:cond delay="indefinite"/>
                        <p:cond evt="onBegin" delay="0">
                          <p:tn val="54"/>
                        </p:cond>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barn(inVertical)">
                                      <p:cBhvr>
                                        <p:cTn id="59" dur="500"/>
                                        <p:tgtEl>
                                          <p:spTgt spid="26"/>
                                        </p:tgtEl>
                                      </p:cBhvr>
                                    </p:animEffect>
                                  </p:childTnLst>
                                </p:cTn>
                              </p:par>
                            </p:childTnLst>
                          </p:cTn>
                        </p:par>
                      </p:childTnLst>
                    </p:cTn>
                  </p:par>
                  <p:par>
                    <p:cTn id="60" fill="hold" nodeType="clickPar">
                      <p:stCondLst>
                        <p:cond delay="indefinite"/>
                        <p:cond evt="onBegin" delay="0">
                          <p:tn val="59"/>
                        </p:cond>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wipe(down)">
                                      <p:cBhvr>
                                        <p:cTn id="64" dur="500"/>
                                        <p:tgtEl>
                                          <p:spTgt spid="27"/>
                                        </p:tgtEl>
                                      </p:cBhvr>
                                    </p:animEffect>
                                  </p:childTnLst>
                                </p:cTn>
                              </p:par>
                            </p:childTnLst>
                          </p:cTn>
                        </p:par>
                      </p:childTnLst>
                    </p:cTn>
                  </p:par>
                  <p:par>
                    <p:cTn id="65" fill="hold" nodeType="clickPar">
                      <p:stCondLst>
                        <p:cond delay="indefinite"/>
                        <p:cond evt="onBegin" delay="0">
                          <p:tn val="64"/>
                        </p:cond>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barn(inVertical)">
                                      <p:cBhvr>
                                        <p:cTn id="69" dur="500"/>
                                        <p:tgtEl>
                                          <p:spTgt spid="28"/>
                                        </p:tgtEl>
                                      </p:cBhvr>
                                    </p:animEffect>
                                  </p:childTnLst>
                                </p:cTn>
                              </p:par>
                            </p:childTnLst>
                          </p:cTn>
                        </p:par>
                      </p:childTnLst>
                    </p:cTn>
                  </p:par>
                  <p:par>
                    <p:cTn id="70" fill="hold" nodeType="clickPar">
                      <p:stCondLst>
                        <p:cond delay="indefinite"/>
                        <p:cond evt="onBegin" delay="0">
                          <p:tn val="69"/>
                        </p:cond>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wipe(left)">
                                      <p:cBhvr>
                                        <p:cTn id="74" dur="500"/>
                                        <p:tgtEl>
                                          <p:spTgt spid="29"/>
                                        </p:tgtEl>
                                      </p:cBhvr>
                                    </p:animEffect>
                                  </p:childTnLst>
                                </p:cTn>
                              </p:par>
                            </p:childTnLst>
                          </p:cTn>
                        </p:par>
                      </p:childTnLst>
                    </p:cTn>
                  </p:par>
                  <p:par>
                    <p:cTn id="75" fill="hold" nodeType="clickPar">
                      <p:stCondLst>
                        <p:cond delay="indefinite"/>
                        <p:cond evt="onBegin" delay="0">
                          <p:tn val="74"/>
                        </p:cond>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wipe(left)">
                                      <p:cBhvr>
                                        <p:cTn id="79" dur="500"/>
                                        <p:tgtEl>
                                          <p:spTgt spid="30"/>
                                        </p:tgtEl>
                                      </p:cBhvr>
                                    </p:animEffect>
                                  </p:childTnLst>
                                </p:cTn>
                              </p:par>
                            </p:childTnLst>
                          </p:cTn>
                        </p:par>
                      </p:childTnLst>
                    </p:cTn>
                  </p:par>
                  <p:par>
                    <p:cTn id="80" fill="hold" nodeType="clickPar">
                      <p:stCondLst>
                        <p:cond delay="indefinite"/>
                        <p:cond evt="onBegin" delay="0">
                          <p:tn val="79"/>
                        </p:cond>
                      </p:stCondLst>
                      <p:childTnLst>
                        <p:par>
                          <p:cTn id="81" fill="hold">
                            <p:stCondLst>
                              <p:cond delay="0"/>
                            </p:stCondLst>
                            <p:childTnLst>
                              <p:par>
                                <p:cTn id="82" presetID="22" presetClass="entr" presetSubtype="1" fill="hold" nodeType="clickEffect">
                                  <p:stCondLst>
                                    <p:cond delay="0"/>
                                  </p:stCondLst>
                                  <p:childTnLst>
                                    <p:set>
                                      <p:cBhvr>
                                        <p:cTn id="83" dur="1" fill="hold">
                                          <p:stCondLst>
                                            <p:cond delay="0"/>
                                          </p:stCondLst>
                                        </p:cTn>
                                        <p:tgtEl>
                                          <p:spTgt spid="10"/>
                                        </p:tgtEl>
                                        <p:attrNameLst>
                                          <p:attrName>style.visibility</p:attrName>
                                        </p:attrNameLst>
                                      </p:cBhvr>
                                      <p:to>
                                        <p:strVal val="visible"/>
                                      </p:to>
                                    </p:set>
                                    <p:animEffect transition="in" filter="wipe(up)">
                                      <p:cBhvr>
                                        <p:cTn id="84" dur="500"/>
                                        <p:tgtEl>
                                          <p:spTgt spid="10"/>
                                        </p:tgtEl>
                                      </p:cBhvr>
                                    </p:animEffect>
                                  </p:childTnLst>
                                </p:cTn>
                              </p:par>
                            </p:childTnLst>
                          </p:cTn>
                        </p:par>
                      </p:childTnLst>
                    </p:cTn>
                  </p:par>
                  <p:par>
                    <p:cTn id="85" fill="hold" nodeType="clickPar">
                      <p:stCondLst>
                        <p:cond delay="indefinite"/>
                        <p:cond evt="onBegin" delay="0">
                          <p:tn val="84"/>
                        </p:cond>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11"/>
                                        </p:tgtEl>
                                        <p:attrNameLst>
                                          <p:attrName>style.visibility</p:attrName>
                                        </p:attrNameLst>
                                      </p:cBhvr>
                                      <p:to>
                                        <p:strVal val="visible"/>
                                      </p:to>
                                    </p:set>
                                    <p:animEffect transition="in" filter="wipe(left)">
                                      <p:cBhvr>
                                        <p:cTn id="89" dur="500"/>
                                        <p:tgtEl>
                                          <p:spTgt spid="11"/>
                                        </p:tgtEl>
                                      </p:cBhvr>
                                    </p:animEffect>
                                  </p:childTnLst>
                                </p:cTn>
                              </p:par>
                            </p:childTnLst>
                          </p:cTn>
                        </p:par>
                      </p:childTnLst>
                    </p:cTn>
                  </p:par>
                  <p:par>
                    <p:cTn id="90" fill="hold" nodeType="clickPar">
                      <p:stCondLst>
                        <p:cond delay="indefinite"/>
                        <p:cond evt="onBegin" delay="0">
                          <p:tn val="89"/>
                        </p:cond>
                      </p:stCondLst>
                      <p:childTnLst>
                        <p:par>
                          <p:cTn id="91" fill="hold">
                            <p:stCondLst>
                              <p:cond delay="0"/>
                            </p:stCondLst>
                            <p:childTnLst>
                              <p:par>
                                <p:cTn id="92" presetID="16" presetClass="entr" presetSubtype="21" fill="hold" nodeType="clickEffect">
                                  <p:stCondLst>
                                    <p:cond delay="0"/>
                                  </p:stCondLst>
                                  <p:childTnLst>
                                    <p:set>
                                      <p:cBhvr>
                                        <p:cTn id="93" dur="1" fill="hold">
                                          <p:stCondLst>
                                            <p:cond delay="0"/>
                                          </p:stCondLst>
                                        </p:cTn>
                                        <p:tgtEl>
                                          <p:spTgt spid="2"/>
                                        </p:tgtEl>
                                        <p:attrNameLst>
                                          <p:attrName>style.visibility</p:attrName>
                                        </p:attrNameLst>
                                      </p:cBhvr>
                                      <p:to>
                                        <p:strVal val="visible"/>
                                      </p:to>
                                    </p:set>
                                    <p:animEffect transition="in" filter="barn(inVertical)">
                                      <p:cBhvr>
                                        <p:cTn id="94" dur="500"/>
                                        <p:tgtEl>
                                          <p:spTgt spid="2"/>
                                        </p:tgtEl>
                                      </p:cBhvr>
                                    </p:animEffect>
                                  </p:childTnLst>
                                </p:cTn>
                              </p:par>
                              <p:par>
                                <p:cTn id="95" presetID="16" presetClass="entr" presetSubtype="21" fill="hold" nodeType="withEffect">
                                  <p:stCondLst>
                                    <p:cond delay="0"/>
                                  </p:stCondLst>
                                  <p:childTnLst>
                                    <p:set>
                                      <p:cBhvr>
                                        <p:cTn id="96" dur="1" fill="hold">
                                          <p:stCondLst>
                                            <p:cond delay="0"/>
                                          </p:stCondLst>
                                        </p:cTn>
                                        <p:tgtEl>
                                          <p:spTgt spid="7"/>
                                        </p:tgtEl>
                                        <p:attrNameLst>
                                          <p:attrName>style.visibility</p:attrName>
                                        </p:attrNameLst>
                                      </p:cBhvr>
                                      <p:to>
                                        <p:strVal val="visible"/>
                                      </p:to>
                                    </p:set>
                                    <p:animEffect transition="in" filter="barn(inVertical)">
                                      <p:cBhvr>
                                        <p:cTn id="97" dur="500"/>
                                        <p:tgtEl>
                                          <p:spTgt spid="7"/>
                                        </p:tgtEl>
                                      </p:cBhvr>
                                    </p:animEffect>
                                  </p:childTnLst>
                                </p:cTn>
                              </p:par>
                              <p:par>
                                <p:cTn id="98" presetID="16" presetClass="entr" presetSubtype="21" fill="hold" grpId="0" nodeType="withEffect">
                                  <p:stCondLst>
                                    <p:cond delay="0"/>
                                  </p:stCondLst>
                                  <p:childTnLst>
                                    <p:set>
                                      <p:cBhvr>
                                        <p:cTn id="99" dur="1" fill="hold">
                                          <p:stCondLst>
                                            <p:cond delay="0"/>
                                          </p:stCondLst>
                                        </p:cTn>
                                        <p:tgtEl>
                                          <p:spTgt spid="16"/>
                                        </p:tgtEl>
                                        <p:attrNameLst>
                                          <p:attrName>style.visibility</p:attrName>
                                        </p:attrNameLst>
                                      </p:cBhvr>
                                      <p:to>
                                        <p:strVal val="visible"/>
                                      </p:to>
                                    </p:set>
                                    <p:animEffect transition="in" filter="barn(inVertical)">
                                      <p:cBhvr>
                                        <p:cTn id="100" dur="500"/>
                                        <p:tgtEl>
                                          <p:spTgt spid="16"/>
                                        </p:tgtEl>
                                      </p:cBhvr>
                                    </p:animEffect>
                                  </p:childTnLst>
                                </p:cTn>
                              </p:par>
                              <p:par>
                                <p:cTn id="101" presetID="16" presetClass="entr" presetSubtype="21" fill="hold" grpId="0" nodeType="withEffect">
                                  <p:stCondLst>
                                    <p:cond delay="0"/>
                                  </p:stCondLst>
                                  <p:childTnLst>
                                    <p:set>
                                      <p:cBhvr>
                                        <p:cTn id="102" dur="1" fill="hold">
                                          <p:stCondLst>
                                            <p:cond delay="0"/>
                                          </p:stCondLst>
                                        </p:cTn>
                                        <p:tgtEl>
                                          <p:spTgt spid="15"/>
                                        </p:tgtEl>
                                        <p:attrNameLst>
                                          <p:attrName>style.visibility</p:attrName>
                                        </p:attrNameLst>
                                      </p:cBhvr>
                                      <p:to>
                                        <p:strVal val="visible"/>
                                      </p:to>
                                    </p:set>
                                    <p:animEffect transition="in" filter="barn(inVertical)">
                                      <p:cBhvr>
                                        <p:cTn id="103" dur="500"/>
                                        <p:tgtEl>
                                          <p:spTgt spid="15"/>
                                        </p:tgtEl>
                                      </p:cBhvr>
                                    </p:animEffect>
                                  </p:childTnLst>
                                </p:cTn>
                              </p:par>
                              <p:par>
                                <p:cTn id="104" presetID="16" presetClass="entr" presetSubtype="21" fill="hold" grpId="0" nodeType="withEffect">
                                  <p:stCondLst>
                                    <p:cond delay="0"/>
                                  </p:stCondLst>
                                  <p:childTnLst>
                                    <p:set>
                                      <p:cBhvr>
                                        <p:cTn id="105" dur="1" fill="hold">
                                          <p:stCondLst>
                                            <p:cond delay="0"/>
                                          </p:stCondLst>
                                        </p:cTn>
                                        <p:tgtEl>
                                          <p:spTgt spid="18"/>
                                        </p:tgtEl>
                                        <p:attrNameLst>
                                          <p:attrName>style.visibility</p:attrName>
                                        </p:attrNameLst>
                                      </p:cBhvr>
                                      <p:to>
                                        <p:strVal val="visible"/>
                                      </p:to>
                                    </p:set>
                                    <p:animEffect transition="in" filter="barn(inVertical)">
                                      <p:cBhvr>
                                        <p:cTn id="106" dur="500"/>
                                        <p:tgtEl>
                                          <p:spTgt spid="18"/>
                                        </p:tgtEl>
                                      </p:cBhvr>
                                    </p:animEffect>
                                  </p:childTnLst>
                                </p:cTn>
                              </p:par>
                              <p:par>
                                <p:cTn id="107" presetID="16" presetClass="entr" presetSubtype="21" fill="hold" grpId="0" nodeType="withEffect">
                                  <p:stCondLst>
                                    <p:cond delay="0"/>
                                  </p:stCondLst>
                                  <p:childTnLst>
                                    <p:set>
                                      <p:cBhvr>
                                        <p:cTn id="108" dur="1" fill="hold">
                                          <p:stCondLst>
                                            <p:cond delay="0"/>
                                          </p:stCondLst>
                                        </p:cTn>
                                        <p:tgtEl>
                                          <p:spTgt spid="17"/>
                                        </p:tgtEl>
                                        <p:attrNameLst>
                                          <p:attrName>style.visibility</p:attrName>
                                        </p:attrNameLst>
                                      </p:cBhvr>
                                      <p:to>
                                        <p:strVal val="visible"/>
                                      </p:to>
                                    </p:set>
                                    <p:animEffect transition="in" filter="barn(inVertical)">
                                      <p:cBhvr>
                                        <p:cTn id="109" dur="500"/>
                                        <p:tgtEl>
                                          <p:spTgt spid="17"/>
                                        </p:tgtEl>
                                      </p:cBhvr>
                                    </p:animEffect>
                                  </p:childTnLst>
                                </p:cTn>
                              </p:par>
                            </p:childTnLst>
                          </p:cTn>
                        </p:par>
                      </p:childTnLst>
                    </p:cTn>
                  </p:par>
                  <p:par>
                    <p:cTn id="110" fill="hold" nodeType="clickPar">
                      <p:stCondLst>
                        <p:cond delay="indefinite"/>
                        <p:cond evt="onBegin" delay="0">
                          <p:tn val="109"/>
                        </p:cond>
                      </p:stCondLst>
                      <p:childTnLst>
                        <p:par>
                          <p:cTn id="111" fill="hold">
                            <p:stCondLst>
                              <p:cond delay="0"/>
                            </p:stCondLst>
                            <p:childTnLst>
                              <p:par>
                                <p:cTn id="112" presetID="22" presetClass="entr" presetSubtype="8" fill="hold" nodeType="clickEffect">
                                  <p:stCondLst>
                                    <p:cond delay="0"/>
                                  </p:stCondLst>
                                  <p:childTnLst>
                                    <p:set>
                                      <p:cBhvr>
                                        <p:cTn id="113" dur="1" fill="hold">
                                          <p:stCondLst>
                                            <p:cond delay="0"/>
                                          </p:stCondLst>
                                        </p:cTn>
                                        <p:tgtEl>
                                          <p:spTgt spid="19"/>
                                        </p:tgtEl>
                                        <p:attrNameLst>
                                          <p:attrName>style.visibility</p:attrName>
                                        </p:attrNameLst>
                                      </p:cBhvr>
                                      <p:to>
                                        <p:strVal val="visible"/>
                                      </p:to>
                                    </p:set>
                                    <p:animEffect transition="in" filter="wipe(left)">
                                      <p:cBhvr>
                                        <p:cTn id="114" dur="500"/>
                                        <p:tgtEl>
                                          <p:spTgt spid="19"/>
                                        </p:tgtEl>
                                      </p:cBhvr>
                                    </p:animEffect>
                                  </p:childTnLst>
                                </p:cTn>
                              </p:par>
                            </p:childTnLst>
                          </p:cTn>
                        </p:par>
                      </p:childTnLst>
                    </p:cTn>
                  </p:par>
                  <p:par>
                    <p:cTn id="115" fill="hold" nodeType="clickPar">
                      <p:stCondLst>
                        <p:cond delay="indefinite"/>
                        <p:cond evt="onBegin" delay="0">
                          <p:tn val="114"/>
                        </p:cond>
                      </p:stCondLst>
                      <p:childTnLst>
                        <p:par>
                          <p:cTn id="116" fill="hold">
                            <p:stCondLst>
                              <p:cond delay="0"/>
                            </p:stCondLst>
                            <p:childTnLst>
                              <p:par>
                                <p:cTn id="117" presetID="16" presetClass="entr" presetSubtype="21" fill="hold" grpId="0" nodeType="clickEffect">
                                  <p:stCondLst>
                                    <p:cond delay="0"/>
                                  </p:stCondLst>
                                  <p:childTnLst>
                                    <p:set>
                                      <p:cBhvr>
                                        <p:cTn id="118" dur="1" fill="hold">
                                          <p:stCondLst>
                                            <p:cond delay="0"/>
                                          </p:stCondLst>
                                        </p:cTn>
                                        <p:tgtEl>
                                          <p:spTgt spid="20"/>
                                        </p:tgtEl>
                                        <p:attrNameLst>
                                          <p:attrName>style.visibility</p:attrName>
                                        </p:attrNameLst>
                                      </p:cBhvr>
                                      <p:to>
                                        <p:strVal val="visible"/>
                                      </p:to>
                                    </p:set>
                                    <p:animEffect transition="in" filter="barn(inVertical)">
                                      <p:cBhvr>
                                        <p:cTn id="119" dur="500"/>
                                        <p:tgtEl>
                                          <p:spTgt spid="20"/>
                                        </p:tgtEl>
                                      </p:cBhvr>
                                    </p:animEffect>
                                  </p:childTnLst>
                                </p:cTn>
                              </p:par>
                            </p:childTnLst>
                          </p:cTn>
                        </p:par>
                      </p:childTnLst>
                    </p:cTn>
                  </p:par>
                  <p:par>
                    <p:cTn id="120" fill="hold" nodeType="clickPar">
                      <p:stCondLst>
                        <p:cond delay="indefinite"/>
                        <p:cond evt="onBegin" delay="0">
                          <p:tn val="119"/>
                        </p:cond>
                      </p:stCondLst>
                      <p:childTnLst>
                        <p:par>
                          <p:cTn id="121" fill="hold">
                            <p:stCondLst>
                              <p:cond delay="0"/>
                            </p:stCondLst>
                            <p:childTnLst>
                              <p:par>
                                <p:cTn id="122" presetID="22" presetClass="entr" presetSubtype="8" fill="hold" grpId="0" nodeType="clickEffect">
                                  <p:stCondLst>
                                    <p:cond delay="0"/>
                                  </p:stCondLst>
                                  <p:childTnLst>
                                    <p:set>
                                      <p:cBhvr>
                                        <p:cTn id="123" dur="1" fill="hold">
                                          <p:stCondLst>
                                            <p:cond delay="0"/>
                                          </p:stCondLst>
                                        </p:cTn>
                                        <p:tgtEl>
                                          <p:spTgt spid="32"/>
                                        </p:tgtEl>
                                        <p:attrNameLst>
                                          <p:attrName>style.visibility</p:attrName>
                                        </p:attrNameLst>
                                      </p:cBhvr>
                                      <p:to>
                                        <p:strVal val="visible"/>
                                      </p:to>
                                    </p:set>
                                    <p:animEffect transition="in" filter="wipe(left)">
                                      <p:cBhvr>
                                        <p:cTn id="124" dur="500"/>
                                        <p:tgtEl>
                                          <p:spTgt spid="32"/>
                                        </p:tgtEl>
                                      </p:cBhvr>
                                    </p:animEffect>
                                  </p:childTnLst>
                                </p:cTn>
                              </p:par>
                            </p:childTnLst>
                          </p:cTn>
                        </p:par>
                      </p:childTnLst>
                    </p:cTn>
                  </p:par>
                  <p:par>
                    <p:cTn id="125" fill="hold" nodeType="clickPar">
                      <p:stCondLst>
                        <p:cond delay="indefinite"/>
                        <p:cond evt="onBegin" delay="0">
                          <p:tn val="124"/>
                        </p:cond>
                      </p:stCondLst>
                      <p:childTnLst>
                        <p:par>
                          <p:cTn id="126" fill="hold">
                            <p:stCondLst>
                              <p:cond delay="0"/>
                            </p:stCondLst>
                            <p:childTnLst>
                              <p:par>
                                <p:cTn id="127" presetID="22" presetClass="entr" presetSubtype="8" fill="hold" grpId="0" nodeType="clickEffect">
                                  <p:stCondLst>
                                    <p:cond delay="0"/>
                                  </p:stCondLst>
                                  <p:childTnLst>
                                    <p:set>
                                      <p:cBhvr>
                                        <p:cTn id="128" dur="1" fill="hold">
                                          <p:stCondLst>
                                            <p:cond delay="0"/>
                                          </p:stCondLst>
                                        </p:cTn>
                                        <p:tgtEl>
                                          <p:spTgt spid="33"/>
                                        </p:tgtEl>
                                        <p:attrNameLst>
                                          <p:attrName>style.visibility</p:attrName>
                                        </p:attrNameLst>
                                      </p:cBhvr>
                                      <p:to>
                                        <p:strVal val="visible"/>
                                      </p:to>
                                    </p:set>
                                    <p:animEffect transition="in" filter="wipe(left)">
                                      <p:cBhvr>
                                        <p:cTn id="129" dur="500"/>
                                        <p:tgtEl>
                                          <p:spTgt spid="33"/>
                                        </p:tgtEl>
                                      </p:cBhvr>
                                    </p:animEffect>
                                  </p:childTnLst>
                                </p:cTn>
                              </p:par>
                            </p:childTnLst>
                          </p:cTn>
                        </p:par>
                      </p:childTnLst>
                    </p:cTn>
                  </p:par>
                  <p:par>
                    <p:cTn id="130" fill="hold" nodeType="clickPar">
                      <p:stCondLst>
                        <p:cond delay="indefinite"/>
                        <p:cond evt="onBegin" delay="0">
                          <p:tn val="129"/>
                        </p:cond>
                      </p:stCondLst>
                      <p:childTnLst>
                        <p:par>
                          <p:cTn id="131" fill="hold">
                            <p:stCondLst>
                              <p:cond delay="0"/>
                            </p:stCondLst>
                            <p:childTnLst>
                              <p:par>
                                <p:cTn id="132" presetID="22" presetClass="entr" presetSubtype="8" fill="hold" grpId="0" nodeType="clickEffect">
                                  <p:stCondLst>
                                    <p:cond delay="0"/>
                                  </p:stCondLst>
                                  <p:childTnLst>
                                    <p:set>
                                      <p:cBhvr>
                                        <p:cTn id="133" dur="1" fill="hold">
                                          <p:stCondLst>
                                            <p:cond delay="0"/>
                                          </p:stCondLst>
                                        </p:cTn>
                                        <p:tgtEl>
                                          <p:spTgt spid="34"/>
                                        </p:tgtEl>
                                        <p:attrNameLst>
                                          <p:attrName>style.visibility</p:attrName>
                                        </p:attrNameLst>
                                      </p:cBhvr>
                                      <p:to>
                                        <p:strVal val="visible"/>
                                      </p:to>
                                    </p:set>
                                    <p:animEffect transition="in" filter="wipe(left)">
                                      <p:cBhvr>
                                        <p:cTn id="134" dur="500"/>
                                        <p:tgtEl>
                                          <p:spTgt spid="34"/>
                                        </p:tgtEl>
                                      </p:cBhvr>
                                    </p:animEffect>
                                  </p:childTnLst>
                                </p:cTn>
                              </p:par>
                            </p:childTnLst>
                          </p:cTn>
                        </p:par>
                      </p:childTnLst>
                    </p:cTn>
                  </p:par>
                  <p:par>
                    <p:cTn id="135" fill="hold" nodeType="clickPar">
                      <p:stCondLst>
                        <p:cond delay="indefinite"/>
                        <p:cond evt="onBegin" delay="0">
                          <p:tn val="134"/>
                        </p:cond>
                      </p:stCondLst>
                      <p:childTnLst>
                        <p:par>
                          <p:cTn id="136" fill="hold">
                            <p:stCondLst>
                              <p:cond delay="0"/>
                            </p:stCondLst>
                            <p:childTnLst>
                              <p:par>
                                <p:cTn id="137" presetID="22" presetClass="entr" presetSubtype="8" fill="hold" grpId="0" nodeType="clickEffect">
                                  <p:stCondLst>
                                    <p:cond delay="0"/>
                                  </p:stCondLst>
                                  <p:childTnLst>
                                    <p:set>
                                      <p:cBhvr>
                                        <p:cTn id="138" dur="1" fill="hold">
                                          <p:stCondLst>
                                            <p:cond delay="0"/>
                                          </p:stCondLst>
                                        </p:cTn>
                                        <p:tgtEl>
                                          <p:spTgt spid="35"/>
                                        </p:tgtEl>
                                        <p:attrNameLst>
                                          <p:attrName>style.visibility</p:attrName>
                                        </p:attrNameLst>
                                      </p:cBhvr>
                                      <p:to>
                                        <p:strVal val="visible"/>
                                      </p:to>
                                    </p:set>
                                    <p:animEffect transition="in" filter="wipe(left)">
                                      <p:cBhvr>
                                        <p:cTn id="139" dur="500"/>
                                        <p:tgtEl>
                                          <p:spTgt spid="35"/>
                                        </p:tgtEl>
                                      </p:cBhvr>
                                    </p:animEffect>
                                  </p:childTnLst>
                                </p:cTn>
                              </p:par>
                            </p:childTnLst>
                          </p:cTn>
                        </p:par>
                      </p:childTnLst>
                    </p:cTn>
                  </p:par>
                  <p:par>
                    <p:cTn id="140" fill="hold" nodeType="clickPar">
                      <p:stCondLst>
                        <p:cond delay="indefinite"/>
                        <p:cond evt="onBegin" delay="0">
                          <p:tn val="139"/>
                        </p:cond>
                      </p:stCondLst>
                      <p:childTnLst>
                        <p:par>
                          <p:cTn id="141" fill="hold">
                            <p:stCondLst>
                              <p:cond delay="0"/>
                            </p:stCondLst>
                            <p:childTnLst>
                              <p:par>
                                <p:cTn id="142" presetID="22" presetClass="entr" presetSubtype="8" fill="hold" grpId="0" nodeType="clickEffect">
                                  <p:stCondLst>
                                    <p:cond delay="0"/>
                                  </p:stCondLst>
                                  <p:childTnLst>
                                    <p:set>
                                      <p:cBhvr>
                                        <p:cTn id="143" dur="1" fill="hold">
                                          <p:stCondLst>
                                            <p:cond delay="0"/>
                                          </p:stCondLst>
                                        </p:cTn>
                                        <p:tgtEl>
                                          <p:spTgt spid="36"/>
                                        </p:tgtEl>
                                        <p:attrNameLst>
                                          <p:attrName>style.visibility</p:attrName>
                                        </p:attrNameLst>
                                      </p:cBhvr>
                                      <p:to>
                                        <p:strVal val="visible"/>
                                      </p:to>
                                    </p:set>
                                    <p:animEffect transition="in" filter="wipe(left)">
                                      <p:cBhvr>
                                        <p:cTn id="144" dur="500"/>
                                        <p:tgtEl>
                                          <p:spTgt spid="36"/>
                                        </p:tgtEl>
                                      </p:cBhvr>
                                    </p:animEffect>
                                  </p:childTnLst>
                                </p:cTn>
                              </p:par>
                            </p:childTnLst>
                          </p:cTn>
                        </p:par>
                      </p:childTnLst>
                    </p:cTn>
                  </p:par>
                  <p:par>
                    <p:cTn id="145" fill="hold" nodeType="clickPar">
                      <p:stCondLst>
                        <p:cond delay="indefinite"/>
                        <p:cond evt="onBegin" delay="0">
                          <p:tn val="144"/>
                        </p:cond>
                      </p:stCondLst>
                      <p:childTnLst>
                        <p:par>
                          <p:cTn id="146" fill="hold">
                            <p:stCondLst>
                              <p:cond delay="0"/>
                            </p:stCondLst>
                            <p:childTnLst>
                              <p:par>
                                <p:cTn id="147" presetID="22" presetClass="entr" presetSubtype="8" fill="hold" grpId="0" nodeType="clickEffect">
                                  <p:stCondLst>
                                    <p:cond delay="0"/>
                                  </p:stCondLst>
                                  <p:childTnLst>
                                    <p:set>
                                      <p:cBhvr>
                                        <p:cTn id="148" dur="1" fill="hold">
                                          <p:stCondLst>
                                            <p:cond delay="0"/>
                                          </p:stCondLst>
                                        </p:cTn>
                                        <p:tgtEl>
                                          <p:spTgt spid="37"/>
                                        </p:tgtEl>
                                        <p:attrNameLst>
                                          <p:attrName>style.visibility</p:attrName>
                                        </p:attrNameLst>
                                      </p:cBhvr>
                                      <p:to>
                                        <p:strVal val="visible"/>
                                      </p:to>
                                    </p:set>
                                    <p:animEffect transition="in" filter="wipe(left)">
                                      <p:cBhvr>
                                        <p:cTn id="149" dur="500"/>
                                        <p:tgtEl>
                                          <p:spTgt spid="37"/>
                                        </p:tgtEl>
                                      </p:cBhvr>
                                    </p:animEffect>
                                  </p:childTnLst>
                                </p:cTn>
                              </p:par>
                            </p:childTnLst>
                          </p:cTn>
                        </p:par>
                      </p:childTnLst>
                    </p:cTn>
                  </p:par>
                  <p:par>
                    <p:cTn id="150" fill="hold" nodeType="clickPar">
                      <p:stCondLst>
                        <p:cond delay="indefinite"/>
                        <p:cond evt="onBegin" delay="0">
                          <p:tn val="149"/>
                        </p:cond>
                      </p:stCondLst>
                      <p:childTnLst>
                        <p:par>
                          <p:cTn id="151" fill="hold">
                            <p:stCondLst>
                              <p:cond delay="0"/>
                            </p:stCondLst>
                            <p:childTnLst>
                              <p:par>
                                <p:cTn id="152" presetID="22" presetClass="entr" presetSubtype="8" fill="hold" grpId="0" nodeType="clickEffect">
                                  <p:stCondLst>
                                    <p:cond delay="0"/>
                                  </p:stCondLst>
                                  <p:childTnLst>
                                    <p:set>
                                      <p:cBhvr>
                                        <p:cTn id="153" dur="1" fill="hold">
                                          <p:stCondLst>
                                            <p:cond delay="0"/>
                                          </p:stCondLst>
                                        </p:cTn>
                                        <p:tgtEl>
                                          <p:spTgt spid="38"/>
                                        </p:tgtEl>
                                        <p:attrNameLst>
                                          <p:attrName>style.visibility</p:attrName>
                                        </p:attrNameLst>
                                      </p:cBhvr>
                                      <p:to>
                                        <p:strVal val="visible"/>
                                      </p:to>
                                    </p:set>
                                    <p:animEffect transition="in" filter="wipe(left)">
                                      <p:cBhvr>
                                        <p:cTn id="154" dur="500"/>
                                        <p:tgtEl>
                                          <p:spTgt spid="38"/>
                                        </p:tgtEl>
                                      </p:cBhvr>
                                    </p:animEffect>
                                  </p:childTnLst>
                                </p:cTn>
                              </p:par>
                            </p:childTnLst>
                          </p:cTn>
                        </p:par>
                      </p:childTnLst>
                    </p:cTn>
                  </p:par>
                  <p:par>
                    <p:cTn id="155" fill="hold" nodeType="clickPar">
                      <p:stCondLst>
                        <p:cond delay="indefinite"/>
                        <p:cond evt="onBegin" delay="0">
                          <p:tn val="154"/>
                        </p:cond>
                      </p:stCondLst>
                      <p:childTnLst>
                        <p:par>
                          <p:cTn id="156" fill="hold">
                            <p:stCondLst>
                              <p:cond delay="0"/>
                            </p:stCondLst>
                            <p:childTnLst>
                              <p:par>
                                <p:cTn id="157" presetID="16" presetClass="entr" presetSubtype="21" fill="hold" grpId="0" nodeType="clickEffect">
                                  <p:stCondLst>
                                    <p:cond delay="0"/>
                                  </p:stCondLst>
                                  <p:childTnLst>
                                    <p:set>
                                      <p:cBhvr>
                                        <p:cTn id="158" dur="1" fill="hold">
                                          <p:stCondLst>
                                            <p:cond delay="0"/>
                                          </p:stCondLst>
                                        </p:cTn>
                                        <p:tgtEl>
                                          <p:spTgt spid="40"/>
                                        </p:tgtEl>
                                        <p:attrNameLst>
                                          <p:attrName>style.visibility</p:attrName>
                                        </p:attrNameLst>
                                      </p:cBhvr>
                                      <p:to>
                                        <p:strVal val="visible"/>
                                      </p:to>
                                    </p:set>
                                    <p:animEffect transition="in" filter="barn(inVertical)">
                                      <p:cBhvr>
                                        <p:cTn id="159" dur="500"/>
                                        <p:tgtEl>
                                          <p:spTgt spid="40"/>
                                        </p:tgtEl>
                                      </p:cBhvr>
                                    </p:animEffect>
                                  </p:childTnLst>
                                </p:cTn>
                              </p:par>
                            </p:childTnLst>
                          </p:cTn>
                        </p:par>
                      </p:childTnLst>
                    </p:cTn>
                  </p:par>
                  <p:par>
                    <p:cTn id="160" fill="hold" nodeType="clickPar">
                      <p:stCondLst>
                        <p:cond delay="indefinite"/>
                        <p:cond evt="onBegin" delay="0">
                          <p:tn val="159"/>
                        </p:cond>
                      </p:stCondLst>
                      <p:childTnLst>
                        <p:par>
                          <p:cTn id="161" fill="hold">
                            <p:stCondLst>
                              <p:cond delay="0"/>
                            </p:stCondLst>
                            <p:childTnLst>
                              <p:par>
                                <p:cTn id="162" presetID="22" presetClass="entr" presetSubtype="8" fill="hold" nodeType="clickEffect">
                                  <p:stCondLst>
                                    <p:cond delay="0"/>
                                  </p:stCondLst>
                                  <p:childTnLst>
                                    <p:set>
                                      <p:cBhvr>
                                        <p:cTn id="163" dur="1" fill="hold">
                                          <p:stCondLst>
                                            <p:cond delay="0"/>
                                          </p:stCondLst>
                                        </p:cTn>
                                        <p:tgtEl>
                                          <p:spTgt spid="41"/>
                                        </p:tgtEl>
                                        <p:attrNameLst>
                                          <p:attrName>style.visibility</p:attrName>
                                        </p:attrNameLst>
                                      </p:cBhvr>
                                      <p:to>
                                        <p:strVal val="visible"/>
                                      </p:to>
                                    </p:set>
                                    <p:animEffect transition="in" filter="wipe(left)">
                                      <p:cBhvr>
                                        <p:cTn id="164" dur="500"/>
                                        <p:tgtEl>
                                          <p:spTgt spid="41"/>
                                        </p:tgtEl>
                                      </p:cBhvr>
                                    </p:animEffect>
                                  </p:childTnLst>
                                </p:cTn>
                              </p:par>
                            </p:childTnLst>
                          </p:cTn>
                        </p:par>
                      </p:childTnLst>
                    </p:cTn>
                  </p:par>
                  <p:par>
                    <p:cTn id="165" fill="hold" nodeType="clickPar">
                      <p:stCondLst>
                        <p:cond delay="indefinite"/>
                        <p:cond evt="onBegin" delay="0">
                          <p:tn val="164"/>
                        </p:cond>
                      </p:stCondLst>
                      <p:childTnLst>
                        <p:par>
                          <p:cTn id="166" fill="hold">
                            <p:stCondLst>
                              <p:cond delay="0"/>
                            </p:stCondLst>
                            <p:childTnLst>
                              <p:par>
                                <p:cTn id="167" presetID="22" presetClass="entr" presetSubtype="8" fill="hold" grpId="0" nodeType="clickEffect">
                                  <p:stCondLst>
                                    <p:cond delay="0"/>
                                  </p:stCondLst>
                                  <p:childTnLst>
                                    <p:set>
                                      <p:cBhvr>
                                        <p:cTn id="168" dur="1" fill="hold">
                                          <p:stCondLst>
                                            <p:cond delay="0"/>
                                          </p:stCondLst>
                                        </p:cTn>
                                        <p:tgtEl>
                                          <p:spTgt spid="42"/>
                                        </p:tgtEl>
                                        <p:attrNameLst>
                                          <p:attrName>style.visibility</p:attrName>
                                        </p:attrNameLst>
                                      </p:cBhvr>
                                      <p:to>
                                        <p:strVal val="visible"/>
                                      </p:to>
                                    </p:set>
                                    <p:animEffect transition="in" filter="wipe(left)">
                                      <p:cBhvr>
                                        <p:cTn id="169" dur="500"/>
                                        <p:tgtEl>
                                          <p:spTgt spid="42"/>
                                        </p:tgtEl>
                                      </p:cBhvr>
                                    </p:animEffect>
                                  </p:childTnLst>
                                </p:cTn>
                              </p:par>
                            </p:childTnLst>
                          </p:cTn>
                        </p:par>
                      </p:childTnLst>
                    </p:cTn>
                  </p:par>
                  <p:par>
                    <p:cTn id="170" fill="hold" nodeType="clickPar">
                      <p:stCondLst>
                        <p:cond delay="indefinite"/>
                        <p:cond evt="onBegin" delay="0">
                          <p:tn val="169"/>
                        </p:cond>
                      </p:stCondLst>
                      <p:childTnLst>
                        <p:par>
                          <p:cTn id="171" fill="hold">
                            <p:stCondLst>
                              <p:cond delay="0"/>
                            </p:stCondLst>
                            <p:childTnLst>
                              <p:par>
                                <p:cTn id="172" presetID="22" presetClass="entr" presetSubtype="1" fill="hold" nodeType="clickEffect">
                                  <p:stCondLst>
                                    <p:cond delay="0"/>
                                  </p:stCondLst>
                                  <p:childTnLst>
                                    <p:set>
                                      <p:cBhvr>
                                        <p:cTn id="173" dur="1" fill="hold">
                                          <p:stCondLst>
                                            <p:cond delay="0"/>
                                          </p:stCondLst>
                                        </p:cTn>
                                        <p:tgtEl>
                                          <p:spTgt spid="13"/>
                                        </p:tgtEl>
                                        <p:attrNameLst>
                                          <p:attrName>style.visibility</p:attrName>
                                        </p:attrNameLst>
                                      </p:cBhvr>
                                      <p:to>
                                        <p:strVal val="visible"/>
                                      </p:to>
                                    </p:set>
                                    <p:animEffect transition="in" filter="wipe(up)">
                                      <p:cBhvr>
                                        <p:cTn id="174" dur="500"/>
                                        <p:tgtEl>
                                          <p:spTgt spid="13"/>
                                        </p:tgtEl>
                                      </p:cBhvr>
                                    </p:animEffect>
                                  </p:childTnLst>
                                </p:cTn>
                              </p:par>
                            </p:childTnLst>
                          </p:cTn>
                        </p:par>
                      </p:childTnLst>
                    </p:cTn>
                  </p:par>
                  <p:par>
                    <p:cTn id="175" fill="hold" nodeType="clickPar">
                      <p:stCondLst>
                        <p:cond delay="indefinite"/>
                        <p:cond evt="onBegin" delay="0">
                          <p:tn val="174"/>
                        </p:cond>
                      </p:stCondLst>
                      <p:childTnLst>
                        <p:par>
                          <p:cTn id="176" fill="hold">
                            <p:stCondLst>
                              <p:cond delay="0"/>
                            </p:stCondLst>
                            <p:childTnLst>
                              <p:par>
                                <p:cTn id="177" presetID="16" presetClass="entr" presetSubtype="21" fill="hold" grpId="0" nodeType="clickEffect">
                                  <p:stCondLst>
                                    <p:cond delay="0"/>
                                  </p:stCondLst>
                                  <p:childTnLst>
                                    <p:set>
                                      <p:cBhvr>
                                        <p:cTn id="178" dur="1" fill="hold">
                                          <p:stCondLst>
                                            <p:cond delay="0"/>
                                          </p:stCondLst>
                                        </p:cTn>
                                        <p:tgtEl>
                                          <p:spTgt spid="14"/>
                                        </p:tgtEl>
                                        <p:attrNameLst>
                                          <p:attrName>style.visibility</p:attrName>
                                        </p:attrNameLst>
                                      </p:cBhvr>
                                      <p:to>
                                        <p:strVal val="visible"/>
                                      </p:to>
                                    </p:set>
                                    <p:animEffect transition="in" filter="barn(inVertical)">
                                      <p:cBhvr>
                                        <p:cTn id="179" dur="500"/>
                                        <p:tgtEl>
                                          <p:spTgt spid="14"/>
                                        </p:tgtEl>
                                      </p:cBhvr>
                                    </p:animEffect>
                                  </p:childTnLst>
                                </p:cTn>
                              </p:par>
                            </p:childTnLst>
                          </p:cTn>
                        </p:par>
                      </p:childTnLst>
                    </p:cTn>
                  </p:par>
                  <p:par>
                    <p:cTn id="180" fill="hold" nodeType="clickPar">
                      <p:stCondLst>
                        <p:cond delay="indefinite"/>
                        <p:cond evt="onBegin" delay="0">
                          <p:tn val="179"/>
                        </p:cond>
                      </p:stCondLst>
                      <p:childTnLst>
                        <p:par>
                          <p:cTn id="181" fill="hold">
                            <p:stCondLst>
                              <p:cond delay="0"/>
                            </p:stCondLst>
                            <p:childTnLst>
                              <p:par>
                                <p:cTn id="182" presetID="3" presetClass="entr" presetSubtype="10" fill="hold" grpId="0" nodeType="clickEffect">
                                  <p:stCondLst>
                                    <p:cond delay="0"/>
                                  </p:stCondLst>
                                  <p:childTnLst>
                                    <p:set>
                                      <p:cBhvr>
                                        <p:cTn id="183" dur="1" fill="hold">
                                          <p:stCondLst>
                                            <p:cond delay="0"/>
                                          </p:stCondLst>
                                        </p:cTn>
                                        <p:tgtEl>
                                          <p:spTgt spid="43"/>
                                        </p:tgtEl>
                                        <p:attrNameLst>
                                          <p:attrName>style.visibility</p:attrName>
                                        </p:attrNameLst>
                                      </p:cBhvr>
                                      <p:to>
                                        <p:strVal val="visible"/>
                                      </p:to>
                                    </p:set>
                                    <p:animEffect transition="in" filter="blinds(horizontal)">
                                      <p:cBhvr>
                                        <p:cTn id="184" dur="500"/>
                                        <p:tgtEl>
                                          <p:spTgt spid="43"/>
                                        </p:tgtEl>
                                      </p:cBhvr>
                                    </p:animEffect>
                                  </p:childTnLst>
                                </p:cTn>
                              </p:par>
                            </p:childTnLst>
                          </p:cTn>
                        </p:par>
                      </p:childTnLst>
                    </p:cTn>
                  </p:par>
                  <p:par>
                    <p:cTn id="185" fill="hold" nodeType="clickPar">
                      <p:stCondLst>
                        <p:cond delay="indefinite"/>
                        <p:cond evt="onBegin" delay="0">
                          <p:tn val="184"/>
                        </p:cond>
                      </p:stCondLst>
                      <p:childTnLst>
                        <p:par>
                          <p:cTn id="186" fill="hold">
                            <p:stCondLst>
                              <p:cond delay="0"/>
                            </p:stCondLst>
                            <p:childTnLst>
                              <p:par>
                                <p:cTn id="187" presetID="22" presetClass="entr" presetSubtype="8" fill="hold" grpId="0" nodeType="clickEffect">
                                  <p:stCondLst>
                                    <p:cond delay="0"/>
                                  </p:stCondLst>
                                  <p:childTnLst>
                                    <p:set>
                                      <p:cBhvr>
                                        <p:cTn id="188" dur="1" fill="hold">
                                          <p:stCondLst>
                                            <p:cond delay="0"/>
                                          </p:stCondLst>
                                        </p:cTn>
                                        <p:tgtEl>
                                          <p:spTgt spid="44"/>
                                        </p:tgtEl>
                                        <p:attrNameLst>
                                          <p:attrName>style.visibility</p:attrName>
                                        </p:attrNameLst>
                                      </p:cBhvr>
                                      <p:to>
                                        <p:strVal val="visible"/>
                                      </p:to>
                                    </p:set>
                                    <p:animEffect transition="in" filter="wipe(left)">
                                      <p:cBhvr>
                                        <p:cTn id="189" dur="500"/>
                                        <p:tgtEl>
                                          <p:spTgt spid="44"/>
                                        </p:tgtEl>
                                      </p:cBhvr>
                                    </p:animEffect>
                                  </p:childTnLst>
                                </p:cTn>
                              </p:par>
                            </p:childTnLst>
                          </p:cTn>
                        </p:par>
                      </p:childTnLst>
                    </p:cTn>
                  </p:par>
                  <p:par>
                    <p:cTn id="190" fill="hold" nodeType="clickPar">
                      <p:stCondLst>
                        <p:cond delay="indefinite"/>
                        <p:cond evt="onBegin" delay="0">
                          <p:tn val="189"/>
                        </p:cond>
                      </p:stCondLst>
                      <p:childTnLst>
                        <p:par>
                          <p:cTn id="191" fill="hold">
                            <p:stCondLst>
                              <p:cond delay="0"/>
                            </p:stCondLst>
                            <p:childTnLst>
                              <p:par>
                                <p:cTn id="192" presetID="22" presetClass="exit" presetSubtype="4" fill="hold" grpId="1" nodeType="clickEffect">
                                  <p:stCondLst>
                                    <p:cond delay="0"/>
                                  </p:stCondLst>
                                  <p:childTnLst>
                                    <p:animEffect transition="out" filter="wipe(down)">
                                      <p:cBhvr>
                                        <p:cTn id="193" dur="500"/>
                                        <p:tgtEl>
                                          <p:spTgt spid="44"/>
                                        </p:tgtEl>
                                      </p:cBhvr>
                                    </p:animEffect>
                                    <p:set>
                                      <p:cBhvr>
                                        <p:cTn id="194" dur="1" fill="hold">
                                          <p:stCondLst>
                                            <p:cond delay="499"/>
                                          </p:stCondLst>
                                        </p:cTn>
                                        <p:tgtEl>
                                          <p:spTgt spid="44"/>
                                        </p:tgtEl>
                                        <p:attrNameLst>
                                          <p:attrName>style.visibility</p:attrName>
                                        </p:attrNameLst>
                                      </p:cBhvr>
                                      <p:to>
                                        <p:strVal val="hidden"/>
                                      </p:to>
                                    </p:set>
                                  </p:childTnLst>
                                </p:cTn>
                              </p:par>
                            </p:childTnLst>
                          </p:cTn>
                        </p:par>
                      </p:childTnLst>
                    </p:cTn>
                  </p:par>
                  <p:par>
                    <p:cTn id="195" fill="hold" nodeType="clickPar">
                      <p:stCondLst>
                        <p:cond delay="indefinite"/>
                        <p:cond evt="onBegin" delay="0">
                          <p:tn val="194"/>
                        </p:cond>
                      </p:stCondLst>
                      <p:childTnLst>
                        <p:par>
                          <p:cTn id="196" fill="hold">
                            <p:stCondLst>
                              <p:cond delay="0"/>
                            </p:stCondLst>
                            <p:childTnLst>
                              <p:par>
                                <p:cTn id="197" presetID="3" presetClass="entr" presetSubtype="10" fill="hold" grpId="0" nodeType="clickEffect">
                                  <p:stCondLst>
                                    <p:cond delay="0"/>
                                  </p:stCondLst>
                                  <p:childTnLst>
                                    <p:set>
                                      <p:cBhvr>
                                        <p:cTn id="198" dur="1" fill="hold">
                                          <p:stCondLst>
                                            <p:cond delay="0"/>
                                          </p:stCondLst>
                                        </p:cTn>
                                        <p:tgtEl>
                                          <p:spTgt spid="45"/>
                                        </p:tgtEl>
                                        <p:attrNameLst>
                                          <p:attrName>style.visibility</p:attrName>
                                        </p:attrNameLst>
                                      </p:cBhvr>
                                      <p:to>
                                        <p:strVal val="visible"/>
                                      </p:to>
                                    </p:set>
                                    <p:animEffect transition="in" filter="blinds(horizontal)">
                                      <p:cBhvr>
                                        <p:cTn id="199" dur="500"/>
                                        <p:tgtEl>
                                          <p:spTgt spid="45"/>
                                        </p:tgtEl>
                                      </p:cBhvr>
                                    </p:animEffect>
                                  </p:childTnLst>
                                </p:cTn>
                              </p:par>
                            </p:childTnLst>
                          </p:cTn>
                        </p:par>
                      </p:childTnLst>
                    </p:cTn>
                  </p:par>
                  <p:par>
                    <p:cTn id="200" fill="hold" nodeType="clickPar">
                      <p:stCondLst>
                        <p:cond delay="indefinite"/>
                        <p:cond evt="onBegin" delay="0">
                          <p:tn val="199"/>
                        </p:cond>
                      </p:stCondLst>
                      <p:childTnLst>
                        <p:par>
                          <p:cTn id="201" fill="hold">
                            <p:stCondLst>
                              <p:cond delay="0"/>
                            </p:stCondLst>
                            <p:childTnLst>
                              <p:par>
                                <p:cTn id="202" presetID="8" presetClass="exit" presetSubtype="32" fill="hold" grpId="1" nodeType="clickEffect">
                                  <p:stCondLst>
                                    <p:cond delay="0"/>
                                  </p:stCondLst>
                                  <p:childTnLst>
                                    <p:animEffect transition="out" filter="diamond(out)">
                                      <p:cBhvr>
                                        <p:cTn id="203" dur="2000"/>
                                        <p:tgtEl>
                                          <p:spTgt spid="45"/>
                                        </p:tgtEl>
                                      </p:cBhvr>
                                    </p:animEffect>
                                    <p:set>
                                      <p:cBhvr>
                                        <p:cTn id="204" dur="1" fill="hold">
                                          <p:stCondLst>
                                            <p:cond delay="1999"/>
                                          </p:stCondLst>
                                        </p:cTn>
                                        <p:tgtEl>
                                          <p:spTgt spid="45"/>
                                        </p:tgtEl>
                                        <p:attrNameLst>
                                          <p:attrName>style.visibility</p:attrName>
                                        </p:attrNameLst>
                                      </p:cBhvr>
                                      <p:to>
                                        <p:strVal val="hidden"/>
                                      </p:to>
                                    </p:set>
                                  </p:childTnLst>
                                </p:cTn>
                              </p:par>
                            </p:childTnLst>
                          </p:cTn>
                        </p:par>
                      </p:childTnLst>
                    </p:cTn>
                  </p:par>
                  <p:par>
                    <p:cTn id="205" fill="hold" nodeType="clickPar">
                      <p:stCondLst>
                        <p:cond delay="indefinite"/>
                        <p:cond evt="onBegin" delay="0">
                          <p:tn val="204"/>
                        </p:cond>
                      </p:stCondLst>
                      <p:childTnLst>
                        <p:par>
                          <p:cTn id="206" fill="hold">
                            <p:stCondLst>
                              <p:cond delay="0"/>
                            </p:stCondLst>
                            <p:childTnLst>
                              <p:par>
                                <p:cTn id="207" presetID="22" presetClass="entr" presetSubtype="8" fill="hold" grpId="0" nodeType="clickEffect">
                                  <p:stCondLst>
                                    <p:cond delay="0"/>
                                  </p:stCondLst>
                                  <p:childTnLst>
                                    <p:set>
                                      <p:cBhvr>
                                        <p:cTn id="208" dur="1" fill="hold">
                                          <p:stCondLst>
                                            <p:cond delay="0"/>
                                          </p:stCondLst>
                                        </p:cTn>
                                        <p:tgtEl>
                                          <p:spTgt spid="46"/>
                                        </p:tgtEl>
                                        <p:attrNameLst>
                                          <p:attrName>style.visibility</p:attrName>
                                        </p:attrNameLst>
                                      </p:cBhvr>
                                      <p:to>
                                        <p:strVal val="visible"/>
                                      </p:to>
                                    </p:set>
                                    <p:animEffect transition="in" filter="wipe(left)">
                                      <p:cBhvr>
                                        <p:cTn id="209" dur="500"/>
                                        <p:tgtEl>
                                          <p:spTgt spid="46"/>
                                        </p:tgtEl>
                                      </p:cBhvr>
                                    </p:animEffect>
                                  </p:childTnLst>
                                </p:cTn>
                              </p:par>
                            </p:childTnLst>
                          </p:cTn>
                        </p:par>
                      </p:childTnLst>
                    </p:cTn>
                  </p:par>
                  <p:par>
                    <p:cTn id="210" fill="hold" nodeType="clickPar">
                      <p:stCondLst>
                        <p:cond delay="indefinite"/>
                        <p:cond evt="onBegin" delay="0">
                          <p:tn val="209"/>
                        </p:cond>
                      </p:stCondLst>
                      <p:childTnLst>
                        <p:par>
                          <p:cTn id="211" fill="hold">
                            <p:stCondLst>
                              <p:cond delay="0"/>
                            </p:stCondLst>
                            <p:childTnLst>
                              <p:par>
                                <p:cTn id="212" presetID="22" presetClass="exit" presetSubtype="4" fill="hold" grpId="1" nodeType="clickEffect">
                                  <p:stCondLst>
                                    <p:cond delay="0"/>
                                  </p:stCondLst>
                                  <p:childTnLst>
                                    <p:animEffect transition="out" filter="wipe(down)">
                                      <p:cBhvr>
                                        <p:cTn id="213" dur="500"/>
                                        <p:tgtEl>
                                          <p:spTgt spid="46"/>
                                        </p:tgtEl>
                                      </p:cBhvr>
                                    </p:animEffect>
                                    <p:set>
                                      <p:cBhvr>
                                        <p:cTn id="214" dur="1" fill="hold">
                                          <p:stCondLst>
                                            <p:cond delay="499"/>
                                          </p:stCondLst>
                                        </p:cTn>
                                        <p:tgtEl>
                                          <p:spTgt spid="46"/>
                                        </p:tgtEl>
                                        <p:attrNameLst>
                                          <p:attrName>style.visibility</p:attrName>
                                        </p:attrNameLst>
                                      </p:cBhvr>
                                      <p:to>
                                        <p:strVal val="hidden"/>
                                      </p:to>
                                    </p:set>
                                  </p:childTnLst>
                                </p:cTn>
                              </p:par>
                            </p:childTnLst>
                          </p:cTn>
                        </p:par>
                      </p:childTnLst>
                    </p:cTn>
                  </p:par>
                  <p:par>
                    <p:cTn id="215" fill="hold" nodeType="clickPar">
                      <p:stCondLst>
                        <p:cond delay="indefinite"/>
                        <p:cond evt="onBegin" delay="0">
                          <p:tn val="214"/>
                        </p:cond>
                      </p:stCondLst>
                      <p:childTnLst>
                        <p:par>
                          <p:cTn id="216" fill="hold">
                            <p:stCondLst>
                              <p:cond delay="0"/>
                            </p:stCondLst>
                            <p:childTnLst>
                              <p:par>
                                <p:cTn id="217" presetID="3" presetClass="entr" presetSubtype="10" fill="hold" grpId="0" nodeType="clickEffect">
                                  <p:stCondLst>
                                    <p:cond delay="0"/>
                                  </p:stCondLst>
                                  <p:childTnLst>
                                    <p:set>
                                      <p:cBhvr>
                                        <p:cTn id="218" dur="1" fill="hold">
                                          <p:stCondLst>
                                            <p:cond delay="0"/>
                                          </p:stCondLst>
                                        </p:cTn>
                                        <p:tgtEl>
                                          <p:spTgt spid="47"/>
                                        </p:tgtEl>
                                        <p:attrNameLst>
                                          <p:attrName>style.visibility</p:attrName>
                                        </p:attrNameLst>
                                      </p:cBhvr>
                                      <p:to>
                                        <p:strVal val="visible"/>
                                      </p:to>
                                    </p:set>
                                    <p:animEffect transition="in" filter="blinds(horizontal)">
                                      <p:cBhvr>
                                        <p:cTn id="219" dur="500"/>
                                        <p:tgtEl>
                                          <p:spTgt spid="47"/>
                                        </p:tgtEl>
                                      </p:cBhvr>
                                    </p:animEffect>
                                  </p:childTnLst>
                                </p:cTn>
                              </p:par>
                            </p:childTnLst>
                          </p:cTn>
                        </p:par>
                      </p:childTnLst>
                    </p:cTn>
                  </p:par>
                  <p:par>
                    <p:cTn id="220" fill="hold" nodeType="clickPar">
                      <p:stCondLst>
                        <p:cond delay="indefinite"/>
                        <p:cond evt="onBegin" delay="0">
                          <p:tn val="219"/>
                        </p:cond>
                      </p:stCondLst>
                      <p:childTnLst>
                        <p:par>
                          <p:cTn id="221" fill="hold">
                            <p:stCondLst>
                              <p:cond delay="0"/>
                            </p:stCondLst>
                            <p:childTnLst>
                              <p:par>
                                <p:cTn id="222" presetID="8" presetClass="exit" presetSubtype="32" fill="hold" grpId="1" nodeType="clickEffect">
                                  <p:stCondLst>
                                    <p:cond delay="0"/>
                                  </p:stCondLst>
                                  <p:childTnLst>
                                    <p:animEffect transition="out" filter="diamond(out)">
                                      <p:cBhvr>
                                        <p:cTn id="223" dur="2000"/>
                                        <p:tgtEl>
                                          <p:spTgt spid="47"/>
                                        </p:tgtEl>
                                      </p:cBhvr>
                                    </p:animEffect>
                                    <p:set>
                                      <p:cBhvr>
                                        <p:cTn id="224" dur="1" fill="hold">
                                          <p:stCondLst>
                                            <p:cond delay="1999"/>
                                          </p:stCondLst>
                                        </p:cTn>
                                        <p:tgtEl>
                                          <p:spTgt spid="47"/>
                                        </p:tgtEl>
                                        <p:attrNameLst>
                                          <p:attrName>style.visibility</p:attrName>
                                        </p:attrNameLst>
                                      </p:cBhvr>
                                      <p:to>
                                        <p:strVal val="hidden"/>
                                      </p:to>
                                    </p:set>
                                  </p:childTnLst>
                                </p:cTn>
                              </p:par>
                            </p:childTnLst>
                          </p:cTn>
                        </p:par>
                      </p:childTnLst>
                    </p:cTn>
                  </p:par>
                  <p:par>
                    <p:cTn id="225" fill="hold" nodeType="clickPar">
                      <p:stCondLst>
                        <p:cond delay="indefinite"/>
                        <p:cond evt="onBegin" delay="0">
                          <p:tn val="224"/>
                        </p:cond>
                      </p:stCondLst>
                      <p:childTnLst>
                        <p:par>
                          <p:cTn id="226" fill="hold">
                            <p:stCondLst>
                              <p:cond delay="0"/>
                            </p:stCondLst>
                            <p:childTnLst>
                              <p:par>
                                <p:cTn id="227" presetID="22" presetClass="entr" presetSubtype="8" fill="hold" grpId="0" nodeType="clickEffect">
                                  <p:stCondLst>
                                    <p:cond delay="0"/>
                                  </p:stCondLst>
                                  <p:childTnLst>
                                    <p:set>
                                      <p:cBhvr>
                                        <p:cTn id="228" dur="1" fill="hold">
                                          <p:stCondLst>
                                            <p:cond delay="0"/>
                                          </p:stCondLst>
                                        </p:cTn>
                                        <p:tgtEl>
                                          <p:spTgt spid="48"/>
                                        </p:tgtEl>
                                        <p:attrNameLst>
                                          <p:attrName>style.visibility</p:attrName>
                                        </p:attrNameLst>
                                      </p:cBhvr>
                                      <p:to>
                                        <p:strVal val="visible"/>
                                      </p:to>
                                    </p:set>
                                    <p:animEffect transition="in" filter="wipe(left)">
                                      <p:cBhvr>
                                        <p:cTn id="229" dur="500"/>
                                        <p:tgtEl>
                                          <p:spTgt spid="48"/>
                                        </p:tgtEl>
                                      </p:cBhvr>
                                    </p:animEffect>
                                  </p:childTnLst>
                                </p:cTn>
                              </p:par>
                            </p:childTnLst>
                          </p:cTn>
                        </p:par>
                      </p:childTnLst>
                    </p:cTn>
                  </p:par>
                  <p:par>
                    <p:cTn id="230" fill="hold" nodeType="clickPar">
                      <p:stCondLst>
                        <p:cond delay="indefinite"/>
                        <p:cond evt="onBegin" delay="0">
                          <p:tn val="229"/>
                        </p:cond>
                      </p:stCondLst>
                      <p:childTnLst>
                        <p:par>
                          <p:cTn id="231" fill="hold">
                            <p:stCondLst>
                              <p:cond delay="0"/>
                            </p:stCondLst>
                            <p:childTnLst>
                              <p:par>
                                <p:cTn id="232" presetID="22" presetClass="exit" presetSubtype="4" fill="hold" grpId="1" nodeType="clickEffect">
                                  <p:stCondLst>
                                    <p:cond delay="0"/>
                                  </p:stCondLst>
                                  <p:childTnLst>
                                    <p:animEffect transition="out" filter="wipe(down)">
                                      <p:cBhvr>
                                        <p:cTn id="233" dur="500"/>
                                        <p:tgtEl>
                                          <p:spTgt spid="48"/>
                                        </p:tgtEl>
                                      </p:cBhvr>
                                    </p:animEffect>
                                    <p:set>
                                      <p:cBhvr>
                                        <p:cTn id="234" dur="1" fill="hold">
                                          <p:stCondLst>
                                            <p:cond delay="499"/>
                                          </p:stCondLst>
                                        </p:cTn>
                                        <p:tgtEl>
                                          <p:spTgt spid="48"/>
                                        </p:tgtEl>
                                        <p:attrNameLst>
                                          <p:attrName>style.visibility</p:attrName>
                                        </p:attrNameLst>
                                      </p:cBhvr>
                                      <p:to>
                                        <p:strVal val="hidden"/>
                                      </p:to>
                                    </p:set>
                                  </p:childTnLst>
                                </p:cTn>
                              </p:par>
                            </p:childTnLst>
                          </p:cTn>
                        </p:par>
                      </p:childTnLst>
                    </p:cTn>
                  </p:par>
                  <p:par>
                    <p:cTn id="235" fill="hold" nodeType="clickPar">
                      <p:stCondLst>
                        <p:cond delay="indefinite"/>
                        <p:cond evt="onBegin" delay="0">
                          <p:tn val="234"/>
                        </p:cond>
                      </p:stCondLst>
                      <p:childTnLst>
                        <p:par>
                          <p:cTn id="236" fill="hold">
                            <p:stCondLst>
                              <p:cond delay="0"/>
                            </p:stCondLst>
                            <p:childTnLst>
                              <p:par>
                                <p:cTn id="237" presetID="3" presetClass="entr" presetSubtype="10" fill="hold" grpId="0" nodeType="clickEffect">
                                  <p:stCondLst>
                                    <p:cond delay="0"/>
                                  </p:stCondLst>
                                  <p:childTnLst>
                                    <p:set>
                                      <p:cBhvr>
                                        <p:cTn id="238" dur="1" fill="hold">
                                          <p:stCondLst>
                                            <p:cond delay="0"/>
                                          </p:stCondLst>
                                        </p:cTn>
                                        <p:tgtEl>
                                          <p:spTgt spid="49"/>
                                        </p:tgtEl>
                                        <p:attrNameLst>
                                          <p:attrName>style.visibility</p:attrName>
                                        </p:attrNameLst>
                                      </p:cBhvr>
                                      <p:to>
                                        <p:strVal val="visible"/>
                                      </p:to>
                                    </p:set>
                                    <p:animEffect transition="in" filter="blinds(horizontal)">
                                      <p:cBhvr>
                                        <p:cTn id="239" dur="500"/>
                                        <p:tgtEl>
                                          <p:spTgt spid="49"/>
                                        </p:tgtEl>
                                      </p:cBhvr>
                                    </p:animEffect>
                                  </p:childTnLst>
                                </p:cTn>
                              </p:par>
                            </p:childTnLst>
                          </p:cTn>
                        </p:par>
                      </p:childTnLst>
                    </p:cTn>
                  </p:par>
                  <p:par>
                    <p:cTn id="240" fill="hold" nodeType="clickPar">
                      <p:stCondLst>
                        <p:cond delay="indefinite"/>
                        <p:cond evt="onBegin" delay="0">
                          <p:tn val="239"/>
                        </p:cond>
                      </p:stCondLst>
                      <p:childTnLst>
                        <p:par>
                          <p:cTn id="241" fill="hold">
                            <p:stCondLst>
                              <p:cond delay="0"/>
                            </p:stCondLst>
                            <p:childTnLst>
                              <p:par>
                                <p:cTn id="242" presetID="8" presetClass="exit" presetSubtype="32" fill="hold" grpId="1" nodeType="clickEffect">
                                  <p:stCondLst>
                                    <p:cond delay="0"/>
                                  </p:stCondLst>
                                  <p:childTnLst>
                                    <p:animEffect transition="out" filter="diamond(out)">
                                      <p:cBhvr>
                                        <p:cTn id="243" dur="2000"/>
                                        <p:tgtEl>
                                          <p:spTgt spid="49"/>
                                        </p:tgtEl>
                                      </p:cBhvr>
                                    </p:animEffect>
                                    <p:set>
                                      <p:cBhvr>
                                        <p:cTn id="244" dur="1" fill="hold">
                                          <p:stCondLst>
                                            <p:cond delay="1999"/>
                                          </p:stCondLst>
                                        </p:cTn>
                                        <p:tgtEl>
                                          <p:spTgt spid="49"/>
                                        </p:tgtEl>
                                        <p:attrNameLst>
                                          <p:attrName>style.visibility</p:attrName>
                                        </p:attrNameLst>
                                      </p:cBhvr>
                                      <p:to>
                                        <p:strVal val="hidden"/>
                                      </p:to>
                                    </p:set>
                                  </p:childTnLst>
                                </p:cTn>
                              </p:par>
                            </p:childTnLst>
                          </p:cTn>
                        </p:par>
                      </p:childTnLst>
                    </p:cTn>
                  </p:par>
                  <p:par>
                    <p:cTn id="245" fill="hold" nodeType="clickPar">
                      <p:stCondLst>
                        <p:cond delay="indefinite"/>
                        <p:cond evt="onBegin" delay="0">
                          <p:tn val="244"/>
                        </p:cond>
                      </p:stCondLst>
                      <p:childTnLst>
                        <p:par>
                          <p:cTn id="246" fill="hold">
                            <p:stCondLst>
                              <p:cond delay="0"/>
                            </p:stCondLst>
                            <p:childTnLst>
                              <p:par>
                                <p:cTn id="247" presetID="22" presetClass="entr" presetSubtype="8" fill="hold" grpId="0" nodeType="clickEffect">
                                  <p:stCondLst>
                                    <p:cond delay="0"/>
                                  </p:stCondLst>
                                  <p:childTnLst>
                                    <p:set>
                                      <p:cBhvr>
                                        <p:cTn id="248" dur="1" fill="hold">
                                          <p:stCondLst>
                                            <p:cond delay="0"/>
                                          </p:stCondLst>
                                        </p:cTn>
                                        <p:tgtEl>
                                          <p:spTgt spid="50"/>
                                        </p:tgtEl>
                                        <p:attrNameLst>
                                          <p:attrName>style.visibility</p:attrName>
                                        </p:attrNameLst>
                                      </p:cBhvr>
                                      <p:to>
                                        <p:strVal val="visible"/>
                                      </p:to>
                                    </p:set>
                                    <p:animEffect transition="in" filter="wipe(left)">
                                      <p:cBhvr>
                                        <p:cTn id="249" dur="500"/>
                                        <p:tgtEl>
                                          <p:spTgt spid="50"/>
                                        </p:tgtEl>
                                      </p:cBhvr>
                                    </p:animEffect>
                                  </p:childTnLst>
                                </p:cTn>
                              </p:par>
                            </p:childTnLst>
                          </p:cTn>
                        </p:par>
                      </p:childTnLst>
                    </p:cTn>
                  </p:par>
                  <p:par>
                    <p:cTn id="250" fill="hold" nodeType="clickPar">
                      <p:stCondLst>
                        <p:cond delay="indefinite"/>
                        <p:cond evt="onBegin" delay="0">
                          <p:tn val="249"/>
                        </p:cond>
                      </p:stCondLst>
                      <p:childTnLst>
                        <p:par>
                          <p:cTn id="251" fill="hold">
                            <p:stCondLst>
                              <p:cond delay="0"/>
                            </p:stCondLst>
                            <p:childTnLst>
                              <p:par>
                                <p:cTn id="252" presetID="16" presetClass="entr" presetSubtype="21" fill="hold" grpId="0" nodeType="clickEffect">
                                  <p:stCondLst>
                                    <p:cond delay="0"/>
                                  </p:stCondLst>
                                  <p:childTnLst>
                                    <p:set>
                                      <p:cBhvr>
                                        <p:cTn id="253" dur="1" fill="hold">
                                          <p:stCondLst>
                                            <p:cond delay="0"/>
                                          </p:stCondLst>
                                        </p:cTn>
                                        <p:tgtEl>
                                          <p:spTgt spid="51"/>
                                        </p:tgtEl>
                                        <p:attrNameLst>
                                          <p:attrName>style.visibility</p:attrName>
                                        </p:attrNameLst>
                                      </p:cBhvr>
                                      <p:to>
                                        <p:strVal val="visible"/>
                                      </p:to>
                                    </p:set>
                                    <p:animEffect transition="in" filter="barn(inVertical)">
                                      <p:cBhvr>
                                        <p:cTn id="254" dur="500"/>
                                        <p:tgtEl>
                                          <p:spTgt spid="51"/>
                                        </p:tgtEl>
                                      </p:cBhvr>
                                    </p:animEffect>
                                  </p:childTnLst>
                                </p:cTn>
                              </p:par>
                            </p:childTnLst>
                          </p:cTn>
                        </p:par>
                      </p:childTnLst>
                    </p:cTn>
                  </p:par>
                  <p:par>
                    <p:cTn id="255" fill="hold" nodeType="clickPar">
                      <p:stCondLst>
                        <p:cond delay="indefinite"/>
                        <p:cond evt="onBegin" delay="0">
                          <p:tn val="254"/>
                        </p:cond>
                      </p:stCondLst>
                      <p:childTnLst>
                        <p:par>
                          <p:cTn id="256" fill="hold">
                            <p:stCondLst>
                              <p:cond delay="0"/>
                            </p:stCondLst>
                            <p:childTnLst>
                              <p:par>
                                <p:cTn id="257" presetID="22" presetClass="entr" presetSubtype="8" fill="hold" grpId="0" nodeType="clickEffect">
                                  <p:stCondLst>
                                    <p:cond delay="0"/>
                                  </p:stCondLst>
                                  <p:childTnLst>
                                    <p:set>
                                      <p:cBhvr>
                                        <p:cTn id="258" dur="1" fill="hold">
                                          <p:stCondLst>
                                            <p:cond delay="0"/>
                                          </p:stCondLst>
                                        </p:cTn>
                                        <p:tgtEl>
                                          <p:spTgt spid="52"/>
                                        </p:tgtEl>
                                        <p:attrNameLst>
                                          <p:attrName>style.visibility</p:attrName>
                                        </p:attrNameLst>
                                      </p:cBhvr>
                                      <p:to>
                                        <p:strVal val="visible"/>
                                      </p:to>
                                    </p:set>
                                    <p:animEffect transition="in" filter="wipe(left)">
                                      <p:cBhvr>
                                        <p:cTn id="2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5" grpId="0" animBg="1"/>
      <p:bldP spid="102" grpId="0"/>
      <p:bldP spid="11" grpId="0"/>
      <p:bldP spid="14" grpId="0"/>
      <p:bldP spid="15" grpId="0"/>
      <p:bldP spid="16" grpId="0"/>
      <p:bldP spid="17" grpId="0"/>
      <p:bldP spid="18" grpId="0"/>
      <p:bldP spid="20" grpId="0" animBg="1"/>
      <p:bldP spid="22" grpId="0" animBg="1"/>
      <p:bldP spid="23" grpId="0" animBg="1"/>
      <p:bldP spid="24" grpId="0"/>
      <p:bldP spid="25" grpId="0"/>
      <p:bldP spid="26" grpId="0"/>
      <p:bldP spid="28" grpId="0"/>
      <p:bldP spid="30" grpId="0"/>
      <p:bldP spid="32" grpId="0" animBg="1"/>
      <p:bldP spid="33" grpId="0"/>
      <p:bldP spid="34" grpId="0"/>
      <p:bldP spid="35" grpId="0"/>
      <p:bldP spid="36" grpId="0"/>
      <p:bldP spid="37" grpId="0"/>
      <p:bldP spid="38" grpId="0"/>
      <p:bldP spid="40" grpId="0"/>
      <p:bldP spid="42" grpId="0"/>
      <p:bldP spid="43" grpId="0" animBg="1"/>
      <p:bldP spid="44" grpId="0" animBg="1"/>
      <p:bldP spid="44" grpId="1" animBg="1"/>
      <p:bldP spid="45" grpId="0" animBg="1"/>
      <p:bldP spid="45" grpId="1"/>
      <p:bldP spid="46" grpId="0" animBg="1"/>
      <p:bldP spid="46" grpId="1" animBg="1"/>
      <p:bldP spid="47" grpId="0" animBg="1"/>
      <p:bldP spid="47" grpId="1"/>
      <p:bldP spid="48" grpId="0" animBg="1"/>
      <p:bldP spid="48" grpId="1" animBg="1"/>
      <p:bldP spid="49" grpId="0" animBg="1"/>
      <p:bldP spid="49" grpId="1"/>
      <p:bldP spid="50" grpId="0" animBg="1"/>
      <p:bldP spid="51" grpId="0"/>
      <p:bldP spid="52" grpId="0"/>
    </p:bldLst>
  </p:timing>
</p:sld>
</file>

<file path=ppt/slides/slide5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2"/>
          <a:stretch>
            <a:fillRect/>
          </a:stretch>
        </p:blipFill>
        <p:spPr>
          <a:xfrm>
            <a:off x="5342572" y="114300"/>
            <a:ext cx="903605" cy="923290"/>
          </a:xfrm>
          <a:prstGeom prst="rect">
            <a:avLst/>
          </a:prstGeom>
        </p:spPr>
      </p:pic>
      <p:sp>
        <p:nvSpPr>
          <p:cNvPr id="5" name="文本框 4" title=""/>
          <p:cNvSpPr txBox="1"/>
          <p:nvPr/>
        </p:nvSpPr>
        <p:spPr>
          <a:xfrm>
            <a:off x="6267132" y="173990"/>
            <a:ext cx="530161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探究</a:t>
            </a:r>
            <a:r>
              <a:rPr lang="zh-CN" sz="2400" b="1">
                <a:solidFill>
                  <a:srgbClr val="0070C0"/>
                </a:solidFill>
                <a:latin typeface="微软雅黑" panose="020b0503020204020204" charset="-122"/>
                <a:ea typeface="微软雅黑" panose="020b0503020204020204" charset="-122"/>
                <a:sym typeface="+mn-ea"/>
              </a:rPr>
              <a:t>水沸腾时温度变化特点</a:t>
            </a:r>
          </a:p>
        </p:txBody>
      </p:sp>
      <p:sp>
        <p:nvSpPr>
          <p:cNvPr id="6" name="文本框 5" title=""/>
          <p:cNvSpPr txBox="1"/>
          <p:nvPr/>
        </p:nvSpPr>
        <p:spPr>
          <a:xfrm>
            <a:off x="323215" y="1340485"/>
            <a:ext cx="8098155" cy="1938020"/>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sym typeface="+mn-ea"/>
              </a:rPr>
              <a:t>【例</a:t>
            </a:r>
            <a:r>
              <a:rPr lang="en-US" altLang="zh-CN" sz="1600">
                <a:solidFill>
                  <a:schemeClr val="accent1"/>
                </a:solidFill>
                <a:latin typeface="微软雅黑" panose="020b0503020204020204" charset="-122"/>
                <a:ea typeface="微软雅黑" panose="020b0503020204020204" charset="-122"/>
                <a:cs typeface="微软雅黑" panose="020b0503020204020204" charset="-122"/>
                <a:sym typeface="+mn-ea"/>
              </a:rPr>
              <a:t>2</a:t>
            </a:r>
            <a:r>
              <a:rPr lang="zh-CN" altLang="en-US" sz="1600">
                <a:solidFill>
                  <a:schemeClr val="accent1"/>
                </a:solidFill>
                <a:latin typeface="微软雅黑" panose="020b0503020204020204" charset="-122"/>
                <a:ea typeface="微软雅黑" panose="020b0503020204020204" charset="-122"/>
                <a:cs typeface="微软雅黑" panose="020b0503020204020204" charset="-122"/>
                <a:sym typeface="+mn-ea"/>
              </a:rPr>
              <a:t>】</a:t>
            </a:r>
            <a:r>
              <a:rPr sz="1600" b="1">
                <a:latin typeface="微软雅黑" panose="020b0503020204020204" charset="-122"/>
                <a:ea typeface="微软雅黑" panose="020b0503020204020204" charset="-122"/>
                <a:cs typeface="微软雅黑" panose="020b0503020204020204" charset="-122"/>
                <a:sym typeface="+mn-ea"/>
              </a:rPr>
              <a:t>（2023·长春）</a:t>
            </a:r>
            <a:r>
              <a:rPr sz="1600">
                <a:latin typeface="微软雅黑" panose="020b0503020204020204" charset="-122"/>
                <a:ea typeface="微软雅黑" panose="020b0503020204020204" charset="-122"/>
                <a:cs typeface="微软雅黑" panose="020b0503020204020204" charset="-122"/>
                <a:sym typeface="+mn-ea"/>
              </a:rPr>
              <a:t>在“探究水沸腾时温度变化的特点”实验中：</a:t>
            </a: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（1）某时刻温度计的示数如图所示为___________℃；</a:t>
            </a: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（2）某同学观察到水沸腾时的现象：水中产生的大量气泡上升过程中体积___________，到水面破裂开来；</a:t>
            </a: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（3）该实验中，能否用水银体温计代替图中的温度计测量沸水的温度？___________。</a:t>
            </a:r>
          </a:p>
        </p:txBody>
      </p:sp>
      <p:sp>
        <p:nvSpPr>
          <p:cNvPr id="11" name="文本框 10" title=""/>
          <p:cNvSpPr txBox="1"/>
          <p:nvPr/>
        </p:nvSpPr>
        <p:spPr>
          <a:xfrm>
            <a:off x="4218940" y="1757045"/>
            <a:ext cx="42164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91</a:t>
            </a:r>
          </a:p>
        </p:txBody>
      </p:sp>
      <p:pic>
        <p:nvPicPr>
          <p:cNvPr id="2" name="图片 342" title=""/>
          <p:cNvPicPr>
            <a:picLocks noChangeAspect="1"/>
          </p:cNvPicPr>
          <p:nvPr/>
        </p:nvPicPr>
        <p:blipFill>
          <a:blip r:embed="rId3"/>
          <a:stretch>
            <a:fillRect/>
          </a:stretch>
        </p:blipFill>
        <p:spPr>
          <a:xfrm>
            <a:off x="8993505" y="1340485"/>
            <a:ext cx="1560195" cy="1834515"/>
          </a:xfrm>
          <a:prstGeom prst="rect">
            <a:avLst/>
          </a:prstGeom>
          <a:noFill/>
          <a:ln w="9525">
            <a:noFill/>
          </a:ln>
        </p:spPr>
      </p:pic>
      <p:sp>
        <p:nvSpPr>
          <p:cNvPr id="22" name="矩形标注 21" title=""/>
          <p:cNvSpPr/>
          <p:nvPr/>
        </p:nvSpPr>
        <p:spPr>
          <a:xfrm>
            <a:off x="10668635" y="1256665"/>
            <a:ext cx="1385570" cy="810895"/>
          </a:xfrm>
          <a:prstGeom prst="wedgeRectCallout">
            <a:avLst>
              <a:gd name="adj1" fmla="val -82676"/>
              <a:gd name="adj2" fmla="val 3864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latin typeface="微软雅黑" panose="020b0503020204020204" charset="-122"/>
                <a:ea typeface="微软雅黑" panose="020b0503020204020204" charset="-122"/>
                <a:cs typeface="微软雅黑" panose="020b0503020204020204" charset="-122"/>
              </a:rPr>
              <a:t>分度值</a:t>
            </a:r>
            <a:r>
              <a:rPr lang="en-US" altLang="zh-CN" sz="1600">
                <a:latin typeface="微软雅黑" panose="020b0503020204020204" charset="-122"/>
                <a:ea typeface="微软雅黑" panose="020b0503020204020204" charset="-122"/>
                <a:cs typeface="微软雅黑" panose="020b0503020204020204" charset="-122"/>
              </a:rPr>
              <a:t>1℃</a:t>
            </a:r>
            <a:r>
              <a:rPr lang="zh-CN" altLang="en-US" sz="1600">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此时读数为</a:t>
            </a:r>
            <a:r>
              <a:rPr lang="en-US" sz="1600">
                <a:latin typeface="微软雅黑" panose="020b0503020204020204" charset="-122"/>
                <a:ea typeface="微软雅黑" panose="020b0503020204020204" charset="-122"/>
                <a:cs typeface="微软雅黑" panose="020b0503020204020204" charset="-122"/>
              </a:rPr>
              <a:t>91</a:t>
            </a:r>
            <a:r>
              <a:rPr sz="1600">
                <a:latin typeface="微软雅黑" panose="020b0503020204020204" charset="-122"/>
                <a:ea typeface="微软雅黑" panose="020b0503020204020204" charset="-122"/>
                <a:cs typeface="微软雅黑" panose="020b0503020204020204" charset="-122"/>
              </a:rPr>
              <a:t>℃</a:t>
            </a:r>
          </a:p>
        </p:txBody>
      </p:sp>
      <p:sp>
        <p:nvSpPr>
          <p:cNvPr id="43" name="文本框 42" title=""/>
          <p:cNvSpPr txBox="1"/>
          <p:nvPr/>
        </p:nvSpPr>
        <p:spPr>
          <a:xfrm>
            <a:off x="2155190" y="2125345"/>
            <a:ext cx="871220" cy="368300"/>
          </a:xfrm>
          <a:prstGeom prst="rect">
            <a:avLst/>
          </a:prstGeom>
          <a:noFill/>
          <a:ln w="19050">
            <a:solidFill>
              <a:srgbClr val="FF0000"/>
            </a:solidFill>
          </a:ln>
        </p:spPr>
        <p:txBody>
          <a:bodyPr wrap="square" rtlCol="0">
            <a:spAutoFit/>
          </a:bodyPr>
          <a:lstStyle/>
          <a:p>
            <a:endParaRPr lang="zh-CN" altLang="en-US"/>
          </a:p>
        </p:txBody>
      </p:sp>
      <p:sp>
        <p:nvSpPr>
          <p:cNvPr id="7" name="文本框 6" title=""/>
          <p:cNvSpPr txBox="1"/>
          <p:nvPr/>
        </p:nvSpPr>
        <p:spPr>
          <a:xfrm>
            <a:off x="5314950" y="1757045"/>
            <a:ext cx="2240280" cy="368300"/>
          </a:xfrm>
          <a:prstGeom prst="rect">
            <a:avLst/>
          </a:prstGeom>
          <a:noFill/>
        </p:spPr>
        <p:txBody>
          <a:bodyPr wrap="none" rtlCol="0">
            <a:spAutoFit/>
          </a:bodyPr>
          <a:lstStyle/>
          <a:p>
            <a:r>
              <a:rPr lang="zh-CN" altLang="en-US">
                <a:solidFill>
                  <a:srgbClr val="FF0000"/>
                </a:solidFill>
                <a:latin typeface="微软雅黑" panose="020b0503020204020204" charset="-122"/>
                <a:ea typeface="微软雅黑" panose="020b0503020204020204" charset="-122"/>
              </a:rPr>
              <a:t>气泡上升，体积增大</a:t>
            </a:r>
          </a:p>
        </p:txBody>
      </p:sp>
      <p:cxnSp>
        <p:nvCxnSpPr>
          <p:cNvPr id="16" name="直接箭头连接符 15" title=""/>
          <p:cNvCxnSpPr>
            <a:stCxn id="43" idx="3"/>
          </p:cNvCxnSpPr>
          <p:nvPr/>
        </p:nvCxnSpPr>
        <p:spPr>
          <a:xfrm flipV="1">
            <a:off x="3026410" y="2044065"/>
            <a:ext cx="2216785" cy="265430"/>
          </a:xfrm>
          <a:prstGeom prst="straightConnector1">
            <a:avLst/>
          </a:prstGeom>
          <a:ln w="28575"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7" name="文本框 16" title=""/>
          <p:cNvSpPr txBox="1"/>
          <p:nvPr/>
        </p:nvSpPr>
        <p:spPr>
          <a:xfrm>
            <a:off x="2546350" y="2910205"/>
            <a:ext cx="1083310" cy="368300"/>
          </a:xfrm>
          <a:prstGeom prst="rect">
            <a:avLst/>
          </a:prstGeom>
          <a:noFill/>
          <a:ln w="19050">
            <a:solidFill>
              <a:srgbClr val="FF0000"/>
            </a:solidFill>
          </a:ln>
        </p:spPr>
        <p:txBody>
          <a:bodyPr wrap="square" rtlCol="0">
            <a:spAutoFit/>
          </a:bodyPr>
          <a:lstStyle/>
          <a:p>
            <a:endParaRPr lang="zh-CN" altLang="en-US"/>
          </a:p>
        </p:txBody>
      </p:sp>
      <p:sp>
        <p:nvSpPr>
          <p:cNvPr id="18" name="文本框 17" title=""/>
          <p:cNvSpPr txBox="1"/>
          <p:nvPr/>
        </p:nvSpPr>
        <p:spPr>
          <a:xfrm>
            <a:off x="4107180" y="2493645"/>
            <a:ext cx="3103880" cy="368300"/>
          </a:xfrm>
          <a:prstGeom prst="rect">
            <a:avLst/>
          </a:prstGeom>
          <a:noFill/>
        </p:spPr>
        <p:txBody>
          <a:bodyPr wrap="none" rtlCol="0">
            <a:spAutoFit/>
          </a:bodyPr>
          <a:lstStyle/>
          <a:p>
            <a:r>
              <a:rPr lang="zh-CN" altLang="en-US">
                <a:solidFill>
                  <a:srgbClr val="FF0000"/>
                </a:solidFill>
                <a:latin typeface="微软雅黑" panose="020b0503020204020204" charset="-122"/>
                <a:ea typeface="微软雅黑" panose="020b0503020204020204" charset="-122"/>
                <a:cs typeface="微软雅黑" panose="020b0503020204020204" charset="-122"/>
              </a:rPr>
              <a:t>体温计测量范围：</a:t>
            </a:r>
            <a:r>
              <a:rPr lang="en-US" altLang="zh-CN">
                <a:solidFill>
                  <a:srgbClr val="FF0000"/>
                </a:solidFill>
                <a:latin typeface="微软雅黑" panose="020b0503020204020204" charset="-122"/>
                <a:ea typeface="微软雅黑" panose="020b0503020204020204" charset="-122"/>
                <a:cs typeface="微软雅黑" panose="020b0503020204020204" charset="-122"/>
              </a:rPr>
              <a:t>35℃-42℃</a:t>
            </a:r>
          </a:p>
        </p:txBody>
      </p:sp>
      <p:cxnSp>
        <p:nvCxnSpPr>
          <p:cNvPr id="19" name="直接箭头连接符 18" title=""/>
          <p:cNvCxnSpPr/>
          <p:nvPr/>
        </p:nvCxnSpPr>
        <p:spPr>
          <a:xfrm flipV="1">
            <a:off x="3629660" y="2774315"/>
            <a:ext cx="589280" cy="135890"/>
          </a:xfrm>
          <a:prstGeom prst="straightConnector1">
            <a:avLst/>
          </a:prstGeom>
          <a:ln w="28575"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0" name="文本框 19" title=""/>
          <p:cNvSpPr txBox="1"/>
          <p:nvPr/>
        </p:nvSpPr>
        <p:spPr>
          <a:xfrm>
            <a:off x="7211060" y="2141220"/>
            <a:ext cx="589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变大</a:t>
            </a:r>
          </a:p>
        </p:txBody>
      </p:sp>
      <p:sp>
        <p:nvSpPr>
          <p:cNvPr id="21" name="文本框 20" title=""/>
          <p:cNvSpPr txBox="1"/>
          <p:nvPr/>
        </p:nvSpPr>
        <p:spPr>
          <a:xfrm>
            <a:off x="6965950" y="2861945"/>
            <a:ext cx="589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不能</a:t>
            </a:r>
          </a:p>
        </p:txBody>
      </p:sp>
      <p:cxnSp>
        <p:nvCxnSpPr>
          <p:cNvPr id="23" name="直接连接符 22" title=""/>
          <p:cNvCxnSpPr/>
          <p:nvPr/>
        </p:nvCxnSpPr>
        <p:spPr>
          <a:xfrm>
            <a:off x="151130" y="3429635"/>
            <a:ext cx="11938635" cy="0"/>
          </a:xfrm>
          <a:prstGeom prst="line">
            <a:avLst/>
          </a:prstGeom>
          <a:ln w="28575" cmpd="sng">
            <a:solidFill>
              <a:schemeClr val="accent2"/>
            </a:solidFill>
            <a:prstDash val="lgDashDot"/>
          </a:ln>
        </p:spPr>
        <p:style>
          <a:lnRef idx="1">
            <a:schemeClr val="accent1"/>
          </a:lnRef>
          <a:fillRef idx="0">
            <a:schemeClr val="accent1"/>
          </a:fillRef>
          <a:effectRef idx="0">
            <a:schemeClr val="accent1"/>
          </a:effectRef>
          <a:fontRef idx="minor">
            <a:schemeClr val="tx1"/>
          </a:fontRef>
        </p:style>
      </p:cxnSp>
      <p:sp>
        <p:nvSpPr>
          <p:cNvPr id="24" name="文本框 23" title=""/>
          <p:cNvSpPr txBox="1"/>
          <p:nvPr/>
        </p:nvSpPr>
        <p:spPr>
          <a:xfrm>
            <a:off x="323215" y="3509010"/>
            <a:ext cx="11730990" cy="2306955"/>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sym typeface="+mn-ea"/>
              </a:rPr>
              <a:t>【变式</a:t>
            </a:r>
            <a:r>
              <a:rPr lang="en-US" altLang="zh-CN" sz="1600">
                <a:solidFill>
                  <a:schemeClr val="accent1"/>
                </a:solidFill>
                <a:latin typeface="微软雅黑" panose="020b0503020204020204" charset="-122"/>
                <a:ea typeface="微软雅黑" panose="020b0503020204020204" charset="-122"/>
                <a:cs typeface="微软雅黑" panose="020b0503020204020204" charset="-122"/>
                <a:sym typeface="+mn-ea"/>
              </a:rPr>
              <a:t>2-1</a:t>
            </a:r>
            <a:r>
              <a:rPr lang="zh-CN" altLang="en-US" sz="1600">
                <a:solidFill>
                  <a:schemeClr val="accent1"/>
                </a:solidFill>
                <a:latin typeface="微软雅黑" panose="020b0503020204020204" charset="-122"/>
                <a:ea typeface="微软雅黑" panose="020b0503020204020204" charset="-122"/>
                <a:cs typeface="微软雅黑" panose="020b0503020204020204" charset="-122"/>
                <a:sym typeface="+mn-ea"/>
              </a:rPr>
              <a:t>】</a:t>
            </a:r>
            <a:r>
              <a:rPr sz="1600">
                <a:latin typeface="微软雅黑" panose="020b0503020204020204" charset="-122"/>
                <a:ea typeface="微软雅黑" panose="020b0503020204020204" charset="-122"/>
                <a:cs typeface="微软雅黑" panose="020b0503020204020204" charset="-122"/>
                <a:sym typeface="+mn-ea"/>
              </a:rPr>
              <a:t>在探究水沸腾时温度变化特点的实验中，用酒精灯给烧杯中的水加热，当水温接近90℃时，每隔1min记录一次温度，绘制了如图所示的水温与时间关系的图像。</a:t>
            </a: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（1）水沸腾时看到大量的“白气”不断地从烧杯上冒出，这些“白气”是由于水蒸气</a:t>
            </a:r>
            <a:r>
              <a:rPr lang="en-US" sz="1600" u="sng">
                <a:latin typeface="微软雅黑" panose="020b0503020204020204" charset="-122"/>
                <a:ea typeface="微软雅黑" panose="020b0503020204020204" charset="-122"/>
                <a:cs typeface="微软雅黑" panose="020b0503020204020204" charset="-122"/>
                <a:sym typeface="+mn-ea"/>
              </a:rPr>
              <a:t>                 </a:t>
            </a:r>
            <a:r>
              <a:rPr sz="1600">
                <a:latin typeface="微软雅黑" panose="020b0503020204020204" charset="-122"/>
                <a:ea typeface="微软雅黑" panose="020b0503020204020204" charset="-122"/>
                <a:cs typeface="微软雅黑" panose="020b0503020204020204" charset="-122"/>
                <a:sym typeface="+mn-ea"/>
              </a:rPr>
              <a:t>而形成的；</a:t>
            </a: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（2）由图像可知：水的沸点是_____℃，此时烧杯内水面上方的气压_____（填“大于”、“等于”或“小于”）1标准大气压；</a:t>
            </a: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（3）水沸腾时气泡上升的情况如图_____（选填“甲”或“乙”）所示；</a:t>
            </a: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（4）由下表可知，实验中应选用测温物质为_____的温度计。</a:t>
            </a:r>
          </a:p>
        </p:txBody>
      </p:sp>
      <p:pic>
        <p:nvPicPr>
          <p:cNvPr id="10" name="图片 3" title=""/>
          <p:cNvPicPr>
            <a:picLocks noChangeAspect="1"/>
          </p:cNvPicPr>
          <p:nvPr/>
        </p:nvPicPr>
        <p:blipFill>
          <a:blip r:embed="rId4"/>
          <a:stretch>
            <a:fillRect/>
          </a:stretch>
        </p:blipFill>
        <p:spPr>
          <a:xfrm>
            <a:off x="7800340" y="5123815"/>
            <a:ext cx="3709035" cy="1665605"/>
          </a:xfrm>
          <a:prstGeom prst="rect">
            <a:avLst/>
          </a:prstGeom>
          <a:noFill/>
          <a:ln w="9525">
            <a:noFill/>
          </a:ln>
        </p:spPr>
      </p:pic>
      <p:graphicFrame>
        <p:nvGraphicFramePr>
          <p:cNvPr id="25" name="表格 24" title=""/>
          <p:cNvGraphicFramePr>
            <a:graphicFrameLocks noGrp="1"/>
          </p:cNvGraphicFramePr>
          <p:nvPr/>
        </p:nvGraphicFramePr>
        <p:xfrm>
          <a:off x="901065" y="5895340"/>
          <a:ext cx="6309360" cy="1017270"/>
        </p:xfrm>
        <a:graphic>
          <a:graphicData uri="http://schemas.openxmlformats.org/drawingml/2006/table">
            <a:tbl>
              <a:tblPr firstRow="1" bandRow="1">
                <a:tableStyleId>{5940675A-B579-460E-94D1-54222C63F5DA}</a:tableStyleId>
              </a:tblPr>
              <a:tblGrid>
                <a:gridCol w="2095500"/>
                <a:gridCol w="2106930"/>
                <a:gridCol w="2106930"/>
              </a:tblGrid>
              <a:tr h="278130">
                <a:tc>
                  <a:txBody>
                    <a:bodyPr vert="horz" wrap="square"/>
                    <a:lstStyle/>
                    <a:p>
                      <a:pPr indent="0" algn="ctr">
                        <a:buNone/>
                      </a:pPr>
                      <a:r>
                        <a:rPr lang="en-US" sz="1600" b="0">
                          <a:solidFill>
                            <a:srgbClr val="C00000"/>
                          </a:solidFill>
                          <a:latin typeface="微软雅黑" panose="020b0503020204020204" charset="-122"/>
                          <a:ea typeface="微软雅黑" panose="020b0503020204020204" charset="-122"/>
                          <a:cs typeface="新宋体" panose="02010609030101010101" charset="-122"/>
                        </a:rPr>
                        <a:t>测温物质</a:t>
                      </a:r>
                      <a:endParaRPr lang="en-US" altLang="en-US" sz="1600" b="0">
                        <a:solidFill>
                          <a:srgbClr val="C00000"/>
                        </a:solidFill>
                        <a:latin typeface="微软雅黑" panose="020b0503020204020204" charset="-122"/>
                        <a:ea typeface="微软雅黑" panose="020b0503020204020204" charset="-122"/>
                        <a:cs typeface="新宋体" panose="02010609030101010101"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C00000"/>
                          </a:solidFill>
                          <a:latin typeface="微软雅黑" panose="020b0503020204020204" charset="-122"/>
                          <a:ea typeface="微软雅黑" panose="020b0503020204020204" charset="-122"/>
                          <a:cs typeface="微软雅黑" panose="020b0503020204020204" charset="-122"/>
                        </a:rPr>
                        <a:t>凝固点/℃</a:t>
                      </a:r>
                      <a:endParaRPr lang="en-US" altLang="en-US" sz="1600" b="0">
                        <a:solidFill>
                          <a:srgbClr val="C00000"/>
                        </a:solidFill>
                        <a:latin typeface="微软雅黑" panose="020b0503020204020204" charset="-122"/>
                        <a:ea typeface="微软雅黑" panose="020b0503020204020204" charset="-122"/>
                        <a:cs typeface="微软雅黑" panose="020b0503020204020204"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C00000"/>
                          </a:solidFill>
                          <a:latin typeface="微软雅黑" panose="020b0503020204020204" charset="-122"/>
                          <a:ea typeface="微软雅黑" panose="020b0503020204020204" charset="-122"/>
                          <a:cs typeface="微软雅黑" panose="020b0503020204020204" charset="-122"/>
                        </a:rPr>
                        <a:t>沸点/℃</a:t>
                      </a:r>
                      <a:endParaRPr lang="en-US" altLang="en-US" sz="1600" b="0">
                        <a:solidFill>
                          <a:srgbClr val="C00000"/>
                        </a:solidFill>
                        <a:latin typeface="微软雅黑" panose="020b0503020204020204" charset="-122"/>
                        <a:ea typeface="微软雅黑" panose="020b0503020204020204" charset="-122"/>
                        <a:cs typeface="微软雅黑" panose="020b0503020204020204"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78130">
                <a:tc>
                  <a:txBody>
                    <a:bodyPr vert="horz" wrap="square"/>
                    <a:lstStyle/>
                    <a:p>
                      <a:pPr indent="0" algn="ctr">
                        <a:buNone/>
                      </a:pPr>
                      <a:r>
                        <a:rPr lang="en-US" sz="1600" b="0">
                          <a:solidFill>
                            <a:srgbClr val="C00000"/>
                          </a:solidFill>
                          <a:latin typeface="微软雅黑" panose="020b0503020204020204" charset="-122"/>
                          <a:ea typeface="微软雅黑" panose="020b0503020204020204" charset="-122"/>
                          <a:cs typeface="新宋体" panose="02010609030101010101" charset="-122"/>
                        </a:rPr>
                        <a:t>水银</a:t>
                      </a:r>
                      <a:endParaRPr lang="en-US" altLang="en-US" sz="1600" b="0">
                        <a:solidFill>
                          <a:srgbClr val="C00000"/>
                        </a:solidFill>
                        <a:latin typeface="微软雅黑" panose="020b0503020204020204" charset="-122"/>
                        <a:ea typeface="微软雅黑" panose="020b0503020204020204" charset="-122"/>
                        <a:cs typeface="新宋体" panose="02010609030101010101"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C00000"/>
                          </a:solidFill>
                          <a:latin typeface="微软雅黑" panose="020b0503020204020204" charset="-122"/>
                          <a:ea typeface="微软雅黑" panose="020b0503020204020204" charset="-122"/>
                          <a:cs typeface="新宋体" panose="02010609030101010101" charset="-122"/>
                        </a:rPr>
                        <a:t>-39</a:t>
                      </a:r>
                      <a:endParaRPr lang="en-US" altLang="en-US" sz="1600" b="0">
                        <a:solidFill>
                          <a:srgbClr val="C00000"/>
                        </a:solidFill>
                        <a:latin typeface="微软雅黑" panose="020b0503020204020204" charset="-122"/>
                        <a:ea typeface="微软雅黑" panose="020b0503020204020204" charset="-122"/>
                        <a:cs typeface="新宋体" panose="02010609030101010101"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C00000"/>
                          </a:solidFill>
                          <a:latin typeface="微软雅黑" panose="020b0503020204020204" charset="-122"/>
                          <a:ea typeface="微软雅黑" panose="020b0503020204020204" charset="-122"/>
                          <a:cs typeface="新宋体" panose="02010609030101010101" charset="-122"/>
                        </a:rPr>
                        <a:t>357</a:t>
                      </a:r>
                      <a:endParaRPr lang="en-US" altLang="en-US" sz="1600" b="0">
                        <a:solidFill>
                          <a:srgbClr val="C00000"/>
                        </a:solidFill>
                        <a:latin typeface="微软雅黑" panose="020b0503020204020204" charset="-122"/>
                        <a:ea typeface="微软雅黑" panose="020b0503020204020204" charset="-122"/>
                        <a:cs typeface="新宋体" panose="02010609030101010101"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78130">
                <a:tc>
                  <a:txBody>
                    <a:bodyPr vert="horz" wrap="square"/>
                    <a:lstStyle/>
                    <a:p>
                      <a:pPr indent="0" algn="ctr">
                        <a:buNone/>
                      </a:pPr>
                      <a:r>
                        <a:rPr lang="en-US" sz="1600" b="0">
                          <a:solidFill>
                            <a:srgbClr val="C00000"/>
                          </a:solidFill>
                          <a:latin typeface="微软雅黑" panose="020b0503020204020204" charset="-122"/>
                          <a:ea typeface="微软雅黑" panose="020b0503020204020204" charset="-122"/>
                          <a:cs typeface="新宋体" panose="02010609030101010101" charset="-122"/>
                        </a:rPr>
                        <a:t>酒精</a:t>
                      </a:r>
                      <a:endParaRPr lang="en-US" altLang="en-US" sz="1600" b="0">
                        <a:solidFill>
                          <a:srgbClr val="C00000"/>
                        </a:solidFill>
                        <a:latin typeface="微软雅黑" panose="020b0503020204020204" charset="-122"/>
                        <a:ea typeface="微软雅黑" panose="020b0503020204020204" charset="-122"/>
                        <a:cs typeface="新宋体" panose="02010609030101010101"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C00000"/>
                          </a:solidFill>
                          <a:latin typeface="微软雅黑" panose="020b0503020204020204" charset="-122"/>
                          <a:ea typeface="微软雅黑" panose="020b0503020204020204" charset="-122"/>
                          <a:cs typeface="新宋体" panose="02010609030101010101" charset="-122"/>
                        </a:rPr>
                        <a:t>-117</a:t>
                      </a:r>
                      <a:endParaRPr lang="en-US" altLang="en-US" sz="1600" b="0">
                        <a:solidFill>
                          <a:srgbClr val="C00000"/>
                        </a:solidFill>
                        <a:latin typeface="微软雅黑" panose="020b0503020204020204" charset="-122"/>
                        <a:ea typeface="微软雅黑" panose="020b0503020204020204" charset="-122"/>
                        <a:cs typeface="新宋体" panose="02010609030101010101"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C00000"/>
                          </a:solidFill>
                          <a:latin typeface="微软雅黑" panose="020b0503020204020204" charset="-122"/>
                          <a:ea typeface="微软雅黑" panose="020b0503020204020204" charset="-122"/>
                          <a:cs typeface="新宋体" panose="02010609030101010101" charset="-122"/>
                        </a:rPr>
                        <a:t>78</a:t>
                      </a:r>
                      <a:endParaRPr lang="en-US" altLang="en-US" sz="1600" b="0">
                        <a:solidFill>
                          <a:srgbClr val="C00000"/>
                        </a:solidFill>
                        <a:latin typeface="微软雅黑" panose="020b0503020204020204" charset="-122"/>
                        <a:ea typeface="微软雅黑" panose="020b0503020204020204" charset="-122"/>
                        <a:cs typeface="新宋体" panose="02010609030101010101"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26" name="矩形标注 25" title=""/>
          <p:cNvSpPr/>
          <p:nvPr/>
        </p:nvSpPr>
        <p:spPr>
          <a:xfrm>
            <a:off x="7061835" y="3855720"/>
            <a:ext cx="1082040" cy="502285"/>
          </a:xfrm>
          <a:prstGeom prst="wedgeRectCallout">
            <a:avLst>
              <a:gd name="adj1" fmla="val -85504"/>
              <a:gd name="adj2" fmla="val 60872"/>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latin typeface="微软雅黑" panose="020b0503020204020204" charset="-122"/>
                <a:ea typeface="微软雅黑" panose="020b0503020204020204" charset="-122"/>
                <a:cs typeface="微软雅黑" panose="020b0503020204020204" charset="-122"/>
              </a:rPr>
              <a:t>小水滴</a:t>
            </a:r>
          </a:p>
        </p:txBody>
      </p:sp>
      <p:sp>
        <p:nvSpPr>
          <p:cNvPr id="27" name="矩形标注 26" title=""/>
          <p:cNvSpPr/>
          <p:nvPr/>
        </p:nvSpPr>
        <p:spPr>
          <a:xfrm>
            <a:off x="8993505" y="5019675"/>
            <a:ext cx="1993900" cy="386715"/>
          </a:xfrm>
          <a:prstGeom prst="wedgeRectCallout">
            <a:avLst>
              <a:gd name="adj1" fmla="val -95063"/>
              <a:gd name="adj2" fmla="val 93349"/>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atin typeface="微软雅黑" panose="020b0503020204020204" charset="-122"/>
                <a:ea typeface="微软雅黑" panose="020b0503020204020204" charset="-122"/>
                <a:cs typeface="微软雅黑" panose="020b0503020204020204" charset="-122"/>
              </a:rPr>
              <a:t>沸点，小于</a:t>
            </a:r>
            <a:r>
              <a:rPr lang="en-US" altLang="zh-CN">
                <a:latin typeface="微软雅黑" panose="020b0503020204020204" charset="-122"/>
                <a:ea typeface="微软雅黑" panose="020b0503020204020204" charset="-122"/>
                <a:cs typeface="微软雅黑" panose="020b0503020204020204" charset="-122"/>
              </a:rPr>
              <a:t>100</a:t>
            </a:r>
            <a:r>
              <a:rPr lang="en-US" altLang="zh-CN">
                <a:latin typeface="宋体" panose="02010600030101010101" pitchFamily="2" charset="-122"/>
                <a:ea typeface="宋体" panose="02010600030101010101" pitchFamily="2" charset="-122"/>
                <a:cs typeface="微软雅黑" panose="020b0503020204020204" charset="-122"/>
              </a:rPr>
              <a:t>℃</a:t>
            </a:r>
          </a:p>
        </p:txBody>
      </p:sp>
      <p:sp>
        <p:nvSpPr>
          <p:cNvPr id="28" name="文本框 27" title=""/>
          <p:cNvSpPr txBox="1"/>
          <p:nvPr/>
        </p:nvSpPr>
        <p:spPr>
          <a:xfrm>
            <a:off x="8080375" y="4271010"/>
            <a:ext cx="589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液化</a:t>
            </a:r>
          </a:p>
        </p:txBody>
      </p:sp>
      <p:sp>
        <p:nvSpPr>
          <p:cNvPr id="29" name="文本框 28" title=""/>
          <p:cNvSpPr txBox="1"/>
          <p:nvPr/>
        </p:nvSpPr>
        <p:spPr>
          <a:xfrm>
            <a:off x="3208020" y="4656455"/>
            <a:ext cx="42164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98</a:t>
            </a:r>
          </a:p>
        </p:txBody>
      </p:sp>
      <p:sp>
        <p:nvSpPr>
          <p:cNvPr id="30" name="文本框 29" title=""/>
          <p:cNvSpPr txBox="1"/>
          <p:nvPr/>
        </p:nvSpPr>
        <p:spPr>
          <a:xfrm>
            <a:off x="6472555" y="4656455"/>
            <a:ext cx="589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小于</a:t>
            </a:r>
          </a:p>
        </p:txBody>
      </p:sp>
      <p:sp>
        <p:nvSpPr>
          <p:cNvPr id="32" name="矩形标注 31" title=""/>
          <p:cNvSpPr/>
          <p:nvPr/>
        </p:nvSpPr>
        <p:spPr>
          <a:xfrm>
            <a:off x="10553700" y="5429250"/>
            <a:ext cx="1405890" cy="386715"/>
          </a:xfrm>
          <a:prstGeom prst="wedgeRectCallout">
            <a:avLst>
              <a:gd name="adj1" fmla="val -54697"/>
              <a:gd name="adj2" fmla="val 8546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atin typeface="微软雅黑" panose="020b0503020204020204" charset="-122"/>
                <a:ea typeface="微软雅黑" panose="020b0503020204020204" charset="-122"/>
                <a:cs typeface="微软雅黑" panose="020b0503020204020204" charset="-122"/>
              </a:rPr>
              <a:t>水沸腾情况</a:t>
            </a:r>
            <a:endParaRPr lang="zh-CN">
              <a:latin typeface="宋体" panose="02010600030101010101" pitchFamily="2" charset="-122"/>
              <a:ea typeface="宋体" panose="02010600030101010101" pitchFamily="2" charset="-122"/>
              <a:cs typeface="微软雅黑" panose="020b0503020204020204" charset="-122"/>
            </a:endParaRPr>
          </a:p>
        </p:txBody>
      </p:sp>
      <p:sp>
        <p:nvSpPr>
          <p:cNvPr id="33" name="文本框 32" title=""/>
          <p:cNvSpPr txBox="1"/>
          <p:nvPr/>
        </p:nvSpPr>
        <p:spPr>
          <a:xfrm>
            <a:off x="3629660" y="5044440"/>
            <a:ext cx="3860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甲</a:t>
            </a:r>
          </a:p>
        </p:txBody>
      </p:sp>
      <p:sp>
        <p:nvSpPr>
          <p:cNvPr id="34" name="矩形标注 33" title=""/>
          <p:cNvSpPr/>
          <p:nvPr/>
        </p:nvSpPr>
        <p:spPr>
          <a:xfrm>
            <a:off x="5794375" y="5404485"/>
            <a:ext cx="2626995" cy="386715"/>
          </a:xfrm>
          <a:prstGeom prst="wedgeRectCallout">
            <a:avLst>
              <a:gd name="adj1" fmla="val -33055"/>
              <a:gd name="adj2" fmla="val 271674"/>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sz="1600">
                <a:latin typeface="微软雅黑" panose="020b0503020204020204" charset="-122"/>
                <a:ea typeface="微软雅黑" panose="020b0503020204020204" charset="-122"/>
                <a:cs typeface="微软雅黑" panose="020b0503020204020204" charset="-122"/>
              </a:rPr>
              <a:t>酒精的沸点低于水的沸点</a:t>
            </a:r>
          </a:p>
        </p:txBody>
      </p:sp>
      <p:sp>
        <p:nvSpPr>
          <p:cNvPr id="35" name="文本框 34" title=""/>
          <p:cNvSpPr txBox="1"/>
          <p:nvPr/>
        </p:nvSpPr>
        <p:spPr>
          <a:xfrm>
            <a:off x="4353560" y="5404485"/>
            <a:ext cx="589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水银</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wipe(left)">
                                      <p:cBhvr>
                                        <p:cTn id="26" dur="500"/>
                                        <p:tgtEl>
                                          <p:spTgt spid="6">
                                            <p:txEl>
                                              <p:pRg st="0" end="0"/>
                                            </p:txEl>
                                          </p:spTgt>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6">
                                            <p:txEl>
                                              <p:pRg st="1" end="1"/>
                                            </p:txEl>
                                          </p:spTgt>
                                        </p:tgtEl>
                                        <p:attrNameLst>
                                          <p:attrName>style.visibility</p:attrName>
                                        </p:attrNameLst>
                                      </p:cBhvr>
                                      <p:to>
                                        <p:strVal val="visible"/>
                                      </p:to>
                                    </p:set>
                                    <p:animEffect transition="in" filter="wipe(left)">
                                      <p:cBhvr>
                                        <p:cTn id="36" dur="500"/>
                                        <p:tgtEl>
                                          <p:spTgt spid="6">
                                            <p:txEl>
                                              <p:pRg st="1" end="1"/>
                                            </p:txEl>
                                          </p:spTgt>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animEffect transition="in" filter="wipe(left)">
                                      <p:cBhvr>
                                        <p:cTn id="41" dur="500"/>
                                        <p:tgtEl>
                                          <p:spTgt spid="6">
                                            <p:txEl>
                                              <p:pRg st="2" end="2"/>
                                            </p:txEl>
                                          </p:spTgt>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6">
                                            <p:txEl>
                                              <p:pRg st="3" end="3"/>
                                            </p:txEl>
                                          </p:spTgt>
                                        </p:tgtEl>
                                        <p:attrNameLst>
                                          <p:attrName>style.visibility</p:attrName>
                                        </p:attrNameLst>
                                      </p:cBhvr>
                                      <p:to>
                                        <p:strVal val="visible"/>
                                      </p:to>
                                    </p:set>
                                    <p:animEffect transition="in" filter="wipe(left)">
                                      <p:cBhvr>
                                        <p:cTn id="46" dur="500"/>
                                        <p:tgtEl>
                                          <p:spTgt spid="6">
                                            <p:txEl>
                                              <p:pRg st="3" end="3"/>
                                            </p:txEl>
                                          </p:spTgt>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22" presetClass="entr" presetSubtype="2"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right)">
                                      <p:cBhvr>
                                        <p:cTn id="51" dur="500"/>
                                        <p:tgtEl>
                                          <p:spTgt spid="22"/>
                                        </p:tgtEl>
                                      </p:cBhvr>
                                    </p:animEffect>
                                  </p:childTnLst>
                                </p:cTn>
                              </p:par>
                            </p:childTnLst>
                          </p:cTn>
                        </p:par>
                      </p:childTnLst>
                    </p:cTn>
                  </p:par>
                  <p:par>
                    <p:cTn id="52" fill="hold" nodeType="clickPar">
                      <p:stCondLst>
                        <p:cond delay="indefinite"/>
                        <p:cond evt="onBegin" delay="0">
                          <p:tn val="51"/>
                        </p:cond>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barn(inVertical)">
                                      <p:cBhvr>
                                        <p:cTn id="56" dur="500"/>
                                        <p:tgtEl>
                                          <p:spTgt spid="11"/>
                                        </p:tgtEl>
                                      </p:cBhvr>
                                    </p:animEffect>
                                  </p:childTnLst>
                                </p:cTn>
                              </p:par>
                            </p:childTnLst>
                          </p:cTn>
                        </p:par>
                      </p:childTnLst>
                    </p:cTn>
                  </p:par>
                  <p:par>
                    <p:cTn id="57" fill="hold" nodeType="clickPar">
                      <p:stCondLst>
                        <p:cond delay="indefinite"/>
                        <p:cond evt="onBegin" delay="0">
                          <p:tn val="56"/>
                        </p:cond>
                      </p:stCondLst>
                      <p:childTnLst>
                        <p:par>
                          <p:cTn id="58" fill="hold">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blinds(horizontal)">
                                      <p:cBhvr>
                                        <p:cTn id="61" dur="500"/>
                                        <p:tgtEl>
                                          <p:spTgt spid="43"/>
                                        </p:tgtEl>
                                      </p:cBhvr>
                                    </p:animEffect>
                                  </p:childTnLst>
                                </p:cTn>
                              </p:par>
                            </p:childTnLst>
                          </p:cTn>
                        </p:par>
                      </p:childTnLst>
                    </p:cTn>
                  </p:par>
                  <p:par>
                    <p:cTn id="62" fill="hold" nodeType="clickPar">
                      <p:stCondLst>
                        <p:cond delay="indefinite"/>
                        <p:cond evt="onBegin" delay="0">
                          <p:tn val="61"/>
                        </p:cond>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wipe(down)">
                                      <p:cBhvr>
                                        <p:cTn id="66" dur="500"/>
                                        <p:tgtEl>
                                          <p:spTgt spid="16"/>
                                        </p:tgtEl>
                                      </p:cBhvr>
                                    </p:animEffect>
                                  </p:childTnLst>
                                </p:cTn>
                              </p:par>
                            </p:childTnLst>
                          </p:cTn>
                        </p:par>
                      </p:childTnLst>
                    </p:cTn>
                  </p:par>
                  <p:par>
                    <p:cTn id="67" fill="hold" nodeType="clickPar">
                      <p:stCondLst>
                        <p:cond delay="indefinite"/>
                        <p:cond evt="onBegin" delay="0">
                          <p:tn val="66"/>
                        </p:cond>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wipe(left)">
                                      <p:cBhvr>
                                        <p:cTn id="71" dur="500"/>
                                        <p:tgtEl>
                                          <p:spTgt spid="7"/>
                                        </p:tgtEl>
                                      </p:cBhvr>
                                    </p:animEffect>
                                  </p:childTnLst>
                                </p:cTn>
                              </p:par>
                            </p:childTnLst>
                          </p:cTn>
                        </p:par>
                      </p:childTnLst>
                    </p:cTn>
                  </p:par>
                  <p:par>
                    <p:cTn id="72" fill="hold" nodeType="clickPar">
                      <p:stCondLst>
                        <p:cond delay="indefinite"/>
                        <p:cond evt="onBegin" delay="0">
                          <p:tn val="71"/>
                        </p:cond>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barn(inVertical)">
                                      <p:cBhvr>
                                        <p:cTn id="76" dur="500"/>
                                        <p:tgtEl>
                                          <p:spTgt spid="20"/>
                                        </p:tgtEl>
                                      </p:cBhvr>
                                    </p:animEffect>
                                  </p:childTnLst>
                                </p:cTn>
                              </p:par>
                            </p:childTnLst>
                          </p:cTn>
                        </p:par>
                      </p:childTnLst>
                    </p:cTn>
                  </p:par>
                  <p:par>
                    <p:cTn id="77" fill="hold" nodeType="clickPar">
                      <p:stCondLst>
                        <p:cond delay="indefinite"/>
                        <p:cond evt="onBegin" delay="0">
                          <p:tn val="76"/>
                        </p:cond>
                      </p:stCondLst>
                      <p:childTnLst>
                        <p:par>
                          <p:cTn id="78" fill="hold">
                            <p:stCondLst>
                              <p:cond delay="0"/>
                            </p:stCondLst>
                            <p:childTnLst>
                              <p:par>
                                <p:cTn id="79" presetID="3" presetClass="entr" presetSubtype="10" fill="hold" grpId="0" nodeType="clickEffect">
                                  <p:stCondLst>
                                    <p:cond delay="0"/>
                                  </p:stCondLst>
                                  <p:childTnLst>
                                    <p:set>
                                      <p:cBhvr>
                                        <p:cTn id="80" dur="1" fill="hold">
                                          <p:stCondLst>
                                            <p:cond delay="0"/>
                                          </p:stCondLst>
                                        </p:cTn>
                                        <p:tgtEl>
                                          <p:spTgt spid="17"/>
                                        </p:tgtEl>
                                        <p:attrNameLst>
                                          <p:attrName>style.visibility</p:attrName>
                                        </p:attrNameLst>
                                      </p:cBhvr>
                                      <p:to>
                                        <p:strVal val="visible"/>
                                      </p:to>
                                    </p:set>
                                    <p:animEffect transition="in" filter="blinds(horizontal)">
                                      <p:cBhvr>
                                        <p:cTn id="81" dur="500"/>
                                        <p:tgtEl>
                                          <p:spTgt spid="17"/>
                                        </p:tgtEl>
                                      </p:cBhvr>
                                    </p:animEffect>
                                  </p:childTnLst>
                                </p:cTn>
                              </p:par>
                            </p:childTnLst>
                          </p:cTn>
                        </p:par>
                      </p:childTnLst>
                    </p:cTn>
                  </p:par>
                  <p:par>
                    <p:cTn id="82" fill="hold" nodeType="clickPar">
                      <p:stCondLst>
                        <p:cond delay="indefinite"/>
                        <p:cond evt="onBegin" delay="0">
                          <p:tn val="81"/>
                        </p:cond>
                      </p:stCondLst>
                      <p:childTnLst>
                        <p:par>
                          <p:cTn id="83" fill="hold">
                            <p:stCondLst>
                              <p:cond delay="0"/>
                            </p:stCondLst>
                            <p:childTnLst>
                              <p:par>
                                <p:cTn id="84" presetID="22" presetClass="entr" presetSubtype="4" fill="hold" nodeType="clickEffect">
                                  <p:stCondLst>
                                    <p:cond delay="0"/>
                                  </p:stCondLst>
                                  <p:childTnLst>
                                    <p:set>
                                      <p:cBhvr>
                                        <p:cTn id="85" dur="1" fill="hold">
                                          <p:stCondLst>
                                            <p:cond delay="0"/>
                                          </p:stCondLst>
                                        </p:cTn>
                                        <p:tgtEl>
                                          <p:spTgt spid="19"/>
                                        </p:tgtEl>
                                        <p:attrNameLst>
                                          <p:attrName>style.visibility</p:attrName>
                                        </p:attrNameLst>
                                      </p:cBhvr>
                                      <p:to>
                                        <p:strVal val="visible"/>
                                      </p:to>
                                    </p:set>
                                    <p:animEffect transition="in" filter="wipe(down)">
                                      <p:cBhvr>
                                        <p:cTn id="86" dur="500"/>
                                        <p:tgtEl>
                                          <p:spTgt spid="19"/>
                                        </p:tgtEl>
                                      </p:cBhvr>
                                    </p:animEffect>
                                  </p:childTnLst>
                                </p:cTn>
                              </p:par>
                            </p:childTnLst>
                          </p:cTn>
                        </p:par>
                      </p:childTnLst>
                    </p:cTn>
                  </p:par>
                  <p:par>
                    <p:cTn id="87" fill="hold" nodeType="clickPar">
                      <p:stCondLst>
                        <p:cond delay="indefinite"/>
                        <p:cond evt="onBegin" delay="0">
                          <p:tn val="86"/>
                        </p:cond>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wipe(left)">
                                      <p:cBhvr>
                                        <p:cTn id="91" dur="500"/>
                                        <p:tgtEl>
                                          <p:spTgt spid="18"/>
                                        </p:tgtEl>
                                      </p:cBhvr>
                                    </p:animEffect>
                                  </p:childTnLst>
                                </p:cTn>
                              </p:par>
                            </p:childTnLst>
                          </p:cTn>
                        </p:par>
                      </p:childTnLst>
                    </p:cTn>
                  </p:par>
                  <p:par>
                    <p:cTn id="92" fill="hold" nodeType="clickPar">
                      <p:stCondLst>
                        <p:cond delay="indefinite"/>
                        <p:cond evt="onBegin" delay="0">
                          <p:tn val="91"/>
                        </p:cond>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21"/>
                                        </p:tgtEl>
                                        <p:attrNameLst>
                                          <p:attrName>style.visibility</p:attrName>
                                        </p:attrNameLst>
                                      </p:cBhvr>
                                      <p:to>
                                        <p:strVal val="visible"/>
                                      </p:to>
                                    </p:set>
                                    <p:animEffect transition="in" filter="barn(inVertical)">
                                      <p:cBhvr>
                                        <p:cTn id="96" dur="500"/>
                                        <p:tgtEl>
                                          <p:spTgt spid="21"/>
                                        </p:tgtEl>
                                      </p:cBhvr>
                                    </p:animEffect>
                                  </p:childTnLst>
                                </p:cTn>
                              </p:par>
                            </p:childTnLst>
                          </p:cTn>
                        </p:par>
                      </p:childTnLst>
                    </p:cTn>
                  </p:par>
                  <p:par>
                    <p:cTn id="97" fill="hold" nodeType="clickPar">
                      <p:stCondLst>
                        <p:cond delay="indefinite"/>
                        <p:cond evt="onBegin" delay="0">
                          <p:tn val="96"/>
                        </p:cond>
                      </p:stCondLst>
                      <p:childTnLst>
                        <p:par>
                          <p:cTn id="98" fill="hold">
                            <p:stCondLst>
                              <p:cond delay="0"/>
                            </p:stCondLst>
                            <p:childTnLst>
                              <p:par>
                                <p:cTn id="99" presetID="22" presetClass="entr" presetSubtype="8" fill="hold" nodeType="clickEffect">
                                  <p:stCondLst>
                                    <p:cond delay="0"/>
                                  </p:stCondLst>
                                  <p:childTnLst>
                                    <p:set>
                                      <p:cBhvr>
                                        <p:cTn id="100" dur="1" fill="hold">
                                          <p:stCondLst>
                                            <p:cond delay="0"/>
                                          </p:stCondLst>
                                        </p:cTn>
                                        <p:tgtEl>
                                          <p:spTgt spid="23"/>
                                        </p:tgtEl>
                                        <p:attrNameLst>
                                          <p:attrName>style.visibility</p:attrName>
                                        </p:attrNameLst>
                                      </p:cBhvr>
                                      <p:to>
                                        <p:strVal val="visible"/>
                                      </p:to>
                                    </p:set>
                                    <p:animEffect transition="in" filter="wipe(left)">
                                      <p:cBhvr>
                                        <p:cTn id="101" dur="500"/>
                                        <p:tgtEl>
                                          <p:spTgt spid="23"/>
                                        </p:tgtEl>
                                      </p:cBhvr>
                                    </p:animEffect>
                                  </p:childTnLst>
                                </p:cTn>
                              </p:par>
                            </p:childTnLst>
                          </p:cTn>
                        </p:par>
                      </p:childTnLst>
                    </p:cTn>
                  </p:par>
                  <p:par>
                    <p:cTn id="102" fill="hold" nodeType="clickPar">
                      <p:stCondLst>
                        <p:cond delay="indefinite"/>
                        <p:cond evt="onBegin" delay="0">
                          <p:tn val="101"/>
                        </p:cond>
                      </p:stCondLst>
                      <p:childTnLst>
                        <p:par>
                          <p:cTn id="103" fill="hold">
                            <p:stCondLst>
                              <p:cond delay="0"/>
                            </p:stCondLst>
                            <p:childTnLst>
                              <p:par>
                                <p:cTn id="104" presetID="22" presetClass="entr" presetSubtype="8" fill="hold" nodeType="clickEffect">
                                  <p:stCondLst>
                                    <p:cond delay="0"/>
                                  </p:stCondLst>
                                  <p:childTnLst>
                                    <p:set>
                                      <p:cBhvr>
                                        <p:cTn id="105" dur="1" fill="hold">
                                          <p:stCondLst>
                                            <p:cond delay="0"/>
                                          </p:stCondLst>
                                        </p:cTn>
                                        <p:tgtEl>
                                          <p:spTgt spid="24">
                                            <p:txEl>
                                              <p:pRg st="0" end="0"/>
                                            </p:txEl>
                                          </p:spTgt>
                                        </p:tgtEl>
                                        <p:attrNameLst>
                                          <p:attrName>style.visibility</p:attrName>
                                        </p:attrNameLst>
                                      </p:cBhvr>
                                      <p:to>
                                        <p:strVal val="visible"/>
                                      </p:to>
                                    </p:set>
                                    <p:animEffect transition="in" filter="wipe(left)">
                                      <p:cBhvr>
                                        <p:cTn id="106" dur="500"/>
                                        <p:tgtEl>
                                          <p:spTgt spid="24">
                                            <p:txEl>
                                              <p:pRg st="0" end="0"/>
                                            </p:txEl>
                                          </p:spTgt>
                                        </p:tgtEl>
                                      </p:cBhvr>
                                    </p:animEffect>
                                  </p:childTnLst>
                                </p:cTn>
                              </p:par>
                            </p:childTnLst>
                          </p:cTn>
                        </p:par>
                      </p:childTnLst>
                    </p:cTn>
                  </p:par>
                  <p:par>
                    <p:cTn id="107" fill="hold" nodeType="clickPar">
                      <p:stCondLst>
                        <p:cond delay="indefinite"/>
                        <p:cond evt="onBegin" delay="0">
                          <p:tn val="106"/>
                        </p:cond>
                      </p:stCondLst>
                      <p:childTnLst>
                        <p:par>
                          <p:cTn id="108" fill="hold">
                            <p:stCondLst>
                              <p:cond delay="0"/>
                            </p:stCondLst>
                            <p:childTnLst>
                              <p:par>
                                <p:cTn id="109" presetID="16" presetClass="entr" presetSubtype="21" fill="hold" nodeType="clickEffect">
                                  <p:stCondLst>
                                    <p:cond delay="0"/>
                                  </p:stCondLst>
                                  <p:childTnLst>
                                    <p:set>
                                      <p:cBhvr>
                                        <p:cTn id="110" dur="1" fill="hold">
                                          <p:stCondLst>
                                            <p:cond delay="0"/>
                                          </p:stCondLst>
                                        </p:cTn>
                                        <p:tgtEl>
                                          <p:spTgt spid="10"/>
                                        </p:tgtEl>
                                        <p:attrNameLst>
                                          <p:attrName>style.visibility</p:attrName>
                                        </p:attrNameLst>
                                      </p:cBhvr>
                                      <p:to>
                                        <p:strVal val="visible"/>
                                      </p:to>
                                    </p:set>
                                    <p:animEffect transition="in" filter="barn(inVertical)">
                                      <p:cBhvr>
                                        <p:cTn id="111" dur="500"/>
                                        <p:tgtEl>
                                          <p:spTgt spid="10"/>
                                        </p:tgtEl>
                                      </p:cBhvr>
                                    </p:animEffect>
                                  </p:childTnLst>
                                </p:cTn>
                              </p:par>
                            </p:childTnLst>
                          </p:cTn>
                        </p:par>
                      </p:childTnLst>
                    </p:cTn>
                  </p:par>
                  <p:par>
                    <p:cTn id="112" fill="hold" nodeType="clickPar">
                      <p:stCondLst>
                        <p:cond delay="indefinite"/>
                        <p:cond evt="onBegin" delay="0">
                          <p:tn val="111"/>
                        </p:cond>
                      </p:stCondLst>
                      <p:childTnLst>
                        <p:par>
                          <p:cTn id="113" fill="hold">
                            <p:stCondLst>
                              <p:cond delay="0"/>
                            </p:stCondLst>
                            <p:childTnLst>
                              <p:par>
                                <p:cTn id="114" presetID="22" presetClass="entr" presetSubtype="8" fill="hold" nodeType="clickEffect">
                                  <p:stCondLst>
                                    <p:cond delay="0"/>
                                  </p:stCondLst>
                                  <p:childTnLst>
                                    <p:set>
                                      <p:cBhvr>
                                        <p:cTn id="115" dur="1" fill="hold">
                                          <p:stCondLst>
                                            <p:cond delay="0"/>
                                          </p:stCondLst>
                                        </p:cTn>
                                        <p:tgtEl>
                                          <p:spTgt spid="24">
                                            <p:txEl>
                                              <p:pRg st="1" end="1"/>
                                            </p:txEl>
                                          </p:spTgt>
                                        </p:tgtEl>
                                        <p:attrNameLst>
                                          <p:attrName>style.visibility</p:attrName>
                                        </p:attrNameLst>
                                      </p:cBhvr>
                                      <p:to>
                                        <p:strVal val="visible"/>
                                      </p:to>
                                    </p:set>
                                    <p:animEffect transition="in" filter="wipe(left)">
                                      <p:cBhvr>
                                        <p:cTn id="116" dur="500"/>
                                        <p:tgtEl>
                                          <p:spTgt spid="24">
                                            <p:txEl>
                                              <p:pRg st="1" end="1"/>
                                            </p:txEl>
                                          </p:spTgt>
                                        </p:tgtEl>
                                      </p:cBhvr>
                                    </p:animEffect>
                                  </p:childTnLst>
                                </p:cTn>
                              </p:par>
                            </p:childTnLst>
                          </p:cTn>
                        </p:par>
                      </p:childTnLst>
                    </p:cTn>
                  </p:par>
                  <p:par>
                    <p:cTn id="117" fill="hold" nodeType="clickPar">
                      <p:stCondLst>
                        <p:cond delay="indefinite"/>
                        <p:cond evt="onBegin" delay="0">
                          <p:tn val="116"/>
                        </p:cond>
                      </p:stCondLst>
                      <p:childTnLst>
                        <p:par>
                          <p:cTn id="118" fill="hold">
                            <p:stCondLst>
                              <p:cond delay="0"/>
                            </p:stCondLst>
                            <p:childTnLst>
                              <p:par>
                                <p:cTn id="119" presetID="22" presetClass="entr" presetSubtype="8" fill="hold" nodeType="clickEffect">
                                  <p:stCondLst>
                                    <p:cond delay="0"/>
                                  </p:stCondLst>
                                  <p:childTnLst>
                                    <p:set>
                                      <p:cBhvr>
                                        <p:cTn id="120" dur="1" fill="hold">
                                          <p:stCondLst>
                                            <p:cond delay="0"/>
                                          </p:stCondLst>
                                        </p:cTn>
                                        <p:tgtEl>
                                          <p:spTgt spid="24">
                                            <p:txEl>
                                              <p:pRg st="2" end="2"/>
                                            </p:txEl>
                                          </p:spTgt>
                                        </p:tgtEl>
                                        <p:attrNameLst>
                                          <p:attrName>style.visibility</p:attrName>
                                        </p:attrNameLst>
                                      </p:cBhvr>
                                      <p:to>
                                        <p:strVal val="visible"/>
                                      </p:to>
                                    </p:set>
                                    <p:animEffect transition="in" filter="wipe(left)">
                                      <p:cBhvr>
                                        <p:cTn id="121" dur="500"/>
                                        <p:tgtEl>
                                          <p:spTgt spid="24">
                                            <p:txEl>
                                              <p:pRg st="2" end="2"/>
                                            </p:txEl>
                                          </p:spTgt>
                                        </p:tgtEl>
                                      </p:cBhvr>
                                    </p:animEffect>
                                  </p:childTnLst>
                                </p:cTn>
                              </p:par>
                            </p:childTnLst>
                          </p:cTn>
                        </p:par>
                      </p:childTnLst>
                    </p:cTn>
                  </p:par>
                  <p:par>
                    <p:cTn id="122" fill="hold" nodeType="clickPar">
                      <p:stCondLst>
                        <p:cond delay="indefinite"/>
                        <p:cond evt="onBegin" delay="0">
                          <p:tn val="121"/>
                        </p:cond>
                      </p:stCondLst>
                      <p:childTnLst>
                        <p:par>
                          <p:cTn id="123" fill="hold">
                            <p:stCondLst>
                              <p:cond delay="0"/>
                            </p:stCondLst>
                            <p:childTnLst>
                              <p:par>
                                <p:cTn id="124" presetID="22" presetClass="entr" presetSubtype="8" fill="hold" nodeType="clickEffect">
                                  <p:stCondLst>
                                    <p:cond delay="0"/>
                                  </p:stCondLst>
                                  <p:childTnLst>
                                    <p:set>
                                      <p:cBhvr>
                                        <p:cTn id="125" dur="1" fill="hold">
                                          <p:stCondLst>
                                            <p:cond delay="0"/>
                                          </p:stCondLst>
                                        </p:cTn>
                                        <p:tgtEl>
                                          <p:spTgt spid="24">
                                            <p:txEl>
                                              <p:pRg st="3" end="3"/>
                                            </p:txEl>
                                          </p:spTgt>
                                        </p:tgtEl>
                                        <p:attrNameLst>
                                          <p:attrName>style.visibility</p:attrName>
                                        </p:attrNameLst>
                                      </p:cBhvr>
                                      <p:to>
                                        <p:strVal val="visible"/>
                                      </p:to>
                                    </p:set>
                                    <p:animEffect transition="in" filter="wipe(left)">
                                      <p:cBhvr>
                                        <p:cTn id="126" dur="500"/>
                                        <p:tgtEl>
                                          <p:spTgt spid="24">
                                            <p:txEl>
                                              <p:pRg st="3" end="3"/>
                                            </p:txEl>
                                          </p:spTgt>
                                        </p:tgtEl>
                                      </p:cBhvr>
                                    </p:animEffect>
                                  </p:childTnLst>
                                </p:cTn>
                              </p:par>
                            </p:childTnLst>
                          </p:cTn>
                        </p:par>
                      </p:childTnLst>
                    </p:cTn>
                  </p:par>
                  <p:par>
                    <p:cTn id="127" fill="hold" nodeType="clickPar">
                      <p:stCondLst>
                        <p:cond delay="indefinite"/>
                        <p:cond evt="onBegin" delay="0">
                          <p:tn val="126"/>
                        </p:cond>
                      </p:stCondLst>
                      <p:childTnLst>
                        <p:par>
                          <p:cTn id="128" fill="hold">
                            <p:stCondLst>
                              <p:cond delay="0"/>
                            </p:stCondLst>
                            <p:childTnLst>
                              <p:par>
                                <p:cTn id="129" presetID="22" presetClass="entr" presetSubtype="8" fill="hold" nodeType="clickEffect">
                                  <p:stCondLst>
                                    <p:cond delay="0"/>
                                  </p:stCondLst>
                                  <p:childTnLst>
                                    <p:set>
                                      <p:cBhvr>
                                        <p:cTn id="130" dur="1" fill="hold">
                                          <p:stCondLst>
                                            <p:cond delay="0"/>
                                          </p:stCondLst>
                                        </p:cTn>
                                        <p:tgtEl>
                                          <p:spTgt spid="24">
                                            <p:txEl>
                                              <p:pRg st="4" end="4"/>
                                            </p:txEl>
                                          </p:spTgt>
                                        </p:tgtEl>
                                        <p:attrNameLst>
                                          <p:attrName>style.visibility</p:attrName>
                                        </p:attrNameLst>
                                      </p:cBhvr>
                                      <p:to>
                                        <p:strVal val="visible"/>
                                      </p:to>
                                    </p:set>
                                    <p:animEffect transition="in" filter="wipe(left)">
                                      <p:cBhvr>
                                        <p:cTn id="131" dur="500"/>
                                        <p:tgtEl>
                                          <p:spTgt spid="24">
                                            <p:txEl>
                                              <p:pRg st="4" end="4"/>
                                            </p:txEl>
                                          </p:spTgt>
                                        </p:tgtEl>
                                      </p:cBhvr>
                                    </p:animEffect>
                                  </p:childTnLst>
                                </p:cTn>
                              </p:par>
                            </p:childTnLst>
                          </p:cTn>
                        </p:par>
                      </p:childTnLst>
                    </p:cTn>
                  </p:par>
                  <p:par>
                    <p:cTn id="132" fill="hold" nodeType="clickPar">
                      <p:stCondLst>
                        <p:cond delay="indefinite"/>
                        <p:cond evt="onBegin" delay="0">
                          <p:tn val="131"/>
                        </p:cond>
                      </p:stCondLst>
                      <p:childTnLst>
                        <p:par>
                          <p:cTn id="133" fill="hold">
                            <p:stCondLst>
                              <p:cond delay="0"/>
                            </p:stCondLst>
                            <p:childTnLst>
                              <p:par>
                                <p:cTn id="134" presetID="16" presetClass="entr" presetSubtype="21" fill="hold" nodeType="clickEffect">
                                  <p:stCondLst>
                                    <p:cond delay="0"/>
                                  </p:stCondLst>
                                  <p:childTnLst>
                                    <p:set>
                                      <p:cBhvr>
                                        <p:cTn id="135" dur="1" fill="hold">
                                          <p:stCondLst>
                                            <p:cond delay="0"/>
                                          </p:stCondLst>
                                        </p:cTn>
                                        <p:tgtEl>
                                          <p:spTgt spid="25"/>
                                        </p:tgtEl>
                                        <p:attrNameLst>
                                          <p:attrName>style.visibility</p:attrName>
                                        </p:attrNameLst>
                                      </p:cBhvr>
                                      <p:to>
                                        <p:strVal val="visible"/>
                                      </p:to>
                                    </p:set>
                                    <p:animEffect transition="in" filter="barn(inVertical)">
                                      <p:cBhvr>
                                        <p:cTn id="136" dur="500"/>
                                        <p:tgtEl>
                                          <p:spTgt spid="25"/>
                                        </p:tgtEl>
                                      </p:cBhvr>
                                    </p:animEffect>
                                  </p:childTnLst>
                                </p:cTn>
                              </p:par>
                            </p:childTnLst>
                          </p:cTn>
                        </p:par>
                      </p:childTnLst>
                    </p:cTn>
                  </p:par>
                  <p:par>
                    <p:cTn id="137" fill="hold" nodeType="clickPar">
                      <p:stCondLst>
                        <p:cond delay="indefinite"/>
                        <p:cond evt="onBegin" delay="0">
                          <p:tn val="136"/>
                        </p:cond>
                      </p:stCondLst>
                      <p:childTnLst>
                        <p:par>
                          <p:cTn id="138" fill="hold">
                            <p:stCondLst>
                              <p:cond delay="0"/>
                            </p:stCondLst>
                            <p:childTnLst>
                              <p:par>
                                <p:cTn id="139" presetID="22" presetClass="entr" presetSubtype="2" fill="hold" grpId="0" nodeType="clickEffect">
                                  <p:stCondLst>
                                    <p:cond delay="0"/>
                                  </p:stCondLst>
                                  <p:childTnLst>
                                    <p:set>
                                      <p:cBhvr>
                                        <p:cTn id="140" dur="1" fill="hold">
                                          <p:stCondLst>
                                            <p:cond delay="0"/>
                                          </p:stCondLst>
                                        </p:cTn>
                                        <p:tgtEl>
                                          <p:spTgt spid="26"/>
                                        </p:tgtEl>
                                        <p:attrNameLst>
                                          <p:attrName>style.visibility</p:attrName>
                                        </p:attrNameLst>
                                      </p:cBhvr>
                                      <p:to>
                                        <p:strVal val="visible"/>
                                      </p:to>
                                    </p:set>
                                    <p:animEffect transition="in" filter="wipe(right)">
                                      <p:cBhvr>
                                        <p:cTn id="141" dur="500"/>
                                        <p:tgtEl>
                                          <p:spTgt spid="26"/>
                                        </p:tgtEl>
                                      </p:cBhvr>
                                    </p:animEffect>
                                  </p:childTnLst>
                                </p:cTn>
                              </p:par>
                            </p:childTnLst>
                          </p:cTn>
                        </p:par>
                      </p:childTnLst>
                    </p:cTn>
                  </p:par>
                  <p:par>
                    <p:cTn id="142" fill="hold" nodeType="clickPar">
                      <p:stCondLst>
                        <p:cond delay="indefinite"/>
                        <p:cond evt="onBegin" delay="0">
                          <p:tn val="141"/>
                        </p:cond>
                      </p:stCondLst>
                      <p:childTnLst>
                        <p:par>
                          <p:cTn id="143" fill="hold">
                            <p:stCondLst>
                              <p:cond delay="0"/>
                            </p:stCondLst>
                            <p:childTnLst>
                              <p:par>
                                <p:cTn id="144" presetID="16" presetClass="entr" presetSubtype="21" fill="hold" grpId="0" nodeType="clickEffect">
                                  <p:stCondLst>
                                    <p:cond delay="0"/>
                                  </p:stCondLst>
                                  <p:childTnLst>
                                    <p:set>
                                      <p:cBhvr>
                                        <p:cTn id="145" dur="1" fill="hold">
                                          <p:stCondLst>
                                            <p:cond delay="0"/>
                                          </p:stCondLst>
                                        </p:cTn>
                                        <p:tgtEl>
                                          <p:spTgt spid="28"/>
                                        </p:tgtEl>
                                        <p:attrNameLst>
                                          <p:attrName>style.visibility</p:attrName>
                                        </p:attrNameLst>
                                      </p:cBhvr>
                                      <p:to>
                                        <p:strVal val="visible"/>
                                      </p:to>
                                    </p:set>
                                    <p:animEffect transition="in" filter="barn(inVertical)">
                                      <p:cBhvr>
                                        <p:cTn id="146" dur="500"/>
                                        <p:tgtEl>
                                          <p:spTgt spid="28"/>
                                        </p:tgtEl>
                                      </p:cBhvr>
                                    </p:animEffect>
                                  </p:childTnLst>
                                </p:cTn>
                              </p:par>
                            </p:childTnLst>
                          </p:cTn>
                        </p:par>
                      </p:childTnLst>
                    </p:cTn>
                  </p:par>
                  <p:par>
                    <p:cTn id="147" fill="hold" nodeType="clickPar">
                      <p:stCondLst>
                        <p:cond delay="indefinite"/>
                        <p:cond evt="onBegin" delay="0">
                          <p:tn val="146"/>
                        </p:cond>
                      </p:stCondLst>
                      <p:childTnLst>
                        <p:par>
                          <p:cTn id="148" fill="hold">
                            <p:stCondLst>
                              <p:cond delay="0"/>
                            </p:stCondLst>
                            <p:childTnLst>
                              <p:par>
                                <p:cTn id="149" presetID="22" presetClass="entr" presetSubtype="2" fill="hold" grpId="0" nodeType="clickEffect">
                                  <p:stCondLst>
                                    <p:cond delay="0"/>
                                  </p:stCondLst>
                                  <p:childTnLst>
                                    <p:set>
                                      <p:cBhvr>
                                        <p:cTn id="150" dur="1" fill="hold">
                                          <p:stCondLst>
                                            <p:cond delay="0"/>
                                          </p:stCondLst>
                                        </p:cTn>
                                        <p:tgtEl>
                                          <p:spTgt spid="27"/>
                                        </p:tgtEl>
                                        <p:attrNameLst>
                                          <p:attrName>style.visibility</p:attrName>
                                        </p:attrNameLst>
                                      </p:cBhvr>
                                      <p:to>
                                        <p:strVal val="visible"/>
                                      </p:to>
                                    </p:set>
                                    <p:animEffect transition="in" filter="wipe(right)">
                                      <p:cBhvr>
                                        <p:cTn id="151" dur="500"/>
                                        <p:tgtEl>
                                          <p:spTgt spid="27"/>
                                        </p:tgtEl>
                                      </p:cBhvr>
                                    </p:animEffect>
                                  </p:childTnLst>
                                </p:cTn>
                              </p:par>
                            </p:childTnLst>
                          </p:cTn>
                        </p:par>
                      </p:childTnLst>
                    </p:cTn>
                  </p:par>
                  <p:par>
                    <p:cTn id="152" fill="hold" nodeType="clickPar">
                      <p:stCondLst>
                        <p:cond delay="indefinite"/>
                        <p:cond evt="onBegin" delay="0">
                          <p:tn val="151"/>
                        </p:cond>
                      </p:stCondLst>
                      <p:childTnLst>
                        <p:par>
                          <p:cTn id="153" fill="hold">
                            <p:stCondLst>
                              <p:cond delay="0"/>
                            </p:stCondLst>
                            <p:childTnLst>
                              <p:par>
                                <p:cTn id="154" presetID="16" presetClass="entr" presetSubtype="21" fill="hold" grpId="0" nodeType="clickEffect">
                                  <p:stCondLst>
                                    <p:cond delay="0"/>
                                  </p:stCondLst>
                                  <p:childTnLst>
                                    <p:set>
                                      <p:cBhvr>
                                        <p:cTn id="155" dur="1" fill="hold">
                                          <p:stCondLst>
                                            <p:cond delay="0"/>
                                          </p:stCondLst>
                                        </p:cTn>
                                        <p:tgtEl>
                                          <p:spTgt spid="29"/>
                                        </p:tgtEl>
                                        <p:attrNameLst>
                                          <p:attrName>style.visibility</p:attrName>
                                        </p:attrNameLst>
                                      </p:cBhvr>
                                      <p:to>
                                        <p:strVal val="visible"/>
                                      </p:to>
                                    </p:set>
                                    <p:animEffect transition="in" filter="barn(inVertical)">
                                      <p:cBhvr>
                                        <p:cTn id="156" dur="500"/>
                                        <p:tgtEl>
                                          <p:spTgt spid="29"/>
                                        </p:tgtEl>
                                      </p:cBhvr>
                                    </p:animEffect>
                                  </p:childTnLst>
                                </p:cTn>
                              </p:par>
                            </p:childTnLst>
                          </p:cTn>
                        </p:par>
                      </p:childTnLst>
                    </p:cTn>
                  </p:par>
                  <p:par>
                    <p:cTn id="157" fill="hold" nodeType="clickPar">
                      <p:stCondLst>
                        <p:cond delay="indefinite"/>
                        <p:cond evt="onBegin" delay="0">
                          <p:tn val="156"/>
                        </p:cond>
                      </p:stCondLst>
                      <p:childTnLst>
                        <p:par>
                          <p:cTn id="158" fill="hold">
                            <p:stCondLst>
                              <p:cond delay="0"/>
                            </p:stCondLst>
                            <p:childTnLst>
                              <p:par>
                                <p:cTn id="159" presetID="16" presetClass="entr" presetSubtype="21" fill="hold" grpId="0" nodeType="clickEffect">
                                  <p:stCondLst>
                                    <p:cond delay="0"/>
                                  </p:stCondLst>
                                  <p:childTnLst>
                                    <p:set>
                                      <p:cBhvr>
                                        <p:cTn id="160" dur="1" fill="hold">
                                          <p:stCondLst>
                                            <p:cond delay="0"/>
                                          </p:stCondLst>
                                        </p:cTn>
                                        <p:tgtEl>
                                          <p:spTgt spid="30"/>
                                        </p:tgtEl>
                                        <p:attrNameLst>
                                          <p:attrName>style.visibility</p:attrName>
                                        </p:attrNameLst>
                                      </p:cBhvr>
                                      <p:to>
                                        <p:strVal val="visible"/>
                                      </p:to>
                                    </p:set>
                                    <p:animEffect transition="in" filter="barn(inVertical)">
                                      <p:cBhvr>
                                        <p:cTn id="161" dur="500"/>
                                        <p:tgtEl>
                                          <p:spTgt spid="30"/>
                                        </p:tgtEl>
                                      </p:cBhvr>
                                    </p:animEffect>
                                  </p:childTnLst>
                                </p:cTn>
                              </p:par>
                            </p:childTnLst>
                          </p:cTn>
                        </p:par>
                      </p:childTnLst>
                    </p:cTn>
                  </p:par>
                  <p:par>
                    <p:cTn id="162" fill="hold" nodeType="clickPar">
                      <p:stCondLst>
                        <p:cond delay="indefinite"/>
                        <p:cond evt="onBegin" delay="0">
                          <p:tn val="161"/>
                        </p:cond>
                      </p:stCondLst>
                      <p:childTnLst>
                        <p:par>
                          <p:cTn id="163" fill="hold">
                            <p:stCondLst>
                              <p:cond delay="0"/>
                            </p:stCondLst>
                            <p:childTnLst>
                              <p:par>
                                <p:cTn id="164" presetID="22" presetClass="entr" presetSubtype="2" fill="hold" grpId="0" nodeType="clickEffect">
                                  <p:stCondLst>
                                    <p:cond delay="0"/>
                                  </p:stCondLst>
                                  <p:childTnLst>
                                    <p:set>
                                      <p:cBhvr>
                                        <p:cTn id="165" dur="1" fill="hold">
                                          <p:stCondLst>
                                            <p:cond delay="0"/>
                                          </p:stCondLst>
                                        </p:cTn>
                                        <p:tgtEl>
                                          <p:spTgt spid="32"/>
                                        </p:tgtEl>
                                        <p:attrNameLst>
                                          <p:attrName>style.visibility</p:attrName>
                                        </p:attrNameLst>
                                      </p:cBhvr>
                                      <p:to>
                                        <p:strVal val="visible"/>
                                      </p:to>
                                    </p:set>
                                    <p:animEffect transition="in" filter="wipe(right)">
                                      <p:cBhvr>
                                        <p:cTn id="166" dur="500"/>
                                        <p:tgtEl>
                                          <p:spTgt spid="32"/>
                                        </p:tgtEl>
                                      </p:cBhvr>
                                    </p:animEffect>
                                  </p:childTnLst>
                                </p:cTn>
                              </p:par>
                            </p:childTnLst>
                          </p:cTn>
                        </p:par>
                      </p:childTnLst>
                    </p:cTn>
                  </p:par>
                  <p:par>
                    <p:cTn id="167" fill="hold" nodeType="clickPar">
                      <p:stCondLst>
                        <p:cond delay="indefinite"/>
                        <p:cond evt="onBegin" delay="0">
                          <p:tn val="166"/>
                        </p:cond>
                      </p:stCondLst>
                      <p:childTnLst>
                        <p:par>
                          <p:cTn id="168" fill="hold">
                            <p:stCondLst>
                              <p:cond delay="0"/>
                            </p:stCondLst>
                            <p:childTnLst>
                              <p:par>
                                <p:cTn id="169" presetID="16" presetClass="entr" presetSubtype="21" fill="hold" grpId="0" nodeType="clickEffect">
                                  <p:stCondLst>
                                    <p:cond delay="0"/>
                                  </p:stCondLst>
                                  <p:childTnLst>
                                    <p:set>
                                      <p:cBhvr>
                                        <p:cTn id="170" dur="1" fill="hold">
                                          <p:stCondLst>
                                            <p:cond delay="0"/>
                                          </p:stCondLst>
                                        </p:cTn>
                                        <p:tgtEl>
                                          <p:spTgt spid="33"/>
                                        </p:tgtEl>
                                        <p:attrNameLst>
                                          <p:attrName>style.visibility</p:attrName>
                                        </p:attrNameLst>
                                      </p:cBhvr>
                                      <p:to>
                                        <p:strVal val="visible"/>
                                      </p:to>
                                    </p:set>
                                    <p:animEffect transition="in" filter="barn(inVertical)">
                                      <p:cBhvr>
                                        <p:cTn id="171" dur="500"/>
                                        <p:tgtEl>
                                          <p:spTgt spid="33"/>
                                        </p:tgtEl>
                                      </p:cBhvr>
                                    </p:animEffect>
                                  </p:childTnLst>
                                </p:cTn>
                              </p:par>
                            </p:childTnLst>
                          </p:cTn>
                        </p:par>
                      </p:childTnLst>
                    </p:cTn>
                  </p:par>
                  <p:par>
                    <p:cTn id="172" fill="hold" nodeType="clickPar">
                      <p:stCondLst>
                        <p:cond delay="indefinite"/>
                        <p:cond evt="onBegin" delay="0">
                          <p:tn val="171"/>
                        </p:cond>
                      </p:stCondLst>
                      <p:childTnLst>
                        <p:par>
                          <p:cTn id="173" fill="hold">
                            <p:stCondLst>
                              <p:cond delay="0"/>
                            </p:stCondLst>
                            <p:childTnLst>
                              <p:par>
                                <p:cTn id="174" presetID="22" presetClass="entr" presetSubtype="2" fill="hold" grpId="0" nodeType="clickEffect">
                                  <p:stCondLst>
                                    <p:cond delay="0"/>
                                  </p:stCondLst>
                                  <p:childTnLst>
                                    <p:set>
                                      <p:cBhvr>
                                        <p:cTn id="175" dur="1" fill="hold">
                                          <p:stCondLst>
                                            <p:cond delay="0"/>
                                          </p:stCondLst>
                                        </p:cTn>
                                        <p:tgtEl>
                                          <p:spTgt spid="34"/>
                                        </p:tgtEl>
                                        <p:attrNameLst>
                                          <p:attrName>style.visibility</p:attrName>
                                        </p:attrNameLst>
                                      </p:cBhvr>
                                      <p:to>
                                        <p:strVal val="visible"/>
                                      </p:to>
                                    </p:set>
                                    <p:animEffect transition="in" filter="wipe(right)">
                                      <p:cBhvr>
                                        <p:cTn id="176" dur="500"/>
                                        <p:tgtEl>
                                          <p:spTgt spid="34"/>
                                        </p:tgtEl>
                                      </p:cBhvr>
                                    </p:animEffect>
                                  </p:childTnLst>
                                </p:cTn>
                              </p:par>
                            </p:childTnLst>
                          </p:cTn>
                        </p:par>
                      </p:childTnLst>
                    </p:cTn>
                  </p:par>
                  <p:par>
                    <p:cTn id="177" fill="hold" nodeType="clickPar">
                      <p:stCondLst>
                        <p:cond delay="indefinite"/>
                        <p:cond evt="onBegin" delay="0">
                          <p:tn val="176"/>
                        </p:cond>
                      </p:stCondLst>
                      <p:childTnLst>
                        <p:par>
                          <p:cTn id="178" fill="hold">
                            <p:stCondLst>
                              <p:cond delay="0"/>
                            </p:stCondLst>
                            <p:childTnLst>
                              <p:par>
                                <p:cTn id="179" presetID="16" presetClass="entr" presetSubtype="21" fill="hold" grpId="0" nodeType="clickEffect">
                                  <p:stCondLst>
                                    <p:cond delay="0"/>
                                  </p:stCondLst>
                                  <p:childTnLst>
                                    <p:set>
                                      <p:cBhvr>
                                        <p:cTn id="180" dur="1" fill="hold">
                                          <p:stCondLst>
                                            <p:cond delay="0"/>
                                          </p:stCondLst>
                                        </p:cTn>
                                        <p:tgtEl>
                                          <p:spTgt spid="35"/>
                                        </p:tgtEl>
                                        <p:attrNameLst>
                                          <p:attrName>style.visibility</p:attrName>
                                        </p:attrNameLst>
                                      </p:cBhvr>
                                      <p:to>
                                        <p:strVal val="visible"/>
                                      </p:to>
                                    </p:set>
                                    <p:animEffect transition="in" filter="barn(inVertical)">
                                      <p:cBhvr>
                                        <p:cTn id="18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11" grpId="0"/>
      <p:bldP spid="22" grpId="0" animBg="1"/>
      <p:bldP spid="43" grpId="0" animBg="1"/>
      <p:bldP spid="7" grpId="0"/>
      <p:bldP spid="17" grpId="0" animBg="1"/>
      <p:bldP spid="18" grpId="0"/>
      <p:bldP spid="20" grpId="0"/>
      <p:bldP spid="21" grpId="0"/>
      <p:bldP spid="26" grpId="0" animBg="1"/>
      <p:bldP spid="27" grpId="0" animBg="1"/>
      <p:bldP spid="28" grpId="0"/>
      <p:bldP spid="29" grpId="0"/>
      <p:bldP spid="30" grpId="0"/>
      <p:bldP spid="32" grpId="0" animBg="1"/>
      <p:bldP spid="33" grpId="0"/>
      <p:bldP spid="34" grpId="0" animBg="1"/>
      <p:bldP spid="35" grpId="0"/>
    </p:bldLst>
  </p:timing>
</p:sld>
</file>

<file path=ppt/slides/slide5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2"/>
          <a:stretch>
            <a:fillRect/>
          </a:stretch>
        </p:blipFill>
        <p:spPr>
          <a:xfrm>
            <a:off x="5592762" y="193675"/>
            <a:ext cx="903605" cy="923290"/>
          </a:xfrm>
          <a:prstGeom prst="rect">
            <a:avLst/>
          </a:prstGeom>
        </p:spPr>
      </p:pic>
      <p:sp>
        <p:nvSpPr>
          <p:cNvPr id="5" name="文本框 4" title=""/>
          <p:cNvSpPr txBox="1"/>
          <p:nvPr/>
        </p:nvSpPr>
        <p:spPr>
          <a:xfrm>
            <a:off x="6517322" y="253365"/>
            <a:ext cx="530161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探究</a:t>
            </a:r>
            <a:r>
              <a:rPr lang="zh-CN" sz="2400" b="1">
                <a:solidFill>
                  <a:srgbClr val="0070C0"/>
                </a:solidFill>
                <a:latin typeface="微软雅黑" panose="020b0503020204020204" charset="-122"/>
                <a:ea typeface="微软雅黑" panose="020b0503020204020204" charset="-122"/>
                <a:sym typeface="+mn-ea"/>
              </a:rPr>
              <a:t>水沸腾时温度变化特点</a:t>
            </a:r>
          </a:p>
        </p:txBody>
      </p:sp>
      <p:sp>
        <p:nvSpPr>
          <p:cNvPr id="6" name="文本框 5" title=""/>
          <p:cNvSpPr txBox="1"/>
          <p:nvPr/>
        </p:nvSpPr>
        <p:spPr>
          <a:xfrm>
            <a:off x="292735" y="1419225"/>
            <a:ext cx="11760835" cy="2306955"/>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sym typeface="+mn-ea"/>
              </a:rPr>
              <a:t>【变式</a:t>
            </a:r>
            <a:r>
              <a:rPr lang="en-US" altLang="zh-CN" sz="1600">
                <a:solidFill>
                  <a:schemeClr val="accent1"/>
                </a:solidFill>
                <a:latin typeface="微软雅黑" panose="020b0503020204020204" charset="-122"/>
                <a:ea typeface="微软雅黑" panose="020b0503020204020204" charset="-122"/>
                <a:cs typeface="微软雅黑" panose="020b0503020204020204" charset="-122"/>
                <a:sym typeface="+mn-ea"/>
              </a:rPr>
              <a:t>2-2</a:t>
            </a:r>
            <a:r>
              <a:rPr lang="zh-CN" altLang="en-US" sz="1600">
                <a:solidFill>
                  <a:schemeClr val="accent1"/>
                </a:solidFill>
                <a:latin typeface="微软雅黑" panose="020b0503020204020204" charset="-122"/>
                <a:ea typeface="微软雅黑" panose="020b0503020204020204" charset="-122"/>
                <a:cs typeface="微软雅黑" panose="020b0503020204020204" charset="-122"/>
                <a:sym typeface="+mn-ea"/>
              </a:rPr>
              <a:t>】</a:t>
            </a:r>
            <a:r>
              <a:rPr sz="1600" b="1">
                <a:latin typeface="微软雅黑" panose="020b0503020204020204" charset="-122"/>
                <a:ea typeface="微软雅黑" panose="020b0503020204020204" charset="-122"/>
                <a:cs typeface="微软雅黑" panose="020b0503020204020204" charset="-122"/>
                <a:sym typeface="+mn-ea"/>
              </a:rPr>
              <a:t>（2023·宿迁）</a:t>
            </a:r>
            <a:r>
              <a:rPr sz="1600">
                <a:latin typeface="微软雅黑" panose="020b0503020204020204" charset="-122"/>
                <a:ea typeface="微软雅黑" panose="020b0503020204020204" charset="-122"/>
                <a:cs typeface="微软雅黑" panose="020b0503020204020204" charset="-122"/>
                <a:sym typeface="+mn-ea"/>
              </a:rPr>
              <a:t>小明用图甲所示装置“探究水的沸腾特点”。</a:t>
            </a: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（1）组装实验装置时，要保证用酒精灯的外焰加热，应先调整_______（选填“烧杯”或“温度计”）的位置；</a:t>
            </a: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（2）实验中，水温升到90℃开始，每隔1min读一次温度并记入表格，第3min时温度计示数如图乙，读数是______℃；</a:t>
            </a: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（3）由实验数据可知，水在沸腾时的温度特点是_______；</a:t>
            </a: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（4）观察到气泡如图丙所示，这是水沸腾________（选填“前”或“时”）的现象。实验结束后撤去酒精灯，水还能继续沸腾一小会，这说明水沸腾时不需要吸热，这种判断是否正确：_______。</a:t>
            </a:r>
          </a:p>
        </p:txBody>
      </p:sp>
      <p:pic>
        <p:nvPicPr>
          <p:cNvPr id="2" name="图片 344" title=""/>
          <p:cNvPicPr>
            <a:picLocks noChangeAspect="1"/>
          </p:cNvPicPr>
          <p:nvPr/>
        </p:nvPicPr>
        <p:blipFill>
          <a:blip r:embed="rId3"/>
          <a:stretch>
            <a:fillRect/>
          </a:stretch>
        </p:blipFill>
        <p:spPr>
          <a:xfrm>
            <a:off x="908050" y="3815715"/>
            <a:ext cx="3045460" cy="2540635"/>
          </a:xfrm>
          <a:prstGeom prst="rect">
            <a:avLst/>
          </a:prstGeom>
          <a:noFill/>
          <a:ln w="9525">
            <a:noFill/>
          </a:ln>
        </p:spPr>
      </p:pic>
      <p:graphicFrame>
        <p:nvGraphicFramePr>
          <p:cNvPr id="13" name="表格 12" title=""/>
          <p:cNvGraphicFramePr>
            <a:graphicFrameLocks noGrp="1"/>
          </p:cNvGraphicFramePr>
          <p:nvPr>
            <p:custDataLst>
              <p:tags r:id="rId4"/>
            </p:custDataLst>
          </p:nvPr>
        </p:nvGraphicFramePr>
        <p:xfrm>
          <a:off x="4147185" y="4371340"/>
          <a:ext cx="7833360" cy="1457960"/>
        </p:xfrm>
        <a:graphic>
          <a:graphicData uri="http://schemas.openxmlformats.org/drawingml/2006/table">
            <a:tbl>
              <a:tblPr firstRow="1" bandRow="1">
                <a:tableStyleId>{5940675A-B579-460E-94D1-54222C63F5DA}</a:tableStyleId>
              </a:tblPr>
              <a:tblGrid>
                <a:gridCol w="2127250"/>
                <a:gridCol w="815975"/>
                <a:gridCol w="814705"/>
                <a:gridCol w="814705"/>
                <a:gridCol w="815975"/>
                <a:gridCol w="814705"/>
                <a:gridCol w="815340"/>
                <a:gridCol w="814705"/>
              </a:tblGrid>
              <a:tr h="728980">
                <a:tc>
                  <a:txBody>
                    <a:bodyPr vert="horz" wrap="square"/>
                    <a:lstStyle/>
                    <a:p>
                      <a:pPr indent="0" algn="ctr">
                        <a:buNone/>
                      </a:pPr>
                      <a:r>
                        <a:rPr lang="en-US" sz="1600" b="0">
                          <a:solidFill>
                            <a:srgbClr val="C00000"/>
                          </a:solidFill>
                          <a:latin typeface="微软雅黑" panose="020b0503020204020204" charset="-122"/>
                          <a:ea typeface="微软雅黑" panose="020b0503020204020204" charset="-122"/>
                          <a:cs typeface="微软雅黑" panose="020b0503020204020204" charset="-122"/>
                        </a:rPr>
                        <a:t>时间/min</a:t>
                      </a:r>
                      <a:endParaRPr lang="en-US" altLang="en-US" sz="1600" b="0">
                        <a:solidFill>
                          <a:srgbClr val="C00000"/>
                        </a:solidFill>
                        <a:latin typeface="微软雅黑" panose="020b0503020204020204" charset="-122"/>
                        <a:ea typeface="微软雅黑" panose="020b0503020204020204" charset="-122"/>
                        <a:cs typeface="微软雅黑" panose="020b0503020204020204"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C00000"/>
                          </a:solidFill>
                          <a:latin typeface="微软雅黑" panose="020b0503020204020204" charset="-122"/>
                          <a:ea typeface="微软雅黑" panose="020b0503020204020204" charset="-122"/>
                          <a:cs typeface="宋体" panose="02010600030101010101" pitchFamily="2" charset="-122"/>
                        </a:rPr>
                        <a:t>0</a:t>
                      </a:r>
                      <a:endParaRPr lang="en-US" altLang="en-US" sz="1600" b="0">
                        <a:solidFill>
                          <a:srgbClr val="C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C00000"/>
                          </a:solidFill>
                          <a:latin typeface="微软雅黑" panose="020b0503020204020204" charset="-122"/>
                          <a:ea typeface="微软雅黑" panose="020b0503020204020204" charset="-122"/>
                          <a:cs typeface="宋体" panose="02010600030101010101" pitchFamily="2" charset="-122"/>
                        </a:rPr>
                        <a:t>1</a:t>
                      </a:r>
                      <a:endParaRPr lang="en-US" altLang="en-US" sz="1600" b="0">
                        <a:solidFill>
                          <a:srgbClr val="C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C00000"/>
                          </a:solidFill>
                          <a:latin typeface="微软雅黑" panose="020b0503020204020204" charset="-122"/>
                          <a:ea typeface="微软雅黑" panose="020b0503020204020204" charset="-122"/>
                          <a:cs typeface="宋体" panose="02010600030101010101" pitchFamily="2" charset="-122"/>
                        </a:rPr>
                        <a:t>2</a:t>
                      </a:r>
                      <a:endParaRPr lang="en-US" altLang="en-US" sz="1600" b="0">
                        <a:solidFill>
                          <a:srgbClr val="C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C00000"/>
                          </a:solidFill>
                          <a:latin typeface="微软雅黑" panose="020b0503020204020204" charset="-122"/>
                          <a:ea typeface="微软雅黑" panose="020b0503020204020204" charset="-122"/>
                          <a:cs typeface="宋体" panose="02010600030101010101" pitchFamily="2" charset="-122"/>
                        </a:rPr>
                        <a:t>3</a:t>
                      </a:r>
                      <a:endParaRPr lang="en-US" altLang="en-US" sz="1600" b="0">
                        <a:solidFill>
                          <a:srgbClr val="C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C00000"/>
                          </a:solidFill>
                          <a:latin typeface="微软雅黑" panose="020b0503020204020204" charset="-122"/>
                          <a:ea typeface="微软雅黑" panose="020b0503020204020204" charset="-122"/>
                          <a:cs typeface="宋体" panose="02010600030101010101" pitchFamily="2" charset="-122"/>
                        </a:rPr>
                        <a:t>4</a:t>
                      </a:r>
                      <a:endParaRPr lang="en-US" altLang="en-US" sz="1600" b="0">
                        <a:solidFill>
                          <a:srgbClr val="C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C00000"/>
                          </a:solidFill>
                          <a:latin typeface="微软雅黑" panose="020b0503020204020204" charset="-122"/>
                          <a:ea typeface="微软雅黑" panose="020b0503020204020204" charset="-122"/>
                          <a:cs typeface="宋体" panose="02010600030101010101" pitchFamily="2" charset="-122"/>
                        </a:rPr>
                        <a:t>5</a:t>
                      </a:r>
                      <a:endParaRPr lang="en-US" altLang="en-US" sz="1600" b="0">
                        <a:solidFill>
                          <a:srgbClr val="C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C00000"/>
                          </a:solidFill>
                          <a:latin typeface="微软雅黑" panose="020b0503020204020204" charset="-122"/>
                          <a:ea typeface="微软雅黑" panose="020b0503020204020204" charset="-122"/>
                          <a:cs typeface="宋体" panose="02010600030101010101" pitchFamily="2" charset="-122"/>
                        </a:rPr>
                        <a:t>6</a:t>
                      </a:r>
                      <a:endParaRPr lang="en-US" altLang="en-US" sz="1600" b="0">
                        <a:solidFill>
                          <a:srgbClr val="C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728980">
                <a:tc>
                  <a:txBody>
                    <a:bodyPr vert="horz" wrap="square"/>
                    <a:lstStyle/>
                    <a:p>
                      <a:pPr indent="0" algn="ctr">
                        <a:buNone/>
                      </a:pPr>
                      <a:r>
                        <a:rPr lang="en-US" sz="1600" b="0">
                          <a:solidFill>
                            <a:srgbClr val="C00000"/>
                          </a:solidFill>
                          <a:latin typeface="微软雅黑" panose="020b0503020204020204" charset="-122"/>
                          <a:ea typeface="微软雅黑" panose="020b0503020204020204" charset="-122"/>
                          <a:cs typeface="微软雅黑" panose="020b0503020204020204" charset="-122"/>
                        </a:rPr>
                        <a:t>水的温度/℃</a:t>
                      </a:r>
                      <a:endParaRPr lang="en-US" altLang="en-US" sz="1600" b="0">
                        <a:solidFill>
                          <a:srgbClr val="C00000"/>
                        </a:solidFill>
                        <a:latin typeface="微软雅黑" panose="020b0503020204020204" charset="-122"/>
                        <a:ea typeface="微软雅黑" panose="020b0503020204020204" charset="-122"/>
                        <a:cs typeface="微软雅黑" panose="020b0503020204020204"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C00000"/>
                          </a:solidFill>
                          <a:latin typeface="微软雅黑" panose="020b0503020204020204" charset="-122"/>
                          <a:ea typeface="微软雅黑" panose="020b0503020204020204" charset="-122"/>
                          <a:cs typeface="宋体" panose="02010600030101010101" pitchFamily="2" charset="-122"/>
                        </a:rPr>
                        <a:t>90</a:t>
                      </a:r>
                      <a:endParaRPr lang="en-US" altLang="en-US" sz="1600" b="0">
                        <a:solidFill>
                          <a:srgbClr val="C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C00000"/>
                          </a:solidFill>
                          <a:latin typeface="微软雅黑" panose="020b0503020204020204" charset="-122"/>
                          <a:ea typeface="微软雅黑" panose="020b0503020204020204" charset="-122"/>
                          <a:cs typeface="宋体" panose="02010600030101010101" pitchFamily="2" charset="-122"/>
                        </a:rPr>
                        <a:t>92</a:t>
                      </a:r>
                      <a:endParaRPr lang="en-US" altLang="en-US" sz="1600" b="0">
                        <a:solidFill>
                          <a:srgbClr val="C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C00000"/>
                          </a:solidFill>
                          <a:latin typeface="微软雅黑" panose="020b0503020204020204" charset="-122"/>
                          <a:ea typeface="微软雅黑" panose="020b0503020204020204" charset="-122"/>
                          <a:cs typeface="宋体" panose="02010600030101010101" pitchFamily="2" charset="-122"/>
                        </a:rPr>
                        <a:t>94</a:t>
                      </a:r>
                      <a:endParaRPr lang="en-US" altLang="en-US" sz="1600" b="0">
                        <a:solidFill>
                          <a:srgbClr val="C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C00000"/>
                          </a:solidFill>
                          <a:latin typeface="微软雅黑" panose="020b0503020204020204" charset="-122"/>
                          <a:ea typeface="微软雅黑" panose="020b0503020204020204" charset="-122"/>
                          <a:cs typeface="宋体" panose="02010600030101010101" pitchFamily="2" charset="-122"/>
                        </a:rPr>
                        <a:t> </a:t>
                      </a:r>
                      <a:endParaRPr lang="en-US" altLang="en-US" sz="1600" b="0">
                        <a:solidFill>
                          <a:srgbClr val="C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C00000"/>
                          </a:solidFill>
                          <a:latin typeface="微软雅黑" panose="020b0503020204020204" charset="-122"/>
                          <a:ea typeface="微软雅黑" panose="020b0503020204020204" charset="-122"/>
                          <a:cs typeface="宋体" panose="02010600030101010101" pitchFamily="2" charset="-122"/>
                        </a:rPr>
                        <a:t>98</a:t>
                      </a:r>
                      <a:endParaRPr lang="en-US" altLang="en-US" sz="1600" b="0">
                        <a:solidFill>
                          <a:srgbClr val="C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C00000"/>
                          </a:solidFill>
                          <a:latin typeface="微软雅黑" panose="020b0503020204020204" charset="-122"/>
                          <a:ea typeface="微软雅黑" panose="020b0503020204020204" charset="-122"/>
                          <a:cs typeface="宋体" panose="02010600030101010101" pitchFamily="2" charset="-122"/>
                        </a:rPr>
                        <a:t>98</a:t>
                      </a:r>
                      <a:endParaRPr lang="en-US" altLang="en-US" sz="1600" b="0">
                        <a:solidFill>
                          <a:srgbClr val="C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C00000"/>
                          </a:solidFill>
                          <a:latin typeface="微软雅黑" panose="020b0503020204020204" charset="-122"/>
                          <a:ea typeface="微软雅黑" panose="020b0503020204020204" charset="-122"/>
                          <a:cs typeface="宋体" panose="02010600030101010101" pitchFamily="2" charset="-122"/>
                        </a:rPr>
                        <a:t>98</a:t>
                      </a:r>
                      <a:endParaRPr lang="en-US" altLang="en-US" sz="1600" b="0">
                        <a:solidFill>
                          <a:srgbClr val="C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14" name="矩形标注 13" title=""/>
          <p:cNvSpPr/>
          <p:nvPr/>
        </p:nvSpPr>
        <p:spPr>
          <a:xfrm>
            <a:off x="1569085" y="3629660"/>
            <a:ext cx="1896745" cy="386715"/>
          </a:xfrm>
          <a:prstGeom prst="wedgeRectCallout">
            <a:avLst>
              <a:gd name="adj1" fmla="val -41094"/>
              <a:gd name="adj2" fmla="val 174630"/>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sz="1600">
                <a:latin typeface="微软雅黑" panose="020b0503020204020204" charset="-122"/>
                <a:ea typeface="微软雅黑" panose="020b0503020204020204" charset="-122"/>
                <a:cs typeface="微软雅黑" panose="020b0503020204020204" charset="-122"/>
              </a:rPr>
              <a:t>器材安装先下后上</a:t>
            </a:r>
          </a:p>
        </p:txBody>
      </p:sp>
      <p:sp>
        <p:nvSpPr>
          <p:cNvPr id="15" name="文本框 14" title=""/>
          <p:cNvSpPr txBox="1"/>
          <p:nvPr/>
        </p:nvSpPr>
        <p:spPr>
          <a:xfrm>
            <a:off x="6044565" y="1856740"/>
            <a:ext cx="589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烧杯</a:t>
            </a:r>
          </a:p>
        </p:txBody>
      </p:sp>
      <p:sp>
        <p:nvSpPr>
          <p:cNvPr id="22" name="矩形标注 21" title=""/>
          <p:cNvSpPr/>
          <p:nvPr/>
        </p:nvSpPr>
        <p:spPr>
          <a:xfrm>
            <a:off x="3594735" y="3629660"/>
            <a:ext cx="3039110" cy="476250"/>
          </a:xfrm>
          <a:prstGeom prst="wedgeRectCallout">
            <a:avLst>
              <a:gd name="adj1" fmla="val -82030"/>
              <a:gd name="adj2" fmla="val 18346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latin typeface="微软雅黑" panose="020b0503020204020204" charset="-122"/>
                <a:ea typeface="微软雅黑" panose="020b0503020204020204" charset="-122"/>
                <a:cs typeface="微软雅黑" panose="020b0503020204020204" charset="-122"/>
              </a:rPr>
              <a:t>分度值</a:t>
            </a:r>
            <a:r>
              <a:rPr lang="en-US" altLang="zh-CN" sz="1600">
                <a:latin typeface="微软雅黑" panose="020b0503020204020204" charset="-122"/>
                <a:ea typeface="微软雅黑" panose="020b0503020204020204" charset="-122"/>
                <a:cs typeface="微软雅黑" panose="020b0503020204020204" charset="-122"/>
              </a:rPr>
              <a:t>1℃</a:t>
            </a:r>
            <a:r>
              <a:rPr lang="zh-CN" altLang="en-US" sz="1600">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此时读数为</a:t>
            </a:r>
            <a:r>
              <a:rPr lang="en-US" sz="1600">
                <a:latin typeface="微软雅黑" panose="020b0503020204020204" charset="-122"/>
                <a:ea typeface="微软雅黑" panose="020b0503020204020204" charset="-122"/>
                <a:cs typeface="微软雅黑" panose="020b0503020204020204" charset="-122"/>
              </a:rPr>
              <a:t>96</a:t>
            </a:r>
            <a:r>
              <a:rPr sz="1600">
                <a:latin typeface="微软雅黑" panose="020b0503020204020204" charset="-122"/>
                <a:ea typeface="微软雅黑" panose="020b0503020204020204" charset="-122"/>
                <a:cs typeface="微软雅黑" panose="020b0503020204020204" charset="-122"/>
              </a:rPr>
              <a:t>℃</a:t>
            </a:r>
          </a:p>
        </p:txBody>
      </p:sp>
      <p:sp>
        <p:nvSpPr>
          <p:cNvPr id="36" name="文本框 35" title=""/>
          <p:cNvSpPr txBox="1"/>
          <p:nvPr/>
        </p:nvSpPr>
        <p:spPr>
          <a:xfrm>
            <a:off x="10147300" y="2193925"/>
            <a:ext cx="42164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96</a:t>
            </a:r>
          </a:p>
        </p:txBody>
      </p:sp>
      <p:sp>
        <p:nvSpPr>
          <p:cNvPr id="37" name="矩形标注 36" title=""/>
          <p:cNvSpPr/>
          <p:nvPr/>
        </p:nvSpPr>
        <p:spPr>
          <a:xfrm>
            <a:off x="4023360" y="6220460"/>
            <a:ext cx="3129915" cy="386715"/>
          </a:xfrm>
          <a:prstGeom prst="wedgeRectCallout">
            <a:avLst>
              <a:gd name="adj1" fmla="val -51805"/>
              <a:gd name="adj2" fmla="val -150492"/>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sz="1600">
                <a:latin typeface="微软雅黑" panose="020b0503020204020204" charset="-122"/>
                <a:ea typeface="微软雅黑" panose="020b0503020204020204" charset="-122"/>
                <a:cs typeface="微软雅黑" panose="020b0503020204020204" charset="-122"/>
              </a:rPr>
              <a:t>水沸腾时，气泡上升，气泡变大</a:t>
            </a:r>
          </a:p>
        </p:txBody>
      </p:sp>
      <p:sp>
        <p:nvSpPr>
          <p:cNvPr id="38" name="文本框 37" title=""/>
          <p:cNvSpPr txBox="1"/>
          <p:nvPr/>
        </p:nvSpPr>
        <p:spPr>
          <a:xfrm>
            <a:off x="4801870" y="2594610"/>
            <a:ext cx="20116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持续吸热，温度不变</a:t>
            </a:r>
          </a:p>
        </p:txBody>
      </p:sp>
      <p:sp>
        <p:nvSpPr>
          <p:cNvPr id="40" name="文本框 39" title=""/>
          <p:cNvSpPr txBox="1"/>
          <p:nvPr/>
        </p:nvSpPr>
        <p:spPr>
          <a:xfrm>
            <a:off x="4415790" y="2931795"/>
            <a:ext cx="3860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时</a:t>
            </a:r>
          </a:p>
        </p:txBody>
      </p:sp>
      <p:sp>
        <p:nvSpPr>
          <p:cNvPr id="102" name="文本框 101" title=""/>
          <p:cNvSpPr txBox="1"/>
          <p:nvPr/>
        </p:nvSpPr>
        <p:spPr>
          <a:xfrm>
            <a:off x="6880225" y="3408045"/>
            <a:ext cx="4684395" cy="829945"/>
          </a:xfrm>
          <a:prstGeom prst="rect">
            <a:avLst/>
          </a:prstGeom>
          <a:noFill/>
          <a:ln w="9525">
            <a:noFill/>
          </a:ln>
        </p:spPr>
        <p:txBody>
          <a:bodyPr wrap="square">
            <a:spAutoFit/>
          </a:bodyPr>
          <a:lstStyle/>
          <a:p>
            <a:pPr indent="0"/>
            <a:r>
              <a:rPr lang="zh-CN" sz="1600" b="0">
                <a:solidFill>
                  <a:srgbClr val="FF0000"/>
                </a:solidFill>
                <a:latin typeface="微软雅黑" panose="020b0503020204020204" charset="-122"/>
                <a:ea typeface="微软雅黑" panose="020b0503020204020204" charset="-122"/>
              </a:rPr>
              <a:t>不正确，因为撤去酒精灯，由于石棉网的温度高于水的沸点，所以水不会立即停止沸腾，不能说明水沸腾时不需要吸热</a:t>
            </a:r>
            <a:endParaRPr lang="zh-CN" altLang="en-US" sz="1600" b="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wipe(left)">
                                      <p:cBhvr>
                                        <p:cTn id="26" dur="500"/>
                                        <p:tgtEl>
                                          <p:spTgt spid="6">
                                            <p:txEl>
                                              <p:pRg st="0" end="0"/>
                                            </p:txEl>
                                          </p:spTgt>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6">
                                            <p:txEl>
                                              <p:pRg st="1" end="1"/>
                                            </p:txEl>
                                          </p:spTgt>
                                        </p:tgtEl>
                                        <p:attrNameLst>
                                          <p:attrName>style.visibility</p:attrName>
                                        </p:attrNameLst>
                                      </p:cBhvr>
                                      <p:to>
                                        <p:strVal val="visible"/>
                                      </p:to>
                                    </p:set>
                                    <p:animEffect transition="in" filter="wipe(left)">
                                      <p:cBhvr>
                                        <p:cTn id="36" dur="500"/>
                                        <p:tgtEl>
                                          <p:spTgt spid="6">
                                            <p:txEl>
                                              <p:pRg st="1" end="1"/>
                                            </p:txEl>
                                          </p:spTgt>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animEffect transition="in" filter="wipe(left)">
                                      <p:cBhvr>
                                        <p:cTn id="41" dur="500"/>
                                        <p:tgtEl>
                                          <p:spTgt spid="6">
                                            <p:txEl>
                                              <p:pRg st="2" end="2"/>
                                            </p:txEl>
                                          </p:spTgt>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6">
                                            <p:txEl>
                                              <p:pRg st="3" end="3"/>
                                            </p:txEl>
                                          </p:spTgt>
                                        </p:tgtEl>
                                        <p:attrNameLst>
                                          <p:attrName>style.visibility</p:attrName>
                                        </p:attrNameLst>
                                      </p:cBhvr>
                                      <p:to>
                                        <p:strVal val="visible"/>
                                      </p:to>
                                    </p:set>
                                    <p:animEffect transition="in" filter="wipe(left)">
                                      <p:cBhvr>
                                        <p:cTn id="46" dur="500"/>
                                        <p:tgtEl>
                                          <p:spTgt spid="6">
                                            <p:txEl>
                                              <p:pRg st="3" end="3"/>
                                            </p:txEl>
                                          </p:spTgt>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barn(inVertical)">
                                      <p:cBhvr>
                                        <p:cTn id="51" dur="500"/>
                                        <p:tgtEl>
                                          <p:spTgt spid="13"/>
                                        </p:tgtEl>
                                      </p:cBhvr>
                                    </p:animEffect>
                                  </p:childTnLst>
                                </p:cTn>
                              </p:par>
                            </p:childTnLst>
                          </p:cTn>
                        </p:par>
                      </p:childTnLst>
                    </p:cTn>
                  </p:par>
                  <p:par>
                    <p:cTn id="52" fill="hold" nodeType="clickPar">
                      <p:stCondLst>
                        <p:cond delay="indefinite"/>
                        <p:cond evt="onBegin" delay="0">
                          <p:tn val="51"/>
                        </p:cond>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6">
                                            <p:txEl>
                                              <p:pRg st="4" end="4"/>
                                            </p:txEl>
                                          </p:spTgt>
                                        </p:tgtEl>
                                        <p:attrNameLst>
                                          <p:attrName>style.visibility</p:attrName>
                                        </p:attrNameLst>
                                      </p:cBhvr>
                                      <p:to>
                                        <p:strVal val="visible"/>
                                      </p:to>
                                    </p:set>
                                    <p:animEffect transition="in" filter="wipe(left)">
                                      <p:cBhvr>
                                        <p:cTn id="56" dur="500"/>
                                        <p:tgtEl>
                                          <p:spTgt spid="6">
                                            <p:txEl>
                                              <p:pRg st="4" end="4"/>
                                            </p:txEl>
                                          </p:spTgt>
                                        </p:tgtEl>
                                      </p:cBhvr>
                                    </p:animEffect>
                                  </p:childTnLst>
                                </p:cTn>
                              </p:par>
                            </p:childTnLst>
                          </p:cTn>
                        </p:par>
                      </p:childTnLst>
                    </p:cTn>
                  </p:par>
                  <p:par>
                    <p:cTn id="57" fill="hold" nodeType="clickPar">
                      <p:stCondLst>
                        <p:cond delay="indefinite"/>
                        <p:cond evt="onBegin" delay="0">
                          <p:tn val="56"/>
                        </p:cond>
                      </p:stCondLst>
                      <p:childTnLst>
                        <p:par>
                          <p:cTn id="58" fill="hold">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up)">
                                      <p:cBhvr>
                                        <p:cTn id="61" dur="500"/>
                                        <p:tgtEl>
                                          <p:spTgt spid="14"/>
                                        </p:tgtEl>
                                      </p:cBhvr>
                                    </p:animEffect>
                                  </p:childTnLst>
                                </p:cTn>
                              </p:par>
                            </p:childTnLst>
                          </p:cTn>
                        </p:par>
                      </p:childTnLst>
                    </p:cTn>
                  </p:par>
                  <p:par>
                    <p:cTn id="62" fill="hold" nodeType="clickPar">
                      <p:stCondLst>
                        <p:cond delay="indefinite"/>
                        <p:cond evt="onBegin" delay="0">
                          <p:tn val="61"/>
                        </p:cond>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barn(inVertical)">
                                      <p:cBhvr>
                                        <p:cTn id="66" dur="500"/>
                                        <p:tgtEl>
                                          <p:spTgt spid="15"/>
                                        </p:tgtEl>
                                      </p:cBhvr>
                                    </p:animEffect>
                                  </p:childTnLst>
                                </p:cTn>
                              </p:par>
                            </p:childTnLst>
                          </p:cTn>
                        </p:par>
                      </p:childTnLst>
                    </p:cTn>
                  </p:par>
                  <p:par>
                    <p:cTn id="67" fill="hold" nodeType="clickPar">
                      <p:stCondLst>
                        <p:cond delay="indefinite"/>
                        <p:cond evt="onBegin" delay="0">
                          <p:tn val="66"/>
                        </p:cond>
                      </p:stCondLst>
                      <p:childTnLst>
                        <p:par>
                          <p:cTn id="68" fill="hold">
                            <p:stCondLst>
                              <p:cond delay="0"/>
                            </p:stCondLst>
                            <p:childTnLst>
                              <p:par>
                                <p:cTn id="69" presetID="22" presetClass="entr" presetSubtype="2"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wipe(right)">
                                      <p:cBhvr>
                                        <p:cTn id="71" dur="500"/>
                                        <p:tgtEl>
                                          <p:spTgt spid="22"/>
                                        </p:tgtEl>
                                      </p:cBhvr>
                                    </p:animEffect>
                                  </p:childTnLst>
                                </p:cTn>
                              </p:par>
                            </p:childTnLst>
                          </p:cTn>
                        </p:par>
                      </p:childTnLst>
                    </p:cTn>
                  </p:par>
                  <p:par>
                    <p:cTn id="72" fill="hold" nodeType="clickPar">
                      <p:stCondLst>
                        <p:cond delay="indefinite"/>
                        <p:cond evt="onBegin" delay="0">
                          <p:tn val="71"/>
                        </p:cond>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barn(inVertical)">
                                      <p:cBhvr>
                                        <p:cTn id="76" dur="500"/>
                                        <p:tgtEl>
                                          <p:spTgt spid="36"/>
                                        </p:tgtEl>
                                      </p:cBhvr>
                                    </p:animEffect>
                                  </p:childTnLst>
                                </p:cTn>
                              </p:par>
                            </p:childTnLst>
                          </p:cTn>
                        </p:par>
                      </p:childTnLst>
                    </p:cTn>
                  </p:par>
                  <p:par>
                    <p:cTn id="77" fill="hold" nodeType="clickPar">
                      <p:stCondLst>
                        <p:cond delay="indefinite"/>
                        <p:cond evt="onBegin" delay="0">
                          <p:tn val="76"/>
                        </p:cond>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38"/>
                                        </p:tgtEl>
                                        <p:attrNameLst>
                                          <p:attrName>style.visibility</p:attrName>
                                        </p:attrNameLst>
                                      </p:cBhvr>
                                      <p:to>
                                        <p:strVal val="visible"/>
                                      </p:to>
                                    </p:set>
                                    <p:animEffect transition="in" filter="barn(inVertical)">
                                      <p:cBhvr>
                                        <p:cTn id="81" dur="500"/>
                                        <p:tgtEl>
                                          <p:spTgt spid="38"/>
                                        </p:tgtEl>
                                      </p:cBhvr>
                                    </p:animEffect>
                                  </p:childTnLst>
                                </p:cTn>
                              </p:par>
                            </p:childTnLst>
                          </p:cTn>
                        </p:par>
                      </p:childTnLst>
                    </p:cTn>
                  </p:par>
                  <p:par>
                    <p:cTn id="82" fill="hold" nodeType="clickPar">
                      <p:stCondLst>
                        <p:cond delay="indefinite"/>
                        <p:cond evt="onBegin" delay="0">
                          <p:tn val="81"/>
                        </p:cond>
                      </p:stCondLst>
                      <p:childTnLst>
                        <p:par>
                          <p:cTn id="83" fill="hold">
                            <p:stCondLst>
                              <p:cond delay="0"/>
                            </p:stCondLst>
                            <p:childTnLst>
                              <p:par>
                                <p:cTn id="84" presetID="22" presetClass="entr" presetSubtype="4" fill="hold" grpId="0" nodeType="click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wipe(down)">
                                      <p:cBhvr>
                                        <p:cTn id="86" dur="500"/>
                                        <p:tgtEl>
                                          <p:spTgt spid="37"/>
                                        </p:tgtEl>
                                      </p:cBhvr>
                                    </p:animEffect>
                                  </p:childTnLst>
                                </p:cTn>
                              </p:par>
                            </p:childTnLst>
                          </p:cTn>
                        </p:par>
                      </p:childTnLst>
                    </p:cTn>
                  </p:par>
                  <p:par>
                    <p:cTn id="87" fill="hold" nodeType="clickPar">
                      <p:stCondLst>
                        <p:cond delay="indefinite"/>
                        <p:cond evt="onBegin" delay="0">
                          <p:tn val="86"/>
                        </p:cond>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barn(inVertical)">
                                      <p:cBhvr>
                                        <p:cTn id="91" dur="500"/>
                                        <p:tgtEl>
                                          <p:spTgt spid="40"/>
                                        </p:tgtEl>
                                      </p:cBhvr>
                                    </p:animEffect>
                                  </p:childTnLst>
                                </p:cTn>
                              </p:par>
                            </p:childTnLst>
                          </p:cTn>
                        </p:par>
                      </p:childTnLst>
                    </p:cTn>
                  </p:par>
                  <p:par>
                    <p:cTn id="92" fill="hold" nodeType="clickPar">
                      <p:stCondLst>
                        <p:cond delay="indefinite"/>
                        <p:cond evt="onBegin" delay="0">
                          <p:tn val="91"/>
                        </p:cond>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102"/>
                                        </p:tgtEl>
                                        <p:attrNameLst>
                                          <p:attrName>style.visibility</p:attrName>
                                        </p:attrNameLst>
                                      </p:cBhvr>
                                      <p:to>
                                        <p:strVal val="visible"/>
                                      </p:to>
                                    </p:set>
                                    <p:animEffect transition="in" filter="wipe(left)">
                                      <p:cBhvr>
                                        <p:cTn id="96"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14" grpId="0" animBg="1"/>
      <p:bldP spid="15" grpId="0"/>
      <p:bldP spid="22" grpId="0" animBg="1"/>
      <p:bldP spid="36" grpId="0"/>
      <p:bldP spid="37" grpId="0" animBg="1"/>
      <p:bldP spid="38" grpId="0"/>
      <p:bldP spid="40" grpId="0"/>
      <p:bldP spid="102" grpId="0"/>
    </p:bldLst>
  </p:timing>
</p:sld>
</file>

<file path=ppt/slides/slide5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2"/>
          <a:stretch>
            <a:fillRect/>
          </a:stretch>
        </p:blipFill>
        <p:spPr>
          <a:xfrm>
            <a:off x="6567805" y="163195"/>
            <a:ext cx="903605" cy="923290"/>
          </a:xfrm>
          <a:prstGeom prst="rect">
            <a:avLst/>
          </a:prstGeom>
        </p:spPr>
      </p:pic>
      <p:sp>
        <p:nvSpPr>
          <p:cNvPr id="5" name="文本框 4" title=""/>
          <p:cNvSpPr txBox="1"/>
          <p:nvPr/>
        </p:nvSpPr>
        <p:spPr>
          <a:xfrm>
            <a:off x="7492365" y="222885"/>
            <a:ext cx="414591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3</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影响蒸发快慢的因素</a:t>
            </a:r>
            <a:endParaRPr lang="zh-CN" sz="2400" b="1">
              <a:solidFill>
                <a:srgbClr val="0070C0"/>
              </a:solidFill>
              <a:latin typeface="微软雅黑" panose="020b0503020204020204" charset="-122"/>
              <a:ea typeface="微软雅黑" panose="020b0503020204020204" charset="-122"/>
              <a:sym typeface="+mn-ea"/>
            </a:endParaRPr>
          </a:p>
        </p:txBody>
      </p:sp>
      <p:pic>
        <p:nvPicPr>
          <p:cNvPr id="10" name="图片 9" title=""/>
          <p:cNvPicPr>
            <a:picLocks noChangeAspect="1"/>
          </p:cNvPicPr>
          <p:nvPr/>
        </p:nvPicPr>
        <p:blipFill>
          <a:blip r:embed="rId3"/>
          <a:stretch>
            <a:fillRect/>
          </a:stretch>
        </p:blipFill>
        <p:spPr>
          <a:xfrm>
            <a:off x="292735" y="1556385"/>
            <a:ext cx="2013585" cy="483870"/>
          </a:xfrm>
          <a:prstGeom prst="rect">
            <a:avLst/>
          </a:prstGeom>
        </p:spPr>
      </p:pic>
      <p:sp>
        <p:nvSpPr>
          <p:cNvPr id="11" name="文本框 10" title=""/>
          <p:cNvSpPr txBox="1"/>
          <p:nvPr/>
        </p:nvSpPr>
        <p:spPr>
          <a:xfrm>
            <a:off x="2585085" y="1485265"/>
            <a:ext cx="2910205" cy="598805"/>
          </a:xfrm>
          <a:prstGeom prst="rect">
            <a:avLst/>
          </a:prstGeom>
          <a:noFill/>
        </p:spPr>
        <p:txBody>
          <a:bodyPr wrap="square" rtlCol="0" anchor="t">
            <a:spAutoFit/>
          </a:bodyPr>
          <a:lstStyle/>
          <a:p>
            <a:pPr fontAlgn="auto">
              <a:lnSpc>
                <a:spcPct val="150000"/>
              </a:lnSpc>
            </a:pPr>
            <a:r>
              <a:rPr lang="zh-CN" altLang="en-US" sz="2200" b="1">
                <a:latin typeface="微软雅黑" panose="020b0503020204020204" charset="-122"/>
                <a:ea typeface="微软雅黑" panose="020b0503020204020204" charset="-122"/>
                <a:cs typeface="微软雅黑" panose="020b0503020204020204" charset="-122"/>
              </a:rPr>
              <a:t>判断蒸发快慢的方法：</a:t>
            </a:r>
          </a:p>
        </p:txBody>
      </p:sp>
      <p:graphicFrame>
        <p:nvGraphicFramePr>
          <p:cNvPr id="16" name="表格 15" title=""/>
          <p:cNvGraphicFramePr>
            <a:graphicFrameLocks noGrp="1"/>
          </p:cNvGraphicFramePr>
          <p:nvPr/>
        </p:nvGraphicFramePr>
        <p:xfrm>
          <a:off x="407035" y="2339975"/>
          <a:ext cx="11135360" cy="2283460"/>
        </p:xfrm>
        <a:graphic>
          <a:graphicData uri="http://schemas.openxmlformats.org/drawingml/2006/table">
            <a:tbl>
              <a:tblPr firstRow="1" bandRow="1">
                <a:tableStyleId>{5940675A-B579-460E-94D1-54222C63F5DA}</a:tableStyleId>
              </a:tblPr>
              <a:tblGrid>
                <a:gridCol w="1635760"/>
                <a:gridCol w="9499600"/>
              </a:tblGrid>
              <a:tr h="773430">
                <a:tc>
                  <a:txBody>
                    <a:bodyPr vert="horz" wrap="square"/>
                    <a:lstStyle/>
                    <a:p>
                      <a:pPr indent="0" algn="ctr" fontAlgn="auto">
                        <a:lnSpc>
                          <a:spcPct val="150000"/>
                        </a:lnSpc>
                        <a:buNone/>
                      </a:pPr>
                      <a:r>
                        <a:rPr lang="en-US" sz="1800" b="1">
                          <a:latin typeface="微软雅黑" panose="020b0503020204020204" charset="-122"/>
                          <a:ea typeface="微软雅黑" panose="020b0503020204020204" charset="-122"/>
                          <a:cs typeface="宋体" panose="02010600030101010101" pitchFamily="2" charset="-122"/>
                        </a:rPr>
                        <a:t>明因素</a:t>
                      </a:r>
                      <a:endParaRPr lang="en-US" altLang="en-US" sz="18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fontAlgn="auto">
                        <a:lnSpc>
                          <a:spcPct val="150000"/>
                        </a:lnSpc>
                        <a:buNone/>
                      </a:pPr>
                      <a:r>
                        <a:rPr lang="en-US" sz="1800" b="0">
                          <a:solidFill>
                            <a:srgbClr val="C00000"/>
                          </a:solidFill>
                          <a:latin typeface="微软雅黑" panose="020b0503020204020204" charset="-122"/>
                          <a:ea typeface="微软雅黑" panose="020b0503020204020204" charset="-122"/>
                          <a:cs typeface="宋体" panose="02010600030101010101" pitchFamily="2" charset="-122"/>
                        </a:rPr>
                        <a:t>明确影响蒸发快慢的因素：液体的温度、液体与空气的接触面积、液体表面空气的流动速度</a:t>
                      </a:r>
                      <a:endParaRPr lang="en-US" altLang="en-US" sz="1800" b="0">
                        <a:solidFill>
                          <a:srgbClr val="C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03555">
                <a:tc>
                  <a:txBody>
                    <a:bodyPr vert="horz" wrap="square"/>
                    <a:lstStyle/>
                    <a:p>
                      <a:pPr indent="0" algn="ctr" fontAlgn="auto">
                        <a:lnSpc>
                          <a:spcPct val="150000"/>
                        </a:lnSpc>
                        <a:buNone/>
                      </a:pPr>
                      <a:r>
                        <a:rPr lang="en-US" sz="1800" b="1">
                          <a:latin typeface="微软雅黑" panose="020b0503020204020204" charset="-122"/>
                          <a:ea typeface="微软雅黑" panose="020b0503020204020204" charset="-122"/>
                          <a:cs typeface="宋体" panose="02010600030101010101" pitchFamily="2" charset="-122"/>
                        </a:rPr>
                        <a:t>晓影响</a:t>
                      </a:r>
                      <a:endParaRPr lang="en-US" altLang="en-US" sz="18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fontAlgn="auto">
                        <a:lnSpc>
                          <a:spcPct val="150000"/>
                        </a:lnSpc>
                        <a:buNone/>
                      </a:pPr>
                      <a:r>
                        <a:rPr lang="en-US" sz="1800" b="0">
                          <a:solidFill>
                            <a:srgbClr val="C00000"/>
                          </a:solidFill>
                          <a:latin typeface="微软雅黑" panose="020b0503020204020204" charset="-122"/>
                          <a:ea typeface="微软雅黑" panose="020b0503020204020204" charset="-122"/>
                          <a:cs typeface="宋体" panose="02010600030101010101" pitchFamily="2" charset="-122"/>
                        </a:rPr>
                        <a:t>液体温度越高，与空气接触面积越大，表面空气流动的速度越大，蒸发越快</a:t>
                      </a:r>
                      <a:endParaRPr lang="en-US" altLang="en-US" sz="1800" b="0">
                        <a:solidFill>
                          <a:srgbClr val="C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006475">
                <a:tc>
                  <a:txBody>
                    <a:bodyPr vert="horz" wrap="square"/>
                    <a:lstStyle/>
                    <a:p>
                      <a:pPr indent="0" algn="ctr" fontAlgn="auto">
                        <a:lnSpc>
                          <a:spcPct val="150000"/>
                        </a:lnSpc>
                        <a:buNone/>
                      </a:pPr>
                      <a:r>
                        <a:rPr lang="en-US" sz="1800" b="1">
                          <a:latin typeface="微软雅黑" panose="020b0503020204020204" charset="-122"/>
                          <a:ea typeface="微软雅黑" panose="020b0503020204020204" charset="-122"/>
                          <a:cs typeface="宋体" panose="02010600030101010101" pitchFamily="2" charset="-122"/>
                        </a:rPr>
                        <a:t>知方法</a:t>
                      </a:r>
                      <a:endParaRPr lang="en-US" altLang="en-US" sz="18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fontAlgn="auto">
                        <a:lnSpc>
                          <a:spcPct val="150000"/>
                        </a:lnSpc>
                        <a:buNone/>
                      </a:pPr>
                      <a:r>
                        <a:rPr lang="en-US" sz="1800" b="0">
                          <a:solidFill>
                            <a:srgbClr val="C00000"/>
                          </a:solidFill>
                          <a:latin typeface="微软雅黑" panose="020b0503020204020204" charset="-122"/>
                          <a:ea typeface="微软雅黑" panose="020b0503020204020204" charset="-122"/>
                          <a:cs typeface="宋体" panose="02010600030101010101" pitchFamily="2" charset="-122"/>
                        </a:rPr>
                        <a:t>分析全面，并明确题目中是加快蒸发还是减慢蒸发，以影响蒸发快慢的三个因素为依据，知晓切合实际的具体方法</a:t>
                      </a:r>
                      <a:endParaRPr lang="en-US" altLang="en-US" sz="1800" b="0">
                        <a:solidFill>
                          <a:srgbClr val="C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wipe(left)">
                                      <p:cBhvr>
                                        <p:cTn id="31" dur="500"/>
                                        <p:tgtEl>
                                          <p:spTgt spid="11">
                                            <p:txEl>
                                              <p:pRg st="0" end="0"/>
                                            </p:txEl>
                                          </p:spTgt>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5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2"/>
          <a:stretch>
            <a:fillRect/>
          </a:stretch>
        </p:blipFill>
        <p:spPr>
          <a:xfrm>
            <a:off x="6301740" y="193675"/>
            <a:ext cx="903605" cy="923290"/>
          </a:xfrm>
          <a:prstGeom prst="rect">
            <a:avLst/>
          </a:prstGeom>
        </p:spPr>
      </p:pic>
      <p:sp>
        <p:nvSpPr>
          <p:cNvPr id="5" name="文本框 4" title=""/>
          <p:cNvSpPr txBox="1"/>
          <p:nvPr/>
        </p:nvSpPr>
        <p:spPr>
          <a:xfrm>
            <a:off x="7226300" y="253365"/>
            <a:ext cx="414591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3</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影响蒸发快慢的因素</a:t>
            </a:r>
            <a:endParaRPr lang="zh-CN" sz="2400" b="1">
              <a:solidFill>
                <a:srgbClr val="0070C0"/>
              </a:solidFill>
              <a:latin typeface="微软雅黑" panose="020b0503020204020204" charset="-122"/>
              <a:ea typeface="微软雅黑" panose="020b0503020204020204" charset="-122"/>
              <a:sym typeface="+mn-ea"/>
            </a:endParaRPr>
          </a:p>
        </p:txBody>
      </p:sp>
      <p:sp>
        <p:nvSpPr>
          <p:cNvPr id="7" name="文本框 6" title=""/>
          <p:cNvSpPr txBox="1"/>
          <p:nvPr/>
        </p:nvSpPr>
        <p:spPr>
          <a:xfrm>
            <a:off x="292735" y="1323975"/>
            <a:ext cx="11760835" cy="1568450"/>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sym typeface="+mn-ea"/>
              </a:rPr>
              <a:t>【</a:t>
            </a:r>
            <a:r>
              <a:rPr lang="zh-CN" sz="1600">
                <a:solidFill>
                  <a:schemeClr val="accent1"/>
                </a:solidFill>
                <a:latin typeface="微软雅黑" panose="020b0503020204020204" charset="-122"/>
                <a:ea typeface="微软雅黑" panose="020b0503020204020204" charset="-122"/>
                <a:cs typeface="微软雅黑" panose="020b0503020204020204" charset="-122"/>
                <a:sym typeface="+mn-ea"/>
              </a:rPr>
              <a:t>例</a:t>
            </a:r>
            <a:r>
              <a:rPr lang="en-US" altLang="zh-CN" sz="1600">
                <a:solidFill>
                  <a:schemeClr val="accent1"/>
                </a:solidFill>
                <a:latin typeface="微软雅黑" panose="020b0503020204020204" charset="-122"/>
                <a:ea typeface="微软雅黑" panose="020b0503020204020204" charset="-122"/>
                <a:cs typeface="微软雅黑" panose="020b0503020204020204" charset="-122"/>
                <a:sym typeface="+mn-ea"/>
              </a:rPr>
              <a:t>3</a:t>
            </a:r>
            <a:r>
              <a:rPr lang="zh-CN" altLang="en-US" sz="1600">
                <a:solidFill>
                  <a:schemeClr val="accent1"/>
                </a:solidFill>
                <a:latin typeface="微软雅黑" panose="020b0503020204020204" charset="-122"/>
                <a:ea typeface="微软雅黑" panose="020b0503020204020204" charset="-122"/>
                <a:cs typeface="微软雅黑" panose="020b0503020204020204" charset="-122"/>
                <a:sym typeface="+mn-ea"/>
              </a:rPr>
              <a:t>】</a:t>
            </a:r>
            <a:r>
              <a:rPr sz="1600" b="1">
                <a:latin typeface="微软雅黑" panose="020b0503020204020204" charset="-122"/>
                <a:ea typeface="微软雅黑" panose="020b0503020204020204" charset="-122"/>
                <a:cs typeface="微软雅黑" panose="020b0503020204020204" charset="-122"/>
                <a:sym typeface="+mn-ea"/>
              </a:rPr>
              <a:t>（2023·江西）</a:t>
            </a:r>
            <a:r>
              <a:rPr sz="1600">
                <a:latin typeface="微软雅黑" panose="020b0503020204020204" charset="-122"/>
                <a:ea typeface="微软雅黑" panose="020b0503020204020204" charset="-122"/>
                <a:cs typeface="微软雅黑" panose="020b0503020204020204" charset="-122"/>
                <a:sym typeface="+mn-ea"/>
              </a:rPr>
              <a:t>在物理探究活动中，某同学在手上涂抹酒精，过了一会儿，酒精消失，手感到凉凉的。根据以上证据，能得出的结论是（　　）。</a:t>
            </a: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A. 酒精发生了蒸发现象</a:t>
            </a:r>
            <a:r>
              <a:rPr lang="en-US" sz="1600">
                <a:latin typeface="微软雅黑" panose="020b0503020204020204" charset="-122"/>
                <a:ea typeface="微软雅黑" panose="020b0503020204020204" charset="-122"/>
                <a:cs typeface="微软雅黑" panose="020b0503020204020204" charset="-122"/>
                <a:sym typeface="+mn-ea"/>
              </a:rPr>
              <a:t>                </a:t>
            </a:r>
            <a:r>
              <a:rPr sz="1600">
                <a:latin typeface="微软雅黑" panose="020b0503020204020204" charset="-122"/>
                <a:ea typeface="微软雅黑" panose="020b0503020204020204" charset="-122"/>
                <a:cs typeface="微软雅黑" panose="020b0503020204020204" charset="-122"/>
                <a:sym typeface="+mn-ea"/>
              </a:rPr>
              <a:t>B. 酒精蒸发需要吸热；</a:t>
            </a: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C. 酒精温度越高，蒸发越快</a:t>
            </a:r>
            <a:r>
              <a:rPr lang="en-US" sz="1600">
                <a:latin typeface="微软雅黑" panose="020b0503020204020204" charset="-122"/>
                <a:ea typeface="微软雅黑" panose="020b0503020204020204" charset="-122"/>
                <a:cs typeface="微软雅黑" panose="020b0503020204020204" charset="-122"/>
                <a:sym typeface="+mn-ea"/>
              </a:rPr>
              <a:t>         </a:t>
            </a:r>
            <a:r>
              <a:rPr sz="1600">
                <a:latin typeface="微软雅黑" panose="020b0503020204020204" charset="-122"/>
                <a:ea typeface="微软雅黑" panose="020b0503020204020204" charset="-122"/>
                <a:cs typeface="微软雅黑" panose="020b0503020204020204" charset="-122"/>
                <a:sym typeface="+mn-ea"/>
              </a:rPr>
              <a:t>D. 酒精表面空气流动越快，蒸发越快</a:t>
            </a:r>
          </a:p>
        </p:txBody>
      </p:sp>
      <p:sp>
        <p:nvSpPr>
          <p:cNvPr id="14" name="矩形标注 13" title=""/>
          <p:cNvSpPr/>
          <p:nvPr/>
        </p:nvSpPr>
        <p:spPr>
          <a:xfrm>
            <a:off x="7350760" y="1914525"/>
            <a:ext cx="4518025" cy="771525"/>
          </a:xfrm>
          <a:prstGeom prst="wedgeRectCallout">
            <a:avLst>
              <a:gd name="adj1" fmla="val -76535"/>
              <a:gd name="adj2" fmla="val 242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手感到凉，是因为在酒精蒸发过程中，吸收手的热量；无法证明酒精温度高低和空气的流速快慢</a:t>
            </a:r>
          </a:p>
        </p:txBody>
      </p:sp>
      <p:sp>
        <p:nvSpPr>
          <p:cNvPr id="15" name="文本框 14" title=""/>
          <p:cNvSpPr txBox="1"/>
          <p:nvPr/>
        </p:nvSpPr>
        <p:spPr>
          <a:xfrm>
            <a:off x="1784350" y="1816100"/>
            <a:ext cx="45339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AB</a:t>
            </a:r>
          </a:p>
        </p:txBody>
      </p:sp>
      <p:cxnSp>
        <p:nvCxnSpPr>
          <p:cNvPr id="23" name="直接连接符 22" title=""/>
          <p:cNvCxnSpPr/>
          <p:nvPr/>
        </p:nvCxnSpPr>
        <p:spPr>
          <a:xfrm>
            <a:off x="127000" y="2959735"/>
            <a:ext cx="11938635" cy="0"/>
          </a:xfrm>
          <a:prstGeom prst="line">
            <a:avLst/>
          </a:prstGeom>
          <a:ln w="28575" cmpd="sng">
            <a:solidFill>
              <a:schemeClr val="accent2"/>
            </a:solidFill>
            <a:prstDash val="lgDashDot"/>
          </a:ln>
        </p:spPr>
        <p:style>
          <a:lnRef idx="1">
            <a:schemeClr val="accent1"/>
          </a:lnRef>
          <a:fillRef idx="0">
            <a:schemeClr val="accent1"/>
          </a:fillRef>
          <a:effectRef idx="0">
            <a:schemeClr val="accent1"/>
          </a:effectRef>
          <a:fontRef idx="minor">
            <a:schemeClr val="tx1"/>
          </a:fontRef>
        </p:style>
      </p:cxnSp>
      <p:sp>
        <p:nvSpPr>
          <p:cNvPr id="2" name="文本框 1" title=""/>
          <p:cNvSpPr txBox="1"/>
          <p:nvPr/>
        </p:nvSpPr>
        <p:spPr>
          <a:xfrm>
            <a:off x="292735" y="3063240"/>
            <a:ext cx="11760835" cy="3415030"/>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sym typeface="+mn-ea"/>
              </a:rPr>
              <a:t>【</a:t>
            </a:r>
            <a:r>
              <a:rPr lang="zh-CN" sz="1600">
                <a:solidFill>
                  <a:schemeClr val="accent1"/>
                </a:solidFill>
                <a:latin typeface="微软雅黑" panose="020b0503020204020204" charset="-122"/>
                <a:ea typeface="微软雅黑" panose="020b0503020204020204" charset="-122"/>
                <a:cs typeface="微软雅黑" panose="020b0503020204020204" charset="-122"/>
                <a:sym typeface="+mn-ea"/>
              </a:rPr>
              <a:t>变式</a:t>
            </a:r>
            <a:r>
              <a:rPr lang="en-US" altLang="zh-CN" sz="1600">
                <a:solidFill>
                  <a:schemeClr val="accent1"/>
                </a:solidFill>
                <a:latin typeface="微软雅黑" panose="020b0503020204020204" charset="-122"/>
                <a:ea typeface="微软雅黑" panose="020b0503020204020204" charset="-122"/>
                <a:cs typeface="微软雅黑" panose="020b0503020204020204" charset="-122"/>
                <a:sym typeface="+mn-ea"/>
              </a:rPr>
              <a:t>3-1</a:t>
            </a:r>
            <a:r>
              <a:rPr lang="zh-CN" altLang="en-US" sz="1600">
                <a:solidFill>
                  <a:schemeClr val="accent1"/>
                </a:solidFill>
                <a:latin typeface="微软雅黑" panose="020b0503020204020204" charset="-122"/>
                <a:ea typeface="微软雅黑" panose="020b0503020204020204" charset="-122"/>
                <a:cs typeface="微软雅黑" panose="020b0503020204020204" charset="-122"/>
                <a:sym typeface="+mn-ea"/>
              </a:rPr>
              <a:t>】</a:t>
            </a:r>
            <a:r>
              <a:rPr sz="1600" b="1">
                <a:latin typeface="微软雅黑" panose="020b0503020204020204" charset="-122"/>
                <a:ea typeface="微软雅黑" panose="020b0503020204020204" charset="-122"/>
                <a:cs typeface="微软雅黑" panose="020b0503020204020204" charset="-122"/>
                <a:sym typeface="+mn-ea"/>
              </a:rPr>
              <a:t>（2023·福建）</a:t>
            </a:r>
            <a:r>
              <a:rPr sz="1600">
                <a:latin typeface="微软雅黑" panose="020b0503020204020204" charset="-122"/>
                <a:ea typeface="微软雅黑" panose="020b0503020204020204" charset="-122"/>
                <a:cs typeface="微软雅黑" panose="020b0503020204020204" charset="-122"/>
                <a:sym typeface="+mn-ea"/>
              </a:rPr>
              <a:t>利用低温箱和温度传感器探究不同温度的水降温的快慢，温度传感器可实时监测并自动记录水温，如图甲所示。</a:t>
            </a: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（1）实验时，在三个相同的杯子中加入________相同、初温不同的水。</a:t>
            </a: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将温度传感器的探头浸没水中测量水温时，应注意探头不要_________；</a:t>
            </a: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（2）将三杯水同时放入-30℃的低温箱中冷却，箱内的风扇可使箱内气</a:t>
            </a: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流稳定循环，使得三杯水受冷环境_________；</a:t>
            </a: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3）同时用三个温度传感器分别监测三杯水的温度，并获得温度随时间变化的图象如图乙。分析图象可知：在其他条件相同的情况下，初温高的水降温_________（填“快”或“慢”）；水在凝固过程中，_________热量，温度保持不变；</a:t>
            </a: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（4）为提高实验结论的普遍性，实验时应在每杯水中放入多个探头，对杯子中不同的_________水进行测量。</a:t>
            </a:r>
          </a:p>
        </p:txBody>
      </p:sp>
      <p:pic>
        <p:nvPicPr>
          <p:cNvPr id="6" name="图片 346" title=""/>
          <p:cNvPicPr>
            <a:picLocks noChangeAspect="1"/>
          </p:cNvPicPr>
          <p:nvPr/>
        </p:nvPicPr>
        <p:blipFill>
          <a:blip r:embed="rId3"/>
          <a:stretch>
            <a:fillRect/>
          </a:stretch>
        </p:blipFill>
        <p:spPr>
          <a:xfrm>
            <a:off x="7662228" y="3562350"/>
            <a:ext cx="3400425" cy="1562100"/>
          </a:xfrm>
          <a:prstGeom prst="rect">
            <a:avLst/>
          </a:prstGeom>
          <a:noFill/>
          <a:ln w="9525">
            <a:noFill/>
          </a:ln>
        </p:spPr>
      </p:pic>
      <p:sp>
        <p:nvSpPr>
          <p:cNvPr id="10" name="矩形标注 9" title=""/>
          <p:cNvSpPr/>
          <p:nvPr/>
        </p:nvSpPr>
        <p:spPr>
          <a:xfrm>
            <a:off x="2776220" y="3457575"/>
            <a:ext cx="1277620" cy="346075"/>
          </a:xfrm>
          <a:prstGeom prst="wedgeRectCallout">
            <a:avLst>
              <a:gd name="adj1" fmla="val -68886"/>
              <a:gd name="adj2" fmla="val 92568"/>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sz="1600">
                <a:latin typeface="微软雅黑" panose="020b0503020204020204" charset="-122"/>
                <a:ea typeface="微软雅黑" panose="020b0503020204020204" charset="-122"/>
                <a:cs typeface="微软雅黑" panose="020b0503020204020204" charset="-122"/>
              </a:rPr>
              <a:t>控制变量法</a:t>
            </a:r>
          </a:p>
        </p:txBody>
      </p:sp>
      <p:sp>
        <p:nvSpPr>
          <p:cNvPr id="11" name="文本框 10" title=""/>
          <p:cNvSpPr txBox="1"/>
          <p:nvPr/>
        </p:nvSpPr>
        <p:spPr>
          <a:xfrm>
            <a:off x="4053840" y="3863975"/>
            <a:ext cx="589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质量</a:t>
            </a:r>
          </a:p>
        </p:txBody>
      </p:sp>
      <p:sp>
        <p:nvSpPr>
          <p:cNvPr id="22" name="矩形标注 21" title=""/>
          <p:cNvSpPr/>
          <p:nvPr/>
        </p:nvSpPr>
        <p:spPr>
          <a:xfrm>
            <a:off x="5385435" y="3457575"/>
            <a:ext cx="2714625" cy="346075"/>
          </a:xfrm>
          <a:prstGeom prst="wedgeRectCallout">
            <a:avLst>
              <a:gd name="adj1" fmla="val 47240"/>
              <a:gd name="adj2" fmla="val 20906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1600">
                <a:latin typeface="微软雅黑" panose="020b0503020204020204" charset="-122"/>
                <a:ea typeface="微软雅黑" panose="020b0503020204020204" charset="-122"/>
                <a:cs typeface="微软雅黑" panose="020b0503020204020204" charset="-122"/>
              </a:rPr>
              <a:t>测温时，探头不能碰底或壁</a:t>
            </a:r>
          </a:p>
        </p:txBody>
      </p:sp>
      <p:sp>
        <p:nvSpPr>
          <p:cNvPr id="13" name="文本框 12" title=""/>
          <p:cNvSpPr txBox="1"/>
          <p:nvPr/>
        </p:nvSpPr>
        <p:spPr>
          <a:xfrm>
            <a:off x="5650865" y="4201160"/>
            <a:ext cx="2011680" cy="337185"/>
          </a:xfrm>
          <a:prstGeom prst="rect">
            <a:avLst/>
          </a:prstGeom>
          <a:noFill/>
        </p:spPr>
        <p:txBody>
          <a:bodyPr wrap="none" rtlCol="0">
            <a:spAutoFit/>
          </a:bodyPr>
          <a:lstStyle/>
          <a:p>
            <a:pPr algn="l"/>
            <a:r>
              <a:rPr lang="zh-CN" altLang="en-US" sz="1600">
                <a:solidFill>
                  <a:srgbClr val="FF0000"/>
                </a:solidFill>
                <a:latin typeface="微软雅黑" panose="020b0503020204020204" charset="-122"/>
                <a:ea typeface="微软雅黑" panose="020b0503020204020204" charset="-122"/>
              </a:rPr>
              <a:t>接触杯底或接触杯壁</a:t>
            </a:r>
          </a:p>
        </p:txBody>
      </p:sp>
      <p:sp>
        <p:nvSpPr>
          <p:cNvPr id="16" name="文本框 15" title=""/>
          <p:cNvSpPr txBox="1"/>
          <p:nvPr/>
        </p:nvSpPr>
        <p:spPr>
          <a:xfrm>
            <a:off x="3533140" y="4957445"/>
            <a:ext cx="589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相同</a:t>
            </a:r>
          </a:p>
        </p:txBody>
      </p:sp>
      <p:sp>
        <p:nvSpPr>
          <p:cNvPr id="27" name="矩形标注 26" title=""/>
          <p:cNvSpPr/>
          <p:nvPr/>
        </p:nvSpPr>
        <p:spPr>
          <a:xfrm>
            <a:off x="10188575" y="3503295"/>
            <a:ext cx="1711325" cy="353695"/>
          </a:xfrm>
          <a:prstGeom prst="wedgeRectCallout">
            <a:avLst>
              <a:gd name="adj1" fmla="val -79053"/>
              <a:gd name="adj2" fmla="val 147666"/>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sz="1600">
                <a:latin typeface="微软雅黑" panose="020b0503020204020204" charset="-122"/>
                <a:ea typeface="微软雅黑" panose="020b0503020204020204" charset="-122"/>
                <a:cs typeface="微软雅黑" panose="020b0503020204020204" charset="-122"/>
              </a:rPr>
              <a:t>初温高，降温快</a:t>
            </a:r>
          </a:p>
        </p:txBody>
      </p:sp>
      <p:sp>
        <p:nvSpPr>
          <p:cNvPr id="17" name="文本框 16" title=""/>
          <p:cNvSpPr txBox="1"/>
          <p:nvPr/>
        </p:nvSpPr>
        <p:spPr>
          <a:xfrm>
            <a:off x="2635885" y="5657850"/>
            <a:ext cx="3860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快</a:t>
            </a:r>
          </a:p>
        </p:txBody>
      </p:sp>
      <p:sp>
        <p:nvSpPr>
          <p:cNvPr id="18" name="文本框 17" title=""/>
          <p:cNvSpPr txBox="1"/>
          <p:nvPr/>
        </p:nvSpPr>
        <p:spPr>
          <a:xfrm>
            <a:off x="7205345" y="5674995"/>
            <a:ext cx="589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放出</a:t>
            </a:r>
          </a:p>
        </p:txBody>
      </p:sp>
      <p:sp>
        <p:nvSpPr>
          <p:cNvPr id="19" name="矩形标注 18" title=""/>
          <p:cNvSpPr/>
          <p:nvPr/>
        </p:nvSpPr>
        <p:spPr>
          <a:xfrm>
            <a:off x="4053840" y="6448425"/>
            <a:ext cx="1277620" cy="346075"/>
          </a:xfrm>
          <a:prstGeom prst="wedgeRectCallout">
            <a:avLst>
              <a:gd name="adj1" fmla="val 63717"/>
              <a:gd name="adj2" fmla="val -71651"/>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sz="1600">
                <a:latin typeface="微软雅黑" panose="020b0503020204020204" charset="-122"/>
                <a:ea typeface="微软雅黑" panose="020b0503020204020204" charset="-122"/>
                <a:cs typeface="微软雅黑" panose="020b0503020204020204" charset="-122"/>
              </a:rPr>
              <a:t>避免偶然性</a:t>
            </a:r>
          </a:p>
        </p:txBody>
      </p:sp>
      <p:sp>
        <p:nvSpPr>
          <p:cNvPr id="20" name="文本框 19" title=""/>
          <p:cNvSpPr txBox="1"/>
          <p:nvPr/>
        </p:nvSpPr>
        <p:spPr>
          <a:xfrm>
            <a:off x="8163560" y="6032500"/>
            <a:ext cx="589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位置</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left)">
                                      <p:cBhvr>
                                        <p:cTn id="26" dur="500"/>
                                        <p:tgtEl>
                                          <p:spTgt spid="7">
                                            <p:txEl>
                                              <p:pRg st="0" end="0"/>
                                            </p:txEl>
                                          </p:spTgt>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Effect transition="in" filter="wipe(left)">
                                      <p:cBhvr>
                                        <p:cTn id="31" dur="500"/>
                                        <p:tgtEl>
                                          <p:spTgt spid="7">
                                            <p:txEl>
                                              <p:pRg st="1" end="1"/>
                                            </p:txEl>
                                          </p:spTgt>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7">
                                            <p:txEl>
                                              <p:pRg st="2" end="2"/>
                                            </p:txEl>
                                          </p:spTgt>
                                        </p:tgtEl>
                                        <p:attrNameLst>
                                          <p:attrName>style.visibility</p:attrName>
                                        </p:attrNameLst>
                                      </p:cBhvr>
                                      <p:to>
                                        <p:strVal val="visible"/>
                                      </p:to>
                                    </p:set>
                                    <p:animEffect transition="in" filter="wipe(left)">
                                      <p:cBhvr>
                                        <p:cTn id="36" dur="500"/>
                                        <p:tgtEl>
                                          <p:spTgt spid="7">
                                            <p:txEl>
                                              <p:pRg st="2" end="2"/>
                                            </p:txEl>
                                          </p:spTgt>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up)">
                                      <p:cBhvr>
                                        <p:cTn id="41" dur="500"/>
                                        <p:tgtEl>
                                          <p:spTgt spid="14"/>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left)">
                                      <p:cBhvr>
                                        <p:cTn id="51" dur="500"/>
                                        <p:tgtEl>
                                          <p:spTgt spid="23"/>
                                        </p:tgtEl>
                                      </p:cBhvr>
                                    </p:animEffect>
                                  </p:childTnLst>
                                </p:cTn>
                              </p:par>
                            </p:childTnLst>
                          </p:cTn>
                        </p:par>
                      </p:childTnLst>
                    </p:cTn>
                  </p:par>
                  <p:par>
                    <p:cTn id="52" fill="hold" nodeType="clickPar">
                      <p:stCondLst>
                        <p:cond delay="indefinite"/>
                        <p:cond evt="onBegin" delay="0">
                          <p:tn val="51"/>
                        </p:cond>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2">
                                            <p:txEl>
                                              <p:pRg st="0" end="0"/>
                                            </p:txEl>
                                          </p:spTgt>
                                        </p:tgtEl>
                                        <p:attrNameLst>
                                          <p:attrName>style.visibility</p:attrName>
                                        </p:attrNameLst>
                                      </p:cBhvr>
                                      <p:to>
                                        <p:strVal val="visible"/>
                                      </p:to>
                                    </p:set>
                                    <p:animEffect transition="in" filter="wipe(left)">
                                      <p:cBhvr>
                                        <p:cTn id="56" dur="500"/>
                                        <p:tgtEl>
                                          <p:spTgt spid="2">
                                            <p:txEl>
                                              <p:pRg st="0" end="0"/>
                                            </p:txEl>
                                          </p:spTgt>
                                        </p:tgtEl>
                                      </p:cBhvr>
                                    </p:animEffect>
                                  </p:childTnLst>
                                </p:cTn>
                              </p:par>
                            </p:childTnLst>
                          </p:cTn>
                        </p:par>
                      </p:childTnLst>
                    </p:cTn>
                  </p:par>
                  <p:par>
                    <p:cTn id="57" fill="hold" nodeType="clickPar">
                      <p:stCondLst>
                        <p:cond delay="indefinite"/>
                        <p:cond evt="onBegin" delay="0">
                          <p:tn val="56"/>
                        </p:cond>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
                                            <p:txEl>
                                              <p:pRg st="1" end="1"/>
                                            </p:txEl>
                                          </p:spTgt>
                                        </p:tgtEl>
                                        <p:attrNameLst>
                                          <p:attrName>style.visibility</p:attrName>
                                        </p:attrNameLst>
                                      </p:cBhvr>
                                      <p:to>
                                        <p:strVal val="visible"/>
                                      </p:to>
                                    </p:set>
                                    <p:animEffect transition="in" filter="wipe(left)">
                                      <p:cBhvr>
                                        <p:cTn id="61" dur="500"/>
                                        <p:tgtEl>
                                          <p:spTgt spid="2">
                                            <p:txEl>
                                              <p:pRg st="1" end="1"/>
                                            </p:txEl>
                                          </p:spTgt>
                                        </p:tgtEl>
                                      </p:cBhvr>
                                    </p:animEffect>
                                  </p:childTnLst>
                                </p:cTn>
                              </p:par>
                            </p:childTnLst>
                          </p:cTn>
                        </p:par>
                      </p:childTnLst>
                    </p:cTn>
                  </p:par>
                  <p:par>
                    <p:cTn id="62" fill="hold" nodeType="clickPar">
                      <p:stCondLst>
                        <p:cond delay="indefinite"/>
                        <p:cond evt="onBegin" delay="0">
                          <p:tn val="61"/>
                        </p:cond>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2">
                                            <p:txEl>
                                              <p:pRg st="2" end="2"/>
                                            </p:txEl>
                                          </p:spTgt>
                                        </p:tgtEl>
                                        <p:attrNameLst>
                                          <p:attrName>style.visibility</p:attrName>
                                        </p:attrNameLst>
                                      </p:cBhvr>
                                      <p:to>
                                        <p:strVal val="visible"/>
                                      </p:to>
                                    </p:set>
                                    <p:animEffect transition="in" filter="wipe(left)">
                                      <p:cBhvr>
                                        <p:cTn id="66" dur="500"/>
                                        <p:tgtEl>
                                          <p:spTgt spid="2">
                                            <p:txEl>
                                              <p:pRg st="2" end="2"/>
                                            </p:txEl>
                                          </p:spTgt>
                                        </p:tgtEl>
                                      </p:cBhvr>
                                    </p:animEffect>
                                  </p:childTnLst>
                                </p:cTn>
                              </p:par>
                            </p:childTnLst>
                          </p:cTn>
                        </p:par>
                      </p:childTnLst>
                    </p:cTn>
                  </p:par>
                  <p:par>
                    <p:cTn id="67" fill="hold" nodeType="clickPar">
                      <p:stCondLst>
                        <p:cond delay="indefinite"/>
                        <p:cond evt="onBegin" delay="0">
                          <p:tn val="66"/>
                        </p:cond>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2">
                                            <p:txEl>
                                              <p:pRg st="3" end="3"/>
                                            </p:txEl>
                                          </p:spTgt>
                                        </p:tgtEl>
                                        <p:attrNameLst>
                                          <p:attrName>style.visibility</p:attrName>
                                        </p:attrNameLst>
                                      </p:cBhvr>
                                      <p:to>
                                        <p:strVal val="visible"/>
                                      </p:to>
                                    </p:set>
                                    <p:animEffect transition="in" filter="wipe(left)">
                                      <p:cBhvr>
                                        <p:cTn id="71" dur="500"/>
                                        <p:tgtEl>
                                          <p:spTgt spid="2">
                                            <p:txEl>
                                              <p:pRg st="3" end="3"/>
                                            </p:txEl>
                                          </p:spTgt>
                                        </p:tgtEl>
                                      </p:cBhvr>
                                    </p:animEffect>
                                  </p:childTnLst>
                                </p:cTn>
                              </p:par>
                            </p:childTnLst>
                          </p:cTn>
                        </p:par>
                      </p:childTnLst>
                    </p:cTn>
                  </p:par>
                  <p:par>
                    <p:cTn id="72" fill="hold" nodeType="clickPar">
                      <p:stCondLst>
                        <p:cond delay="indefinite"/>
                        <p:cond evt="onBegin" delay="0">
                          <p:tn val="71"/>
                        </p:cond>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2">
                                            <p:txEl>
                                              <p:pRg st="4" end="4"/>
                                            </p:txEl>
                                          </p:spTgt>
                                        </p:tgtEl>
                                        <p:attrNameLst>
                                          <p:attrName>style.visibility</p:attrName>
                                        </p:attrNameLst>
                                      </p:cBhvr>
                                      <p:to>
                                        <p:strVal val="visible"/>
                                      </p:to>
                                    </p:set>
                                    <p:animEffect transition="in" filter="wipe(left)">
                                      <p:cBhvr>
                                        <p:cTn id="76" dur="500"/>
                                        <p:tgtEl>
                                          <p:spTgt spid="2">
                                            <p:txEl>
                                              <p:pRg st="4" end="4"/>
                                            </p:txEl>
                                          </p:spTgt>
                                        </p:tgtEl>
                                      </p:cBhvr>
                                    </p:animEffect>
                                  </p:childTnLst>
                                </p:cTn>
                              </p:par>
                            </p:childTnLst>
                          </p:cTn>
                        </p:par>
                      </p:childTnLst>
                    </p:cTn>
                  </p:par>
                  <p:par>
                    <p:cTn id="77" fill="hold" nodeType="clickPar">
                      <p:stCondLst>
                        <p:cond delay="indefinite"/>
                        <p:cond evt="onBegin" delay="0">
                          <p:tn val="76"/>
                        </p:cond>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2">
                                            <p:txEl>
                                              <p:pRg st="5" end="5"/>
                                            </p:txEl>
                                          </p:spTgt>
                                        </p:tgtEl>
                                        <p:attrNameLst>
                                          <p:attrName>style.visibility</p:attrName>
                                        </p:attrNameLst>
                                      </p:cBhvr>
                                      <p:to>
                                        <p:strVal val="visible"/>
                                      </p:to>
                                    </p:set>
                                    <p:animEffect transition="in" filter="wipe(left)">
                                      <p:cBhvr>
                                        <p:cTn id="81" dur="500"/>
                                        <p:tgtEl>
                                          <p:spTgt spid="2">
                                            <p:txEl>
                                              <p:pRg st="5" end="5"/>
                                            </p:txEl>
                                          </p:spTgt>
                                        </p:tgtEl>
                                      </p:cBhvr>
                                    </p:animEffect>
                                  </p:childTnLst>
                                </p:cTn>
                              </p:par>
                            </p:childTnLst>
                          </p:cTn>
                        </p:par>
                      </p:childTnLst>
                    </p:cTn>
                  </p:par>
                  <p:par>
                    <p:cTn id="82" fill="hold" nodeType="clickPar">
                      <p:stCondLst>
                        <p:cond delay="indefinite"/>
                        <p:cond evt="onBegin" delay="0">
                          <p:tn val="81"/>
                        </p:cond>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2">
                                            <p:txEl>
                                              <p:pRg st="6" end="6"/>
                                            </p:txEl>
                                          </p:spTgt>
                                        </p:tgtEl>
                                        <p:attrNameLst>
                                          <p:attrName>style.visibility</p:attrName>
                                        </p:attrNameLst>
                                      </p:cBhvr>
                                      <p:to>
                                        <p:strVal val="visible"/>
                                      </p:to>
                                    </p:set>
                                    <p:animEffect transition="in" filter="wipe(left)">
                                      <p:cBhvr>
                                        <p:cTn id="86" dur="500"/>
                                        <p:tgtEl>
                                          <p:spTgt spid="2">
                                            <p:txEl>
                                              <p:pRg st="6" end="6"/>
                                            </p:txEl>
                                          </p:spTgt>
                                        </p:tgtEl>
                                      </p:cBhvr>
                                    </p:animEffect>
                                  </p:childTnLst>
                                </p:cTn>
                              </p:par>
                            </p:childTnLst>
                          </p:cTn>
                        </p:par>
                      </p:childTnLst>
                    </p:cTn>
                  </p:par>
                  <p:par>
                    <p:cTn id="87" fill="hold" nodeType="clickPar">
                      <p:stCondLst>
                        <p:cond delay="indefinite"/>
                        <p:cond evt="onBegin" delay="0">
                          <p:tn val="86"/>
                        </p:cond>
                      </p:stCondLst>
                      <p:childTnLst>
                        <p:par>
                          <p:cTn id="88" fill="hold">
                            <p:stCondLst>
                              <p:cond delay="0"/>
                            </p:stCondLst>
                            <p:childTnLst>
                              <p:par>
                                <p:cTn id="89" presetID="22" presetClass="entr" presetSubtype="1" fill="hold" grpId="0" nodeType="clickEffect">
                                  <p:stCondLst>
                                    <p:cond delay="0"/>
                                  </p:stCondLst>
                                  <p:childTnLst>
                                    <p:set>
                                      <p:cBhvr>
                                        <p:cTn id="90" dur="1" fill="hold">
                                          <p:stCondLst>
                                            <p:cond delay="0"/>
                                          </p:stCondLst>
                                        </p:cTn>
                                        <p:tgtEl>
                                          <p:spTgt spid="6"/>
                                        </p:tgtEl>
                                        <p:attrNameLst>
                                          <p:attrName>style.visibility</p:attrName>
                                        </p:attrNameLst>
                                      </p:cBhvr>
                                      <p:to>
                                        <p:strVal val="visible"/>
                                      </p:to>
                                    </p:set>
                                    <p:animEffect transition="in" filter="wipe(up)">
                                      <p:cBhvr>
                                        <p:cTn id="91" dur="500"/>
                                        <p:tgtEl>
                                          <p:spTgt spid="6"/>
                                        </p:tgtEl>
                                      </p:cBhvr>
                                    </p:animEffect>
                                  </p:childTnLst>
                                </p:cTn>
                              </p:par>
                            </p:childTnLst>
                          </p:cTn>
                        </p:par>
                      </p:childTnLst>
                    </p:cTn>
                  </p:par>
                  <p:par>
                    <p:cTn id="92" fill="hold" nodeType="clickPar">
                      <p:stCondLst>
                        <p:cond delay="indefinite"/>
                        <p:cond evt="onBegin" delay="0">
                          <p:tn val="91"/>
                        </p:cond>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10"/>
                                        </p:tgtEl>
                                        <p:attrNameLst>
                                          <p:attrName>style.visibility</p:attrName>
                                        </p:attrNameLst>
                                      </p:cBhvr>
                                      <p:to>
                                        <p:strVal val="visible"/>
                                      </p:to>
                                    </p:set>
                                    <p:animEffect transition="in" filter="barn(inVertical)">
                                      <p:cBhvr>
                                        <p:cTn id="96" dur="500"/>
                                        <p:tgtEl>
                                          <p:spTgt spid="10"/>
                                        </p:tgtEl>
                                      </p:cBhvr>
                                    </p:animEffect>
                                  </p:childTnLst>
                                </p:cTn>
                              </p:par>
                            </p:childTnLst>
                          </p:cTn>
                        </p:par>
                      </p:childTnLst>
                    </p:cTn>
                  </p:par>
                  <p:par>
                    <p:cTn id="97" fill="hold" nodeType="clickPar">
                      <p:stCondLst>
                        <p:cond delay="indefinite"/>
                        <p:cond evt="onBegin" delay="0">
                          <p:tn val="96"/>
                        </p:cond>
                      </p:stCondLst>
                      <p:childTnLst>
                        <p:par>
                          <p:cTn id="98" fill="hold">
                            <p:stCondLst>
                              <p:cond delay="0"/>
                            </p:stCondLst>
                            <p:childTnLst>
                              <p:par>
                                <p:cTn id="99" presetID="22" presetClass="entr" presetSubtype="2" fill="hold" grpId="0" nodeType="clickEffect">
                                  <p:stCondLst>
                                    <p:cond delay="0"/>
                                  </p:stCondLst>
                                  <p:childTnLst>
                                    <p:set>
                                      <p:cBhvr>
                                        <p:cTn id="100" dur="1" fill="hold">
                                          <p:stCondLst>
                                            <p:cond delay="0"/>
                                          </p:stCondLst>
                                        </p:cTn>
                                        <p:tgtEl>
                                          <p:spTgt spid="22"/>
                                        </p:tgtEl>
                                        <p:attrNameLst>
                                          <p:attrName>style.visibility</p:attrName>
                                        </p:attrNameLst>
                                      </p:cBhvr>
                                      <p:to>
                                        <p:strVal val="visible"/>
                                      </p:to>
                                    </p:set>
                                    <p:animEffect transition="in" filter="wipe(right)">
                                      <p:cBhvr>
                                        <p:cTn id="101" dur="500"/>
                                        <p:tgtEl>
                                          <p:spTgt spid="22"/>
                                        </p:tgtEl>
                                      </p:cBhvr>
                                    </p:animEffect>
                                  </p:childTnLst>
                                </p:cTn>
                              </p:par>
                            </p:childTnLst>
                          </p:cTn>
                        </p:par>
                      </p:childTnLst>
                    </p:cTn>
                  </p:par>
                  <p:par>
                    <p:cTn id="102" fill="hold" nodeType="clickPar">
                      <p:stCondLst>
                        <p:cond delay="indefinite"/>
                        <p:cond evt="onBegin" delay="0">
                          <p:tn val="101"/>
                        </p:cond>
                      </p:stCondLst>
                      <p:childTnLst>
                        <p:par>
                          <p:cTn id="103" fill="hold">
                            <p:stCondLst>
                              <p:cond delay="0"/>
                            </p:stCondLst>
                            <p:childTnLst>
                              <p:par>
                                <p:cTn id="104" presetID="16" presetClass="entr" presetSubtype="21" fill="hold" grpId="0" nodeType="clickEffect">
                                  <p:stCondLst>
                                    <p:cond delay="0"/>
                                  </p:stCondLst>
                                  <p:childTnLst>
                                    <p:set>
                                      <p:cBhvr>
                                        <p:cTn id="105" dur="1" fill="hold">
                                          <p:stCondLst>
                                            <p:cond delay="0"/>
                                          </p:stCondLst>
                                        </p:cTn>
                                        <p:tgtEl>
                                          <p:spTgt spid="11"/>
                                        </p:tgtEl>
                                        <p:attrNameLst>
                                          <p:attrName>style.visibility</p:attrName>
                                        </p:attrNameLst>
                                      </p:cBhvr>
                                      <p:to>
                                        <p:strVal val="visible"/>
                                      </p:to>
                                    </p:set>
                                    <p:animEffect transition="in" filter="barn(inVertical)">
                                      <p:cBhvr>
                                        <p:cTn id="106" dur="500"/>
                                        <p:tgtEl>
                                          <p:spTgt spid="11"/>
                                        </p:tgtEl>
                                      </p:cBhvr>
                                    </p:animEffect>
                                  </p:childTnLst>
                                </p:cTn>
                              </p:par>
                            </p:childTnLst>
                          </p:cTn>
                        </p:par>
                      </p:childTnLst>
                    </p:cTn>
                  </p:par>
                  <p:par>
                    <p:cTn id="107" fill="hold" nodeType="clickPar">
                      <p:stCondLst>
                        <p:cond delay="indefinite"/>
                        <p:cond evt="onBegin" delay="0">
                          <p:tn val="106"/>
                        </p:cond>
                      </p:stCondLst>
                      <p:childTnLst>
                        <p:par>
                          <p:cTn id="108" fill="hold">
                            <p:stCondLst>
                              <p:cond delay="0"/>
                            </p:stCondLst>
                            <p:childTnLst>
                              <p:par>
                                <p:cTn id="109" presetID="16" presetClass="entr" presetSubtype="21" fill="hold" grpId="0" nodeType="clickEffect">
                                  <p:stCondLst>
                                    <p:cond delay="0"/>
                                  </p:stCondLst>
                                  <p:childTnLst>
                                    <p:set>
                                      <p:cBhvr>
                                        <p:cTn id="110" dur="1" fill="hold">
                                          <p:stCondLst>
                                            <p:cond delay="0"/>
                                          </p:stCondLst>
                                        </p:cTn>
                                        <p:tgtEl>
                                          <p:spTgt spid="13"/>
                                        </p:tgtEl>
                                        <p:attrNameLst>
                                          <p:attrName>style.visibility</p:attrName>
                                        </p:attrNameLst>
                                      </p:cBhvr>
                                      <p:to>
                                        <p:strVal val="visible"/>
                                      </p:to>
                                    </p:set>
                                    <p:animEffect transition="in" filter="barn(inVertical)">
                                      <p:cBhvr>
                                        <p:cTn id="111" dur="500"/>
                                        <p:tgtEl>
                                          <p:spTgt spid="13"/>
                                        </p:tgtEl>
                                      </p:cBhvr>
                                    </p:animEffect>
                                  </p:childTnLst>
                                </p:cTn>
                              </p:par>
                            </p:childTnLst>
                          </p:cTn>
                        </p:par>
                      </p:childTnLst>
                    </p:cTn>
                  </p:par>
                  <p:par>
                    <p:cTn id="112" fill="hold" nodeType="clickPar">
                      <p:stCondLst>
                        <p:cond delay="indefinite"/>
                        <p:cond evt="onBegin" delay="0">
                          <p:tn val="111"/>
                        </p:cond>
                      </p:stCondLst>
                      <p:childTnLst>
                        <p:par>
                          <p:cTn id="113" fill="hold">
                            <p:stCondLst>
                              <p:cond delay="0"/>
                            </p:stCondLst>
                            <p:childTnLst>
                              <p:par>
                                <p:cTn id="114" presetID="22" presetClass="entr" presetSubtype="2" fill="hold" grpId="0" nodeType="clickEffect">
                                  <p:stCondLst>
                                    <p:cond delay="0"/>
                                  </p:stCondLst>
                                  <p:childTnLst>
                                    <p:set>
                                      <p:cBhvr>
                                        <p:cTn id="115" dur="1" fill="hold">
                                          <p:stCondLst>
                                            <p:cond delay="0"/>
                                          </p:stCondLst>
                                        </p:cTn>
                                        <p:tgtEl>
                                          <p:spTgt spid="27"/>
                                        </p:tgtEl>
                                        <p:attrNameLst>
                                          <p:attrName>style.visibility</p:attrName>
                                        </p:attrNameLst>
                                      </p:cBhvr>
                                      <p:to>
                                        <p:strVal val="visible"/>
                                      </p:to>
                                    </p:set>
                                    <p:animEffect transition="in" filter="wipe(right)">
                                      <p:cBhvr>
                                        <p:cTn id="116" dur="500"/>
                                        <p:tgtEl>
                                          <p:spTgt spid="27"/>
                                        </p:tgtEl>
                                      </p:cBhvr>
                                    </p:animEffect>
                                  </p:childTnLst>
                                </p:cTn>
                              </p:par>
                            </p:childTnLst>
                          </p:cTn>
                        </p:par>
                      </p:childTnLst>
                    </p:cTn>
                  </p:par>
                  <p:par>
                    <p:cTn id="117" fill="hold" nodeType="clickPar">
                      <p:stCondLst>
                        <p:cond delay="indefinite"/>
                        <p:cond evt="onBegin" delay="0">
                          <p:tn val="116"/>
                        </p:cond>
                      </p:stCondLst>
                      <p:childTnLst>
                        <p:par>
                          <p:cTn id="118" fill="hold">
                            <p:stCondLst>
                              <p:cond delay="0"/>
                            </p:stCondLst>
                            <p:childTnLst>
                              <p:par>
                                <p:cTn id="119" presetID="16" presetClass="entr" presetSubtype="21" fill="hold" grpId="0" nodeType="clickEffect">
                                  <p:stCondLst>
                                    <p:cond delay="0"/>
                                  </p:stCondLst>
                                  <p:childTnLst>
                                    <p:set>
                                      <p:cBhvr>
                                        <p:cTn id="120" dur="1" fill="hold">
                                          <p:stCondLst>
                                            <p:cond delay="0"/>
                                          </p:stCondLst>
                                        </p:cTn>
                                        <p:tgtEl>
                                          <p:spTgt spid="16"/>
                                        </p:tgtEl>
                                        <p:attrNameLst>
                                          <p:attrName>style.visibility</p:attrName>
                                        </p:attrNameLst>
                                      </p:cBhvr>
                                      <p:to>
                                        <p:strVal val="visible"/>
                                      </p:to>
                                    </p:set>
                                    <p:animEffect transition="in" filter="barn(inVertical)">
                                      <p:cBhvr>
                                        <p:cTn id="121" dur="500"/>
                                        <p:tgtEl>
                                          <p:spTgt spid="16"/>
                                        </p:tgtEl>
                                      </p:cBhvr>
                                    </p:animEffect>
                                  </p:childTnLst>
                                </p:cTn>
                              </p:par>
                            </p:childTnLst>
                          </p:cTn>
                        </p:par>
                      </p:childTnLst>
                    </p:cTn>
                  </p:par>
                  <p:par>
                    <p:cTn id="122" fill="hold" nodeType="clickPar">
                      <p:stCondLst>
                        <p:cond delay="indefinite"/>
                        <p:cond evt="onBegin" delay="0">
                          <p:tn val="121"/>
                        </p:cond>
                      </p:stCondLst>
                      <p:childTnLst>
                        <p:par>
                          <p:cTn id="123" fill="hold">
                            <p:stCondLst>
                              <p:cond delay="0"/>
                            </p:stCondLst>
                            <p:childTnLst>
                              <p:par>
                                <p:cTn id="124" presetID="16" presetClass="entr" presetSubtype="21" fill="hold" grpId="0" nodeType="clickEffect">
                                  <p:stCondLst>
                                    <p:cond delay="0"/>
                                  </p:stCondLst>
                                  <p:childTnLst>
                                    <p:set>
                                      <p:cBhvr>
                                        <p:cTn id="125" dur="1" fill="hold">
                                          <p:stCondLst>
                                            <p:cond delay="0"/>
                                          </p:stCondLst>
                                        </p:cTn>
                                        <p:tgtEl>
                                          <p:spTgt spid="17"/>
                                        </p:tgtEl>
                                        <p:attrNameLst>
                                          <p:attrName>style.visibility</p:attrName>
                                        </p:attrNameLst>
                                      </p:cBhvr>
                                      <p:to>
                                        <p:strVal val="visible"/>
                                      </p:to>
                                    </p:set>
                                    <p:animEffect transition="in" filter="barn(inVertical)">
                                      <p:cBhvr>
                                        <p:cTn id="126" dur="500"/>
                                        <p:tgtEl>
                                          <p:spTgt spid="17"/>
                                        </p:tgtEl>
                                      </p:cBhvr>
                                    </p:animEffect>
                                  </p:childTnLst>
                                </p:cTn>
                              </p:par>
                            </p:childTnLst>
                          </p:cTn>
                        </p:par>
                      </p:childTnLst>
                    </p:cTn>
                  </p:par>
                  <p:par>
                    <p:cTn id="127" fill="hold" nodeType="clickPar">
                      <p:stCondLst>
                        <p:cond delay="indefinite"/>
                        <p:cond evt="onBegin" delay="0">
                          <p:tn val="126"/>
                        </p:cond>
                      </p:stCondLst>
                      <p:childTnLst>
                        <p:par>
                          <p:cTn id="128" fill="hold">
                            <p:stCondLst>
                              <p:cond delay="0"/>
                            </p:stCondLst>
                            <p:childTnLst>
                              <p:par>
                                <p:cTn id="129" presetID="22" presetClass="entr" presetSubtype="1" fill="hold" grpId="0" nodeType="clickEffect">
                                  <p:stCondLst>
                                    <p:cond delay="0"/>
                                  </p:stCondLst>
                                  <p:childTnLst>
                                    <p:set>
                                      <p:cBhvr>
                                        <p:cTn id="130" dur="1" fill="hold">
                                          <p:stCondLst>
                                            <p:cond delay="0"/>
                                          </p:stCondLst>
                                        </p:cTn>
                                        <p:tgtEl>
                                          <p:spTgt spid="18"/>
                                        </p:tgtEl>
                                        <p:attrNameLst>
                                          <p:attrName>style.visibility</p:attrName>
                                        </p:attrNameLst>
                                      </p:cBhvr>
                                      <p:to>
                                        <p:strVal val="visible"/>
                                      </p:to>
                                    </p:set>
                                    <p:animEffect transition="in" filter="wipe(up)">
                                      <p:cBhvr>
                                        <p:cTn id="131" dur="500"/>
                                        <p:tgtEl>
                                          <p:spTgt spid="18"/>
                                        </p:tgtEl>
                                      </p:cBhvr>
                                    </p:animEffect>
                                  </p:childTnLst>
                                </p:cTn>
                              </p:par>
                            </p:childTnLst>
                          </p:cTn>
                        </p:par>
                      </p:childTnLst>
                    </p:cTn>
                  </p:par>
                  <p:par>
                    <p:cTn id="132" fill="hold" nodeType="clickPar">
                      <p:stCondLst>
                        <p:cond delay="indefinite"/>
                        <p:cond evt="onBegin" delay="0">
                          <p:tn val="131"/>
                        </p:cond>
                      </p:stCondLst>
                      <p:childTnLst>
                        <p:par>
                          <p:cTn id="133" fill="hold">
                            <p:stCondLst>
                              <p:cond delay="0"/>
                            </p:stCondLst>
                            <p:childTnLst>
                              <p:par>
                                <p:cTn id="134" presetID="16" presetClass="entr" presetSubtype="21" fill="hold" grpId="0" nodeType="clickEffect">
                                  <p:stCondLst>
                                    <p:cond delay="0"/>
                                  </p:stCondLst>
                                  <p:childTnLst>
                                    <p:set>
                                      <p:cBhvr>
                                        <p:cTn id="135" dur="1" fill="hold">
                                          <p:stCondLst>
                                            <p:cond delay="0"/>
                                          </p:stCondLst>
                                        </p:cTn>
                                        <p:tgtEl>
                                          <p:spTgt spid="19"/>
                                        </p:tgtEl>
                                        <p:attrNameLst>
                                          <p:attrName>style.visibility</p:attrName>
                                        </p:attrNameLst>
                                      </p:cBhvr>
                                      <p:to>
                                        <p:strVal val="visible"/>
                                      </p:to>
                                    </p:set>
                                    <p:animEffect transition="in" filter="barn(inVertical)">
                                      <p:cBhvr>
                                        <p:cTn id="136" dur="500"/>
                                        <p:tgtEl>
                                          <p:spTgt spid="19"/>
                                        </p:tgtEl>
                                      </p:cBhvr>
                                    </p:animEffect>
                                  </p:childTnLst>
                                </p:cTn>
                              </p:par>
                            </p:childTnLst>
                          </p:cTn>
                        </p:par>
                      </p:childTnLst>
                    </p:cTn>
                  </p:par>
                  <p:par>
                    <p:cTn id="137" fill="hold" nodeType="clickPar">
                      <p:stCondLst>
                        <p:cond delay="indefinite"/>
                        <p:cond evt="onBegin" delay="0">
                          <p:tn val="136"/>
                        </p:cond>
                      </p:stCondLst>
                      <p:childTnLst>
                        <p:par>
                          <p:cTn id="138" fill="hold">
                            <p:stCondLst>
                              <p:cond delay="0"/>
                            </p:stCondLst>
                            <p:childTnLst>
                              <p:par>
                                <p:cTn id="139" presetID="22" presetClass="entr" presetSubtype="8" fill="hold" grpId="0" nodeType="clickEffect">
                                  <p:stCondLst>
                                    <p:cond delay="0"/>
                                  </p:stCondLst>
                                  <p:childTnLst>
                                    <p:set>
                                      <p:cBhvr>
                                        <p:cTn id="140" dur="1" fill="hold">
                                          <p:stCondLst>
                                            <p:cond delay="0"/>
                                          </p:stCondLst>
                                        </p:cTn>
                                        <p:tgtEl>
                                          <p:spTgt spid="20"/>
                                        </p:tgtEl>
                                        <p:attrNameLst>
                                          <p:attrName>style.visibility</p:attrName>
                                        </p:attrNameLst>
                                      </p:cBhvr>
                                      <p:to>
                                        <p:strVal val="visible"/>
                                      </p:to>
                                    </p:set>
                                    <p:animEffect transition="in" filter="wipe(left)">
                                      <p:cBhvr>
                                        <p:cTn id="1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14" grpId="0" animBg="1"/>
      <p:bldP spid="15" grpId="0"/>
      <p:bldP spid="6" grpId="0" animBg="1"/>
      <p:bldP spid="10" grpId="0" animBg="1"/>
      <p:bldP spid="11" grpId="0"/>
      <p:bldP spid="22" grpId="0" animBg="1"/>
      <p:bldP spid="13" grpId="0"/>
      <p:bldP spid="16" grpId="0"/>
      <p:bldP spid="27" grpId="0" animBg="1"/>
      <p:bldP spid="17" grpId="0"/>
      <p:bldP spid="18" grpId="0" animBg="1"/>
      <p:bldP spid="19" grpId="0" animBg="1"/>
      <p:bldP spid="20" grpId="0"/>
    </p:bldLst>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3" name="文本框 42" title=""/>
          <p:cNvSpPr txBox="1"/>
          <p:nvPr/>
        </p:nvSpPr>
        <p:spPr>
          <a:xfrm>
            <a:off x="812165" y="523240"/>
            <a:ext cx="2242820" cy="733425"/>
          </a:xfrm>
          <a:prstGeom prst="rect">
            <a:avLst/>
          </a:prstGeom>
          <a:noFill/>
        </p:spPr>
        <p:txBody>
          <a:bodyPr wrap="none" lIns="0" tIns="0" rIns="0" bIns="0"/>
          <a:lstStyle/>
          <a:p>
            <a:pPr>
              <a:lnSpc>
                <a:spcPct val="110000"/>
              </a:lnSpc>
            </a:pPr>
            <a:r>
              <a:rPr lang="zh-CN" altLang="en-US" sz="4000">
                <a:solidFill>
                  <a:schemeClr val="accent2">
                    <a:lumMod val="75000"/>
                  </a:schemeClr>
                </a:solidFill>
                <a:latin typeface="微软雅黑" panose="020b0503020204020204" charset="-122"/>
                <a:ea typeface="微软雅黑" panose="020b0503020204020204" charset="-122"/>
              </a:rPr>
              <a:t>知识建构</a:t>
            </a:r>
          </a:p>
        </p:txBody>
      </p:sp>
      <p:pic>
        <p:nvPicPr>
          <p:cNvPr id="4" name="图片 1" title=""/>
          <p:cNvPicPr>
            <a:picLocks noChangeAspect="1"/>
          </p:cNvPicPr>
          <p:nvPr/>
        </p:nvPicPr>
        <p:blipFill>
          <a:blip r:embed="rId3"/>
          <a:stretch>
            <a:fillRect/>
          </a:stretch>
        </p:blipFill>
        <p:spPr>
          <a:xfrm>
            <a:off x="1922780" y="1256665"/>
            <a:ext cx="7908925" cy="557403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2" presetClass="entr" presetSubtype="4"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fill="hold"/>
                                        <p:tgtEl>
                                          <p:spTgt spid="43"/>
                                        </p:tgtEl>
                                        <p:attrNameLst>
                                          <p:attrName>ppt_x</p:attrName>
                                        </p:attrNameLst>
                                      </p:cBhvr>
                                      <p:tavLst>
                                        <p:tav tm="0">
                                          <p:val>
                                            <p:strVal val="#ppt_x"/>
                                          </p:val>
                                        </p:tav>
                                        <p:tav tm="100000">
                                          <p:val>
                                            <p:strVal val="#ppt_x"/>
                                          </p:val>
                                        </p:tav>
                                      </p:tavLst>
                                    </p:anim>
                                    <p:anim calcmode="lin" valueType="num">
                                      <p:cBhvr additive="base">
                                        <p:cTn id="1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6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2"/>
          <a:stretch>
            <a:fillRect/>
          </a:stretch>
        </p:blipFill>
        <p:spPr>
          <a:xfrm>
            <a:off x="6557962" y="141858"/>
            <a:ext cx="903605" cy="923290"/>
          </a:xfrm>
          <a:prstGeom prst="rect">
            <a:avLst/>
          </a:prstGeom>
        </p:spPr>
      </p:pic>
      <p:sp>
        <p:nvSpPr>
          <p:cNvPr id="5" name="文本框 4" title=""/>
          <p:cNvSpPr txBox="1"/>
          <p:nvPr/>
        </p:nvSpPr>
        <p:spPr>
          <a:xfrm>
            <a:off x="7482522" y="201548"/>
            <a:ext cx="414591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3</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影响蒸发快慢的因素</a:t>
            </a:r>
            <a:endParaRPr lang="zh-CN" sz="2400" b="1">
              <a:solidFill>
                <a:srgbClr val="0070C0"/>
              </a:solidFill>
              <a:latin typeface="微软雅黑" panose="020b0503020204020204" charset="-122"/>
              <a:ea typeface="微软雅黑" panose="020b0503020204020204" charset="-122"/>
              <a:sym typeface="+mn-ea"/>
            </a:endParaRPr>
          </a:p>
        </p:txBody>
      </p:sp>
      <p:sp>
        <p:nvSpPr>
          <p:cNvPr id="7" name="文本框 6" title=""/>
          <p:cNvSpPr txBox="1"/>
          <p:nvPr/>
        </p:nvSpPr>
        <p:spPr>
          <a:xfrm>
            <a:off x="292735" y="1323975"/>
            <a:ext cx="11760835" cy="2584450"/>
          </a:xfrm>
          <a:prstGeom prst="rect">
            <a:avLst/>
          </a:prstGeom>
          <a:noFill/>
        </p:spPr>
        <p:txBody>
          <a:bodyPr wrap="square" rtlCol="0" anchor="t">
            <a:spAutoFit/>
          </a:bodyPr>
          <a:lstStyle/>
          <a:p>
            <a:pPr fontAlgn="auto">
              <a:lnSpc>
                <a:spcPct val="150000"/>
              </a:lnSpc>
            </a:pPr>
            <a:r>
              <a:rPr>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【变式3-2】</a:t>
            </a:r>
            <a:r>
              <a:rPr b="1">
                <a:latin typeface="微软雅黑" panose="020b0503020204020204" charset="-122"/>
                <a:ea typeface="微软雅黑" panose="020b0503020204020204" charset="-122"/>
                <a:cs typeface="微软雅黑" panose="020b0503020204020204" charset="-122"/>
                <a:sym typeface="+mn-ea"/>
              </a:rPr>
              <a:t>（2021·十堰）</a:t>
            </a:r>
            <a:r>
              <a:rPr>
                <a:latin typeface="微软雅黑" panose="020b0503020204020204" charset="-122"/>
                <a:ea typeface="微软雅黑" panose="020b0503020204020204" charset="-122"/>
                <a:cs typeface="微软雅黑" panose="020b0503020204020204" charset="-122"/>
                <a:sym typeface="+mn-ea"/>
              </a:rPr>
              <a:t>今年十堰市部分区域气温高达36℃，小明在教室使用电风扇吹风，感到凉爽，是因为（   ）。</a:t>
            </a:r>
          </a:p>
          <a:p>
            <a:pPr fontAlgn="auto">
              <a:lnSpc>
                <a:spcPct val="150000"/>
              </a:lnSpc>
            </a:pPr>
            <a:r>
              <a:rPr>
                <a:latin typeface="微软雅黑" panose="020b0503020204020204" charset="-122"/>
                <a:ea typeface="微软雅黑" panose="020b0503020204020204" charset="-122"/>
                <a:cs typeface="微软雅黑" panose="020b0503020204020204" charset="-122"/>
                <a:sym typeface="+mn-ea"/>
              </a:rPr>
              <a:t>A. 电风扇吹出的风，能吸收人体的热量；</a:t>
            </a:r>
          </a:p>
          <a:p>
            <a:pPr fontAlgn="auto">
              <a:lnSpc>
                <a:spcPct val="150000"/>
              </a:lnSpc>
            </a:pPr>
            <a:r>
              <a:rPr>
                <a:latin typeface="微软雅黑" panose="020b0503020204020204" charset="-122"/>
                <a:ea typeface="微软雅黑" panose="020b0503020204020204" charset="-122"/>
                <a:cs typeface="微软雅黑" panose="020b0503020204020204" charset="-122"/>
                <a:sym typeface="+mn-ea"/>
              </a:rPr>
              <a:t>B. 电风扇吹出的风，能降低教室内的气温；</a:t>
            </a:r>
          </a:p>
          <a:p>
            <a:pPr fontAlgn="auto">
              <a:lnSpc>
                <a:spcPct val="150000"/>
              </a:lnSpc>
            </a:pPr>
            <a:r>
              <a:rPr>
                <a:latin typeface="微软雅黑" panose="020b0503020204020204" charset="-122"/>
                <a:ea typeface="微软雅黑" panose="020b0503020204020204" charset="-122"/>
                <a:cs typeface="微软雅黑" panose="020b0503020204020204" charset="-122"/>
                <a:sym typeface="+mn-ea"/>
              </a:rPr>
              <a:t>C. 电风扇吹出的风，能加快人体表面汗液的蒸发；</a:t>
            </a:r>
          </a:p>
          <a:p>
            <a:pPr fontAlgn="auto">
              <a:lnSpc>
                <a:spcPct val="150000"/>
              </a:lnSpc>
            </a:pPr>
            <a:r>
              <a:rPr>
                <a:latin typeface="微软雅黑" panose="020b0503020204020204" charset="-122"/>
                <a:ea typeface="微软雅黑" panose="020b0503020204020204" charset="-122"/>
                <a:cs typeface="微软雅黑" panose="020b0503020204020204" charset="-122"/>
                <a:sym typeface="+mn-ea"/>
              </a:rPr>
              <a:t>D. 电风扇吹出的风，能把人体周围的热空气带走</a:t>
            </a:r>
          </a:p>
        </p:txBody>
      </p:sp>
      <p:sp>
        <p:nvSpPr>
          <p:cNvPr id="15" name="文本框 14" title=""/>
          <p:cNvSpPr txBox="1"/>
          <p:nvPr/>
        </p:nvSpPr>
        <p:spPr>
          <a:xfrm>
            <a:off x="562610" y="1887220"/>
            <a:ext cx="31877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C</a:t>
            </a:r>
          </a:p>
        </p:txBody>
      </p:sp>
      <p:graphicFrame>
        <p:nvGraphicFramePr>
          <p:cNvPr id="21" name="图示 20" title=""/>
          <p:cNvGraphicFramePr/>
          <p:nvPr/>
        </p:nvGraphicFramePr>
        <p:xfrm>
          <a:off x="3650615" y="3893820"/>
          <a:ext cx="5390515" cy="2802890"/>
        </p:xfrm>
        <a:graphic>
          <a:graphicData uri="http://schemas.openxmlformats.org/drawingml/2006/diagram">
            <dgm:relIds xmlns:dgm="http://schemas.openxmlformats.org/drawingml/2006/diagram" r:dm="rId4" r:lo="rId5" r:qs="rId6" r:cs="rId7"/>
          </a:graphicData>
        </a:graphic>
      </p:graphicFrame>
      <p:sp>
        <p:nvSpPr>
          <p:cNvPr id="24" name="线形标注 1(无边框) 23" title=""/>
          <p:cNvSpPr/>
          <p:nvPr/>
        </p:nvSpPr>
        <p:spPr>
          <a:xfrm>
            <a:off x="7009765" y="3893820"/>
            <a:ext cx="2821940" cy="528320"/>
          </a:xfrm>
          <a:prstGeom prst="callout1">
            <a:avLst>
              <a:gd name="adj1" fmla="val 20430"/>
              <a:gd name="adj2" fmla="val -220"/>
              <a:gd name="adj3" fmla="val 70793"/>
              <a:gd name="adj4" fmla="val -12151"/>
            </a:avLst>
          </a:prstGeom>
          <a:solidFill>
            <a:schemeClr val="accent6"/>
          </a:solidFill>
          <a:ln w="28575" cmpd="sng">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a:latin typeface="微软雅黑" panose="020b0503020204020204" charset="-122"/>
                <a:ea typeface="微软雅黑" panose="020b0503020204020204" charset="-122"/>
              </a:rPr>
              <a:t>液体温度越高，蒸发越快</a:t>
            </a:r>
          </a:p>
        </p:txBody>
      </p:sp>
      <p:sp>
        <p:nvSpPr>
          <p:cNvPr id="25" name="线形标注 1(无边框) 24" title=""/>
          <p:cNvSpPr/>
          <p:nvPr/>
        </p:nvSpPr>
        <p:spPr>
          <a:xfrm>
            <a:off x="1864995" y="5260975"/>
            <a:ext cx="2593975" cy="833120"/>
          </a:xfrm>
          <a:prstGeom prst="callout1">
            <a:avLst>
              <a:gd name="adj1" fmla="val 47888"/>
              <a:gd name="adj2" fmla="val 99383"/>
              <a:gd name="adj3" fmla="val 71944"/>
              <a:gd name="adj4" fmla="val 122552"/>
            </a:avLst>
          </a:prstGeom>
          <a:solidFill>
            <a:schemeClr val="accent5"/>
          </a:solidFill>
          <a:ln w="28575" cmpd="sng">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a:latin typeface="微软雅黑" panose="020b0503020204020204" charset="-122"/>
                <a:ea typeface="微软雅黑" panose="020b0503020204020204" charset="-122"/>
              </a:rPr>
              <a:t>液体表面面积越大，蒸发越快</a:t>
            </a:r>
          </a:p>
        </p:txBody>
      </p:sp>
      <p:sp>
        <p:nvSpPr>
          <p:cNvPr id="26" name="线形标注 1(无边框) 25" title=""/>
          <p:cNvSpPr/>
          <p:nvPr/>
        </p:nvSpPr>
        <p:spPr>
          <a:xfrm>
            <a:off x="7948295" y="5301615"/>
            <a:ext cx="2821940" cy="792480"/>
          </a:xfrm>
          <a:prstGeom prst="callout1">
            <a:avLst>
              <a:gd name="adj1" fmla="val 20430"/>
              <a:gd name="adj2" fmla="val -220"/>
              <a:gd name="adj3" fmla="val 70793"/>
              <a:gd name="adj4" fmla="val -12151"/>
            </a:avLst>
          </a:prstGeom>
          <a:solidFill>
            <a:schemeClr val="accent2">
              <a:lumMod val="75000"/>
            </a:schemeClr>
          </a:solidFill>
          <a:ln w="28575" cmpd="sng">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a:latin typeface="微软雅黑" panose="020b0503020204020204" charset="-122"/>
                <a:ea typeface="微软雅黑" panose="020b0503020204020204" charset="-122"/>
              </a:rPr>
              <a:t>液体表面空气流速越大，蒸发越快</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left)">
                                      <p:cBhvr>
                                        <p:cTn id="26" dur="500"/>
                                        <p:tgtEl>
                                          <p:spTgt spid="7">
                                            <p:txEl>
                                              <p:pRg st="0" end="0"/>
                                            </p:txEl>
                                          </p:spTgt>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Effect transition="in" filter="wipe(left)">
                                      <p:cBhvr>
                                        <p:cTn id="31" dur="500"/>
                                        <p:tgtEl>
                                          <p:spTgt spid="7">
                                            <p:txEl>
                                              <p:pRg st="1" end="1"/>
                                            </p:txEl>
                                          </p:spTgt>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7">
                                            <p:txEl>
                                              <p:pRg st="2" end="2"/>
                                            </p:txEl>
                                          </p:spTgt>
                                        </p:tgtEl>
                                        <p:attrNameLst>
                                          <p:attrName>style.visibility</p:attrName>
                                        </p:attrNameLst>
                                      </p:cBhvr>
                                      <p:to>
                                        <p:strVal val="visible"/>
                                      </p:to>
                                    </p:set>
                                    <p:animEffect transition="in" filter="wipe(left)">
                                      <p:cBhvr>
                                        <p:cTn id="36" dur="500"/>
                                        <p:tgtEl>
                                          <p:spTgt spid="7">
                                            <p:txEl>
                                              <p:pRg st="2" end="2"/>
                                            </p:txEl>
                                          </p:spTgt>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7">
                                            <p:txEl>
                                              <p:pRg st="3" end="3"/>
                                            </p:txEl>
                                          </p:spTgt>
                                        </p:tgtEl>
                                        <p:attrNameLst>
                                          <p:attrName>style.visibility</p:attrName>
                                        </p:attrNameLst>
                                      </p:cBhvr>
                                      <p:to>
                                        <p:strVal val="visible"/>
                                      </p:to>
                                    </p:set>
                                    <p:animEffect transition="in" filter="wipe(left)">
                                      <p:cBhvr>
                                        <p:cTn id="41" dur="500"/>
                                        <p:tgtEl>
                                          <p:spTgt spid="7">
                                            <p:txEl>
                                              <p:pRg st="3" end="3"/>
                                            </p:txEl>
                                          </p:spTgt>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7">
                                            <p:txEl>
                                              <p:pRg st="4" end="4"/>
                                            </p:txEl>
                                          </p:spTgt>
                                        </p:tgtEl>
                                        <p:attrNameLst>
                                          <p:attrName>style.visibility</p:attrName>
                                        </p:attrNameLst>
                                      </p:cBhvr>
                                      <p:to>
                                        <p:strVal val="visible"/>
                                      </p:to>
                                    </p:set>
                                    <p:animEffect transition="in" filter="wipe(left)">
                                      <p:cBhvr>
                                        <p:cTn id="46" dur="500"/>
                                        <p:tgtEl>
                                          <p:spTgt spid="7">
                                            <p:txEl>
                                              <p:pRg st="4" end="4"/>
                                            </p:txEl>
                                          </p:spTgt>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20" presetClass="entr" presetSubtype="0" fill="hold" nodeType="clickEffect">
                                  <p:stCondLst>
                                    <p:cond delay="0"/>
                                  </p:stCondLst>
                                  <p:childTnLst>
                                    <p:set>
                                      <p:cBhvr>
                                        <p:cTn id="50" dur="1000" fill="hold">
                                          <p:stCondLst>
                                            <p:cond delay="0"/>
                                          </p:stCondLst>
                                        </p:cTn>
                                        <p:tgtEl>
                                          <p:spTgt spid="21"/>
                                        </p:tgtEl>
                                        <p:attrNameLst>
                                          <p:attrName>style.visibility</p:attrName>
                                        </p:attrNameLst>
                                      </p:cBhvr>
                                      <p:to>
                                        <p:strVal val="visible"/>
                                      </p:to>
                                    </p:set>
                                    <p:animEffect transition="in" filter="wedge">
                                      <p:cBhvr>
                                        <p:cTn id="51" dur="1000"/>
                                        <p:tgtEl>
                                          <p:spTgt spid="21"/>
                                        </p:tgtEl>
                                      </p:cBhvr>
                                    </p:animEffect>
                                  </p:childTnLst>
                                </p:cTn>
                              </p:par>
                            </p:childTnLst>
                          </p:cTn>
                        </p:par>
                      </p:childTnLst>
                    </p:cTn>
                  </p:par>
                  <p:par>
                    <p:cTn id="52" fill="hold" nodeType="clickPar">
                      <p:stCondLst>
                        <p:cond delay="indefinite"/>
                        <p:cond evt="onBegin" delay="0">
                          <p:tn val="51"/>
                        </p:cond>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wipe(left)">
                                      <p:cBhvr>
                                        <p:cTn id="56" dur="500"/>
                                        <p:tgtEl>
                                          <p:spTgt spid="24"/>
                                        </p:tgtEl>
                                      </p:cBhvr>
                                    </p:animEffect>
                                  </p:childTnLst>
                                </p:cTn>
                              </p:par>
                            </p:childTnLst>
                          </p:cTn>
                        </p:par>
                      </p:childTnLst>
                    </p:cTn>
                  </p:par>
                  <p:par>
                    <p:cTn id="57" fill="hold" nodeType="clickPar">
                      <p:stCondLst>
                        <p:cond delay="indefinite"/>
                        <p:cond evt="onBegin" delay="0">
                          <p:tn val="56"/>
                        </p:cond>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wipe(left)">
                                      <p:cBhvr>
                                        <p:cTn id="61" dur="500"/>
                                        <p:tgtEl>
                                          <p:spTgt spid="26"/>
                                        </p:tgtEl>
                                      </p:cBhvr>
                                    </p:animEffect>
                                  </p:childTnLst>
                                </p:cTn>
                              </p:par>
                            </p:childTnLst>
                          </p:cTn>
                        </p:par>
                      </p:childTnLst>
                    </p:cTn>
                  </p:par>
                  <p:par>
                    <p:cTn id="62" fill="hold" nodeType="clickPar">
                      <p:stCondLst>
                        <p:cond delay="indefinite"/>
                        <p:cond evt="onBegin" delay="0">
                          <p:tn val="61"/>
                        </p:cond>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wipe(left)">
                                      <p:cBhvr>
                                        <p:cTn id="66" dur="500"/>
                                        <p:tgtEl>
                                          <p:spTgt spid="25"/>
                                        </p:tgtEl>
                                      </p:cBhvr>
                                    </p:animEffect>
                                  </p:childTnLst>
                                </p:cTn>
                              </p:par>
                            </p:childTnLst>
                          </p:cTn>
                        </p:par>
                      </p:childTnLst>
                    </p:cTn>
                  </p:par>
                  <p:par>
                    <p:cTn id="67" fill="hold" nodeType="clickPar">
                      <p:stCondLst>
                        <p:cond delay="indefinite"/>
                        <p:cond evt="onBegin" delay="0">
                          <p:tn val="66"/>
                        </p:cond>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barn(inVertical)">
                                      <p:cBhvr>
                                        <p:cTn id="7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15" grpId="0"/>
      <p:bldP spid="24" grpId="0" animBg="1"/>
      <p:bldP spid="25" grpId="0" animBg="1"/>
      <p:bldP spid="26" grpId="0" animBg="1"/>
    </p:bldLst>
  </p:timing>
</p:sld>
</file>

<file path=ppt/slides/slide6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2"/>
          <a:stretch>
            <a:fillRect/>
          </a:stretch>
        </p:blipFill>
        <p:spPr>
          <a:xfrm>
            <a:off x="6051232" y="101918"/>
            <a:ext cx="903605" cy="923290"/>
          </a:xfrm>
          <a:prstGeom prst="rect">
            <a:avLst/>
          </a:prstGeom>
        </p:spPr>
      </p:pic>
      <p:sp>
        <p:nvSpPr>
          <p:cNvPr id="5" name="文本框 4" title=""/>
          <p:cNvSpPr txBox="1"/>
          <p:nvPr/>
        </p:nvSpPr>
        <p:spPr>
          <a:xfrm>
            <a:off x="6975792" y="161608"/>
            <a:ext cx="507238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4</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汽化和液化在生活中的应用</a:t>
            </a:r>
            <a:endParaRPr lang="zh-CN" altLang="en-US" sz="2400" b="1">
              <a:solidFill>
                <a:srgbClr val="0070C0"/>
              </a:solidFill>
              <a:latin typeface="微软雅黑" panose="020b0503020204020204" charset="-122"/>
              <a:ea typeface="微软雅黑" panose="020b0503020204020204" charset="-122"/>
              <a:sym typeface="+mn-ea"/>
            </a:endParaRPr>
          </a:p>
        </p:txBody>
      </p:sp>
      <p:sp>
        <p:nvSpPr>
          <p:cNvPr id="7" name="文本框 6" title=""/>
          <p:cNvSpPr txBox="1"/>
          <p:nvPr/>
        </p:nvSpPr>
        <p:spPr>
          <a:xfrm>
            <a:off x="292735" y="1323975"/>
            <a:ext cx="11760835" cy="2168525"/>
          </a:xfrm>
          <a:prstGeom prst="rect">
            <a:avLst/>
          </a:prstGeom>
          <a:noFill/>
        </p:spPr>
        <p:txBody>
          <a:bodyPr wrap="square" rtlCol="0" anchor="t">
            <a:spAutoFit/>
          </a:bodyPr>
          <a:lstStyle/>
          <a:p>
            <a:pPr fontAlgn="auto">
              <a:lnSpc>
                <a:spcPct val="150000"/>
              </a:lnSpc>
            </a:pPr>
            <a:r>
              <a:rPr>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lang="zh-CN">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例</a:t>
            </a:r>
            <a:r>
              <a:rPr lang="en-US" altLang="zh-CN">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4</a:t>
            </a:r>
            <a:r>
              <a:rPr>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b="1">
                <a:latin typeface="微软雅黑" panose="020b0503020204020204" charset="-122"/>
                <a:ea typeface="微软雅黑" panose="020b0503020204020204" charset="-122"/>
                <a:cs typeface="微软雅黑" panose="020b0503020204020204" charset="-122"/>
                <a:sym typeface="+mn-ea"/>
              </a:rPr>
              <a:t>（2023·包头）</a:t>
            </a:r>
            <a:r>
              <a:rPr>
                <a:latin typeface="微软雅黑" panose="020b0503020204020204" charset="-122"/>
                <a:ea typeface="微软雅黑" panose="020b0503020204020204" charset="-122"/>
                <a:cs typeface="微软雅黑" panose="020b0503020204020204" charset="-122"/>
                <a:sym typeface="+mn-ea"/>
              </a:rPr>
              <a:t>同学们利用纸杯、蜡烛、火柴、铁丝等器材把水烧开，如图所示。</a:t>
            </a:r>
          </a:p>
          <a:p>
            <a:pPr fontAlgn="auto">
              <a:lnSpc>
                <a:spcPct val="150000"/>
              </a:lnSpc>
            </a:pPr>
            <a:r>
              <a:rPr>
                <a:latin typeface="微软雅黑" panose="020b0503020204020204" charset="-122"/>
                <a:ea typeface="微软雅黑" panose="020b0503020204020204" charset="-122"/>
                <a:cs typeface="微软雅黑" panose="020b0503020204020204" charset="-122"/>
                <a:sym typeface="+mn-ea"/>
              </a:rPr>
              <a:t>（1）纸杯不会被点燃的原因是：开水的温度______纸的着火点；</a:t>
            </a:r>
          </a:p>
          <a:p>
            <a:pPr fontAlgn="auto">
              <a:lnSpc>
                <a:spcPct val="150000"/>
              </a:lnSpc>
            </a:pPr>
            <a:r>
              <a:rPr>
                <a:latin typeface="微软雅黑" panose="020b0503020204020204" charset="-122"/>
                <a:ea typeface="微软雅黑" panose="020b0503020204020204" charset="-122"/>
                <a:cs typeface="微软雅黑" panose="020b0503020204020204" charset="-122"/>
                <a:sym typeface="+mn-ea"/>
              </a:rPr>
              <a:t>（2）烧水过程中通过观察</a:t>
            </a:r>
            <a:r>
              <a:rPr lang="en-US" u="sng">
                <a:latin typeface="微软雅黑" panose="020b0503020204020204" charset="-122"/>
                <a:ea typeface="微软雅黑" panose="020b0503020204020204" charset="-122"/>
                <a:cs typeface="微软雅黑" panose="020b0503020204020204" charset="-122"/>
                <a:sym typeface="+mn-ea"/>
              </a:rPr>
              <a:t>             </a:t>
            </a:r>
            <a:r>
              <a:rPr err="1">
                <a:latin typeface="微软雅黑" panose="020b0503020204020204" charset="-122"/>
                <a:ea typeface="微软雅黑" panose="020b0503020204020204" charset="-122"/>
                <a:cs typeface="微软雅黑" panose="020b0503020204020204" charset="-122"/>
                <a:sym typeface="+mn-ea"/>
              </a:rPr>
              <a:t>来判断水是否烧开；</a:t>
            </a:r>
          </a:p>
          <a:p>
            <a:pPr fontAlgn="auto">
              <a:lnSpc>
                <a:spcPct val="150000"/>
              </a:lnSpc>
            </a:pPr>
            <a:r>
              <a:rPr>
                <a:latin typeface="微软雅黑" panose="020b0503020204020204" charset="-122"/>
                <a:ea typeface="微软雅黑" panose="020b0503020204020204" charset="-122"/>
                <a:cs typeface="微软雅黑" panose="020b0503020204020204" charset="-122"/>
                <a:sym typeface="+mn-ea"/>
              </a:rPr>
              <a:t>（3）要想知道水烧开时温度的变化情况，还需要补充的器材是______；</a:t>
            </a:r>
          </a:p>
          <a:p>
            <a:pPr fontAlgn="auto">
              <a:lnSpc>
                <a:spcPct val="150000"/>
              </a:lnSpc>
            </a:pPr>
            <a:r>
              <a:rPr>
                <a:latin typeface="微软雅黑" panose="020b0503020204020204" charset="-122"/>
                <a:ea typeface="微软雅黑" panose="020b0503020204020204" charset="-122"/>
                <a:cs typeface="微软雅黑" panose="020b0503020204020204" charset="-122"/>
                <a:sym typeface="+mn-ea"/>
              </a:rPr>
              <a:t>（4）为了节约能源又让水尽快烧开，可采用的办法有</a:t>
            </a:r>
            <a:r>
              <a:rPr smtClean="0">
                <a:latin typeface="微软雅黑" panose="020b0503020204020204" charset="-122"/>
                <a:ea typeface="微软雅黑" panose="020b0503020204020204" charset="-122"/>
                <a:cs typeface="微软雅黑" panose="020b0503020204020204" charset="-122"/>
                <a:sym typeface="+mn-ea"/>
              </a:rPr>
              <a:t>______</a:t>
            </a:r>
            <a:r>
              <a:rPr lang="en-US" altLang="zh-CN" smtClean="0">
                <a:latin typeface="微软雅黑" panose="020b0503020204020204" charset="-122"/>
                <a:ea typeface="微软雅黑" panose="020b0503020204020204" charset="-122"/>
                <a:cs typeface="微软雅黑" panose="020b0503020204020204" charset="-122"/>
                <a:sym typeface="+mn-ea"/>
              </a:rPr>
              <a:t>______</a:t>
            </a:r>
            <a:r>
              <a:rPr lang="en-US" altLang="zh-CN">
                <a:latin typeface="微软雅黑" panose="020b0503020204020204" charset="-122"/>
                <a:ea typeface="微软雅黑" panose="020b0503020204020204" charset="-122"/>
                <a:cs typeface="微软雅黑" panose="020b0503020204020204" charset="-122"/>
                <a:sym typeface="+mn-ea"/>
              </a:rPr>
              <a:t>______</a:t>
            </a:r>
            <a:r>
              <a:rPr smtClean="0">
                <a:latin typeface="微软雅黑" panose="020b0503020204020204" charset="-122"/>
                <a:ea typeface="微软雅黑" panose="020b0503020204020204" charset="-122"/>
                <a:cs typeface="微软雅黑" panose="020b0503020204020204" charset="-122"/>
                <a:sym typeface="+mn-ea"/>
              </a:rPr>
              <a:t>（</a:t>
            </a:r>
            <a:r>
              <a:rPr>
                <a:latin typeface="微软雅黑" panose="020b0503020204020204" charset="-122"/>
                <a:ea typeface="微软雅黑" panose="020b0503020204020204" charset="-122"/>
                <a:cs typeface="微软雅黑" panose="020b0503020204020204" charset="-122"/>
                <a:sym typeface="+mn-ea"/>
              </a:rPr>
              <a:t>写出一种即可）。</a:t>
            </a:r>
          </a:p>
        </p:txBody>
      </p:sp>
      <p:sp>
        <p:nvSpPr>
          <p:cNvPr id="15" name="文本框 14" title=""/>
          <p:cNvSpPr txBox="1"/>
          <p:nvPr/>
        </p:nvSpPr>
        <p:spPr>
          <a:xfrm>
            <a:off x="6447790" y="1086485"/>
            <a:ext cx="24180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水的沸点低于纸的着火点</a:t>
            </a:r>
          </a:p>
        </p:txBody>
      </p:sp>
      <p:pic>
        <p:nvPicPr>
          <p:cNvPr id="2" name="图片 348" title=""/>
          <p:cNvPicPr>
            <a:picLocks noChangeAspect="1"/>
          </p:cNvPicPr>
          <p:nvPr/>
        </p:nvPicPr>
        <p:blipFill>
          <a:blip r:embed="rId3"/>
          <a:stretch>
            <a:fillRect/>
          </a:stretch>
        </p:blipFill>
        <p:spPr>
          <a:xfrm>
            <a:off x="10064750" y="1215390"/>
            <a:ext cx="1017905" cy="2277110"/>
          </a:xfrm>
          <a:prstGeom prst="rect">
            <a:avLst/>
          </a:prstGeom>
          <a:noFill/>
          <a:ln w="9525">
            <a:noFill/>
          </a:ln>
        </p:spPr>
      </p:pic>
      <p:sp>
        <p:nvSpPr>
          <p:cNvPr id="10" name="矩形标注 9" title=""/>
          <p:cNvSpPr/>
          <p:nvPr/>
        </p:nvSpPr>
        <p:spPr>
          <a:xfrm>
            <a:off x="1680845" y="1086485"/>
            <a:ext cx="4584065" cy="346075"/>
          </a:xfrm>
          <a:prstGeom prst="wedgeRectCallout">
            <a:avLst>
              <a:gd name="adj1" fmla="val -23749"/>
              <a:gd name="adj2" fmla="val 17458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sz="1600">
                <a:latin typeface="微软雅黑" panose="020b0503020204020204" charset="-122"/>
                <a:ea typeface="微软雅黑" panose="020b0503020204020204" charset="-122"/>
                <a:cs typeface="微软雅黑" panose="020b0503020204020204" charset="-122"/>
              </a:rPr>
              <a:t>纸杯被点燃，其温度必须达到或高于纸的着火点</a:t>
            </a:r>
          </a:p>
        </p:txBody>
      </p:sp>
      <p:sp>
        <p:nvSpPr>
          <p:cNvPr id="6" name="文本框 5" title=""/>
          <p:cNvSpPr txBox="1"/>
          <p:nvPr/>
        </p:nvSpPr>
        <p:spPr>
          <a:xfrm>
            <a:off x="4898390" y="1821180"/>
            <a:ext cx="589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低于</a:t>
            </a:r>
          </a:p>
        </p:txBody>
      </p:sp>
      <p:sp>
        <p:nvSpPr>
          <p:cNvPr id="22" name="矩形标注 21" title=""/>
          <p:cNvSpPr/>
          <p:nvPr/>
        </p:nvSpPr>
        <p:spPr>
          <a:xfrm>
            <a:off x="6157595" y="2235200"/>
            <a:ext cx="2997835" cy="346075"/>
          </a:xfrm>
          <a:prstGeom prst="wedgeRectCallout">
            <a:avLst>
              <a:gd name="adj1" fmla="val -64064"/>
              <a:gd name="adj2" fmla="val 12752"/>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1600">
                <a:latin typeface="微软雅黑" panose="020b0503020204020204" charset="-122"/>
                <a:ea typeface="微软雅黑" panose="020b0503020204020204" charset="-122"/>
                <a:cs typeface="微软雅黑" panose="020b0503020204020204" charset="-122"/>
              </a:rPr>
              <a:t>沸腾前和沸腾后气泡变化不同</a:t>
            </a:r>
          </a:p>
        </p:txBody>
      </p:sp>
      <p:sp>
        <p:nvSpPr>
          <p:cNvPr id="11" name="文本框 10" title=""/>
          <p:cNvSpPr txBox="1"/>
          <p:nvPr/>
        </p:nvSpPr>
        <p:spPr>
          <a:xfrm>
            <a:off x="2978785" y="2244090"/>
            <a:ext cx="9956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气泡变化</a:t>
            </a:r>
          </a:p>
        </p:txBody>
      </p:sp>
      <p:sp>
        <p:nvSpPr>
          <p:cNvPr id="13" name="文本框 12" title=""/>
          <p:cNvSpPr txBox="1"/>
          <p:nvPr/>
        </p:nvSpPr>
        <p:spPr>
          <a:xfrm>
            <a:off x="6666230" y="2654935"/>
            <a:ext cx="7924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温度计</a:t>
            </a:r>
          </a:p>
        </p:txBody>
      </p:sp>
      <p:sp>
        <p:nvSpPr>
          <p:cNvPr id="14" name="文本框 13" title=""/>
          <p:cNvSpPr txBox="1"/>
          <p:nvPr/>
        </p:nvSpPr>
        <p:spPr>
          <a:xfrm>
            <a:off x="6051232" y="3046730"/>
            <a:ext cx="1605280" cy="337185"/>
          </a:xfrm>
          <a:prstGeom prst="rect">
            <a:avLst/>
          </a:prstGeom>
          <a:noFill/>
        </p:spPr>
        <p:txBody>
          <a:bodyPr wrap="none" rtlCol="0">
            <a:spAutoFit/>
          </a:bodyPr>
          <a:lstStyle/>
          <a:p>
            <a:r>
              <a:rPr lang="zh-CN" altLang="en-US" sz="1600" smtClean="0">
                <a:solidFill>
                  <a:srgbClr val="FF0000"/>
                </a:solidFill>
                <a:latin typeface="微软雅黑" panose="020b0503020204020204" charset="-122"/>
                <a:ea typeface="微软雅黑" panose="020b0503020204020204" charset="-122"/>
              </a:rPr>
              <a:t>减少</a:t>
            </a:r>
            <a:r>
              <a:rPr lang="zh-CN" altLang="en-US" sz="1600">
                <a:solidFill>
                  <a:srgbClr val="FF0000"/>
                </a:solidFill>
                <a:latin typeface="微软雅黑" panose="020b0503020204020204" charset="-122"/>
                <a:ea typeface="微软雅黑" panose="020b0503020204020204" charset="-122"/>
              </a:rPr>
              <a:t>水的质量等</a:t>
            </a:r>
          </a:p>
        </p:txBody>
      </p:sp>
      <p:cxnSp>
        <p:nvCxnSpPr>
          <p:cNvPr id="23" name="直接连接符 22" title=""/>
          <p:cNvCxnSpPr/>
          <p:nvPr/>
        </p:nvCxnSpPr>
        <p:spPr>
          <a:xfrm>
            <a:off x="127000" y="3578860"/>
            <a:ext cx="11938635" cy="0"/>
          </a:xfrm>
          <a:prstGeom prst="line">
            <a:avLst/>
          </a:prstGeom>
          <a:ln w="28575" cmpd="sng">
            <a:solidFill>
              <a:schemeClr val="accent2"/>
            </a:solidFill>
            <a:prstDash val="lgDashDot"/>
          </a:ln>
        </p:spPr>
        <p:style>
          <a:lnRef idx="1">
            <a:schemeClr val="accent1"/>
          </a:lnRef>
          <a:fillRef idx="0">
            <a:schemeClr val="accent1"/>
          </a:fillRef>
          <a:effectRef idx="0">
            <a:schemeClr val="accent1"/>
          </a:effectRef>
          <a:fontRef idx="minor">
            <a:schemeClr val="tx1"/>
          </a:fontRef>
        </p:style>
      </p:cxnSp>
      <p:sp>
        <p:nvSpPr>
          <p:cNvPr id="16" name="文本框 15" title=""/>
          <p:cNvSpPr txBox="1"/>
          <p:nvPr/>
        </p:nvSpPr>
        <p:spPr>
          <a:xfrm>
            <a:off x="292735" y="3539490"/>
            <a:ext cx="5608955" cy="3415030"/>
          </a:xfrm>
          <a:prstGeom prst="rect">
            <a:avLst/>
          </a:prstGeom>
          <a:noFill/>
        </p:spPr>
        <p:txBody>
          <a:bodyPr wrap="square" rtlCol="0" anchor="t">
            <a:spAutoFit/>
          </a:bodyPr>
          <a:lstStyle/>
          <a:p>
            <a:pPr fontAlgn="auto">
              <a:lnSpc>
                <a:spcPct val="150000"/>
              </a:lnSpc>
            </a:pPr>
            <a:r>
              <a:rPr>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lang="zh-CN">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变式</a:t>
            </a:r>
            <a:r>
              <a:rPr lang="en-US" altLang="zh-CN">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4-1</a:t>
            </a:r>
            <a:r>
              <a:rPr>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b="1">
                <a:latin typeface="微软雅黑" panose="020b0503020204020204" charset="-122"/>
                <a:ea typeface="微软雅黑" panose="020b0503020204020204" charset="-122"/>
                <a:cs typeface="微软雅黑" panose="020b0503020204020204" charset="-122"/>
                <a:sym typeface="+mn-ea"/>
              </a:rPr>
              <a:t>（2023·潍坊）</a:t>
            </a:r>
            <a:r>
              <a:rPr>
                <a:latin typeface="微软雅黑" panose="020b0503020204020204" charset="-122"/>
                <a:ea typeface="微软雅黑" panose="020b0503020204020204" charset="-122"/>
                <a:cs typeface="微软雅黑" panose="020b0503020204020204" charset="-122"/>
                <a:sym typeface="+mn-ea"/>
              </a:rPr>
              <a:t>标准大气压下，液态氮的沸点为，室温下将液态氮置于试管中，会看到试管周围有大量“白气”产生，并且筷子上有霜形成，如图所示。下列关于该现象的分析正确的是（    ）。</a:t>
            </a:r>
          </a:p>
          <a:p>
            <a:pPr fontAlgn="auto">
              <a:lnSpc>
                <a:spcPct val="150000"/>
              </a:lnSpc>
            </a:pPr>
            <a:r>
              <a:rPr>
                <a:latin typeface="微软雅黑" panose="020b0503020204020204" charset="-122"/>
                <a:ea typeface="微软雅黑" panose="020b0503020204020204" charset="-122"/>
                <a:cs typeface="微软雅黑" panose="020b0503020204020204" charset="-122"/>
                <a:sym typeface="+mn-ea"/>
              </a:rPr>
              <a:t>A. 霜的形成需要吸热</a:t>
            </a:r>
            <a:endParaRPr lang="en-US">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a:latin typeface="微软雅黑" panose="020b0503020204020204" charset="-122"/>
                <a:ea typeface="微软雅黑" panose="020b0503020204020204" charset="-122"/>
                <a:cs typeface="微软雅黑" panose="020b0503020204020204" charset="-122"/>
                <a:sym typeface="+mn-ea"/>
              </a:rPr>
              <a:t>B. 霜是水蒸气凝华形成的</a:t>
            </a:r>
          </a:p>
          <a:p>
            <a:pPr fontAlgn="auto">
              <a:lnSpc>
                <a:spcPct val="150000"/>
              </a:lnSpc>
            </a:pPr>
            <a:r>
              <a:rPr>
                <a:latin typeface="微软雅黑" panose="020b0503020204020204" charset="-122"/>
                <a:ea typeface="微软雅黑" panose="020b0503020204020204" charset="-122"/>
                <a:cs typeface="微软雅黑" panose="020b0503020204020204" charset="-122"/>
                <a:sym typeface="+mn-ea"/>
              </a:rPr>
              <a:t>C. “白气”的形成需要吸热</a:t>
            </a:r>
            <a:endParaRPr lang="en-US">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a:latin typeface="微软雅黑" panose="020b0503020204020204" charset="-122"/>
                <a:ea typeface="微软雅黑" panose="020b0503020204020204" charset="-122"/>
                <a:cs typeface="微软雅黑" panose="020b0503020204020204" charset="-122"/>
                <a:sym typeface="+mn-ea"/>
              </a:rPr>
              <a:t>D. “白气”是氮气液化形成的</a:t>
            </a:r>
          </a:p>
        </p:txBody>
      </p:sp>
      <p:sp>
        <p:nvSpPr>
          <p:cNvPr id="44" name="文本框 43" title=""/>
          <p:cNvSpPr txBox="1"/>
          <p:nvPr/>
        </p:nvSpPr>
        <p:spPr>
          <a:xfrm>
            <a:off x="607695" y="5321935"/>
            <a:ext cx="344170" cy="368300"/>
          </a:xfrm>
          <a:prstGeom prst="rect">
            <a:avLst/>
          </a:prstGeom>
          <a:noFill/>
          <a:ln w="19050">
            <a:solidFill>
              <a:srgbClr val="FF0000"/>
            </a:solidFill>
          </a:ln>
        </p:spPr>
        <p:txBody>
          <a:bodyPr wrap="square" rtlCol="0">
            <a:spAutoFit/>
          </a:bodyPr>
          <a:lstStyle/>
          <a:p>
            <a:endParaRPr lang="zh-CN" altLang="en-US"/>
          </a:p>
        </p:txBody>
      </p:sp>
      <p:sp>
        <p:nvSpPr>
          <p:cNvPr id="17" name="文本框 16" title=""/>
          <p:cNvSpPr txBox="1"/>
          <p:nvPr/>
        </p:nvSpPr>
        <p:spPr>
          <a:xfrm>
            <a:off x="2778760" y="5321935"/>
            <a:ext cx="1097280" cy="368300"/>
          </a:xfrm>
          <a:prstGeom prst="rect">
            <a:avLst/>
          </a:prstGeom>
          <a:noFill/>
        </p:spPr>
        <p:txBody>
          <a:bodyPr wrap="none" rtlCol="0">
            <a:spAutoFit/>
          </a:bodyPr>
          <a:lstStyle/>
          <a:p>
            <a:r>
              <a:rPr lang="zh-CN" altLang="en-US">
                <a:solidFill>
                  <a:schemeClr val="accent4">
                    <a:lumMod val="50000"/>
                  </a:schemeClr>
                </a:solidFill>
                <a:latin typeface="微软雅黑" panose="020b0503020204020204" charset="-122"/>
                <a:ea typeface="微软雅黑" panose="020b0503020204020204" charset="-122"/>
              </a:rPr>
              <a:t>凝华吸热</a:t>
            </a:r>
          </a:p>
        </p:txBody>
      </p:sp>
      <p:cxnSp>
        <p:nvCxnSpPr>
          <p:cNvPr id="18" name="曲线连接符 17" title=""/>
          <p:cNvCxnSpPr>
            <a:endCxn id="16" idx="1"/>
          </p:cNvCxnSpPr>
          <p:nvPr/>
        </p:nvCxnSpPr>
        <p:spPr>
          <a:xfrm>
            <a:off x="982980" y="5307330"/>
            <a:ext cx="1795780" cy="198755"/>
          </a:xfrm>
          <a:prstGeom prst="curvedConnector3">
            <a:avLst>
              <a:gd name="adj1" fmla="val 50035"/>
            </a:avLst>
          </a:prstGeom>
          <a:ln w="28575" cmpd="sng">
            <a:solidFill>
              <a:schemeClr val="accent4">
                <a:lumMod val="75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9" name="文本框 18" title=""/>
          <p:cNvSpPr txBox="1"/>
          <p:nvPr/>
        </p:nvSpPr>
        <p:spPr>
          <a:xfrm>
            <a:off x="876935" y="6119495"/>
            <a:ext cx="495935" cy="368300"/>
          </a:xfrm>
          <a:prstGeom prst="rect">
            <a:avLst/>
          </a:prstGeom>
          <a:noFill/>
          <a:ln w="19050">
            <a:solidFill>
              <a:srgbClr val="FF0000"/>
            </a:solidFill>
          </a:ln>
        </p:spPr>
        <p:txBody>
          <a:bodyPr wrap="square" rtlCol="0">
            <a:spAutoFit/>
          </a:bodyPr>
          <a:lstStyle/>
          <a:p>
            <a:endParaRPr lang="zh-CN" altLang="en-US"/>
          </a:p>
        </p:txBody>
      </p:sp>
      <p:cxnSp>
        <p:nvCxnSpPr>
          <p:cNvPr id="20" name="曲线连接符 19" title=""/>
          <p:cNvCxnSpPr/>
          <p:nvPr/>
        </p:nvCxnSpPr>
        <p:spPr>
          <a:xfrm>
            <a:off x="1372870" y="6153785"/>
            <a:ext cx="2014220" cy="269240"/>
          </a:xfrm>
          <a:prstGeom prst="curvedConnector3">
            <a:avLst>
              <a:gd name="adj1" fmla="val 50032"/>
            </a:avLst>
          </a:prstGeom>
          <a:ln w="28575" cmpd="sng">
            <a:solidFill>
              <a:schemeClr val="accent6">
                <a:lumMod val="75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7" name="文本框 26" title=""/>
          <p:cNvSpPr txBox="1"/>
          <p:nvPr/>
        </p:nvSpPr>
        <p:spPr>
          <a:xfrm>
            <a:off x="4483100" y="4906645"/>
            <a:ext cx="31051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B</a:t>
            </a:r>
          </a:p>
        </p:txBody>
      </p:sp>
      <p:pic>
        <p:nvPicPr>
          <p:cNvPr id="21" name="图片 351" title=""/>
          <p:cNvPicPr>
            <a:picLocks noChangeAspect="1"/>
          </p:cNvPicPr>
          <p:nvPr/>
        </p:nvPicPr>
        <p:blipFill>
          <a:blip r:embed="rId4"/>
          <a:stretch>
            <a:fillRect/>
          </a:stretch>
        </p:blipFill>
        <p:spPr>
          <a:xfrm>
            <a:off x="4010660" y="5321935"/>
            <a:ext cx="1189355" cy="1503045"/>
          </a:xfrm>
          <a:prstGeom prst="rect">
            <a:avLst/>
          </a:prstGeom>
          <a:noFill/>
          <a:ln w="9525">
            <a:noFill/>
          </a:ln>
        </p:spPr>
      </p:pic>
      <p:sp>
        <p:nvSpPr>
          <p:cNvPr id="24" name="文本框 23" title=""/>
          <p:cNvSpPr txBox="1"/>
          <p:nvPr/>
        </p:nvSpPr>
        <p:spPr>
          <a:xfrm>
            <a:off x="3387090" y="6233795"/>
            <a:ext cx="1783080" cy="368300"/>
          </a:xfrm>
          <a:prstGeom prst="rect">
            <a:avLst/>
          </a:prstGeom>
          <a:noFill/>
        </p:spPr>
        <p:txBody>
          <a:bodyPr wrap="none" rtlCol="0">
            <a:spAutoFit/>
          </a:bodyPr>
          <a:lstStyle/>
          <a:p>
            <a:r>
              <a:rPr lang="zh-CN" altLang="en-US">
                <a:solidFill>
                  <a:schemeClr val="accent6">
                    <a:lumMod val="75000"/>
                  </a:schemeClr>
                </a:solidFill>
                <a:latin typeface="微软雅黑" panose="020b0503020204020204" charset="-122"/>
                <a:ea typeface="微软雅黑" panose="020b0503020204020204" charset="-122"/>
              </a:rPr>
              <a:t>水蒸气液化放热</a:t>
            </a:r>
          </a:p>
        </p:txBody>
      </p:sp>
      <p:cxnSp>
        <p:nvCxnSpPr>
          <p:cNvPr id="28" name="直接连接符 27" title=""/>
          <p:cNvCxnSpPr/>
          <p:nvPr/>
        </p:nvCxnSpPr>
        <p:spPr>
          <a:xfrm flipH="1">
            <a:off x="5901690" y="3589020"/>
            <a:ext cx="0" cy="3280410"/>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9" name="文本框 28" title=""/>
          <p:cNvSpPr txBox="1"/>
          <p:nvPr/>
        </p:nvSpPr>
        <p:spPr>
          <a:xfrm>
            <a:off x="6003290" y="3593465"/>
            <a:ext cx="5608955" cy="2999740"/>
          </a:xfrm>
          <a:prstGeom prst="rect">
            <a:avLst/>
          </a:prstGeom>
          <a:noFill/>
        </p:spPr>
        <p:txBody>
          <a:bodyPr wrap="square" rtlCol="0" anchor="t">
            <a:spAutoFit/>
          </a:bodyPr>
          <a:lstStyle/>
          <a:p>
            <a:pPr fontAlgn="auto">
              <a:lnSpc>
                <a:spcPct val="150000"/>
              </a:lnSpc>
            </a:pPr>
            <a:r>
              <a:rPr>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lang="zh-CN">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变式</a:t>
            </a:r>
            <a:r>
              <a:rPr lang="en-US" altLang="zh-CN">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4-2</a:t>
            </a:r>
            <a:r>
              <a:rPr>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b="1">
                <a:latin typeface="微软雅黑" panose="020b0503020204020204" charset="-122"/>
                <a:ea typeface="微软雅黑" panose="020b0503020204020204" charset="-122"/>
                <a:cs typeface="微软雅黑" panose="020b0503020204020204" charset="-122"/>
                <a:sym typeface="+mn-ea"/>
              </a:rPr>
              <a:t>（2023·宜昌）</a:t>
            </a:r>
            <a:r>
              <a:rPr>
                <a:latin typeface="微软雅黑" panose="020b0503020204020204" charset="-122"/>
                <a:ea typeface="微软雅黑" panose="020b0503020204020204" charset="-122"/>
                <a:cs typeface="微软雅黑" panose="020b0503020204020204" charset="-122"/>
                <a:sym typeface="+mn-ea"/>
              </a:rPr>
              <a:t>如图所示，夏天从冰箱中拿出的鸡蛋放置一段时间后表面会出现许多小水珠，下列关于小水珠形成的原因说法正确的是（　　）。</a:t>
            </a:r>
          </a:p>
          <a:p>
            <a:pPr fontAlgn="auto">
              <a:lnSpc>
                <a:spcPct val="150000"/>
              </a:lnSpc>
            </a:pPr>
            <a:r>
              <a:rPr>
                <a:latin typeface="微软雅黑" panose="020b0503020204020204" charset="-122"/>
                <a:ea typeface="微软雅黑" panose="020b0503020204020204" charset="-122"/>
                <a:cs typeface="微软雅黑" panose="020b0503020204020204" charset="-122"/>
                <a:sym typeface="+mn-ea"/>
              </a:rPr>
              <a:t>A. 冰箱中的水蒸气液化形成的</a:t>
            </a:r>
          </a:p>
          <a:p>
            <a:pPr fontAlgn="auto">
              <a:lnSpc>
                <a:spcPct val="150000"/>
              </a:lnSpc>
            </a:pPr>
            <a:r>
              <a:rPr>
                <a:latin typeface="微软雅黑" panose="020b0503020204020204" charset="-122"/>
                <a:ea typeface="微软雅黑" panose="020b0503020204020204" charset="-122"/>
                <a:cs typeface="微软雅黑" panose="020b0503020204020204" charset="-122"/>
                <a:sym typeface="+mn-ea"/>
              </a:rPr>
              <a:t>B. 鸡蛋内部冒出的“寒气”液化形成的</a:t>
            </a:r>
          </a:p>
          <a:p>
            <a:pPr fontAlgn="auto">
              <a:lnSpc>
                <a:spcPct val="150000"/>
              </a:lnSpc>
            </a:pPr>
            <a:r>
              <a:rPr>
                <a:latin typeface="微软雅黑" panose="020b0503020204020204" charset="-122"/>
                <a:ea typeface="微软雅黑" panose="020b0503020204020204" charset="-122"/>
                <a:cs typeface="微软雅黑" panose="020b0503020204020204" charset="-122"/>
                <a:sym typeface="+mn-ea"/>
              </a:rPr>
              <a:t>C. 鸡蛋内部的水渗出壳外</a:t>
            </a:r>
          </a:p>
          <a:p>
            <a:pPr fontAlgn="auto">
              <a:lnSpc>
                <a:spcPct val="150000"/>
              </a:lnSpc>
            </a:pPr>
            <a:r>
              <a:rPr>
                <a:latin typeface="微软雅黑" panose="020b0503020204020204" charset="-122"/>
                <a:ea typeface="微软雅黑" panose="020b0503020204020204" charset="-122"/>
                <a:cs typeface="微软雅黑" panose="020b0503020204020204" charset="-122"/>
                <a:sym typeface="+mn-ea"/>
              </a:rPr>
              <a:t>D. 空气中的水蒸气液化形成的</a:t>
            </a:r>
          </a:p>
        </p:txBody>
      </p:sp>
      <p:pic>
        <p:nvPicPr>
          <p:cNvPr id="25" name="图片 352" title=""/>
          <p:cNvPicPr>
            <a:picLocks noChangeAspect="1"/>
          </p:cNvPicPr>
          <p:nvPr/>
        </p:nvPicPr>
        <p:blipFill>
          <a:blip r:embed="rId5"/>
          <a:stretch>
            <a:fillRect/>
          </a:stretch>
        </p:blipFill>
        <p:spPr>
          <a:xfrm>
            <a:off x="10221595" y="4862830"/>
            <a:ext cx="1772285" cy="1157605"/>
          </a:xfrm>
          <a:prstGeom prst="rect">
            <a:avLst/>
          </a:prstGeom>
          <a:noFill/>
          <a:ln w="9525">
            <a:noFill/>
          </a:ln>
        </p:spPr>
      </p:pic>
      <p:sp>
        <p:nvSpPr>
          <p:cNvPr id="30" name="矩形标注 29" title=""/>
          <p:cNvSpPr/>
          <p:nvPr/>
        </p:nvSpPr>
        <p:spPr>
          <a:xfrm>
            <a:off x="9726930" y="6047740"/>
            <a:ext cx="2465070" cy="751840"/>
          </a:xfrm>
          <a:prstGeom prst="wedgeRectCallout">
            <a:avLst>
              <a:gd name="adj1" fmla="val -13884"/>
              <a:gd name="adj2" fmla="val -110050"/>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sz="1600">
                <a:latin typeface="微软雅黑" panose="020b0503020204020204" charset="-122"/>
                <a:ea typeface="微软雅黑" panose="020b0503020204020204" charset="-122"/>
                <a:cs typeface="微软雅黑" panose="020b0503020204020204" charset="-122"/>
              </a:rPr>
              <a:t>鸡蛋表面小水滴是空气中水蒸气液化形成的小水滴</a:t>
            </a:r>
          </a:p>
        </p:txBody>
      </p:sp>
      <p:sp>
        <p:nvSpPr>
          <p:cNvPr id="32" name="文本框 31" title=""/>
          <p:cNvSpPr txBox="1"/>
          <p:nvPr/>
        </p:nvSpPr>
        <p:spPr>
          <a:xfrm>
            <a:off x="10533380" y="4576445"/>
            <a:ext cx="33782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left)">
                                      <p:cBhvr>
                                        <p:cTn id="26" dur="500"/>
                                        <p:tgtEl>
                                          <p:spTgt spid="7">
                                            <p:txEl>
                                              <p:pRg st="0" end="0"/>
                                            </p:txEl>
                                          </p:spTgt>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7">
                                            <p:txEl>
                                              <p:pRg st="1" end="1"/>
                                            </p:txEl>
                                          </p:spTgt>
                                        </p:tgtEl>
                                        <p:attrNameLst>
                                          <p:attrName>style.visibility</p:attrName>
                                        </p:attrNameLst>
                                      </p:cBhvr>
                                      <p:to>
                                        <p:strVal val="visible"/>
                                      </p:to>
                                    </p:set>
                                    <p:animEffect transition="in" filter="wipe(left)">
                                      <p:cBhvr>
                                        <p:cTn id="36" dur="500"/>
                                        <p:tgtEl>
                                          <p:spTgt spid="7">
                                            <p:txEl>
                                              <p:pRg st="1" end="1"/>
                                            </p:txEl>
                                          </p:spTgt>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7">
                                            <p:txEl>
                                              <p:pRg st="2" end="2"/>
                                            </p:txEl>
                                          </p:spTgt>
                                        </p:tgtEl>
                                        <p:attrNameLst>
                                          <p:attrName>style.visibility</p:attrName>
                                        </p:attrNameLst>
                                      </p:cBhvr>
                                      <p:to>
                                        <p:strVal val="visible"/>
                                      </p:to>
                                    </p:set>
                                    <p:animEffect transition="in" filter="wipe(left)">
                                      <p:cBhvr>
                                        <p:cTn id="41" dur="500"/>
                                        <p:tgtEl>
                                          <p:spTgt spid="7">
                                            <p:txEl>
                                              <p:pRg st="2" end="2"/>
                                            </p:txEl>
                                          </p:spTgt>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7">
                                            <p:txEl>
                                              <p:pRg st="3" end="3"/>
                                            </p:txEl>
                                          </p:spTgt>
                                        </p:tgtEl>
                                        <p:attrNameLst>
                                          <p:attrName>style.visibility</p:attrName>
                                        </p:attrNameLst>
                                      </p:cBhvr>
                                      <p:to>
                                        <p:strVal val="visible"/>
                                      </p:to>
                                    </p:set>
                                    <p:animEffect transition="in" filter="wipe(left)">
                                      <p:cBhvr>
                                        <p:cTn id="46" dur="500"/>
                                        <p:tgtEl>
                                          <p:spTgt spid="7">
                                            <p:txEl>
                                              <p:pRg st="3" end="3"/>
                                            </p:txEl>
                                          </p:spTgt>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7">
                                            <p:txEl>
                                              <p:pRg st="4" end="4"/>
                                            </p:txEl>
                                          </p:spTgt>
                                        </p:tgtEl>
                                        <p:attrNameLst>
                                          <p:attrName>style.visibility</p:attrName>
                                        </p:attrNameLst>
                                      </p:cBhvr>
                                      <p:to>
                                        <p:strVal val="visible"/>
                                      </p:to>
                                    </p:set>
                                    <p:animEffect transition="in" filter="wipe(left)">
                                      <p:cBhvr>
                                        <p:cTn id="51" dur="500"/>
                                        <p:tgtEl>
                                          <p:spTgt spid="7">
                                            <p:txEl>
                                              <p:pRg st="4" end="4"/>
                                            </p:txEl>
                                          </p:spTgt>
                                        </p:tgtEl>
                                      </p:cBhvr>
                                    </p:animEffect>
                                  </p:childTnLst>
                                </p:cTn>
                              </p:par>
                            </p:childTnLst>
                          </p:cTn>
                        </p:par>
                      </p:childTnLst>
                    </p:cTn>
                  </p:par>
                  <p:par>
                    <p:cTn id="52" fill="hold" nodeType="clickPar">
                      <p:stCondLst>
                        <p:cond delay="indefinite"/>
                        <p:cond evt="onBegin" delay="0">
                          <p:tn val="51"/>
                        </p:cond>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barn(inVertical)">
                                      <p:cBhvr>
                                        <p:cTn id="56" dur="500"/>
                                        <p:tgtEl>
                                          <p:spTgt spid="10"/>
                                        </p:tgtEl>
                                      </p:cBhvr>
                                    </p:animEffect>
                                  </p:childTnLst>
                                </p:cTn>
                              </p:par>
                            </p:childTnLst>
                          </p:cTn>
                        </p:par>
                      </p:childTnLst>
                    </p:cTn>
                  </p:par>
                  <p:par>
                    <p:cTn id="57" fill="hold" nodeType="clickPar">
                      <p:stCondLst>
                        <p:cond delay="indefinite"/>
                        <p:cond evt="onBegin" delay="0">
                          <p:tn val="56"/>
                        </p:cond>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barn(inVertical)">
                                      <p:cBhvr>
                                        <p:cTn id="61" dur="500"/>
                                        <p:tgtEl>
                                          <p:spTgt spid="15"/>
                                        </p:tgtEl>
                                      </p:cBhvr>
                                    </p:animEffect>
                                  </p:childTnLst>
                                </p:cTn>
                              </p:par>
                            </p:childTnLst>
                          </p:cTn>
                        </p:par>
                      </p:childTnLst>
                    </p:cTn>
                  </p:par>
                  <p:par>
                    <p:cTn id="62" fill="hold" nodeType="clickPar">
                      <p:stCondLst>
                        <p:cond delay="indefinite"/>
                        <p:cond evt="onBegin" delay="0">
                          <p:tn val="61"/>
                        </p:cond>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barn(inVertical)">
                                      <p:cBhvr>
                                        <p:cTn id="66" dur="500"/>
                                        <p:tgtEl>
                                          <p:spTgt spid="6"/>
                                        </p:tgtEl>
                                      </p:cBhvr>
                                    </p:animEffect>
                                  </p:childTnLst>
                                </p:cTn>
                              </p:par>
                            </p:childTnLst>
                          </p:cTn>
                        </p:par>
                      </p:childTnLst>
                    </p:cTn>
                  </p:par>
                  <p:par>
                    <p:cTn id="67" fill="hold" nodeType="clickPar">
                      <p:stCondLst>
                        <p:cond delay="indefinite"/>
                        <p:cond evt="onBegin" delay="0">
                          <p:tn val="66"/>
                        </p:cond>
                      </p:stCondLst>
                      <p:childTnLst>
                        <p:par>
                          <p:cTn id="68" fill="hold">
                            <p:stCondLst>
                              <p:cond delay="0"/>
                            </p:stCondLst>
                            <p:childTnLst>
                              <p:par>
                                <p:cTn id="69" presetID="22" presetClass="entr" presetSubtype="2"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wipe(right)">
                                      <p:cBhvr>
                                        <p:cTn id="71" dur="500"/>
                                        <p:tgtEl>
                                          <p:spTgt spid="22"/>
                                        </p:tgtEl>
                                      </p:cBhvr>
                                    </p:animEffect>
                                  </p:childTnLst>
                                </p:cTn>
                              </p:par>
                            </p:childTnLst>
                          </p:cTn>
                        </p:par>
                      </p:childTnLst>
                    </p:cTn>
                  </p:par>
                  <p:par>
                    <p:cTn id="72" fill="hold" nodeType="clickPar">
                      <p:stCondLst>
                        <p:cond delay="indefinite"/>
                        <p:cond evt="onBegin" delay="0">
                          <p:tn val="71"/>
                        </p:cond>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11"/>
                                        </p:tgtEl>
                                        <p:attrNameLst>
                                          <p:attrName>style.visibility</p:attrName>
                                        </p:attrNameLst>
                                      </p:cBhvr>
                                      <p:to>
                                        <p:strVal val="visible"/>
                                      </p:to>
                                    </p:set>
                                    <p:animEffect transition="in" filter="barn(inVertical)">
                                      <p:cBhvr>
                                        <p:cTn id="76" dur="500"/>
                                        <p:tgtEl>
                                          <p:spTgt spid="11"/>
                                        </p:tgtEl>
                                      </p:cBhvr>
                                    </p:animEffect>
                                  </p:childTnLst>
                                </p:cTn>
                              </p:par>
                            </p:childTnLst>
                          </p:cTn>
                        </p:par>
                      </p:childTnLst>
                    </p:cTn>
                  </p:par>
                  <p:par>
                    <p:cTn id="77" fill="hold" nodeType="clickPar">
                      <p:stCondLst>
                        <p:cond delay="indefinite"/>
                        <p:cond evt="onBegin" delay="0">
                          <p:tn val="76"/>
                        </p:cond>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barn(inVertical)">
                                      <p:cBhvr>
                                        <p:cTn id="81" dur="500"/>
                                        <p:tgtEl>
                                          <p:spTgt spid="13"/>
                                        </p:tgtEl>
                                      </p:cBhvr>
                                    </p:animEffect>
                                  </p:childTnLst>
                                </p:cTn>
                              </p:par>
                            </p:childTnLst>
                          </p:cTn>
                        </p:par>
                      </p:childTnLst>
                    </p:cTn>
                  </p:par>
                  <p:par>
                    <p:cTn id="82" fill="hold" nodeType="clickPar">
                      <p:stCondLst>
                        <p:cond delay="indefinite"/>
                        <p:cond evt="onBegin" delay="0">
                          <p:tn val="81"/>
                        </p:cond>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14">
                                            <p:txEl>
                                              <p:pRg st="0" end="0"/>
                                            </p:txEl>
                                          </p:spTgt>
                                        </p:tgtEl>
                                        <p:attrNameLst>
                                          <p:attrName>style.visibility</p:attrName>
                                        </p:attrNameLst>
                                      </p:cBhvr>
                                      <p:to>
                                        <p:strVal val="visible"/>
                                      </p:to>
                                    </p:set>
                                    <p:animEffect transition="in" filter="wipe(left)">
                                      <p:cBhvr>
                                        <p:cTn id="86" dur="500"/>
                                        <p:tgtEl>
                                          <p:spTgt spid="14">
                                            <p:txEl>
                                              <p:pRg st="0" end="0"/>
                                            </p:txEl>
                                          </p:spTgt>
                                        </p:tgtEl>
                                      </p:cBhvr>
                                    </p:animEffect>
                                  </p:childTnLst>
                                </p:cTn>
                              </p:par>
                            </p:childTnLst>
                          </p:cTn>
                        </p:par>
                      </p:childTnLst>
                    </p:cTn>
                  </p:par>
                  <p:par>
                    <p:cTn id="87" fill="hold" nodeType="clickPar">
                      <p:stCondLst>
                        <p:cond delay="indefinite"/>
                        <p:cond evt="onBegin" delay="0">
                          <p:tn val="86"/>
                        </p:cond>
                      </p:stCondLst>
                      <p:childTnLst>
                        <p:par>
                          <p:cTn id="88" fill="hold">
                            <p:stCondLst>
                              <p:cond delay="0"/>
                            </p:stCondLst>
                            <p:childTnLst>
                              <p:par>
                                <p:cTn id="89" presetID="22" presetClass="entr" presetSubtype="8" fill="hold" nodeType="click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wipe(left)">
                                      <p:cBhvr>
                                        <p:cTn id="91" dur="500"/>
                                        <p:tgtEl>
                                          <p:spTgt spid="23"/>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16"/>
                                        </p:tgtEl>
                                        <p:attrNameLst>
                                          <p:attrName>style.visibility</p:attrName>
                                        </p:attrNameLst>
                                      </p:cBhvr>
                                      <p:to>
                                        <p:strVal val="visible"/>
                                      </p:to>
                                    </p:set>
                                    <p:animEffect transition="in" filter="wipe(left)">
                                      <p:cBhvr>
                                        <p:cTn id="94" dur="500"/>
                                        <p:tgtEl>
                                          <p:spTgt spid="16"/>
                                        </p:tgtEl>
                                      </p:cBhvr>
                                    </p:animEffect>
                                  </p:childTnLst>
                                </p:cTn>
                              </p:par>
                            </p:childTnLst>
                          </p:cTn>
                        </p:par>
                      </p:childTnLst>
                    </p:cTn>
                  </p:par>
                  <p:par>
                    <p:cTn id="95" fill="hold" nodeType="clickPar">
                      <p:stCondLst>
                        <p:cond delay="indefinite"/>
                        <p:cond evt="onBegin" delay="0">
                          <p:tn val="94"/>
                        </p:cond>
                      </p:stCondLst>
                      <p:childTnLst>
                        <p:par>
                          <p:cTn id="96" fill="hold">
                            <p:stCondLst>
                              <p:cond delay="0"/>
                            </p:stCondLst>
                            <p:childTnLst>
                              <p:par>
                                <p:cTn id="97" presetID="16" presetClass="entr" presetSubtype="21" fill="hold" nodeType="clickEffect">
                                  <p:stCondLst>
                                    <p:cond delay="0"/>
                                  </p:stCondLst>
                                  <p:childTnLst>
                                    <p:set>
                                      <p:cBhvr>
                                        <p:cTn id="98" dur="1" fill="hold">
                                          <p:stCondLst>
                                            <p:cond delay="0"/>
                                          </p:stCondLst>
                                        </p:cTn>
                                        <p:tgtEl>
                                          <p:spTgt spid="21"/>
                                        </p:tgtEl>
                                        <p:attrNameLst>
                                          <p:attrName>style.visibility</p:attrName>
                                        </p:attrNameLst>
                                      </p:cBhvr>
                                      <p:to>
                                        <p:strVal val="visible"/>
                                      </p:to>
                                    </p:set>
                                    <p:animEffect transition="in" filter="barn(inVertical)">
                                      <p:cBhvr>
                                        <p:cTn id="99" dur="500"/>
                                        <p:tgtEl>
                                          <p:spTgt spid="21"/>
                                        </p:tgtEl>
                                      </p:cBhvr>
                                    </p:animEffect>
                                  </p:childTnLst>
                                </p:cTn>
                              </p:par>
                            </p:childTnLst>
                          </p:cTn>
                        </p:par>
                      </p:childTnLst>
                    </p:cTn>
                  </p:par>
                  <p:par>
                    <p:cTn id="100" fill="hold" nodeType="clickPar">
                      <p:stCondLst>
                        <p:cond delay="indefinite"/>
                        <p:cond evt="onBegin" delay="0">
                          <p:tn val="99"/>
                        </p:cond>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44"/>
                                        </p:tgtEl>
                                        <p:attrNameLst>
                                          <p:attrName>style.visibility</p:attrName>
                                        </p:attrNameLst>
                                      </p:cBhvr>
                                      <p:to>
                                        <p:strVal val="visible"/>
                                      </p:to>
                                    </p:set>
                                    <p:animEffect transition="in" filter="wipe(left)">
                                      <p:cBhvr>
                                        <p:cTn id="104" dur="500"/>
                                        <p:tgtEl>
                                          <p:spTgt spid="44"/>
                                        </p:tgtEl>
                                      </p:cBhvr>
                                    </p:animEffect>
                                  </p:childTnLst>
                                </p:cTn>
                              </p:par>
                            </p:childTnLst>
                          </p:cTn>
                        </p:par>
                      </p:childTnLst>
                    </p:cTn>
                  </p:par>
                  <p:par>
                    <p:cTn id="105" fill="hold" nodeType="clickPar">
                      <p:stCondLst>
                        <p:cond delay="indefinite"/>
                        <p:cond evt="onBegin" delay="0">
                          <p:tn val="104"/>
                        </p:cond>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18"/>
                                        </p:tgtEl>
                                        <p:attrNameLst>
                                          <p:attrName>style.visibility</p:attrName>
                                        </p:attrNameLst>
                                      </p:cBhvr>
                                      <p:to>
                                        <p:strVal val="visible"/>
                                      </p:to>
                                    </p:set>
                                    <p:animEffect transition="in" filter="wipe(left)">
                                      <p:cBhvr>
                                        <p:cTn id="109" dur="500"/>
                                        <p:tgtEl>
                                          <p:spTgt spid="18"/>
                                        </p:tgtEl>
                                      </p:cBhvr>
                                    </p:animEffect>
                                  </p:childTnLst>
                                </p:cTn>
                              </p:par>
                            </p:childTnLst>
                          </p:cTn>
                        </p:par>
                      </p:childTnLst>
                    </p:cTn>
                  </p:par>
                  <p:par>
                    <p:cTn id="110" fill="hold" nodeType="clickPar">
                      <p:stCondLst>
                        <p:cond delay="indefinite"/>
                        <p:cond evt="onBegin" delay="0">
                          <p:tn val="109"/>
                        </p:cond>
                      </p:stCondLst>
                      <p:childTnLst>
                        <p:par>
                          <p:cTn id="111" fill="hold">
                            <p:stCondLst>
                              <p:cond delay="0"/>
                            </p:stCondLst>
                            <p:childTnLst>
                              <p:par>
                                <p:cTn id="112" presetID="22" presetClass="entr" presetSubtype="8" fill="hold" nodeType="clickEffect">
                                  <p:stCondLst>
                                    <p:cond delay="0"/>
                                  </p:stCondLst>
                                  <p:childTnLst>
                                    <p:set>
                                      <p:cBhvr>
                                        <p:cTn id="113" dur="1" fill="hold">
                                          <p:stCondLst>
                                            <p:cond delay="0"/>
                                          </p:stCondLst>
                                        </p:cTn>
                                        <p:tgtEl>
                                          <p:spTgt spid="17"/>
                                        </p:tgtEl>
                                        <p:attrNameLst>
                                          <p:attrName>style.visibility</p:attrName>
                                        </p:attrNameLst>
                                      </p:cBhvr>
                                      <p:to>
                                        <p:strVal val="visible"/>
                                      </p:to>
                                    </p:set>
                                    <p:animEffect transition="in" filter="wipe(left)">
                                      <p:cBhvr>
                                        <p:cTn id="114" dur="500"/>
                                        <p:tgtEl>
                                          <p:spTgt spid="17"/>
                                        </p:tgtEl>
                                      </p:cBhvr>
                                    </p:animEffect>
                                  </p:childTnLst>
                                </p:cTn>
                              </p:par>
                            </p:childTnLst>
                          </p:cTn>
                        </p:par>
                      </p:childTnLst>
                    </p:cTn>
                  </p:par>
                  <p:par>
                    <p:cTn id="115" fill="hold" nodeType="clickPar">
                      <p:stCondLst>
                        <p:cond delay="indefinite"/>
                        <p:cond evt="onBegin" delay="0">
                          <p:tn val="114"/>
                        </p:cond>
                      </p:stCondLst>
                      <p:childTnLst>
                        <p:par>
                          <p:cTn id="116" fill="hold">
                            <p:stCondLst>
                              <p:cond delay="0"/>
                            </p:stCondLst>
                            <p:childTnLst>
                              <p:par>
                                <p:cTn id="117" presetID="22" presetClass="entr" presetSubtype="8" fill="hold" nodeType="clickEffect">
                                  <p:stCondLst>
                                    <p:cond delay="0"/>
                                  </p:stCondLst>
                                  <p:childTnLst>
                                    <p:set>
                                      <p:cBhvr>
                                        <p:cTn id="118" dur="1" fill="hold">
                                          <p:stCondLst>
                                            <p:cond delay="0"/>
                                          </p:stCondLst>
                                        </p:cTn>
                                        <p:tgtEl>
                                          <p:spTgt spid="20"/>
                                        </p:tgtEl>
                                        <p:attrNameLst>
                                          <p:attrName>style.visibility</p:attrName>
                                        </p:attrNameLst>
                                      </p:cBhvr>
                                      <p:to>
                                        <p:strVal val="visible"/>
                                      </p:to>
                                    </p:set>
                                    <p:animEffect transition="in" filter="wipe(left)">
                                      <p:cBhvr>
                                        <p:cTn id="119" dur="500"/>
                                        <p:tgtEl>
                                          <p:spTgt spid="20"/>
                                        </p:tgtEl>
                                      </p:cBhvr>
                                    </p:animEffect>
                                  </p:childTnLst>
                                </p:cTn>
                              </p:par>
                              <p:par>
                                <p:cTn id="120" presetID="22" presetClass="entr" presetSubtype="8" fill="hold" grpId="0" nodeType="withEffect">
                                  <p:stCondLst>
                                    <p:cond delay="0"/>
                                  </p:stCondLst>
                                  <p:childTnLst>
                                    <p:set>
                                      <p:cBhvr>
                                        <p:cTn id="121" dur="1" fill="hold">
                                          <p:stCondLst>
                                            <p:cond delay="0"/>
                                          </p:stCondLst>
                                        </p:cTn>
                                        <p:tgtEl>
                                          <p:spTgt spid="19"/>
                                        </p:tgtEl>
                                        <p:attrNameLst>
                                          <p:attrName>style.visibility</p:attrName>
                                        </p:attrNameLst>
                                      </p:cBhvr>
                                      <p:to>
                                        <p:strVal val="visible"/>
                                      </p:to>
                                    </p:set>
                                    <p:animEffect transition="in" filter="wipe(left)">
                                      <p:cBhvr>
                                        <p:cTn id="122" dur="500"/>
                                        <p:tgtEl>
                                          <p:spTgt spid="19"/>
                                        </p:tgtEl>
                                      </p:cBhvr>
                                    </p:animEffect>
                                  </p:childTnLst>
                                </p:cTn>
                              </p:par>
                            </p:childTnLst>
                          </p:cTn>
                        </p:par>
                      </p:childTnLst>
                    </p:cTn>
                  </p:par>
                  <p:par>
                    <p:cTn id="123" fill="hold" nodeType="clickPar">
                      <p:stCondLst>
                        <p:cond delay="indefinite"/>
                        <p:cond evt="onBegin" delay="0">
                          <p:tn val="122"/>
                        </p:cond>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24"/>
                                        </p:tgtEl>
                                        <p:attrNameLst>
                                          <p:attrName>style.visibility</p:attrName>
                                        </p:attrNameLst>
                                      </p:cBhvr>
                                      <p:to>
                                        <p:strVal val="visible"/>
                                      </p:to>
                                    </p:set>
                                    <p:animEffect transition="in" filter="wipe(left)">
                                      <p:cBhvr>
                                        <p:cTn id="127" dur="500"/>
                                        <p:tgtEl>
                                          <p:spTgt spid="24"/>
                                        </p:tgtEl>
                                      </p:cBhvr>
                                    </p:animEffect>
                                  </p:childTnLst>
                                </p:cTn>
                              </p:par>
                            </p:childTnLst>
                          </p:cTn>
                        </p:par>
                      </p:childTnLst>
                    </p:cTn>
                  </p:par>
                  <p:par>
                    <p:cTn id="128" fill="hold" nodeType="clickPar">
                      <p:stCondLst>
                        <p:cond delay="indefinite"/>
                        <p:cond evt="onBegin" delay="0">
                          <p:tn val="127"/>
                        </p:cond>
                      </p:stCondLst>
                      <p:childTnLst>
                        <p:par>
                          <p:cTn id="129" fill="hold">
                            <p:stCondLst>
                              <p:cond delay="0"/>
                            </p:stCondLst>
                            <p:childTnLst>
                              <p:par>
                                <p:cTn id="130" presetID="16" presetClass="entr" presetSubtype="21" fill="hold" grpId="0" nodeType="clickEffect">
                                  <p:stCondLst>
                                    <p:cond delay="0"/>
                                  </p:stCondLst>
                                  <p:childTnLst>
                                    <p:set>
                                      <p:cBhvr>
                                        <p:cTn id="131" dur="1" fill="hold">
                                          <p:stCondLst>
                                            <p:cond delay="0"/>
                                          </p:stCondLst>
                                        </p:cTn>
                                        <p:tgtEl>
                                          <p:spTgt spid="27"/>
                                        </p:tgtEl>
                                        <p:attrNameLst>
                                          <p:attrName>style.visibility</p:attrName>
                                        </p:attrNameLst>
                                      </p:cBhvr>
                                      <p:to>
                                        <p:strVal val="visible"/>
                                      </p:to>
                                    </p:set>
                                    <p:animEffect transition="in" filter="barn(inVertical)">
                                      <p:cBhvr>
                                        <p:cTn id="132" dur="500"/>
                                        <p:tgtEl>
                                          <p:spTgt spid="27"/>
                                        </p:tgtEl>
                                      </p:cBhvr>
                                    </p:animEffect>
                                  </p:childTnLst>
                                </p:cTn>
                              </p:par>
                            </p:childTnLst>
                          </p:cTn>
                        </p:par>
                      </p:childTnLst>
                    </p:cTn>
                  </p:par>
                  <p:par>
                    <p:cTn id="133" fill="hold" nodeType="clickPar">
                      <p:stCondLst>
                        <p:cond delay="indefinite"/>
                        <p:cond evt="onBegin" delay="0">
                          <p:tn val="132"/>
                        </p:cond>
                      </p:stCondLst>
                      <p:childTnLst>
                        <p:par>
                          <p:cTn id="134" fill="hold">
                            <p:stCondLst>
                              <p:cond delay="0"/>
                            </p:stCondLst>
                            <p:childTnLst>
                              <p:par>
                                <p:cTn id="135" presetID="22" presetClass="entr" presetSubtype="1" fill="hold" nodeType="clickEffect">
                                  <p:stCondLst>
                                    <p:cond delay="0"/>
                                  </p:stCondLst>
                                  <p:childTnLst>
                                    <p:set>
                                      <p:cBhvr>
                                        <p:cTn id="136" dur="1" fill="hold">
                                          <p:stCondLst>
                                            <p:cond delay="0"/>
                                          </p:stCondLst>
                                        </p:cTn>
                                        <p:tgtEl>
                                          <p:spTgt spid="28"/>
                                        </p:tgtEl>
                                        <p:attrNameLst>
                                          <p:attrName>style.visibility</p:attrName>
                                        </p:attrNameLst>
                                      </p:cBhvr>
                                      <p:to>
                                        <p:strVal val="visible"/>
                                      </p:to>
                                    </p:set>
                                    <p:animEffect transition="in" filter="wipe(up)">
                                      <p:cBhvr>
                                        <p:cTn id="137" dur="500"/>
                                        <p:tgtEl>
                                          <p:spTgt spid="28"/>
                                        </p:tgtEl>
                                      </p:cBhvr>
                                    </p:animEffect>
                                  </p:childTnLst>
                                </p:cTn>
                              </p:par>
                            </p:childTnLst>
                          </p:cTn>
                        </p:par>
                      </p:childTnLst>
                    </p:cTn>
                  </p:par>
                  <p:par>
                    <p:cTn id="138" fill="hold" nodeType="clickPar">
                      <p:stCondLst>
                        <p:cond delay="indefinite"/>
                        <p:cond evt="onBegin" delay="0">
                          <p:tn val="137"/>
                        </p:cond>
                      </p:stCondLst>
                      <p:childTnLst>
                        <p:par>
                          <p:cTn id="139" fill="hold">
                            <p:stCondLst>
                              <p:cond delay="0"/>
                            </p:stCondLst>
                            <p:childTnLst>
                              <p:par>
                                <p:cTn id="140" presetID="22" presetClass="entr" presetSubtype="8" fill="hold" nodeType="clickEffect">
                                  <p:stCondLst>
                                    <p:cond delay="0"/>
                                  </p:stCondLst>
                                  <p:childTnLst>
                                    <p:set>
                                      <p:cBhvr>
                                        <p:cTn id="141" dur="1" fill="hold">
                                          <p:stCondLst>
                                            <p:cond delay="0"/>
                                          </p:stCondLst>
                                        </p:cTn>
                                        <p:tgtEl>
                                          <p:spTgt spid="29">
                                            <p:txEl>
                                              <p:pRg st="0" end="0"/>
                                            </p:txEl>
                                          </p:spTgt>
                                        </p:tgtEl>
                                        <p:attrNameLst>
                                          <p:attrName>style.visibility</p:attrName>
                                        </p:attrNameLst>
                                      </p:cBhvr>
                                      <p:to>
                                        <p:strVal val="visible"/>
                                      </p:to>
                                    </p:set>
                                    <p:animEffect transition="in" filter="wipe(left)">
                                      <p:cBhvr>
                                        <p:cTn id="142" dur="500"/>
                                        <p:tgtEl>
                                          <p:spTgt spid="29">
                                            <p:txEl>
                                              <p:pRg st="0" end="0"/>
                                            </p:txEl>
                                          </p:spTgt>
                                        </p:tgtEl>
                                      </p:cBhvr>
                                    </p:animEffect>
                                  </p:childTnLst>
                                </p:cTn>
                              </p:par>
                            </p:childTnLst>
                          </p:cTn>
                        </p:par>
                      </p:childTnLst>
                    </p:cTn>
                  </p:par>
                  <p:par>
                    <p:cTn id="143" fill="hold" nodeType="clickPar">
                      <p:stCondLst>
                        <p:cond delay="indefinite"/>
                        <p:cond evt="onBegin" delay="0">
                          <p:tn val="142"/>
                        </p:cond>
                      </p:stCondLst>
                      <p:childTnLst>
                        <p:par>
                          <p:cTn id="144" fill="hold">
                            <p:stCondLst>
                              <p:cond delay="0"/>
                            </p:stCondLst>
                            <p:childTnLst>
                              <p:par>
                                <p:cTn id="145" presetID="16" presetClass="entr" presetSubtype="21" fill="hold" nodeType="clickEffect">
                                  <p:stCondLst>
                                    <p:cond delay="0"/>
                                  </p:stCondLst>
                                  <p:childTnLst>
                                    <p:set>
                                      <p:cBhvr>
                                        <p:cTn id="146" dur="1" fill="hold">
                                          <p:stCondLst>
                                            <p:cond delay="0"/>
                                          </p:stCondLst>
                                        </p:cTn>
                                        <p:tgtEl>
                                          <p:spTgt spid="25"/>
                                        </p:tgtEl>
                                        <p:attrNameLst>
                                          <p:attrName>style.visibility</p:attrName>
                                        </p:attrNameLst>
                                      </p:cBhvr>
                                      <p:to>
                                        <p:strVal val="visible"/>
                                      </p:to>
                                    </p:set>
                                    <p:animEffect transition="in" filter="barn(inVertical)">
                                      <p:cBhvr>
                                        <p:cTn id="147" dur="500"/>
                                        <p:tgtEl>
                                          <p:spTgt spid="25"/>
                                        </p:tgtEl>
                                      </p:cBhvr>
                                    </p:animEffect>
                                  </p:childTnLst>
                                </p:cTn>
                              </p:par>
                            </p:childTnLst>
                          </p:cTn>
                        </p:par>
                      </p:childTnLst>
                    </p:cTn>
                  </p:par>
                  <p:par>
                    <p:cTn id="148" fill="hold" nodeType="clickPar">
                      <p:stCondLst>
                        <p:cond delay="indefinite"/>
                        <p:cond evt="onBegin" delay="0">
                          <p:tn val="147"/>
                        </p:cond>
                      </p:stCondLst>
                      <p:childTnLst>
                        <p:par>
                          <p:cTn id="149" fill="hold">
                            <p:stCondLst>
                              <p:cond delay="0"/>
                            </p:stCondLst>
                            <p:childTnLst>
                              <p:par>
                                <p:cTn id="150" presetID="22" presetClass="entr" presetSubtype="8" fill="hold" nodeType="clickEffect">
                                  <p:stCondLst>
                                    <p:cond delay="0"/>
                                  </p:stCondLst>
                                  <p:childTnLst>
                                    <p:set>
                                      <p:cBhvr>
                                        <p:cTn id="151" dur="1" fill="hold">
                                          <p:stCondLst>
                                            <p:cond delay="0"/>
                                          </p:stCondLst>
                                        </p:cTn>
                                        <p:tgtEl>
                                          <p:spTgt spid="29">
                                            <p:txEl>
                                              <p:pRg st="1" end="1"/>
                                            </p:txEl>
                                          </p:spTgt>
                                        </p:tgtEl>
                                        <p:attrNameLst>
                                          <p:attrName>style.visibility</p:attrName>
                                        </p:attrNameLst>
                                      </p:cBhvr>
                                      <p:to>
                                        <p:strVal val="visible"/>
                                      </p:to>
                                    </p:set>
                                    <p:animEffect transition="in" filter="wipe(left)">
                                      <p:cBhvr>
                                        <p:cTn id="152" dur="500"/>
                                        <p:tgtEl>
                                          <p:spTgt spid="29">
                                            <p:txEl>
                                              <p:pRg st="1" end="1"/>
                                            </p:txEl>
                                          </p:spTgt>
                                        </p:tgtEl>
                                      </p:cBhvr>
                                    </p:animEffect>
                                  </p:childTnLst>
                                </p:cTn>
                              </p:par>
                            </p:childTnLst>
                          </p:cTn>
                        </p:par>
                      </p:childTnLst>
                    </p:cTn>
                  </p:par>
                  <p:par>
                    <p:cTn id="153" fill="hold" nodeType="clickPar">
                      <p:stCondLst>
                        <p:cond delay="indefinite"/>
                        <p:cond evt="onBegin" delay="0">
                          <p:tn val="152"/>
                        </p:cond>
                      </p:stCondLst>
                      <p:childTnLst>
                        <p:par>
                          <p:cTn id="154" fill="hold">
                            <p:stCondLst>
                              <p:cond delay="0"/>
                            </p:stCondLst>
                            <p:childTnLst>
                              <p:par>
                                <p:cTn id="155" presetID="22" presetClass="entr" presetSubtype="8" fill="hold" nodeType="clickEffect">
                                  <p:stCondLst>
                                    <p:cond delay="0"/>
                                  </p:stCondLst>
                                  <p:childTnLst>
                                    <p:set>
                                      <p:cBhvr>
                                        <p:cTn id="156" dur="1" fill="hold">
                                          <p:stCondLst>
                                            <p:cond delay="0"/>
                                          </p:stCondLst>
                                        </p:cTn>
                                        <p:tgtEl>
                                          <p:spTgt spid="29">
                                            <p:txEl>
                                              <p:pRg st="2" end="2"/>
                                            </p:txEl>
                                          </p:spTgt>
                                        </p:tgtEl>
                                        <p:attrNameLst>
                                          <p:attrName>style.visibility</p:attrName>
                                        </p:attrNameLst>
                                      </p:cBhvr>
                                      <p:to>
                                        <p:strVal val="visible"/>
                                      </p:to>
                                    </p:set>
                                    <p:animEffect transition="in" filter="wipe(left)">
                                      <p:cBhvr>
                                        <p:cTn id="157" dur="500"/>
                                        <p:tgtEl>
                                          <p:spTgt spid="29">
                                            <p:txEl>
                                              <p:pRg st="2" end="2"/>
                                            </p:txEl>
                                          </p:spTgt>
                                        </p:tgtEl>
                                      </p:cBhvr>
                                    </p:animEffect>
                                  </p:childTnLst>
                                </p:cTn>
                              </p:par>
                            </p:childTnLst>
                          </p:cTn>
                        </p:par>
                      </p:childTnLst>
                    </p:cTn>
                  </p:par>
                  <p:par>
                    <p:cTn id="158" fill="hold" nodeType="clickPar">
                      <p:stCondLst>
                        <p:cond delay="indefinite"/>
                        <p:cond evt="onBegin" delay="0">
                          <p:tn val="157"/>
                        </p:cond>
                      </p:stCondLst>
                      <p:childTnLst>
                        <p:par>
                          <p:cTn id="159" fill="hold">
                            <p:stCondLst>
                              <p:cond delay="0"/>
                            </p:stCondLst>
                            <p:childTnLst>
                              <p:par>
                                <p:cTn id="160" presetID="22" presetClass="entr" presetSubtype="8" fill="hold" nodeType="clickEffect">
                                  <p:stCondLst>
                                    <p:cond delay="0"/>
                                  </p:stCondLst>
                                  <p:childTnLst>
                                    <p:set>
                                      <p:cBhvr>
                                        <p:cTn id="161" dur="1" fill="hold">
                                          <p:stCondLst>
                                            <p:cond delay="0"/>
                                          </p:stCondLst>
                                        </p:cTn>
                                        <p:tgtEl>
                                          <p:spTgt spid="29">
                                            <p:txEl>
                                              <p:pRg st="3" end="3"/>
                                            </p:txEl>
                                          </p:spTgt>
                                        </p:tgtEl>
                                        <p:attrNameLst>
                                          <p:attrName>style.visibility</p:attrName>
                                        </p:attrNameLst>
                                      </p:cBhvr>
                                      <p:to>
                                        <p:strVal val="visible"/>
                                      </p:to>
                                    </p:set>
                                    <p:animEffect transition="in" filter="wipe(left)">
                                      <p:cBhvr>
                                        <p:cTn id="162" dur="500"/>
                                        <p:tgtEl>
                                          <p:spTgt spid="29">
                                            <p:txEl>
                                              <p:pRg st="3" end="3"/>
                                            </p:txEl>
                                          </p:spTgt>
                                        </p:tgtEl>
                                      </p:cBhvr>
                                    </p:animEffect>
                                  </p:childTnLst>
                                </p:cTn>
                              </p:par>
                            </p:childTnLst>
                          </p:cTn>
                        </p:par>
                      </p:childTnLst>
                    </p:cTn>
                  </p:par>
                  <p:par>
                    <p:cTn id="163" fill="hold" nodeType="clickPar">
                      <p:stCondLst>
                        <p:cond delay="indefinite"/>
                        <p:cond evt="onBegin" delay="0">
                          <p:tn val="162"/>
                        </p:cond>
                      </p:stCondLst>
                      <p:childTnLst>
                        <p:par>
                          <p:cTn id="164" fill="hold">
                            <p:stCondLst>
                              <p:cond delay="0"/>
                            </p:stCondLst>
                            <p:childTnLst>
                              <p:par>
                                <p:cTn id="165" presetID="22" presetClass="entr" presetSubtype="8" fill="hold" nodeType="clickEffect">
                                  <p:stCondLst>
                                    <p:cond delay="0"/>
                                  </p:stCondLst>
                                  <p:childTnLst>
                                    <p:set>
                                      <p:cBhvr>
                                        <p:cTn id="166" dur="1" fill="hold">
                                          <p:stCondLst>
                                            <p:cond delay="0"/>
                                          </p:stCondLst>
                                        </p:cTn>
                                        <p:tgtEl>
                                          <p:spTgt spid="29">
                                            <p:txEl>
                                              <p:pRg st="4" end="4"/>
                                            </p:txEl>
                                          </p:spTgt>
                                        </p:tgtEl>
                                        <p:attrNameLst>
                                          <p:attrName>style.visibility</p:attrName>
                                        </p:attrNameLst>
                                      </p:cBhvr>
                                      <p:to>
                                        <p:strVal val="visible"/>
                                      </p:to>
                                    </p:set>
                                    <p:animEffect transition="in" filter="wipe(left)">
                                      <p:cBhvr>
                                        <p:cTn id="167" dur="500"/>
                                        <p:tgtEl>
                                          <p:spTgt spid="29">
                                            <p:txEl>
                                              <p:pRg st="4" end="4"/>
                                            </p:txEl>
                                          </p:spTgt>
                                        </p:tgtEl>
                                      </p:cBhvr>
                                    </p:animEffect>
                                  </p:childTnLst>
                                </p:cTn>
                              </p:par>
                            </p:childTnLst>
                          </p:cTn>
                        </p:par>
                      </p:childTnLst>
                    </p:cTn>
                  </p:par>
                  <p:par>
                    <p:cTn id="168" fill="hold" nodeType="clickPar">
                      <p:stCondLst>
                        <p:cond delay="indefinite"/>
                        <p:cond evt="onBegin" delay="0">
                          <p:tn val="167"/>
                        </p:cond>
                      </p:stCondLst>
                      <p:childTnLst>
                        <p:par>
                          <p:cTn id="169" fill="hold">
                            <p:stCondLst>
                              <p:cond delay="0"/>
                            </p:stCondLst>
                            <p:childTnLst>
                              <p:par>
                                <p:cTn id="170" presetID="16" presetClass="entr" presetSubtype="21" fill="hold" grpId="0" nodeType="clickEffect">
                                  <p:stCondLst>
                                    <p:cond delay="0"/>
                                  </p:stCondLst>
                                  <p:childTnLst>
                                    <p:set>
                                      <p:cBhvr>
                                        <p:cTn id="171" dur="1" fill="hold">
                                          <p:stCondLst>
                                            <p:cond delay="0"/>
                                          </p:stCondLst>
                                        </p:cTn>
                                        <p:tgtEl>
                                          <p:spTgt spid="30"/>
                                        </p:tgtEl>
                                        <p:attrNameLst>
                                          <p:attrName>style.visibility</p:attrName>
                                        </p:attrNameLst>
                                      </p:cBhvr>
                                      <p:to>
                                        <p:strVal val="visible"/>
                                      </p:to>
                                    </p:set>
                                    <p:animEffect transition="in" filter="barn(inVertical)">
                                      <p:cBhvr>
                                        <p:cTn id="172" dur="500"/>
                                        <p:tgtEl>
                                          <p:spTgt spid="30"/>
                                        </p:tgtEl>
                                      </p:cBhvr>
                                    </p:animEffect>
                                  </p:childTnLst>
                                </p:cTn>
                              </p:par>
                            </p:childTnLst>
                          </p:cTn>
                        </p:par>
                      </p:childTnLst>
                    </p:cTn>
                  </p:par>
                  <p:par>
                    <p:cTn id="173" fill="hold" nodeType="clickPar">
                      <p:stCondLst>
                        <p:cond delay="indefinite"/>
                        <p:cond evt="onBegin" delay="0">
                          <p:tn val="172"/>
                        </p:cond>
                      </p:stCondLst>
                      <p:childTnLst>
                        <p:par>
                          <p:cTn id="174" fill="hold">
                            <p:stCondLst>
                              <p:cond delay="0"/>
                            </p:stCondLst>
                            <p:childTnLst>
                              <p:par>
                                <p:cTn id="175" presetID="16" presetClass="entr" presetSubtype="21" fill="hold" grpId="0" nodeType="clickEffect">
                                  <p:stCondLst>
                                    <p:cond delay="0"/>
                                  </p:stCondLst>
                                  <p:childTnLst>
                                    <p:set>
                                      <p:cBhvr>
                                        <p:cTn id="176" dur="1" fill="hold">
                                          <p:stCondLst>
                                            <p:cond delay="0"/>
                                          </p:stCondLst>
                                        </p:cTn>
                                        <p:tgtEl>
                                          <p:spTgt spid="32"/>
                                        </p:tgtEl>
                                        <p:attrNameLst>
                                          <p:attrName>style.visibility</p:attrName>
                                        </p:attrNameLst>
                                      </p:cBhvr>
                                      <p:to>
                                        <p:strVal val="visible"/>
                                      </p:to>
                                    </p:set>
                                    <p:animEffect transition="in" filter="barn(inVertical)">
                                      <p:cBhvr>
                                        <p:cTn id="17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15" grpId="0"/>
      <p:bldP spid="2" grpId="0"/>
      <p:bldP spid="10" grpId="0" animBg="1"/>
      <p:bldP spid="6" grpId="0"/>
      <p:bldP spid="22" grpId="0" animBg="1"/>
      <p:bldP spid="11" grpId="0"/>
      <p:bldP spid="13" grpId="0"/>
      <p:bldP spid="16" grpId="0"/>
      <p:bldP spid="44" grpId="0" animBg="1"/>
      <p:bldP spid="18" grpId="0" animBg="1"/>
      <p:bldP spid="19" grpId="0" animBg="1"/>
      <p:bldP spid="27" grpId="0"/>
      <p:bldP spid="24" grpId="0"/>
      <p:bldP spid="30" grpId="0" animBg="1"/>
      <p:bldP spid="32" grpId="0"/>
    </p:bldLst>
  </p:timing>
</p:sld>
</file>

<file path=ppt/slides/slide6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3"/>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grpSp>
        <p:nvGrpSpPr>
          <p:cNvPr id="224" name="组合 223" title=""/>
          <p:cNvGrpSpPr/>
          <p:nvPr/>
        </p:nvGrpSpPr>
        <p:grpSpPr>
          <a:xfrm>
            <a:off x="5143991" y="1563294"/>
            <a:ext cx="4870739" cy="3731458"/>
            <a:chOff x="3857625" y="1682616"/>
            <a:chExt cx="4870739" cy="3731458"/>
          </a:xfrm>
          <a:effectLst/>
        </p:grpSpPr>
        <p:sp>
          <p:nvSpPr>
            <p:cNvPr id="7" name="圆角矩形 6"/>
            <p:cNvSpPr/>
            <p:nvPr/>
          </p:nvSpPr>
          <p:spPr>
            <a:xfrm>
              <a:off x="3857625" y="1682616"/>
              <a:ext cx="4870739" cy="3731458"/>
            </a:xfrm>
            <a:prstGeom prst="roundRect">
              <a:avLst>
                <a:gd name="adj" fmla="val 14905"/>
              </a:avLst>
            </a:prstGeom>
            <a:gradFill flip="none" rotWithShape="1">
              <a:gsLst>
                <a:gs pos="16000">
                  <a:schemeClr val="bg1"/>
                </a:gs>
                <a:gs pos="100000">
                  <a:srgbClr val="F9FBF8"/>
                </a:gs>
              </a:gsLst>
              <a:lin ang="2700000" scaled="1"/>
            </a:gradFill>
            <a:ln>
              <a:noFill/>
            </a:ln>
            <a:effectLst>
              <a:outerShdw blurRad="50800" dist="38100" dir="2700000" algn="tl" rotWithShape="0">
                <a:srgbClr val="DAE7D6">
                  <a:alpha val="40000"/>
                </a:srgbClr>
              </a:outerShdw>
            </a:effectLst>
          </p:spPr>
          <p:txBody>
            <a:bodyPr anchor="ctr"/>
            <a:lstStyle/>
            <a:p>
              <a:pPr algn="ctr"/>
              <a:endParaRPr lang="zh-CN">
                <a:solidFill>
                  <a:schemeClr val="lt1"/>
                </a:solidFill>
              </a:endParaRPr>
            </a:p>
          </p:txBody>
        </p:sp>
        <p:sp>
          <p:nvSpPr>
            <p:cNvPr id="13" name="椭圆 12"/>
            <p:cNvSpPr/>
            <p:nvPr/>
          </p:nvSpPr>
          <p:spPr>
            <a:xfrm>
              <a:off x="5546503" y="2003557"/>
              <a:ext cx="1500603" cy="1500603"/>
            </a:xfrm>
            <a:prstGeom prst="ellipse">
              <a:avLst/>
            </a:prstGeom>
            <a:gradFill flip="none" rotWithShape="1">
              <a:gsLst>
                <a:gs pos="39000">
                  <a:srgbClr val="8DB74B"/>
                </a:gs>
                <a:gs pos="100000">
                  <a:srgbClr val="91BD52"/>
                </a:gs>
              </a:gsLst>
              <a:lin ang="13500000" scaled="1"/>
            </a:gradFill>
            <a:ln>
              <a:noFill/>
            </a:ln>
            <a:effectLst>
              <a:outerShdw blurRad="190500" dist="101600" dir="5400000" algn="t" rotWithShape="0">
                <a:srgbClr val="91795A">
                  <a:alpha val="24000"/>
                </a:srgbClr>
              </a:outerShdw>
            </a:effectLst>
          </p:spPr>
          <p:txBody>
            <a:bodyPr anchor="ctr"/>
            <a:lstStyle/>
            <a:p>
              <a:pPr algn="ctr"/>
              <a:r>
                <a:rPr lang="en-US" sz="4400">
                  <a:solidFill>
                    <a:schemeClr val="lt1"/>
                  </a:solidFill>
                  <a:latin typeface="微软雅黑" panose="020b0503020204020204" charset="-122"/>
                  <a:ea typeface="微软雅黑" panose="020b0503020204020204" charset="-122"/>
                </a:rPr>
                <a:t>04</a:t>
              </a:r>
            </a:p>
          </p:txBody>
        </p:sp>
        <p:sp>
          <p:nvSpPr>
            <p:cNvPr id="14" name="文本框 13"/>
            <p:cNvSpPr txBox="1"/>
            <p:nvPr/>
          </p:nvSpPr>
          <p:spPr>
            <a:xfrm>
              <a:off x="3996690" y="3747636"/>
              <a:ext cx="4665980" cy="835025"/>
            </a:xfrm>
            <a:prstGeom prst="rect">
              <a:avLst/>
            </a:prstGeom>
            <a:noFill/>
          </p:spPr>
          <p:txBody>
            <a:bodyPr wrap="none" lIns="0" tIns="0" rIns="0" bIns="0"/>
            <a:lstStyle/>
            <a:p>
              <a:pPr algn="ctr"/>
              <a:r>
                <a:rPr lang="zh-CN" sz="4400" b="1">
                  <a:solidFill>
                    <a:schemeClr val="accent2">
                      <a:lumMod val="75000"/>
                    </a:schemeClr>
                  </a:solidFill>
                  <a:latin typeface="微软雅黑" panose="020b0503020204020204" charset="-122"/>
                  <a:ea typeface="微软雅黑" panose="020b0503020204020204" charset="-122"/>
                </a:rPr>
                <a:t>升华和凝华</a:t>
              </a:r>
            </a:p>
          </p:txBody>
        </p:sp>
        <p:sp>
          <p:nvSpPr>
            <p:cNvPr id="15" name="矩形 14"/>
            <p:cNvSpPr/>
            <p:nvPr/>
          </p:nvSpPr>
          <p:spPr>
            <a:xfrm>
              <a:off x="4497132" y="4582638"/>
              <a:ext cx="3591724" cy="387798"/>
            </a:xfrm>
            <a:prstGeom prst="rect">
              <a:avLst/>
            </a:prstGeom>
          </p:spPr>
          <p:txBody>
            <a:bodyPr wrap="square" lIns="0" tIns="0" rIns="0" bIns="0"/>
            <a:lstStyle/>
            <a:p>
              <a:pPr>
                <a:lnSpc>
                  <a:spcPct val="120000"/>
                </a:lnSpc>
              </a:pPr>
              <a:endParaRPr lang="zh-CN" sz="1600">
                <a:solidFill>
                  <a:schemeClr val="tx1">
                    <a:lumMod val="65000"/>
                    <a:lumOff val="35000"/>
                  </a:schemeClr>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63" grpId="0" animBg="1"/>
      <p:bldP spid="60" grpId="1" animBg="1"/>
      <p:bldP spid="64" grpId="0" animBg="1"/>
    </p:bldLst>
  </p:timing>
</p:sld>
</file>

<file path=ppt/slides/slide6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一、升华</a:t>
            </a:r>
          </a:p>
        </p:txBody>
      </p:sp>
      <p:sp>
        <p:nvSpPr>
          <p:cNvPr id="7" name="文本框 6" title=""/>
          <p:cNvSpPr txBox="1"/>
          <p:nvPr/>
        </p:nvSpPr>
        <p:spPr>
          <a:xfrm>
            <a:off x="292735" y="1317625"/>
            <a:ext cx="11411585" cy="553085"/>
          </a:xfrm>
          <a:prstGeom prst="rect">
            <a:avLst/>
          </a:prstGeom>
          <a:noFill/>
        </p:spPr>
        <p:txBody>
          <a:bodyPr wrap="square" rtlCol="0" anchor="t">
            <a:spAutoFit/>
          </a:bodyPr>
          <a:lstStyle/>
          <a:p>
            <a:pPr fontAlgn="auto">
              <a:lnSpc>
                <a:spcPct val="150000"/>
              </a:lnSpc>
            </a:pPr>
            <a:r>
              <a:rPr sz="2000">
                <a:solidFill>
                  <a:schemeClr val="accent1"/>
                </a:solidFill>
                <a:latin typeface="微软雅黑" panose="020b0503020204020204" charset="-122"/>
                <a:ea typeface="微软雅黑" panose="020b0503020204020204" charset="-122"/>
                <a:cs typeface="微软雅黑" panose="020b0503020204020204" charset="-122"/>
              </a:rPr>
              <a:t>1.升华：</a:t>
            </a:r>
            <a:r>
              <a:rPr sz="2000">
                <a:solidFill>
                  <a:schemeClr val="tx1"/>
                </a:solidFill>
                <a:latin typeface="微软雅黑" panose="020b0503020204020204" charset="-122"/>
                <a:ea typeface="微软雅黑" panose="020b0503020204020204" charset="-122"/>
                <a:cs typeface="微软雅黑" panose="020b0503020204020204" charset="-122"/>
              </a:rPr>
              <a:t>物质从</a:t>
            </a:r>
            <a:r>
              <a:rPr lang="en-US" sz="2000" u="sng">
                <a:solidFill>
                  <a:schemeClr val="tx1"/>
                </a:solidFill>
                <a:latin typeface="微软雅黑" panose="020b0503020204020204" charset="-122"/>
                <a:ea typeface="微软雅黑" panose="020b0503020204020204" charset="-122"/>
                <a:cs typeface="微软雅黑" panose="020b0503020204020204" charset="-122"/>
              </a:rPr>
              <a:t>        </a:t>
            </a:r>
            <a:r>
              <a:rPr sz="2000">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直接</a:t>
            </a:r>
            <a:r>
              <a:rPr sz="2000">
                <a:solidFill>
                  <a:schemeClr val="tx1"/>
                </a:solidFill>
                <a:latin typeface="微软雅黑" panose="020b0503020204020204" charset="-122"/>
                <a:ea typeface="微软雅黑" panose="020b0503020204020204" charset="-122"/>
                <a:cs typeface="微软雅黑" panose="020b0503020204020204" charset="-122"/>
              </a:rPr>
              <a:t>变为</a:t>
            </a:r>
            <a:r>
              <a:rPr lang="en-US" sz="2000" u="sng">
                <a:solidFill>
                  <a:schemeClr val="tx1"/>
                </a:solidFill>
                <a:latin typeface="微软雅黑" panose="020b0503020204020204" charset="-122"/>
                <a:ea typeface="微软雅黑" panose="020b0503020204020204" charset="-122"/>
                <a:cs typeface="微软雅黑" panose="020b0503020204020204" charset="-122"/>
              </a:rPr>
              <a:t>        </a:t>
            </a:r>
            <a:r>
              <a:rPr sz="2000">
                <a:solidFill>
                  <a:schemeClr val="tx1"/>
                </a:solidFill>
                <a:latin typeface="微软雅黑" panose="020b0503020204020204" charset="-122"/>
                <a:ea typeface="微软雅黑" panose="020b0503020204020204" charset="-122"/>
                <a:cs typeface="微软雅黑" panose="020b0503020204020204" charset="-122"/>
              </a:rPr>
              <a:t>的过程叫做升华。</a:t>
            </a:r>
          </a:p>
        </p:txBody>
      </p:sp>
      <p:pic>
        <p:nvPicPr>
          <p:cNvPr id="29" name="图片 28" title=""/>
          <p:cNvPicPr>
            <a:picLocks noChangeAspect="1"/>
          </p:cNvPicPr>
          <p:nvPr/>
        </p:nvPicPr>
        <p:blipFill>
          <a:blip r:embed="rId3">
            <a:lum contrast="30000"/>
          </a:blip>
          <a:srcRect t="5083" b="13538"/>
          <a:stretch>
            <a:fillRect/>
          </a:stretch>
        </p:blipFill>
        <p:spPr>
          <a:xfrm>
            <a:off x="5972768" y="2938520"/>
            <a:ext cx="2631281" cy="1811192"/>
          </a:xfrm>
          <a:prstGeom prst="rect">
            <a:avLst/>
          </a:prstGeom>
          <a:noFill/>
          <a:ln w="9525">
            <a:noFill/>
          </a:ln>
        </p:spPr>
      </p:pic>
      <p:pic>
        <p:nvPicPr>
          <p:cNvPr id="20" name="图片 19" title=""/>
          <p:cNvPicPr>
            <a:picLocks noChangeAspect="1"/>
          </p:cNvPicPr>
          <p:nvPr/>
        </p:nvPicPr>
        <p:blipFill>
          <a:blip r:embed="rId4"/>
          <a:srcRect b="20800"/>
          <a:stretch>
            <a:fillRect/>
          </a:stretch>
        </p:blipFill>
        <p:spPr>
          <a:xfrm>
            <a:off x="2817495" y="3422650"/>
            <a:ext cx="3155315" cy="1740535"/>
          </a:xfrm>
          <a:prstGeom prst="rect">
            <a:avLst/>
          </a:prstGeom>
        </p:spPr>
      </p:pic>
      <p:pic>
        <p:nvPicPr>
          <p:cNvPr id="11" name="图片 10" title=""/>
          <p:cNvPicPr>
            <a:picLocks noChangeAspect="1"/>
          </p:cNvPicPr>
          <p:nvPr/>
        </p:nvPicPr>
        <p:blipFill>
          <a:blip r:embed="rId5"/>
          <a:stretch>
            <a:fillRect/>
          </a:stretch>
        </p:blipFill>
        <p:spPr>
          <a:xfrm>
            <a:off x="5972743" y="4687318"/>
            <a:ext cx="2713673" cy="1698308"/>
          </a:xfrm>
          <a:prstGeom prst="rect">
            <a:avLst/>
          </a:prstGeom>
        </p:spPr>
      </p:pic>
      <p:sp>
        <p:nvSpPr>
          <p:cNvPr id="13" name="矩形标注 12" title=""/>
          <p:cNvSpPr/>
          <p:nvPr/>
        </p:nvSpPr>
        <p:spPr>
          <a:xfrm>
            <a:off x="2817495" y="2360930"/>
            <a:ext cx="3001645" cy="477520"/>
          </a:xfrm>
          <a:prstGeom prst="wedgeRectCallout">
            <a:avLst>
              <a:gd name="adj1" fmla="val -23749"/>
              <a:gd name="adj2" fmla="val 17458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atin typeface="微软雅黑" panose="020b0503020204020204" charset="-122"/>
                <a:ea typeface="微软雅黑" panose="020b0503020204020204" charset="-122"/>
                <a:cs typeface="微软雅黑" panose="020b0503020204020204" charset="-122"/>
              </a:rPr>
              <a:t>户外冰冻的衣服慢慢变干了</a:t>
            </a:r>
          </a:p>
        </p:txBody>
      </p:sp>
      <p:sp>
        <p:nvSpPr>
          <p:cNvPr id="22" name="矩形标注 21" title=""/>
          <p:cNvSpPr/>
          <p:nvPr/>
        </p:nvSpPr>
        <p:spPr>
          <a:xfrm>
            <a:off x="9015095" y="3190240"/>
            <a:ext cx="2166620" cy="477520"/>
          </a:xfrm>
          <a:prstGeom prst="wedgeRectCallout">
            <a:avLst>
              <a:gd name="adj1" fmla="val -64064"/>
              <a:gd name="adj2" fmla="val 12752"/>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atin typeface="微软雅黑" panose="020b0503020204020204" charset="-122"/>
                <a:ea typeface="微软雅黑" panose="020b0503020204020204" charset="-122"/>
                <a:cs typeface="微软雅黑" panose="020b0503020204020204" charset="-122"/>
              </a:rPr>
              <a:t>雪人变小了？</a:t>
            </a:r>
          </a:p>
        </p:txBody>
      </p:sp>
      <p:sp>
        <p:nvSpPr>
          <p:cNvPr id="27" name="矩形标注 26" title=""/>
          <p:cNvSpPr/>
          <p:nvPr/>
        </p:nvSpPr>
        <p:spPr>
          <a:xfrm>
            <a:off x="9015095" y="5438140"/>
            <a:ext cx="3171190" cy="536575"/>
          </a:xfrm>
          <a:prstGeom prst="wedgeRectCallout">
            <a:avLst>
              <a:gd name="adj1" fmla="val -88966"/>
              <a:gd name="adj2" fmla="val -69763"/>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atin typeface="微软雅黑" panose="020b0503020204020204" charset="-122"/>
                <a:ea typeface="微软雅黑" panose="020b0503020204020204" charset="-122"/>
                <a:cs typeface="微软雅黑" panose="020b0503020204020204" charset="-122"/>
              </a:rPr>
              <a:t>衣柜里的樟脑丸慢慢地变小了</a:t>
            </a:r>
          </a:p>
        </p:txBody>
      </p:sp>
      <p:sp>
        <p:nvSpPr>
          <p:cNvPr id="14" name="文本框 13" title=""/>
          <p:cNvSpPr txBox="1"/>
          <p:nvPr/>
        </p:nvSpPr>
        <p:spPr>
          <a:xfrm>
            <a:off x="2078990" y="1395095"/>
            <a:ext cx="690880" cy="398780"/>
          </a:xfrm>
          <a:prstGeom prst="rect">
            <a:avLst/>
          </a:prstGeom>
          <a:noFill/>
        </p:spPr>
        <p:txBody>
          <a:bodyPr wrap="none" rtlCol="0">
            <a:spAutoFit/>
          </a:bodyPr>
          <a:lstStyle/>
          <a:p>
            <a:r>
              <a:rPr lang="zh-CN" altLang="en-US" sz="2000">
                <a:solidFill>
                  <a:srgbClr val="FF0000"/>
                </a:solidFill>
                <a:latin typeface="微软雅黑" panose="020b0503020204020204" charset="-122"/>
                <a:ea typeface="微软雅黑" panose="020b0503020204020204" charset="-122"/>
              </a:rPr>
              <a:t>固态</a:t>
            </a:r>
          </a:p>
        </p:txBody>
      </p:sp>
      <p:sp>
        <p:nvSpPr>
          <p:cNvPr id="15" name="文本框 14" title=""/>
          <p:cNvSpPr txBox="1"/>
          <p:nvPr/>
        </p:nvSpPr>
        <p:spPr>
          <a:xfrm>
            <a:off x="3694430" y="1415415"/>
            <a:ext cx="690880" cy="398780"/>
          </a:xfrm>
          <a:prstGeom prst="rect">
            <a:avLst/>
          </a:prstGeom>
          <a:noFill/>
        </p:spPr>
        <p:txBody>
          <a:bodyPr wrap="none" rtlCol="0">
            <a:spAutoFit/>
          </a:bodyPr>
          <a:lstStyle/>
          <a:p>
            <a:r>
              <a:rPr lang="zh-CN" altLang="en-US" sz="2000">
                <a:solidFill>
                  <a:srgbClr val="FF0000"/>
                </a:solidFill>
                <a:latin typeface="微软雅黑" panose="020b0503020204020204" charset="-122"/>
                <a:ea typeface="微软雅黑" panose="020b0503020204020204" charset="-122"/>
              </a:rPr>
              <a:t>气态</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diamond(in)">
                                      <p:cBhvr>
                                        <p:cTn id="15" dur="2000"/>
                                        <p:tgtEl>
                                          <p:spTgt spid="20"/>
                                        </p:tgtEl>
                                      </p:cBhvr>
                                    </p:animEffect>
                                  </p:childTnLst>
                                </p:cTn>
                              </p:par>
                              <p:par>
                                <p:cTn id="16" presetID="8" presetClass="entr" presetSubtype="16"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diamond(in)">
                                      <p:cBhvr>
                                        <p:cTn id="18" dur="2000"/>
                                        <p:tgtEl>
                                          <p:spTgt spid="29"/>
                                        </p:tgtEl>
                                      </p:cBhvr>
                                    </p:animEffect>
                                  </p:childTnLst>
                                </p:cTn>
                              </p:par>
                              <p:par>
                                <p:cTn id="19" presetID="8"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diamond(in)">
                                      <p:cBhvr>
                                        <p:cTn id="21" dur="2000"/>
                                        <p:tgtEl>
                                          <p:spTgt spid="11"/>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16" presetClass="entr" presetSubtype="42"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outHorizontal)">
                                      <p:cBhvr>
                                        <p:cTn id="26" dur="500"/>
                                        <p:tgtEl>
                                          <p:spTgt spid="13"/>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right)">
                                      <p:cBhvr>
                                        <p:cTn id="31" dur="500"/>
                                        <p:tgtEl>
                                          <p:spTgt spid="22"/>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2"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right)">
                                      <p:cBhvr>
                                        <p:cTn id="36" dur="500"/>
                                        <p:tgtEl>
                                          <p:spTgt spid="27"/>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7">
                                            <p:txEl>
                                              <p:pRg st="0" end="0"/>
                                            </p:txEl>
                                          </p:spTgt>
                                        </p:tgtEl>
                                        <p:attrNameLst>
                                          <p:attrName>style.visibility</p:attrName>
                                        </p:attrNameLst>
                                      </p:cBhvr>
                                      <p:to>
                                        <p:strVal val="visible"/>
                                      </p:to>
                                    </p:set>
                                    <p:animEffect transition="in" filter="wipe(left)">
                                      <p:cBhvr>
                                        <p:cTn id="41" dur="500"/>
                                        <p:tgtEl>
                                          <p:spTgt spid="7">
                                            <p:txEl>
                                              <p:pRg st="0" end="0"/>
                                            </p:txEl>
                                          </p:spTgt>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arn(inVertical)">
                                      <p:cBhvr>
                                        <p:cTn id="46" dur="500"/>
                                        <p:tgtEl>
                                          <p:spTgt spid="14"/>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arn(inVertical)">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22" grpId="0" animBg="1"/>
      <p:bldP spid="27" grpId="0" animBg="1"/>
      <p:bldP spid="14" grpId="0"/>
      <p:bldP spid="15" grpId="0"/>
    </p:bldLst>
  </p:timing>
</p:sld>
</file>

<file path=ppt/slides/slide6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一、升华</a:t>
            </a:r>
          </a:p>
        </p:txBody>
      </p:sp>
      <p:sp>
        <p:nvSpPr>
          <p:cNvPr id="7" name="文本框 6" title=""/>
          <p:cNvSpPr txBox="1"/>
          <p:nvPr/>
        </p:nvSpPr>
        <p:spPr>
          <a:xfrm>
            <a:off x="292735" y="1317625"/>
            <a:ext cx="11576685" cy="3784600"/>
          </a:xfrm>
          <a:prstGeom prst="rect">
            <a:avLst/>
          </a:prstGeom>
          <a:noFill/>
        </p:spPr>
        <p:txBody>
          <a:bodyPr wrap="square" rtlCol="0" anchor="t">
            <a:spAutoFit/>
          </a:bodyPr>
          <a:lstStyle/>
          <a:p>
            <a:pPr fontAlgn="auto">
              <a:lnSpc>
                <a:spcPct val="150000"/>
              </a:lnSpc>
            </a:pPr>
            <a:r>
              <a:rPr sz="2000">
                <a:solidFill>
                  <a:schemeClr val="accent1">
                    <a:lumMod val="75000"/>
                  </a:schemeClr>
                </a:solidFill>
                <a:latin typeface="微软雅黑" panose="020b0503020204020204" charset="-122"/>
                <a:ea typeface="微软雅黑" panose="020b0503020204020204" charset="-122"/>
                <a:cs typeface="微软雅黑" panose="020b0503020204020204" charset="-122"/>
              </a:rPr>
              <a:t>2.对升华的理解</a:t>
            </a:r>
          </a:p>
          <a:p>
            <a:pPr fontAlgn="auto">
              <a:lnSpc>
                <a:spcPct val="150000"/>
              </a:lnSpc>
            </a:pPr>
            <a:r>
              <a:rPr sz="2000">
                <a:latin typeface="微软雅黑" panose="020b0503020204020204" charset="-122"/>
                <a:ea typeface="微软雅黑" panose="020b0503020204020204" charset="-122"/>
                <a:cs typeface="微软雅黑" panose="020b0503020204020204" charset="-122"/>
              </a:rPr>
              <a:t>（1）升华是指物质直接由固态变为气态的过程，“直接”说明变化过程中物质</a:t>
            </a:r>
            <a:r>
              <a:rPr sz="2000">
                <a:highlight>
                  <a:srgbClr val="FFFF00"/>
                </a:highlight>
                <a:latin typeface="微软雅黑" panose="020b0503020204020204" charset="-122"/>
                <a:ea typeface="微软雅黑" panose="020b0503020204020204" charset="-122"/>
                <a:cs typeface="微软雅黑" panose="020b0503020204020204" charset="-122"/>
              </a:rPr>
              <a:t>不存在液态</a:t>
            </a:r>
            <a:r>
              <a:rPr sz="2000">
                <a:latin typeface="微软雅黑" panose="020b0503020204020204" charset="-122"/>
                <a:ea typeface="微软雅黑" panose="020b0503020204020204" charset="-122"/>
                <a:cs typeface="微软雅黑" panose="020b0503020204020204" charset="-122"/>
              </a:rPr>
              <a:t>这一状态。</a:t>
            </a:r>
          </a:p>
          <a:p>
            <a:pPr fontAlgn="auto">
              <a:lnSpc>
                <a:spcPct val="150000"/>
              </a:lnSpc>
            </a:pPr>
            <a:r>
              <a:rPr sz="2000">
                <a:latin typeface="微软雅黑" panose="020b0503020204020204" charset="-122"/>
                <a:ea typeface="微软雅黑" panose="020b0503020204020204" charset="-122"/>
                <a:cs typeface="微软雅黑" panose="020b0503020204020204" charset="-122"/>
              </a:rPr>
              <a:t>（2）理论上讲，固态物质在任何温度下都会升华，但实际上常温下很多固态物质，如金属，都可以认为时不升华的。</a:t>
            </a:r>
          </a:p>
          <a:p>
            <a:pPr fontAlgn="auto">
              <a:lnSpc>
                <a:spcPct val="150000"/>
              </a:lnSpc>
            </a:pPr>
            <a:r>
              <a:rPr sz="2000">
                <a:latin typeface="微软雅黑" panose="020b0503020204020204" charset="-122"/>
                <a:ea typeface="微软雅黑" panose="020b0503020204020204" charset="-122"/>
                <a:cs typeface="微软雅黑" panose="020b0503020204020204" charset="-122"/>
              </a:rPr>
              <a:t>（3）加热可以</a:t>
            </a:r>
            <a:r>
              <a:rPr sz="2000">
                <a:highlight>
                  <a:srgbClr val="FFFF00"/>
                </a:highlight>
                <a:latin typeface="微软雅黑" panose="020b0503020204020204" charset="-122"/>
                <a:ea typeface="微软雅黑" panose="020b0503020204020204" charset="-122"/>
                <a:cs typeface="微软雅黑" panose="020b0503020204020204" charset="-122"/>
              </a:rPr>
              <a:t>加速</a:t>
            </a:r>
            <a:r>
              <a:rPr sz="2000">
                <a:latin typeface="微软雅黑" panose="020b0503020204020204" charset="-122"/>
                <a:ea typeface="微软雅黑" panose="020b0503020204020204" charset="-122"/>
                <a:cs typeface="微软雅黑" panose="020b0503020204020204" charset="-122"/>
              </a:rPr>
              <a:t>固态物质的升华现象。如碘升华，在常温下非常缓慢，但稍一加热，升华现象就非常明显。</a:t>
            </a:r>
          </a:p>
          <a:p>
            <a:pPr fontAlgn="auto">
              <a:lnSpc>
                <a:spcPct val="150000"/>
              </a:lnSpc>
            </a:pPr>
            <a:r>
              <a:rPr sz="2000">
                <a:latin typeface="微软雅黑" panose="020b0503020204020204" charset="-122"/>
                <a:ea typeface="微软雅黑" panose="020b0503020204020204" charset="-122"/>
                <a:cs typeface="微软雅黑" panose="020b0503020204020204" charset="-122"/>
              </a:rPr>
              <a:t>（4）生活中常见的升华现象：</a:t>
            </a:r>
            <a:r>
              <a:rPr sz="2000">
                <a:highlight>
                  <a:srgbClr val="FFFF00"/>
                </a:highlight>
                <a:latin typeface="微软雅黑" panose="020b0503020204020204" charset="-122"/>
                <a:ea typeface="微软雅黑" panose="020b0503020204020204" charset="-122"/>
                <a:cs typeface="微软雅黑" panose="020b0503020204020204" charset="-122"/>
              </a:rPr>
              <a:t>樟脑丸变小、冰冻的衣服变干、永久了的白炽灯灯丝变细、碘升华、干冰升华</a:t>
            </a:r>
            <a:r>
              <a:rPr sz="2000">
                <a:latin typeface="微软雅黑" panose="020b0503020204020204" charset="-122"/>
                <a:ea typeface="微软雅黑" panose="020b0503020204020204" charset="-122"/>
                <a:cs typeface="微软雅黑" panose="020b0503020204020204" charset="-122"/>
              </a:rPr>
              <a:t>等。</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left)">
                                      <p:cBhvr>
                                        <p:cTn id="20" dur="500"/>
                                        <p:tgtEl>
                                          <p:spTgt spid="7">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wipe(left)">
                                      <p:cBhvr>
                                        <p:cTn id="25" dur="500"/>
                                        <p:tgtEl>
                                          <p:spTgt spid="7">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wipe(left)">
                                      <p:cBhvr>
                                        <p:cTn id="30" dur="500"/>
                                        <p:tgtEl>
                                          <p:spTgt spid="7">
                                            <p:txEl>
                                              <p:pRg st="3" end="3"/>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wipe(left)">
                                      <p:cBhvr>
                                        <p:cTn id="35"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二、凝华</a:t>
            </a:r>
          </a:p>
        </p:txBody>
      </p:sp>
      <p:sp>
        <p:nvSpPr>
          <p:cNvPr id="7" name="文本框 6" title=""/>
          <p:cNvSpPr txBox="1"/>
          <p:nvPr/>
        </p:nvSpPr>
        <p:spPr>
          <a:xfrm>
            <a:off x="292735" y="1317625"/>
            <a:ext cx="11411585" cy="553085"/>
          </a:xfrm>
          <a:prstGeom prst="rect">
            <a:avLst/>
          </a:prstGeom>
          <a:noFill/>
        </p:spPr>
        <p:txBody>
          <a:bodyPr wrap="square" rtlCol="0" anchor="t">
            <a:spAutoFit/>
          </a:bodyPr>
          <a:lstStyle/>
          <a:p>
            <a:pPr fontAlgn="auto">
              <a:lnSpc>
                <a:spcPct val="150000"/>
              </a:lnSpc>
            </a:pPr>
            <a:r>
              <a:rPr sz="2000">
                <a:solidFill>
                  <a:schemeClr val="accent1"/>
                </a:solidFill>
                <a:latin typeface="微软雅黑" panose="020b0503020204020204" charset="-122"/>
                <a:ea typeface="微软雅黑" panose="020b0503020204020204" charset="-122"/>
                <a:cs typeface="微软雅黑" panose="020b0503020204020204" charset="-122"/>
              </a:rPr>
              <a:t>1.凝华：</a:t>
            </a:r>
            <a:r>
              <a:rPr sz="2000">
                <a:solidFill>
                  <a:schemeClr val="tx1"/>
                </a:solidFill>
                <a:latin typeface="微软雅黑" panose="020b0503020204020204" charset="-122"/>
                <a:ea typeface="微软雅黑" panose="020b0503020204020204" charset="-122"/>
                <a:cs typeface="微软雅黑" panose="020b0503020204020204" charset="-122"/>
              </a:rPr>
              <a:t>物质由</a:t>
            </a:r>
            <a:r>
              <a:rPr lang="en-US" sz="2000" u="sng">
                <a:solidFill>
                  <a:schemeClr val="tx1"/>
                </a:solidFill>
                <a:latin typeface="微软雅黑" panose="020b0503020204020204" charset="-122"/>
                <a:ea typeface="微软雅黑" panose="020b0503020204020204" charset="-122"/>
                <a:cs typeface="微软雅黑" panose="020b0503020204020204" charset="-122"/>
              </a:rPr>
              <a:t>        </a:t>
            </a:r>
            <a:r>
              <a:rPr sz="2000">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直接</a:t>
            </a:r>
            <a:r>
              <a:rPr sz="2000">
                <a:solidFill>
                  <a:schemeClr val="tx1"/>
                </a:solidFill>
                <a:latin typeface="微软雅黑" panose="020b0503020204020204" charset="-122"/>
                <a:ea typeface="微软雅黑" panose="020b0503020204020204" charset="-122"/>
                <a:cs typeface="微软雅黑" panose="020b0503020204020204" charset="-122"/>
              </a:rPr>
              <a:t>变为</a:t>
            </a:r>
            <a:r>
              <a:rPr lang="en-US" sz="2000" u="sng">
                <a:solidFill>
                  <a:schemeClr val="tx1"/>
                </a:solidFill>
                <a:latin typeface="微软雅黑" panose="020b0503020204020204" charset="-122"/>
                <a:ea typeface="微软雅黑" panose="020b0503020204020204" charset="-122"/>
                <a:cs typeface="微软雅黑" panose="020b0503020204020204" charset="-122"/>
              </a:rPr>
              <a:t>         </a:t>
            </a:r>
            <a:r>
              <a:rPr sz="2000">
                <a:solidFill>
                  <a:schemeClr val="tx1"/>
                </a:solidFill>
                <a:latin typeface="微软雅黑" panose="020b0503020204020204" charset="-122"/>
                <a:ea typeface="微软雅黑" panose="020b0503020204020204" charset="-122"/>
                <a:cs typeface="微软雅黑" panose="020b0503020204020204" charset="-122"/>
              </a:rPr>
              <a:t>的过程叫凝华。</a:t>
            </a:r>
          </a:p>
        </p:txBody>
      </p:sp>
      <p:pic>
        <p:nvPicPr>
          <p:cNvPr id="100005" name="图片 100005" title=""/>
          <p:cNvPicPr>
            <a:picLocks noChangeAspect="1"/>
          </p:cNvPicPr>
          <p:nvPr/>
        </p:nvPicPr>
        <p:blipFill>
          <a:blip r:embed="rId3"/>
          <a:stretch>
            <a:fillRect/>
          </a:stretch>
        </p:blipFill>
        <p:spPr>
          <a:xfrm>
            <a:off x="2849880" y="2895600"/>
            <a:ext cx="2439035" cy="1916430"/>
          </a:xfrm>
          <a:prstGeom prst="rect">
            <a:avLst/>
          </a:prstGeom>
        </p:spPr>
      </p:pic>
      <p:pic>
        <p:nvPicPr>
          <p:cNvPr id="11" name="图片 10" title=""/>
          <p:cNvPicPr>
            <a:picLocks noChangeAspect="1"/>
          </p:cNvPicPr>
          <p:nvPr/>
        </p:nvPicPr>
        <p:blipFill>
          <a:blip r:embed="rId4"/>
          <a:srcRect b="6642"/>
          <a:stretch>
            <a:fillRect/>
          </a:stretch>
        </p:blipFill>
        <p:spPr>
          <a:xfrm>
            <a:off x="5288598" y="2034625"/>
            <a:ext cx="3065621" cy="1693978"/>
          </a:xfrm>
          <a:prstGeom prst="rect">
            <a:avLst/>
          </a:prstGeom>
        </p:spPr>
      </p:pic>
      <p:pic>
        <p:nvPicPr>
          <p:cNvPr id="13" name="图片 12" title=""/>
          <p:cNvPicPr>
            <a:picLocks noChangeAspect="1"/>
          </p:cNvPicPr>
          <p:nvPr/>
        </p:nvPicPr>
        <p:blipFill>
          <a:blip r:embed="rId5"/>
          <a:stretch>
            <a:fillRect/>
          </a:stretch>
        </p:blipFill>
        <p:spPr>
          <a:xfrm>
            <a:off x="5288915" y="3728720"/>
            <a:ext cx="3065780" cy="1749425"/>
          </a:xfrm>
          <a:prstGeom prst="rect">
            <a:avLst/>
          </a:prstGeom>
        </p:spPr>
      </p:pic>
      <p:sp>
        <p:nvSpPr>
          <p:cNvPr id="14" name="矩形标注 13" title=""/>
          <p:cNvSpPr/>
          <p:nvPr/>
        </p:nvSpPr>
        <p:spPr>
          <a:xfrm>
            <a:off x="2287270" y="2034540"/>
            <a:ext cx="3001645" cy="477520"/>
          </a:xfrm>
          <a:prstGeom prst="wedgeRectCallout">
            <a:avLst>
              <a:gd name="adj1" fmla="val -23749"/>
              <a:gd name="adj2" fmla="val 17458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a:latin typeface="微软雅黑" panose="020b0503020204020204" charset="-122"/>
                <a:ea typeface="微软雅黑" panose="020b0503020204020204" charset="-122"/>
                <a:cs typeface="微软雅黑" panose="020b0503020204020204" charset="-122"/>
              </a:rPr>
              <a:t>寒冷的早晨植物叶子上的霜</a:t>
            </a:r>
          </a:p>
        </p:txBody>
      </p:sp>
      <p:sp>
        <p:nvSpPr>
          <p:cNvPr id="22" name="矩形标注 21" title=""/>
          <p:cNvSpPr/>
          <p:nvPr/>
        </p:nvSpPr>
        <p:spPr>
          <a:xfrm>
            <a:off x="8862695" y="5000625"/>
            <a:ext cx="2166620" cy="477520"/>
          </a:xfrm>
          <a:prstGeom prst="wedgeRectCallout">
            <a:avLst>
              <a:gd name="adj1" fmla="val -71101"/>
              <a:gd name="adj2" fmla="val -127393"/>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atin typeface="微软雅黑" panose="020b0503020204020204" charset="-122"/>
                <a:ea typeface="微软雅黑" panose="020b0503020204020204" charset="-122"/>
                <a:cs typeface="微软雅黑" panose="020b0503020204020204" charset="-122"/>
              </a:rPr>
              <a:t>室内形成的冰窗花</a:t>
            </a:r>
          </a:p>
        </p:txBody>
      </p:sp>
      <p:sp>
        <p:nvSpPr>
          <p:cNvPr id="27" name="矩形标注 26" title=""/>
          <p:cNvSpPr/>
          <p:nvPr/>
        </p:nvSpPr>
        <p:spPr>
          <a:xfrm>
            <a:off x="8862695" y="2034540"/>
            <a:ext cx="1416050" cy="536575"/>
          </a:xfrm>
          <a:prstGeom prst="wedgeRectCallout">
            <a:avLst>
              <a:gd name="adj1" fmla="val -95426"/>
              <a:gd name="adj2" fmla="val 87159"/>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atin typeface="微软雅黑" panose="020b0503020204020204" charset="-122"/>
                <a:ea typeface="微软雅黑" panose="020b0503020204020204" charset="-122"/>
                <a:cs typeface="微软雅黑" panose="020b0503020204020204" charset="-122"/>
              </a:rPr>
              <a:t>飘落的雪花</a:t>
            </a:r>
          </a:p>
        </p:txBody>
      </p:sp>
      <p:sp>
        <p:nvSpPr>
          <p:cNvPr id="15" name="文本框 14" title=""/>
          <p:cNvSpPr txBox="1"/>
          <p:nvPr/>
        </p:nvSpPr>
        <p:spPr>
          <a:xfrm>
            <a:off x="2059940" y="1395095"/>
            <a:ext cx="690880" cy="398780"/>
          </a:xfrm>
          <a:prstGeom prst="rect">
            <a:avLst/>
          </a:prstGeom>
          <a:noFill/>
        </p:spPr>
        <p:txBody>
          <a:bodyPr wrap="none" rtlCol="0">
            <a:spAutoFit/>
          </a:bodyPr>
          <a:lstStyle/>
          <a:p>
            <a:r>
              <a:rPr lang="zh-CN" altLang="en-US" sz="2000">
                <a:solidFill>
                  <a:srgbClr val="FF0000"/>
                </a:solidFill>
                <a:latin typeface="微软雅黑" panose="020b0503020204020204" charset="-122"/>
                <a:ea typeface="微软雅黑" panose="020b0503020204020204" charset="-122"/>
              </a:rPr>
              <a:t>气态</a:t>
            </a:r>
          </a:p>
        </p:txBody>
      </p:sp>
      <p:sp>
        <p:nvSpPr>
          <p:cNvPr id="16" name="文本框 15" title=""/>
          <p:cNvSpPr txBox="1"/>
          <p:nvPr/>
        </p:nvSpPr>
        <p:spPr>
          <a:xfrm>
            <a:off x="3724275" y="1394460"/>
            <a:ext cx="690880" cy="398780"/>
          </a:xfrm>
          <a:prstGeom prst="rect">
            <a:avLst/>
          </a:prstGeom>
          <a:noFill/>
        </p:spPr>
        <p:txBody>
          <a:bodyPr wrap="none" rtlCol="0">
            <a:spAutoFit/>
          </a:bodyPr>
          <a:lstStyle/>
          <a:p>
            <a:r>
              <a:rPr lang="zh-CN" altLang="en-US" sz="2000">
                <a:solidFill>
                  <a:srgbClr val="FF0000"/>
                </a:solidFill>
                <a:latin typeface="微软雅黑" panose="020b0503020204020204" charset="-122"/>
                <a:ea typeface="微软雅黑" panose="020b0503020204020204" charset="-122"/>
              </a:rPr>
              <a:t>固态</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8" presetClass="entr" presetSubtype="16" fill="hold" nodeType="clickEffect">
                                  <p:stCondLst>
                                    <p:cond delay="0"/>
                                  </p:stCondLst>
                                  <p:childTnLst>
                                    <p:set>
                                      <p:cBhvr>
                                        <p:cTn id="14" dur="1000" fill="hold">
                                          <p:stCondLst>
                                            <p:cond delay="0"/>
                                          </p:stCondLst>
                                        </p:cTn>
                                        <p:tgtEl>
                                          <p:spTgt spid="100005"/>
                                        </p:tgtEl>
                                        <p:attrNameLst>
                                          <p:attrName>style.visibility</p:attrName>
                                        </p:attrNameLst>
                                      </p:cBhvr>
                                      <p:to>
                                        <p:strVal val="visible"/>
                                      </p:to>
                                    </p:set>
                                    <p:animEffect transition="in" filter="diamond(in)">
                                      <p:cBhvr>
                                        <p:cTn id="15" dur="1000"/>
                                        <p:tgtEl>
                                          <p:spTgt spid="100005"/>
                                        </p:tgtEl>
                                      </p:cBhvr>
                                    </p:animEffect>
                                  </p:childTnLst>
                                </p:cTn>
                              </p:par>
                              <p:par>
                                <p:cTn id="16" presetID="8" presetClass="entr" presetSubtype="16" fill="hold" nodeType="withEffect">
                                  <p:stCondLst>
                                    <p:cond delay="0"/>
                                  </p:stCondLst>
                                  <p:childTnLst>
                                    <p:set>
                                      <p:cBhvr>
                                        <p:cTn id="17" dur="1000" fill="hold">
                                          <p:stCondLst>
                                            <p:cond delay="0"/>
                                          </p:stCondLst>
                                        </p:cTn>
                                        <p:tgtEl>
                                          <p:spTgt spid="11"/>
                                        </p:tgtEl>
                                        <p:attrNameLst>
                                          <p:attrName>style.visibility</p:attrName>
                                        </p:attrNameLst>
                                      </p:cBhvr>
                                      <p:to>
                                        <p:strVal val="visible"/>
                                      </p:to>
                                    </p:set>
                                    <p:animEffect transition="in" filter="diamond(in)">
                                      <p:cBhvr>
                                        <p:cTn id="18" dur="1000"/>
                                        <p:tgtEl>
                                          <p:spTgt spid="11"/>
                                        </p:tgtEl>
                                      </p:cBhvr>
                                    </p:animEffect>
                                  </p:childTnLst>
                                </p:cTn>
                              </p:par>
                              <p:par>
                                <p:cTn id="19" presetID="8" presetClass="entr" presetSubtype="16" fill="hold" nodeType="withEffect">
                                  <p:stCondLst>
                                    <p:cond delay="0"/>
                                  </p:stCondLst>
                                  <p:childTnLst>
                                    <p:set>
                                      <p:cBhvr>
                                        <p:cTn id="20" dur="1000" fill="hold">
                                          <p:stCondLst>
                                            <p:cond delay="0"/>
                                          </p:stCondLst>
                                        </p:cTn>
                                        <p:tgtEl>
                                          <p:spTgt spid="13"/>
                                        </p:tgtEl>
                                        <p:attrNameLst>
                                          <p:attrName>style.visibility</p:attrName>
                                        </p:attrNameLst>
                                      </p:cBhvr>
                                      <p:to>
                                        <p:strVal val="visible"/>
                                      </p:to>
                                    </p:set>
                                    <p:animEffect transition="in" filter="diamond(in)">
                                      <p:cBhvr>
                                        <p:cTn id="21" dur="1000"/>
                                        <p:tgtEl>
                                          <p:spTgt spid="13"/>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16" presetClass="entr" presetSubtype="42"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outHorizontal)">
                                      <p:cBhvr>
                                        <p:cTn id="26" dur="500"/>
                                        <p:tgtEl>
                                          <p:spTgt spid="14"/>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right)">
                                      <p:cBhvr>
                                        <p:cTn id="31" dur="500"/>
                                        <p:tgtEl>
                                          <p:spTgt spid="22"/>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2"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right)">
                                      <p:cBhvr>
                                        <p:cTn id="36" dur="500"/>
                                        <p:tgtEl>
                                          <p:spTgt spid="27"/>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7">
                                            <p:txEl>
                                              <p:pRg st="0" end="0"/>
                                            </p:txEl>
                                          </p:spTgt>
                                        </p:tgtEl>
                                        <p:attrNameLst>
                                          <p:attrName>style.visibility</p:attrName>
                                        </p:attrNameLst>
                                      </p:cBhvr>
                                      <p:to>
                                        <p:strVal val="visible"/>
                                      </p:to>
                                    </p:set>
                                    <p:animEffect transition="in" filter="wipe(left)">
                                      <p:cBhvr>
                                        <p:cTn id="41" dur="500"/>
                                        <p:tgtEl>
                                          <p:spTgt spid="7">
                                            <p:txEl>
                                              <p:pRg st="0" end="0"/>
                                            </p:txEl>
                                          </p:spTgt>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arn(inVertical)">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22" grpId="0" animBg="1"/>
      <p:bldP spid="27" grpId="0" animBg="1"/>
      <p:bldP spid="15" grpId="0"/>
      <p:bldP spid="16" grpId="0"/>
    </p:bldLst>
  </p:timing>
</p:sld>
</file>

<file path=ppt/slides/slide6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二、凝华</a:t>
            </a:r>
          </a:p>
        </p:txBody>
      </p:sp>
      <p:sp>
        <p:nvSpPr>
          <p:cNvPr id="7" name="文本框 6" title=""/>
          <p:cNvSpPr txBox="1"/>
          <p:nvPr/>
        </p:nvSpPr>
        <p:spPr>
          <a:xfrm>
            <a:off x="333375" y="1593850"/>
            <a:ext cx="11576685" cy="1938020"/>
          </a:xfrm>
          <a:prstGeom prst="rect">
            <a:avLst/>
          </a:prstGeom>
          <a:noFill/>
        </p:spPr>
        <p:txBody>
          <a:bodyPr wrap="square" rtlCol="0" anchor="t">
            <a:spAutoFit/>
          </a:bodyPr>
          <a:lstStyle/>
          <a:p>
            <a:pPr fontAlgn="auto">
              <a:lnSpc>
                <a:spcPct val="150000"/>
              </a:lnSpc>
            </a:pPr>
            <a:r>
              <a:rPr sz="2000">
                <a:solidFill>
                  <a:schemeClr val="accent1">
                    <a:lumMod val="75000"/>
                  </a:schemeClr>
                </a:solidFill>
                <a:latin typeface="微软雅黑" panose="020b0503020204020204" charset="-122"/>
                <a:ea typeface="微软雅黑" panose="020b0503020204020204" charset="-122"/>
                <a:cs typeface="微软雅黑" panose="020b0503020204020204" charset="-122"/>
              </a:rPr>
              <a:t>2.对凝华现象的理解</a:t>
            </a:r>
          </a:p>
          <a:p>
            <a:pPr fontAlgn="auto">
              <a:lnSpc>
                <a:spcPct val="150000"/>
              </a:lnSpc>
            </a:pPr>
            <a:r>
              <a:rPr sz="2000">
                <a:latin typeface="微软雅黑" panose="020b0503020204020204" charset="-122"/>
                <a:ea typeface="微软雅黑" panose="020b0503020204020204" charset="-122"/>
                <a:cs typeface="微软雅黑" panose="020b0503020204020204" charset="-122"/>
              </a:rPr>
              <a:t>（1）凝华是指物质由气态直接变为固态的过程。“直接”说明变化过程中物质</a:t>
            </a:r>
            <a:r>
              <a:rPr sz="2000">
                <a:highlight>
                  <a:srgbClr val="FFFF00"/>
                </a:highlight>
                <a:latin typeface="微软雅黑" panose="020b0503020204020204" charset="-122"/>
                <a:ea typeface="微软雅黑" panose="020b0503020204020204" charset="-122"/>
                <a:cs typeface="微软雅黑" panose="020b0503020204020204" charset="-122"/>
              </a:rPr>
              <a:t>不存在液态</a:t>
            </a:r>
            <a:r>
              <a:rPr sz="2000">
                <a:latin typeface="微软雅黑" panose="020b0503020204020204" charset="-122"/>
                <a:ea typeface="微软雅黑" panose="020b0503020204020204" charset="-122"/>
                <a:cs typeface="微软雅黑" panose="020b0503020204020204" charset="-122"/>
              </a:rPr>
              <a:t>这一状态。</a:t>
            </a:r>
          </a:p>
          <a:p>
            <a:pPr fontAlgn="auto">
              <a:lnSpc>
                <a:spcPct val="150000"/>
              </a:lnSpc>
            </a:pPr>
            <a:r>
              <a:rPr sz="2000">
                <a:latin typeface="微软雅黑" panose="020b0503020204020204" charset="-122"/>
                <a:ea typeface="微软雅黑" panose="020b0503020204020204" charset="-122"/>
                <a:cs typeface="微软雅黑" panose="020b0503020204020204" charset="-122"/>
              </a:rPr>
              <a:t>（2）理论上所有气态物质都能发生凝华，只是在通常情况下很多都难以发生或者进行得及其缓慢。</a:t>
            </a:r>
          </a:p>
          <a:p>
            <a:pPr fontAlgn="auto">
              <a:lnSpc>
                <a:spcPct val="150000"/>
              </a:lnSpc>
            </a:pPr>
            <a:r>
              <a:rPr sz="2000">
                <a:latin typeface="微软雅黑" panose="020b0503020204020204" charset="-122"/>
                <a:ea typeface="微软雅黑" panose="020b0503020204020204" charset="-122"/>
                <a:cs typeface="微软雅黑" panose="020b0503020204020204" charset="-122"/>
              </a:rPr>
              <a:t>（3）生活中常见的凝华现象：</a:t>
            </a:r>
            <a:r>
              <a:rPr sz="2000">
                <a:highlight>
                  <a:srgbClr val="FFFF00"/>
                </a:highlight>
                <a:latin typeface="微软雅黑" panose="020b0503020204020204" charset="-122"/>
                <a:ea typeface="微软雅黑" panose="020b0503020204020204" charset="-122"/>
                <a:cs typeface="微软雅黑" panose="020b0503020204020204" charset="-122"/>
              </a:rPr>
              <a:t>霜、冰晶、冰花、雾凇、灯泡变黑</a:t>
            </a:r>
            <a:r>
              <a:rPr sz="2000">
                <a:latin typeface="微软雅黑" panose="020b0503020204020204" charset="-122"/>
                <a:ea typeface="微软雅黑" panose="020b0503020204020204" charset="-122"/>
                <a:cs typeface="微软雅黑" panose="020b0503020204020204" charset="-122"/>
              </a:rPr>
              <a:t>等</a:t>
            </a:r>
            <a:r>
              <a:rPr lang="zh-CN" sz="2000">
                <a:latin typeface="微软雅黑" panose="020b0503020204020204" charset="-122"/>
                <a:ea typeface="微软雅黑" panose="020b0503020204020204" charset="-122"/>
                <a:cs typeface="微软雅黑" panose="020b0503020204020204" charset="-122"/>
              </a:rPr>
              <a:t>，如图</a:t>
            </a:r>
            <a:r>
              <a:rPr sz="2000">
                <a:latin typeface="微软雅黑" panose="020b0503020204020204" charset="-122"/>
                <a:ea typeface="微软雅黑" panose="020b0503020204020204" charset="-122"/>
                <a:cs typeface="微软雅黑" panose="020b0503020204020204" charset="-122"/>
              </a:rPr>
              <a:t>。</a:t>
            </a:r>
          </a:p>
        </p:txBody>
      </p:sp>
      <p:pic>
        <p:nvPicPr>
          <p:cNvPr id="2" name="图片 1" title=""/>
          <p:cNvPicPr>
            <a:picLocks noChangeAspect="1"/>
          </p:cNvPicPr>
          <p:nvPr/>
        </p:nvPicPr>
        <p:blipFill>
          <a:blip r:embed="rId3"/>
          <a:stretch>
            <a:fillRect/>
          </a:stretch>
        </p:blipFill>
        <p:spPr>
          <a:xfrm>
            <a:off x="511175" y="3790315"/>
            <a:ext cx="5300345" cy="1890395"/>
          </a:xfrm>
          <a:prstGeom prst="rect">
            <a:avLst/>
          </a:prstGeom>
        </p:spPr>
      </p:pic>
      <p:pic>
        <p:nvPicPr>
          <p:cNvPr id="6" name="图片 5" title=""/>
          <p:cNvPicPr>
            <a:picLocks noChangeAspect="1"/>
          </p:cNvPicPr>
          <p:nvPr/>
        </p:nvPicPr>
        <p:blipFill>
          <a:blip r:embed="rId4"/>
          <a:stretch>
            <a:fillRect/>
          </a:stretch>
        </p:blipFill>
        <p:spPr>
          <a:xfrm>
            <a:off x="5775960" y="3790315"/>
            <a:ext cx="5655310" cy="188976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left)">
                                      <p:cBhvr>
                                        <p:cTn id="20" dur="500"/>
                                        <p:tgtEl>
                                          <p:spTgt spid="7">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wipe(left)">
                                      <p:cBhvr>
                                        <p:cTn id="25" dur="500"/>
                                        <p:tgtEl>
                                          <p:spTgt spid="7">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wipe(left)">
                                      <p:cBhvr>
                                        <p:cTn id="30" dur="500"/>
                                        <p:tgtEl>
                                          <p:spTgt spid="7">
                                            <p:txEl>
                                              <p:pRg st="3" end="3"/>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par>
                                <p:cTn id="36" presetID="16" presetClass="entr" presetSubtype="21"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barn(inVertical)">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35356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三、升华吸热、凝华放热</a:t>
            </a:r>
          </a:p>
        </p:txBody>
      </p:sp>
      <p:sp>
        <p:nvSpPr>
          <p:cNvPr id="7" name="文本框 6" title=""/>
          <p:cNvSpPr txBox="1"/>
          <p:nvPr/>
        </p:nvSpPr>
        <p:spPr>
          <a:xfrm>
            <a:off x="292735" y="1317625"/>
            <a:ext cx="11411585" cy="2399665"/>
          </a:xfrm>
          <a:prstGeom prst="rect">
            <a:avLst/>
          </a:prstGeom>
          <a:noFill/>
        </p:spPr>
        <p:txBody>
          <a:bodyPr wrap="square" rtlCol="0" anchor="t">
            <a:spAutoFit/>
          </a:bodyPr>
          <a:lstStyle/>
          <a:p>
            <a:pPr fontAlgn="auto">
              <a:lnSpc>
                <a:spcPct val="150000"/>
              </a:lnSpc>
            </a:pPr>
            <a:r>
              <a:rPr sz="2000">
                <a:solidFill>
                  <a:schemeClr val="accent1">
                    <a:lumMod val="75000"/>
                  </a:schemeClr>
                </a:solidFill>
                <a:latin typeface="微软雅黑" panose="020b0503020204020204" charset="-122"/>
                <a:ea typeface="微软雅黑" panose="020b0503020204020204" charset="-122"/>
                <a:cs typeface="微软雅黑" panose="020b0503020204020204" charset="-122"/>
              </a:rPr>
              <a:t>1.升华吸热、凝华放热</a:t>
            </a:r>
          </a:p>
          <a:p>
            <a:pPr fontAlgn="auto">
              <a:lnSpc>
                <a:spcPct val="150000"/>
              </a:lnSpc>
            </a:pPr>
            <a:r>
              <a:rPr sz="2000">
                <a:latin typeface="微软雅黑" panose="020b0503020204020204" charset="-122"/>
                <a:ea typeface="微软雅黑" panose="020b0503020204020204" charset="-122"/>
                <a:cs typeface="微软雅黑" panose="020b0503020204020204" charset="-122"/>
              </a:rPr>
              <a:t>（1）物质由固态直接变为气态需要吸收热量，即</a:t>
            </a:r>
            <a:r>
              <a:rPr sz="2000">
                <a:highlight>
                  <a:srgbClr val="FFFF00"/>
                </a:highlight>
                <a:latin typeface="微软雅黑" panose="020b0503020204020204" charset="-122"/>
                <a:ea typeface="微软雅黑" panose="020b0503020204020204" charset="-122"/>
                <a:cs typeface="微软雅黑" panose="020b0503020204020204" charset="-122"/>
              </a:rPr>
              <a:t>升华吸热</a:t>
            </a:r>
            <a:r>
              <a:rPr sz="2000">
                <a:latin typeface="微软雅黑" panose="020b0503020204020204" charset="-122"/>
                <a:ea typeface="微软雅黑" panose="020b0503020204020204" charset="-122"/>
                <a:cs typeface="微软雅黑" panose="020b0503020204020204" charset="-122"/>
              </a:rPr>
              <a:t>；</a:t>
            </a:r>
          </a:p>
          <a:p>
            <a:pPr fontAlgn="auto">
              <a:lnSpc>
                <a:spcPct val="150000"/>
              </a:lnSpc>
            </a:pPr>
            <a:r>
              <a:rPr sz="2000">
                <a:latin typeface="微软雅黑" panose="020b0503020204020204" charset="-122"/>
                <a:ea typeface="微软雅黑" panose="020b0503020204020204" charset="-122"/>
                <a:cs typeface="微软雅黑" panose="020b0503020204020204" charset="-122"/>
              </a:rPr>
              <a:t>（2）物质由气态直接变为固态需要放出热量，即</a:t>
            </a:r>
            <a:r>
              <a:rPr sz="2000">
                <a:highlight>
                  <a:srgbClr val="FFFF00"/>
                </a:highlight>
                <a:latin typeface="微软雅黑" panose="020b0503020204020204" charset="-122"/>
                <a:ea typeface="微软雅黑" panose="020b0503020204020204" charset="-122"/>
                <a:cs typeface="微软雅黑" panose="020b0503020204020204" charset="-122"/>
              </a:rPr>
              <a:t>凝华放热</a:t>
            </a:r>
            <a:r>
              <a:rPr sz="2000">
                <a:latin typeface="微软雅黑" panose="020b0503020204020204" charset="-122"/>
                <a:ea typeface="微软雅黑" panose="020b0503020204020204" charset="-122"/>
                <a:cs typeface="微软雅黑" panose="020b0503020204020204" charset="-122"/>
              </a:rPr>
              <a:t>。</a:t>
            </a:r>
          </a:p>
          <a:p>
            <a:pPr fontAlgn="auto">
              <a:lnSpc>
                <a:spcPct val="150000"/>
              </a:lnSpc>
            </a:pPr>
            <a:r>
              <a:rPr sz="2000">
                <a:solidFill>
                  <a:schemeClr val="accent1">
                    <a:lumMod val="75000"/>
                  </a:schemeClr>
                </a:solidFill>
                <a:latin typeface="微软雅黑" panose="020b0503020204020204" charset="-122"/>
                <a:ea typeface="微软雅黑" panose="020b0503020204020204" charset="-122"/>
                <a:cs typeface="微软雅黑" panose="020b0503020204020204" charset="-122"/>
              </a:rPr>
              <a:t>2.升华吸热的应用</a:t>
            </a:r>
          </a:p>
          <a:p>
            <a:pPr fontAlgn="auto">
              <a:lnSpc>
                <a:spcPct val="150000"/>
              </a:lnSpc>
            </a:pPr>
            <a:r>
              <a:rPr sz="2000">
                <a:latin typeface="微软雅黑" panose="020b0503020204020204" charset="-122"/>
                <a:ea typeface="微软雅黑" panose="020b0503020204020204" charset="-122"/>
                <a:cs typeface="微软雅黑" panose="020b0503020204020204" charset="-122"/>
              </a:rPr>
              <a:t>物质升华时会从周围环境中吸收大量的热量，在日常生产、生活中应用最广泛的是干冰的升华。</a:t>
            </a:r>
          </a:p>
        </p:txBody>
      </p:sp>
      <p:graphicFrame>
        <p:nvGraphicFramePr>
          <p:cNvPr id="2" name="表格 1" title=""/>
          <p:cNvGraphicFramePr>
            <a:graphicFrameLocks noGrp="1"/>
          </p:cNvGraphicFramePr>
          <p:nvPr/>
        </p:nvGraphicFramePr>
        <p:xfrm>
          <a:off x="308610" y="3778250"/>
          <a:ext cx="11457305" cy="2880360"/>
        </p:xfrm>
        <a:graphic>
          <a:graphicData uri="http://schemas.openxmlformats.org/drawingml/2006/table">
            <a:tbl>
              <a:tblPr firstRow="1" bandRow="1">
                <a:tableStyleId>{5940675A-B579-460E-94D1-54222C63F5DA}</a:tableStyleId>
              </a:tblPr>
              <a:tblGrid>
                <a:gridCol w="1194435"/>
                <a:gridCol w="10262870"/>
              </a:tblGrid>
              <a:tr h="635635">
                <a:tc>
                  <a:txBody>
                    <a:bodyPr vert="horz" wrap="square"/>
                    <a:lstStyle/>
                    <a:p>
                      <a:pPr indent="0" fontAlgn="auto">
                        <a:lnSpc>
                          <a:spcPct val="150000"/>
                        </a:lnSpc>
                        <a:buNone/>
                      </a:pPr>
                      <a:r>
                        <a:rPr lang="en-US" sz="1800" b="1">
                          <a:solidFill>
                            <a:srgbClr val="000000"/>
                          </a:solidFill>
                          <a:latin typeface="微软雅黑" panose="020b0503020204020204" charset="-122"/>
                          <a:ea typeface="微软雅黑" panose="020b0503020204020204" charset="-122"/>
                          <a:cs typeface="宋体" panose="02010600030101010101" pitchFamily="2" charset="-122"/>
                        </a:rPr>
                        <a:t>人工降雨</a:t>
                      </a:r>
                      <a:endParaRPr lang="en-US" altLang="en-US" sz="18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fontAlgn="auto">
                        <a:lnSpc>
                          <a:spcPct val="150000"/>
                        </a:lnSpc>
                        <a:buNone/>
                      </a:pPr>
                      <a:r>
                        <a:rPr lang="en-US" sz="1800" b="0">
                          <a:solidFill>
                            <a:srgbClr val="C00000"/>
                          </a:solidFill>
                          <a:latin typeface="微软雅黑" panose="020b0503020204020204" charset="-122"/>
                          <a:ea typeface="微软雅黑" panose="020b0503020204020204" charset="-122"/>
                          <a:cs typeface="宋体" panose="02010600030101010101" pitchFamily="2" charset="-122"/>
                        </a:rPr>
                        <a:t>将干冰撒入云层，干冰升华吸热时空气温度急剧降低，云层中的水蒸气大量液化成小水滴或凝华成小冰晶，进而相互聚集形成了雨</a:t>
                      </a:r>
                      <a:endParaRPr lang="en-US" altLang="en-US" sz="1800" b="0">
                        <a:solidFill>
                          <a:srgbClr val="C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18135">
                <a:tc>
                  <a:txBody>
                    <a:bodyPr vert="horz" wrap="square"/>
                    <a:lstStyle/>
                    <a:p>
                      <a:pPr indent="0" fontAlgn="auto">
                        <a:lnSpc>
                          <a:spcPct val="150000"/>
                        </a:lnSpc>
                        <a:buNone/>
                      </a:pPr>
                      <a:r>
                        <a:rPr lang="en-US" sz="1800" b="1">
                          <a:solidFill>
                            <a:srgbClr val="000000"/>
                          </a:solidFill>
                          <a:latin typeface="微软雅黑" panose="020b0503020204020204" charset="-122"/>
                          <a:ea typeface="微软雅黑" panose="020b0503020204020204" charset="-122"/>
                          <a:cs typeface="宋体" panose="02010600030101010101" pitchFamily="2" charset="-122"/>
                        </a:rPr>
                        <a:t>储藏物品</a:t>
                      </a:r>
                      <a:endParaRPr lang="en-US" altLang="en-US" sz="18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fontAlgn="auto">
                        <a:lnSpc>
                          <a:spcPct val="150000"/>
                        </a:lnSpc>
                        <a:buNone/>
                      </a:pPr>
                      <a:r>
                        <a:rPr lang="en-US" sz="1800" b="0">
                          <a:solidFill>
                            <a:srgbClr val="C00000"/>
                          </a:solidFill>
                          <a:latin typeface="微软雅黑" panose="020b0503020204020204" charset="-122"/>
                          <a:ea typeface="微软雅黑" panose="020b0503020204020204" charset="-122"/>
                          <a:cs typeface="宋体" panose="02010600030101010101" pitchFamily="2" charset="-122"/>
                        </a:rPr>
                        <a:t>干冰升华不但能吸收大量的热，还没有残留物，因而可以将干冰制成强制冷剂，用于储藏物品</a:t>
                      </a:r>
                      <a:endParaRPr lang="en-US" altLang="en-US" sz="1800" b="0">
                        <a:solidFill>
                          <a:srgbClr val="C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36270">
                <a:tc>
                  <a:txBody>
                    <a:bodyPr vert="horz" wrap="square"/>
                    <a:lstStyle/>
                    <a:p>
                      <a:pPr indent="0" fontAlgn="auto">
                        <a:lnSpc>
                          <a:spcPct val="150000"/>
                        </a:lnSpc>
                        <a:buNone/>
                      </a:pPr>
                      <a:r>
                        <a:rPr lang="en-US" sz="1800" b="1">
                          <a:solidFill>
                            <a:srgbClr val="000000"/>
                          </a:solidFill>
                          <a:latin typeface="微软雅黑" panose="020b0503020204020204" charset="-122"/>
                          <a:ea typeface="微软雅黑" panose="020b0503020204020204" charset="-122"/>
                          <a:cs typeface="宋体" panose="02010600030101010101" pitchFamily="2" charset="-122"/>
                        </a:rPr>
                        <a:t>舞台效果</a:t>
                      </a:r>
                      <a:endParaRPr lang="en-US" altLang="en-US" sz="18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fontAlgn="auto">
                        <a:lnSpc>
                          <a:spcPct val="150000"/>
                        </a:lnSpc>
                        <a:buNone/>
                      </a:pPr>
                      <a:r>
                        <a:rPr lang="en-US" sz="1800" b="0">
                          <a:solidFill>
                            <a:srgbClr val="C00000"/>
                          </a:solidFill>
                          <a:latin typeface="微软雅黑" panose="020b0503020204020204" charset="-122"/>
                          <a:ea typeface="微软雅黑" panose="020b0503020204020204" charset="-122"/>
                          <a:cs typeface="宋体" panose="02010600030101010101" pitchFamily="2" charset="-122"/>
                        </a:rPr>
                        <a:t>在舞台上喷撒干冰可使舞台上方的空气温度迅速下降，空气中的水蒸气遇冷迅速液化成小水滴，可形成烟雾缭绕的舞台效果</a:t>
                      </a:r>
                      <a:endParaRPr lang="en-US" altLang="en-US" sz="1800" b="0">
                        <a:solidFill>
                          <a:srgbClr val="C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35635">
                <a:tc>
                  <a:txBody>
                    <a:bodyPr vert="horz" wrap="square"/>
                    <a:lstStyle/>
                    <a:p>
                      <a:pPr indent="0" fontAlgn="auto">
                        <a:lnSpc>
                          <a:spcPct val="150000"/>
                        </a:lnSpc>
                        <a:buNone/>
                      </a:pPr>
                      <a:r>
                        <a:rPr lang="en-US" sz="1800" b="1">
                          <a:solidFill>
                            <a:srgbClr val="000000"/>
                          </a:solidFill>
                          <a:latin typeface="微软雅黑" panose="020b0503020204020204" charset="-122"/>
                          <a:ea typeface="微软雅黑" panose="020b0503020204020204" charset="-122"/>
                          <a:cs typeface="宋体" panose="02010600030101010101" pitchFamily="2" charset="-122"/>
                        </a:rPr>
                        <a:t>医疗手术</a:t>
                      </a:r>
                      <a:endParaRPr lang="en-US" altLang="en-US" sz="18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fontAlgn="auto">
                        <a:lnSpc>
                          <a:spcPct val="150000"/>
                        </a:lnSpc>
                        <a:buNone/>
                      </a:pPr>
                      <a:r>
                        <a:rPr lang="en-US" sz="1800" b="0">
                          <a:solidFill>
                            <a:srgbClr val="C00000"/>
                          </a:solidFill>
                          <a:latin typeface="微软雅黑" panose="020b0503020204020204" charset="-122"/>
                          <a:ea typeface="微软雅黑" panose="020b0503020204020204" charset="-122"/>
                          <a:cs typeface="微软雅黑" panose="020b0503020204020204" charset="-122"/>
                        </a:rPr>
                        <a:t>将干冰放在人体组织上，可让该组织温度迅速降至极低，使组织坏死、脱落，从而达到“不动刀”而治愈的目的</a:t>
                      </a:r>
                      <a:endParaRPr lang="en-US" altLang="en-US" sz="1800" b="0">
                        <a:solidFill>
                          <a:srgbClr val="C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left)">
                                      <p:cBhvr>
                                        <p:cTn id="20" dur="500"/>
                                        <p:tgtEl>
                                          <p:spTgt spid="7">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wipe(left)">
                                      <p:cBhvr>
                                        <p:cTn id="25" dur="500"/>
                                        <p:tgtEl>
                                          <p:spTgt spid="7">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wipe(left)">
                                      <p:cBhvr>
                                        <p:cTn id="30" dur="500"/>
                                        <p:tgtEl>
                                          <p:spTgt spid="7">
                                            <p:txEl>
                                              <p:pRg st="3" end="3"/>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wipe(left)">
                                      <p:cBhvr>
                                        <p:cTn id="35" dur="500"/>
                                        <p:tgtEl>
                                          <p:spTgt spid="7">
                                            <p:txEl>
                                              <p:pRg st="4" end="4"/>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6212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四、物态变化总结</a:t>
            </a:r>
          </a:p>
        </p:txBody>
      </p:sp>
      <p:sp>
        <p:nvSpPr>
          <p:cNvPr id="7" name="文本框 6" title=""/>
          <p:cNvSpPr txBox="1"/>
          <p:nvPr/>
        </p:nvSpPr>
        <p:spPr>
          <a:xfrm>
            <a:off x="292735" y="1317625"/>
            <a:ext cx="11174730" cy="2861310"/>
          </a:xfrm>
          <a:prstGeom prst="rect">
            <a:avLst/>
          </a:prstGeom>
          <a:noFill/>
        </p:spPr>
        <p:txBody>
          <a:bodyPr wrap="square" rtlCol="0" anchor="t">
            <a:spAutoFit/>
          </a:bodyPr>
          <a:lstStyle/>
          <a:p>
            <a:pPr fontAlgn="auto">
              <a:lnSpc>
                <a:spcPct val="150000"/>
              </a:lnSpc>
            </a:pPr>
            <a:r>
              <a:rPr sz="2000">
                <a:solidFill>
                  <a:schemeClr val="accent1">
                    <a:lumMod val="75000"/>
                  </a:schemeClr>
                </a:solidFill>
                <a:latin typeface="微软雅黑" panose="020b0503020204020204" charset="-122"/>
                <a:ea typeface="微软雅黑" panose="020b0503020204020204" charset="-122"/>
                <a:cs typeface="微软雅黑" panose="020b0503020204020204" charset="-122"/>
              </a:rPr>
              <a:t>1.物质存在三种状态</a:t>
            </a:r>
          </a:p>
          <a:p>
            <a:pPr fontAlgn="auto">
              <a:lnSpc>
                <a:spcPct val="150000"/>
              </a:lnSpc>
            </a:pPr>
            <a:r>
              <a:rPr sz="2000" err="1">
                <a:latin typeface="微软雅黑" panose="020b0503020204020204" charset="-122"/>
                <a:ea typeface="微软雅黑" panose="020b0503020204020204" charset="-122"/>
                <a:cs typeface="微软雅黑" panose="020b0503020204020204" charset="-122"/>
              </a:rPr>
              <a:t>固态、液态和气态。这三种状态之间又存在着六种物态变化：</a:t>
            </a:r>
            <a:r>
              <a:rPr sz="2000" err="1">
                <a:highlight>
                  <a:srgbClr val="FFFF00"/>
                </a:highlight>
                <a:latin typeface="微软雅黑" panose="020b0503020204020204" charset="-122"/>
                <a:ea typeface="微软雅黑" panose="020b0503020204020204" charset="-122"/>
                <a:cs typeface="微软雅黑" panose="020b0503020204020204" charset="-122"/>
              </a:rPr>
              <a:t>熔化、凝固、汽化、液化、升华、凝华</a:t>
            </a:r>
            <a:r>
              <a:rPr sz="2000">
                <a:latin typeface="微软雅黑" panose="020b0503020204020204" charset="-122"/>
                <a:ea typeface="微软雅黑" panose="020b0503020204020204" charset="-122"/>
                <a:cs typeface="微软雅黑" panose="020b0503020204020204" charset="-122"/>
              </a:rPr>
              <a:t>。</a:t>
            </a:r>
          </a:p>
          <a:p>
            <a:pPr algn="l" fontAlgn="auto">
              <a:lnSpc>
                <a:spcPct val="150000"/>
              </a:lnSpc>
              <a:buClrTx/>
              <a:buSzTx/>
              <a:buFontTx/>
            </a:pPr>
            <a:r>
              <a:rPr sz="2000">
                <a:solidFill>
                  <a:schemeClr val="accent1">
                    <a:lumMod val="75000"/>
                  </a:schemeClr>
                </a:solidFill>
                <a:latin typeface="微软雅黑" panose="020b0503020204020204" charset="-122"/>
                <a:ea typeface="微软雅黑" panose="020b0503020204020204" charset="-122"/>
                <a:cs typeface="微软雅黑" panose="020b0503020204020204" charset="-122"/>
              </a:rPr>
              <a:t>2.物态变化过程中的吸放热</a:t>
            </a:r>
          </a:p>
          <a:p>
            <a:pPr fontAlgn="auto">
              <a:lnSpc>
                <a:spcPct val="150000"/>
              </a:lnSpc>
            </a:pPr>
            <a:r>
              <a:rPr lang="zh-CN" sz="2000" err="1">
                <a:latin typeface="微软雅黑" panose="020b0503020204020204" charset="-122"/>
                <a:ea typeface="微软雅黑" panose="020b0503020204020204" charset="-122"/>
                <a:cs typeface="微软雅黑" panose="020b0503020204020204" charset="-122"/>
              </a:rPr>
              <a:t>如图，</a:t>
            </a:r>
            <a:r>
              <a:rPr sz="2000" err="1">
                <a:latin typeface="微软雅黑" panose="020b0503020204020204" charset="-122"/>
                <a:ea typeface="微软雅黑" panose="020b0503020204020204" charset="-122"/>
                <a:cs typeface="微软雅黑" panose="020b0503020204020204" charset="-122"/>
              </a:rPr>
              <a:t>六种物态变化中，吸收热量的有：</a:t>
            </a:r>
            <a:r>
              <a:rPr sz="2000" err="1">
                <a:highlight>
                  <a:srgbClr val="FFFF00"/>
                </a:highlight>
                <a:latin typeface="微软雅黑" panose="020b0503020204020204" charset="-122"/>
                <a:ea typeface="微软雅黑" panose="020b0503020204020204" charset="-122"/>
                <a:cs typeface="微软雅黑" panose="020b0503020204020204" charset="-122"/>
              </a:rPr>
              <a:t>熔化、汽化、升华</a:t>
            </a:r>
            <a:r>
              <a:rPr sz="2000" err="1">
                <a:latin typeface="微软雅黑" panose="020b0503020204020204" charset="-122"/>
                <a:ea typeface="微软雅黑" panose="020b0503020204020204" charset="-122"/>
                <a:cs typeface="微软雅黑" panose="020b0503020204020204" charset="-122"/>
              </a:rPr>
              <a:t>；放出热量的有：</a:t>
            </a:r>
            <a:r>
              <a:rPr sz="2000" err="1">
                <a:highlight>
                  <a:srgbClr val="FFFF00"/>
                </a:highlight>
                <a:latin typeface="微软雅黑" panose="020b0503020204020204" charset="-122"/>
                <a:ea typeface="微软雅黑" panose="020b0503020204020204" charset="-122"/>
                <a:cs typeface="微软雅黑" panose="020b0503020204020204" charset="-122"/>
              </a:rPr>
              <a:t>凝固、液化和凝华</a:t>
            </a:r>
            <a:r>
              <a:rPr sz="2000">
                <a:latin typeface="微软雅黑" panose="020b0503020204020204" charset="-122"/>
                <a:ea typeface="微软雅黑" panose="020b0503020204020204" charset="-122"/>
                <a:cs typeface="微软雅黑" panose="020b0503020204020204" charset="-122"/>
              </a:rPr>
              <a:t>。</a:t>
            </a:r>
          </a:p>
          <a:p>
            <a:pPr fontAlgn="auto">
              <a:lnSpc>
                <a:spcPct val="150000"/>
              </a:lnSpc>
            </a:pPr>
            <a:r>
              <a:rPr sz="2000" err="1">
                <a:latin typeface="微软雅黑" panose="020b0503020204020204" charset="-122"/>
                <a:ea typeface="微软雅黑" panose="020b0503020204020204" charset="-122"/>
                <a:cs typeface="微软雅黑" panose="020b0503020204020204" charset="-122"/>
              </a:rPr>
              <a:t>熔化和凝固、汽化和液化、升华和凝华分别互为逆过程。</a:t>
            </a:r>
          </a:p>
        </p:txBody>
      </p:sp>
      <p:pic>
        <p:nvPicPr>
          <p:cNvPr id="2" name="图片 1" title=""/>
          <p:cNvPicPr>
            <a:picLocks noChangeAspect="1"/>
          </p:cNvPicPr>
          <p:nvPr/>
        </p:nvPicPr>
        <p:blipFill>
          <a:blip r:embed="rId3"/>
          <a:stretch>
            <a:fillRect/>
          </a:stretch>
        </p:blipFill>
        <p:spPr>
          <a:xfrm>
            <a:off x="3843655" y="4178935"/>
            <a:ext cx="3205480" cy="260096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left)">
                                      <p:cBhvr>
                                        <p:cTn id="20" dur="500"/>
                                        <p:tgtEl>
                                          <p:spTgt spid="7">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wipe(left)">
                                      <p:cBhvr>
                                        <p:cTn id="25" dur="500"/>
                                        <p:tgtEl>
                                          <p:spTgt spid="7">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Effect transition="in" filter="wipe(left)">
                                      <p:cBhvr>
                                        <p:cTn id="35" dur="500"/>
                                        <p:tgtEl>
                                          <p:spTgt spid="7">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7">
                                            <p:txEl>
                                              <p:pRg st="4" end="4"/>
                                            </p:txEl>
                                          </p:spTgt>
                                        </p:tgtEl>
                                        <p:attrNameLst>
                                          <p:attrName>style.visibility</p:attrName>
                                        </p:attrNameLst>
                                      </p:cBhvr>
                                      <p:to>
                                        <p:strVal val="visible"/>
                                      </p:to>
                                    </p:set>
                                    <p:animEffect transition="in" filter="wipe(left)">
                                      <p:cBhvr>
                                        <p:cTn id="40"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6212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四、物态变化总结</a:t>
            </a:r>
          </a:p>
        </p:txBody>
      </p:sp>
      <p:sp>
        <p:nvSpPr>
          <p:cNvPr id="7" name="文本框 6" title=""/>
          <p:cNvSpPr txBox="1"/>
          <p:nvPr/>
        </p:nvSpPr>
        <p:spPr>
          <a:xfrm>
            <a:off x="292735" y="1317625"/>
            <a:ext cx="11411585" cy="553085"/>
          </a:xfrm>
          <a:prstGeom prst="rect">
            <a:avLst/>
          </a:prstGeom>
          <a:noFill/>
        </p:spPr>
        <p:txBody>
          <a:bodyPr wrap="square" rtlCol="0" anchor="t">
            <a:spAutoFit/>
          </a:bodyPr>
          <a:lstStyle/>
          <a:p>
            <a:pPr fontAlgn="auto">
              <a:lnSpc>
                <a:spcPct val="150000"/>
              </a:lnSpc>
            </a:pPr>
            <a:r>
              <a:rPr sz="2000">
                <a:solidFill>
                  <a:schemeClr val="accent1">
                    <a:lumMod val="75000"/>
                  </a:schemeClr>
                </a:solidFill>
                <a:latin typeface="微软雅黑" panose="020b0503020204020204" charset="-122"/>
                <a:ea typeface="微软雅黑" panose="020b0503020204020204" charset="-122"/>
                <a:cs typeface="微软雅黑" panose="020b0503020204020204" charset="-122"/>
              </a:rPr>
              <a:t>3.自然现象中的</a:t>
            </a:r>
            <a:r>
              <a:rPr sz="2000">
                <a:solidFill>
                  <a:schemeClr val="accent1">
                    <a:lumMod val="75000"/>
                  </a:schemeClr>
                </a:solidFill>
                <a:highlight>
                  <a:srgbClr val="FFFF00"/>
                </a:highlight>
                <a:latin typeface="微软雅黑" panose="020b0503020204020204" charset="-122"/>
                <a:ea typeface="微软雅黑" panose="020b0503020204020204" charset="-122"/>
                <a:cs typeface="微软雅黑" panose="020b0503020204020204" charset="-122"/>
              </a:rPr>
              <a:t>云、雨、雾、露、霜、雪、冰雹</a:t>
            </a:r>
            <a:r>
              <a:rPr sz="2000">
                <a:solidFill>
                  <a:schemeClr val="accent1">
                    <a:lumMod val="75000"/>
                  </a:schemeClr>
                </a:solidFill>
                <a:latin typeface="微软雅黑" panose="020b0503020204020204" charset="-122"/>
                <a:ea typeface="微软雅黑" panose="020b0503020204020204" charset="-122"/>
                <a:cs typeface="微软雅黑" panose="020b0503020204020204" charset="-122"/>
              </a:rPr>
              <a:t>的成因和涉及的物态变化</a:t>
            </a:r>
          </a:p>
        </p:txBody>
      </p:sp>
      <p:graphicFrame>
        <p:nvGraphicFramePr>
          <p:cNvPr id="6" name="表格 5" title=""/>
          <p:cNvGraphicFramePr>
            <a:graphicFrameLocks noGrp="1"/>
          </p:cNvGraphicFramePr>
          <p:nvPr/>
        </p:nvGraphicFramePr>
        <p:xfrm>
          <a:off x="323215" y="1931670"/>
          <a:ext cx="11546205" cy="4496435"/>
        </p:xfrm>
        <a:graphic>
          <a:graphicData uri="http://schemas.openxmlformats.org/drawingml/2006/table">
            <a:tbl>
              <a:tblPr firstRow="1" bandRow="1">
                <a:tableStyleId>{5940675A-B579-460E-94D1-54222C63F5DA}</a:tableStyleId>
              </a:tblPr>
              <a:tblGrid>
                <a:gridCol w="877570"/>
                <a:gridCol w="9319895"/>
                <a:gridCol w="1348740"/>
              </a:tblGrid>
              <a:tr h="561975">
                <a:tc>
                  <a:txBody>
                    <a:bodyPr vert="horz" wrap="square"/>
                    <a:lstStyle/>
                    <a:p>
                      <a:pPr indent="0" algn="ctr">
                        <a:buNone/>
                      </a:pPr>
                      <a:r>
                        <a:rPr lang="en-US" sz="1600" b="1" err="1">
                          <a:solidFill>
                            <a:srgbClr val="000000"/>
                          </a:solidFill>
                          <a:latin typeface="微软雅黑" panose="020b0503020204020204" charset="-122"/>
                          <a:ea typeface="微软雅黑" panose="020b0503020204020204" charset="-122"/>
                          <a:cs typeface="宋体" panose="02010600030101010101" pitchFamily="2" charset="-122"/>
                        </a:rPr>
                        <a:t>自然现象</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成因</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涉及的物态变化</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r>
              <a:tr h="843280">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云</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太阳光照射，温度升高，地面上的水汽化成水蒸气，含有水蒸气的高温空气上升，在上升过程中，空气逐渐冷却，水蒸气液化成小水滴或凝华成小冰晶，大量的小水滴或小冰晶悬浮在高空，形成了云</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汽化、液化、凝华</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43280">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雨</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空气中的水蒸气形成云后，云中的小水滴或小冰晶随着气流运动，它们相遇后越聚越大，达到一定程度后就会下落。在下落过程中，小冰晶吸热熔化成小水滴，与原来的小水滴一起落到地面，形成了雨</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熔化</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80670">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雾</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水蒸气在空气中遇冷液化成小水滴，这些小水滴附着在悬浮于空气中的灰尘上，形成了雾</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液化</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81305">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露</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空气中水蒸气遇到温度较低的树叶、花草等，液化成小水滴附着在它们的表面，形成了露</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液化</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61975">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霜、雪</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霜是地表水蒸气在温度迅速降低时凝华成的小冰晶；如果高空的水蒸气凝华成小冰晶，可能会以雪的方式降落到地面</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凝华</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123950">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冰雹</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微软雅黑" panose="020b0503020204020204" charset="-122"/>
                        </a:rPr>
                        <a:t>冰雹是体积较大的冰珠，云中的小冰晶和小水滴被上升气流带到温度低于0℃的高空，凝结为小冰珠。小冰珠在下降过程中，其外层受热熔化成水，并彼此结合，使冰珠越来越大，如果上升气流很强，冰珠就会再升入高空，凝结成较大的冰珠；经过多次上下翻腾，冰珠越来越大，当上升气流托不住它时，冰珠六落到地面，形成冰雹</a:t>
                      </a:r>
                      <a:endParaRPr lang="en-US" altLang="en-US" sz="16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凝固、熔化</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3"/>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grpSp>
        <p:nvGrpSpPr>
          <p:cNvPr id="224" name="组合 223" title=""/>
          <p:cNvGrpSpPr/>
          <p:nvPr/>
        </p:nvGrpSpPr>
        <p:grpSpPr>
          <a:xfrm>
            <a:off x="5143991" y="1563294"/>
            <a:ext cx="4870739" cy="3731458"/>
            <a:chOff x="3857625" y="1682616"/>
            <a:chExt cx="4870739" cy="3731458"/>
          </a:xfrm>
          <a:effectLst/>
        </p:grpSpPr>
        <p:sp>
          <p:nvSpPr>
            <p:cNvPr id="7" name="圆角矩形 6"/>
            <p:cNvSpPr/>
            <p:nvPr/>
          </p:nvSpPr>
          <p:spPr>
            <a:xfrm>
              <a:off x="3857625" y="1682616"/>
              <a:ext cx="4870739" cy="3731458"/>
            </a:xfrm>
            <a:prstGeom prst="roundRect">
              <a:avLst>
                <a:gd name="adj" fmla="val 14905"/>
              </a:avLst>
            </a:prstGeom>
            <a:gradFill flip="none" rotWithShape="1">
              <a:gsLst>
                <a:gs pos="16000">
                  <a:schemeClr val="bg1"/>
                </a:gs>
                <a:gs pos="100000">
                  <a:srgbClr val="F9FBF8"/>
                </a:gs>
              </a:gsLst>
              <a:lin ang="2700000" scaled="1"/>
            </a:gradFill>
            <a:ln>
              <a:noFill/>
            </a:ln>
            <a:effectLst>
              <a:outerShdw blurRad="50800" dist="38100" dir="2700000" algn="tl" rotWithShape="0">
                <a:srgbClr val="DAE7D6">
                  <a:alpha val="40000"/>
                </a:srgbClr>
              </a:outerShdw>
            </a:effectLst>
          </p:spPr>
          <p:txBody>
            <a:bodyPr anchor="ctr"/>
            <a:lstStyle/>
            <a:p>
              <a:pPr algn="ctr"/>
              <a:endParaRPr lang="zh-CN">
                <a:solidFill>
                  <a:schemeClr val="lt1"/>
                </a:solidFill>
              </a:endParaRPr>
            </a:p>
          </p:txBody>
        </p:sp>
        <p:sp>
          <p:nvSpPr>
            <p:cNvPr id="13" name="椭圆 12"/>
            <p:cNvSpPr/>
            <p:nvPr/>
          </p:nvSpPr>
          <p:spPr>
            <a:xfrm>
              <a:off x="5546503" y="2003557"/>
              <a:ext cx="1500603" cy="1500603"/>
            </a:xfrm>
            <a:prstGeom prst="ellipse">
              <a:avLst/>
            </a:prstGeom>
            <a:gradFill flip="none" rotWithShape="1">
              <a:gsLst>
                <a:gs pos="39000">
                  <a:srgbClr val="8DB74B"/>
                </a:gs>
                <a:gs pos="100000">
                  <a:srgbClr val="91BD52"/>
                </a:gs>
              </a:gsLst>
              <a:lin ang="13500000" scaled="1"/>
            </a:gradFill>
            <a:ln>
              <a:noFill/>
            </a:ln>
            <a:effectLst>
              <a:outerShdw blurRad="190500" dist="101600" dir="5400000" algn="t" rotWithShape="0">
                <a:srgbClr val="91795A">
                  <a:alpha val="24000"/>
                </a:srgbClr>
              </a:outerShdw>
            </a:effectLst>
          </p:spPr>
          <p:txBody>
            <a:bodyPr anchor="ctr"/>
            <a:lstStyle/>
            <a:p>
              <a:pPr algn="ctr"/>
              <a:r>
                <a:rPr lang="en-US" sz="4400">
                  <a:solidFill>
                    <a:schemeClr val="lt1"/>
                  </a:solidFill>
                  <a:latin typeface="微软雅黑" panose="020b0503020204020204" charset="-122"/>
                  <a:ea typeface="微软雅黑" panose="020b0503020204020204" charset="-122"/>
                </a:rPr>
                <a:t>01</a:t>
              </a:r>
            </a:p>
          </p:txBody>
        </p:sp>
        <p:sp>
          <p:nvSpPr>
            <p:cNvPr id="14" name="文本框 13"/>
            <p:cNvSpPr txBox="1"/>
            <p:nvPr/>
          </p:nvSpPr>
          <p:spPr>
            <a:xfrm>
              <a:off x="3996690" y="3747636"/>
              <a:ext cx="4665980" cy="835025"/>
            </a:xfrm>
            <a:prstGeom prst="rect">
              <a:avLst/>
            </a:prstGeom>
            <a:noFill/>
          </p:spPr>
          <p:txBody>
            <a:bodyPr wrap="none" lIns="0" tIns="0" rIns="0" bIns="0"/>
            <a:lstStyle/>
            <a:p>
              <a:pPr algn="ctr"/>
              <a:r>
                <a:rPr lang="zh-CN" sz="4400" b="1">
                  <a:solidFill>
                    <a:schemeClr val="accent2">
                      <a:lumMod val="75000"/>
                    </a:schemeClr>
                  </a:solidFill>
                  <a:latin typeface="微软雅黑" panose="020b0503020204020204" charset="-122"/>
                  <a:ea typeface="微软雅黑" panose="020b0503020204020204" charset="-122"/>
                </a:rPr>
                <a:t>温度</a:t>
              </a:r>
            </a:p>
          </p:txBody>
        </p:sp>
        <p:sp>
          <p:nvSpPr>
            <p:cNvPr id="15" name="矩形 14"/>
            <p:cNvSpPr/>
            <p:nvPr/>
          </p:nvSpPr>
          <p:spPr>
            <a:xfrm>
              <a:off x="4497132" y="4582638"/>
              <a:ext cx="3591724" cy="387798"/>
            </a:xfrm>
            <a:prstGeom prst="rect">
              <a:avLst/>
            </a:prstGeom>
          </p:spPr>
          <p:txBody>
            <a:bodyPr wrap="square" lIns="0" tIns="0" rIns="0" bIns="0"/>
            <a:lstStyle/>
            <a:p>
              <a:pPr>
                <a:lnSpc>
                  <a:spcPct val="120000"/>
                </a:lnSpc>
              </a:pPr>
              <a:endParaRPr lang="zh-CN" sz="1600">
                <a:solidFill>
                  <a:schemeClr val="tx1">
                    <a:lumMod val="65000"/>
                    <a:lumOff val="35000"/>
                  </a:schemeClr>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63" grpId="0" animBg="1"/>
      <p:bldP spid="60" grpId="1" animBg="1"/>
      <p:bldP spid="64" grpId="0" animBg="1"/>
    </p:bldLst>
  </p:timing>
</p:sld>
</file>

<file path=ppt/slides/slide7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2"/>
          <a:stretch>
            <a:fillRect/>
          </a:stretch>
        </p:blipFill>
        <p:spPr>
          <a:xfrm>
            <a:off x="6717665" y="47993"/>
            <a:ext cx="903605" cy="923290"/>
          </a:xfrm>
          <a:prstGeom prst="rect">
            <a:avLst/>
          </a:prstGeom>
        </p:spPr>
      </p:pic>
      <p:sp>
        <p:nvSpPr>
          <p:cNvPr id="5" name="文本框 4" title=""/>
          <p:cNvSpPr txBox="1"/>
          <p:nvPr/>
        </p:nvSpPr>
        <p:spPr>
          <a:xfrm>
            <a:off x="7642225" y="231508"/>
            <a:ext cx="361886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升华和凝华现象</a:t>
            </a:r>
          </a:p>
        </p:txBody>
      </p:sp>
      <p:sp>
        <p:nvSpPr>
          <p:cNvPr id="7" name="文本框 6" title=""/>
          <p:cNvSpPr txBox="1"/>
          <p:nvPr/>
        </p:nvSpPr>
        <p:spPr>
          <a:xfrm>
            <a:off x="292735" y="1323975"/>
            <a:ext cx="11760835" cy="506730"/>
          </a:xfrm>
          <a:prstGeom prst="rect">
            <a:avLst/>
          </a:prstGeom>
          <a:noFill/>
        </p:spPr>
        <p:txBody>
          <a:bodyPr wrap="square" rtlCol="0" anchor="t">
            <a:spAutoFit/>
          </a:bodyPr>
          <a:lstStyle/>
          <a:p>
            <a:pPr fontAlgn="auto">
              <a:lnSpc>
                <a:spcPct val="150000"/>
              </a:lnSpc>
            </a:pPr>
            <a:r>
              <a:rPr>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lang="zh-CN">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例</a:t>
            </a:r>
            <a:r>
              <a:rPr lang="en-US" altLang="zh-CN">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1</a:t>
            </a:r>
            <a:r>
              <a:rPr>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b="1">
                <a:latin typeface="微软雅黑" panose="020b0503020204020204" charset="-122"/>
                <a:ea typeface="微软雅黑" panose="020b0503020204020204" charset="-122"/>
                <a:cs typeface="微软雅黑" panose="020b0503020204020204" charset="-122"/>
                <a:sym typeface="+mn-ea"/>
              </a:rPr>
              <a:t>（2023·绥化）</a:t>
            </a:r>
            <a:r>
              <a:rPr>
                <a:latin typeface="微软雅黑" panose="020b0503020204020204" charset="-122"/>
                <a:ea typeface="微软雅黑" panose="020b0503020204020204" charset="-122"/>
                <a:cs typeface="微软雅黑" panose="020b0503020204020204" charset="-122"/>
                <a:sym typeface="+mn-ea"/>
              </a:rPr>
              <a:t>下列现象中，属于凝华的是（　　）。</a:t>
            </a:r>
          </a:p>
        </p:txBody>
      </p:sp>
      <p:pic>
        <p:nvPicPr>
          <p:cNvPr id="2" name="图片 6" title=""/>
          <p:cNvPicPr>
            <a:picLocks noChangeAspect="1"/>
          </p:cNvPicPr>
          <p:nvPr/>
        </p:nvPicPr>
        <p:blipFill>
          <a:blip r:embed="rId3"/>
          <a:stretch>
            <a:fillRect/>
          </a:stretch>
        </p:blipFill>
        <p:spPr>
          <a:xfrm>
            <a:off x="2244090" y="2181860"/>
            <a:ext cx="1810385" cy="1212215"/>
          </a:xfrm>
          <a:prstGeom prst="rect">
            <a:avLst/>
          </a:prstGeom>
          <a:noFill/>
          <a:ln w="9525">
            <a:noFill/>
          </a:ln>
        </p:spPr>
      </p:pic>
      <p:pic>
        <p:nvPicPr>
          <p:cNvPr id="6" name="图片 274" title=""/>
          <p:cNvPicPr>
            <a:picLocks noChangeAspect="1"/>
          </p:cNvPicPr>
          <p:nvPr/>
        </p:nvPicPr>
        <p:blipFill>
          <a:blip r:embed="rId4"/>
          <a:stretch>
            <a:fillRect/>
          </a:stretch>
        </p:blipFill>
        <p:spPr>
          <a:xfrm>
            <a:off x="4035425" y="2181860"/>
            <a:ext cx="1749425" cy="1212215"/>
          </a:xfrm>
          <a:prstGeom prst="rect">
            <a:avLst/>
          </a:prstGeom>
          <a:noFill/>
          <a:ln w="9525">
            <a:noFill/>
          </a:ln>
        </p:spPr>
      </p:pic>
      <p:pic>
        <p:nvPicPr>
          <p:cNvPr id="10" name="图片 8" title=""/>
          <p:cNvPicPr>
            <a:picLocks noChangeAspect="1"/>
          </p:cNvPicPr>
          <p:nvPr/>
        </p:nvPicPr>
        <p:blipFill>
          <a:blip r:embed="rId5"/>
          <a:stretch>
            <a:fillRect/>
          </a:stretch>
        </p:blipFill>
        <p:spPr>
          <a:xfrm>
            <a:off x="5784850" y="2181860"/>
            <a:ext cx="1771015" cy="1181735"/>
          </a:xfrm>
          <a:prstGeom prst="rect">
            <a:avLst/>
          </a:prstGeom>
          <a:noFill/>
          <a:ln w="9525">
            <a:noFill/>
          </a:ln>
        </p:spPr>
      </p:pic>
      <p:pic>
        <p:nvPicPr>
          <p:cNvPr id="11" name="图片 9" title=""/>
          <p:cNvPicPr>
            <a:picLocks noChangeAspect="1"/>
          </p:cNvPicPr>
          <p:nvPr/>
        </p:nvPicPr>
        <p:blipFill>
          <a:blip r:embed="rId6"/>
          <a:stretch>
            <a:fillRect/>
          </a:stretch>
        </p:blipFill>
        <p:spPr>
          <a:xfrm>
            <a:off x="7555865" y="2181860"/>
            <a:ext cx="1754505" cy="1162050"/>
          </a:xfrm>
          <a:prstGeom prst="rect">
            <a:avLst/>
          </a:prstGeom>
          <a:noFill/>
          <a:ln w="9525">
            <a:noFill/>
          </a:ln>
        </p:spPr>
      </p:pic>
      <p:sp>
        <p:nvSpPr>
          <p:cNvPr id="13" name="文本框 12" title=""/>
          <p:cNvSpPr txBox="1"/>
          <p:nvPr/>
        </p:nvSpPr>
        <p:spPr>
          <a:xfrm>
            <a:off x="2492375" y="3394075"/>
            <a:ext cx="1313180" cy="368300"/>
          </a:xfrm>
          <a:prstGeom prst="rect">
            <a:avLst/>
          </a:prstGeom>
          <a:noFill/>
        </p:spPr>
        <p:txBody>
          <a:bodyPr wrap="none" rtlCol="0">
            <a:spAutoFit/>
          </a:bodyPr>
          <a:lstStyle/>
          <a:p>
            <a:r>
              <a:rPr lang="en-US" altLang="zh-CN">
                <a:latin typeface="微软雅黑" panose="020b0503020204020204" charset="-122"/>
                <a:ea typeface="微软雅黑" panose="020b0503020204020204" charset="-122"/>
                <a:cs typeface="微软雅黑" panose="020b0503020204020204" charset="-122"/>
              </a:rPr>
              <a:t>A.</a:t>
            </a:r>
            <a:r>
              <a:rPr lang="zh-CN" altLang="en-US">
                <a:latin typeface="微软雅黑" panose="020b0503020204020204" charset="-122"/>
                <a:ea typeface="微软雅黑" panose="020b0503020204020204" charset="-122"/>
                <a:cs typeface="微软雅黑" panose="020b0503020204020204" charset="-122"/>
              </a:rPr>
              <a:t>冰雪消融</a:t>
            </a:r>
          </a:p>
        </p:txBody>
      </p:sp>
      <p:sp>
        <p:nvSpPr>
          <p:cNvPr id="14" name="文本框 13" title=""/>
          <p:cNvSpPr txBox="1"/>
          <p:nvPr/>
        </p:nvSpPr>
        <p:spPr>
          <a:xfrm>
            <a:off x="4453255" y="3394075"/>
            <a:ext cx="838835" cy="368300"/>
          </a:xfrm>
          <a:prstGeom prst="rect">
            <a:avLst/>
          </a:prstGeom>
          <a:noFill/>
        </p:spPr>
        <p:txBody>
          <a:bodyPr wrap="none" rtlCol="0">
            <a:spAutoFit/>
          </a:bodyPr>
          <a:lstStyle/>
          <a:p>
            <a:r>
              <a:rPr lang="en-US" altLang="zh-CN">
                <a:latin typeface="微软雅黑" panose="020b0503020204020204" charset="-122"/>
                <a:ea typeface="微软雅黑" panose="020b0503020204020204" charset="-122"/>
                <a:cs typeface="微软雅黑" panose="020b0503020204020204" charset="-122"/>
              </a:rPr>
              <a:t>B.</a:t>
            </a:r>
            <a:r>
              <a:rPr lang="zh-CN" altLang="en-US">
                <a:latin typeface="微软雅黑" panose="020b0503020204020204" charset="-122"/>
                <a:ea typeface="微软雅黑" panose="020b0503020204020204" charset="-122"/>
                <a:cs typeface="微软雅黑" panose="020b0503020204020204" charset="-122"/>
              </a:rPr>
              <a:t>雾凇</a:t>
            </a:r>
          </a:p>
        </p:txBody>
      </p:sp>
      <p:sp>
        <p:nvSpPr>
          <p:cNvPr id="15" name="文本框 14" title=""/>
          <p:cNvSpPr txBox="1"/>
          <p:nvPr/>
        </p:nvSpPr>
        <p:spPr>
          <a:xfrm>
            <a:off x="5793105" y="3394075"/>
            <a:ext cx="1762760" cy="368300"/>
          </a:xfrm>
          <a:prstGeom prst="rect">
            <a:avLst/>
          </a:prstGeom>
          <a:noFill/>
        </p:spPr>
        <p:txBody>
          <a:bodyPr wrap="none" rtlCol="0">
            <a:spAutoFit/>
          </a:bodyPr>
          <a:lstStyle/>
          <a:p>
            <a:r>
              <a:rPr lang="en-US" altLang="zh-CN">
                <a:latin typeface="微软雅黑" panose="020b0503020204020204" charset="-122"/>
                <a:ea typeface="微软雅黑" panose="020b0503020204020204" charset="-122"/>
                <a:cs typeface="微软雅黑" panose="020b0503020204020204" charset="-122"/>
              </a:rPr>
              <a:t>C.</a:t>
            </a:r>
            <a:r>
              <a:rPr lang="zh-CN" altLang="en-US">
                <a:latin typeface="微软雅黑" panose="020b0503020204020204" charset="-122"/>
                <a:ea typeface="微软雅黑" panose="020b0503020204020204" charset="-122"/>
                <a:cs typeface="微软雅黑" panose="020b0503020204020204" charset="-122"/>
              </a:rPr>
              <a:t>植物上的露珠</a:t>
            </a:r>
          </a:p>
        </p:txBody>
      </p:sp>
      <p:sp>
        <p:nvSpPr>
          <p:cNvPr id="16" name="文本框 15" title=""/>
          <p:cNvSpPr txBox="1"/>
          <p:nvPr/>
        </p:nvSpPr>
        <p:spPr>
          <a:xfrm>
            <a:off x="8006080" y="3343910"/>
            <a:ext cx="853440" cy="368300"/>
          </a:xfrm>
          <a:prstGeom prst="rect">
            <a:avLst/>
          </a:prstGeom>
          <a:noFill/>
        </p:spPr>
        <p:txBody>
          <a:bodyPr wrap="none" rtlCol="0">
            <a:spAutoFit/>
          </a:bodyPr>
          <a:lstStyle/>
          <a:p>
            <a:r>
              <a:rPr lang="en-US" altLang="zh-CN">
                <a:latin typeface="微软雅黑" panose="020b0503020204020204" charset="-122"/>
                <a:ea typeface="微软雅黑" panose="020b0503020204020204" charset="-122"/>
                <a:cs typeface="微软雅黑" panose="020b0503020204020204" charset="-122"/>
              </a:rPr>
              <a:t>D.</a:t>
            </a:r>
            <a:r>
              <a:rPr lang="zh-CN" altLang="en-US">
                <a:latin typeface="微软雅黑" panose="020b0503020204020204" charset="-122"/>
                <a:ea typeface="微软雅黑" panose="020b0503020204020204" charset="-122"/>
                <a:cs typeface="微软雅黑" panose="020b0503020204020204" charset="-122"/>
              </a:rPr>
              <a:t>冰凌</a:t>
            </a:r>
          </a:p>
        </p:txBody>
      </p:sp>
      <p:sp>
        <p:nvSpPr>
          <p:cNvPr id="17" name="矩形标注 16" title=""/>
          <p:cNvSpPr/>
          <p:nvPr/>
        </p:nvSpPr>
        <p:spPr>
          <a:xfrm>
            <a:off x="2244725" y="1774825"/>
            <a:ext cx="1650365" cy="407035"/>
          </a:xfrm>
          <a:prstGeom prst="wedgeRectCallout">
            <a:avLst>
              <a:gd name="adj1" fmla="val -23749"/>
              <a:gd name="adj2" fmla="val 17458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由固态变为液态</a:t>
            </a:r>
          </a:p>
        </p:txBody>
      </p:sp>
      <p:sp>
        <p:nvSpPr>
          <p:cNvPr id="22" name="矩形标注 21" title=""/>
          <p:cNvSpPr/>
          <p:nvPr/>
        </p:nvSpPr>
        <p:spPr>
          <a:xfrm>
            <a:off x="4054475" y="1774825"/>
            <a:ext cx="1741170" cy="477520"/>
          </a:xfrm>
          <a:prstGeom prst="wedgeRectCallout">
            <a:avLst>
              <a:gd name="adj1" fmla="val -11086"/>
              <a:gd name="adj2" fmla="val 15292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1600">
                <a:latin typeface="微软雅黑" panose="020b0503020204020204" charset="-122"/>
                <a:ea typeface="微软雅黑" panose="020b0503020204020204" charset="-122"/>
                <a:cs typeface="微软雅黑" panose="020b0503020204020204" charset="-122"/>
              </a:rPr>
              <a:t>由气态变为固态</a:t>
            </a:r>
          </a:p>
        </p:txBody>
      </p:sp>
      <p:sp>
        <p:nvSpPr>
          <p:cNvPr id="27" name="矩形标注 26" title=""/>
          <p:cNvSpPr/>
          <p:nvPr/>
        </p:nvSpPr>
        <p:spPr>
          <a:xfrm>
            <a:off x="5861050" y="1774825"/>
            <a:ext cx="1684020" cy="425450"/>
          </a:xfrm>
          <a:prstGeom prst="wedgeRectCallout">
            <a:avLst>
              <a:gd name="adj1" fmla="val -18789"/>
              <a:gd name="adj2" fmla="val 145739"/>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sz="1600">
                <a:latin typeface="微软雅黑" panose="020b0503020204020204" charset="-122"/>
                <a:ea typeface="微软雅黑" panose="020b0503020204020204" charset="-122"/>
                <a:cs typeface="微软雅黑" panose="020b0503020204020204" charset="-122"/>
              </a:rPr>
              <a:t>由气态变为液态</a:t>
            </a:r>
          </a:p>
        </p:txBody>
      </p:sp>
      <p:sp>
        <p:nvSpPr>
          <p:cNvPr id="18" name="矩形标注 17" title=""/>
          <p:cNvSpPr/>
          <p:nvPr/>
        </p:nvSpPr>
        <p:spPr>
          <a:xfrm>
            <a:off x="7621270" y="1765935"/>
            <a:ext cx="1684020" cy="425450"/>
          </a:xfrm>
          <a:prstGeom prst="wedgeRectCallout">
            <a:avLst>
              <a:gd name="adj1" fmla="val -18789"/>
              <a:gd name="adj2" fmla="val 145739"/>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sz="1600">
                <a:latin typeface="微软雅黑" panose="020b0503020204020204" charset="-122"/>
                <a:ea typeface="微软雅黑" panose="020b0503020204020204" charset="-122"/>
                <a:cs typeface="微软雅黑" panose="020b0503020204020204" charset="-122"/>
              </a:rPr>
              <a:t>由液体变为固态</a:t>
            </a:r>
          </a:p>
        </p:txBody>
      </p:sp>
      <p:sp>
        <p:nvSpPr>
          <p:cNvPr id="19" name="文本框 18" title=""/>
          <p:cNvSpPr txBox="1"/>
          <p:nvPr/>
        </p:nvSpPr>
        <p:spPr>
          <a:xfrm>
            <a:off x="9445625" y="2376805"/>
            <a:ext cx="2536825" cy="368300"/>
          </a:xfrm>
          <a:prstGeom prst="rect">
            <a:avLst/>
          </a:prstGeom>
          <a:noFill/>
          <a:ln w="19050">
            <a:solidFill>
              <a:schemeClr val="accent2">
                <a:lumMod val="75000"/>
              </a:schemeClr>
            </a:solidFill>
          </a:ln>
        </p:spPr>
        <p:txBody>
          <a:bodyPr wrap="square" rtlCol="0">
            <a:spAutoFit/>
          </a:bodyPr>
          <a:lstStyle/>
          <a:p>
            <a:r>
              <a:rPr lang="zh-CN" altLang="en-US">
                <a:solidFill>
                  <a:srgbClr val="FF0000"/>
                </a:solidFill>
                <a:latin typeface="微软雅黑" panose="020b0503020204020204" charset="-122"/>
                <a:ea typeface="微软雅黑" panose="020b0503020204020204" charset="-122"/>
              </a:rPr>
              <a:t>凝华是由气态变为固态</a:t>
            </a:r>
          </a:p>
        </p:txBody>
      </p:sp>
      <p:sp>
        <p:nvSpPr>
          <p:cNvPr id="20" name="文本框 19" title=""/>
          <p:cNvSpPr txBox="1"/>
          <p:nvPr/>
        </p:nvSpPr>
        <p:spPr>
          <a:xfrm>
            <a:off x="5834380" y="1493520"/>
            <a:ext cx="31051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B</a:t>
            </a:r>
          </a:p>
        </p:txBody>
      </p:sp>
      <p:cxnSp>
        <p:nvCxnSpPr>
          <p:cNvPr id="23" name="直接连接符 22" title=""/>
          <p:cNvCxnSpPr/>
          <p:nvPr/>
        </p:nvCxnSpPr>
        <p:spPr>
          <a:xfrm>
            <a:off x="127000" y="3769360"/>
            <a:ext cx="11938635" cy="0"/>
          </a:xfrm>
          <a:prstGeom prst="line">
            <a:avLst/>
          </a:prstGeom>
          <a:ln w="28575" cmpd="sng">
            <a:solidFill>
              <a:schemeClr val="accent2"/>
            </a:solidFill>
            <a:prstDash val="lgDashDot"/>
          </a:ln>
        </p:spPr>
        <p:style>
          <a:lnRef idx="1">
            <a:schemeClr val="accent1"/>
          </a:lnRef>
          <a:fillRef idx="0">
            <a:schemeClr val="accent1"/>
          </a:fillRef>
          <a:effectRef idx="0">
            <a:schemeClr val="accent1"/>
          </a:effectRef>
          <a:fontRef idx="minor">
            <a:schemeClr val="tx1"/>
          </a:fontRef>
        </p:style>
      </p:cxnSp>
      <p:sp>
        <p:nvSpPr>
          <p:cNvPr id="21" name="文本框 20" title=""/>
          <p:cNvSpPr txBox="1"/>
          <p:nvPr/>
        </p:nvSpPr>
        <p:spPr>
          <a:xfrm>
            <a:off x="127000" y="3830320"/>
            <a:ext cx="3018155" cy="2584450"/>
          </a:xfrm>
          <a:prstGeom prst="rect">
            <a:avLst/>
          </a:prstGeom>
          <a:noFill/>
        </p:spPr>
        <p:txBody>
          <a:bodyPr wrap="square" rtlCol="0" anchor="t">
            <a:spAutoFit/>
          </a:bodyPr>
          <a:lstStyle/>
          <a:p>
            <a:pPr fontAlgn="auto">
              <a:lnSpc>
                <a:spcPct val="150000"/>
              </a:lnSpc>
            </a:pPr>
            <a:r>
              <a:rPr>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lang="zh-CN">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变式</a:t>
            </a:r>
            <a:r>
              <a:rPr lang="en-US" altLang="zh-CN">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1-1</a:t>
            </a:r>
            <a:r>
              <a:rPr>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a:latin typeface="微软雅黑" panose="020b0503020204020204" charset="-122"/>
                <a:ea typeface="微软雅黑" panose="020b0503020204020204" charset="-122"/>
                <a:cs typeface="微软雅黑" panose="020b0503020204020204" charset="-122"/>
                <a:sym typeface="+mn-ea"/>
              </a:rPr>
              <a:t>如图所示，从冰箱中取出一些-10℃的冰块，放在易拉罐里，一段时间后可看到罐底出现一些白色的小冰晶（即霜），请简要解释理由。</a:t>
            </a:r>
          </a:p>
        </p:txBody>
      </p:sp>
      <p:pic>
        <p:nvPicPr>
          <p:cNvPr id="24" name="图片 4" title=""/>
          <p:cNvPicPr>
            <a:picLocks noChangeAspect="1"/>
          </p:cNvPicPr>
          <p:nvPr/>
        </p:nvPicPr>
        <p:blipFill>
          <a:blip r:embed="rId7"/>
          <a:stretch>
            <a:fillRect/>
          </a:stretch>
        </p:blipFill>
        <p:spPr>
          <a:xfrm>
            <a:off x="3145155" y="4565015"/>
            <a:ext cx="2107565" cy="1437005"/>
          </a:xfrm>
          <a:prstGeom prst="rect">
            <a:avLst/>
          </a:prstGeom>
          <a:noFill/>
          <a:ln w="9525">
            <a:noFill/>
          </a:ln>
        </p:spPr>
      </p:pic>
      <p:sp>
        <p:nvSpPr>
          <p:cNvPr id="25" name="矩形标注 24" title=""/>
          <p:cNvSpPr/>
          <p:nvPr/>
        </p:nvSpPr>
        <p:spPr>
          <a:xfrm>
            <a:off x="3145155" y="3815080"/>
            <a:ext cx="2147570" cy="751840"/>
          </a:xfrm>
          <a:prstGeom prst="wedgeRectCallout">
            <a:avLst>
              <a:gd name="adj1" fmla="val -21850"/>
              <a:gd name="adj2" fmla="val 82854"/>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霜</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是水蒸气凝华形成的</a:t>
            </a:r>
          </a:p>
        </p:txBody>
      </p:sp>
      <p:sp>
        <p:nvSpPr>
          <p:cNvPr id="100" name="文本框 99" title=""/>
          <p:cNvSpPr txBox="1"/>
          <p:nvPr/>
        </p:nvSpPr>
        <p:spPr>
          <a:xfrm>
            <a:off x="604520" y="6378575"/>
            <a:ext cx="4339590" cy="337185"/>
          </a:xfrm>
          <a:prstGeom prst="rect">
            <a:avLst/>
          </a:prstGeom>
          <a:noFill/>
          <a:ln w="9525">
            <a:noFill/>
          </a:ln>
        </p:spPr>
        <p:txBody>
          <a:bodyPr wrap="square">
            <a:spAutoFit/>
          </a:bodyPr>
          <a:lstStyle/>
          <a:p>
            <a:pPr indent="0"/>
            <a:r>
              <a:rPr lang="zh-CN" sz="1600" b="0">
                <a:solidFill>
                  <a:srgbClr val="FF0000"/>
                </a:solidFill>
                <a:latin typeface="微软雅黑" panose="020b0503020204020204" charset="-122"/>
                <a:ea typeface="微软雅黑" panose="020b0503020204020204" charset="-122"/>
              </a:rPr>
              <a:t>水蒸气遇到温度低的易拉罐底，凝华为小冰晶</a:t>
            </a:r>
            <a:endParaRPr lang="zh-CN" altLang="en-US" sz="1600" b="0">
              <a:solidFill>
                <a:srgbClr val="FF0000"/>
              </a:solidFill>
              <a:latin typeface="微软雅黑" panose="020b0503020204020204" charset="-122"/>
              <a:ea typeface="微软雅黑" panose="020b0503020204020204" charset="-122"/>
            </a:endParaRPr>
          </a:p>
        </p:txBody>
      </p:sp>
      <p:cxnSp>
        <p:nvCxnSpPr>
          <p:cNvPr id="28" name="直接连接符 27" title=""/>
          <p:cNvCxnSpPr/>
          <p:nvPr/>
        </p:nvCxnSpPr>
        <p:spPr>
          <a:xfrm flipH="1">
            <a:off x="5444490" y="3750945"/>
            <a:ext cx="0" cy="309562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6" name="文本框 25" title=""/>
          <p:cNvSpPr txBox="1"/>
          <p:nvPr/>
        </p:nvSpPr>
        <p:spPr>
          <a:xfrm>
            <a:off x="5596255" y="3896360"/>
            <a:ext cx="6446520" cy="1753235"/>
          </a:xfrm>
          <a:prstGeom prst="rect">
            <a:avLst/>
          </a:prstGeom>
          <a:noFill/>
        </p:spPr>
        <p:txBody>
          <a:bodyPr wrap="square" rtlCol="0" anchor="t">
            <a:spAutoFit/>
          </a:bodyPr>
          <a:lstStyle/>
          <a:p>
            <a:pPr fontAlgn="auto">
              <a:lnSpc>
                <a:spcPct val="150000"/>
              </a:lnSpc>
            </a:pPr>
            <a:r>
              <a:rPr>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lang="zh-CN">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变式</a:t>
            </a:r>
            <a:r>
              <a:rPr lang="en-US" altLang="zh-CN">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1-2</a:t>
            </a:r>
            <a:r>
              <a:rPr>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a:latin typeface="微软雅黑" panose="020b0503020204020204" charset="-122"/>
                <a:ea typeface="微软雅黑" panose="020b0503020204020204" charset="-122"/>
                <a:cs typeface="微软雅黑" panose="020b0503020204020204" charset="-122"/>
                <a:sym typeface="+mn-ea"/>
              </a:rPr>
              <a:t>将樟脑丸和衣服放在一起，一段时间后，衣服里的樟脑丸不翼而飞，樟脑丸消失是属于___________（填物态变化名称）现象；寒冷的冬天玻璃窗上会出现冰花，它总是出现在玻璃的________表面（选填：“内”或“外”）。</a:t>
            </a:r>
          </a:p>
        </p:txBody>
      </p:sp>
      <p:sp>
        <p:nvSpPr>
          <p:cNvPr id="29" name="文本框 28" title=""/>
          <p:cNvSpPr txBox="1"/>
          <p:nvPr/>
        </p:nvSpPr>
        <p:spPr>
          <a:xfrm>
            <a:off x="7216775" y="4006850"/>
            <a:ext cx="678180" cy="368300"/>
          </a:xfrm>
          <a:prstGeom prst="rect">
            <a:avLst/>
          </a:prstGeom>
          <a:noFill/>
          <a:ln w="19050">
            <a:solidFill>
              <a:srgbClr val="FF0000"/>
            </a:solidFill>
          </a:ln>
        </p:spPr>
        <p:txBody>
          <a:bodyPr wrap="square" rtlCol="0">
            <a:spAutoFit/>
          </a:bodyPr>
          <a:lstStyle/>
          <a:p>
            <a:endParaRPr lang="zh-CN" altLang="en-US"/>
          </a:p>
        </p:txBody>
      </p:sp>
      <p:sp>
        <p:nvSpPr>
          <p:cNvPr id="30" name="文本框 29" title=""/>
          <p:cNvSpPr txBox="1"/>
          <p:nvPr/>
        </p:nvSpPr>
        <p:spPr>
          <a:xfrm>
            <a:off x="8526145" y="3759200"/>
            <a:ext cx="640080" cy="368300"/>
          </a:xfrm>
          <a:prstGeom prst="rect">
            <a:avLst/>
          </a:prstGeom>
          <a:noFill/>
        </p:spPr>
        <p:txBody>
          <a:bodyPr wrap="none" rtlCol="0">
            <a:spAutoFit/>
          </a:bodyPr>
          <a:lstStyle/>
          <a:p>
            <a:r>
              <a:rPr lang="zh-CN" altLang="en-US">
                <a:solidFill>
                  <a:schemeClr val="accent4">
                    <a:lumMod val="50000"/>
                  </a:schemeClr>
                </a:solidFill>
                <a:latin typeface="微软雅黑" panose="020b0503020204020204" charset="-122"/>
                <a:ea typeface="微软雅黑" panose="020b0503020204020204" charset="-122"/>
              </a:rPr>
              <a:t>固态</a:t>
            </a:r>
          </a:p>
        </p:txBody>
      </p:sp>
      <p:cxnSp>
        <p:nvCxnSpPr>
          <p:cNvPr id="32" name="曲线连接符 31" title=""/>
          <p:cNvCxnSpPr/>
          <p:nvPr/>
        </p:nvCxnSpPr>
        <p:spPr>
          <a:xfrm flipV="1">
            <a:off x="7921625" y="4001770"/>
            <a:ext cx="577850" cy="5080"/>
          </a:xfrm>
          <a:prstGeom prst="curvedConnector3">
            <a:avLst>
              <a:gd name="adj1" fmla="val 50110"/>
            </a:avLst>
          </a:prstGeom>
          <a:ln w="28575" cmpd="sng">
            <a:solidFill>
              <a:schemeClr val="accent4">
                <a:lumMod val="75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33" name="文本框 32" title=""/>
          <p:cNvSpPr txBox="1"/>
          <p:nvPr/>
        </p:nvSpPr>
        <p:spPr>
          <a:xfrm>
            <a:off x="8348345" y="4438015"/>
            <a:ext cx="617220" cy="368300"/>
          </a:xfrm>
          <a:prstGeom prst="rect">
            <a:avLst/>
          </a:prstGeom>
          <a:noFill/>
          <a:ln w="19050">
            <a:solidFill>
              <a:srgbClr val="FF0000"/>
            </a:solidFill>
          </a:ln>
        </p:spPr>
        <p:txBody>
          <a:bodyPr wrap="square" rtlCol="0">
            <a:spAutoFit/>
          </a:bodyPr>
          <a:lstStyle/>
          <a:p>
            <a:endParaRPr lang="zh-CN" altLang="en-US"/>
          </a:p>
        </p:txBody>
      </p:sp>
      <p:sp>
        <p:nvSpPr>
          <p:cNvPr id="34" name="文本框 33" title=""/>
          <p:cNvSpPr txBox="1"/>
          <p:nvPr/>
        </p:nvSpPr>
        <p:spPr>
          <a:xfrm>
            <a:off x="9432290" y="3750945"/>
            <a:ext cx="640080" cy="368300"/>
          </a:xfrm>
          <a:prstGeom prst="rect">
            <a:avLst/>
          </a:prstGeom>
          <a:noFill/>
        </p:spPr>
        <p:txBody>
          <a:bodyPr wrap="none" rtlCol="0">
            <a:spAutoFit/>
          </a:bodyPr>
          <a:lstStyle/>
          <a:p>
            <a:r>
              <a:rPr lang="zh-CN" altLang="en-US">
                <a:solidFill>
                  <a:schemeClr val="accent4">
                    <a:lumMod val="50000"/>
                  </a:schemeClr>
                </a:solidFill>
                <a:latin typeface="微软雅黑" panose="020b0503020204020204" charset="-122"/>
                <a:ea typeface="微软雅黑" panose="020b0503020204020204" charset="-122"/>
              </a:rPr>
              <a:t>气态</a:t>
            </a:r>
          </a:p>
        </p:txBody>
      </p:sp>
      <p:cxnSp>
        <p:nvCxnSpPr>
          <p:cNvPr id="35" name="曲线连接符 34" title=""/>
          <p:cNvCxnSpPr/>
          <p:nvPr/>
        </p:nvCxnSpPr>
        <p:spPr>
          <a:xfrm flipV="1">
            <a:off x="8965565" y="4021455"/>
            <a:ext cx="466725" cy="421640"/>
          </a:xfrm>
          <a:prstGeom prst="curvedConnector3">
            <a:avLst>
              <a:gd name="adj1" fmla="val 50068"/>
            </a:avLst>
          </a:prstGeom>
          <a:ln w="28575" cmpd="sng">
            <a:solidFill>
              <a:schemeClr val="accent4">
                <a:lumMod val="75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36" name="文本框 35" title=""/>
          <p:cNvSpPr txBox="1"/>
          <p:nvPr/>
        </p:nvSpPr>
        <p:spPr>
          <a:xfrm>
            <a:off x="9765030" y="4375150"/>
            <a:ext cx="589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升华</a:t>
            </a:r>
          </a:p>
        </p:txBody>
      </p:sp>
      <p:sp>
        <p:nvSpPr>
          <p:cNvPr id="37" name="文本框 36" title=""/>
          <p:cNvSpPr txBox="1"/>
          <p:nvPr/>
        </p:nvSpPr>
        <p:spPr>
          <a:xfrm>
            <a:off x="10006965" y="4848860"/>
            <a:ext cx="617220" cy="368300"/>
          </a:xfrm>
          <a:prstGeom prst="rect">
            <a:avLst/>
          </a:prstGeom>
          <a:noFill/>
          <a:ln w="19050">
            <a:solidFill>
              <a:srgbClr val="FF0000"/>
            </a:solidFill>
          </a:ln>
        </p:spPr>
        <p:txBody>
          <a:bodyPr wrap="square" rtlCol="0">
            <a:spAutoFit/>
          </a:bodyPr>
          <a:lstStyle/>
          <a:p>
            <a:endParaRPr lang="zh-CN" altLang="en-US"/>
          </a:p>
        </p:txBody>
      </p:sp>
      <p:sp>
        <p:nvSpPr>
          <p:cNvPr id="38" name="文本框 37" title=""/>
          <p:cNvSpPr txBox="1"/>
          <p:nvPr/>
        </p:nvSpPr>
        <p:spPr>
          <a:xfrm>
            <a:off x="5444490" y="5695315"/>
            <a:ext cx="4069080" cy="368300"/>
          </a:xfrm>
          <a:prstGeom prst="rect">
            <a:avLst/>
          </a:prstGeom>
          <a:noFill/>
        </p:spPr>
        <p:txBody>
          <a:bodyPr wrap="none" rtlCol="0">
            <a:spAutoFit/>
          </a:bodyPr>
          <a:lstStyle/>
          <a:p>
            <a:r>
              <a:rPr lang="zh-CN" altLang="en-US">
                <a:solidFill>
                  <a:schemeClr val="accent4">
                    <a:lumMod val="50000"/>
                  </a:schemeClr>
                </a:solidFill>
                <a:latin typeface="微软雅黑" panose="020b0503020204020204" charset="-122"/>
                <a:ea typeface="微软雅黑" panose="020b0503020204020204" charset="-122"/>
              </a:rPr>
              <a:t>室内的水蒸气与低温的玻璃凝华形成的</a:t>
            </a:r>
          </a:p>
        </p:txBody>
      </p:sp>
      <p:cxnSp>
        <p:nvCxnSpPr>
          <p:cNvPr id="40" name="曲线连接符 39" title=""/>
          <p:cNvCxnSpPr/>
          <p:nvPr/>
        </p:nvCxnSpPr>
        <p:spPr>
          <a:xfrm rot="10800000" flipV="1">
            <a:off x="9477375" y="5238115"/>
            <a:ext cx="741045" cy="619125"/>
          </a:xfrm>
          <a:prstGeom prst="curvedConnector3">
            <a:avLst>
              <a:gd name="adj1" fmla="val 49957"/>
            </a:avLst>
          </a:prstGeom>
          <a:ln w="28575" cmpd="sng">
            <a:solidFill>
              <a:schemeClr val="accent4">
                <a:lumMod val="75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41" name="文本框 40" title=""/>
          <p:cNvSpPr txBox="1"/>
          <p:nvPr/>
        </p:nvSpPr>
        <p:spPr>
          <a:xfrm>
            <a:off x="6830695" y="5242560"/>
            <a:ext cx="3860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内</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left)">
                                      <p:cBhvr>
                                        <p:cTn id="26" dur="500"/>
                                        <p:tgtEl>
                                          <p:spTgt spid="7">
                                            <p:txEl>
                                              <p:pRg st="0" end="0"/>
                                            </p:txEl>
                                          </p:spTgt>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par>
                                <p:cTn id="32" presetID="16" presetClass="entr" presetSubtype="21"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arn(inVertical)">
                                      <p:cBhvr>
                                        <p:cTn id="46" dur="500"/>
                                        <p:tgtEl>
                                          <p:spTgt spid="14"/>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up)">
                                      <p:cBhvr>
                                        <p:cTn id="51" dur="500"/>
                                        <p:tgtEl>
                                          <p:spTgt spid="15"/>
                                        </p:tgtEl>
                                      </p:cBhvr>
                                    </p:animEffect>
                                  </p:childTnLst>
                                </p:cTn>
                              </p:par>
                            </p:childTnLst>
                          </p:cTn>
                        </p:par>
                      </p:childTnLst>
                    </p:cTn>
                  </p:par>
                  <p:par>
                    <p:cTn id="52" fill="hold" nodeType="clickPar">
                      <p:stCondLst>
                        <p:cond delay="indefinite"/>
                        <p:cond evt="onBegin" delay="0">
                          <p:tn val="51"/>
                        </p:cond>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wipe(up)">
                                      <p:cBhvr>
                                        <p:cTn id="56" dur="500"/>
                                        <p:tgtEl>
                                          <p:spTgt spid="16"/>
                                        </p:tgtEl>
                                      </p:cBhvr>
                                    </p:animEffect>
                                  </p:childTnLst>
                                </p:cTn>
                              </p:par>
                            </p:childTnLst>
                          </p:cTn>
                        </p:par>
                      </p:childTnLst>
                    </p:cTn>
                  </p:par>
                  <p:par>
                    <p:cTn id="57" fill="hold" nodeType="clickPar">
                      <p:stCondLst>
                        <p:cond delay="indefinite"/>
                        <p:cond evt="onBegin" delay="0">
                          <p:tn val="56"/>
                        </p:cond>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left)">
                                      <p:cBhvr>
                                        <p:cTn id="61" dur="500"/>
                                        <p:tgtEl>
                                          <p:spTgt spid="17"/>
                                        </p:tgtEl>
                                      </p:cBhvr>
                                    </p:animEffect>
                                  </p:childTnLst>
                                </p:cTn>
                              </p:par>
                            </p:childTnLst>
                          </p:cTn>
                        </p:par>
                      </p:childTnLst>
                    </p:cTn>
                  </p:par>
                  <p:par>
                    <p:cTn id="62" fill="hold" nodeType="clickPar">
                      <p:stCondLst>
                        <p:cond delay="indefinite"/>
                        <p:cond evt="onBegin" delay="0">
                          <p:tn val="61"/>
                        </p:cond>
                      </p:stCondLst>
                      <p:childTnLst>
                        <p:par>
                          <p:cTn id="63" fill="hold">
                            <p:stCondLst>
                              <p:cond delay="0"/>
                            </p:stCondLst>
                            <p:childTnLst>
                              <p:par>
                                <p:cTn id="64" presetID="22" presetClass="entr" presetSubtype="1" fill="hold" grpId="0" nodeType="click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wipe(up)">
                                      <p:cBhvr>
                                        <p:cTn id="66" dur="500"/>
                                        <p:tgtEl>
                                          <p:spTgt spid="22"/>
                                        </p:tgtEl>
                                      </p:cBhvr>
                                    </p:animEffect>
                                  </p:childTnLst>
                                </p:cTn>
                              </p:par>
                            </p:childTnLst>
                          </p:cTn>
                        </p:par>
                      </p:childTnLst>
                    </p:cTn>
                  </p:par>
                  <p:par>
                    <p:cTn id="67" fill="hold" nodeType="clickPar">
                      <p:stCondLst>
                        <p:cond delay="indefinite"/>
                        <p:cond evt="onBegin" delay="0">
                          <p:tn val="66"/>
                        </p:cond>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wipe(up)">
                                      <p:cBhvr>
                                        <p:cTn id="71" dur="500"/>
                                        <p:tgtEl>
                                          <p:spTgt spid="27"/>
                                        </p:tgtEl>
                                      </p:cBhvr>
                                    </p:animEffect>
                                  </p:childTnLst>
                                </p:cTn>
                              </p:par>
                            </p:childTnLst>
                          </p:cTn>
                        </p:par>
                      </p:childTnLst>
                    </p:cTn>
                  </p:par>
                  <p:par>
                    <p:cTn id="72" fill="hold" nodeType="clickPar">
                      <p:stCondLst>
                        <p:cond delay="indefinite"/>
                        <p:cond evt="onBegin" delay="0">
                          <p:tn val="71"/>
                        </p:cond>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barn(inVertical)">
                                      <p:cBhvr>
                                        <p:cTn id="76" dur="500"/>
                                        <p:tgtEl>
                                          <p:spTgt spid="18"/>
                                        </p:tgtEl>
                                      </p:cBhvr>
                                    </p:animEffect>
                                  </p:childTnLst>
                                </p:cTn>
                              </p:par>
                            </p:childTnLst>
                          </p:cTn>
                        </p:par>
                      </p:childTnLst>
                    </p:cTn>
                  </p:par>
                  <p:par>
                    <p:cTn id="77" fill="hold" nodeType="clickPar">
                      <p:stCondLst>
                        <p:cond delay="indefinite"/>
                        <p:cond evt="onBegin" delay="0">
                          <p:tn val="76"/>
                        </p:cond>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19">
                                            <p:bg/>
                                          </p:spTgt>
                                        </p:tgtEl>
                                        <p:attrNameLst>
                                          <p:attrName>style.visibility</p:attrName>
                                        </p:attrNameLst>
                                      </p:cBhvr>
                                      <p:to>
                                        <p:strVal val="visible"/>
                                      </p:to>
                                    </p:set>
                                    <p:animEffect transition="in" filter="wipe(left)">
                                      <p:cBhvr>
                                        <p:cTn id="81" dur="500"/>
                                        <p:tgtEl>
                                          <p:spTgt spid="19">
                                            <p:bg/>
                                          </p:spTgt>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19">
                                            <p:txEl>
                                              <p:pRg st="0" end="0"/>
                                            </p:txEl>
                                          </p:spTgt>
                                        </p:tgtEl>
                                        <p:attrNameLst>
                                          <p:attrName>style.visibility</p:attrName>
                                        </p:attrNameLst>
                                      </p:cBhvr>
                                      <p:to>
                                        <p:strVal val="visible"/>
                                      </p:to>
                                    </p:set>
                                    <p:animEffect transition="in" filter="wipe(left)">
                                      <p:cBhvr>
                                        <p:cTn id="84" dur="500"/>
                                        <p:tgtEl>
                                          <p:spTgt spid="19">
                                            <p:txEl>
                                              <p:pRg st="0" end="0"/>
                                            </p:txEl>
                                          </p:spTgt>
                                        </p:tgtEl>
                                      </p:cBhvr>
                                    </p:animEffect>
                                  </p:childTnLst>
                                </p:cTn>
                              </p:par>
                            </p:childTnLst>
                          </p:cTn>
                        </p:par>
                      </p:childTnLst>
                    </p:cTn>
                  </p:par>
                  <p:par>
                    <p:cTn id="85" fill="hold" nodeType="clickPar">
                      <p:stCondLst>
                        <p:cond delay="indefinite"/>
                        <p:cond evt="onBegin" delay="0">
                          <p:tn val="84"/>
                        </p:cond>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19">
                                            <p:txEl>
                                              <p:pRg st="0" end="0"/>
                                            </p:txEl>
                                          </p:spTgt>
                                        </p:tgtEl>
                                        <p:attrNameLst>
                                          <p:attrName>style.visibility</p:attrName>
                                        </p:attrNameLst>
                                      </p:cBhvr>
                                      <p:to>
                                        <p:strVal val="visible"/>
                                      </p:to>
                                    </p:set>
                                    <p:animEffect transition="in" filter="wipe(left)">
                                      <p:cBhvr>
                                        <p:cTn id="89" dur="500"/>
                                        <p:tgtEl>
                                          <p:spTgt spid="19">
                                            <p:txEl>
                                              <p:pRg st="0" end="0"/>
                                            </p:txEl>
                                          </p:spTgt>
                                        </p:tgtEl>
                                      </p:cBhvr>
                                    </p:animEffect>
                                  </p:childTnLst>
                                </p:cTn>
                              </p:par>
                            </p:childTnLst>
                          </p:cTn>
                        </p:par>
                      </p:childTnLst>
                    </p:cTn>
                  </p:par>
                  <p:par>
                    <p:cTn id="90" fill="hold" nodeType="clickPar">
                      <p:stCondLst>
                        <p:cond delay="indefinite"/>
                        <p:cond evt="onBegin" delay="0">
                          <p:tn val="89"/>
                        </p:cond>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23"/>
                                        </p:tgtEl>
                                        <p:attrNameLst>
                                          <p:attrName>style.visibility</p:attrName>
                                        </p:attrNameLst>
                                      </p:cBhvr>
                                      <p:to>
                                        <p:strVal val="visible"/>
                                      </p:to>
                                    </p:set>
                                    <p:animEffect transition="in" filter="wipe(left)">
                                      <p:cBhvr>
                                        <p:cTn id="94" dur="500"/>
                                        <p:tgtEl>
                                          <p:spTgt spid="23"/>
                                        </p:tgtEl>
                                      </p:cBhvr>
                                    </p:animEffect>
                                  </p:childTnLst>
                                </p:cTn>
                              </p:par>
                            </p:childTnLst>
                          </p:cTn>
                        </p:par>
                      </p:childTnLst>
                    </p:cTn>
                  </p:par>
                  <p:par>
                    <p:cTn id="95" fill="hold" nodeType="clickPar">
                      <p:stCondLst>
                        <p:cond delay="indefinite"/>
                        <p:cond evt="onBegin" delay="0">
                          <p:tn val="94"/>
                        </p:cond>
                      </p:stCondLst>
                      <p:childTnLst>
                        <p:par>
                          <p:cTn id="96" fill="hold">
                            <p:stCondLst>
                              <p:cond delay="0"/>
                            </p:stCondLst>
                            <p:childTnLst>
                              <p:par>
                                <p:cTn id="97" presetID="22" presetClass="entr" presetSubtype="1" fill="hold" grpId="0" nodeType="clickEffect">
                                  <p:stCondLst>
                                    <p:cond delay="0"/>
                                  </p:stCondLst>
                                  <p:childTnLst>
                                    <p:set>
                                      <p:cBhvr>
                                        <p:cTn id="98" dur="1" fill="hold">
                                          <p:stCondLst>
                                            <p:cond delay="0"/>
                                          </p:stCondLst>
                                        </p:cTn>
                                        <p:tgtEl>
                                          <p:spTgt spid="20"/>
                                        </p:tgtEl>
                                        <p:attrNameLst>
                                          <p:attrName>style.visibility</p:attrName>
                                        </p:attrNameLst>
                                      </p:cBhvr>
                                      <p:to>
                                        <p:strVal val="visible"/>
                                      </p:to>
                                    </p:set>
                                    <p:animEffect transition="in" filter="wipe(up)">
                                      <p:cBhvr>
                                        <p:cTn id="99" dur="500"/>
                                        <p:tgtEl>
                                          <p:spTgt spid="20"/>
                                        </p:tgtEl>
                                      </p:cBhvr>
                                    </p:animEffect>
                                  </p:childTnLst>
                                </p:cTn>
                              </p:par>
                            </p:childTnLst>
                          </p:cTn>
                        </p:par>
                      </p:childTnLst>
                    </p:cTn>
                  </p:par>
                  <p:par>
                    <p:cTn id="100" fill="hold" nodeType="clickPar">
                      <p:stCondLst>
                        <p:cond delay="indefinite"/>
                        <p:cond evt="onBegin" delay="0">
                          <p:tn val="99"/>
                        </p:cond>
                      </p:stCondLst>
                      <p:childTnLst>
                        <p:par>
                          <p:cTn id="101" fill="hold">
                            <p:stCondLst>
                              <p:cond delay="0"/>
                            </p:stCondLst>
                            <p:childTnLst>
                              <p:par>
                                <p:cTn id="102" presetID="22" presetClass="entr" presetSubtype="8" fill="hold" nodeType="clickEffect">
                                  <p:stCondLst>
                                    <p:cond delay="0"/>
                                  </p:stCondLst>
                                  <p:childTnLst>
                                    <p:set>
                                      <p:cBhvr>
                                        <p:cTn id="103" dur="1" fill="hold">
                                          <p:stCondLst>
                                            <p:cond delay="0"/>
                                          </p:stCondLst>
                                        </p:cTn>
                                        <p:tgtEl>
                                          <p:spTgt spid="21">
                                            <p:txEl>
                                              <p:pRg st="0" end="0"/>
                                            </p:txEl>
                                          </p:spTgt>
                                        </p:tgtEl>
                                        <p:attrNameLst>
                                          <p:attrName>style.visibility</p:attrName>
                                        </p:attrNameLst>
                                      </p:cBhvr>
                                      <p:to>
                                        <p:strVal val="visible"/>
                                      </p:to>
                                    </p:set>
                                    <p:animEffect transition="in" filter="wipe(left)">
                                      <p:cBhvr>
                                        <p:cTn id="104" dur="500"/>
                                        <p:tgtEl>
                                          <p:spTgt spid="21">
                                            <p:txEl>
                                              <p:pRg st="0" end="0"/>
                                            </p:txEl>
                                          </p:spTgt>
                                        </p:tgtEl>
                                      </p:cBhvr>
                                    </p:animEffect>
                                  </p:childTnLst>
                                </p:cTn>
                              </p:par>
                              <p:par>
                                <p:cTn id="105" presetID="22" presetClass="entr" presetSubtype="8" fill="hold" grpId="0" nodeType="withEffect">
                                  <p:stCondLst>
                                    <p:cond delay="0"/>
                                  </p:stCondLst>
                                  <p:childTnLst>
                                    <p:set>
                                      <p:cBhvr>
                                        <p:cTn id="106" dur="1" fill="hold">
                                          <p:stCondLst>
                                            <p:cond delay="0"/>
                                          </p:stCondLst>
                                        </p:cTn>
                                        <p:tgtEl>
                                          <p:spTgt spid="24"/>
                                        </p:tgtEl>
                                        <p:attrNameLst>
                                          <p:attrName>style.visibility</p:attrName>
                                        </p:attrNameLst>
                                      </p:cBhvr>
                                      <p:to>
                                        <p:strVal val="visible"/>
                                      </p:to>
                                    </p:set>
                                    <p:animEffect transition="in" filter="wipe(left)">
                                      <p:cBhvr>
                                        <p:cTn id="107" dur="500"/>
                                        <p:tgtEl>
                                          <p:spTgt spid="24"/>
                                        </p:tgtEl>
                                      </p:cBhvr>
                                    </p:animEffect>
                                  </p:childTnLst>
                                </p:cTn>
                              </p:par>
                            </p:childTnLst>
                          </p:cTn>
                        </p:par>
                      </p:childTnLst>
                    </p:cTn>
                  </p:par>
                  <p:par>
                    <p:cTn id="108" fill="hold" nodeType="clickPar">
                      <p:stCondLst>
                        <p:cond delay="indefinite"/>
                        <p:cond evt="onBegin" delay="0">
                          <p:tn val="107"/>
                        </p:cond>
                      </p:stCondLst>
                      <p:childTnLst>
                        <p:par>
                          <p:cTn id="109" fill="hold">
                            <p:stCondLst>
                              <p:cond delay="0"/>
                            </p:stCondLst>
                            <p:childTnLst>
                              <p:par>
                                <p:cTn id="110" presetID="22" presetClass="entr" presetSubtype="8" fill="hold" nodeType="clickEffect">
                                  <p:stCondLst>
                                    <p:cond delay="0"/>
                                  </p:stCondLst>
                                  <p:childTnLst>
                                    <p:set>
                                      <p:cBhvr>
                                        <p:cTn id="111" dur="1" fill="hold">
                                          <p:stCondLst>
                                            <p:cond delay="0"/>
                                          </p:stCondLst>
                                        </p:cTn>
                                        <p:tgtEl>
                                          <p:spTgt spid="25"/>
                                        </p:tgtEl>
                                        <p:attrNameLst>
                                          <p:attrName>style.visibility</p:attrName>
                                        </p:attrNameLst>
                                      </p:cBhvr>
                                      <p:to>
                                        <p:strVal val="visible"/>
                                      </p:to>
                                    </p:set>
                                    <p:animEffect transition="in" filter="wipe(left)">
                                      <p:cBhvr>
                                        <p:cTn id="112" dur="500"/>
                                        <p:tgtEl>
                                          <p:spTgt spid="25"/>
                                        </p:tgtEl>
                                      </p:cBhvr>
                                    </p:animEffect>
                                  </p:childTnLst>
                                </p:cTn>
                              </p:par>
                            </p:childTnLst>
                          </p:cTn>
                        </p:par>
                      </p:childTnLst>
                    </p:cTn>
                  </p:par>
                  <p:par>
                    <p:cTn id="113" fill="hold" nodeType="clickPar">
                      <p:stCondLst>
                        <p:cond delay="indefinite"/>
                        <p:cond evt="onBegin" delay="0">
                          <p:tn val="112"/>
                        </p:cond>
                      </p:stCondLst>
                      <p:childTnLst>
                        <p:par>
                          <p:cTn id="114" fill="hold">
                            <p:stCondLst>
                              <p:cond delay="0"/>
                            </p:stCondLst>
                            <p:childTnLst>
                              <p:par>
                                <p:cTn id="115" presetID="22" presetClass="entr" presetSubtype="8" fill="hold" grpId="0" nodeType="clickEffect">
                                  <p:stCondLst>
                                    <p:cond delay="0"/>
                                  </p:stCondLst>
                                  <p:childTnLst>
                                    <p:set>
                                      <p:cBhvr>
                                        <p:cTn id="116" dur="1" fill="hold">
                                          <p:stCondLst>
                                            <p:cond delay="0"/>
                                          </p:stCondLst>
                                        </p:cTn>
                                        <p:tgtEl>
                                          <p:spTgt spid="100"/>
                                        </p:tgtEl>
                                        <p:attrNameLst>
                                          <p:attrName>style.visibility</p:attrName>
                                        </p:attrNameLst>
                                      </p:cBhvr>
                                      <p:to>
                                        <p:strVal val="visible"/>
                                      </p:to>
                                    </p:set>
                                    <p:animEffect transition="in" filter="wipe(left)">
                                      <p:cBhvr>
                                        <p:cTn id="117" dur="500"/>
                                        <p:tgtEl>
                                          <p:spTgt spid="100"/>
                                        </p:tgtEl>
                                      </p:cBhvr>
                                    </p:animEffect>
                                  </p:childTnLst>
                                </p:cTn>
                              </p:par>
                            </p:childTnLst>
                          </p:cTn>
                        </p:par>
                      </p:childTnLst>
                    </p:cTn>
                  </p:par>
                  <p:par>
                    <p:cTn id="118" fill="hold" nodeType="clickPar">
                      <p:stCondLst>
                        <p:cond delay="indefinite"/>
                        <p:cond evt="onBegin" delay="0">
                          <p:tn val="117"/>
                        </p:cond>
                      </p:stCondLst>
                      <p:childTnLst>
                        <p:par>
                          <p:cTn id="119" fill="hold">
                            <p:stCondLst>
                              <p:cond delay="0"/>
                            </p:stCondLst>
                            <p:childTnLst>
                              <p:par>
                                <p:cTn id="120" presetID="22" presetClass="entr" presetSubtype="1" fill="hold" nodeType="clickEffect">
                                  <p:stCondLst>
                                    <p:cond delay="0"/>
                                  </p:stCondLst>
                                  <p:childTnLst>
                                    <p:set>
                                      <p:cBhvr>
                                        <p:cTn id="121" dur="1" fill="hold">
                                          <p:stCondLst>
                                            <p:cond delay="0"/>
                                          </p:stCondLst>
                                        </p:cTn>
                                        <p:tgtEl>
                                          <p:spTgt spid="28"/>
                                        </p:tgtEl>
                                        <p:attrNameLst>
                                          <p:attrName>style.visibility</p:attrName>
                                        </p:attrNameLst>
                                      </p:cBhvr>
                                      <p:to>
                                        <p:strVal val="visible"/>
                                      </p:to>
                                    </p:set>
                                    <p:animEffect transition="in" filter="wipe(up)">
                                      <p:cBhvr>
                                        <p:cTn id="122" dur="500"/>
                                        <p:tgtEl>
                                          <p:spTgt spid="28"/>
                                        </p:tgtEl>
                                      </p:cBhvr>
                                    </p:animEffect>
                                  </p:childTnLst>
                                </p:cTn>
                              </p:par>
                            </p:childTnLst>
                          </p:cTn>
                        </p:par>
                      </p:childTnLst>
                    </p:cTn>
                  </p:par>
                  <p:par>
                    <p:cTn id="123" fill="hold" nodeType="clickPar">
                      <p:stCondLst>
                        <p:cond delay="indefinite"/>
                        <p:cond evt="onBegin" delay="0">
                          <p:tn val="122"/>
                        </p:cond>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26"/>
                                        </p:tgtEl>
                                        <p:attrNameLst>
                                          <p:attrName>style.visibility</p:attrName>
                                        </p:attrNameLst>
                                      </p:cBhvr>
                                      <p:to>
                                        <p:strVal val="visible"/>
                                      </p:to>
                                    </p:set>
                                    <p:animEffect transition="in" filter="wipe(left)">
                                      <p:cBhvr>
                                        <p:cTn id="127" dur="500"/>
                                        <p:tgtEl>
                                          <p:spTgt spid="26"/>
                                        </p:tgtEl>
                                      </p:cBhvr>
                                    </p:animEffect>
                                  </p:childTnLst>
                                </p:cTn>
                              </p:par>
                            </p:childTnLst>
                          </p:cTn>
                        </p:par>
                      </p:childTnLst>
                    </p:cTn>
                  </p:par>
                  <p:par>
                    <p:cTn id="128" fill="hold" nodeType="clickPar">
                      <p:stCondLst>
                        <p:cond delay="indefinite"/>
                        <p:cond evt="onBegin" delay="0">
                          <p:tn val="127"/>
                        </p:cond>
                      </p:stCondLst>
                      <p:childTnLst>
                        <p:par>
                          <p:cTn id="129" fill="hold">
                            <p:stCondLst>
                              <p:cond delay="0"/>
                            </p:stCondLst>
                            <p:childTnLst>
                              <p:par>
                                <p:cTn id="130" presetID="22" presetClass="entr" presetSubtype="8" fill="hold" grpId="0" nodeType="clickEffect">
                                  <p:stCondLst>
                                    <p:cond delay="0"/>
                                  </p:stCondLst>
                                  <p:childTnLst>
                                    <p:set>
                                      <p:cBhvr>
                                        <p:cTn id="131" dur="1" fill="hold">
                                          <p:stCondLst>
                                            <p:cond delay="0"/>
                                          </p:stCondLst>
                                        </p:cTn>
                                        <p:tgtEl>
                                          <p:spTgt spid="32"/>
                                        </p:tgtEl>
                                        <p:attrNameLst>
                                          <p:attrName>style.visibility</p:attrName>
                                        </p:attrNameLst>
                                      </p:cBhvr>
                                      <p:to>
                                        <p:strVal val="visible"/>
                                      </p:to>
                                    </p:set>
                                    <p:animEffect transition="in" filter="wipe(left)">
                                      <p:cBhvr>
                                        <p:cTn id="132" dur="500"/>
                                        <p:tgtEl>
                                          <p:spTgt spid="32"/>
                                        </p:tgtEl>
                                      </p:cBhvr>
                                    </p:animEffect>
                                  </p:childTnLst>
                                </p:cTn>
                              </p:par>
                              <p:par>
                                <p:cTn id="133" presetID="22" presetClass="entr" presetSubtype="8" fill="hold" grpId="0" nodeType="withEffect">
                                  <p:stCondLst>
                                    <p:cond delay="0"/>
                                  </p:stCondLst>
                                  <p:childTnLst>
                                    <p:set>
                                      <p:cBhvr>
                                        <p:cTn id="134" dur="1" fill="hold">
                                          <p:stCondLst>
                                            <p:cond delay="0"/>
                                          </p:stCondLst>
                                        </p:cTn>
                                        <p:tgtEl>
                                          <p:spTgt spid="29"/>
                                        </p:tgtEl>
                                        <p:attrNameLst>
                                          <p:attrName>style.visibility</p:attrName>
                                        </p:attrNameLst>
                                      </p:cBhvr>
                                      <p:to>
                                        <p:strVal val="visible"/>
                                      </p:to>
                                    </p:set>
                                    <p:animEffect transition="in" filter="wipe(left)">
                                      <p:cBhvr>
                                        <p:cTn id="135" dur="500"/>
                                        <p:tgtEl>
                                          <p:spTgt spid="29"/>
                                        </p:tgtEl>
                                      </p:cBhvr>
                                    </p:animEffect>
                                  </p:childTnLst>
                                </p:cTn>
                              </p:par>
                            </p:childTnLst>
                          </p:cTn>
                        </p:par>
                      </p:childTnLst>
                    </p:cTn>
                  </p:par>
                  <p:par>
                    <p:cTn id="136" fill="hold" nodeType="clickPar">
                      <p:stCondLst>
                        <p:cond delay="indefinite"/>
                        <p:cond evt="onBegin" delay="0">
                          <p:tn val="135"/>
                        </p:cond>
                      </p:stCondLst>
                      <p:childTnLst>
                        <p:par>
                          <p:cTn id="137" fill="hold">
                            <p:stCondLst>
                              <p:cond delay="0"/>
                            </p:stCondLst>
                            <p:childTnLst>
                              <p:par>
                                <p:cTn id="138" presetID="22" presetClass="entr" presetSubtype="8" fill="hold" nodeType="clickEffect">
                                  <p:stCondLst>
                                    <p:cond delay="0"/>
                                  </p:stCondLst>
                                  <p:childTnLst>
                                    <p:set>
                                      <p:cBhvr>
                                        <p:cTn id="139" dur="1" fill="hold">
                                          <p:stCondLst>
                                            <p:cond delay="0"/>
                                          </p:stCondLst>
                                        </p:cTn>
                                        <p:tgtEl>
                                          <p:spTgt spid="30"/>
                                        </p:tgtEl>
                                        <p:attrNameLst>
                                          <p:attrName>style.visibility</p:attrName>
                                        </p:attrNameLst>
                                      </p:cBhvr>
                                      <p:to>
                                        <p:strVal val="visible"/>
                                      </p:to>
                                    </p:set>
                                    <p:animEffect transition="in" filter="wipe(left)">
                                      <p:cBhvr>
                                        <p:cTn id="140" dur="500"/>
                                        <p:tgtEl>
                                          <p:spTgt spid="30"/>
                                        </p:tgtEl>
                                      </p:cBhvr>
                                    </p:animEffect>
                                  </p:childTnLst>
                                </p:cTn>
                              </p:par>
                            </p:childTnLst>
                          </p:cTn>
                        </p:par>
                      </p:childTnLst>
                    </p:cTn>
                  </p:par>
                  <p:par>
                    <p:cTn id="141" fill="hold" nodeType="clickPar">
                      <p:stCondLst>
                        <p:cond delay="indefinite"/>
                        <p:cond evt="onBegin" delay="0">
                          <p:tn val="140"/>
                        </p:cond>
                      </p:stCondLst>
                      <p:childTnLst>
                        <p:par>
                          <p:cTn id="142" fill="hold">
                            <p:stCondLst>
                              <p:cond delay="0"/>
                            </p:stCondLst>
                            <p:childTnLst>
                              <p:par>
                                <p:cTn id="143" presetID="16" presetClass="entr" presetSubtype="21" fill="hold" grpId="0" nodeType="clickEffect">
                                  <p:stCondLst>
                                    <p:cond delay="0"/>
                                  </p:stCondLst>
                                  <p:childTnLst>
                                    <p:set>
                                      <p:cBhvr>
                                        <p:cTn id="144" dur="1" fill="hold">
                                          <p:stCondLst>
                                            <p:cond delay="0"/>
                                          </p:stCondLst>
                                        </p:cTn>
                                        <p:tgtEl>
                                          <p:spTgt spid="33"/>
                                        </p:tgtEl>
                                        <p:attrNameLst>
                                          <p:attrName>style.visibility</p:attrName>
                                        </p:attrNameLst>
                                      </p:cBhvr>
                                      <p:to>
                                        <p:strVal val="visible"/>
                                      </p:to>
                                    </p:set>
                                    <p:animEffect transition="in" filter="barn(inVertical)">
                                      <p:cBhvr>
                                        <p:cTn id="145" dur="500"/>
                                        <p:tgtEl>
                                          <p:spTgt spid="33"/>
                                        </p:tgtEl>
                                      </p:cBhvr>
                                    </p:animEffect>
                                  </p:childTnLst>
                                </p:cTn>
                              </p:par>
                            </p:childTnLst>
                          </p:cTn>
                        </p:par>
                      </p:childTnLst>
                    </p:cTn>
                  </p:par>
                  <p:par>
                    <p:cTn id="146" fill="hold" nodeType="clickPar">
                      <p:stCondLst>
                        <p:cond delay="indefinite"/>
                        <p:cond evt="onBegin" delay="0">
                          <p:tn val="145"/>
                        </p:cond>
                      </p:stCondLst>
                      <p:childTnLst>
                        <p:par>
                          <p:cTn id="147" fill="hold">
                            <p:stCondLst>
                              <p:cond delay="0"/>
                            </p:stCondLst>
                            <p:childTnLst>
                              <p:par>
                                <p:cTn id="148" presetID="22" presetClass="entr" presetSubtype="4" fill="hold" nodeType="clickEffect">
                                  <p:stCondLst>
                                    <p:cond delay="0"/>
                                  </p:stCondLst>
                                  <p:childTnLst>
                                    <p:set>
                                      <p:cBhvr>
                                        <p:cTn id="149" dur="1" fill="hold">
                                          <p:stCondLst>
                                            <p:cond delay="0"/>
                                          </p:stCondLst>
                                        </p:cTn>
                                        <p:tgtEl>
                                          <p:spTgt spid="35"/>
                                        </p:tgtEl>
                                        <p:attrNameLst>
                                          <p:attrName>style.visibility</p:attrName>
                                        </p:attrNameLst>
                                      </p:cBhvr>
                                      <p:to>
                                        <p:strVal val="visible"/>
                                      </p:to>
                                    </p:set>
                                    <p:animEffect transition="in" filter="wipe(down)">
                                      <p:cBhvr>
                                        <p:cTn id="150" dur="500"/>
                                        <p:tgtEl>
                                          <p:spTgt spid="35"/>
                                        </p:tgtEl>
                                      </p:cBhvr>
                                    </p:animEffect>
                                  </p:childTnLst>
                                </p:cTn>
                              </p:par>
                              <p:par>
                                <p:cTn id="151" presetID="22" presetClass="entr" presetSubtype="8" fill="hold" grpId="0" nodeType="withEffect">
                                  <p:stCondLst>
                                    <p:cond delay="0"/>
                                  </p:stCondLst>
                                  <p:childTnLst>
                                    <p:set>
                                      <p:cBhvr>
                                        <p:cTn id="152" dur="1" fill="hold">
                                          <p:stCondLst>
                                            <p:cond delay="0"/>
                                          </p:stCondLst>
                                        </p:cTn>
                                        <p:tgtEl>
                                          <p:spTgt spid="34"/>
                                        </p:tgtEl>
                                        <p:attrNameLst>
                                          <p:attrName>style.visibility</p:attrName>
                                        </p:attrNameLst>
                                      </p:cBhvr>
                                      <p:to>
                                        <p:strVal val="visible"/>
                                      </p:to>
                                    </p:set>
                                    <p:animEffect transition="in" filter="wipe(left)">
                                      <p:cBhvr>
                                        <p:cTn id="153" dur="500"/>
                                        <p:tgtEl>
                                          <p:spTgt spid="34"/>
                                        </p:tgtEl>
                                      </p:cBhvr>
                                    </p:animEffect>
                                  </p:childTnLst>
                                </p:cTn>
                              </p:par>
                            </p:childTnLst>
                          </p:cTn>
                        </p:par>
                      </p:childTnLst>
                    </p:cTn>
                  </p:par>
                  <p:par>
                    <p:cTn id="154" fill="hold" nodeType="clickPar">
                      <p:stCondLst>
                        <p:cond delay="indefinite"/>
                        <p:cond evt="onBegin" delay="0">
                          <p:tn val="153"/>
                        </p:cond>
                      </p:stCondLst>
                      <p:childTnLst>
                        <p:par>
                          <p:cTn id="155" fill="hold">
                            <p:stCondLst>
                              <p:cond delay="0"/>
                            </p:stCondLst>
                            <p:childTnLst>
                              <p:par>
                                <p:cTn id="156" presetID="22" presetClass="entr" presetSubtype="8" fill="hold" grpId="0" nodeType="clickEffect">
                                  <p:stCondLst>
                                    <p:cond delay="0"/>
                                  </p:stCondLst>
                                  <p:childTnLst>
                                    <p:set>
                                      <p:cBhvr>
                                        <p:cTn id="157" dur="1" fill="hold">
                                          <p:stCondLst>
                                            <p:cond delay="0"/>
                                          </p:stCondLst>
                                        </p:cTn>
                                        <p:tgtEl>
                                          <p:spTgt spid="36"/>
                                        </p:tgtEl>
                                        <p:attrNameLst>
                                          <p:attrName>style.visibility</p:attrName>
                                        </p:attrNameLst>
                                      </p:cBhvr>
                                      <p:to>
                                        <p:strVal val="visible"/>
                                      </p:to>
                                    </p:set>
                                    <p:animEffect transition="in" filter="wipe(left)">
                                      <p:cBhvr>
                                        <p:cTn id="158" dur="500"/>
                                        <p:tgtEl>
                                          <p:spTgt spid="36"/>
                                        </p:tgtEl>
                                      </p:cBhvr>
                                    </p:animEffect>
                                  </p:childTnLst>
                                </p:cTn>
                              </p:par>
                            </p:childTnLst>
                          </p:cTn>
                        </p:par>
                      </p:childTnLst>
                    </p:cTn>
                  </p:par>
                  <p:par>
                    <p:cTn id="159" fill="hold" nodeType="clickPar">
                      <p:stCondLst>
                        <p:cond delay="indefinite"/>
                        <p:cond evt="onBegin" delay="0">
                          <p:tn val="158"/>
                        </p:cond>
                      </p:stCondLst>
                      <p:childTnLst>
                        <p:par>
                          <p:cTn id="160" fill="hold">
                            <p:stCondLst>
                              <p:cond delay="0"/>
                            </p:stCondLst>
                            <p:childTnLst>
                              <p:par>
                                <p:cTn id="161" presetID="16" presetClass="entr" presetSubtype="21" fill="hold" grpId="0" nodeType="clickEffect">
                                  <p:stCondLst>
                                    <p:cond delay="0"/>
                                  </p:stCondLst>
                                  <p:childTnLst>
                                    <p:set>
                                      <p:cBhvr>
                                        <p:cTn id="162" dur="1" fill="hold">
                                          <p:stCondLst>
                                            <p:cond delay="0"/>
                                          </p:stCondLst>
                                        </p:cTn>
                                        <p:tgtEl>
                                          <p:spTgt spid="37"/>
                                        </p:tgtEl>
                                        <p:attrNameLst>
                                          <p:attrName>style.visibility</p:attrName>
                                        </p:attrNameLst>
                                      </p:cBhvr>
                                      <p:to>
                                        <p:strVal val="visible"/>
                                      </p:to>
                                    </p:set>
                                    <p:animEffect transition="in" filter="barn(inVertical)">
                                      <p:cBhvr>
                                        <p:cTn id="163" dur="500"/>
                                        <p:tgtEl>
                                          <p:spTgt spid="37"/>
                                        </p:tgtEl>
                                      </p:cBhvr>
                                    </p:animEffect>
                                  </p:childTnLst>
                                </p:cTn>
                              </p:par>
                            </p:childTnLst>
                          </p:cTn>
                        </p:par>
                      </p:childTnLst>
                    </p:cTn>
                  </p:par>
                  <p:par>
                    <p:cTn id="164" fill="hold" nodeType="clickPar">
                      <p:stCondLst>
                        <p:cond delay="indefinite"/>
                        <p:cond evt="onBegin" delay="0">
                          <p:tn val="163"/>
                        </p:cond>
                      </p:stCondLst>
                      <p:childTnLst>
                        <p:par>
                          <p:cTn id="165" fill="hold">
                            <p:stCondLst>
                              <p:cond delay="0"/>
                            </p:stCondLst>
                            <p:childTnLst>
                              <p:par>
                                <p:cTn id="166" presetID="22" presetClass="entr" presetSubtype="2" fill="hold" nodeType="clickEffect">
                                  <p:stCondLst>
                                    <p:cond delay="0"/>
                                  </p:stCondLst>
                                  <p:childTnLst>
                                    <p:set>
                                      <p:cBhvr>
                                        <p:cTn id="167" dur="1" fill="hold">
                                          <p:stCondLst>
                                            <p:cond delay="0"/>
                                          </p:stCondLst>
                                        </p:cTn>
                                        <p:tgtEl>
                                          <p:spTgt spid="40"/>
                                        </p:tgtEl>
                                        <p:attrNameLst>
                                          <p:attrName>style.visibility</p:attrName>
                                        </p:attrNameLst>
                                      </p:cBhvr>
                                      <p:to>
                                        <p:strVal val="visible"/>
                                      </p:to>
                                    </p:set>
                                    <p:animEffect transition="in" filter="wipe(right)">
                                      <p:cBhvr>
                                        <p:cTn id="168" dur="500"/>
                                        <p:tgtEl>
                                          <p:spTgt spid="40"/>
                                        </p:tgtEl>
                                      </p:cBhvr>
                                    </p:animEffect>
                                  </p:childTnLst>
                                </p:cTn>
                              </p:par>
                              <p:par>
                                <p:cTn id="169" presetID="22" presetClass="entr" presetSubtype="2" fill="hold" grpId="0" nodeType="withEffect">
                                  <p:stCondLst>
                                    <p:cond delay="0"/>
                                  </p:stCondLst>
                                  <p:childTnLst>
                                    <p:set>
                                      <p:cBhvr>
                                        <p:cTn id="170" dur="1" fill="hold">
                                          <p:stCondLst>
                                            <p:cond delay="0"/>
                                          </p:stCondLst>
                                        </p:cTn>
                                        <p:tgtEl>
                                          <p:spTgt spid="38"/>
                                        </p:tgtEl>
                                        <p:attrNameLst>
                                          <p:attrName>style.visibility</p:attrName>
                                        </p:attrNameLst>
                                      </p:cBhvr>
                                      <p:to>
                                        <p:strVal val="visible"/>
                                      </p:to>
                                    </p:set>
                                    <p:animEffect transition="in" filter="wipe(right)">
                                      <p:cBhvr>
                                        <p:cTn id="171" dur="500"/>
                                        <p:tgtEl>
                                          <p:spTgt spid="38"/>
                                        </p:tgtEl>
                                      </p:cBhvr>
                                    </p:animEffect>
                                  </p:childTnLst>
                                </p:cTn>
                              </p:par>
                            </p:childTnLst>
                          </p:cTn>
                        </p:par>
                      </p:childTnLst>
                    </p:cTn>
                  </p:par>
                  <p:par>
                    <p:cTn id="172" fill="hold" nodeType="clickPar">
                      <p:stCondLst>
                        <p:cond delay="indefinite"/>
                        <p:cond evt="onBegin" delay="0">
                          <p:tn val="171"/>
                        </p:cond>
                      </p:stCondLst>
                      <p:childTnLst>
                        <p:par>
                          <p:cTn id="173" fill="hold">
                            <p:stCondLst>
                              <p:cond delay="0"/>
                            </p:stCondLst>
                            <p:childTnLst>
                              <p:par>
                                <p:cTn id="174" presetID="22" presetClass="entr" presetSubtype="4" fill="hold" grpId="0" nodeType="clickEffect">
                                  <p:stCondLst>
                                    <p:cond delay="0"/>
                                  </p:stCondLst>
                                  <p:childTnLst>
                                    <p:set>
                                      <p:cBhvr>
                                        <p:cTn id="175" dur="1" fill="hold">
                                          <p:stCondLst>
                                            <p:cond delay="0"/>
                                          </p:stCondLst>
                                        </p:cTn>
                                        <p:tgtEl>
                                          <p:spTgt spid="41"/>
                                        </p:tgtEl>
                                        <p:attrNameLst>
                                          <p:attrName>style.visibility</p:attrName>
                                        </p:attrNameLst>
                                      </p:cBhvr>
                                      <p:to>
                                        <p:strVal val="visible"/>
                                      </p:to>
                                    </p:set>
                                    <p:animEffect transition="in" filter="wipe(down)">
                                      <p:cBhvr>
                                        <p:cTn id="17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10" grpId="0"/>
      <p:bldP spid="11" grpId="0"/>
      <p:bldP spid="13" grpId="0"/>
      <p:bldP spid="14" grpId="0"/>
      <p:bldP spid="15" grpId="0" animBg="1"/>
      <p:bldP spid="16" grpId="0" animBg="1"/>
      <p:bldP spid="17" grpId="0" animBg="1"/>
      <p:bldP spid="22" grpId="0" animBg="1"/>
      <p:bldP spid="27" grpId="0" animBg="1"/>
      <p:bldP spid="18" grpId="0" animBg="1"/>
      <p:bldP spid="19" grpId="0" uiExpand="1" build="allAtOnce" animBg="1"/>
      <p:bldP spid="20" grpId="0" animBg="1"/>
      <p:bldP spid="24" grpId="0" animBg="1"/>
      <p:bldP spid="100" grpId="0"/>
      <p:bldP spid="26" grpId="0" animBg="1"/>
      <p:bldP spid="29" grpId="0" animBg="1"/>
      <p:bldP spid="32" grpId="0" animBg="1"/>
      <p:bldP spid="33" grpId="0" animBg="1"/>
      <p:bldP spid="34" grpId="0" animBg="1"/>
      <p:bldP spid="36" grpId="0" animBg="1"/>
      <p:bldP spid="37" grpId="0" animBg="1"/>
      <p:bldP spid="38" grpId="0"/>
      <p:bldP spid="41" grpId="0"/>
    </p:bldLst>
  </p:timing>
</p:sld>
</file>

<file path=ppt/slides/slide7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2"/>
          <a:stretch>
            <a:fillRect/>
          </a:stretch>
        </p:blipFill>
        <p:spPr>
          <a:xfrm>
            <a:off x="5888021" y="39688"/>
            <a:ext cx="903605" cy="923290"/>
          </a:xfrm>
          <a:prstGeom prst="rect">
            <a:avLst/>
          </a:prstGeom>
        </p:spPr>
      </p:pic>
      <p:sp>
        <p:nvSpPr>
          <p:cNvPr id="5" name="文本框 4" title=""/>
          <p:cNvSpPr txBox="1"/>
          <p:nvPr/>
        </p:nvSpPr>
        <p:spPr>
          <a:xfrm>
            <a:off x="6812581" y="223203"/>
            <a:ext cx="495173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物态变化过程中的吸放热</a:t>
            </a:r>
          </a:p>
        </p:txBody>
      </p:sp>
      <p:sp>
        <p:nvSpPr>
          <p:cNvPr id="7" name="文本框 6" title=""/>
          <p:cNvSpPr txBox="1"/>
          <p:nvPr/>
        </p:nvSpPr>
        <p:spPr>
          <a:xfrm>
            <a:off x="292735" y="1323975"/>
            <a:ext cx="4914900" cy="2168525"/>
          </a:xfrm>
          <a:prstGeom prst="rect">
            <a:avLst/>
          </a:prstGeom>
          <a:noFill/>
        </p:spPr>
        <p:txBody>
          <a:bodyPr wrap="square" rtlCol="0" anchor="t">
            <a:spAutoFit/>
          </a:bodyPr>
          <a:lstStyle/>
          <a:p>
            <a:pPr fontAlgn="auto">
              <a:lnSpc>
                <a:spcPct val="150000"/>
              </a:lnSpc>
            </a:pPr>
            <a:r>
              <a:rPr>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lang="zh-CN">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例</a:t>
            </a:r>
            <a:r>
              <a:rPr lang="en-US" altLang="zh-CN">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2</a:t>
            </a:r>
            <a:r>
              <a:rPr>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b="1">
                <a:latin typeface="微软雅黑" panose="020b0503020204020204" charset="-122"/>
                <a:ea typeface="微软雅黑" panose="020b0503020204020204" charset="-122"/>
                <a:cs typeface="微软雅黑" panose="020b0503020204020204" charset="-122"/>
                <a:sym typeface="+mn-ea"/>
              </a:rPr>
              <a:t>（2023·泰州）</a:t>
            </a:r>
            <a:r>
              <a:rPr>
                <a:latin typeface="微软雅黑" panose="020b0503020204020204" charset="-122"/>
                <a:ea typeface="微软雅黑" panose="020b0503020204020204" charset="-122"/>
                <a:cs typeface="微软雅黑" panose="020b0503020204020204" charset="-122"/>
                <a:sym typeface="+mn-ea"/>
              </a:rPr>
              <a:t>下列物态变化中属于吸热现象的是哪一组（   ）。</a:t>
            </a:r>
          </a:p>
          <a:p>
            <a:pPr fontAlgn="auto">
              <a:lnSpc>
                <a:spcPct val="150000"/>
              </a:lnSpc>
            </a:pPr>
            <a:r>
              <a:rPr>
                <a:latin typeface="微软雅黑" panose="020b0503020204020204" charset="-122"/>
                <a:ea typeface="微软雅黑" panose="020b0503020204020204" charset="-122"/>
                <a:cs typeface="微软雅黑" panose="020b0503020204020204" charset="-122"/>
                <a:sym typeface="+mn-ea"/>
              </a:rPr>
              <a:t>①初春：冰雪消融</a:t>
            </a:r>
            <a:r>
              <a:rPr lang="en-US">
                <a:latin typeface="微软雅黑" panose="020b0503020204020204" charset="-122"/>
                <a:ea typeface="微软雅黑" panose="020b0503020204020204" charset="-122"/>
                <a:cs typeface="微软雅黑" panose="020b0503020204020204" charset="-122"/>
                <a:sym typeface="+mn-ea"/>
              </a:rPr>
              <a:t>;</a:t>
            </a:r>
            <a:r>
              <a:rPr>
                <a:latin typeface="微软雅黑" panose="020b0503020204020204" charset="-122"/>
                <a:ea typeface="微软雅黑" panose="020b0503020204020204" charset="-122"/>
                <a:cs typeface="微软雅黑" panose="020b0503020204020204" charset="-122"/>
                <a:sym typeface="+mn-ea"/>
              </a:rPr>
              <a:t>②盛夏：洒水降温</a:t>
            </a:r>
            <a:r>
              <a:rPr lang="en-US">
                <a:latin typeface="微软雅黑" panose="020b0503020204020204" charset="-122"/>
                <a:ea typeface="微软雅黑" panose="020b0503020204020204" charset="-122"/>
                <a:cs typeface="微软雅黑" panose="020b0503020204020204" charset="-122"/>
                <a:sym typeface="+mn-ea"/>
              </a:rPr>
              <a:t>;</a:t>
            </a:r>
            <a:r>
              <a:rPr>
                <a:latin typeface="微软雅黑" panose="020b0503020204020204" charset="-122"/>
                <a:ea typeface="微软雅黑" panose="020b0503020204020204" charset="-122"/>
                <a:cs typeface="微软雅黑" panose="020b0503020204020204" charset="-122"/>
                <a:sym typeface="+mn-ea"/>
              </a:rPr>
              <a:t>③深秋：浓雾弥漫</a:t>
            </a:r>
            <a:r>
              <a:rPr lang="en-US">
                <a:latin typeface="微软雅黑" panose="020b0503020204020204" charset="-122"/>
                <a:ea typeface="微软雅黑" panose="020b0503020204020204" charset="-122"/>
                <a:cs typeface="微软雅黑" panose="020b0503020204020204" charset="-122"/>
                <a:sym typeface="+mn-ea"/>
              </a:rPr>
              <a:t>;</a:t>
            </a:r>
            <a:r>
              <a:rPr>
                <a:latin typeface="微软雅黑" panose="020b0503020204020204" charset="-122"/>
                <a:ea typeface="微软雅黑" panose="020b0503020204020204" charset="-122"/>
                <a:cs typeface="微软雅黑" panose="020b0503020204020204" charset="-122"/>
                <a:sym typeface="+mn-ea"/>
              </a:rPr>
              <a:t>④严冬：凝重的霜</a:t>
            </a:r>
          </a:p>
          <a:p>
            <a:pPr fontAlgn="auto">
              <a:lnSpc>
                <a:spcPct val="150000"/>
              </a:lnSpc>
            </a:pPr>
            <a:r>
              <a:rPr>
                <a:latin typeface="微软雅黑" panose="020b0503020204020204" charset="-122"/>
                <a:ea typeface="微软雅黑" panose="020b0503020204020204" charset="-122"/>
                <a:cs typeface="微软雅黑" panose="020b0503020204020204" charset="-122"/>
                <a:sym typeface="+mn-ea"/>
              </a:rPr>
              <a:t>A. ①②</a:t>
            </a:r>
            <a:r>
              <a:rPr lang="en-US">
                <a:latin typeface="微软雅黑" panose="020b0503020204020204" charset="-122"/>
                <a:ea typeface="微软雅黑" panose="020b0503020204020204" charset="-122"/>
                <a:cs typeface="微软雅黑" panose="020b0503020204020204" charset="-122"/>
                <a:sym typeface="+mn-ea"/>
              </a:rPr>
              <a:t>    </a:t>
            </a:r>
            <a:r>
              <a:rPr>
                <a:latin typeface="微软雅黑" panose="020b0503020204020204" charset="-122"/>
                <a:ea typeface="微软雅黑" panose="020b0503020204020204" charset="-122"/>
                <a:cs typeface="微软雅黑" panose="020b0503020204020204" charset="-122"/>
                <a:sym typeface="+mn-ea"/>
              </a:rPr>
              <a:t>B. ②③</a:t>
            </a:r>
            <a:r>
              <a:rPr lang="en-US">
                <a:latin typeface="微软雅黑" panose="020b0503020204020204" charset="-122"/>
                <a:ea typeface="微软雅黑" panose="020b0503020204020204" charset="-122"/>
                <a:cs typeface="微软雅黑" panose="020b0503020204020204" charset="-122"/>
                <a:sym typeface="+mn-ea"/>
              </a:rPr>
              <a:t>    </a:t>
            </a:r>
            <a:r>
              <a:rPr>
                <a:latin typeface="微软雅黑" panose="020b0503020204020204" charset="-122"/>
                <a:ea typeface="微软雅黑" panose="020b0503020204020204" charset="-122"/>
                <a:cs typeface="微软雅黑" panose="020b0503020204020204" charset="-122"/>
                <a:sym typeface="+mn-ea"/>
              </a:rPr>
              <a:t>C. ③④	</a:t>
            </a:r>
            <a:r>
              <a:rPr lang="en-US">
                <a:latin typeface="微软雅黑" panose="020b0503020204020204" charset="-122"/>
                <a:ea typeface="微软雅黑" panose="020b0503020204020204" charset="-122"/>
                <a:cs typeface="微软雅黑" panose="020b0503020204020204" charset="-122"/>
                <a:sym typeface="+mn-ea"/>
              </a:rPr>
              <a:t>    </a:t>
            </a:r>
            <a:r>
              <a:rPr>
                <a:latin typeface="微软雅黑" panose="020b0503020204020204" charset="-122"/>
                <a:ea typeface="微软雅黑" panose="020b0503020204020204" charset="-122"/>
                <a:cs typeface="微软雅黑" panose="020b0503020204020204" charset="-122"/>
                <a:sym typeface="+mn-ea"/>
              </a:rPr>
              <a:t>D. ①④</a:t>
            </a:r>
          </a:p>
        </p:txBody>
      </p:sp>
      <p:sp>
        <p:nvSpPr>
          <p:cNvPr id="20" name="文本框 19" title=""/>
          <p:cNvSpPr txBox="1"/>
          <p:nvPr/>
        </p:nvSpPr>
        <p:spPr>
          <a:xfrm>
            <a:off x="2350770" y="1875790"/>
            <a:ext cx="32575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A</a:t>
            </a:r>
          </a:p>
        </p:txBody>
      </p:sp>
      <p:cxnSp>
        <p:nvCxnSpPr>
          <p:cNvPr id="23" name="直接连接符 22" title=""/>
          <p:cNvCxnSpPr/>
          <p:nvPr/>
        </p:nvCxnSpPr>
        <p:spPr>
          <a:xfrm>
            <a:off x="127000" y="3769360"/>
            <a:ext cx="11938635" cy="0"/>
          </a:xfrm>
          <a:prstGeom prst="line">
            <a:avLst/>
          </a:prstGeom>
          <a:ln w="28575" cmpd="sng">
            <a:solidFill>
              <a:schemeClr val="accent2"/>
            </a:solidFill>
            <a:prstDash val="lgDashDot"/>
          </a:ln>
        </p:spPr>
        <p:style>
          <a:lnRef idx="1">
            <a:schemeClr val="accent1"/>
          </a:lnRef>
          <a:fillRef idx="0">
            <a:schemeClr val="accent1"/>
          </a:fillRef>
          <a:effectRef idx="0">
            <a:schemeClr val="accent1"/>
          </a:effectRef>
          <a:fontRef idx="minor">
            <a:schemeClr val="tx1"/>
          </a:fontRef>
        </p:style>
      </p:cxnSp>
      <p:sp>
        <p:nvSpPr>
          <p:cNvPr id="21" name="文本框 20" title=""/>
          <p:cNvSpPr txBox="1"/>
          <p:nvPr/>
        </p:nvSpPr>
        <p:spPr>
          <a:xfrm>
            <a:off x="5480685" y="1292860"/>
            <a:ext cx="6584315" cy="1753235"/>
          </a:xfrm>
          <a:prstGeom prst="rect">
            <a:avLst/>
          </a:prstGeom>
          <a:noFill/>
        </p:spPr>
        <p:txBody>
          <a:bodyPr wrap="square" rtlCol="0" anchor="t">
            <a:spAutoFit/>
          </a:bodyPr>
          <a:lstStyle/>
          <a:p>
            <a:pPr fontAlgn="auto">
              <a:lnSpc>
                <a:spcPct val="150000"/>
              </a:lnSpc>
            </a:pPr>
            <a:r>
              <a:rPr>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lang="zh-CN">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变式</a:t>
            </a:r>
            <a:r>
              <a:rPr lang="en-US" altLang="zh-CN">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1-1</a:t>
            </a:r>
            <a:r>
              <a:rPr>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b="1">
                <a:latin typeface="微软雅黑" panose="020b0503020204020204" charset="-122"/>
                <a:ea typeface="微软雅黑" panose="020b0503020204020204" charset="-122"/>
                <a:cs typeface="微软雅黑" panose="020b0503020204020204" charset="-122"/>
                <a:sym typeface="+mn-ea"/>
              </a:rPr>
              <a:t>（2023·南通）</a:t>
            </a:r>
            <a:r>
              <a:rPr>
                <a:latin typeface="微软雅黑" panose="020b0503020204020204" charset="-122"/>
                <a:ea typeface="微软雅黑" panose="020b0503020204020204" charset="-122"/>
                <a:cs typeface="微软雅黑" panose="020b0503020204020204" charset="-122"/>
                <a:sym typeface="+mn-ea"/>
              </a:rPr>
              <a:t>下列日常生活中的做法与物理知识对应正确的是（　　）。</a:t>
            </a:r>
          </a:p>
          <a:p>
            <a:pPr fontAlgn="auto">
              <a:lnSpc>
                <a:spcPct val="150000"/>
              </a:lnSpc>
            </a:pPr>
            <a:r>
              <a:rPr>
                <a:latin typeface="微软雅黑" panose="020b0503020204020204" charset="-122"/>
                <a:ea typeface="微软雅黑" panose="020b0503020204020204" charset="-122"/>
                <a:cs typeface="微软雅黑" panose="020b0503020204020204" charset="-122"/>
                <a:sym typeface="+mn-ea"/>
              </a:rPr>
              <a:t>A. 洒水降温—熔化吸热	B. 冰袋冷敷—升华吸热</a:t>
            </a:r>
            <a:endParaRPr>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a:latin typeface="微软雅黑" panose="020b0503020204020204" charset="-122"/>
                <a:ea typeface="微软雅黑" panose="020b0503020204020204" charset="-122"/>
                <a:cs typeface="微软雅黑" panose="020b0503020204020204" charset="-122"/>
                <a:sym typeface="+mn-ea"/>
              </a:rPr>
              <a:t>C. 蒸汽熨烫—液化放热	D. 干冰保鲜—凝华放热</a:t>
            </a:r>
            <a:endParaRPr>
              <a:latin typeface="微软雅黑" panose="020b0503020204020204" charset="-122"/>
              <a:ea typeface="微软雅黑" panose="020b0503020204020204" charset="-122"/>
              <a:cs typeface="微软雅黑" panose="020b0503020204020204" charset="-122"/>
              <a:sym typeface="+mn-ea"/>
            </a:endParaRPr>
          </a:p>
        </p:txBody>
      </p:sp>
      <p:cxnSp>
        <p:nvCxnSpPr>
          <p:cNvPr id="28" name="直接连接符 27" title=""/>
          <p:cNvCxnSpPr/>
          <p:nvPr/>
        </p:nvCxnSpPr>
        <p:spPr>
          <a:xfrm flipH="1">
            <a:off x="5414010" y="1526540"/>
            <a:ext cx="0" cy="2242820"/>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6" name="文本框 25" title=""/>
          <p:cNvSpPr txBox="1"/>
          <p:nvPr/>
        </p:nvSpPr>
        <p:spPr>
          <a:xfrm>
            <a:off x="292735" y="3851910"/>
            <a:ext cx="11690350" cy="2676525"/>
          </a:xfrm>
          <a:prstGeom prst="rect">
            <a:avLst/>
          </a:prstGeom>
          <a:noFill/>
        </p:spPr>
        <p:txBody>
          <a:bodyPr wrap="square" rtlCol="0" anchor="t">
            <a:spAutoFit/>
          </a:bodyPr>
          <a:lstStyle/>
          <a:p>
            <a:pPr fontAlgn="auto">
              <a:lnSpc>
                <a:spcPct val="150000"/>
              </a:lnSpc>
            </a:pPr>
            <a:r>
              <a:rPr sz="1400" b="1">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lang="zh-CN" sz="1400" b="1">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变式</a:t>
            </a:r>
            <a:r>
              <a:rPr lang="en-US" altLang="zh-CN" sz="1400" b="1">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1-2</a:t>
            </a:r>
            <a:r>
              <a:rPr sz="1400" b="1">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sz="1400">
                <a:latin typeface="微软雅黑" panose="020b0503020204020204" charset="-122"/>
                <a:ea typeface="微软雅黑" panose="020b0503020204020204" charset="-122"/>
                <a:cs typeface="微软雅黑" panose="020b0503020204020204" charset="-122"/>
                <a:sym typeface="+mn-ea"/>
              </a:rPr>
              <a:t>某小组同学在做“观察碘的升华”的实验时，由于碘蒸气有毒，有刺激性气味，他们选择用碘锤进行实验，碘锤是由装有少量碘的密闭玻璃管制成的。同学们设计了图的甲、乙两种方案。</a:t>
            </a:r>
          </a:p>
          <a:p>
            <a:pPr fontAlgn="auto">
              <a:lnSpc>
                <a:spcPct val="150000"/>
              </a:lnSpc>
            </a:pPr>
            <a:r>
              <a:rPr sz="1400">
                <a:latin typeface="微软雅黑" panose="020b0503020204020204" charset="-122"/>
                <a:ea typeface="微软雅黑" panose="020b0503020204020204" charset="-122"/>
                <a:cs typeface="微软雅黑" panose="020b0503020204020204" charset="-122"/>
                <a:sym typeface="+mn-ea"/>
              </a:rPr>
              <a:t>（1）两种方案都采用加热的方法，说明他们都猜想：碘在升华时是________热的；</a:t>
            </a:r>
          </a:p>
          <a:p>
            <a:pPr fontAlgn="auto">
              <a:lnSpc>
                <a:spcPct val="150000"/>
              </a:lnSpc>
            </a:pPr>
            <a:r>
              <a:rPr sz="1400">
                <a:latin typeface="微软雅黑" panose="020b0503020204020204" charset="-122"/>
                <a:ea typeface="微软雅黑" panose="020b0503020204020204" charset="-122"/>
                <a:cs typeface="微软雅黑" panose="020b0503020204020204" charset="-122"/>
                <a:sym typeface="+mn-ea"/>
              </a:rPr>
              <a:t>（2）利用两种方案进行实验，碘锤中都出现了紫色碘蒸气。同学们查阅资料得知：酒精灯的加热温度约400~500℃，碘的熔点约113℃。根据这个信息，同学们将甲、乙方案进行比较，认为乙方案合理。请分析说明乙方案比甲方案合理的原因；___________</a:t>
            </a:r>
          </a:p>
          <a:p>
            <a:pPr fontAlgn="auto">
              <a:lnSpc>
                <a:spcPct val="150000"/>
              </a:lnSpc>
            </a:pPr>
            <a:r>
              <a:rPr sz="1400">
                <a:latin typeface="微软雅黑" panose="020b0503020204020204" charset="-122"/>
                <a:ea typeface="微软雅黑" panose="020b0503020204020204" charset="-122"/>
                <a:cs typeface="微软雅黑" panose="020b0503020204020204" charset="-122"/>
                <a:sym typeface="+mn-ea"/>
              </a:rPr>
              <a:t>（3）实验后，碘锤还在热水中，同学们就离开了实验室。第二天再进实验室时，发现碘锤中的碘蒸气不见了，碘锤内壁上出现紫黑色的碘颗粒。</a:t>
            </a:r>
          </a:p>
          <a:p>
            <a:pPr fontAlgn="auto">
              <a:lnSpc>
                <a:spcPct val="150000"/>
              </a:lnSpc>
            </a:pPr>
            <a:r>
              <a:rPr sz="1400">
                <a:latin typeface="微软雅黑" panose="020b0503020204020204" charset="-122"/>
                <a:ea typeface="微软雅黑" panose="020b0503020204020204" charset="-122"/>
                <a:cs typeface="微软雅黑" panose="020b0503020204020204" charset="-122"/>
                <a:sym typeface="+mn-ea"/>
              </a:rPr>
              <a:t>①第一天实验后，他们做的不规范的地方是：___________；</a:t>
            </a:r>
          </a:p>
          <a:p>
            <a:pPr fontAlgn="auto">
              <a:lnSpc>
                <a:spcPct val="150000"/>
              </a:lnSpc>
            </a:pPr>
            <a:r>
              <a:rPr sz="1400">
                <a:latin typeface="微软雅黑" panose="020b0503020204020204" charset="-122"/>
                <a:ea typeface="微软雅黑" panose="020b0503020204020204" charset="-122"/>
                <a:cs typeface="微软雅黑" panose="020b0503020204020204" charset="-122"/>
                <a:sym typeface="+mn-ea"/>
              </a:rPr>
              <a:t>②碘锤内壁出现紫黑色的碘颗粒，这是碘蒸气___________形成的。</a:t>
            </a:r>
          </a:p>
        </p:txBody>
      </p:sp>
      <p:sp>
        <p:nvSpPr>
          <p:cNvPr id="42" name="文本框 41" title=""/>
          <p:cNvSpPr txBox="1"/>
          <p:nvPr/>
        </p:nvSpPr>
        <p:spPr>
          <a:xfrm>
            <a:off x="1304290" y="3371215"/>
            <a:ext cx="24180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吸热：熔化、汽化、升华</a:t>
            </a:r>
          </a:p>
        </p:txBody>
      </p:sp>
      <p:sp>
        <p:nvSpPr>
          <p:cNvPr id="43" name="文本框 42" title=""/>
          <p:cNvSpPr txBox="1"/>
          <p:nvPr/>
        </p:nvSpPr>
        <p:spPr>
          <a:xfrm>
            <a:off x="5847080" y="2224405"/>
            <a:ext cx="941070" cy="368300"/>
          </a:xfrm>
          <a:prstGeom prst="rect">
            <a:avLst/>
          </a:prstGeom>
          <a:noFill/>
          <a:ln w="19050">
            <a:solidFill>
              <a:srgbClr val="FF0000"/>
            </a:solidFill>
          </a:ln>
        </p:spPr>
        <p:txBody>
          <a:bodyPr wrap="square" rtlCol="0">
            <a:spAutoFit/>
          </a:bodyPr>
          <a:lstStyle/>
          <a:p>
            <a:endParaRPr lang="zh-CN" altLang="en-US"/>
          </a:p>
        </p:txBody>
      </p:sp>
      <p:sp>
        <p:nvSpPr>
          <p:cNvPr id="44" name="文本框 43" title=""/>
          <p:cNvSpPr txBox="1"/>
          <p:nvPr/>
        </p:nvSpPr>
        <p:spPr>
          <a:xfrm>
            <a:off x="7190105" y="1033780"/>
            <a:ext cx="1097280" cy="368300"/>
          </a:xfrm>
          <a:prstGeom prst="rect">
            <a:avLst/>
          </a:prstGeom>
          <a:noFill/>
        </p:spPr>
        <p:txBody>
          <a:bodyPr wrap="none" rtlCol="0">
            <a:spAutoFit/>
          </a:bodyPr>
          <a:lstStyle/>
          <a:p>
            <a:r>
              <a:rPr lang="zh-CN" altLang="en-US">
                <a:solidFill>
                  <a:schemeClr val="accent4">
                    <a:lumMod val="50000"/>
                  </a:schemeClr>
                </a:solidFill>
                <a:latin typeface="微软雅黑" panose="020b0503020204020204" charset="-122"/>
                <a:ea typeface="微软雅黑" panose="020b0503020204020204" charset="-122"/>
              </a:rPr>
              <a:t>汽化吸热</a:t>
            </a:r>
          </a:p>
        </p:txBody>
      </p:sp>
      <p:cxnSp>
        <p:nvCxnSpPr>
          <p:cNvPr id="45" name="曲线连接符 44" title=""/>
          <p:cNvCxnSpPr>
            <a:endCxn id="44" idx="1"/>
          </p:cNvCxnSpPr>
          <p:nvPr/>
        </p:nvCxnSpPr>
        <p:spPr>
          <a:xfrm rot="16200000">
            <a:off x="6469380" y="1471930"/>
            <a:ext cx="974725" cy="466725"/>
          </a:xfrm>
          <a:prstGeom prst="curvedConnector2">
            <a:avLst/>
          </a:prstGeom>
          <a:ln w="28575" cmpd="sng">
            <a:solidFill>
              <a:schemeClr val="accent4">
                <a:lumMod val="75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46" name="文本框 45" title=""/>
          <p:cNvSpPr txBox="1"/>
          <p:nvPr/>
        </p:nvSpPr>
        <p:spPr>
          <a:xfrm>
            <a:off x="8570595" y="2224405"/>
            <a:ext cx="941070" cy="368300"/>
          </a:xfrm>
          <a:prstGeom prst="rect">
            <a:avLst/>
          </a:prstGeom>
          <a:noFill/>
          <a:ln w="19050">
            <a:solidFill>
              <a:srgbClr val="FF0000"/>
            </a:solidFill>
          </a:ln>
        </p:spPr>
        <p:txBody>
          <a:bodyPr wrap="square" rtlCol="0">
            <a:spAutoFit/>
          </a:bodyPr>
          <a:lstStyle/>
          <a:p>
            <a:endParaRPr lang="zh-CN" altLang="en-US"/>
          </a:p>
        </p:txBody>
      </p:sp>
      <p:sp>
        <p:nvSpPr>
          <p:cNvPr id="47" name="文本框 46" title=""/>
          <p:cNvSpPr txBox="1"/>
          <p:nvPr/>
        </p:nvSpPr>
        <p:spPr>
          <a:xfrm>
            <a:off x="9121140" y="1070610"/>
            <a:ext cx="1097280" cy="368300"/>
          </a:xfrm>
          <a:prstGeom prst="rect">
            <a:avLst/>
          </a:prstGeom>
          <a:noFill/>
        </p:spPr>
        <p:txBody>
          <a:bodyPr wrap="none" rtlCol="0">
            <a:spAutoFit/>
          </a:bodyPr>
          <a:lstStyle/>
          <a:p>
            <a:r>
              <a:rPr lang="zh-CN" altLang="en-US">
                <a:solidFill>
                  <a:schemeClr val="accent4">
                    <a:lumMod val="50000"/>
                  </a:schemeClr>
                </a:solidFill>
                <a:latin typeface="微软雅黑" panose="020b0503020204020204" charset="-122"/>
                <a:ea typeface="微软雅黑" panose="020b0503020204020204" charset="-122"/>
              </a:rPr>
              <a:t>熔化吸热</a:t>
            </a:r>
          </a:p>
        </p:txBody>
      </p:sp>
      <p:cxnSp>
        <p:nvCxnSpPr>
          <p:cNvPr id="48" name="曲线连接符 47" title=""/>
          <p:cNvCxnSpPr>
            <a:endCxn id="47" idx="1"/>
          </p:cNvCxnSpPr>
          <p:nvPr/>
        </p:nvCxnSpPr>
        <p:spPr>
          <a:xfrm rot="16200000">
            <a:off x="8400415" y="1508760"/>
            <a:ext cx="974725" cy="466725"/>
          </a:xfrm>
          <a:prstGeom prst="curvedConnector2">
            <a:avLst/>
          </a:prstGeom>
          <a:ln w="28575" cmpd="sng">
            <a:solidFill>
              <a:schemeClr val="accent4">
                <a:lumMod val="75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49" name="文本框 48" title=""/>
          <p:cNvSpPr txBox="1"/>
          <p:nvPr/>
        </p:nvSpPr>
        <p:spPr>
          <a:xfrm>
            <a:off x="5847080" y="2632710"/>
            <a:ext cx="941070" cy="368300"/>
          </a:xfrm>
          <a:prstGeom prst="rect">
            <a:avLst/>
          </a:prstGeom>
          <a:noFill/>
          <a:ln w="19050">
            <a:solidFill>
              <a:srgbClr val="FF0000"/>
            </a:solidFill>
          </a:ln>
        </p:spPr>
        <p:txBody>
          <a:bodyPr wrap="square" rtlCol="0">
            <a:spAutoFit/>
          </a:bodyPr>
          <a:lstStyle/>
          <a:p>
            <a:endParaRPr lang="zh-CN" altLang="en-US"/>
          </a:p>
        </p:txBody>
      </p:sp>
      <p:sp>
        <p:nvSpPr>
          <p:cNvPr id="50" name="文本框 49" title=""/>
          <p:cNvSpPr txBox="1"/>
          <p:nvPr/>
        </p:nvSpPr>
        <p:spPr>
          <a:xfrm>
            <a:off x="6572250" y="3264535"/>
            <a:ext cx="1097280" cy="368300"/>
          </a:xfrm>
          <a:prstGeom prst="rect">
            <a:avLst/>
          </a:prstGeom>
          <a:noFill/>
        </p:spPr>
        <p:txBody>
          <a:bodyPr wrap="none" rtlCol="0">
            <a:spAutoFit/>
          </a:bodyPr>
          <a:lstStyle/>
          <a:p>
            <a:r>
              <a:rPr lang="zh-CN" altLang="en-US">
                <a:solidFill>
                  <a:schemeClr val="accent4">
                    <a:lumMod val="50000"/>
                  </a:schemeClr>
                </a:solidFill>
                <a:latin typeface="微软雅黑" panose="020b0503020204020204" charset="-122"/>
                <a:ea typeface="微软雅黑" panose="020b0503020204020204" charset="-122"/>
              </a:rPr>
              <a:t>液化放热</a:t>
            </a:r>
          </a:p>
        </p:txBody>
      </p:sp>
      <p:cxnSp>
        <p:nvCxnSpPr>
          <p:cNvPr id="51" name="曲线连接符 50" title=""/>
          <p:cNvCxnSpPr/>
          <p:nvPr/>
        </p:nvCxnSpPr>
        <p:spPr>
          <a:xfrm>
            <a:off x="6045200" y="3001010"/>
            <a:ext cx="527050" cy="442595"/>
          </a:xfrm>
          <a:prstGeom prst="curvedConnector3">
            <a:avLst>
              <a:gd name="adj1" fmla="val 50120"/>
            </a:avLst>
          </a:prstGeom>
          <a:ln w="28575" cmpd="sng">
            <a:solidFill>
              <a:schemeClr val="accent4">
                <a:lumMod val="75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52" name="文本框 51" title=""/>
          <p:cNvSpPr txBox="1"/>
          <p:nvPr/>
        </p:nvSpPr>
        <p:spPr>
          <a:xfrm>
            <a:off x="8570595" y="2656840"/>
            <a:ext cx="941070" cy="368300"/>
          </a:xfrm>
          <a:prstGeom prst="rect">
            <a:avLst/>
          </a:prstGeom>
          <a:noFill/>
          <a:ln w="19050">
            <a:solidFill>
              <a:srgbClr val="FF0000"/>
            </a:solidFill>
          </a:ln>
        </p:spPr>
        <p:txBody>
          <a:bodyPr wrap="square" rtlCol="0">
            <a:spAutoFit/>
          </a:bodyPr>
          <a:lstStyle/>
          <a:p>
            <a:endParaRPr lang="zh-CN" altLang="en-US"/>
          </a:p>
        </p:txBody>
      </p:sp>
      <p:sp>
        <p:nvSpPr>
          <p:cNvPr id="53" name="文本框 52" title=""/>
          <p:cNvSpPr txBox="1"/>
          <p:nvPr/>
        </p:nvSpPr>
        <p:spPr>
          <a:xfrm>
            <a:off x="9693910" y="3246755"/>
            <a:ext cx="1097280" cy="368300"/>
          </a:xfrm>
          <a:prstGeom prst="rect">
            <a:avLst/>
          </a:prstGeom>
          <a:noFill/>
        </p:spPr>
        <p:txBody>
          <a:bodyPr wrap="none" rtlCol="0">
            <a:spAutoFit/>
          </a:bodyPr>
          <a:lstStyle/>
          <a:p>
            <a:r>
              <a:rPr lang="zh-CN" altLang="en-US">
                <a:solidFill>
                  <a:schemeClr val="accent4">
                    <a:lumMod val="50000"/>
                  </a:schemeClr>
                </a:solidFill>
                <a:latin typeface="微软雅黑" panose="020b0503020204020204" charset="-122"/>
                <a:ea typeface="微软雅黑" panose="020b0503020204020204" charset="-122"/>
              </a:rPr>
              <a:t>升华吸热</a:t>
            </a:r>
          </a:p>
        </p:txBody>
      </p:sp>
      <p:cxnSp>
        <p:nvCxnSpPr>
          <p:cNvPr id="54" name="曲线连接符 53" title=""/>
          <p:cNvCxnSpPr/>
          <p:nvPr/>
        </p:nvCxnSpPr>
        <p:spPr>
          <a:xfrm>
            <a:off x="8884920" y="3017520"/>
            <a:ext cx="740410" cy="476885"/>
          </a:xfrm>
          <a:prstGeom prst="curvedConnector3">
            <a:avLst>
              <a:gd name="adj1" fmla="val 50086"/>
            </a:avLst>
          </a:prstGeom>
          <a:ln w="28575" cmpd="sng">
            <a:solidFill>
              <a:schemeClr val="accent4">
                <a:lumMod val="75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55" name="文本框 54" title=""/>
          <p:cNvSpPr txBox="1"/>
          <p:nvPr/>
        </p:nvSpPr>
        <p:spPr>
          <a:xfrm>
            <a:off x="7190105" y="1856740"/>
            <a:ext cx="31877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C</a:t>
            </a:r>
          </a:p>
        </p:txBody>
      </p:sp>
      <p:pic>
        <p:nvPicPr>
          <p:cNvPr id="2" name="图片 5" title=""/>
          <p:cNvPicPr>
            <a:picLocks noChangeAspect="1"/>
          </p:cNvPicPr>
          <p:nvPr/>
        </p:nvPicPr>
        <p:blipFill>
          <a:blip r:embed="rId3"/>
          <a:stretch>
            <a:fillRect/>
          </a:stretch>
        </p:blipFill>
        <p:spPr>
          <a:xfrm>
            <a:off x="6045200" y="5860415"/>
            <a:ext cx="2298065" cy="936625"/>
          </a:xfrm>
          <a:prstGeom prst="rect">
            <a:avLst/>
          </a:prstGeom>
          <a:noFill/>
          <a:ln w="9525">
            <a:noFill/>
          </a:ln>
        </p:spPr>
      </p:pic>
      <p:sp>
        <p:nvSpPr>
          <p:cNvPr id="56" name="文本框 55" title=""/>
          <p:cNvSpPr txBox="1"/>
          <p:nvPr/>
        </p:nvSpPr>
        <p:spPr>
          <a:xfrm>
            <a:off x="2043430" y="4537710"/>
            <a:ext cx="941070" cy="368300"/>
          </a:xfrm>
          <a:prstGeom prst="rect">
            <a:avLst/>
          </a:prstGeom>
          <a:noFill/>
          <a:ln w="19050">
            <a:solidFill>
              <a:srgbClr val="FF0000"/>
            </a:solidFill>
          </a:ln>
        </p:spPr>
        <p:txBody>
          <a:bodyPr wrap="square" rtlCol="0">
            <a:spAutoFit/>
          </a:bodyPr>
          <a:lstStyle/>
          <a:p>
            <a:endParaRPr lang="zh-CN" altLang="en-US"/>
          </a:p>
        </p:txBody>
      </p:sp>
      <p:sp>
        <p:nvSpPr>
          <p:cNvPr id="57" name="文本框 56" title=""/>
          <p:cNvSpPr txBox="1"/>
          <p:nvPr/>
        </p:nvSpPr>
        <p:spPr>
          <a:xfrm>
            <a:off x="5847080" y="4492625"/>
            <a:ext cx="3860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吸</a:t>
            </a:r>
          </a:p>
        </p:txBody>
      </p:sp>
      <p:sp>
        <p:nvSpPr>
          <p:cNvPr id="58" name="矩形标注 57" title=""/>
          <p:cNvSpPr/>
          <p:nvPr/>
        </p:nvSpPr>
        <p:spPr>
          <a:xfrm>
            <a:off x="8570595" y="5862955"/>
            <a:ext cx="1896745" cy="346075"/>
          </a:xfrm>
          <a:prstGeom prst="wedgeRectCallout">
            <a:avLst>
              <a:gd name="adj1" fmla="val -83846"/>
              <a:gd name="adj2" fmla="val 113119"/>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sz="1600">
                <a:latin typeface="微软雅黑" panose="020b0503020204020204" charset="-122"/>
                <a:ea typeface="微软雅黑" panose="020b0503020204020204" charset="-122"/>
                <a:cs typeface="微软雅黑" panose="020b0503020204020204" charset="-122"/>
              </a:rPr>
              <a:t>水温低于碘的熔点</a:t>
            </a:r>
          </a:p>
        </p:txBody>
      </p:sp>
      <p:sp>
        <p:nvSpPr>
          <p:cNvPr id="59" name="文本框 58" title=""/>
          <p:cNvSpPr txBox="1"/>
          <p:nvPr/>
        </p:nvSpPr>
        <p:spPr>
          <a:xfrm>
            <a:off x="7907020" y="5191125"/>
            <a:ext cx="5080000" cy="275590"/>
          </a:xfrm>
          <a:prstGeom prst="rect">
            <a:avLst/>
          </a:prstGeom>
          <a:noFill/>
          <a:ln w="9525">
            <a:noFill/>
          </a:ln>
        </p:spPr>
        <p:txBody>
          <a:bodyPr>
            <a:spAutoFit/>
          </a:bodyPr>
          <a:lstStyle/>
          <a:p>
            <a:pPr indent="0"/>
            <a:r>
              <a:rPr lang="zh-CN" sz="1200" b="0">
                <a:solidFill>
                  <a:srgbClr val="FF0000"/>
                </a:solidFill>
                <a:ea typeface="新宋体" panose="02010609030101010101" charset="-122"/>
              </a:rPr>
              <a:t>乙方案热水温度低于碘的熔点，碘锤中的碘蒸气是碘升华而成的</a:t>
            </a:r>
            <a:endParaRPr lang="zh-CN" altLang="en-US" sz="1200" b="0">
              <a:solidFill>
                <a:srgbClr val="FF0000"/>
              </a:solidFill>
              <a:ea typeface="新宋体" panose="02010609030101010101" charset="-122"/>
            </a:endParaRPr>
          </a:p>
        </p:txBody>
      </p:sp>
      <p:sp>
        <p:nvSpPr>
          <p:cNvPr id="60" name="文本框 59" title=""/>
          <p:cNvSpPr txBox="1"/>
          <p:nvPr/>
        </p:nvSpPr>
        <p:spPr>
          <a:xfrm>
            <a:off x="3954780" y="5860415"/>
            <a:ext cx="1165860" cy="275590"/>
          </a:xfrm>
          <a:prstGeom prst="rect">
            <a:avLst/>
          </a:prstGeom>
          <a:noFill/>
          <a:ln w="9525">
            <a:noFill/>
          </a:ln>
        </p:spPr>
        <p:txBody>
          <a:bodyPr wrap="square">
            <a:spAutoFit/>
          </a:bodyPr>
          <a:lstStyle/>
          <a:p>
            <a:pPr indent="0"/>
            <a:r>
              <a:rPr lang="zh-CN" sz="1200" b="0">
                <a:solidFill>
                  <a:srgbClr val="FF0000"/>
                </a:solidFill>
                <a:ea typeface="新宋体" panose="02010609030101010101" charset="-122"/>
              </a:rPr>
              <a:t>没有整理器材</a:t>
            </a:r>
            <a:endParaRPr lang="zh-CN" altLang="en-US" sz="1200" b="0">
              <a:solidFill>
                <a:srgbClr val="FF0000"/>
              </a:solidFill>
              <a:ea typeface="新宋体" panose="02010609030101010101" charset="-122"/>
            </a:endParaRPr>
          </a:p>
        </p:txBody>
      </p:sp>
      <p:sp>
        <p:nvSpPr>
          <p:cNvPr id="61" name="文本框 60" title=""/>
          <p:cNvSpPr txBox="1"/>
          <p:nvPr/>
        </p:nvSpPr>
        <p:spPr>
          <a:xfrm>
            <a:off x="2350770" y="6176010"/>
            <a:ext cx="633095" cy="368300"/>
          </a:xfrm>
          <a:prstGeom prst="rect">
            <a:avLst/>
          </a:prstGeom>
          <a:noFill/>
          <a:ln w="19050">
            <a:solidFill>
              <a:srgbClr val="FF0000"/>
            </a:solidFill>
          </a:ln>
        </p:spPr>
        <p:txBody>
          <a:bodyPr wrap="square" rtlCol="0">
            <a:spAutoFit/>
          </a:bodyPr>
          <a:lstStyle/>
          <a:p>
            <a:endParaRPr lang="zh-CN" altLang="en-US"/>
          </a:p>
        </p:txBody>
      </p:sp>
      <p:sp>
        <p:nvSpPr>
          <p:cNvPr id="62" name="文本框 61" title=""/>
          <p:cNvSpPr txBox="1"/>
          <p:nvPr/>
        </p:nvSpPr>
        <p:spPr>
          <a:xfrm>
            <a:off x="3468370" y="6541770"/>
            <a:ext cx="1198880" cy="337185"/>
          </a:xfrm>
          <a:prstGeom prst="rect">
            <a:avLst/>
          </a:prstGeom>
          <a:noFill/>
        </p:spPr>
        <p:txBody>
          <a:bodyPr wrap="none" rtlCol="0">
            <a:spAutoFit/>
          </a:bodyPr>
          <a:lstStyle/>
          <a:p>
            <a:r>
              <a:rPr lang="zh-CN" altLang="en-US" sz="1600">
                <a:solidFill>
                  <a:schemeClr val="accent4">
                    <a:lumMod val="50000"/>
                  </a:schemeClr>
                </a:solidFill>
                <a:latin typeface="微软雅黑" panose="020b0503020204020204" charset="-122"/>
                <a:ea typeface="微软雅黑" panose="020b0503020204020204" charset="-122"/>
              </a:rPr>
              <a:t>碘蒸气凝华</a:t>
            </a:r>
          </a:p>
        </p:txBody>
      </p:sp>
      <p:cxnSp>
        <p:nvCxnSpPr>
          <p:cNvPr id="63" name="曲线连接符 62" title=""/>
          <p:cNvCxnSpPr/>
          <p:nvPr/>
        </p:nvCxnSpPr>
        <p:spPr>
          <a:xfrm>
            <a:off x="2759075" y="6544310"/>
            <a:ext cx="709295" cy="180975"/>
          </a:xfrm>
          <a:prstGeom prst="curvedConnector3">
            <a:avLst>
              <a:gd name="adj1" fmla="val 50045"/>
            </a:avLst>
          </a:prstGeom>
          <a:ln w="28575" cmpd="sng">
            <a:solidFill>
              <a:schemeClr val="accent4">
                <a:lumMod val="75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64" name="文本框 63" title=""/>
          <p:cNvSpPr txBox="1"/>
          <p:nvPr/>
        </p:nvSpPr>
        <p:spPr>
          <a:xfrm>
            <a:off x="4077970" y="6099810"/>
            <a:ext cx="589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凝华</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left)">
                                      <p:cBhvr>
                                        <p:cTn id="26" dur="500"/>
                                        <p:tgtEl>
                                          <p:spTgt spid="7">
                                            <p:txEl>
                                              <p:pRg st="0" end="0"/>
                                            </p:txEl>
                                          </p:spTgt>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Effect transition="in" filter="wipe(left)">
                                      <p:cBhvr>
                                        <p:cTn id="31" dur="500"/>
                                        <p:tgtEl>
                                          <p:spTgt spid="7">
                                            <p:txEl>
                                              <p:pRg st="1" end="1"/>
                                            </p:txEl>
                                          </p:spTgt>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7">
                                            <p:txEl>
                                              <p:pRg st="2" end="2"/>
                                            </p:txEl>
                                          </p:spTgt>
                                        </p:tgtEl>
                                        <p:attrNameLst>
                                          <p:attrName>style.visibility</p:attrName>
                                        </p:attrNameLst>
                                      </p:cBhvr>
                                      <p:to>
                                        <p:strVal val="visible"/>
                                      </p:to>
                                    </p:set>
                                    <p:animEffect transition="in" filter="wipe(left)">
                                      <p:cBhvr>
                                        <p:cTn id="36" dur="500"/>
                                        <p:tgtEl>
                                          <p:spTgt spid="7">
                                            <p:txEl>
                                              <p:pRg st="2" end="2"/>
                                            </p:txEl>
                                          </p:spTgt>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barn(inVertical)">
                                      <p:cBhvr>
                                        <p:cTn id="41" dur="500"/>
                                        <p:tgtEl>
                                          <p:spTgt spid="42"/>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arn(inVertical)">
                                      <p:cBhvr>
                                        <p:cTn id="46" dur="500"/>
                                        <p:tgtEl>
                                          <p:spTgt spid="20"/>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up)">
                                      <p:cBhvr>
                                        <p:cTn id="51" dur="500"/>
                                        <p:tgtEl>
                                          <p:spTgt spid="28"/>
                                        </p:tgtEl>
                                      </p:cBhvr>
                                    </p:animEffect>
                                  </p:childTnLst>
                                </p:cTn>
                              </p:par>
                            </p:childTnLst>
                          </p:cTn>
                        </p:par>
                      </p:childTnLst>
                    </p:cTn>
                  </p:par>
                  <p:par>
                    <p:cTn id="52" fill="hold" nodeType="clickPar">
                      <p:stCondLst>
                        <p:cond delay="indefinite"/>
                        <p:cond evt="onBegin" delay="0">
                          <p:tn val="51"/>
                        </p:cond>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wipe(left)">
                                      <p:cBhvr>
                                        <p:cTn id="56" dur="500"/>
                                        <p:tgtEl>
                                          <p:spTgt spid="23"/>
                                        </p:tgtEl>
                                      </p:cBhvr>
                                    </p:animEffect>
                                  </p:childTnLst>
                                </p:cTn>
                              </p:par>
                            </p:childTnLst>
                          </p:cTn>
                        </p:par>
                      </p:childTnLst>
                    </p:cTn>
                  </p:par>
                  <p:par>
                    <p:cTn id="57" fill="hold" nodeType="clickPar">
                      <p:stCondLst>
                        <p:cond delay="indefinite"/>
                        <p:cond evt="onBegin" delay="0">
                          <p:tn val="56"/>
                        </p:cond>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1">
                                            <p:txEl>
                                              <p:pRg st="0" end="0"/>
                                            </p:txEl>
                                          </p:spTgt>
                                        </p:tgtEl>
                                        <p:attrNameLst>
                                          <p:attrName>style.visibility</p:attrName>
                                        </p:attrNameLst>
                                      </p:cBhvr>
                                      <p:to>
                                        <p:strVal val="visible"/>
                                      </p:to>
                                    </p:set>
                                    <p:animEffect transition="in" filter="wipe(left)">
                                      <p:cBhvr>
                                        <p:cTn id="61" dur="500"/>
                                        <p:tgtEl>
                                          <p:spTgt spid="21">
                                            <p:txEl>
                                              <p:pRg st="0" end="0"/>
                                            </p:txEl>
                                          </p:spTgt>
                                        </p:tgtEl>
                                      </p:cBhvr>
                                    </p:animEffect>
                                  </p:childTnLst>
                                </p:cTn>
                              </p:par>
                            </p:childTnLst>
                          </p:cTn>
                        </p:par>
                      </p:childTnLst>
                    </p:cTn>
                  </p:par>
                  <p:par>
                    <p:cTn id="62" fill="hold" nodeType="clickPar">
                      <p:stCondLst>
                        <p:cond delay="indefinite"/>
                        <p:cond evt="onBegin" delay="0">
                          <p:tn val="61"/>
                        </p:cond>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21">
                                            <p:txEl>
                                              <p:pRg st="1" end="1"/>
                                            </p:txEl>
                                          </p:spTgt>
                                        </p:tgtEl>
                                        <p:attrNameLst>
                                          <p:attrName>style.visibility</p:attrName>
                                        </p:attrNameLst>
                                      </p:cBhvr>
                                      <p:to>
                                        <p:strVal val="visible"/>
                                      </p:to>
                                    </p:set>
                                    <p:animEffect transition="in" filter="wipe(left)">
                                      <p:cBhvr>
                                        <p:cTn id="66" dur="500"/>
                                        <p:tgtEl>
                                          <p:spTgt spid="21">
                                            <p:txEl>
                                              <p:pRg st="1" end="1"/>
                                            </p:txEl>
                                          </p:spTgt>
                                        </p:tgtEl>
                                      </p:cBhvr>
                                    </p:animEffect>
                                  </p:childTnLst>
                                </p:cTn>
                              </p:par>
                            </p:childTnLst>
                          </p:cTn>
                        </p:par>
                      </p:childTnLst>
                    </p:cTn>
                  </p:par>
                  <p:par>
                    <p:cTn id="67" fill="hold" nodeType="clickPar">
                      <p:stCondLst>
                        <p:cond delay="indefinite"/>
                        <p:cond evt="onBegin" delay="0">
                          <p:tn val="66"/>
                        </p:cond>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21">
                                            <p:txEl>
                                              <p:pRg st="2" end="2"/>
                                            </p:txEl>
                                          </p:spTgt>
                                        </p:tgtEl>
                                        <p:attrNameLst>
                                          <p:attrName>style.visibility</p:attrName>
                                        </p:attrNameLst>
                                      </p:cBhvr>
                                      <p:to>
                                        <p:strVal val="visible"/>
                                      </p:to>
                                    </p:set>
                                    <p:animEffect transition="in" filter="wipe(left)">
                                      <p:cBhvr>
                                        <p:cTn id="71" dur="500"/>
                                        <p:tgtEl>
                                          <p:spTgt spid="21">
                                            <p:txEl>
                                              <p:pRg st="2" end="2"/>
                                            </p:txEl>
                                          </p:spTgt>
                                        </p:tgtEl>
                                      </p:cBhvr>
                                    </p:animEffect>
                                  </p:childTnLst>
                                </p:cTn>
                              </p:par>
                            </p:childTnLst>
                          </p:cTn>
                        </p:par>
                      </p:childTnLst>
                    </p:cTn>
                  </p:par>
                  <p:par>
                    <p:cTn id="72" fill="hold" nodeType="clickPar">
                      <p:stCondLst>
                        <p:cond delay="indefinite"/>
                        <p:cond evt="onBegin" delay="0">
                          <p:tn val="71"/>
                        </p:cond>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45"/>
                                        </p:tgtEl>
                                        <p:attrNameLst>
                                          <p:attrName>style.visibility</p:attrName>
                                        </p:attrNameLst>
                                      </p:cBhvr>
                                      <p:to>
                                        <p:strVal val="visible"/>
                                      </p:to>
                                    </p:set>
                                    <p:animEffect transition="in" filter="wipe(left)">
                                      <p:cBhvr>
                                        <p:cTn id="76" dur="500"/>
                                        <p:tgtEl>
                                          <p:spTgt spid="45"/>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wipe(left)">
                                      <p:cBhvr>
                                        <p:cTn id="79" dur="500"/>
                                        <p:tgtEl>
                                          <p:spTgt spid="43"/>
                                        </p:tgtEl>
                                      </p:cBhvr>
                                    </p:animEffect>
                                  </p:childTnLst>
                                </p:cTn>
                              </p:par>
                            </p:childTnLst>
                          </p:cTn>
                        </p:par>
                      </p:childTnLst>
                    </p:cTn>
                  </p:par>
                  <p:par>
                    <p:cTn id="80" fill="hold" nodeType="clickPar">
                      <p:stCondLst>
                        <p:cond delay="indefinite"/>
                        <p:cond evt="onBegin" delay="0">
                          <p:tn val="79"/>
                        </p:cond>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44"/>
                                        </p:tgtEl>
                                        <p:attrNameLst>
                                          <p:attrName>style.visibility</p:attrName>
                                        </p:attrNameLst>
                                      </p:cBhvr>
                                      <p:to>
                                        <p:strVal val="visible"/>
                                      </p:to>
                                    </p:set>
                                    <p:animEffect transition="in" filter="wipe(left)">
                                      <p:cBhvr>
                                        <p:cTn id="84" dur="500"/>
                                        <p:tgtEl>
                                          <p:spTgt spid="44"/>
                                        </p:tgtEl>
                                      </p:cBhvr>
                                    </p:animEffect>
                                  </p:childTnLst>
                                </p:cTn>
                              </p:par>
                            </p:childTnLst>
                          </p:cTn>
                        </p:par>
                      </p:childTnLst>
                    </p:cTn>
                  </p:par>
                  <p:par>
                    <p:cTn id="85" fill="hold" nodeType="clickPar">
                      <p:stCondLst>
                        <p:cond delay="indefinite"/>
                        <p:cond evt="onBegin" delay="0">
                          <p:tn val="84"/>
                        </p:cond>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46"/>
                                        </p:tgtEl>
                                        <p:attrNameLst>
                                          <p:attrName>style.visibility</p:attrName>
                                        </p:attrNameLst>
                                      </p:cBhvr>
                                      <p:to>
                                        <p:strVal val="visible"/>
                                      </p:to>
                                    </p:set>
                                    <p:animEffect transition="in" filter="barn(inVertical)">
                                      <p:cBhvr>
                                        <p:cTn id="89" dur="500"/>
                                        <p:tgtEl>
                                          <p:spTgt spid="46"/>
                                        </p:tgtEl>
                                      </p:cBhvr>
                                    </p:animEffect>
                                  </p:childTnLst>
                                </p:cTn>
                              </p:par>
                            </p:childTnLst>
                          </p:cTn>
                        </p:par>
                      </p:childTnLst>
                    </p:cTn>
                  </p:par>
                  <p:par>
                    <p:cTn id="90" fill="hold" nodeType="clickPar">
                      <p:stCondLst>
                        <p:cond delay="indefinite"/>
                        <p:cond evt="onBegin" delay="0">
                          <p:tn val="89"/>
                        </p:cond>
                      </p:stCondLst>
                      <p:childTnLst>
                        <p:par>
                          <p:cTn id="91" fill="hold">
                            <p:stCondLst>
                              <p:cond delay="0"/>
                            </p:stCondLst>
                            <p:childTnLst>
                              <p:par>
                                <p:cTn id="92" presetID="22" presetClass="entr" presetSubtype="8" fill="hold" grpId="0" nodeType="clickEffect">
                                  <p:stCondLst>
                                    <p:cond delay="0"/>
                                  </p:stCondLst>
                                  <p:childTnLst>
                                    <p:set>
                                      <p:cBhvr>
                                        <p:cTn id="93" dur="1" fill="hold">
                                          <p:stCondLst>
                                            <p:cond delay="0"/>
                                          </p:stCondLst>
                                        </p:cTn>
                                        <p:tgtEl>
                                          <p:spTgt spid="48"/>
                                        </p:tgtEl>
                                        <p:attrNameLst>
                                          <p:attrName>style.visibility</p:attrName>
                                        </p:attrNameLst>
                                      </p:cBhvr>
                                      <p:to>
                                        <p:strVal val="visible"/>
                                      </p:to>
                                    </p:set>
                                    <p:animEffect transition="in" filter="wipe(left)">
                                      <p:cBhvr>
                                        <p:cTn id="94" dur="500"/>
                                        <p:tgtEl>
                                          <p:spTgt spid="48"/>
                                        </p:tgtEl>
                                      </p:cBhvr>
                                    </p:animEffect>
                                  </p:childTnLst>
                                </p:cTn>
                              </p:par>
                            </p:childTnLst>
                          </p:cTn>
                        </p:par>
                      </p:childTnLst>
                    </p:cTn>
                  </p:par>
                  <p:par>
                    <p:cTn id="95" fill="hold" nodeType="clickPar">
                      <p:stCondLst>
                        <p:cond delay="indefinite"/>
                        <p:cond evt="onBegin" delay="0">
                          <p:tn val="94"/>
                        </p:cond>
                      </p:stCondLst>
                      <p:childTnLst>
                        <p:par>
                          <p:cTn id="96" fill="hold">
                            <p:stCondLst>
                              <p:cond delay="0"/>
                            </p:stCondLst>
                            <p:childTnLst>
                              <p:par>
                                <p:cTn id="97" presetID="22" presetClass="entr" presetSubtype="8" fill="hold" nodeType="clickEffect">
                                  <p:stCondLst>
                                    <p:cond delay="0"/>
                                  </p:stCondLst>
                                  <p:childTnLst>
                                    <p:set>
                                      <p:cBhvr>
                                        <p:cTn id="98" dur="1" fill="hold">
                                          <p:stCondLst>
                                            <p:cond delay="0"/>
                                          </p:stCondLst>
                                        </p:cTn>
                                        <p:tgtEl>
                                          <p:spTgt spid="47"/>
                                        </p:tgtEl>
                                        <p:attrNameLst>
                                          <p:attrName>style.visibility</p:attrName>
                                        </p:attrNameLst>
                                      </p:cBhvr>
                                      <p:to>
                                        <p:strVal val="visible"/>
                                      </p:to>
                                    </p:set>
                                    <p:animEffect transition="in" filter="wipe(left)">
                                      <p:cBhvr>
                                        <p:cTn id="99" dur="500"/>
                                        <p:tgtEl>
                                          <p:spTgt spid="47"/>
                                        </p:tgtEl>
                                      </p:cBhvr>
                                    </p:animEffect>
                                  </p:childTnLst>
                                </p:cTn>
                              </p:par>
                            </p:childTnLst>
                          </p:cTn>
                        </p:par>
                      </p:childTnLst>
                    </p:cTn>
                  </p:par>
                  <p:par>
                    <p:cTn id="100" fill="hold" nodeType="clickPar">
                      <p:stCondLst>
                        <p:cond delay="indefinite"/>
                        <p:cond evt="onBegin" delay="0">
                          <p:tn val="99"/>
                        </p:cond>
                      </p:stCondLst>
                      <p:childTnLst>
                        <p:par>
                          <p:cTn id="101" fill="hold">
                            <p:stCondLst>
                              <p:cond delay="0"/>
                            </p:stCondLst>
                            <p:childTnLst>
                              <p:par>
                                <p:cTn id="102" presetID="16" presetClass="entr" presetSubtype="21" fill="hold" grpId="0" nodeType="clickEffect">
                                  <p:stCondLst>
                                    <p:cond delay="0"/>
                                  </p:stCondLst>
                                  <p:childTnLst>
                                    <p:set>
                                      <p:cBhvr>
                                        <p:cTn id="103" dur="1" fill="hold">
                                          <p:stCondLst>
                                            <p:cond delay="0"/>
                                          </p:stCondLst>
                                        </p:cTn>
                                        <p:tgtEl>
                                          <p:spTgt spid="49"/>
                                        </p:tgtEl>
                                        <p:attrNameLst>
                                          <p:attrName>style.visibility</p:attrName>
                                        </p:attrNameLst>
                                      </p:cBhvr>
                                      <p:to>
                                        <p:strVal val="visible"/>
                                      </p:to>
                                    </p:set>
                                    <p:animEffect transition="in" filter="barn(inVertical)">
                                      <p:cBhvr>
                                        <p:cTn id="104" dur="500"/>
                                        <p:tgtEl>
                                          <p:spTgt spid="49"/>
                                        </p:tgtEl>
                                      </p:cBhvr>
                                    </p:animEffect>
                                  </p:childTnLst>
                                </p:cTn>
                              </p:par>
                            </p:childTnLst>
                          </p:cTn>
                        </p:par>
                      </p:childTnLst>
                    </p:cTn>
                  </p:par>
                  <p:par>
                    <p:cTn id="105" fill="hold" nodeType="clickPar">
                      <p:stCondLst>
                        <p:cond delay="indefinite"/>
                        <p:cond evt="onBegin" delay="0">
                          <p:tn val="104"/>
                        </p:cond>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51"/>
                                        </p:tgtEl>
                                        <p:attrNameLst>
                                          <p:attrName>style.visibility</p:attrName>
                                        </p:attrNameLst>
                                      </p:cBhvr>
                                      <p:to>
                                        <p:strVal val="visible"/>
                                      </p:to>
                                    </p:set>
                                    <p:animEffect transition="in" filter="wipe(left)">
                                      <p:cBhvr>
                                        <p:cTn id="109" dur="500"/>
                                        <p:tgtEl>
                                          <p:spTgt spid="51"/>
                                        </p:tgtEl>
                                      </p:cBhvr>
                                    </p:animEffect>
                                  </p:childTnLst>
                                </p:cTn>
                              </p:par>
                            </p:childTnLst>
                          </p:cTn>
                        </p:par>
                      </p:childTnLst>
                    </p:cTn>
                  </p:par>
                  <p:par>
                    <p:cTn id="110" fill="hold" nodeType="clickPar">
                      <p:stCondLst>
                        <p:cond delay="indefinite"/>
                        <p:cond evt="onBegin" delay="0">
                          <p:tn val="109"/>
                        </p:cond>
                      </p:stCondLst>
                      <p:childTnLst>
                        <p:par>
                          <p:cTn id="111" fill="hold">
                            <p:stCondLst>
                              <p:cond delay="0"/>
                            </p:stCondLst>
                            <p:childTnLst>
                              <p:par>
                                <p:cTn id="112" presetID="22" presetClass="entr" presetSubtype="8" fill="hold" nodeType="clickEffect">
                                  <p:stCondLst>
                                    <p:cond delay="0"/>
                                  </p:stCondLst>
                                  <p:childTnLst>
                                    <p:set>
                                      <p:cBhvr>
                                        <p:cTn id="113" dur="1" fill="hold">
                                          <p:stCondLst>
                                            <p:cond delay="0"/>
                                          </p:stCondLst>
                                        </p:cTn>
                                        <p:tgtEl>
                                          <p:spTgt spid="50"/>
                                        </p:tgtEl>
                                        <p:attrNameLst>
                                          <p:attrName>style.visibility</p:attrName>
                                        </p:attrNameLst>
                                      </p:cBhvr>
                                      <p:to>
                                        <p:strVal val="visible"/>
                                      </p:to>
                                    </p:set>
                                    <p:animEffect transition="in" filter="wipe(left)">
                                      <p:cBhvr>
                                        <p:cTn id="114" dur="500"/>
                                        <p:tgtEl>
                                          <p:spTgt spid="50"/>
                                        </p:tgtEl>
                                      </p:cBhvr>
                                    </p:animEffect>
                                  </p:childTnLst>
                                </p:cTn>
                              </p:par>
                            </p:childTnLst>
                          </p:cTn>
                        </p:par>
                      </p:childTnLst>
                    </p:cTn>
                  </p:par>
                  <p:par>
                    <p:cTn id="115" fill="hold" nodeType="clickPar">
                      <p:stCondLst>
                        <p:cond delay="indefinite"/>
                        <p:cond evt="onBegin" delay="0">
                          <p:tn val="114"/>
                        </p:cond>
                      </p:stCondLst>
                      <p:childTnLst>
                        <p:par>
                          <p:cTn id="116" fill="hold">
                            <p:stCondLst>
                              <p:cond delay="0"/>
                            </p:stCondLst>
                            <p:childTnLst>
                              <p:par>
                                <p:cTn id="117" presetID="16" presetClass="entr" presetSubtype="21" fill="hold" grpId="0" nodeType="clickEffect">
                                  <p:stCondLst>
                                    <p:cond delay="0"/>
                                  </p:stCondLst>
                                  <p:childTnLst>
                                    <p:set>
                                      <p:cBhvr>
                                        <p:cTn id="118" dur="1" fill="hold">
                                          <p:stCondLst>
                                            <p:cond delay="0"/>
                                          </p:stCondLst>
                                        </p:cTn>
                                        <p:tgtEl>
                                          <p:spTgt spid="52"/>
                                        </p:tgtEl>
                                        <p:attrNameLst>
                                          <p:attrName>style.visibility</p:attrName>
                                        </p:attrNameLst>
                                      </p:cBhvr>
                                      <p:to>
                                        <p:strVal val="visible"/>
                                      </p:to>
                                    </p:set>
                                    <p:animEffect transition="in" filter="barn(inVertical)">
                                      <p:cBhvr>
                                        <p:cTn id="119" dur="500"/>
                                        <p:tgtEl>
                                          <p:spTgt spid="52"/>
                                        </p:tgtEl>
                                      </p:cBhvr>
                                    </p:animEffect>
                                  </p:childTnLst>
                                </p:cTn>
                              </p:par>
                            </p:childTnLst>
                          </p:cTn>
                        </p:par>
                      </p:childTnLst>
                    </p:cTn>
                  </p:par>
                  <p:par>
                    <p:cTn id="120" fill="hold" nodeType="clickPar">
                      <p:stCondLst>
                        <p:cond delay="indefinite"/>
                        <p:cond evt="onBegin" delay="0">
                          <p:tn val="119"/>
                        </p:cond>
                      </p:stCondLst>
                      <p:childTnLst>
                        <p:par>
                          <p:cTn id="121" fill="hold">
                            <p:stCondLst>
                              <p:cond delay="0"/>
                            </p:stCondLst>
                            <p:childTnLst>
                              <p:par>
                                <p:cTn id="122" presetID="22" presetClass="entr" presetSubtype="8" fill="hold" grpId="0" nodeType="clickEffect">
                                  <p:stCondLst>
                                    <p:cond delay="0"/>
                                  </p:stCondLst>
                                  <p:childTnLst>
                                    <p:set>
                                      <p:cBhvr>
                                        <p:cTn id="123" dur="1" fill="hold">
                                          <p:stCondLst>
                                            <p:cond delay="0"/>
                                          </p:stCondLst>
                                        </p:cTn>
                                        <p:tgtEl>
                                          <p:spTgt spid="54"/>
                                        </p:tgtEl>
                                        <p:attrNameLst>
                                          <p:attrName>style.visibility</p:attrName>
                                        </p:attrNameLst>
                                      </p:cBhvr>
                                      <p:to>
                                        <p:strVal val="visible"/>
                                      </p:to>
                                    </p:set>
                                    <p:animEffect transition="in" filter="wipe(left)">
                                      <p:cBhvr>
                                        <p:cTn id="124" dur="500"/>
                                        <p:tgtEl>
                                          <p:spTgt spid="54"/>
                                        </p:tgtEl>
                                      </p:cBhvr>
                                    </p:animEffect>
                                  </p:childTnLst>
                                </p:cTn>
                              </p:par>
                            </p:childTnLst>
                          </p:cTn>
                        </p:par>
                      </p:childTnLst>
                    </p:cTn>
                  </p:par>
                  <p:par>
                    <p:cTn id="125" fill="hold" nodeType="clickPar">
                      <p:stCondLst>
                        <p:cond delay="indefinite"/>
                        <p:cond evt="onBegin" delay="0">
                          <p:tn val="124"/>
                        </p:cond>
                      </p:stCondLst>
                      <p:childTnLst>
                        <p:par>
                          <p:cTn id="126" fill="hold">
                            <p:stCondLst>
                              <p:cond delay="0"/>
                            </p:stCondLst>
                            <p:childTnLst>
                              <p:par>
                                <p:cTn id="127" presetID="22" presetClass="entr" presetSubtype="8" fill="hold" nodeType="clickEffect">
                                  <p:stCondLst>
                                    <p:cond delay="0"/>
                                  </p:stCondLst>
                                  <p:childTnLst>
                                    <p:set>
                                      <p:cBhvr>
                                        <p:cTn id="128" dur="1" fill="hold">
                                          <p:stCondLst>
                                            <p:cond delay="0"/>
                                          </p:stCondLst>
                                        </p:cTn>
                                        <p:tgtEl>
                                          <p:spTgt spid="53"/>
                                        </p:tgtEl>
                                        <p:attrNameLst>
                                          <p:attrName>style.visibility</p:attrName>
                                        </p:attrNameLst>
                                      </p:cBhvr>
                                      <p:to>
                                        <p:strVal val="visible"/>
                                      </p:to>
                                    </p:set>
                                    <p:animEffect transition="in" filter="wipe(left)">
                                      <p:cBhvr>
                                        <p:cTn id="129" dur="500"/>
                                        <p:tgtEl>
                                          <p:spTgt spid="53"/>
                                        </p:tgtEl>
                                      </p:cBhvr>
                                    </p:animEffect>
                                  </p:childTnLst>
                                </p:cTn>
                              </p:par>
                            </p:childTnLst>
                          </p:cTn>
                        </p:par>
                      </p:childTnLst>
                    </p:cTn>
                  </p:par>
                  <p:par>
                    <p:cTn id="130" fill="hold" nodeType="clickPar">
                      <p:stCondLst>
                        <p:cond delay="indefinite"/>
                        <p:cond evt="onBegin" delay="0">
                          <p:tn val="129"/>
                        </p:cond>
                      </p:stCondLst>
                      <p:childTnLst>
                        <p:par>
                          <p:cTn id="131" fill="hold">
                            <p:stCondLst>
                              <p:cond delay="0"/>
                            </p:stCondLst>
                            <p:childTnLst>
                              <p:par>
                                <p:cTn id="132" presetID="16" presetClass="entr" presetSubtype="21" fill="hold" grpId="0" nodeType="clickEffect">
                                  <p:stCondLst>
                                    <p:cond delay="0"/>
                                  </p:stCondLst>
                                  <p:childTnLst>
                                    <p:set>
                                      <p:cBhvr>
                                        <p:cTn id="133" dur="1" fill="hold">
                                          <p:stCondLst>
                                            <p:cond delay="0"/>
                                          </p:stCondLst>
                                        </p:cTn>
                                        <p:tgtEl>
                                          <p:spTgt spid="55"/>
                                        </p:tgtEl>
                                        <p:attrNameLst>
                                          <p:attrName>style.visibility</p:attrName>
                                        </p:attrNameLst>
                                      </p:cBhvr>
                                      <p:to>
                                        <p:strVal val="visible"/>
                                      </p:to>
                                    </p:set>
                                    <p:animEffect transition="in" filter="barn(inVertical)">
                                      <p:cBhvr>
                                        <p:cTn id="134" dur="500"/>
                                        <p:tgtEl>
                                          <p:spTgt spid="55"/>
                                        </p:tgtEl>
                                      </p:cBhvr>
                                    </p:animEffect>
                                  </p:childTnLst>
                                </p:cTn>
                              </p:par>
                            </p:childTnLst>
                          </p:cTn>
                        </p:par>
                      </p:childTnLst>
                    </p:cTn>
                  </p:par>
                  <p:par>
                    <p:cTn id="135" fill="hold" nodeType="clickPar">
                      <p:stCondLst>
                        <p:cond delay="indefinite"/>
                        <p:cond evt="onBegin" delay="0">
                          <p:tn val="134"/>
                        </p:cond>
                      </p:stCondLst>
                      <p:childTnLst>
                        <p:par>
                          <p:cTn id="136" fill="hold">
                            <p:stCondLst>
                              <p:cond delay="0"/>
                            </p:stCondLst>
                            <p:childTnLst>
                              <p:par>
                                <p:cTn id="137" presetID="16" presetClass="entr" presetSubtype="21" fill="hold" grpId="0" nodeType="clickEffect">
                                  <p:stCondLst>
                                    <p:cond delay="0"/>
                                  </p:stCondLst>
                                  <p:childTnLst>
                                    <p:set>
                                      <p:cBhvr>
                                        <p:cTn id="138" dur="1" fill="hold">
                                          <p:stCondLst>
                                            <p:cond delay="0"/>
                                          </p:stCondLst>
                                        </p:cTn>
                                        <p:tgtEl>
                                          <p:spTgt spid="26"/>
                                        </p:tgtEl>
                                        <p:attrNameLst>
                                          <p:attrName>style.visibility</p:attrName>
                                        </p:attrNameLst>
                                      </p:cBhvr>
                                      <p:to>
                                        <p:strVal val="visible"/>
                                      </p:to>
                                    </p:set>
                                    <p:animEffect transition="in" filter="barn(inVertical)">
                                      <p:cBhvr>
                                        <p:cTn id="139" dur="500"/>
                                        <p:tgtEl>
                                          <p:spTgt spid="26"/>
                                        </p:tgtEl>
                                      </p:cBhvr>
                                    </p:animEffect>
                                  </p:childTnLst>
                                </p:cTn>
                              </p:par>
                            </p:childTnLst>
                          </p:cTn>
                        </p:par>
                      </p:childTnLst>
                    </p:cTn>
                  </p:par>
                  <p:par>
                    <p:cTn id="140" fill="hold" nodeType="clickPar">
                      <p:stCondLst>
                        <p:cond delay="indefinite"/>
                        <p:cond evt="onBegin" delay="0">
                          <p:tn val="139"/>
                        </p:cond>
                      </p:stCondLst>
                      <p:childTnLst>
                        <p:par>
                          <p:cTn id="141" fill="hold">
                            <p:stCondLst>
                              <p:cond delay="0"/>
                            </p:stCondLst>
                            <p:childTnLst>
                              <p:par>
                                <p:cTn id="142" presetID="16" presetClass="entr" presetSubtype="21" fill="hold" nodeType="clickEffect">
                                  <p:stCondLst>
                                    <p:cond delay="0"/>
                                  </p:stCondLst>
                                  <p:childTnLst>
                                    <p:set>
                                      <p:cBhvr>
                                        <p:cTn id="143" dur="1" fill="hold">
                                          <p:stCondLst>
                                            <p:cond delay="0"/>
                                          </p:stCondLst>
                                        </p:cTn>
                                        <p:tgtEl>
                                          <p:spTgt spid="2"/>
                                        </p:tgtEl>
                                        <p:attrNameLst>
                                          <p:attrName>style.visibility</p:attrName>
                                        </p:attrNameLst>
                                      </p:cBhvr>
                                      <p:to>
                                        <p:strVal val="visible"/>
                                      </p:to>
                                    </p:set>
                                    <p:animEffect transition="in" filter="barn(inVertical)">
                                      <p:cBhvr>
                                        <p:cTn id="144" dur="500"/>
                                        <p:tgtEl>
                                          <p:spTgt spid="2"/>
                                        </p:tgtEl>
                                      </p:cBhvr>
                                    </p:animEffect>
                                  </p:childTnLst>
                                </p:cTn>
                              </p:par>
                            </p:childTnLst>
                          </p:cTn>
                        </p:par>
                      </p:childTnLst>
                    </p:cTn>
                  </p:par>
                  <p:par>
                    <p:cTn id="145" fill="hold" nodeType="clickPar">
                      <p:stCondLst>
                        <p:cond delay="indefinite"/>
                        <p:cond evt="onBegin" delay="0">
                          <p:tn val="144"/>
                        </p:cond>
                      </p:stCondLst>
                      <p:childTnLst>
                        <p:par>
                          <p:cTn id="146" fill="hold">
                            <p:stCondLst>
                              <p:cond delay="0"/>
                            </p:stCondLst>
                            <p:childTnLst>
                              <p:par>
                                <p:cTn id="147" presetID="16" presetClass="entr" presetSubtype="21" fill="hold" grpId="0" nodeType="clickEffect">
                                  <p:stCondLst>
                                    <p:cond delay="0"/>
                                  </p:stCondLst>
                                  <p:childTnLst>
                                    <p:set>
                                      <p:cBhvr>
                                        <p:cTn id="148" dur="1" fill="hold">
                                          <p:stCondLst>
                                            <p:cond delay="0"/>
                                          </p:stCondLst>
                                        </p:cTn>
                                        <p:tgtEl>
                                          <p:spTgt spid="56"/>
                                        </p:tgtEl>
                                        <p:attrNameLst>
                                          <p:attrName>style.visibility</p:attrName>
                                        </p:attrNameLst>
                                      </p:cBhvr>
                                      <p:to>
                                        <p:strVal val="visible"/>
                                      </p:to>
                                    </p:set>
                                    <p:animEffect transition="in" filter="barn(inVertical)">
                                      <p:cBhvr>
                                        <p:cTn id="149" dur="500"/>
                                        <p:tgtEl>
                                          <p:spTgt spid="56"/>
                                        </p:tgtEl>
                                      </p:cBhvr>
                                    </p:animEffect>
                                  </p:childTnLst>
                                </p:cTn>
                              </p:par>
                            </p:childTnLst>
                          </p:cTn>
                        </p:par>
                      </p:childTnLst>
                    </p:cTn>
                  </p:par>
                  <p:par>
                    <p:cTn id="150" fill="hold" nodeType="clickPar">
                      <p:stCondLst>
                        <p:cond delay="indefinite"/>
                        <p:cond evt="onBegin" delay="0">
                          <p:tn val="149"/>
                        </p:cond>
                      </p:stCondLst>
                      <p:childTnLst>
                        <p:par>
                          <p:cTn id="151" fill="hold">
                            <p:stCondLst>
                              <p:cond delay="0"/>
                            </p:stCondLst>
                            <p:childTnLst>
                              <p:par>
                                <p:cTn id="152" presetID="16" presetClass="entr" presetSubtype="21" fill="hold" grpId="0" nodeType="clickEffect">
                                  <p:stCondLst>
                                    <p:cond delay="0"/>
                                  </p:stCondLst>
                                  <p:childTnLst>
                                    <p:set>
                                      <p:cBhvr>
                                        <p:cTn id="153" dur="1" fill="hold">
                                          <p:stCondLst>
                                            <p:cond delay="0"/>
                                          </p:stCondLst>
                                        </p:cTn>
                                        <p:tgtEl>
                                          <p:spTgt spid="57"/>
                                        </p:tgtEl>
                                        <p:attrNameLst>
                                          <p:attrName>style.visibility</p:attrName>
                                        </p:attrNameLst>
                                      </p:cBhvr>
                                      <p:to>
                                        <p:strVal val="visible"/>
                                      </p:to>
                                    </p:set>
                                    <p:animEffect transition="in" filter="barn(inVertical)">
                                      <p:cBhvr>
                                        <p:cTn id="154" dur="500"/>
                                        <p:tgtEl>
                                          <p:spTgt spid="57"/>
                                        </p:tgtEl>
                                      </p:cBhvr>
                                    </p:animEffect>
                                  </p:childTnLst>
                                </p:cTn>
                              </p:par>
                            </p:childTnLst>
                          </p:cTn>
                        </p:par>
                      </p:childTnLst>
                    </p:cTn>
                  </p:par>
                  <p:par>
                    <p:cTn id="155" fill="hold" nodeType="clickPar">
                      <p:stCondLst>
                        <p:cond delay="indefinite"/>
                        <p:cond evt="onBegin" delay="0">
                          <p:tn val="154"/>
                        </p:cond>
                      </p:stCondLst>
                      <p:childTnLst>
                        <p:par>
                          <p:cTn id="156" fill="hold">
                            <p:stCondLst>
                              <p:cond delay="0"/>
                            </p:stCondLst>
                            <p:childTnLst>
                              <p:par>
                                <p:cTn id="157" presetID="16" presetClass="entr" presetSubtype="21" fill="hold" grpId="0" nodeType="clickEffect">
                                  <p:stCondLst>
                                    <p:cond delay="0"/>
                                  </p:stCondLst>
                                  <p:childTnLst>
                                    <p:set>
                                      <p:cBhvr>
                                        <p:cTn id="158" dur="1" fill="hold">
                                          <p:stCondLst>
                                            <p:cond delay="0"/>
                                          </p:stCondLst>
                                        </p:cTn>
                                        <p:tgtEl>
                                          <p:spTgt spid="58"/>
                                        </p:tgtEl>
                                        <p:attrNameLst>
                                          <p:attrName>style.visibility</p:attrName>
                                        </p:attrNameLst>
                                      </p:cBhvr>
                                      <p:to>
                                        <p:strVal val="visible"/>
                                      </p:to>
                                    </p:set>
                                    <p:animEffect transition="in" filter="barn(inVertical)">
                                      <p:cBhvr>
                                        <p:cTn id="159" dur="500"/>
                                        <p:tgtEl>
                                          <p:spTgt spid="58"/>
                                        </p:tgtEl>
                                      </p:cBhvr>
                                    </p:animEffect>
                                  </p:childTnLst>
                                </p:cTn>
                              </p:par>
                            </p:childTnLst>
                          </p:cTn>
                        </p:par>
                      </p:childTnLst>
                    </p:cTn>
                  </p:par>
                  <p:par>
                    <p:cTn id="160" fill="hold" nodeType="clickPar">
                      <p:stCondLst>
                        <p:cond delay="indefinite"/>
                        <p:cond evt="onBegin" delay="0">
                          <p:tn val="159"/>
                        </p:cond>
                      </p:stCondLst>
                      <p:childTnLst>
                        <p:par>
                          <p:cTn id="161" fill="hold">
                            <p:stCondLst>
                              <p:cond delay="0"/>
                            </p:stCondLst>
                            <p:childTnLst>
                              <p:par>
                                <p:cTn id="162" presetID="22" presetClass="entr" presetSubtype="8" fill="hold" grpId="0" nodeType="clickEffect">
                                  <p:stCondLst>
                                    <p:cond delay="0"/>
                                  </p:stCondLst>
                                  <p:childTnLst>
                                    <p:set>
                                      <p:cBhvr>
                                        <p:cTn id="163" dur="1" fill="hold">
                                          <p:stCondLst>
                                            <p:cond delay="0"/>
                                          </p:stCondLst>
                                        </p:cTn>
                                        <p:tgtEl>
                                          <p:spTgt spid="59"/>
                                        </p:tgtEl>
                                        <p:attrNameLst>
                                          <p:attrName>style.visibility</p:attrName>
                                        </p:attrNameLst>
                                      </p:cBhvr>
                                      <p:to>
                                        <p:strVal val="visible"/>
                                      </p:to>
                                    </p:set>
                                    <p:animEffect transition="in" filter="wipe(left)">
                                      <p:cBhvr>
                                        <p:cTn id="164" dur="500"/>
                                        <p:tgtEl>
                                          <p:spTgt spid="59"/>
                                        </p:tgtEl>
                                      </p:cBhvr>
                                    </p:animEffect>
                                  </p:childTnLst>
                                </p:cTn>
                              </p:par>
                            </p:childTnLst>
                          </p:cTn>
                        </p:par>
                      </p:childTnLst>
                    </p:cTn>
                  </p:par>
                  <p:par>
                    <p:cTn id="165" fill="hold" nodeType="clickPar">
                      <p:stCondLst>
                        <p:cond delay="indefinite"/>
                        <p:cond evt="onBegin" delay="0">
                          <p:tn val="164"/>
                        </p:cond>
                      </p:stCondLst>
                      <p:childTnLst>
                        <p:par>
                          <p:cTn id="166" fill="hold">
                            <p:stCondLst>
                              <p:cond delay="0"/>
                            </p:stCondLst>
                            <p:childTnLst>
                              <p:par>
                                <p:cTn id="167" presetID="22" presetClass="entr" presetSubtype="8" fill="hold" grpId="0" nodeType="clickEffect">
                                  <p:stCondLst>
                                    <p:cond delay="0"/>
                                  </p:stCondLst>
                                  <p:childTnLst>
                                    <p:set>
                                      <p:cBhvr>
                                        <p:cTn id="168" dur="1" fill="hold">
                                          <p:stCondLst>
                                            <p:cond delay="0"/>
                                          </p:stCondLst>
                                        </p:cTn>
                                        <p:tgtEl>
                                          <p:spTgt spid="60"/>
                                        </p:tgtEl>
                                        <p:attrNameLst>
                                          <p:attrName>style.visibility</p:attrName>
                                        </p:attrNameLst>
                                      </p:cBhvr>
                                      <p:to>
                                        <p:strVal val="visible"/>
                                      </p:to>
                                    </p:set>
                                    <p:animEffect transition="in" filter="wipe(left)">
                                      <p:cBhvr>
                                        <p:cTn id="169" dur="500"/>
                                        <p:tgtEl>
                                          <p:spTgt spid="60"/>
                                        </p:tgtEl>
                                      </p:cBhvr>
                                    </p:animEffect>
                                  </p:childTnLst>
                                </p:cTn>
                              </p:par>
                            </p:childTnLst>
                          </p:cTn>
                        </p:par>
                      </p:childTnLst>
                    </p:cTn>
                  </p:par>
                  <p:par>
                    <p:cTn id="170" fill="hold" nodeType="clickPar">
                      <p:stCondLst>
                        <p:cond delay="indefinite"/>
                        <p:cond evt="onBegin" delay="0">
                          <p:tn val="169"/>
                        </p:cond>
                      </p:stCondLst>
                      <p:childTnLst>
                        <p:par>
                          <p:cTn id="171" fill="hold">
                            <p:stCondLst>
                              <p:cond delay="0"/>
                            </p:stCondLst>
                            <p:childTnLst>
                              <p:par>
                                <p:cTn id="172" presetID="16" presetClass="entr" presetSubtype="21" fill="hold" grpId="0" nodeType="clickEffect">
                                  <p:stCondLst>
                                    <p:cond delay="0"/>
                                  </p:stCondLst>
                                  <p:childTnLst>
                                    <p:set>
                                      <p:cBhvr>
                                        <p:cTn id="173" dur="1" fill="hold">
                                          <p:stCondLst>
                                            <p:cond delay="0"/>
                                          </p:stCondLst>
                                        </p:cTn>
                                        <p:tgtEl>
                                          <p:spTgt spid="61"/>
                                        </p:tgtEl>
                                        <p:attrNameLst>
                                          <p:attrName>style.visibility</p:attrName>
                                        </p:attrNameLst>
                                      </p:cBhvr>
                                      <p:to>
                                        <p:strVal val="visible"/>
                                      </p:to>
                                    </p:set>
                                    <p:animEffect transition="in" filter="barn(inVertical)">
                                      <p:cBhvr>
                                        <p:cTn id="174" dur="500"/>
                                        <p:tgtEl>
                                          <p:spTgt spid="61"/>
                                        </p:tgtEl>
                                      </p:cBhvr>
                                    </p:animEffect>
                                  </p:childTnLst>
                                </p:cTn>
                              </p:par>
                            </p:childTnLst>
                          </p:cTn>
                        </p:par>
                      </p:childTnLst>
                    </p:cTn>
                  </p:par>
                  <p:par>
                    <p:cTn id="175" fill="hold" nodeType="clickPar">
                      <p:stCondLst>
                        <p:cond delay="indefinite"/>
                        <p:cond evt="onBegin" delay="0">
                          <p:tn val="174"/>
                        </p:cond>
                      </p:stCondLst>
                      <p:childTnLst>
                        <p:par>
                          <p:cTn id="176" fill="hold">
                            <p:stCondLst>
                              <p:cond delay="0"/>
                            </p:stCondLst>
                            <p:childTnLst>
                              <p:par>
                                <p:cTn id="177" presetID="22" presetClass="entr" presetSubtype="8" fill="hold" grpId="0" nodeType="clickEffect">
                                  <p:stCondLst>
                                    <p:cond delay="0"/>
                                  </p:stCondLst>
                                  <p:childTnLst>
                                    <p:set>
                                      <p:cBhvr>
                                        <p:cTn id="178" dur="1" fill="hold">
                                          <p:stCondLst>
                                            <p:cond delay="0"/>
                                          </p:stCondLst>
                                        </p:cTn>
                                        <p:tgtEl>
                                          <p:spTgt spid="63"/>
                                        </p:tgtEl>
                                        <p:attrNameLst>
                                          <p:attrName>style.visibility</p:attrName>
                                        </p:attrNameLst>
                                      </p:cBhvr>
                                      <p:to>
                                        <p:strVal val="visible"/>
                                      </p:to>
                                    </p:set>
                                    <p:animEffect transition="in" filter="wipe(left)">
                                      <p:cBhvr>
                                        <p:cTn id="179" dur="500"/>
                                        <p:tgtEl>
                                          <p:spTgt spid="63"/>
                                        </p:tgtEl>
                                      </p:cBhvr>
                                    </p:animEffect>
                                  </p:childTnLst>
                                </p:cTn>
                              </p:par>
                            </p:childTnLst>
                          </p:cTn>
                        </p:par>
                      </p:childTnLst>
                    </p:cTn>
                  </p:par>
                  <p:par>
                    <p:cTn id="180" fill="hold" nodeType="clickPar">
                      <p:stCondLst>
                        <p:cond delay="indefinite"/>
                        <p:cond evt="onBegin" delay="0">
                          <p:tn val="179"/>
                        </p:cond>
                      </p:stCondLst>
                      <p:childTnLst>
                        <p:par>
                          <p:cTn id="181" fill="hold">
                            <p:stCondLst>
                              <p:cond delay="0"/>
                            </p:stCondLst>
                            <p:childTnLst>
                              <p:par>
                                <p:cTn id="182" presetID="22" presetClass="entr" presetSubtype="8" fill="hold" nodeType="clickEffect">
                                  <p:stCondLst>
                                    <p:cond delay="0"/>
                                  </p:stCondLst>
                                  <p:childTnLst>
                                    <p:set>
                                      <p:cBhvr>
                                        <p:cTn id="183" dur="1" fill="hold">
                                          <p:stCondLst>
                                            <p:cond delay="0"/>
                                          </p:stCondLst>
                                        </p:cTn>
                                        <p:tgtEl>
                                          <p:spTgt spid="62"/>
                                        </p:tgtEl>
                                        <p:attrNameLst>
                                          <p:attrName>style.visibility</p:attrName>
                                        </p:attrNameLst>
                                      </p:cBhvr>
                                      <p:to>
                                        <p:strVal val="visible"/>
                                      </p:to>
                                    </p:set>
                                    <p:animEffect transition="in" filter="wipe(left)">
                                      <p:cBhvr>
                                        <p:cTn id="184" dur="500"/>
                                        <p:tgtEl>
                                          <p:spTgt spid="62"/>
                                        </p:tgtEl>
                                      </p:cBhvr>
                                    </p:animEffect>
                                  </p:childTnLst>
                                </p:cTn>
                              </p:par>
                            </p:childTnLst>
                          </p:cTn>
                        </p:par>
                      </p:childTnLst>
                    </p:cTn>
                  </p:par>
                  <p:par>
                    <p:cTn id="185" fill="hold" nodeType="clickPar">
                      <p:stCondLst>
                        <p:cond delay="indefinite"/>
                        <p:cond evt="onBegin" delay="0">
                          <p:tn val="184"/>
                        </p:cond>
                      </p:stCondLst>
                      <p:childTnLst>
                        <p:par>
                          <p:cTn id="186" fill="hold">
                            <p:stCondLst>
                              <p:cond delay="0"/>
                            </p:stCondLst>
                            <p:childTnLst>
                              <p:par>
                                <p:cTn id="187" presetID="16" presetClass="entr" presetSubtype="21" fill="hold" grpId="0" nodeType="clickEffect">
                                  <p:stCondLst>
                                    <p:cond delay="0"/>
                                  </p:stCondLst>
                                  <p:childTnLst>
                                    <p:set>
                                      <p:cBhvr>
                                        <p:cTn id="188" dur="1" fill="hold">
                                          <p:stCondLst>
                                            <p:cond delay="0"/>
                                          </p:stCondLst>
                                        </p:cTn>
                                        <p:tgtEl>
                                          <p:spTgt spid="64"/>
                                        </p:tgtEl>
                                        <p:attrNameLst>
                                          <p:attrName>style.visibility</p:attrName>
                                        </p:attrNameLst>
                                      </p:cBhvr>
                                      <p:to>
                                        <p:strVal val="visible"/>
                                      </p:to>
                                    </p:set>
                                    <p:animEffect transition="in" filter="barn(inVertical)">
                                      <p:cBhvr>
                                        <p:cTn id="189"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20" grpId="0"/>
      <p:bldP spid="26" grpId="0"/>
      <p:bldP spid="42" grpId="0"/>
      <p:bldP spid="43" grpId="0" animBg="1"/>
      <p:bldP spid="45" grpId="0" animBg="1"/>
      <p:bldP spid="46" grpId="0" animBg="1"/>
      <p:bldP spid="48" grpId="0" animBg="1"/>
      <p:bldP spid="49" grpId="0" animBg="1"/>
      <p:bldP spid="51" grpId="0" animBg="1"/>
      <p:bldP spid="52" grpId="0" animBg="1"/>
      <p:bldP spid="54" grpId="0" animBg="1"/>
      <p:bldP spid="55" grpId="0"/>
      <p:bldP spid="56" grpId="0" animBg="1"/>
      <p:bldP spid="57" grpId="0"/>
      <p:bldP spid="58" grpId="0" animBg="1"/>
      <p:bldP spid="59" grpId="0"/>
      <p:bldP spid="60" grpId="0"/>
      <p:bldP spid="61" grpId="0" animBg="1"/>
      <p:bldP spid="63" grpId="0" animBg="1"/>
      <p:bldP spid="64" grpId="0"/>
    </p:bldLst>
  </p:timing>
</p:sld>
</file>

<file path=ppt/slides/slide7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2"/>
          <a:stretch>
            <a:fillRect/>
          </a:stretch>
        </p:blipFill>
        <p:spPr>
          <a:xfrm>
            <a:off x="5596255" y="101600"/>
            <a:ext cx="903605" cy="923290"/>
          </a:xfrm>
          <a:prstGeom prst="rect">
            <a:avLst/>
          </a:prstGeom>
        </p:spPr>
      </p:pic>
      <p:sp>
        <p:nvSpPr>
          <p:cNvPr id="5" name="文本框 4" title=""/>
          <p:cNvSpPr txBox="1"/>
          <p:nvPr/>
        </p:nvSpPr>
        <p:spPr>
          <a:xfrm>
            <a:off x="6520815" y="285115"/>
            <a:ext cx="523303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3</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自然界水循环中的物态变化</a:t>
            </a:r>
          </a:p>
        </p:txBody>
      </p:sp>
      <p:sp>
        <p:nvSpPr>
          <p:cNvPr id="7" name="文本框 6" title=""/>
          <p:cNvSpPr txBox="1"/>
          <p:nvPr/>
        </p:nvSpPr>
        <p:spPr>
          <a:xfrm>
            <a:off x="292735" y="1171575"/>
            <a:ext cx="11760835" cy="2584450"/>
          </a:xfrm>
          <a:prstGeom prst="rect">
            <a:avLst/>
          </a:prstGeom>
          <a:noFill/>
        </p:spPr>
        <p:txBody>
          <a:bodyPr wrap="square" rtlCol="0" anchor="t">
            <a:spAutoFit/>
          </a:bodyPr>
          <a:lstStyle/>
          <a:p>
            <a:pPr fontAlgn="auto">
              <a:lnSpc>
                <a:spcPct val="150000"/>
              </a:lnSpc>
            </a:pPr>
            <a:r>
              <a:rPr>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lang="zh-CN">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例</a:t>
            </a:r>
            <a:r>
              <a:rPr lang="en-US" altLang="zh-CN">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3</a:t>
            </a:r>
            <a:r>
              <a:rPr>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b="1">
                <a:latin typeface="微软雅黑" panose="020b0503020204020204" charset="-122"/>
                <a:ea typeface="微软雅黑" panose="020b0503020204020204" charset="-122"/>
                <a:cs typeface="微软雅黑" panose="020b0503020204020204" charset="-122"/>
                <a:sym typeface="+mn-ea"/>
              </a:rPr>
              <a:t>（2023·成都）</a:t>
            </a:r>
            <a:r>
              <a:rPr>
                <a:latin typeface="微软雅黑" panose="020b0503020204020204" charset="-122"/>
                <a:ea typeface="微软雅黑" panose="020b0503020204020204" charset="-122"/>
                <a:cs typeface="微软雅黑" panose="020b0503020204020204" charset="-122"/>
                <a:sym typeface="+mn-ea"/>
              </a:rPr>
              <a:t>水的物态变化使自然界有了雨、露、雾、霜、雪等千姿百态的奇观。关于图中水的物态变化，下列说法正确的是（    ）。</a:t>
            </a:r>
          </a:p>
          <a:p>
            <a:pPr fontAlgn="auto">
              <a:lnSpc>
                <a:spcPct val="150000"/>
              </a:lnSpc>
            </a:pPr>
            <a:r>
              <a:rPr>
                <a:latin typeface="微软雅黑" panose="020b0503020204020204" charset="-122"/>
                <a:ea typeface="微软雅黑" panose="020b0503020204020204" charset="-122"/>
                <a:cs typeface="微软雅黑" panose="020b0503020204020204" charset="-122"/>
                <a:sym typeface="+mn-ea"/>
              </a:rPr>
              <a:t>A. 图甲中，小草上露的形成是液化现象</a:t>
            </a:r>
          </a:p>
          <a:p>
            <a:pPr fontAlgn="auto">
              <a:lnSpc>
                <a:spcPct val="150000"/>
              </a:lnSpc>
            </a:pPr>
            <a:r>
              <a:rPr>
                <a:latin typeface="微软雅黑" panose="020b0503020204020204" charset="-122"/>
                <a:ea typeface="微软雅黑" panose="020b0503020204020204" charset="-122"/>
                <a:cs typeface="微软雅黑" panose="020b0503020204020204" charset="-122"/>
                <a:sym typeface="+mn-ea"/>
              </a:rPr>
              <a:t>B. 图乙中，树叶上霜的形成是凝固现象</a:t>
            </a:r>
          </a:p>
          <a:p>
            <a:pPr fontAlgn="auto">
              <a:lnSpc>
                <a:spcPct val="150000"/>
              </a:lnSpc>
            </a:pPr>
            <a:r>
              <a:rPr>
                <a:latin typeface="微软雅黑" panose="020b0503020204020204" charset="-122"/>
                <a:ea typeface="微软雅黑" panose="020b0503020204020204" charset="-122"/>
                <a:cs typeface="微软雅黑" panose="020b0503020204020204" charset="-122"/>
                <a:sym typeface="+mn-ea"/>
              </a:rPr>
              <a:t>C. 图丙中，河面上冰的形成是凝华现象</a:t>
            </a:r>
          </a:p>
          <a:p>
            <a:pPr fontAlgn="auto">
              <a:lnSpc>
                <a:spcPct val="150000"/>
              </a:lnSpc>
            </a:pPr>
            <a:r>
              <a:rPr>
                <a:latin typeface="微软雅黑" panose="020b0503020204020204" charset="-122"/>
                <a:ea typeface="微软雅黑" panose="020b0503020204020204" charset="-122"/>
                <a:cs typeface="微软雅黑" panose="020b0503020204020204" charset="-122"/>
                <a:sym typeface="+mn-ea"/>
              </a:rPr>
              <a:t>D. 图丁中，群山间雾的形成是升华现象</a:t>
            </a:r>
          </a:p>
        </p:txBody>
      </p:sp>
      <p:sp>
        <p:nvSpPr>
          <p:cNvPr id="20" name="文本框 19" title=""/>
          <p:cNvSpPr txBox="1"/>
          <p:nvPr/>
        </p:nvSpPr>
        <p:spPr>
          <a:xfrm>
            <a:off x="2414905" y="1729105"/>
            <a:ext cx="32575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A</a:t>
            </a:r>
          </a:p>
        </p:txBody>
      </p:sp>
      <p:cxnSp>
        <p:nvCxnSpPr>
          <p:cNvPr id="23" name="直接连接符 22" title=""/>
          <p:cNvCxnSpPr/>
          <p:nvPr/>
        </p:nvCxnSpPr>
        <p:spPr>
          <a:xfrm>
            <a:off x="127000" y="3769360"/>
            <a:ext cx="11938635" cy="0"/>
          </a:xfrm>
          <a:prstGeom prst="line">
            <a:avLst/>
          </a:prstGeom>
          <a:ln w="28575" cmpd="sng">
            <a:solidFill>
              <a:schemeClr val="accent2"/>
            </a:solidFill>
            <a:prstDash val="lgDashDot"/>
          </a:ln>
        </p:spPr>
        <p:style>
          <a:lnRef idx="1">
            <a:schemeClr val="accent1"/>
          </a:lnRef>
          <a:fillRef idx="0">
            <a:schemeClr val="accent1"/>
          </a:fillRef>
          <a:effectRef idx="0">
            <a:schemeClr val="accent1"/>
          </a:effectRef>
          <a:fontRef idx="minor">
            <a:schemeClr val="tx1"/>
          </a:fontRef>
        </p:style>
      </p:cxnSp>
      <p:sp>
        <p:nvSpPr>
          <p:cNvPr id="21" name="文本框 20" title=""/>
          <p:cNvSpPr txBox="1"/>
          <p:nvPr/>
        </p:nvSpPr>
        <p:spPr>
          <a:xfrm>
            <a:off x="127000" y="3830320"/>
            <a:ext cx="4994275" cy="2584450"/>
          </a:xfrm>
          <a:prstGeom prst="rect">
            <a:avLst/>
          </a:prstGeom>
          <a:noFill/>
        </p:spPr>
        <p:txBody>
          <a:bodyPr wrap="square" rtlCol="0" anchor="t">
            <a:spAutoFit/>
          </a:bodyPr>
          <a:lstStyle/>
          <a:p>
            <a:pPr fontAlgn="auto">
              <a:lnSpc>
                <a:spcPct val="150000"/>
              </a:lnSpc>
            </a:pPr>
            <a:r>
              <a:rPr>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lang="zh-CN">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变式</a:t>
            </a:r>
            <a:r>
              <a:rPr lang="en-US" altLang="zh-CN">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3-1</a:t>
            </a:r>
            <a:r>
              <a:rPr>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b="1">
                <a:latin typeface="微软雅黑" panose="020b0503020204020204" charset="-122"/>
                <a:ea typeface="微软雅黑" panose="020b0503020204020204" charset="-122"/>
                <a:cs typeface="微软雅黑" panose="020b0503020204020204" charset="-122"/>
                <a:sym typeface="+mn-ea"/>
              </a:rPr>
              <a:t>（2023·无锡）</a:t>
            </a:r>
            <a:r>
              <a:rPr>
                <a:latin typeface="微软雅黑" panose="020b0503020204020204" charset="-122"/>
                <a:ea typeface="微软雅黑" panose="020b0503020204020204" charset="-122"/>
                <a:cs typeface="微软雅黑" panose="020b0503020204020204" charset="-122"/>
                <a:sym typeface="+mn-ea"/>
              </a:rPr>
              <a:t>水循环伴随着水的物态变化过程。下列说法中正确的是（　　）。</a:t>
            </a:r>
          </a:p>
          <a:p>
            <a:pPr fontAlgn="auto">
              <a:lnSpc>
                <a:spcPct val="150000"/>
              </a:lnSpc>
            </a:pPr>
            <a:r>
              <a:rPr>
                <a:latin typeface="微软雅黑" panose="020b0503020204020204" charset="-122"/>
                <a:ea typeface="微软雅黑" panose="020b0503020204020204" charset="-122"/>
                <a:cs typeface="微软雅黑" panose="020b0503020204020204" charset="-122"/>
                <a:sym typeface="+mn-ea"/>
              </a:rPr>
              <a:t>A. 海水吸热汽化成水蒸气</a:t>
            </a:r>
          </a:p>
          <a:p>
            <a:pPr fontAlgn="auto">
              <a:lnSpc>
                <a:spcPct val="150000"/>
              </a:lnSpc>
            </a:pPr>
            <a:r>
              <a:rPr>
                <a:latin typeface="微软雅黑" panose="020b0503020204020204" charset="-122"/>
                <a:ea typeface="微软雅黑" panose="020b0503020204020204" charset="-122"/>
                <a:cs typeface="微软雅黑" panose="020b0503020204020204" charset="-122"/>
                <a:sym typeface="+mn-ea"/>
              </a:rPr>
              <a:t>B. 水蒸气遇冷凝华成小水滴</a:t>
            </a:r>
          </a:p>
          <a:p>
            <a:pPr fontAlgn="auto">
              <a:lnSpc>
                <a:spcPct val="150000"/>
              </a:lnSpc>
            </a:pPr>
            <a:r>
              <a:rPr>
                <a:latin typeface="微软雅黑" panose="020b0503020204020204" charset="-122"/>
                <a:ea typeface="微软雅黑" panose="020b0503020204020204" charset="-122"/>
                <a:cs typeface="微软雅黑" panose="020b0503020204020204" charset="-122"/>
                <a:sym typeface="+mn-ea"/>
              </a:rPr>
              <a:t>C. 小水滴凝华成小冰晶</a:t>
            </a:r>
          </a:p>
          <a:p>
            <a:pPr fontAlgn="auto">
              <a:lnSpc>
                <a:spcPct val="150000"/>
              </a:lnSpc>
            </a:pPr>
            <a:r>
              <a:rPr>
                <a:latin typeface="微软雅黑" panose="020b0503020204020204" charset="-122"/>
                <a:ea typeface="微软雅黑" panose="020b0503020204020204" charset="-122"/>
                <a:cs typeface="微软雅黑" panose="020b0503020204020204" charset="-122"/>
                <a:sym typeface="+mn-ea"/>
              </a:rPr>
              <a:t>D. 小冰晶液化成雨水</a:t>
            </a:r>
          </a:p>
        </p:txBody>
      </p:sp>
      <p:cxnSp>
        <p:nvCxnSpPr>
          <p:cNvPr id="28" name="直接连接符 27" title=""/>
          <p:cNvCxnSpPr/>
          <p:nvPr/>
        </p:nvCxnSpPr>
        <p:spPr>
          <a:xfrm flipH="1">
            <a:off x="5234940" y="3750945"/>
            <a:ext cx="0" cy="309562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6" name="文本框 25" title=""/>
          <p:cNvSpPr txBox="1"/>
          <p:nvPr/>
        </p:nvSpPr>
        <p:spPr>
          <a:xfrm>
            <a:off x="5301615" y="3830320"/>
            <a:ext cx="6621145" cy="2676525"/>
          </a:xfrm>
          <a:prstGeom prst="rect">
            <a:avLst/>
          </a:prstGeom>
          <a:noFill/>
        </p:spPr>
        <p:txBody>
          <a:bodyPr wrap="square" rtlCol="0" anchor="t">
            <a:spAutoFit/>
          </a:bodyPr>
          <a:lstStyle/>
          <a:p>
            <a:pPr fontAlgn="auto">
              <a:lnSpc>
                <a:spcPct val="150000"/>
              </a:lnSpc>
            </a:pP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变式</a:t>
            </a:r>
            <a:r>
              <a:rPr lang="en-US" alt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3-2</a:t>
            </a: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sz="1600" b="1">
                <a:latin typeface="微软雅黑" panose="020b0503020204020204" charset="-122"/>
                <a:ea typeface="微软雅黑" panose="020b0503020204020204" charset="-122"/>
                <a:cs typeface="微软雅黑" panose="020b0503020204020204" charset="-122"/>
                <a:sym typeface="+mn-ea"/>
              </a:rPr>
              <a:t>（2023·滨州）</a:t>
            </a:r>
            <a:r>
              <a:rPr sz="1600">
                <a:latin typeface="微软雅黑" panose="020b0503020204020204" charset="-122"/>
                <a:ea typeface="微软雅黑" panose="020b0503020204020204" charset="-122"/>
                <a:cs typeface="微软雅黑" panose="020b0503020204020204" charset="-122"/>
                <a:sym typeface="+mn-ea"/>
              </a:rPr>
              <a:t>二十四节气“春雨惊春清谷天，夏满芒夏暑相连；秋处露秋寒霜降，冬雪雪冬小大寒。”是中华民族农耕文明长期经验的积累和智慧的结晶。下列节气涉及的物态变化正确的是（　　）。</a:t>
            </a: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A. “谷雨”节气，雨的形成是凝固现象</a:t>
            </a: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B. “白露”节气，露的形成是熔化现象</a:t>
            </a: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C. “霜降”节气，霜的形成是凝华现象</a:t>
            </a: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D. “小雪”节气，雪的形成是液化现象</a:t>
            </a:r>
          </a:p>
        </p:txBody>
      </p:sp>
      <p:pic>
        <p:nvPicPr>
          <p:cNvPr id="2" name="图片 36" title=""/>
          <p:cNvPicPr>
            <a:picLocks noChangeAspect="1"/>
          </p:cNvPicPr>
          <p:nvPr/>
        </p:nvPicPr>
        <p:blipFill>
          <a:blip r:embed="rId3"/>
          <a:stretch>
            <a:fillRect/>
          </a:stretch>
        </p:blipFill>
        <p:spPr>
          <a:xfrm>
            <a:off x="6228080" y="1704975"/>
            <a:ext cx="5514975" cy="1313815"/>
          </a:xfrm>
          <a:prstGeom prst="rect">
            <a:avLst/>
          </a:prstGeom>
          <a:noFill/>
          <a:ln w="9525">
            <a:noFill/>
          </a:ln>
        </p:spPr>
      </p:pic>
      <p:sp>
        <p:nvSpPr>
          <p:cNvPr id="61" name="文本框 60" title=""/>
          <p:cNvSpPr txBox="1"/>
          <p:nvPr/>
        </p:nvSpPr>
        <p:spPr>
          <a:xfrm>
            <a:off x="2178050" y="2098675"/>
            <a:ext cx="410210" cy="368300"/>
          </a:xfrm>
          <a:prstGeom prst="rect">
            <a:avLst/>
          </a:prstGeom>
          <a:noFill/>
          <a:ln w="19050">
            <a:solidFill>
              <a:srgbClr val="FF0000"/>
            </a:solidFill>
          </a:ln>
        </p:spPr>
        <p:txBody>
          <a:bodyPr wrap="square" rtlCol="0">
            <a:spAutoFit/>
          </a:bodyPr>
          <a:lstStyle/>
          <a:p>
            <a:endParaRPr lang="zh-CN" altLang="en-US"/>
          </a:p>
        </p:txBody>
      </p:sp>
      <p:sp>
        <p:nvSpPr>
          <p:cNvPr id="42" name="文本框 41" title=""/>
          <p:cNvSpPr txBox="1"/>
          <p:nvPr/>
        </p:nvSpPr>
        <p:spPr>
          <a:xfrm>
            <a:off x="3265170" y="1704975"/>
            <a:ext cx="1198880" cy="337185"/>
          </a:xfrm>
          <a:prstGeom prst="rect">
            <a:avLst/>
          </a:prstGeom>
          <a:noFill/>
        </p:spPr>
        <p:txBody>
          <a:bodyPr wrap="none" rtlCol="0">
            <a:spAutoFit/>
          </a:bodyPr>
          <a:lstStyle/>
          <a:p>
            <a:r>
              <a:rPr lang="zh-CN" altLang="en-US" sz="1600">
                <a:solidFill>
                  <a:schemeClr val="accent2">
                    <a:lumMod val="75000"/>
                  </a:schemeClr>
                </a:solidFill>
                <a:latin typeface="微软雅黑" panose="020b0503020204020204" charset="-122"/>
                <a:ea typeface="微软雅黑" panose="020b0503020204020204" charset="-122"/>
              </a:rPr>
              <a:t>液态小水滴</a:t>
            </a:r>
          </a:p>
        </p:txBody>
      </p:sp>
      <p:cxnSp>
        <p:nvCxnSpPr>
          <p:cNvPr id="43" name="直接箭头连接符 42" title=""/>
          <p:cNvCxnSpPr/>
          <p:nvPr/>
        </p:nvCxnSpPr>
        <p:spPr>
          <a:xfrm flipV="1">
            <a:off x="2626360" y="1962785"/>
            <a:ext cx="669290" cy="151765"/>
          </a:xfrm>
          <a:prstGeom prst="straightConnector1">
            <a:avLst/>
          </a:prstGeom>
          <a:ln w="28575" cmpd="sng">
            <a:solidFill>
              <a:schemeClr val="accent3">
                <a:lumMod val="75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44" name="文本框 43" title=""/>
          <p:cNvSpPr txBox="1"/>
          <p:nvPr/>
        </p:nvSpPr>
        <p:spPr>
          <a:xfrm>
            <a:off x="2178050" y="2540635"/>
            <a:ext cx="410210" cy="368300"/>
          </a:xfrm>
          <a:prstGeom prst="rect">
            <a:avLst/>
          </a:prstGeom>
          <a:noFill/>
          <a:ln w="19050">
            <a:solidFill>
              <a:srgbClr val="FF0000"/>
            </a:solidFill>
          </a:ln>
        </p:spPr>
        <p:txBody>
          <a:bodyPr wrap="square" rtlCol="0">
            <a:spAutoFit/>
          </a:bodyPr>
          <a:lstStyle/>
          <a:p>
            <a:endParaRPr lang="zh-CN" altLang="en-US"/>
          </a:p>
        </p:txBody>
      </p:sp>
      <p:sp>
        <p:nvSpPr>
          <p:cNvPr id="45" name="文本框 44" title=""/>
          <p:cNvSpPr txBox="1"/>
          <p:nvPr/>
        </p:nvSpPr>
        <p:spPr>
          <a:xfrm>
            <a:off x="4397375" y="2096135"/>
            <a:ext cx="1198880" cy="337185"/>
          </a:xfrm>
          <a:prstGeom prst="rect">
            <a:avLst/>
          </a:prstGeom>
          <a:noFill/>
        </p:spPr>
        <p:txBody>
          <a:bodyPr wrap="none" rtlCol="0">
            <a:spAutoFit/>
          </a:bodyPr>
          <a:lstStyle/>
          <a:p>
            <a:r>
              <a:rPr lang="zh-CN" altLang="en-US" sz="1600">
                <a:solidFill>
                  <a:schemeClr val="accent2">
                    <a:lumMod val="75000"/>
                  </a:schemeClr>
                </a:solidFill>
                <a:latin typeface="微软雅黑" panose="020b0503020204020204" charset="-122"/>
                <a:ea typeface="微软雅黑" panose="020b0503020204020204" charset="-122"/>
              </a:rPr>
              <a:t>固态小冰晶</a:t>
            </a:r>
          </a:p>
        </p:txBody>
      </p:sp>
      <p:cxnSp>
        <p:nvCxnSpPr>
          <p:cNvPr id="46" name="直接箭头连接符 45" title=""/>
          <p:cNvCxnSpPr>
            <a:endCxn id="45" idx="1"/>
          </p:cNvCxnSpPr>
          <p:nvPr/>
        </p:nvCxnSpPr>
        <p:spPr>
          <a:xfrm flipV="1">
            <a:off x="2626360" y="2265045"/>
            <a:ext cx="1771015" cy="274320"/>
          </a:xfrm>
          <a:prstGeom prst="straightConnector1">
            <a:avLst/>
          </a:prstGeom>
          <a:ln w="28575" cmpd="sng">
            <a:solidFill>
              <a:schemeClr val="accent3">
                <a:lumMod val="75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47" name="文本框 46" title=""/>
          <p:cNvSpPr txBox="1"/>
          <p:nvPr/>
        </p:nvSpPr>
        <p:spPr>
          <a:xfrm>
            <a:off x="2178050" y="2930525"/>
            <a:ext cx="410210" cy="368300"/>
          </a:xfrm>
          <a:prstGeom prst="rect">
            <a:avLst/>
          </a:prstGeom>
          <a:noFill/>
          <a:ln w="19050">
            <a:solidFill>
              <a:srgbClr val="FF0000"/>
            </a:solidFill>
          </a:ln>
        </p:spPr>
        <p:txBody>
          <a:bodyPr wrap="square" rtlCol="0">
            <a:spAutoFit/>
          </a:bodyPr>
          <a:lstStyle/>
          <a:p>
            <a:endParaRPr lang="zh-CN" altLang="en-US"/>
          </a:p>
        </p:txBody>
      </p:sp>
      <p:sp>
        <p:nvSpPr>
          <p:cNvPr id="48" name="文本框 47" title=""/>
          <p:cNvSpPr txBox="1"/>
          <p:nvPr/>
        </p:nvSpPr>
        <p:spPr>
          <a:xfrm>
            <a:off x="4397375" y="2540635"/>
            <a:ext cx="792480" cy="337185"/>
          </a:xfrm>
          <a:prstGeom prst="rect">
            <a:avLst/>
          </a:prstGeom>
          <a:noFill/>
        </p:spPr>
        <p:txBody>
          <a:bodyPr wrap="none" rtlCol="0">
            <a:spAutoFit/>
          </a:bodyPr>
          <a:lstStyle/>
          <a:p>
            <a:r>
              <a:rPr lang="zh-CN" altLang="en-US" sz="1600">
                <a:solidFill>
                  <a:schemeClr val="accent2">
                    <a:lumMod val="75000"/>
                  </a:schemeClr>
                </a:solidFill>
                <a:latin typeface="微软雅黑" panose="020b0503020204020204" charset="-122"/>
                <a:ea typeface="微软雅黑" panose="020b0503020204020204" charset="-122"/>
              </a:rPr>
              <a:t>固态冰</a:t>
            </a:r>
            <a:endParaRPr lang="en-US" altLang="zh-CN" sz="1600">
              <a:solidFill>
                <a:schemeClr val="accent2">
                  <a:lumMod val="75000"/>
                </a:schemeClr>
              </a:solidFill>
              <a:latin typeface="微软雅黑" panose="020b0503020204020204" charset="-122"/>
              <a:ea typeface="微软雅黑" panose="020b0503020204020204" charset="-122"/>
            </a:endParaRPr>
          </a:p>
        </p:txBody>
      </p:sp>
      <p:cxnSp>
        <p:nvCxnSpPr>
          <p:cNvPr id="49" name="直接箭头连接符 48" title=""/>
          <p:cNvCxnSpPr>
            <a:endCxn id="48" idx="1"/>
          </p:cNvCxnSpPr>
          <p:nvPr/>
        </p:nvCxnSpPr>
        <p:spPr>
          <a:xfrm flipV="1">
            <a:off x="2626360" y="2709545"/>
            <a:ext cx="1771015" cy="274320"/>
          </a:xfrm>
          <a:prstGeom prst="straightConnector1">
            <a:avLst/>
          </a:prstGeom>
          <a:ln w="28575" cmpd="sng">
            <a:solidFill>
              <a:schemeClr val="accent3">
                <a:lumMod val="75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50" name="文本框 49" title=""/>
          <p:cNvSpPr txBox="1"/>
          <p:nvPr/>
        </p:nvSpPr>
        <p:spPr>
          <a:xfrm>
            <a:off x="2178050" y="3340100"/>
            <a:ext cx="410210" cy="368300"/>
          </a:xfrm>
          <a:prstGeom prst="rect">
            <a:avLst/>
          </a:prstGeom>
          <a:noFill/>
          <a:ln w="19050">
            <a:solidFill>
              <a:srgbClr val="FF0000"/>
            </a:solidFill>
          </a:ln>
        </p:spPr>
        <p:txBody>
          <a:bodyPr wrap="square" rtlCol="0">
            <a:spAutoFit/>
          </a:bodyPr>
          <a:lstStyle/>
          <a:p>
            <a:endParaRPr lang="zh-CN" altLang="en-US"/>
          </a:p>
        </p:txBody>
      </p:sp>
      <p:sp>
        <p:nvSpPr>
          <p:cNvPr id="51" name="文本框 50" title=""/>
          <p:cNvSpPr txBox="1"/>
          <p:nvPr/>
        </p:nvSpPr>
        <p:spPr>
          <a:xfrm>
            <a:off x="4464050" y="2996565"/>
            <a:ext cx="1198880" cy="337185"/>
          </a:xfrm>
          <a:prstGeom prst="rect">
            <a:avLst/>
          </a:prstGeom>
          <a:noFill/>
        </p:spPr>
        <p:txBody>
          <a:bodyPr wrap="none" rtlCol="0">
            <a:spAutoFit/>
          </a:bodyPr>
          <a:lstStyle/>
          <a:p>
            <a:r>
              <a:rPr lang="zh-CN" altLang="en-US" sz="1600">
                <a:solidFill>
                  <a:schemeClr val="accent2">
                    <a:lumMod val="75000"/>
                  </a:schemeClr>
                </a:solidFill>
                <a:latin typeface="微软雅黑" panose="020b0503020204020204" charset="-122"/>
                <a:ea typeface="微软雅黑" panose="020b0503020204020204" charset="-122"/>
              </a:rPr>
              <a:t>液态小水滴</a:t>
            </a:r>
          </a:p>
        </p:txBody>
      </p:sp>
      <p:cxnSp>
        <p:nvCxnSpPr>
          <p:cNvPr id="52" name="直接箭头连接符 51" title=""/>
          <p:cNvCxnSpPr/>
          <p:nvPr/>
        </p:nvCxnSpPr>
        <p:spPr>
          <a:xfrm flipV="1">
            <a:off x="2656840" y="3254375"/>
            <a:ext cx="1837690" cy="128270"/>
          </a:xfrm>
          <a:prstGeom prst="straightConnector1">
            <a:avLst/>
          </a:prstGeom>
          <a:ln w="28575" cmpd="sng">
            <a:solidFill>
              <a:schemeClr val="accent3">
                <a:lumMod val="75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53" name="文本框 52" title=""/>
          <p:cNvSpPr txBox="1"/>
          <p:nvPr/>
        </p:nvSpPr>
        <p:spPr>
          <a:xfrm>
            <a:off x="2976245" y="4796790"/>
            <a:ext cx="995680" cy="337185"/>
          </a:xfrm>
          <a:prstGeom prst="rect">
            <a:avLst/>
          </a:prstGeom>
          <a:noFill/>
        </p:spPr>
        <p:txBody>
          <a:bodyPr wrap="none" rtlCol="0">
            <a:spAutoFit/>
          </a:bodyPr>
          <a:lstStyle/>
          <a:p>
            <a:r>
              <a:rPr lang="zh-CN" altLang="en-US" sz="1600">
                <a:solidFill>
                  <a:schemeClr val="accent2">
                    <a:lumMod val="75000"/>
                  </a:schemeClr>
                </a:solidFill>
                <a:latin typeface="微软雅黑" panose="020b0503020204020204" charset="-122"/>
                <a:ea typeface="微软雅黑" panose="020b0503020204020204" charset="-122"/>
              </a:rPr>
              <a:t>汽化吸热</a:t>
            </a:r>
          </a:p>
        </p:txBody>
      </p:sp>
      <p:sp>
        <p:nvSpPr>
          <p:cNvPr id="54" name="文本框 53" title=""/>
          <p:cNvSpPr txBox="1"/>
          <p:nvPr/>
        </p:nvSpPr>
        <p:spPr>
          <a:xfrm>
            <a:off x="3077845" y="5238115"/>
            <a:ext cx="2214880" cy="337185"/>
          </a:xfrm>
          <a:prstGeom prst="rect">
            <a:avLst/>
          </a:prstGeom>
          <a:noFill/>
        </p:spPr>
        <p:txBody>
          <a:bodyPr wrap="none" rtlCol="0">
            <a:spAutoFit/>
          </a:bodyPr>
          <a:lstStyle/>
          <a:p>
            <a:r>
              <a:rPr lang="zh-CN" altLang="en-US" sz="1600">
                <a:solidFill>
                  <a:schemeClr val="accent2">
                    <a:lumMod val="75000"/>
                  </a:schemeClr>
                </a:solidFill>
                <a:latin typeface="微软雅黑" panose="020b0503020204020204" charset="-122"/>
                <a:ea typeface="微软雅黑" panose="020b0503020204020204" charset="-122"/>
              </a:rPr>
              <a:t>水蒸气变小水滴是液化</a:t>
            </a:r>
          </a:p>
        </p:txBody>
      </p:sp>
      <p:sp>
        <p:nvSpPr>
          <p:cNvPr id="55" name="文本框 54" title=""/>
          <p:cNvSpPr txBox="1"/>
          <p:nvPr/>
        </p:nvSpPr>
        <p:spPr>
          <a:xfrm>
            <a:off x="2626360" y="5638800"/>
            <a:ext cx="2214880" cy="337185"/>
          </a:xfrm>
          <a:prstGeom prst="rect">
            <a:avLst/>
          </a:prstGeom>
          <a:noFill/>
        </p:spPr>
        <p:txBody>
          <a:bodyPr wrap="none" rtlCol="0">
            <a:spAutoFit/>
          </a:bodyPr>
          <a:lstStyle/>
          <a:p>
            <a:r>
              <a:rPr lang="zh-CN" altLang="en-US" sz="1600">
                <a:solidFill>
                  <a:schemeClr val="accent2">
                    <a:lumMod val="75000"/>
                  </a:schemeClr>
                </a:solidFill>
                <a:latin typeface="微软雅黑" panose="020b0503020204020204" charset="-122"/>
                <a:ea typeface="微软雅黑" panose="020b0503020204020204" charset="-122"/>
              </a:rPr>
              <a:t>小水滴变小冰晶是凝固</a:t>
            </a:r>
          </a:p>
        </p:txBody>
      </p:sp>
      <p:sp>
        <p:nvSpPr>
          <p:cNvPr id="56" name="文本框 55" title=""/>
          <p:cNvSpPr txBox="1"/>
          <p:nvPr/>
        </p:nvSpPr>
        <p:spPr>
          <a:xfrm>
            <a:off x="2414905" y="5998845"/>
            <a:ext cx="2011680" cy="337185"/>
          </a:xfrm>
          <a:prstGeom prst="rect">
            <a:avLst/>
          </a:prstGeom>
          <a:noFill/>
        </p:spPr>
        <p:txBody>
          <a:bodyPr wrap="none" rtlCol="0">
            <a:spAutoFit/>
          </a:bodyPr>
          <a:lstStyle/>
          <a:p>
            <a:r>
              <a:rPr lang="zh-CN" altLang="en-US" sz="1600">
                <a:solidFill>
                  <a:schemeClr val="accent2">
                    <a:lumMod val="75000"/>
                  </a:schemeClr>
                </a:solidFill>
                <a:latin typeface="微软雅黑" panose="020b0503020204020204" charset="-122"/>
                <a:ea typeface="微软雅黑" panose="020b0503020204020204" charset="-122"/>
              </a:rPr>
              <a:t>小冰晶变雨水是熔化</a:t>
            </a:r>
          </a:p>
        </p:txBody>
      </p:sp>
      <p:sp>
        <p:nvSpPr>
          <p:cNvPr id="57" name="文本框 56" title=""/>
          <p:cNvSpPr txBox="1"/>
          <p:nvPr/>
        </p:nvSpPr>
        <p:spPr>
          <a:xfrm>
            <a:off x="4168775" y="4432935"/>
            <a:ext cx="32575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A</a:t>
            </a:r>
          </a:p>
        </p:txBody>
      </p:sp>
      <p:sp>
        <p:nvSpPr>
          <p:cNvPr id="58" name="文本框 57" title=""/>
          <p:cNvSpPr txBox="1"/>
          <p:nvPr/>
        </p:nvSpPr>
        <p:spPr>
          <a:xfrm>
            <a:off x="4806950" y="6593840"/>
            <a:ext cx="309880" cy="368300"/>
          </a:xfrm>
          <a:prstGeom prst="rect">
            <a:avLst/>
          </a:prstGeom>
          <a:noFill/>
        </p:spPr>
        <p:txBody>
          <a:bodyPr wrap="none" rtlCol="0">
            <a:spAutoFit/>
          </a:bodyPr>
          <a:lstStyle/>
          <a:p>
            <a:endParaRPr lang="zh-CN" altLang="en-US"/>
          </a:p>
        </p:txBody>
      </p:sp>
      <p:sp>
        <p:nvSpPr>
          <p:cNvPr id="59" name="文本框 58" title=""/>
          <p:cNvSpPr txBox="1"/>
          <p:nvPr/>
        </p:nvSpPr>
        <p:spPr>
          <a:xfrm>
            <a:off x="8996680" y="5027930"/>
            <a:ext cx="2824480" cy="337185"/>
          </a:xfrm>
          <a:prstGeom prst="rect">
            <a:avLst/>
          </a:prstGeom>
          <a:noFill/>
        </p:spPr>
        <p:txBody>
          <a:bodyPr wrap="none" rtlCol="0">
            <a:spAutoFit/>
          </a:bodyPr>
          <a:lstStyle/>
          <a:p>
            <a:r>
              <a:rPr lang="zh-CN" altLang="en-US" sz="1600">
                <a:solidFill>
                  <a:schemeClr val="accent5">
                    <a:lumMod val="75000"/>
                  </a:schemeClr>
                </a:solidFill>
                <a:latin typeface="微软雅黑" panose="020b0503020204020204" charset="-122"/>
                <a:ea typeface="微软雅黑" panose="020b0503020204020204" charset="-122"/>
              </a:rPr>
              <a:t>雨是水蒸气遇冷液化成小水滴</a:t>
            </a:r>
          </a:p>
        </p:txBody>
      </p:sp>
      <p:sp>
        <p:nvSpPr>
          <p:cNvPr id="60" name="文本框 59" title=""/>
          <p:cNvSpPr txBox="1"/>
          <p:nvPr/>
        </p:nvSpPr>
        <p:spPr>
          <a:xfrm>
            <a:off x="9044940" y="5424170"/>
            <a:ext cx="2824480" cy="337185"/>
          </a:xfrm>
          <a:prstGeom prst="rect">
            <a:avLst/>
          </a:prstGeom>
          <a:noFill/>
        </p:spPr>
        <p:txBody>
          <a:bodyPr wrap="none" rtlCol="0">
            <a:spAutoFit/>
          </a:bodyPr>
          <a:lstStyle/>
          <a:p>
            <a:r>
              <a:rPr lang="zh-CN" altLang="en-US" sz="1600">
                <a:solidFill>
                  <a:schemeClr val="accent5">
                    <a:lumMod val="75000"/>
                  </a:schemeClr>
                </a:solidFill>
                <a:latin typeface="微软雅黑" panose="020b0503020204020204" charset="-122"/>
                <a:ea typeface="微软雅黑" panose="020b0503020204020204" charset="-122"/>
              </a:rPr>
              <a:t>露是水蒸气遇冷液化成小水滴</a:t>
            </a:r>
          </a:p>
        </p:txBody>
      </p:sp>
      <p:sp>
        <p:nvSpPr>
          <p:cNvPr id="62" name="文本框 61" title=""/>
          <p:cNvSpPr txBox="1"/>
          <p:nvPr/>
        </p:nvSpPr>
        <p:spPr>
          <a:xfrm>
            <a:off x="9025890" y="5756910"/>
            <a:ext cx="2824480" cy="337185"/>
          </a:xfrm>
          <a:prstGeom prst="rect">
            <a:avLst/>
          </a:prstGeom>
          <a:noFill/>
        </p:spPr>
        <p:txBody>
          <a:bodyPr wrap="none" rtlCol="0">
            <a:spAutoFit/>
          </a:bodyPr>
          <a:lstStyle/>
          <a:p>
            <a:r>
              <a:rPr lang="zh-CN" altLang="en-US" sz="1600">
                <a:solidFill>
                  <a:schemeClr val="accent5">
                    <a:lumMod val="75000"/>
                  </a:schemeClr>
                </a:solidFill>
                <a:latin typeface="微软雅黑" panose="020b0503020204020204" charset="-122"/>
                <a:ea typeface="微软雅黑" panose="020b0503020204020204" charset="-122"/>
              </a:rPr>
              <a:t>霜是水蒸气遇冷凝华成小冰晶</a:t>
            </a:r>
          </a:p>
        </p:txBody>
      </p:sp>
      <p:sp>
        <p:nvSpPr>
          <p:cNvPr id="63" name="文本框 62" title=""/>
          <p:cNvSpPr txBox="1"/>
          <p:nvPr/>
        </p:nvSpPr>
        <p:spPr>
          <a:xfrm>
            <a:off x="9025890" y="6094095"/>
            <a:ext cx="2824480" cy="337185"/>
          </a:xfrm>
          <a:prstGeom prst="rect">
            <a:avLst/>
          </a:prstGeom>
          <a:noFill/>
        </p:spPr>
        <p:txBody>
          <a:bodyPr wrap="none" rtlCol="0">
            <a:spAutoFit/>
          </a:bodyPr>
          <a:lstStyle/>
          <a:p>
            <a:r>
              <a:rPr lang="zh-CN" altLang="en-US" sz="1600">
                <a:solidFill>
                  <a:schemeClr val="accent5">
                    <a:lumMod val="75000"/>
                  </a:schemeClr>
                </a:solidFill>
                <a:latin typeface="微软雅黑" panose="020b0503020204020204" charset="-122"/>
                <a:ea typeface="微软雅黑" panose="020b0503020204020204" charset="-122"/>
              </a:rPr>
              <a:t>雪是水蒸气遇冷凝华成小冰晶</a:t>
            </a:r>
          </a:p>
        </p:txBody>
      </p:sp>
      <p:sp>
        <p:nvSpPr>
          <p:cNvPr id="64" name="文本框 63" title=""/>
          <p:cNvSpPr txBox="1"/>
          <p:nvPr/>
        </p:nvSpPr>
        <p:spPr>
          <a:xfrm>
            <a:off x="11111865" y="4660900"/>
            <a:ext cx="31877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C</a:t>
            </a:r>
          </a:p>
        </p:txBody>
      </p:sp>
      <p:pic>
        <p:nvPicPr>
          <p:cNvPr id="6" name="Picture 6"/>
          <p:cNvPicPr>
            <a:picLocks noChangeAspect="1"/>
          </p:cNvPicPr>
          <p:nvPr/>
        </p:nvPicPr>
        <p:blipFill>
          <a:blip r:embed="rId4"/>
          <a:stretch>
            <a:fillRect/>
          </a:stretch>
        </p:blipFill>
        <p:spPr>
          <a:xfrm flipH="1">
            <a:off x="12433300" y="11899900"/>
            <a:ext cx="0" cy="0"/>
          </a:xfrm>
          <a:prstGeom prst="rect">
            <a:avLst/>
          </a:prstGeom>
          <a:ln>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left)">
                                      <p:cBhvr>
                                        <p:cTn id="26" dur="500"/>
                                        <p:tgtEl>
                                          <p:spTgt spid="7">
                                            <p:txEl>
                                              <p:pRg st="0" end="0"/>
                                            </p:txEl>
                                          </p:spTgt>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7">
                                            <p:txEl>
                                              <p:pRg st="1" end="1"/>
                                            </p:txEl>
                                          </p:spTgt>
                                        </p:tgtEl>
                                        <p:attrNameLst>
                                          <p:attrName>style.visibility</p:attrName>
                                        </p:attrNameLst>
                                      </p:cBhvr>
                                      <p:to>
                                        <p:strVal val="visible"/>
                                      </p:to>
                                    </p:set>
                                    <p:animEffect transition="in" filter="wipe(left)">
                                      <p:cBhvr>
                                        <p:cTn id="36" dur="500"/>
                                        <p:tgtEl>
                                          <p:spTgt spid="7">
                                            <p:txEl>
                                              <p:pRg st="1" end="1"/>
                                            </p:txEl>
                                          </p:spTgt>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7">
                                            <p:txEl>
                                              <p:pRg st="2" end="2"/>
                                            </p:txEl>
                                          </p:spTgt>
                                        </p:tgtEl>
                                        <p:attrNameLst>
                                          <p:attrName>style.visibility</p:attrName>
                                        </p:attrNameLst>
                                      </p:cBhvr>
                                      <p:to>
                                        <p:strVal val="visible"/>
                                      </p:to>
                                    </p:set>
                                    <p:animEffect transition="in" filter="wipe(left)">
                                      <p:cBhvr>
                                        <p:cTn id="41" dur="500"/>
                                        <p:tgtEl>
                                          <p:spTgt spid="7">
                                            <p:txEl>
                                              <p:pRg st="2" end="2"/>
                                            </p:txEl>
                                          </p:spTgt>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7">
                                            <p:txEl>
                                              <p:pRg st="3" end="3"/>
                                            </p:txEl>
                                          </p:spTgt>
                                        </p:tgtEl>
                                        <p:attrNameLst>
                                          <p:attrName>style.visibility</p:attrName>
                                        </p:attrNameLst>
                                      </p:cBhvr>
                                      <p:to>
                                        <p:strVal val="visible"/>
                                      </p:to>
                                    </p:set>
                                    <p:animEffect transition="in" filter="wipe(left)">
                                      <p:cBhvr>
                                        <p:cTn id="46" dur="500"/>
                                        <p:tgtEl>
                                          <p:spTgt spid="7">
                                            <p:txEl>
                                              <p:pRg st="3" end="3"/>
                                            </p:txEl>
                                          </p:spTgt>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7">
                                            <p:txEl>
                                              <p:pRg st="4" end="4"/>
                                            </p:txEl>
                                          </p:spTgt>
                                        </p:tgtEl>
                                        <p:attrNameLst>
                                          <p:attrName>style.visibility</p:attrName>
                                        </p:attrNameLst>
                                      </p:cBhvr>
                                      <p:to>
                                        <p:strVal val="visible"/>
                                      </p:to>
                                    </p:set>
                                    <p:animEffect transition="in" filter="wipe(left)">
                                      <p:cBhvr>
                                        <p:cTn id="51" dur="500"/>
                                        <p:tgtEl>
                                          <p:spTgt spid="7">
                                            <p:txEl>
                                              <p:pRg st="4" end="4"/>
                                            </p:txEl>
                                          </p:spTgt>
                                        </p:tgtEl>
                                      </p:cBhvr>
                                    </p:animEffect>
                                  </p:childTnLst>
                                </p:cTn>
                              </p:par>
                            </p:childTnLst>
                          </p:cTn>
                        </p:par>
                      </p:childTnLst>
                    </p:cTn>
                  </p:par>
                  <p:par>
                    <p:cTn id="52" fill="hold" nodeType="clickPar">
                      <p:stCondLst>
                        <p:cond delay="indefinite"/>
                        <p:cond evt="onBegin" delay="0">
                          <p:tn val="51"/>
                        </p:cond>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61"/>
                                        </p:tgtEl>
                                        <p:attrNameLst>
                                          <p:attrName>style.visibility</p:attrName>
                                        </p:attrNameLst>
                                      </p:cBhvr>
                                      <p:to>
                                        <p:strVal val="visible"/>
                                      </p:to>
                                    </p:set>
                                    <p:animEffect transition="in" filter="barn(inVertical)">
                                      <p:cBhvr>
                                        <p:cTn id="56" dur="500"/>
                                        <p:tgtEl>
                                          <p:spTgt spid="61"/>
                                        </p:tgtEl>
                                      </p:cBhvr>
                                    </p:animEffect>
                                  </p:childTnLst>
                                </p:cTn>
                              </p:par>
                            </p:childTnLst>
                          </p:cTn>
                        </p:par>
                      </p:childTnLst>
                    </p:cTn>
                  </p:par>
                  <p:par>
                    <p:cTn id="57" fill="hold" nodeType="clickPar">
                      <p:stCondLst>
                        <p:cond delay="indefinite"/>
                        <p:cond evt="onBegin" delay="0">
                          <p:tn val="56"/>
                        </p:cond>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wipe(left)">
                                      <p:cBhvr>
                                        <p:cTn id="61" dur="500"/>
                                        <p:tgtEl>
                                          <p:spTgt spid="43"/>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wipe(left)">
                                      <p:cBhvr>
                                        <p:cTn id="64" dur="500"/>
                                        <p:tgtEl>
                                          <p:spTgt spid="42"/>
                                        </p:tgtEl>
                                      </p:cBhvr>
                                    </p:animEffect>
                                  </p:childTnLst>
                                </p:cTn>
                              </p:par>
                            </p:childTnLst>
                          </p:cTn>
                        </p:par>
                      </p:childTnLst>
                    </p:cTn>
                  </p:par>
                  <p:par>
                    <p:cTn id="65" fill="hold" nodeType="clickPar">
                      <p:stCondLst>
                        <p:cond delay="indefinite"/>
                        <p:cond evt="onBegin" delay="0">
                          <p:tn val="64"/>
                        </p:cond>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44"/>
                                        </p:tgtEl>
                                        <p:attrNameLst>
                                          <p:attrName>style.visibility</p:attrName>
                                        </p:attrNameLst>
                                      </p:cBhvr>
                                      <p:to>
                                        <p:strVal val="visible"/>
                                      </p:to>
                                    </p:set>
                                    <p:animEffect transition="in" filter="barn(inVertical)">
                                      <p:cBhvr>
                                        <p:cTn id="69" dur="500"/>
                                        <p:tgtEl>
                                          <p:spTgt spid="44"/>
                                        </p:tgtEl>
                                      </p:cBhvr>
                                    </p:animEffect>
                                  </p:childTnLst>
                                </p:cTn>
                              </p:par>
                            </p:childTnLst>
                          </p:cTn>
                        </p:par>
                      </p:childTnLst>
                    </p:cTn>
                  </p:par>
                  <p:par>
                    <p:cTn id="70" fill="hold" nodeType="clickPar">
                      <p:stCondLst>
                        <p:cond delay="indefinite"/>
                        <p:cond evt="onBegin" delay="0">
                          <p:tn val="69"/>
                        </p:cond>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46"/>
                                        </p:tgtEl>
                                        <p:attrNameLst>
                                          <p:attrName>style.visibility</p:attrName>
                                        </p:attrNameLst>
                                      </p:cBhvr>
                                      <p:to>
                                        <p:strVal val="visible"/>
                                      </p:to>
                                    </p:set>
                                    <p:animEffect transition="in" filter="wipe(left)">
                                      <p:cBhvr>
                                        <p:cTn id="74" dur="500"/>
                                        <p:tgtEl>
                                          <p:spTgt spid="46"/>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45"/>
                                        </p:tgtEl>
                                        <p:attrNameLst>
                                          <p:attrName>style.visibility</p:attrName>
                                        </p:attrNameLst>
                                      </p:cBhvr>
                                      <p:to>
                                        <p:strVal val="visible"/>
                                      </p:to>
                                    </p:set>
                                    <p:animEffect transition="in" filter="wipe(left)">
                                      <p:cBhvr>
                                        <p:cTn id="77" dur="500"/>
                                        <p:tgtEl>
                                          <p:spTgt spid="45"/>
                                        </p:tgtEl>
                                      </p:cBhvr>
                                    </p:animEffect>
                                  </p:childTnLst>
                                </p:cTn>
                              </p:par>
                            </p:childTnLst>
                          </p:cTn>
                        </p:par>
                      </p:childTnLst>
                    </p:cTn>
                  </p:par>
                  <p:par>
                    <p:cTn id="78" fill="hold" nodeType="clickPar">
                      <p:stCondLst>
                        <p:cond delay="indefinite"/>
                        <p:cond evt="onBegin" delay="0">
                          <p:tn val="77"/>
                        </p:cond>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barn(inVertical)">
                                      <p:cBhvr>
                                        <p:cTn id="82" dur="500"/>
                                        <p:tgtEl>
                                          <p:spTgt spid="47"/>
                                        </p:tgtEl>
                                      </p:cBhvr>
                                    </p:animEffect>
                                  </p:childTnLst>
                                </p:cTn>
                              </p:par>
                            </p:childTnLst>
                          </p:cTn>
                        </p:par>
                      </p:childTnLst>
                    </p:cTn>
                  </p:par>
                  <p:par>
                    <p:cTn id="83" fill="hold" nodeType="clickPar">
                      <p:stCondLst>
                        <p:cond delay="indefinite"/>
                        <p:cond evt="onBegin" delay="0">
                          <p:tn val="82"/>
                        </p:cond>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wipe(left)">
                                      <p:cBhvr>
                                        <p:cTn id="87" dur="500"/>
                                        <p:tgtEl>
                                          <p:spTgt spid="49"/>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48"/>
                                        </p:tgtEl>
                                        <p:attrNameLst>
                                          <p:attrName>style.visibility</p:attrName>
                                        </p:attrNameLst>
                                      </p:cBhvr>
                                      <p:to>
                                        <p:strVal val="visible"/>
                                      </p:to>
                                    </p:set>
                                    <p:animEffect transition="in" filter="wipe(left)">
                                      <p:cBhvr>
                                        <p:cTn id="90" dur="500"/>
                                        <p:tgtEl>
                                          <p:spTgt spid="48"/>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50"/>
                                        </p:tgtEl>
                                        <p:attrNameLst>
                                          <p:attrName>style.visibility</p:attrName>
                                        </p:attrNameLst>
                                      </p:cBhvr>
                                      <p:to>
                                        <p:strVal val="visible"/>
                                      </p:to>
                                    </p:set>
                                    <p:animEffect transition="in" filter="barn(inVertical)">
                                      <p:cBhvr>
                                        <p:cTn id="95" dur="500"/>
                                        <p:tgtEl>
                                          <p:spTgt spid="50"/>
                                        </p:tgtEl>
                                      </p:cBhvr>
                                    </p:animEffect>
                                  </p:childTnLst>
                                </p:cTn>
                              </p:par>
                            </p:childTnLst>
                          </p:cTn>
                        </p:par>
                      </p:childTnLst>
                    </p:cTn>
                  </p:par>
                  <p:par>
                    <p:cTn id="96" fill="hold" nodeType="clickPar">
                      <p:stCondLst>
                        <p:cond delay="indefinite"/>
                        <p:cond evt="onBegin" delay="0">
                          <p:tn val="95"/>
                        </p:cond>
                      </p:stCondLst>
                      <p:childTnLst>
                        <p:par>
                          <p:cTn id="97" fill="hold">
                            <p:stCondLst>
                              <p:cond delay="0"/>
                            </p:stCondLst>
                            <p:childTnLst>
                              <p:par>
                                <p:cTn id="98" presetID="22" presetClass="entr" presetSubtype="8" fill="hold" nodeType="clickEffect">
                                  <p:stCondLst>
                                    <p:cond delay="0"/>
                                  </p:stCondLst>
                                  <p:childTnLst>
                                    <p:set>
                                      <p:cBhvr>
                                        <p:cTn id="99" dur="1" fill="hold">
                                          <p:stCondLst>
                                            <p:cond delay="0"/>
                                          </p:stCondLst>
                                        </p:cTn>
                                        <p:tgtEl>
                                          <p:spTgt spid="52"/>
                                        </p:tgtEl>
                                        <p:attrNameLst>
                                          <p:attrName>style.visibility</p:attrName>
                                        </p:attrNameLst>
                                      </p:cBhvr>
                                      <p:to>
                                        <p:strVal val="visible"/>
                                      </p:to>
                                    </p:set>
                                    <p:animEffect transition="in" filter="wipe(left)">
                                      <p:cBhvr>
                                        <p:cTn id="100" dur="500"/>
                                        <p:tgtEl>
                                          <p:spTgt spid="52"/>
                                        </p:tgtEl>
                                      </p:cBhvr>
                                    </p:animEffect>
                                  </p:childTnLst>
                                </p:cTn>
                              </p:par>
                              <p:par>
                                <p:cTn id="101" presetID="22" presetClass="entr" presetSubtype="8" fill="hold" grpId="0" nodeType="withEffect">
                                  <p:stCondLst>
                                    <p:cond delay="0"/>
                                  </p:stCondLst>
                                  <p:childTnLst>
                                    <p:set>
                                      <p:cBhvr>
                                        <p:cTn id="102" dur="1" fill="hold">
                                          <p:stCondLst>
                                            <p:cond delay="0"/>
                                          </p:stCondLst>
                                        </p:cTn>
                                        <p:tgtEl>
                                          <p:spTgt spid="51"/>
                                        </p:tgtEl>
                                        <p:attrNameLst>
                                          <p:attrName>style.visibility</p:attrName>
                                        </p:attrNameLst>
                                      </p:cBhvr>
                                      <p:to>
                                        <p:strVal val="visible"/>
                                      </p:to>
                                    </p:set>
                                    <p:animEffect transition="in" filter="wipe(left)">
                                      <p:cBhvr>
                                        <p:cTn id="103" dur="500"/>
                                        <p:tgtEl>
                                          <p:spTgt spid="51"/>
                                        </p:tgtEl>
                                      </p:cBhvr>
                                    </p:animEffect>
                                  </p:childTnLst>
                                </p:cTn>
                              </p:par>
                            </p:childTnLst>
                          </p:cTn>
                        </p:par>
                      </p:childTnLst>
                    </p:cTn>
                  </p:par>
                  <p:par>
                    <p:cTn id="104" fill="hold" nodeType="clickPar">
                      <p:stCondLst>
                        <p:cond delay="indefinite"/>
                        <p:cond evt="onBegin" delay="0">
                          <p:tn val="103"/>
                        </p:cond>
                      </p:stCondLst>
                      <p:childTnLst>
                        <p:par>
                          <p:cTn id="105" fill="hold">
                            <p:stCondLst>
                              <p:cond delay="0"/>
                            </p:stCondLst>
                            <p:childTnLst>
                              <p:par>
                                <p:cTn id="106" presetID="16" presetClass="entr" presetSubtype="21" fill="hold" grpId="0" nodeType="clickEffect">
                                  <p:stCondLst>
                                    <p:cond delay="0"/>
                                  </p:stCondLst>
                                  <p:childTnLst>
                                    <p:set>
                                      <p:cBhvr>
                                        <p:cTn id="107" dur="1" fill="hold">
                                          <p:stCondLst>
                                            <p:cond delay="0"/>
                                          </p:stCondLst>
                                        </p:cTn>
                                        <p:tgtEl>
                                          <p:spTgt spid="20"/>
                                        </p:tgtEl>
                                        <p:attrNameLst>
                                          <p:attrName>style.visibility</p:attrName>
                                        </p:attrNameLst>
                                      </p:cBhvr>
                                      <p:to>
                                        <p:strVal val="visible"/>
                                      </p:to>
                                    </p:set>
                                    <p:animEffect transition="in" filter="barn(inVertical)">
                                      <p:cBhvr>
                                        <p:cTn id="108" dur="500"/>
                                        <p:tgtEl>
                                          <p:spTgt spid="20"/>
                                        </p:tgtEl>
                                      </p:cBhvr>
                                    </p:animEffect>
                                  </p:childTnLst>
                                </p:cTn>
                              </p:par>
                            </p:childTnLst>
                          </p:cTn>
                        </p:par>
                      </p:childTnLst>
                    </p:cTn>
                  </p:par>
                  <p:par>
                    <p:cTn id="109" fill="hold" nodeType="clickPar">
                      <p:stCondLst>
                        <p:cond delay="indefinite"/>
                        <p:cond evt="onBegin" delay="0">
                          <p:tn val="108"/>
                        </p:cond>
                      </p:stCondLst>
                      <p:childTnLst>
                        <p:par>
                          <p:cTn id="110" fill="hold">
                            <p:stCondLst>
                              <p:cond delay="0"/>
                            </p:stCondLst>
                            <p:childTnLst>
                              <p:par>
                                <p:cTn id="111" presetID="22" presetClass="entr" presetSubtype="8" fill="hold" nodeType="clickEffect">
                                  <p:stCondLst>
                                    <p:cond delay="0"/>
                                  </p:stCondLst>
                                  <p:childTnLst>
                                    <p:set>
                                      <p:cBhvr>
                                        <p:cTn id="112" dur="1" fill="hold">
                                          <p:stCondLst>
                                            <p:cond delay="0"/>
                                          </p:stCondLst>
                                        </p:cTn>
                                        <p:tgtEl>
                                          <p:spTgt spid="23"/>
                                        </p:tgtEl>
                                        <p:attrNameLst>
                                          <p:attrName>style.visibility</p:attrName>
                                        </p:attrNameLst>
                                      </p:cBhvr>
                                      <p:to>
                                        <p:strVal val="visible"/>
                                      </p:to>
                                    </p:set>
                                    <p:animEffect transition="in" filter="wipe(left)">
                                      <p:cBhvr>
                                        <p:cTn id="113" dur="500"/>
                                        <p:tgtEl>
                                          <p:spTgt spid="23"/>
                                        </p:tgtEl>
                                      </p:cBhvr>
                                    </p:animEffect>
                                  </p:childTnLst>
                                </p:cTn>
                              </p:par>
                            </p:childTnLst>
                          </p:cTn>
                        </p:par>
                      </p:childTnLst>
                    </p:cTn>
                  </p:par>
                  <p:par>
                    <p:cTn id="114" fill="hold" nodeType="clickPar">
                      <p:stCondLst>
                        <p:cond delay="indefinite"/>
                        <p:cond evt="onBegin" delay="0">
                          <p:tn val="113"/>
                        </p:cond>
                      </p:stCondLst>
                      <p:childTnLst>
                        <p:par>
                          <p:cTn id="115" fill="hold">
                            <p:stCondLst>
                              <p:cond delay="0"/>
                            </p:stCondLst>
                            <p:childTnLst>
                              <p:par>
                                <p:cTn id="116" presetID="22" presetClass="entr" presetSubtype="8" fill="hold" nodeType="clickEffect">
                                  <p:stCondLst>
                                    <p:cond delay="0"/>
                                  </p:stCondLst>
                                  <p:childTnLst>
                                    <p:set>
                                      <p:cBhvr>
                                        <p:cTn id="117" dur="1" fill="hold">
                                          <p:stCondLst>
                                            <p:cond delay="0"/>
                                          </p:stCondLst>
                                        </p:cTn>
                                        <p:tgtEl>
                                          <p:spTgt spid="21">
                                            <p:txEl>
                                              <p:pRg st="0" end="0"/>
                                            </p:txEl>
                                          </p:spTgt>
                                        </p:tgtEl>
                                        <p:attrNameLst>
                                          <p:attrName>style.visibility</p:attrName>
                                        </p:attrNameLst>
                                      </p:cBhvr>
                                      <p:to>
                                        <p:strVal val="visible"/>
                                      </p:to>
                                    </p:set>
                                    <p:animEffect transition="in" filter="wipe(left)">
                                      <p:cBhvr>
                                        <p:cTn id="118" dur="500"/>
                                        <p:tgtEl>
                                          <p:spTgt spid="21">
                                            <p:txEl>
                                              <p:pRg st="0" end="0"/>
                                            </p:txEl>
                                          </p:spTgt>
                                        </p:tgtEl>
                                      </p:cBhvr>
                                    </p:animEffect>
                                  </p:childTnLst>
                                </p:cTn>
                              </p:par>
                            </p:childTnLst>
                          </p:cTn>
                        </p:par>
                      </p:childTnLst>
                    </p:cTn>
                  </p:par>
                  <p:par>
                    <p:cTn id="119" fill="hold" nodeType="clickPar">
                      <p:stCondLst>
                        <p:cond delay="indefinite"/>
                        <p:cond evt="onBegin" delay="0">
                          <p:tn val="118"/>
                        </p:cond>
                      </p:stCondLst>
                      <p:childTnLst>
                        <p:par>
                          <p:cTn id="120" fill="hold">
                            <p:stCondLst>
                              <p:cond delay="0"/>
                            </p:stCondLst>
                            <p:childTnLst>
                              <p:par>
                                <p:cTn id="121" presetID="22" presetClass="entr" presetSubtype="8" fill="hold" nodeType="clickEffect">
                                  <p:stCondLst>
                                    <p:cond delay="0"/>
                                  </p:stCondLst>
                                  <p:childTnLst>
                                    <p:set>
                                      <p:cBhvr>
                                        <p:cTn id="122" dur="1" fill="hold">
                                          <p:stCondLst>
                                            <p:cond delay="0"/>
                                          </p:stCondLst>
                                        </p:cTn>
                                        <p:tgtEl>
                                          <p:spTgt spid="21">
                                            <p:txEl>
                                              <p:pRg st="1" end="1"/>
                                            </p:txEl>
                                          </p:spTgt>
                                        </p:tgtEl>
                                        <p:attrNameLst>
                                          <p:attrName>style.visibility</p:attrName>
                                        </p:attrNameLst>
                                      </p:cBhvr>
                                      <p:to>
                                        <p:strVal val="visible"/>
                                      </p:to>
                                    </p:set>
                                    <p:animEffect transition="in" filter="wipe(left)">
                                      <p:cBhvr>
                                        <p:cTn id="123" dur="500"/>
                                        <p:tgtEl>
                                          <p:spTgt spid="21">
                                            <p:txEl>
                                              <p:pRg st="1" end="1"/>
                                            </p:txEl>
                                          </p:spTgt>
                                        </p:tgtEl>
                                      </p:cBhvr>
                                    </p:animEffect>
                                  </p:childTnLst>
                                </p:cTn>
                              </p:par>
                            </p:childTnLst>
                          </p:cTn>
                        </p:par>
                      </p:childTnLst>
                    </p:cTn>
                  </p:par>
                  <p:par>
                    <p:cTn id="124" fill="hold" nodeType="clickPar">
                      <p:stCondLst>
                        <p:cond delay="indefinite"/>
                        <p:cond evt="onBegin" delay="0">
                          <p:tn val="123"/>
                        </p:cond>
                      </p:stCondLst>
                      <p:childTnLst>
                        <p:par>
                          <p:cTn id="125" fill="hold">
                            <p:stCondLst>
                              <p:cond delay="0"/>
                            </p:stCondLst>
                            <p:childTnLst>
                              <p:par>
                                <p:cTn id="126" presetID="22" presetClass="entr" presetSubtype="8" fill="hold" nodeType="clickEffect">
                                  <p:stCondLst>
                                    <p:cond delay="0"/>
                                  </p:stCondLst>
                                  <p:childTnLst>
                                    <p:set>
                                      <p:cBhvr>
                                        <p:cTn id="127" dur="1" fill="hold">
                                          <p:stCondLst>
                                            <p:cond delay="0"/>
                                          </p:stCondLst>
                                        </p:cTn>
                                        <p:tgtEl>
                                          <p:spTgt spid="21">
                                            <p:txEl>
                                              <p:pRg st="2" end="2"/>
                                            </p:txEl>
                                          </p:spTgt>
                                        </p:tgtEl>
                                        <p:attrNameLst>
                                          <p:attrName>style.visibility</p:attrName>
                                        </p:attrNameLst>
                                      </p:cBhvr>
                                      <p:to>
                                        <p:strVal val="visible"/>
                                      </p:to>
                                    </p:set>
                                    <p:animEffect transition="in" filter="wipe(left)">
                                      <p:cBhvr>
                                        <p:cTn id="128" dur="500"/>
                                        <p:tgtEl>
                                          <p:spTgt spid="21">
                                            <p:txEl>
                                              <p:pRg st="2" end="2"/>
                                            </p:txEl>
                                          </p:spTgt>
                                        </p:tgtEl>
                                      </p:cBhvr>
                                    </p:animEffect>
                                  </p:childTnLst>
                                </p:cTn>
                              </p:par>
                            </p:childTnLst>
                          </p:cTn>
                        </p:par>
                      </p:childTnLst>
                    </p:cTn>
                  </p:par>
                  <p:par>
                    <p:cTn id="129" fill="hold" nodeType="clickPar">
                      <p:stCondLst>
                        <p:cond delay="indefinite"/>
                        <p:cond evt="onBegin" delay="0">
                          <p:tn val="128"/>
                        </p:cond>
                      </p:stCondLst>
                      <p:childTnLst>
                        <p:par>
                          <p:cTn id="130" fill="hold">
                            <p:stCondLst>
                              <p:cond delay="0"/>
                            </p:stCondLst>
                            <p:childTnLst>
                              <p:par>
                                <p:cTn id="131" presetID="22" presetClass="entr" presetSubtype="8" fill="hold" nodeType="clickEffect">
                                  <p:stCondLst>
                                    <p:cond delay="0"/>
                                  </p:stCondLst>
                                  <p:childTnLst>
                                    <p:set>
                                      <p:cBhvr>
                                        <p:cTn id="132" dur="1" fill="hold">
                                          <p:stCondLst>
                                            <p:cond delay="0"/>
                                          </p:stCondLst>
                                        </p:cTn>
                                        <p:tgtEl>
                                          <p:spTgt spid="21">
                                            <p:txEl>
                                              <p:pRg st="3" end="3"/>
                                            </p:txEl>
                                          </p:spTgt>
                                        </p:tgtEl>
                                        <p:attrNameLst>
                                          <p:attrName>style.visibility</p:attrName>
                                        </p:attrNameLst>
                                      </p:cBhvr>
                                      <p:to>
                                        <p:strVal val="visible"/>
                                      </p:to>
                                    </p:set>
                                    <p:animEffect transition="in" filter="wipe(left)">
                                      <p:cBhvr>
                                        <p:cTn id="133" dur="500"/>
                                        <p:tgtEl>
                                          <p:spTgt spid="21">
                                            <p:txEl>
                                              <p:pRg st="3" end="3"/>
                                            </p:txEl>
                                          </p:spTgt>
                                        </p:tgtEl>
                                      </p:cBhvr>
                                    </p:animEffect>
                                  </p:childTnLst>
                                </p:cTn>
                              </p:par>
                            </p:childTnLst>
                          </p:cTn>
                        </p:par>
                      </p:childTnLst>
                    </p:cTn>
                  </p:par>
                  <p:par>
                    <p:cTn id="134" fill="hold" nodeType="clickPar">
                      <p:stCondLst>
                        <p:cond delay="indefinite"/>
                        <p:cond evt="onBegin" delay="0">
                          <p:tn val="133"/>
                        </p:cond>
                      </p:stCondLst>
                      <p:childTnLst>
                        <p:par>
                          <p:cTn id="135" fill="hold">
                            <p:stCondLst>
                              <p:cond delay="0"/>
                            </p:stCondLst>
                            <p:childTnLst>
                              <p:par>
                                <p:cTn id="136" presetID="22" presetClass="entr" presetSubtype="8" fill="hold" nodeType="clickEffect">
                                  <p:stCondLst>
                                    <p:cond delay="0"/>
                                  </p:stCondLst>
                                  <p:childTnLst>
                                    <p:set>
                                      <p:cBhvr>
                                        <p:cTn id="137" dur="1" fill="hold">
                                          <p:stCondLst>
                                            <p:cond delay="0"/>
                                          </p:stCondLst>
                                        </p:cTn>
                                        <p:tgtEl>
                                          <p:spTgt spid="21">
                                            <p:txEl>
                                              <p:pRg st="4" end="4"/>
                                            </p:txEl>
                                          </p:spTgt>
                                        </p:tgtEl>
                                        <p:attrNameLst>
                                          <p:attrName>style.visibility</p:attrName>
                                        </p:attrNameLst>
                                      </p:cBhvr>
                                      <p:to>
                                        <p:strVal val="visible"/>
                                      </p:to>
                                    </p:set>
                                    <p:animEffect transition="in" filter="wipe(left)">
                                      <p:cBhvr>
                                        <p:cTn id="138" dur="500"/>
                                        <p:tgtEl>
                                          <p:spTgt spid="21">
                                            <p:txEl>
                                              <p:pRg st="4" end="4"/>
                                            </p:txEl>
                                          </p:spTgt>
                                        </p:tgtEl>
                                      </p:cBhvr>
                                    </p:animEffect>
                                  </p:childTnLst>
                                </p:cTn>
                              </p:par>
                            </p:childTnLst>
                          </p:cTn>
                        </p:par>
                      </p:childTnLst>
                    </p:cTn>
                  </p:par>
                  <p:par>
                    <p:cTn id="139" fill="hold" nodeType="clickPar">
                      <p:stCondLst>
                        <p:cond delay="indefinite"/>
                        <p:cond evt="onBegin" delay="0">
                          <p:tn val="138"/>
                        </p:cond>
                      </p:stCondLst>
                      <p:childTnLst>
                        <p:par>
                          <p:cTn id="140" fill="hold">
                            <p:stCondLst>
                              <p:cond delay="0"/>
                            </p:stCondLst>
                            <p:childTnLst>
                              <p:par>
                                <p:cTn id="141" presetID="22" presetClass="entr" presetSubtype="8" fill="hold" grpId="0" nodeType="clickEffect">
                                  <p:stCondLst>
                                    <p:cond delay="0"/>
                                  </p:stCondLst>
                                  <p:childTnLst>
                                    <p:set>
                                      <p:cBhvr>
                                        <p:cTn id="142" dur="1" fill="hold">
                                          <p:stCondLst>
                                            <p:cond delay="0"/>
                                          </p:stCondLst>
                                        </p:cTn>
                                        <p:tgtEl>
                                          <p:spTgt spid="53"/>
                                        </p:tgtEl>
                                        <p:attrNameLst>
                                          <p:attrName>style.visibility</p:attrName>
                                        </p:attrNameLst>
                                      </p:cBhvr>
                                      <p:to>
                                        <p:strVal val="visible"/>
                                      </p:to>
                                    </p:set>
                                    <p:animEffect transition="in" filter="wipe(left)">
                                      <p:cBhvr>
                                        <p:cTn id="143" dur="500"/>
                                        <p:tgtEl>
                                          <p:spTgt spid="53"/>
                                        </p:tgtEl>
                                      </p:cBhvr>
                                    </p:animEffect>
                                  </p:childTnLst>
                                </p:cTn>
                              </p:par>
                            </p:childTnLst>
                          </p:cTn>
                        </p:par>
                      </p:childTnLst>
                    </p:cTn>
                  </p:par>
                  <p:par>
                    <p:cTn id="144" fill="hold" nodeType="clickPar">
                      <p:stCondLst>
                        <p:cond delay="indefinite"/>
                        <p:cond evt="onBegin" delay="0">
                          <p:tn val="143"/>
                        </p:cond>
                      </p:stCondLst>
                      <p:childTnLst>
                        <p:par>
                          <p:cTn id="145" fill="hold">
                            <p:stCondLst>
                              <p:cond delay="0"/>
                            </p:stCondLst>
                            <p:childTnLst>
                              <p:par>
                                <p:cTn id="146" presetID="22" presetClass="entr" presetSubtype="8" fill="hold" grpId="0" nodeType="clickEffect">
                                  <p:stCondLst>
                                    <p:cond delay="0"/>
                                  </p:stCondLst>
                                  <p:childTnLst>
                                    <p:set>
                                      <p:cBhvr>
                                        <p:cTn id="147" dur="1" fill="hold">
                                          <p:stCondLst>
                                            <p:cond delay="0"/>
                                          </p:stCondLst>
                                        </p:cTn>
                                        <p:tgtEl>
                                          <p:spTgt spid="54"/>
                                        </p:tgtEl>
                                        <p:attrNameLst>
                                          <p:attrName>style.visibility</p:attrName>
                                        </p:attrNameLst>
                                      </p:cBhvr>
                                      <p:to>
                                        <p:strVal val="visible"/>
                                      </p:to>
                                    </p:set>
                                    <p:animEffect transition="in" filter="wipe(left)">
                                      <p:cBhvr>
                                        <p:cTn id="148" dur="500"/>
                                        <p:tgtEl>
                                          <p:spTgt spid="54"/>
                                        </p:tgtEl>
                                      </p:cBhvr>
                                    </p:animEffect>
                                  </p:childTnLst>
                                </p:cTn>
                              </p:par>
                            </p:childTnLst>
                          </p:cTn>
                        </p:par>
                      </p:childTnLst>
                    </p:cTn>
                  </p:par>
                  <p:par>
                    <p:cTn id="149" fill="hold" nodeType="clickPar">
                      <p:stCondLst>
                        <p:cond delay="indefinite"/>
                        <p:cond evt="onBegin" delay="0">
                          <p:tn val="148"/>
                        </p:cond>
                      </p:stCondLst>
                      <p:childTnLst>
                        <p:par>
                          <p:cTn id="150" fill="hold">
                            <p:stCondLst>
                              <p:cond delay="0"/>
                            </p:stCondLst>
                            <p:childTnLst>
                              <p:par>
                                <p:cTn id="151" presetID="22" presetClass="entr" presetSubtype="8" fill="hold" grpId="0" nodeType="clickEffect">
                                  <p:stCondLst>
                                    <p:cond delay="0"/>
                                  </p:stCondLst>
                                  <p:childTnLst>
                                    <p:set>
                                      <p:cBhvr>
                                        <p:cTn id="152" dur="1" fill="hold">
                                          <p:stCondLst>
                                            <p:cond delay="0"/>
                                          </p:stCondLst>
                                        </p:cTn>
                                        <p:tgtEl>
                                          <p:spTgt spid="55"/>
                                        </p:tgtEl>
                                        <p:attrNameLst>
                                          <p:attrName>style.visibility</p:attrName>
                                        </p:attrNameLst>
                                      </p:cBhvr>
                                      <p:to>
                                        <p:strVal val="visible"/>
                                      </p:to>
                                    </p:set>
                                    <p:animEffect transition="in" filter="wipe(left)">
                                      <p:cBhvr>
                                        <p:cTn id="153" dur="500"/>
                                        <p:tgtEl>
                                          <p:spTgt spid="55"/>
                                        </p:tgtEl>
                                      </p:cBhvr>
                                    </p:animEffect>
                                  </p:childTnLst>
                                </p:cTn>
                              </p:par>
                            </p:childTnLst>
                          </p:cTn>
                        </p:par>
                      </p:childTnLst>
                    </p:cTn>
                  </p:par>
                  <p:par>
                    <p:cTn id="154" fill="hold" nodeType="clickPar">
                      <p:stCondLst>
                        <p:cond delay="indefinite"/>
                        <p:cond evt="onBegin" delay="0">
                          <p:tn val="153"/>
                        </p:cond>
                      </p:stCondLst>
                      <p:childTnLst>
                        <p:par>
                          <p:cTn id="155" fill="hold">
                            <p:stCondLst>
                              <p:cond delay="0"/>
                            </p:stCondLst>
                            <p:childTnLst>
                              <p:par>
                                <p:cTn id="156" presetID="22" presetClass="entr" presetSubtype="8" fill="hold" grpId="0" nodeType="clickEffect">
                                  <p:stCondLst>
                                    <p:cond delay="0"/>
                                  </p:stCondLst>
                                  <p:childTnLst>
                                    <p:set>
                                      <p:cBhvr>
                                        <p:cTn id="157" dur="1" fill="hold">
                                          <p:stCondLst>
                                            <p:cond delay="0"/>
                                          </p:stCondLst>
                                        </p:cTn>
                                        <p:tgtEl>
                                          <p:spTgt spid="56"/>
                                        </p:tgtEl>
                                        <p:attrNameLst>
                                          <p:attrName>style.visibility</p:attrName>
                                        </p:attrNameLst>
                                      </p:cBhvr>
                                      <p:to>
                                        <p:strVal val="visible"/>
                                      </p:to>
                                    </p:set>
                                    <p:animEffect transition="in" filter="wipe(left)">
                                      <p:cBhvr>
                                        <p:cTn id="158" dur="500"/>
                                        <p:tgtEl>
                                          <p:spTgt spid="56"/>
                                        </p:tgtEl>
                                      </p:cBhvr>
                                    </p:animEffect>
                                  </p:childTnLst>
                                </p:cTn>
                              </p:par>
                            </p:childTnLst>
                          </p:cTn>
                        </p:par>
                      </p:childTnLst>
                    </p:cTn>
                  </p:par>
                  <p:par>
                    <p:cTn id="159" fill="hold" nodeType="clickPar">
                      <p:stCondLst>
                        <p:cond delay="indefinite"/>
                        <p:cond evt="onBegin" delay="0">
                          <p:tn val="158"/>
                        </p:cond>
                      </p:stCondLst>
                      <p:childTnLst>
                        <p:par>
                          <p:cTn id="160" fill="hold">
                            <p:stCondLst>
                              <p:cond delay="0"/>
                            </p:stCondLst>
                            <p:childTnLst>
                              <p:par>
                                <p:cTn id="161" presetID="16" presetClass="entr" presetSubtype="21" fill="hold" grpId="0" nodeType="clickEffect">
                                  <p:stCondLst>
                                    <p:cond delay="0"/>
                                  </p:stCondLst>
                                  <p:childTnLst>
                                    <p:set>
                                      <p:cBhvr>
                                        <p:cTn id="162" dur="1" fill="hold">
                                          <p:stCondLst>
                                            <p:cond delay="0"/>
                                          </p:stCondLst>
                                        </p:cTn>
                                        <p:tgtEl>
                                          <p:spTgt spid="57"/>
                                        </p:tgtEl>
                                        <p:attrNameLst>
                                          <p:attrName>style.visibility</p:attrName>
                                        </p:attrNameLst>
                                      </p:cBhvr>
                                      <p:to>
                                        <p:strVal val="visible"/>
                                      </p:to>
                                    </p:set>
                                    <p:animEffect transition="in" filter="barn(inVertical)">
                                      <p:cBhvr>
                                        <p:cTn id="163" dur="500"/>
                                        <p:tgtEl>
                                          <p:spTgt spid="57"/>
                                        </p:tgtEl>
                                      </p:cBhvr>
                                    </p:animEffect>
                                  </p:childTnLst>
                                </p:cTn>
                              </p:par>
                            </p:childTnLst>
                          </p:cTn>
                        </p:par>
                      </p:childTnLst>
                    </p:cTn>
                  </p:par>
                  <p:par>
                    <p:cTn id="164" fill="hold" nodeType="clickPar">
                      <p:stCondLst>
                        <p:cond delay="indefinite"/>
                        <p:cond evt="onBegin" delay="0">
                          <p:tn val="163"/>
                        </p:cond>
                      </p:stCondLst>
                      <p:childTnLst>
                        <p:par>
                          <p:cTn id="165" fill="hold">
                            <p:stCondLst>
                              <p:cond delay="0"/>
                            </p:stCondLst>
                            <p:childTnLst>
                              <p:par>
                                <p:cTn id="166" presetID="22" presetClass="entr" presetSubtype="1" fill="hold" nodeType="clickEffect">
                                  <p:stCondLst>
                                    <p:cond delay="0"/>
                                  </p:stCondLst>
                                  <p:childTnLst>
                                    <p:set>
                                      <p:cBhvr>
                                        <p:cTn id="167" dur="1" fill="hold">
                                          <p:stCondLst>
                                            <p:cond delay="0"/>
                                          </p:stCondLst>
                                        </p:cTn>
                                        <p:tgtEl>
                                          <p:spTgt spid="28"/>
                                        </p:tgtEl>
                                        <p:attrNameLst>
                                          <p:attrName>style.visibility</p:attrName>
                                        </p:attrNameLst>
                                      </p:cBhvr>
                                      <p:to>
                                        <p:strVal val="visible"/>
                                      </p:to>
                                    </p:set>
                                    <p:animEffect transition="in" filter="wipe(up)">
                                      <p:cBhvr>
                                        <p:cTn id="168" dur="500"/>
                                        <p:tgtEl>
                                          <p:spTgt spid="28"/>
                                        </p:tgtEl>
                                      </p:cBhvr>
                                    </p:animEffect>
                                  </p:childTnLst>
                                </p:cTn>
                              </p:par>
                            </p:childTnLst>
                          </p:cTn>
                        </p:par>
                      </p:childTnLst>
                    </p:cTn>
                  </p:par>
                  <p:par>
                    <p:cTn id="169" fill="hold" nodeType="clickPar">
                      <p:stCondLst>
                        <p:cond delay="indefinite"/>
                        <p:cond evt="onBegin" delay="0">
                          <p:tn val="168"/>
                        </p:cond>
                      </p:stCondLst>
                      <p:childTnLst>
                        <p:par>
                          <p:cTn id="170" fill="hold">
                            <p:stCondLst>
                              <p:cond delay="0"/>
                            </p:stCondLst>
                            <p:childTnLst>
                              <p:par>
                                <p:cTn id="171" presetID="22" presetClass="entr" presetSubtype="8" fill="hold" nodeType="clickEffect">
                                  <p:stCondLst>
                                    <p:cond delay="0"/>
                                  </p:stCondLst>
                                  <p:childTnLst>
                                    <p:set>
                                      <p:cBhvr>
                                        <p:cTn id="172" dur="1" fill="hold">
                                          <p:stCondLst>
                                            <p:cond delay="0"/>
                                          </p:stCondLst>
                                        </p:cTn>
                                        <p:tgtEl>
                                          <p:spTgt spid="26">
                                            <p:txEl>
                                              <p:pRg st="0" end="0"/>
                                            </p:txEl>
                                          </p:spTgt>
                                        </p:tgtEl>
                                        <p:attrNameLst>
                                          <p:attrName>style.visibility</p:attrName>
                                        </p:attrNameLst>
                                      </p:cBhvr>
                                      <p:to>
                                        <p:strVal val="visible"/>
                                      </p:to>
                                    </p:set>
                                    <p:animEffect transition="in" filter="wipe(left)">
                                      <p:cBhvr>
                                        <p:cTn id="173" dur="500"/>
                                        <p:tgtEl>
                                          <p:spTgt spid="26">
                                            <p:txEl>
                                              <p:pRg st="0" end="0"/>
                                            </p:txEl>
                                          </p:spTgt>
                                        </p:tgtEl>
                                      </p:cBhvr>
                                    </p:animEffect>
                                  </p:childTnLst>
                                </p:cTn>
                              </p:par>
                            </p:childTnLst>
                          </p:cTn>
                        </p:par>
                      </p:childTnLst>
                    </p:cTn>
                  </p:par>
                  <p:par>
                    <p:cTn id="174" fill="hold" nodeType="clickPar">
                      <p:stCondLst>
                        <p:cond delay="indefinite"/>
                        <p:cond evt="onBegin" delay="0">
                          <p:tn val="173"/>
                        </p:cond>
                      </p:stCondLst>
                      <p:childTnLst>
                        <p:par>
                          <p:cTn id="175" fill="hold">
                            <p:stCondLst>
                              <p:cond delay="0"/>
                            </p:stCondLst>
                            <p:childTnLst>
                              <p:par>
                                <p:cTn id="176" presetID="22" presetClass="entr" presetSubtype="8" fill="hold" nodeType="clickEffect">
                                  <p:stCondLst>
                                    <p:cond delay="0"/>
                                  </p:stCondLst>
                                  <p:childTnLst>
                                    <p:set>
                                      <p:cBhvr>
                                        <p:cTn id="177" dur="1" fill="hold">
                                          <p:stCondLst>
                                            <p:cond delay="0"/>
                                          </p:stCondLst>
                                        </p:cTn>
                                        <p:tgtEl>
                                          <p:spTgt spid="26">
                                            <p:txEl>
                                              <p:pRg st="1" end="1"/>
                                            </p:txEl>
                                          </p:spTgt>
                                        </p:tgtEl>
                                        <p:attrNameLst>
                                          <p:attrName>style.visibility</p:attrName>
                                        </p:attrNameLst>
                                      </p:cBhvr>
                                      <p:to>
                                        <p:strVal val="visible"/>
                                      </p:to>
                                    </p:set>
                                    <p:animEffect transition="in" filter="wipe(left)">
                                      <p:cBhvr>
                                        <p:cTn id="178" dur="500"/>
                                        <p:tgtEl>
                                          <p:spTgt spid="26">
                                            <p:txEl>
                                              <p:pRg st="1" end="1"/>
                                            </p:txEl>
                                          </p:spTgt>
                                        </p:tgtEl>
                                      </p:cBhvr>
                                    </p:animEffect>
                                  </p:childTnLst>
                                </p:cTn>
                              </p:par>
                            </p:childTnLst>
                          </p:cTn>
                        </p:par>
                      </p:childTnLst>
                    </p:cTn>
                  </p:par>
                  <p:par>
                    <p:cTn id="179" fill="hold" nodeType="clickPar">
                      <p:stCondLst>
                        <p:cond delay="indefinite"/>
                        <p:cond evt="onBegin" delay="0">
                          <p:tn val="178"/>
                        </p:cond>
                      </p:stCondLst>
                      <p:childTnLst>
                        <p:par>
                          <p:cTn id="180" fill="hold">
                            <p:stCondLst>
                              <p:cond delay="0"/>
                            </p:stCondLst>
                            <p:childTnLst>
                              <p:par>
                                <p:cTn id="181" presetID="22" presetClass="entr" presetSubtype="8" fill="hold" nodeType="clickEffect">
                                  <p:stCondLst>
                                    <p:cond delay="0"/>
                                  </p:stCondLst>
                                  <p:childTnLst>
                                    <p:set>
                                      <p:cBhvr>
                                        <p:cTn id="182" dur="1" fill="hold">
                                          <p:stCondLst>
                                            <p:cond delay="0"/>
                                          </p:stCondLst>
                                        </p:cTn>
                                        <p:tgtEl>
                                          <p:spTgt spid="26">
                                            <p:txEl>
                                              <p:pRg st="2" end="2"/>
                                            </p:txEl>
                                          </p:spTgt>
                                        </p:tgtEl>
                                        <p:attrNameLst>
                                          <p:attrName>style.visibility</p:attrName>
                                        </p:attrNameLst>
                                      </p:cBhvr>
                                      <p:to>
                                        <p:strVal val="visible"/>
                                      </p:to>
                                    </p:set>
                                    <p:animEffect transition="in" filter="wipe(left)">
                                      <p:cBhvr>
                                        <p:cTn id="183" dur="500"/>
                                        <p:tgtEl>
                                          <p:spTgt spid="26">
                                            <p:txEl>
                                              <p:pRg st="2" end="2"/>
                                            </p:txEl>
                                          </p:spTgt>
                                        </p:tgtEl>
                                      </p:cBhvr>
                                    </p:animEffect>
                                  </p:childTnLst>
                                </p:cTn>
                              </p:par>
                            </p:childTnLst>
                          </p:cTn>
                        </p:par>
                      </p:childTnLst>
                    </p:cTn>
                  </p:par>
                  <p:par>
                    <p:cTn id="184" fill="hold" nodeType="clickPar">
                      <p:stCondLst>
                        <p:cond delay="indefinite"/>
                        <p:cond evt="onBegin" delay="0">
                          <p:tn val="183"/>
                        </p:cond>
                      </p:stCondLst>
                      <p:childTnLst>
                        <p:par>
                          <p:cTn id="185" fill="hold">
                            <p:stCondLst>
                              <p:cond delay="0"/>
                            </p:stCondLst>
                            <p:childTnLst>
                              <p:par>
                                <p:cTn id="186" presetID="22" presetClass="entr" presetSubtype="8" fill="hold" nodeType="clickEffect">
                                  <p:stCondLst>
                                    <p:cond delay="0"/>
                                  </p:stCondLst>
                                  <p:childTnLst>
                                    <p:set>
                                      <p:cBhvr>
                                        <p:cTn id="187" dur="1" fill="hold">
                                          <p:stCondLst>
                                            <p:cond delay="0"/>
                                          </p:stCondLst>
                                        </p:cTn>
                                        <p:tgtEl>
                                          <p:spTgt spid="26">
                                            <p:txEl>
                                              <p:pRg st="3" end="3"/>
                                            </p:txEl>
                                          </p:spTgt>
                                        </p:tgtEl>
                                        <p:attrNameLst>
                                          <p:attrName>style.visibility</p:attrName>
                                        </p:attrNameLst>
                                      </p:cBhvr>
                                      <p:to>
                                        <p:strVal val="visible"/>
                                      </p:to>
                                    </p:set>
                                    <p:animEffect transition="in" filter="wipe(left)">
                                      <p:cBhvr>
                                        <p:cTn id="188" dur="500"/>
                                        <p:tgtEl>
                                          <p:spTgt spid="26">
                                            <p:txEl>
                                              <p:pRg st="3" end="3"/>
                                            </p:txEl>
                                          </p:spTgt>
                                        </p:tgtEl>
                                      </p:cBhvr>
                                    </p:animEffect>
                                  </p:childTnLst>
                                </p:cTn>
                              </p:par>
                            </p:childTnLst>
                          </p:cTn>
                        </p:par>
                      </p:childTnLst>
                    </p:cTn>
                  </p:par>
                  <p:par>
                    <p:cTn id="189" fill="hold" nodeType="clickPar">
                      <p:stCondLst>
                        <p:cond delay="indefinite"/>
                        <p:cond evt="onBegin" delay="0">
                          <p:tn val="188"/>
                        </p:cond>
                      </p:stCondLst>
                      <p:childTnLst>
                        <p:par>
                          <p:cTn id="190" fill="hold">
                            <p:stCondLst>
                              <p:cond delay="0"/>
                            </p:stCondLst>
                            <p:childTnLst>
                              <p:par>
                                <p:cTn id="191" presetID="22" presetClass="entr" presetSubtype="8" fill="hold" nodeType="clickEffect">
                                  <p:stCondLst>
                                    <p:cond delay="0"/>
                                  </p:stCondLst>
                                  <p:childTnLst>
                                    <p:set>
                                      <p:cBhvr>
                                        <p:cTn id="192" dur="1" fill="hold">
                                          <p:stCondLst>
                                            <p:cond delay="0"/>
                                          </p:stCondLst>
                                        </p:cTn>
                                        <p:tgtEl>
                                          <p:spTgt spid="26">
                                            <p:txEl>
                                              <p:pRg st="4" end="4"/>
                                            </p:txEl>
                                          </p:spTgt>
                                        </p:tgtEl>
                                        <p:attrNameLst>
                                          <p:attrName>style.visibility</p:attrName>
                                        </p:attrNameLst>
                                      </p:cBhvr>
                                      <p:to>
                                        <p:strVal val="visible"/>
                                      </p:to>
                                    </p:set>
                                    <p:animEffect transition="in" filter="wipe(left)">
                                      <p:cBhvr>
                                        <p:cTn id="193" dur="500"/>
                                        <p:tgtEl>
                                          <p:spTgt spid="26">
                                            <p:txEl>
                                              <p:pRg st="4" end="4"/>
                                            </p:txEl>
                                          </p:spTgt>
                                        </p:tgtEl>
                                      </p:cBhvr>
                                    </p:animEffect>
                                  </p:childTnLst>
                                </p:cTn>
                              </p:par>
                            </p:childTnLst>
                          </p:cTn>
                        </p:par>
                      </p:childTnLst>
                    </p:cTn>
                  </p:par>
                  <p:par>
                    <p:cTn id="194" fill="hold" nodeType="clickPar">
                      <p:stCondLst>
                        <p:cond delay="indefinite"/>
                        <p:cond evt="onBegin" delay="0">
                          <p:tn val="193"/>
                        </p:cond>
                      </p:stCondLst>
                      <p:childTnLst>
                        <p:par>
                          <p:cTn id="195" fill="hold">
                            <p:stCondLst>
                              <p:cond delay="0"/>
                            </p:stCondLst>
                            <p:childTnLst>
                              <p:par>
                                <p:cTn id="196" presetID="22" presetClass="entr" presetSubtype="8" fill="hold" grpId="0" nodeType="clickEffect">
                                  <p:stCondLst>
                                    <p:cond delay="0"/>
                                  </p:stCondLst>
                                  <p:childTnLst>
                                    <p:set>
                                      <p:cBhvr>
                                        <p:cTn id="197" dur="1" fill="hold">
                                          <p:stCondLst>
                                            <p:cond delay="0"/>
                                          </p:stCondLst>
                                        </p:cTn>
                                        <p:tgtEl>
                                          <p:spTgt spid="59"/>
                                        </p:tgtEl>
                                        <p:attrNameLst>
                                          <p:attrName>style.visibility</p:attrName>
                                        </p:attrNameLst>
                                      </p:cBhvr>
                                      <p:to>
                                        <p:strVal val="visible"/>
                                      </p:to>
                                    </p:set>
                                    <p:animEffect transition="in" filter="wipe(left)">
                                      <p:cBhvr>
                                        <p:cTn id="198" dur="500"/>
                                        <p:tgtEl>
                                          <p:spTgt spid="59"/>
                                        </p:tgtEl>
                                      </p:cBhvr>
                                    </p:animEffect>
                                  </p:childTnLst>
                                </p:cTn>
                              </p:par>
                            </p:childTnLst>
                          </p:cTn>
                        </p:par>
                      </p:childTnLst>
                    </p:cTn>
                  </p:par>
                  <p:par>
                    <p:cTn id="199" fill="hold" nodeType="clickPar">
                      <p:stCondLst>
                        <p:cond delay="indefinite"/>
                        <p:cond evt="onBegin" delay="0">
                          <p:tn val="198"/>
                        </p:cond>
                      </p:stCondLst>
                      <p:childTnLst>
                        <p:par>
                          <p:cTn id="200" fill="hold">
                            <p:stCondLst>
                              <p:cond delay="0"/>
                            </p:stCondLst>
                            <p:childTnLst>
                              <p:par>
                                <p:cTn id="201" presetID="22" presetClass="entr" presetSubtype="8" fill="hold" grpId="0" nodeType="clickEffect">
                                  <p:stCondLst>
                                    <p:cond delay="0"/>
                                  </p:stCondLst>
                                  <p:childTnLst>
                                    <p:set>
                                      <p:cBhvr>
                                        <p:cTn id="202" dur="1" fill="hold">
                                          <p:stCondLst>
                                            <p:cond delay="0"/>
                                          </p:stCondLst>
                                        </p:cTn>
                                        <p:tgtEl>
                                          <p:spTgt spid="60"/>
                                        </p:tgtEl>
                                        <p:attrNameLst>
                                          <p:attrName>style.visibility</p:attrName>
                                        </p:attrNameLst>
                                      </p:cBhvr>
                                      <p:to>
                                        <p:strVal val="visible"/>
                                      </p:to>
                                    </p:set>
                                    <p:animEffect transition="in" filter="wipe(left)">
                                      <p:cBhvr>
                                        <p:cTn id="203" dur="500"/>
                                        <p:tgtEl>
                                          <p:spTgt spid="60"/>
                                        </p:tgtEl>
                                      </p:cBhvr>
                                    </p:animEffect>
                                  </p:childTnLst>
                                </p:cTn>
                              </p:par>
                            </p:childTnLst>
                          </p:cTn>
                        </p:par>
                      </p:childTnLst>
                    </p:cTn>
                  </p:par>
                  <p:par>
                    <p:cTn id="204" fill="hold" nodeType="clickPar">
                      <p:stCondLst>
                        <p:cond delay="indefinite"/>
                        <p:cond evt="onBegin" delay="0">
                          <p:tn val="203"/>
                        </p:cond>
                      </p:stCondLst>
                      <p:childTnLst>
                        <p:par>
                          <p:cTn id="205" fill="hold">
                            <p:stCondLst>
                              <p:cond delay="0"/>
                            </p:stCondLst>
                            <p:childTnLst>
                              <p:par>
                                <p:cTn id="206" presetID="22" presetClass="entr" presetSubtype="8" fill="hold" grpId="0" nodeType="clickEffect">
                                  <p:stCondLst>
                                    <p:cond delay="0"/>
                                  </p:stCondLst>
                                  <p:childTnLst>
                                    <p:set>
                                      <p:cBhvr>
                                        <p:cTn id="207" dur="1" fill="hold">
                                          <p:stCondLst>
                                            <p:cond delay="0"/>
                                          </p:stCondLst>
                                        </p:cTn>
                                        <p:tgtEl>
                                          <p:spTgt spid="62"/>
                                        </p:tgtEl>
                                        <p:attrNameLst>
                                          <p:attrName>style.visibility</p:attrName>
                                        </p:attrNameLst>
                                      </p:cBhvr>
                                      <p:to>
                                        <p:strVal val="visible"/>
                                      </p:to>
                                    </p:set>
                                    <p:animEffect transition="in" filter="wipe(left)">
                                      <p:cBhvr>
                                        <p:cTn id="208" dur="500"/>
                                        <p:tgtEl>
                                          <p:spTgt spid="62"/>
                                        </p:tgtEl>
                                      </p:cBhvr>
                                    </p:animEffect>
                                  </p:childTnLst>
                                </p:cTn>
                              </p:par>
                            </p:childTnLst>
                          </p:cTn>
                        </p:par>
                      </p:childTnLst>
                    </p:cTn>
                  </p:par>
                  <p:par>
                    <p:cTn id="209" fill="hold" nodeType="clickPar">
                      <p:stCondLst>
                        <p:cond delay="indefinite"/>
                        <p:cond evt="onBegin" delay="0">
                          <p:tn val="208"/>
                        </p:cond>
                      </p:stCondLst>
                      <p:childTnLst>
                        <p:par>
                          <p:cTn id="210" fill="hold">
                            <p:stCondLst>
                              <p:cond delay="0"/>
                            </p:stCondLst>
                            <p:childTnLst>
                              <p:par>
                                <p:cTn id="211" presetID="22" presetClass="entr" presetSubtype="8" fill="hold" grpId="0" nodeType="clickEffect">
                                  <p:stCondLst>
                                    <p:cond delay="0"/>
                                  </p:stCondLst>
                                  <p:childTnLst>
                                    <p:set>
                                      <p:cBhvr>
                                        <p:cTn id="212" dur="1" fill="hold">
                                          <p:stCondLst>
                                            <p:cond delay="0"/>
                                          </p:stCondLst>
                                        </p:cTn>
                                        <p:tgtEl>
                                          <p:spTgt spid="63"/>
                                        </p:tgtEl>
                                        <p:attrNameLst>
                                          <p:attrName>style.visibility</p:attrName>
                                        </p:attrNameLst>
                                      </p:cBhvr>
                                      <p:to>
                                        <p:strVal val="visible"/>
                                      </p:to>
                                    </p:set>
                                    <p:animEffect transition="in" filter="wipe(left)">
                                      <p:cBhvr>
                                        <p:cTn id="213" dur="500"/>
                                        <p:tgtEl>
                                          <p:spTgt spid="63"/>
                                        </p:tgtEl>
                                      </p:cBhvr>
                                    </p:animEffect>
                                  </p:childTnLst>
                                </p:cTn>
                              </p:par>
                            </p:childTnLst>
                          </p:cTn>
                        </p:par>
                      </p:childTnLst>
                    </p:cTn>
                  </p:par>
                  <p:par>
                    <p:cTn id="214" fill="hold" nodeType="clickPar">
                      <p:stCondLst>
                        <p:cond delay="indefinite"/>
                        <p:cond evt="onBegin" delay="0">
                          <p:tn val="213"/>
                        </p:cond>
                      </p:stCondLst>
                      <p:childTnLst>
                        <p:par>
                          <p:cTn id="215" fill="hold">
                            <p:stCondLst>
                              <p:cond delay="0"/>
                            </p:stCondLst>
                            <p:childTnLst>
                              <p:par>
                                <p:cTn id="216" presetID="16" presetClass="entr" presetSubtype="21" fill="hold" grpId="0" nodeType="clickEffect">
                                  <p:stCondLst>
                                    <p:cond delay="0"/>
                                  </p:stCondLst>
                                  <p:childTnLst>
                                    <p:set>
                                      <p:cBhvr>
                                        <p:cTn id="217" dur="1" fill="hold">
                                          <p:stCondLst>
                                            <p:cond delay="0"/>
                                          </p:stCondLst>
                                        </p:cTn>
                                        <p:tgtEl>
                                          <p:spTgt spid="64"/>
                                        </p:tgtEl>
                                        <p:attrNameLst>
                                          <p:attrName>style.visibility</p:attrName>
                                        </p:attrNameLst>
                                      </p:cBhvr>
                                      <p:to>
                                        <p:strVal val="visible"/>
                                      </p:to>
                                    </p:set>
                                    <p:animEffect transition="in" filter="barn(inVertical)">
                                      <p:cBhvr>
                                        <p:cTn id="218"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20" grpId="0"/>
      <p:bldP spid="61" grpId="0" animBg="1"/>
      <p:bldP spid="42" grpId="0"/>
      <p:bldP spid="44" grpId="0" animBg="1"/>
      <p:bldP spid="45" grpId="0"/>
      <p:bldP spid="47" grpId="0" animBg="1"/>
      <p:bldP spid="48" grpId="0"/>
      <p:bldP spid="50" grpId="0" animBg="1"/>
      <p:bldP spid="51" grpId="0"/>
      <p:bldP spid="53" grpId="0"/>
      <p:bldP spid="54" grpId="0"/>
      <p:bldP spid="55" grpId="0"/>
      <p:bldP spid="56" grpId="0"/>
      <p:bldP spid="57" grpId="0"/>
      <p:bldP spid="59" grpId="0"/>
      <p:bldP spid="60" grpId="0"/>
      <p:bldP spid="62" grpId="0"/>
      <p:bldP spid="63" grpId="0"/>
      <p:bldP spid="64" grpId="0"/>
    </p:bldLst>
  </p:timing>
</p:sld>
</file>

<file path=ppt/slides/slide7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57" name="任意多边形: 形状 56" title=""/>
          <p:cNvSpPr/>
          <p:nvPr/>
        </p:nvSpPr>
        <p:spPr>
          <a:xfrm>
            <a:off x="5677212" y="-1"/>
            <a:ext cx="6514788" cy="6876200"/>
          </a:xfrm>
          <a:custGeom>
            <a:gdLst>
              <a:gd name="connsiteX0" fmla="*/ 1383874 w 7183759"/>
              <a:gd name="connsiteY0" fmla="*/ 0 h 6876200"/>
              <a:gd name="connsiteX1" fmla="*/ 7183759 w 7183759"/>
              <a:gd name="connsiteY1" fmla="*/ 0 h 6876200"/>
              <a:gd name="connsiteX2" fmla="*/ 7183759 w 7183759"/>
              <a:gd name="connsiteY2" fmla="*/ 6876200 h 6876200"/>
              <a:gd name="connsiteX3" fmla="*/ 1401224 w 7183759"/>
              <a:gd name="connsiteY3" fmla="*/ 6876200 h 6876200"/>
              <a:gd name="connsiteX4" fmla="*/ 1284616 w 7183759"/>
              <a:gd name="connsiteY4" fmla="*/ 6753893 h 6876200"/>
              <a:gd name="connsiteX5" fmla="*/ 0 w 7183759"/>
              <a:gd name="connsiteY5" fmla="*/ 3429001 h 6876200"/>
              <a:gd name="connsiteX6" fmla="*/ 1284616 w 7183759"/>
              <a:gd name="connsiteY6" fmla="*/ 104109 h 68762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3759" h="6876200">
                <a:moveTo>
                  <a:pt x="1383874" y="0"/>
                </a:moveTo>
                <a:lnTo>
                  <a:pt x="7183759" y="0"/>
                </a:lnTo>
                <a:lnTo>
                  <a:pt x="7183759" y="6876200"/>
                </a:lnTo>
                <a:lnTo>
                  <a:pt x="1401224" y="6876200"/>
                </a:lnTo>
                <a:lnTo>
                  <a:pt x="1284616" y="6753893"/>
                </a:lnTo>
                <a:cubicBezTo>
                  <a:pt x="486462" y="5875729"/>
                  <a:pt x="0" y="4709175"/>
                  <a:pt x="0" y="3429001"/>
                </a:cubicBezTo>
                <a:cubicBezTo>
                  <a:pt x="0" y="2148828"/>
                  <a:pt x="486462" y="982274"/>
                  <a:pt x="1284616" y="104109"/>
                </a:cubicBezTo>
                <a:close/>
              </a:path>
            </a:pathLst>
          </a:custGeom>
          <a:solidFill>
            <a:srgbClr val="A9D3F6">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Light" panose="020b0200000000000000" pitchFamily="34" charset="-122"/>
              <a:ea typeface="思源黑体 CN Light" panose="020b0200000000000000" pitchFamily="34" charset="-122"/>
            </a:endParaRPr>
          </a:p>
        </p:txBody>
      </p:sp>
      <p:sp>
        <p:nvSpPr>
          <p:cNvPr id="35" name="任意多边形: 形状 34" title=""/>
          <p:cNvSpPr/>
          <p:nvPr/>
        </p:nvSpPr>
        <p:spPr>
          <a:xfrm>
            <a:off x="630528" y="1048373"/>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5" name="任意多边形: 形状 54" title=""/>
          <p:cNvSpPr/>
          <p:nvPr/>
        </p:nvSpPr>
        <p:spPr>
          <a:xfrm>
            <a:off x="3153575" y="-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9" name="任意多边形: 形状 58" title=""/>
          <p:cNvSpPr/>
          <p:nvPr/>
        </p:nvSpPr>
        <p:spPr>
          <a:xfrm>
            <a:off x="11442640" y="-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2"/>
            </p:custDataLst>
          </p:nvPr>
        </p:nvSpPr>
        <p:spPr>
          <a:xfrm>
            <a:off x="5047676" y="463293"/>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1483373"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8" name="文本框 27" title=""/>
          <p:cNvSpPr txBox="1"/>
          <p:nvPr/>
        </p:nvSpPr>
        <p:spPr>
          <a:xfrm>
            <a:off x="630320" y="2525518"/>
            <a:ext cx="6155531" cy="2031325"/>
          </a:xfrm>
          <a:prstGeom prst="rect">
            <a:avLst/>
          </a:prstGeom>
          <a:noFill/>
        </p:spPr>
        <p:txBody>
          <a:bodyPr wrap="none" lIns="0" tIns="0" rIns="0" bIns="0" rtlCol="0">
            <a:noAutofit/>
          </a:bodyPr>
          <a:lstStyle/>
          <a:p>
            <a:pPr lvl="0" algn="l">
              <a:lnSpc>
                <a:spcPct val="110000"/>
              </a:lnSpc>
              <a:buClrTx/>
              <a:buSzTx/>
              <a:buFontTx/>
            </a:pPr>
            <a:r>
              <a:rPr lang="zh-CN" altLang="en-US" sz="6000">
                <a:solidFill>
                  <a:schemeClr val="tx1">
                    <a:lumMod val="75000"/>
                    <a:lumOff val="25000"/>
                  </a:schemeClr>
                </a:solidFill>
                <a:latin typeface="思源黑体 CN (标题)" charset="0"/>
                <a:ea typeface="思源黑体 CN (标题)" charset="0"/>
                <a:cs typeface="思源黑体 CN (标题)" charset="0"/>
                <a:sym typeface="+mn-ea"/>
              </a:rPr>
              <a:t>感谢观看</a:t>
            </a:r>
          </a:p>
          <a:p>
            <a:pPr lvl="0" algn="l">
              <a:lnSpc>
                <a:spcPct val="110000"/>
              </a:lnSpc>
              <a:buClrTx/>
              <a:buSzTx/>
              <a:buFontTx/>
            </a:pPr>
            <a:r>
              <a:rPr lang="zh-CN" altLang="en-US" sz="6000">
                <a:solidFill>
                  <a:schemeClr val="tx1">
                    <a:lumMod val="75000"/>
                    <a:lumOff val="25000"/>
                  </a:schemeClr>
                </a:solidFill>
                <a:latin typeface="思源黑体 CN (标题)" charset="0"/>
                <a:ea typeface="+mj-ea"/>
                <a:cs typeface="思源黑体 CN (标题)" charset="0"/>
                <a:sym typeface="+mn-ea"/>
              </a:rPr>
              <a:t>THANK YOU</a:t>
            </a:r>
          </a:p>
        </p:txBody>
      </p:sp>
      <p:sp>
        <p:nvSpPr>
          <p:cNvPr id="3" name="椭圆 2" title=""/>
          <p:cNvSpPr/>
          <p:nvPr/>
        </p:nvSpPr>
        <p:spPr>
          <a:xfrm>
            <a:off x="7214467" y="1017244"/>
            <a:ext cx="4823512" cy="4823512"/>
          </a:xfrm>
          <a:prstGeom prst="ellipse">
            <a:avLst/>
          </a:pr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pic>
        <p:nvPicPr>
          <p:cNvPr id="2" name="图片 1" title=""/>
          <p:cNvPicPr>
            <a:picLocks noChangeAspect="1"/>
          </p:cNvPicPr>
          <p:nvPr/>
        </p:nvPicPr>
        <p:blipFill>
          <a:blip r:embed="rId3"/>
          <a:stretch>
            <a:fillRect/>
          </a:stretch>
        </p:blipFill>
        <p:spPr>
          <a:xfrm>
            <a:off x="8121650" y="1333500"/>
            <a:ext cx="2719705" cy="352488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500"/>
                                        <p:tgtEl>
                                          <p:spTgt spid="5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fade">
                                      <p:cBhvr>
                                        <p:cTn id="16" dur="500"/>
                                        <p:tgtEl>
                                          <p:spTgt spid="5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500"/>
                                        <p:tgtEl>
                                          <p:spTgt spid="5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fade">
                                      <p:cBhvr>
                                        <p:cTn id="22" dur="500"/>
                                        <p:tgtEl>
                                          <p:spTgt spid="6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35" grpId="0" animBg="1"/>
      <p:bldP spid="55" grpId="0" animBg="1"/>
      <p:bldP spid="59" grpId="0" animBg="1"/>
      <p:bldP spid="60" grpId="1" animBg="1"/>
      <p:bldP spid="63" grpId="0" animBg="1"/>
      <p:bldP spid="3" grpId="0" animBg="1"/>
    </p:bldLs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6212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一、温度与温度计</a:t>
            </a:r>
          </a:p>
        </p:txBody>
      </p:sp>
      <p:sp>
        <p:nvSpPr>
          <p:cNvPr id="6" name="文本框 5" title=""/>
          <p:cNvSpPr txBox="1"/>
          <p:nvPr/>
        </p:nvSpPr>
        <p:spPr>
          <a:xfrm>
            <a:off x="244475" y="1340485"/>
            <a:ext cx="11703050" cy="2630170"/>
          </a:xfrm>
          <a:prstGeom prst="rect">
            <a:avLst/>
          </a:prstGeom>
          <a:noFill/>
        </p:spPr>
        <p:txBody>
          <a:bodyPr wrap="square" rtlCol="0" anchor="t">
            <a:spAutoFit/>
          </a:bodyPr>
          <a:lstStyle/>
          <a:p>
            <a:pPr fontAlgn="auto">
              <a:lnSpc>
                <a:spcPct val="150000"/>
              </a:lnSpc>
            </a:pPr>
            <a:r>
              <a:rPr lang="zh-CN" altLang="en-US" sz="2200">
                <a:solidFill>
                  <a:schemeClr val="accent1"/>
                </a:solidFill>
                <a:latin typeface="微软雅黑" panose="020b0503020204020204" charset="-122"/>
                <a:ea typeface="微软雅黑" panose="020b0503020204020204" charset="-122"/>
                <a:cs typeface="微软雅黑" panose="020b0503020204020204" charset="-122"/>
              </a:rPr>
              <a:t>1.温度：</a:t>
            </a:r>
            <a:r>
              <a:rPr lang="zh-CN" altLang="en-US" sz="2200">
                <a:latin typeface="微软雅黑" panose="020b0503020204020204" charset="-122"/>
                <a:ea typeface="微软雅黑" panose="020b0503020204020204" charset="-122"/>
                <a:cs typeface="微软雅黑" panose="020b0503020204020204" charset="-122"/>
              </a:rPr>
              <a:t>在物理学中，通常用温度表示物体的冷热程度。热的物体温度高，冷的物体温度低。</a:t>
            </a:r>
          </a:p>
          <a:p>
            <a:pPr fontAlgn="auto">
              <a:lnSpc>
                <a:spcPct val="150000"/>
              </a:lnSpc>
            </a:pPr>
            <a:r>
              <a:rPr lang="zh-CN" altLang="en-US" sz="2200">
                <a:solidFill>
                  <a:schemeClr val="accent1"/>
                </a:solidFill>
                <a:latin typeface="微软雅黑" panose="020b0503020204020204" charset="-122"/>
                <a:ea typeface="微软雅黑" panose="020b0503020204020204" charset="-122"/>
                <a:cs typeface="微软雅黑" panose="020b0503020204020204" charset="-122"/>
              </a:rPr>
              <a:t>2.温度计：</a:t>
            </a:r>
            <a:r>
              <a:rPr lang="zh-CN" altLang="en-US" sz="2200">
                <a:latin typeface="微软雅黑" panose="020b0503020204020204" charset="-122"/>
                <a:ea typeface="微软雅黑" panose="020b0503020204020204" charset="-122"/>
                <a:cs typeface="微软雅黑" panose="020b0503020204020204" charset="-122"/>
              </a:rPr>
              <a:t>日常生活中，我们常凭感觉判断物体的冷热，而这种判断往往很粗略，甚至不可靠。要准确地判断温度高低，就要用温度测量工具—温度计进行测量。</a:t>
            </a:r>
          </a:p>
          <a:p>
            <a:pPr fontAlgn="auto">
              <a:lnSpc>
                <a:spcPct val="150000"/>
              </a:lnSpc>
            </a:pPr>
            <a:r>
              <a:rPr lang="zh-CN" altLang="en-US" sz="2200">
                <a:latin typeface="微软雅黑" panose="020b0503020204020204" charset="-122"/>
                <a:ea typeface="微软雅黑" panose="020b0503020204020204" charset="-122"/>
                <a:cs typeface="微软雅黑" panose="020b0503020204020204" charset="-122"/>
              </a:rPr>
              <a:t>（1）常用温度计的工作原理：家庭和实验室常用温度计是根据液体的热胀冷缩原理制成的。</a:t>
            </a:r>
          </a:p>
          <a:p>
            <a:pPr fontAlgn="auto">
              <a:lnSpc>
                <a:spcPct val="150000"/>
              </a:lnSpc>
            </a:pPr>
            <a:r>
              <a:rPr lang="zh-CN" altLang="en-US" sz="2200">
                <a:latin typeface="微软雅黑" panose="020b0503020204020204" charset="-122"/>
                <a:ea typeface="微软雅黑" panose="020b0503020204020204" charset="-122"/>
                <a:cs typeface="微软雅黑" panose="020b0503020204020204" charset="-122"/>
              </a:rPr>
              <a:t>（2）常用温度计的构造：如图所示。</a:t>
            </a:r>
          </a:p>
        </p:txBody>
      </p:sp>
      <p:pic>
        <p:nvPicPr>
          <p:cNvPr id="7" name="图片 6" title=""/>
          <p:cNvPicPr>
            <a:picLocks noChangeAspect="1"/>
          </p:cNvPicPr>
          <p:nvPr/>
        </p:nvPicPr>
        <p:blipFill>
          <a:blip r:embed="rId3"/>
          <a:stretch>
            <a:fillRect/>
          </a:stretch>
        </p:blipFill>
        <p:spPr>
          <a:xfrm>
            <a:off x="2402840" y="4129405"/>
            <a:ext cx="6741160" cy="1073150"/>
          </a:xfrm>
          <a:prstGeom prst="rect">
            <a:avLst/>
          </a:prstGeom>
        </p:spPr>
      </p:pic>
      <p:sp>
        <p:nvSpPr>
          <p:cNvPr id="10" name="文本框 9" title=""/>
          <p:cNvSpPr txBox="1"/>
          <p:nvPr/>
        </p:nvSpPr>
        <p:spPr>
          <a:xfrm>
            <a:off x="749300" y="4599940"/>
            <a:ext cx="868680" cy="368300"/>
          </a:xfrm>
          <a:prstGeom prst="rect">
            <a:avLst/>
          </a:prstGeom>
          <a:noFill/>
        </p:spPr>
        <p:txBody>
          <a:bodyPr wrap="none" rtlCol="0">
            <a:spAutoFit/>
          </a:bodyPr>
          <a:lstStyle/>
          <a:p>
            <a:r>
              <a:rPr lang="zh-CN" altLang="en-US">
                <a:solidFill>
                  <a:schemeClr val="accent6">
                    <a:lumMod val="75000"/>
                  </a:schemeClr>
                </a:solidFill>
                <a:latin typeface="微软雅黑" panose="020b0503020204020204" charset="-122"/>
                <a:ea typeface="微软雅黑" panose="020b0503020204020204" charset="-122"/>
              </a:rPr>
              <a:t>玻璃泡</a:t>
            </a:r>
          </a:p>
        </p:txBody>
      </p:sp>
      <p:cxnSp>
        <p:nvCxnSpPr>
          <p:cNvPr id="11" name="直接连接符 10" title=""/>
          <p:cNvCxnSpPr>
            <a:endCxn id="10" idx="3"/>
          </p:cNvCxnSpPr>
          <p:nvPr/>
        </p:nvCxnSpPr>
        <p:spPr>
          <a:xfrm flipH="1" flipV="1">
            <a:off x="1617980" y="4784090"/>
            <a:ext cx="1028700" cy="6921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直接连接符 12" title=""/>
          <p:cNvCxnSpPr/>
          <p:nvPr/>
        </p:nvCxnSpPr>
        <p:spPr>
          <a:xfrm flipH="1" flipV="1">
            <a:off x="4312920" y="4853305"/>
            <a:ext cx="789940" cy="69405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文本框 13" title=""/>
          <p:cNvSpPr txBox="1"/>
          <p:nvPr/>
        </p:nvSpPr>
        <p:spPr>
          <a:xfrm>
            <a:off x="4659630" y="5547360"/>
            <a:ext cx="1097280" cy="368300"/>
          </a:xfrm>
          <a:prstGeom prst="rect">
            <a:avLst/>
          </a:prstGeom>
          <a:noFill/>
        </p:spPr>
        <p:txBody>
          <a:bodyPr wrap="none" rtlCol="0">
            <a:spAutoFit/>
          </a:bodyPr>
          <a:lstStyle/>
          <a:p>
            <a:r>
              <a:rPr lang="zh-CN" altLang="en-US">
                <a:solidFill>
                  <a:schemeClr val="accent6">
                    <a:lumMod val="75000"/>
                  </a:schemeClr>
                </a:solidFill>
                <a:latin typeface="微软雅黑" panose="020b0503020204020204" charset="-122"/>
                <a:ea typeface="微软雅黑" panose="020b0503020204020204" charset="-122"/>
              </a:rPr>
              <a:t>玻璃外壳</a:t>
            </a:r>
          </a:p>
        </p:txBody>
      </p:sp>
      <p:cxnSp>
        <p:nvCxnSpPr>
          <p:cNvPr id="15" name="直接连接符 14" title=""/>
          <p:cNvCxnSpPr/>
          <p:nvPr/>
        </p:nvCxnSpPr>
        <p:spPr>
          <a:xfrm flipH="1" flipV="1">
            <a:off x="6316345" y="4667250"/>
            <a:ext cx="789940" cy="69405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6" name="文本框 15" title=""/>
          <p:cNvSpPr txBox="1"/>
          <p:nvPr/>
        </p:nvSpPr>
        <p:spPr>
          <a:xfrm>
            <a:off x="6957060" y="5361305"/>
            <a:ext cx="640080" cy="368300"/>
          </a:xfrm>
          <a:prstGeom prst="rect">
            <a:avLst/>
          </a:prstGeom>
          <a:noFill/>
        </p:spPr>
        <p:txBody>
          <a:bodyPr wrap="none" rtlCol="0">
            <a:spAutoFit/>
          </a:bodyPr>
          <a:lstStyle/>
          <a:p>
            <a:r>
              <a:rPr lang="zh-CN" altLang="en-US">
                <a:solidFill>
                  <a:schemeClr val="accent6">
                    <a:lumMod val="75000"/>
                  </a:schemeClr>
                </a:solidFill>
                <a:latin typeface="微软雅黑" panose="020b0503020204020204" charset="-122"/>
                <a:ea typeface="微软雅黑" panose="020b0503020204020204" charset="-122"/>
              </a:rPr>
              <a:t>刻度</a:t>
            </a:r>
          </a:p>
        </p:txBody>
      </p:sp>
      <p:cxnSp>
        <p:nvCxnSpPr>
          <p:cNvPr id="17" name="直接连接符 16" title=""/>
          <p:cNvCxnSpPr/>
          <p:nvPr/>
        </p:nvCxnSpPr>
        <p:spPr>
          <a:xfrm flipH="1" flipV="1">
            <a:off x="7468235" y="4599940"/>
            <a:ext cx="789940" cy="69405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8" name="文本框 17" title=""/>
          <p:cNvSpPr txBox="1"/>
          <p:nvPr/>
        </p:nvSpPr>
        <p:spPr>
          <a:xfrm>
            <a:off x="7910195" y="5293995"/>
            <a:ext cx="868680" cy="368300"/>
          </a:xfrm>
          <a:prstGeom prst="rect">
            <a:avLst/>
          </a:prstGeom>
          <a:noFill/>
        </p:spPr>
        <p:txBody>
          <a:bodyPr wrap="none" rtlCol="0">
            <a:spAutoFit/>
          </a:bodyPr>
          <a:lstStyle/>
          <a:p>
            <a:r>
              <a:rPr lang="zh-CN" altLang="en-US">
                <a:solidFill>
                  <a:schemeClr val="accent6">
                    <a:lumMod val="75000"/>
                  </a:schemeClr>
                </a:solidFill>
                <a:latin typeface="微软雅黑" panose="020b0503020204020204" charset="-122"/>
                <a:ea typeface="微软雅黑" panose="020b0503020204020204" charset="-122"/>
              </a:rPr>
              <a:t>毛细管</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left)">
                                      <p:cBhvr>
                                        <p:cTn id="20" dur="500"/>
                                        <p:tgtEl>
                                          <p:spTgt spid="6">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wipe(left)">
                                      <p:cBhvr>
                                        <p:cTn id="25" dur="500"/>
                                        <p:tgtEl>
                                          <p:spTgt spid="6">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Effect transition="in" filter="wipe(left)">
                                      <p:cBhvr>
                                        <p:cTn id="30" dur="500"/>
                                        <p:tgtEl>
                                          <p:spTgt spid="6">
                                            <p:txEl>
                                              <p:pRg st="3" end="3"/>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2"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right)">
                                      <p:cBhvr>
                                        <p:cTn id="40" dur="500"/>
                                        <p:tgtEl>
                                          <p:spTgt spid="11"/>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arn(inVertical)">
                                      <p:cBhvr>
                                        <p:cTn id="45" dur="500"/>
                                        <p:tgtEl>
                                          <p:spTgt spid="10"/>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up)">
                                      <p:cBhvr>
                                        <p:cTn id="50" dur="500"/>
                                        <p:tgtEl>
                                          <p:spTgt spid="13"/>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barn(inVertical)">
                                      <p:cBhvr>
                                        <p:cTn id="55" dur="500"/>
                                        <p:tgtEl>
                                          <p:spTgt spid="14"/>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wipe(up)">
                                      <p:cBhvr>
                                        <p:cTn id="60" dur="500"/>
                                        <p:tgtEl>
                                          <p:spTgt spid="15"/>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barn(inVertical)">
                                      <p:cBhvr>
                                        <p:cTn id="65" dur="500"/>
                                        <p:tgtEl>
                                          <p:spTgt spid="16"/>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wipe(up)">
                                      <p:cBhvr>
                                        <p:cTn id="70" dur="500"/>
                                        <p:tgtEl>
                                          <p:spTgt spid="17"/>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barn(inVertical)">
                                      <p:cBhvr>
                                        <p:cTn id="7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4" grpId="0"/>
      <p:bldP spid="16" grpId="0"/>
      <p:bldP spid="18" grpId="0"/>
    </p:bld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0116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二、摄氏温度</a:t>
            </a:r>
          </a:p>
        </p:txBody>
      </p:sp>
      <p:sp>
        <p:nvSpPr>
          <p:cNvPr id="6" name="文本框 5" title=""/>
          <p:cNvSpPr txBox="1"/>
          <p:nvPr/>
        </p:nvSpPr>
        <p:spPr>
          <a:xfrm>
            <a:off x="244475" y="1340485"/>
            <a:ext cx="11703050" cy="4661535"/>
          </a:xfrm>
          <a:prstGeom prst="rect">
            <a:avLst/>
          </a:prstGeom>
          <a:noFill/>
        </p:spPr>
        <p:txBody>
          <a:bodyPr wrap="square" rtlCol="0" anchor="t">
            <a:spAutoFit/>
          </a:bodyPr>
          <a:lstStyle/>
          <a:p>
            <a:pPr fontAlgn="auto">
              <a:lnSpc>
                <a:spcPct val="150000"/>
              </a:lnSpc>
            </a:pPr>
            <a:r>
              <a:rPr lang="zh-CN" altLang="en-US" sz="2200">
                <a:solidFill>
                  <a:schemeClr val="accent1">
                    <a:lumMod val="75000"/>
                  </a:schemeClr>
                </a:solidFill>
                <a:latin typeface="微软雅黑" panose="020b0503020204020204" charset="-122"/>
                <a:ea typeface="微软雅黑" panose="020b0503020204020204" charset="-122"/>
                <a:cs typeface="微软雅黑" panose="020b0503020204020204" charset="-122"/>
              </a:rPr>
              <a:t>1.摄氏温度的单位：</a:t>
            </a:r>
            <a:r>
              <a:rPr lang="en-US" altLang="zh-CN" sz="2200" u="sng">
                <a:latin typeface="微软雅黑" panose="020b0503020204020204" charset="-122"/>
                <a:ea typeface="微软雅黑" panose="020b0503020204020204" charset="-122"/>
                <a:cs typeface="微软雅黑" panose="020b0503020204020204" charset="-122"/>
              </a:rPr>
              <a:t>           </a:t>
            </a:r>
            <a:r>
              <a:rPr lang="zh-CN" altLang="en-US" sz="2200">
                <a:latin typeface="微软雅黑" panose="020b0503020204020204" charset="-122"/>
                <a:ea typeface="微软雅黑" panose="020b0503020204020204" charset="-122"/>
                <a:cs typeface="微软雅黑" panose="020b0503020204020204" charset="-122"/>
              </a:rPr>
              <a:t>，符号是℃。温度计上的符号℃表示该温度计采用的是摄氏温度。</a:t>
            </a:r>
          </a:p>
          <a:p>
            <a:pPr fontAlgn="auto">
              <a:lnSpc>
                <a:spcPct val="150000"/>
              </a:lnSpc>
            </a:pPr>
            <a:r>
              <a:rPr lang="zh-CN" altLang="en-US" sz="2200">
                <a:solidFill>
                  <a:schemeClr val="accent1">
                    <a:lumMod val="75000"/>
                  </a:schemeClr>
                </a:solidFill>
                <a:latin typeface="微软雅黑" panose="020b0503020204020204" charset="-122"/>
                <a:ea typeface="微软雅黑" panose="020b0503020204020204" charset="-122"/>
                <a:cs typeface="微软雅黑" panose="020b0503020204020204" charset="-122"/>
              </a:rPr>
              <a:t>2.摄氏温度的规定</a:t>
            </a:r>
          </a:p>
          <a:p>
            <a:pPr fontAlgn="auto">
              <a:lnSpc>
                <a:spcPct val="150000"/>
              </a:lnSpc>
            </a:pPr>
            <a:r>
              <a:rPr lang="zh-CN" altLang="en-US" sz="2200">
                <a:latin typeface="微软雅黑" panose="020b0503020204020204" charset="-122"/>
                <a:ea typeface="微软雅黑" panose="020b0503020204020204" charset="-122"/>
                <a:cs typeface="微软雅黑" panose="020b0503020204020204" charset="-122"/>
              </a:rPr>
              <a:t>我们把在一个标准大气压下，冰水混合物的温度定为</a:t>
            </a:r>
            <a:r>
              <a:rPr lang="en-US" altLang="zh-CN" sz="2200" u="sng">
                <a:latin typeface="微软雅黑" panose="020b0503020204020204" charset="-122"/>
                <a:ea typeface="微软雅黑" panose="020b0503020204020204" charset="-122"/>
                <a:cs typeface="微软雅黑" panose="020b0503020204020204" charset="-122"/>
              </a:rPr>
              <a:t>            </a:t>
            </a:r>
            <a:r>
              <a:rPr lang="zh-CN" altLang="en-US" sz="2200">
                <a:latin typeface="微软雅黑" panose="020b0503020204020204" charset="-122"/>
                <a:ea typeface="微软雅黑" panose="020b0503020204020204" charset="-122"/>
                <a:cs typeface="微软雅黑" panose="020b0503020204020204" charset="-122"/>
              </a:rPr>
              <a:t>，沸水的温度定为</a:t>
            </a:r>
            <a:r>
              <a:rPr lang="en-US" altLang="zh-CN" sz="2200" u="sng">
                <a:latin typeface="微软雅黑" panose="020b0503020204020204" charset="-122"/>
                <a:ea typeface="微软雅黑" panose="020b0503020204020204" charset="-122"/>
                <a:cs typeface="微软雅黑" panose="020b0503020204020204" charset="-122"/>
              </a:rPr>
              <a:t>            </a:t>
            </a:r>
            <a:r>
              <a:rPr lang="zh-CN" altLang="en-US" sz="2200">
                <a:latin typeface="微软雅黑" panose="020b0503020204020204" charset="-122"/>
                <a:ea typeface="微软雅黑" panose="020b0503020204020204" charset="-122"/>
                <a:cs typeface="微软雅黑" panose="020b0503020204020204" charset="-122"/>
              </a:rPr>
              <a:t>，分别用0℃和100℃表示；0℃和100℃之间分成100等份，每个等份代表1℃。</a:t>
            </a:r>
          </a:p>
          <a:p>
            <a:pPr algn="l" fontAlgn="auto">
              <a:lnSpc>
                <a:spcPct val="150000"/>
              </a:lnSpc>
              <a:buClrTx/>
              <a:buSzTx/>
              <a:buFontTx/>
            </a:pPr>
            <a:r>
              <a:rPr lang="zh-CN" altLang="en-US" sz="2200">
                <a:solidFill>
                  <a:schemeClr val="accent1">
                    <a:lumMod val="75000"/>
                  </a:schemeClr>
                </a:solidFill>
                <a:latin typeface="微软雅黑" panose="020b0503020204020204" charset="-122"/>
                <a:ea typeface="微软雅黑" panose="020b0503020204020204" charset="-122"/>
                <a:cs typeface="微软雅黑" panose="020b0503020204020204" charset="-122"/>
              </a:rPr>
              <a:t>3.摄氏温度的表示方法</a:t>
            </a:r>
          </a:p>
          <a:p>
            <a:pPr fontAlgn="auto">
              <a:lnSpc>
                <a:spcPct val="150000"/>
              </a:lnSpc>
            </a:pPr>
            <a:r>
              <a:rPr lang="zh-CN" altLang="en-US" sz="2200">
                <a:latin typeface="微软雅黑" panose="020b0503020204020204" charset="-122"/>
                <a:ea typeface="微软雅黑" panose="020b0503020204020204" charset="-122"/>
                <a:cs typeface="微软雅黑" panose="020b0503020204020204" charset="-122"/>
              </a:rPr>
              <a:t>在书写摄氏温度时，0摄氏度以下的温度，在数字的前面加“-”号，如“-10℃”，读作“负10摄氏度”或“零下10摄氏度”</a:t>
            </a:r>
          </a:p>
          <a:p>
            <a:pPr fontAlgn="auto">
              <a:lnSpc>
                <a:spcPct val="150000"/>
              </a:lnSpc>
            </a:pPr>
            <a:r>
              <a:rPr lang="zh-CN" altLang="en-US" sz="2200">
                <a:latin typeface="微软雅黑" panose="020b0503020204020204" charset="-122"/>
                <a:ea typeface="微软雅黑" panose="020b0503020204020204" charset="-122"/>
                <a:cs typeface="微软雅黑" panose="020b0503020204020204" charset="-122"/>
              </a:rPr>
              <a:t>0摄氏度以上的温度，省略数字前面的“+”号，如10℃，读作“10摄氏度”或“零上10摄氏度”。</a:t>
            </a:r>
          </a:p>
        </p:txBody>
      </p:sp>
      <p:sp>
        <p:nvSpPr>
          <p:cNvPr id="2" name="文本框 1" title=""/>
          <p:cNvSpPr txBox="1"/>
          <p:nvPr/>
        </p:nvSpPr>
        <p:spPr>
          <a:xfrm>
            <a:off x="2821940" y="1465580"/>
            <a:ext cx="868680" cy="368300"/>
          </a:xfrm>
          <a:prstGeom prst="rect">
            <a:avLst/>
          </a:prstGeom>
          <a:noFill/>
        </p:spPr>
        <p:txBody>
          <a:bodyPr wrap="none" rtlCol="0" anchor="t">
            <a:spAutoFit/>
          </a:bodyPr>
          <a:lstStyle/>
          <a:p>
            <a:r>
              <a:rPr lang="zh-CN" altLang="en-US">
                <a:solidFill>
                  <a:srgbClr val="FF0000"/>
                </a:solidFill>
                <a:latin typeface="微软雅黑" panose="020b0503020204020204" charset="-122"/>
                <a:ea typeface="微软雅黑" panose="020b0503020204020204" charset="-122"/>
                <a:cs typeface="微软雅黑" panose="020b0503020204020204" charset="-122"/>
                <a:sym typeface="+mn-ea"/>
              </a:rPr>
              <a:t>摄氏度</a:t>
            </a:r>
          </a:p>
        </p:txBody>
      </p:sp>
      <p:sp>
        <p:nvSpPr>
          <p:cNvPr id="7" name="文本框 6" title=""/>
          <p:cNvSpPr txBox="1"/>
          <p:nvPr/>
        </p:nvSpPr>
        <p:spPr>
          <a:xfrm>
            <a:off x="6790055" y="2490470"/>
            <a:ext cx="1002665" cy="368300"/>
          </a:xfrm>
          <a:prstGeom prst="rect">
            <a:avLst/>
          </a:prstGeom>
          <a:noFill/>
        </p:spPr>
        <p:txBody>
          <a:bodyPr wrap="none" rtlCol="0" anchor="t">
            <a:spAutoFit/>
          </a:bodyPr>
          <a:lstStyle/>
          <a:p>
            <a:pPr algn="l"/>
            <a:r>
              <a:rPr lang="zh-CN" altLang="en-US">
                <a:solidFill>
                  <a:srgbClr val="FF0000"/>
                </a:solidFill>
                <a:latin typeface="微软雅黑" panose="020b0503020204020204" charset="-122"/>
                <a:ea typeface="微软雅黑" panose="020b0503020204020204" charset="-122"/>
                <a:cs typeface="微软雅黑" panose="020b0503020204020204" charset="-122"/>
                <a:sym typeface="+mn-ea"/>
              </a:rPr>
              <a:t>0摄氏度</a:t>
            </a:r>
          </a:p>
        </p:txBody>
      </p:sp>
      <p:sp>
        <p:nvSpPr>
          <p:cNvPr id="10" name="文本框 9" title=""/>
          <p:cNvSpPr txBox="1"/>
          <p:nvPr/>
        </p:nvSpPr>
        <p:spPr>
          <a:xfrm>
            <a:off x="9935210" y="2490470"/>
            <a:ext cx="1270635" cy="368300"/>
          </a:xfrm>
          <a:prstGeom prst="rect">
            <a:avLst/>
          </a:prstGeom>
          <a:noFill/>
        </p:spPr>
        <p:txBody>
          <a:bodyPr wrap="none" rtlCol="0" anchor="t">
            <a:spAutoFit/>
          </a:bodyPr>
          <a:lstStyle/>
          <a:p>
            <a:pPr algn="l"/>
            <a:r>
              <a:rPr lang="en-US" altLang="zh-CN">
                <a:solidFill>
                  <a:srgbClr val="FF0000"/>
                </a:solidFill>
                <a:latin typeface="微软雅黑" panose="020b0503020204020204" charset="-122"/>
                <a:ea typeface="微软雅黑" panose="020b0503020204020204" charset="-122"/>
                <a:cs typeface="微软雅黑" panose="020b0503020204020204" charset="-122"/>
                <a:sym typeface="+mn-ea"/>
              </a:rPr>
              <a:t>10</a:t>
            </a:r>
            <a:r>
              <a:rPr lang="zh-CN" altLang="en-US">
                <a:solidFill>
                  <a:srgbClr val="FF0000"/>
                </a:solidFill>
                <a:latin typeface="微软雅黑" panose="020b0503020204020204" charset="-122"/>
                <a:ea typeface="微软雅黑" panose="020b0503020204020204" charset="-122"/>
                <a:cs typeface="微软雅黑" panose="020b0503020204020204" charset="-122"/>
                <a:sym typeface="+mn-ea"/>
              </a:rPr>
              <a:t>0摄氏度</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left)">
                                      <p:cBhvr>
                                        <p:cTn id="25" dur="500"/>
                                        <p:tgtEl>
                                          <p:spTgt spid="6">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wipe(left)">
                                      <p:cBhvr>
                                        <p:cTn id="30" dur="500"/>
                                        <p:tgtEl>
                                          <p:spTgt spid="6">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6">
                                            <p:txEl>
                                              <p:pRg st="3" end="3"/>
                                            </p:txEl>
                                          </p:spTgt>
                                        </p:tgtEl>
                                        <p:attrNameLst>
                                          <p:attrName>style.visibility</p:attrName>
                                        </p:attrNameLst>
                                      </p:cBhvr>
                                      <p:to>
                                        <p:strVal val="visible"/>
                                      </p:to>
                                    </p:set>
                                    <p:animEffect transition="in" filter="wipe(left)">
                                      <p:cBhvr>
                                        <p:cTn id="45" dur="500"/>
                                        <p:tgtEl>
                                          <p:spTgt spid="6">
                                            <p:txEl>
                                              <p:pRg st="3" end="3"/>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6">
                                            <p:txEl>
                                              <p:pRg st="4" end="4"/>
                                            </p:txEl>
                                          </p:spTgt>
                                        </p:tgtEl>
                                        <p:attrNameLst>
                                          <p:attrName>style.visibility</p:attrName>
                                        </p:attrNameLst>
                                      </p:cBhvr>
                                      <p:to>
                                        <p:strVal val="visible"/>
                                      </p:to>
                                    </p:set>
                                    <p:animEffect transition="in" filter="wipe(left)">
                                      <p:cBhvr>
                                        <p:cTn id="50" dur="500"/>
                                        <p:tgtEl>
                                          <p:spTgt spid="6">
                                            <p:txEl>
                                              <p:pRg st="4" end="4"/>
                                            </p:txEl>
                                          </p:spTgt>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6">
                                            <p:txEl>
                                              <p:pRg st="5" end="5"/>
                                            </p:txEl>
                                          </p:spTgt>
                                        </p:tgtEl>
                                        <p:attrNameLst>
                                          <p:attrName>style.visibility</p:attrName>
                                        </p:attrNameLst>
                                      </p:cBhvr>
                                      <p:to>
                                        <p:strVal val="visible"/>
                                      </p:to>
                                    </p:set>
                                    <p:animEffect transition="in" filter="wipe(left)">
                                      <p:cBhvr>
                                        <p:cTn id="55"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7" grpId="0"/>
      <p:bldP spid="10" grpId="0"/>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AS_OS" val="Unix 3.10 unknown"/>
  <p:tag name="AS_RELEASE_DATE" val="2023.03.31"/>
  <p:tag name="AS_TITLE" val="Aspose.Slides for Java"/>
  <p:tag name="AS_VERSION" val="23.3"/>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TABLE_ENDDRAG_ORIGIN_RECT" val="857*154"/>
  <p:tag name="TABLE_ENDDRAG_RECT" val="44*192*857*154"/>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TABLE_ENDDRAG_ORIGIN_RECT" val="616*114"/>
  <p:tag name="TABLE_ENDDRAG_RECT" val="354*364*616*114"/>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r="http://schemas.openxmlformats.org/officeDocument/2006/relationships" xmlns:a="http://schemas.openxmlformats.org/drawingml/2006/main" name="WPS">
  <a:themeElements>
    <a:clrScheme name="WPS">
      <a:dk1>
        <a:sysClr val="windowText" lastClr="000000"/>
      </a:dk1>
      <a:lt1>
        <a:sysClr val="window" lastClr="FFFFFF"/>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宋体"/>
        <a:cs typeface="Arial"/>
      </a:majorFont>
      <a:minorFont>
        <a:latin typeface="Calibri"/>
        <a:ea typeface="宋体"/>
        <a:cs typeface="Arial"/>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宋体"/>
        <a:cs typeface="Arial"/>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宋体"/>
        <a:cs typeface="Arial"/>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学科网</Company>
  <Paragraphs>782</Paragraphs>
  <Slides>73</Slides>
  <Notes>4</Notes>
  <TotalTime>0</TotalTime>
  <HiddenSlides>0</HiddenSlides>
  <MMClips>0</MMClips>
  <ScaleCrop>0</ScaleCrop>
  <HeadingPairs>
    <vt:vector baseType="variant" size="6">
      <vt:variant>
        <vt:lpstr>Fonts used</vt:lpstr>
      </vt:variant>
      <vt:variant>
        <vt:i4>16</vt:i4>
      </vt:variant>
      <vt:variant>
        <vt:lpstr>Theme</vt:lpstr>
      </vt:variant>
      <vt:variant>
        <vt:i4>1</vt:i4>
      </vt:variant>
      <vt:variant>
        <vt:lpstr>Slide Titles</vt:lpstr>
      </vt:variant>
      <vt:variant>
        <vt:i4>73</vt:i4>
      </vt:variant>
    </vt:vector>
  </HeadingPairs>
  <TitlesOfParts>
    <vt:vector baseType="lpstr" size="90">
      <vt:lpstr>Arial</vt:lpstr>
      <vt:lpstr>Calibri</vt:lpstr>
      <vt:lpstr>宋体</vt:lpstr>
      <vt:lpstr>Calibri Light</vt:lpstr>
      <vt:lpstr>思源黑体 CN Light</vt:lpstr>
      <vt:lpstr>Alibaba PuHuiTi 2.0 105 Heavy</vt:lpstr>
      <vt:lpstr>思源黑体 CN Normal</vt:lpstr>
      <vt:lpstr>微软雅黑</vt:lpstr>
      <vt:lpstr>思源黑体 CN Bold</vt:lpstr>
      <vt:lpstr>幼圆</vt:lpstr>
      <vt:lpstr>OPPOSans B</vt:lpstr>
      <vt:lpstr>新宋体</vt:lpstr>
      <vt:lpstr>华文宋体</vt:lpstr>
      <vt:lpstr>Times New Roman</vt:lpstr>
      <vt:lpstr>华文楷体</vt:lpstr>
      <vt:lpstr>思源黑体 CN (标题)</vt:lpstr>
      <vt:lpstr>WPS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0</LinksUpToDate>
  <SharedDoc>0</SharedDoc>
  <HyperlinksChanged>0</HyperlinksChanged>
  <Application>Aspose.Slides for Java</Application>
  <AppVersion>23.0300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creator>rbm.xkw.com</dc:creator>
  <cp:revision>1</cp:revision>
  <cp:lastPrinted>2023-11-24T15:08:22.005</cp:lastPrinted>
  <dcterms:created xsi:type="dcterms:W3CDTF">2023-11-24T15:08:22Z</dcterms:created>
  <dcterms:modified xsi:type="dcterms:W3CDTF">2023-11-24T07:08:22Z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