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4" ContentType="vide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403" r:id="rId4"/>
    <p:sldId id="404" r:id="rId5"/>
    <p:sldId id="259" r:id="rId6"/>
    <p:sldId id="260" r:id="rId7"/>
    <p:sldId id="2105" r:id="rId8"/>
    <p:sldId id="262" r:id="rId9"/>
    <p:sldId id="263" r:id="rId10"/>
    <p:sldId id="264" r:id="rId11"/>
    <p:sldId id="2928" r:id="rId12"/>
    <p:sldId id="2929" r:id="rId13"/>
    <p:sldId id="2930" r:id="rId14"/>
    <p:sldId id="2745" r:id="rId15"/>
    <p:sldId id="2931" r:id="rId16"/>
    <p:sldId id="2932" r:id="rId17"/>
    <p:sldId id="2933" r:id="rId18"/>
    <p:sldId id="265" r:id="rId19"/>
    <p:sldId id="2934" r:id="rId20"/>
    <p:sldId id="3005" r:id="rId21"/>
    <p:sldId id="3006" r:id="rId22"/>
    <p:sldId id="303" r:id="rId23"/>
    <p:sldId id="304" r:id="rId24"/>
    <p:sldId id="2654" r:id="rId25"/>
    <p:sldId id="315" r:id="rId26"/>
    <p:sldId id="3007" r:id="rId27"/>
    <p:sldId id="3008" r:id="rId28"/>
    <p:sldId id="3009" r:id="rId29"/>
    <p:sldId id="3010" r:id="rId30"/>
    <p:sldId id="320" r:id="rId31"/>
    <p:sldId id="3070" r:id="rId32"/>
    <p:sldId id="2698" r:id="rId33"/>
    <p:sldId id="3071" r:id="rId34"/>
    <p:sldId id="333" r:id="rId35"/>
    <p:sldId id="334" r:id="rId36"/>
    <p:sldId id="3124" r:id="rId37"/>
    <p:sldId id="3125" r:id="rId38"/>
    <p:sldId id="3126" r:id="rId39"/>
    <p:sldId id="3127" r:id="rId40"/>
    <p:sldId id="3128" r:id="rId41"/>
    <p:sldId id="3129" r:id="rId42"/>
    <p:sldId id="3130" r:id="rId43"/>
    <p:sldId id="3131" r:id="rId44"/>
    <p:sldId id="3132" r:id="rId45"/>
    <p:sldId id="3133" r:id="rId46"/>
    <p:sldId id="3134" r:id="rId47"/>
    <p:sldId id="2401" r:id="rId48"/>
    <p:sldId id="3135" r:id="rId49"/>
    <p:sldId id="3170" r:id="rId50"/>
    <p:sldId id="3171" r:id="rId51"/>
    <p:sldId id="3172" r:id="rId52"/>
    <p:sldId id="3173" r:id="rId53"/>
    <p:sldId id="350" r:id="rId54"/>
    <p:sldId id="2456" r:id="rId55"/>
    <p:sldId id="3175" r:id="rId56"/>
    <p:sldId id="3176" r:id="rId57"/>
    <p:sldId id="2900" r:id="rId58"/>
    <p:sldId id="3177" r:id="rId59"/>
    <p:sldId id="2903" r:id="rId60"/>
    <p:sldId id="3178" r:id="rId61"/>
    <p:sldId id="3179" r:id="rId62"/>
    <p:sldId id="3180" r:id="rId63"/>
    <p:sldId id="3181" r:id="rId64"/>
    <p:sldId id="2904" r:id="rId65"/>
    <p:sldId id="3187" r:id="rId66"/>
    <p:sldId id="261" r:id="rId67"/>
  </p:sldIdLst>
  <p:sldSz cx="12192000" cy="6858000"/>
  <p:notesSz cx="7104063" cy="10234613"/>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p15:clr>
            <a:srgbClr val="A4A3A4"/>
          </p15:clr>
        </p15:guide>
        <p15:guide id="2" pos="3814">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00" autoAdjust="0"/>
    <p:restoredTop sz="85006" autoAdjust="0"/>
  </p:normalViewPr>
  <p:slideViewPr>
    <p:cSldViewPr snapToGrid="0" showGuides="1">
      <p:cViewPr varScale="1">
        <p:scale>
          <a:sx n="72" d="100"/>
          <a:sy n="72" d="100"/>
        </p:scale>
        <p:origin x="156" y="60"/>
      </p:cViewPr>
      <p:guideLst>
        <p:guide orient="horz" pos="2138"/>
        <p:guide pos="3814"/>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1" d="100"/>
          <a:sy n="1" d="100"/>
        </p:scale>
        <p:origin x="0" y="0"/>
      </p:cViewPr>
    </p:cSldViewPr>
  </p:notesViewPr>
  <p:gridSpacing cx="72000" cy="720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slide" Target="slides/slide63.xml" /><Relationship Id="rId67" Type="http://schemas.openxmlformats.org/officeDocument/2006/relationships/slide" Target="slides/slide64.xml" /><Relationship Id="rId68" Type="http://schemas.openxmlformats.org/officeDocument/2006/relationships/tags" Target="tags/tag8.xml" /><Relationship Id="rId69" Type="http://schemas.openxmlformats.org/officeDocument/2006/relationships/presProps" Target="presProps.xml" /><Relationship Id="rId7" Type="http://schemas.openxmlformats.org/officeDocument/2006/relationships/slide" Target="slides/slide4.xml" /><Relationship Id="rId70" Type="http://schemas.openxmlformats.org/officeDocument/2006/relationships/viewProps" Target="viewProps.xml" /><Relationship Id="rId71" Type="http://schemas.openxmlformats.org/officeDocument/2006/relationships/theme" Target="theme/theme1.xml" /><Relationship Id="rId72" Type="http://schemas.openxmlformats.org/officeDocument/2006/relationships/tableStyles" Target="tableStyles.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2023/11/30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22926410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2023/11/30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extLst>
      <p:ext uri="{BB962C8B-B14F-4D97-AF65-F5344CB8AC3E}">
        <p14:creationId xmlns:p14="http://schemas.microsoft.com/office/powerpoint/2010/main" val="27011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21</a:t>
            </a:fld>
            <a:endParaRPr lang="zh-CN" altLang="en-US"/>
          </a:p>
        </p:txBody>
      </p:sp>
    </p:spTree>
    <p:extLst>
      <p:ext uri="{BB962C8B-B14F-4D97-AF65-F5344CB8AC3E}">
        <p14:creationId xmlns:p14="http://schemas.microsoft.com/office/powerpoint/2010/main" val="345672018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22</a:t>
            </a:fld>
            <a:endParaRPr lang="zh-CN" altLang="en-US"/>
          </a:p>
        </p:txBody>
      </p:sp>
    </p:spTree>
    <p:extLst>
      <p:ext uri="{BB962C8B-B14F-4D97-AF65-F5344CB8AC3E}">
        <p14:creationId xmlns:p14="http://schemas.microsoft.com/office/powerpoint/2010/main" val="317860526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zh-CN" altLang="en-US"/>
          </a:p>
        </p:txBody>
      </p:sp>
    </p:spTree>
    <p:extLst>
      <p:ext uri="{BB962C8B-B14F-4D97-AF65-F5344CB8AC3E}">
        <p14:creationId xmlns:p14="http://schemas.microsoft.com/office/powerpoint/2010/main" val="17308370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image" Target="file:///D:\qq&#25991;&#20214;\712321467\Image\C2C\Image2\%7b75232B38-A165-1FB7-499C-2E1C792CACB5%7d.png" TargetMode="Externa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2023/11/30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0</a:t>
            </a:fld>
            <a:endParaRPr lang="zh-CN" altLang="en-US"/>
          </a:p>
        </p:txBody>
      </p:sp>
      <p:pic>
        <p:nvPicPr>
          <p:cNvPr id="7" name="图片 1073743875" descr="学科网 zxxk.com" title=""/>
          <p:cNvPicPr>
            <a:picLocks noChangeAspect="1"/>
          </p:cNvPicPr>
          <p:nvPr/>
        </p:nvPicPr>
        <p:blipFill>
          <a:blip r:embed="rId12" r:link="rId11"/>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1.xml"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8.png" /><Relationship Id="rId4"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0.jpeg" /><Relationship Id="rId4"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2.png" /><Relationship Id="rId4"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6.png" /><Relationship Id="rId4" Type="http://schemas.openxmlformats.org/officeDocument/2006/relationships/image" Target="../media/image1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20.jpeg" /><Relationship Id="rId4" Type="http://schemas.openxmlformats.org/officeDocument/2006/relationships/image" Target="../media/image21.jpeg" /><Relationship Id="rId5"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23.jpeg" /><Relationship Id="rId4" Type="http://schemas.openxmlformats.org/officeDocument/2006/relationships/image" Target="../media/image24.png" /><Relationship Id="rId5" Type="http://schemas.openxmlformats.org/officeDocument/2006/relationships/image" Target="../media/image25.jpeg" /><Relationship Id="rId6" Type="http://schemas.openxmlformats.org/officeDocument/2006/relationships/image" Target="../media/image26.png" /><Relationship Id="rId7" Type="http://schemas.openxmlformats.org/officeDocument/2006/relationships/image" Target="../media/image2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2.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tags" Target="../tags/tag4.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28.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29.jpeg" /><Relationship Id="rId4" Type="http://schemas.openxmlformats.org/officeDocument/2006/relationships/image" Target="../media/image30.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1.png" /><Relationship Id="rId4" Type="http://schemas.openxmlformats.org/officeDocument/2006/relationships/image" Target="../media/image32.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4.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3.png" /><Relationship Id="rId4"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5.jpeg" /><Relationship Id="rId4" Type="http://schemas.openxmlformats.org/officeDocument/2006/relationships/image" Target="../media/image36.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tags" Target="../tags/tag5.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8.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8.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8.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14.pn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39.jpeg" /><Relationship Id="rId4" Type="http://schemas.openxmlformats.org/officeDocument/2006/relationships/image" Target="../media/image40.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41.jpeg" /><Relationship Id="rId4" Type="http://schemas.openxmlformats.org/officeDocument/2006/relationships/image" Target="../media/image42.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43.jpeg" /><Relationship Id="rId4" Type="http://schemas.openxmlformats.org/officeDocument/2006/relationships/image" Target="../media/image14.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19.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44.jpeg" /><Relationship Id="rId4" Type="http://schemas.openxmlformats.org/officeDocument/2006/relationships/image" Target="../media/image4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46.jpeg" /><Relationship Id="rId4" Type="http://schemas.openxmlformats.org/officeDocument/2006/relationships/image" Target="../media/image47.png" /><Relationship Id="rId5" Type="http://schemas.openxmlformats.org/officeDocument/2006/relationships/image" Target="../media/image48.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49.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5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5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tags" Target="../tags/tag6.xml" /><Relationship Id="rId4" Type="http://schemas.openxmlformats.org/officeDocument/2006/relationships/image" Target="../media/image52.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53.png" /><Relationship Id="rId4" Type="http://schemas.openxmlformats.org/officeDocument/2006/relationships/image" Target="../media/image54.png" /><Relationship Id="rId5" Type="http://schemas.openxmlformats.org/officeDocument/2006/relationships/video" Target="../media/media1.mp4" /><Relationship Id="rId6" Type="http://schemas.microsoft.com/office/2007/relationships/media" Target="../media/media1.mp4"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55.png" /><Relationship Id="rId4" Type="http://schemas.openxmlformats.org/officeDocument/2006/relationships/image" Target="../media/image56.pn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57.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58.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png" /><Relationship Id="rId4" Type="http://schemas.openxmlformats.org/officeDocument/2006/relationships/image" Target="../media/image19.pn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5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png" /><Relationship Id="rId4" Type="http://schemas.openxmlformats.org/officeDocument/2006/relationships/image" Target="../media/image19.pn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png" /><Relationship Id="rId4" Type="http://schemas.openxmlformats.org/officeDocument/2006/relationships/image" Target="../media/image60.jpeg" /><Relationship Id="rId5" Type="http://schemas.openxmlformats.org/officeDocument/2006/relationships/image" Target="../media/image61.jpeg" /><Relationship Id="rId6" Type="http://schemas.openxmlformats.org/officeDocument/2006/relationships/image" Target="../media/image62.pn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png" /><Relationship Id="rId3" Type="http://schemas.openxmlformats.org/officeDocument/2006/relationships/image" Target="../media/image3.png" /><Relationship Id="rId4" Type="http://schemas.openxmlformats.org/officeDocument/2006/relationships/image" Target="../media/image19.pn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18.png" /><Relationship Id="rId4" Type="http://schemas.openxmlformats.org/officeDocument/2006/relationships/image" Target="../media/image3.png" /><Relationship Id="rId5" Type="http://schemas.openxmlformats.org/officeDocument/2006/relationships/image" Target="../media/image63.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xml" /><Relationship Id="rId3"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tags" Target="../tags/tag3.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5.jpeg" /><Relationship Id="rId4"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png" /><Relationship Id="rId3"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任意多边形: 形状 56" title=""/>
          <p:cNvSpPr/>
          <p:nvPr/>
        </p:nvSpPr>
        <p:spPr>
          <a:xfrm>
            <a:off x="5677212" y="-1"/>
            <a:ext cx="6514788" cy="6876200"/>
          </a:xfrm>
          <a:custGeom>
            <a:gdLst>
              <a:gd name="connsiteX0" fmla="*/ 1383874 w 7183759"/>
              <a:gd name="connsiteY0" fmla="*/ 0 h 6876200"/>
              <a:gd name="connsiteX1" fmla="*/ 7183759 w 7183759"/>
              <a:gd name="connsiteY1" fmla="*/ 0 h 6876200"/>
              <a:gd name="connsiteX2" fmla="*/ 7183759 w 7183759"/>
              <a:gd name="connsiteY2" fmla="*/ 6876200 h 6876200"/>
              <a:gd name="connsiteX3" fmla="*/ 1401224 w 7183759"/>
              <a:gd name="connsiteY3" fmla="*/ 6876200 h 6876200"/>
              <a:gd name="connsiteX4" fmla="*/ 1284616 w 7183759"/>
              <a:gd name="connsiteY4" fmla="*/ 6753893 h 6876200"/>
              <a:gd name="connsiteX5" fmla="*/ 0 w 7183759"/>
              <a:gd name="connsiteY5" fmla="*/ 3429001 h 6876200"/>
              <a:gd name="connsiteX6" fmla="*/ 1284616 w 7183759"/>
              <a:gd name="connsiteY6" fmla="*/ 104109 h 68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759" h="6876200">
                <a:moveTo>
                  <a:pt x="1383874" y="0"/>
                </a:moveTo>
                <a:lnTo>
                  <a:pt x="7183759" y="0"/>
                </a:lnTo>
                <a:lnTo>
                  <a:pt x="7183759" y="6876200"/>
                </a:lnTo>
                <a:lnTo>
                  <a:pt x="1401224" y="6876200"/>
                </a:lnTo>
                <a:lnTo>
                  <a:pt x="1284616" y="6753893"/>
                </a:lnTo>
                <a:cubicBezTo>
                  <a:pt x="486462" y="5875729"/>
                  <a:pt x="0" y="4709175"/>
                  <a:pt x="0" y="3429001"/>
                </a:cubicBezTo>
                <a:cubicBezTo>
                  <a:pt x="0" y="2148828"/>
                  <a:pt x="486462" y="982274"/>
                  <a:pt x="1284616" y="104109"/>
                </a:cubicBezTo>
                <a:close/>
              </a:path>
            </a:pathLst>
          </a:custGeom>
          <a:solidFill>
            <a:srgbClr val="74B5FF">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200000000000000" pitchFamily="34" charset="-122"/>
              <a:ea typeface="思源黑体 CN Light" panose="020b0200000000000000" pitchFamily="34" charset="-122"/>
            </a:endParaRPr>
          </a:p>
        </p:txBody>
      </p:sp>
      <p:sp>
        <p:nvSpPr>
          <p:cNvPr id="42" name="椭圆 41" title=""/>
          <p:cNvSpPr/>
          <p:nvPr/>
        </p:nvSpPr>
        <p:spPr>
          <a:xfrm>
            <a:off x="7214467" y="1017244"/>
            <a:ext cx="4823512" cy="4823512"/>
          </a:xfrm>
          <a:prstGeom prst="ellipse">
            <a:avLst/>
          </a:pr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5" name="任意多边形: 形状 34" title=""/>
          <p:cNvSpPr/>
          <p:nvPr/>
        </p:nvSpPr>
        <p:spPr>
          <a:xfrm>
            <a:off x="635594" y="1634391"/>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55" name="任意多边形: 形状 54" title=""/>
          <p:cNvSpPr/>
          <p:nvPr/>
        </p:nvSpPr>
        <p:spPr>
          <a:xfrm>
            <a:off x="3153575" y="-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59" name="任意多边形: 形状 58" title=""/>
          <p:cNvSpPr/>
          <p:nvPr/>
        </p:nvSpPr>
        <p:spPr>
          <a:xfrm>
            <a:off x="11442640" y="-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2"/>
            </p:custDataLst>
          </p:nvPr>
        </p:nvSpPr>
        <p:spPr>
          <a:xfrm>
            <a:off x="5047676" y="463293"/>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1483373"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9" name="文本框 8" title=""/>
          <p:cNvSpPr txBox="1"/>
          <p:nvPr/>
        </p:nvSpPr>
        <p:spPr>
          <a:xfrm>
            <a:off x="630528" y="2664373"/>
            <a:ext cx="5983605" cy="1098550"/>
          </a:xfrm>
          <a:prstGeom prst="rect">
            <a:avLst/>
          </a:prstGeom>
          <a:noFill/>
        </p:spPr>
        <p:txBody>
          <a:bodyPr wrap="none" lIns="0" tIns="0" rIns="0" bIns="0" rtlCol="0">
            <a:noAutofit/>
          </a:bodyPr>
          <a:lstStyle/>
          <a:p>
            <a:pPr>
              <a:lnSpc>
                <a:spcPct val="110000"/>
              </a:lnSpc>
            </a:pPr>
            <a:r>
              <a:rPr lang="zh-CN" altLang="en-US" sz="6000" b="1">
                <a:solidFill>
                  <a:schemeClr val="tx1">
                    <a:lumMod val="75000"/>
                    <a:lumOff val="25000"/>
                  </a:schemeClr>
                </a:solidFill>
                <a:latin typeface="Alibaba PuHuiTi 2.0 105 Heavy" panose="00020600040101010101" charset="-122"/>
                <a:ea typeface="Alibaba PuHuiTi 2.0 105 Heavy" panose="00020600040101010101" charset="-122"/>
              </a:rPr>
              <a:t>物理</a:t>
            </a:r>
            <a:r>
              <a:rPr lang="zh-CN" sz="6000" b="1">
                <a:solidFill>
                  <a:schemeClr val="tx1">
                    <a:lumMod val="75000"/>
                    <a:lumOff val="25000"/>
                  </a:schemeClr>
                </a:solidFill>
                <a:latin typeface="Alibaba PuHuiTi 2.0 105 Heavy" panose="00020600040101010101" charset="-122"/>
                <a:ea typeface="Alibaba PuHuiTi 2.0 105 Heavy" panose="00020600040101010101" charset="-122"/>
              </a:rPr>
              <a:t>（全国通用）</a:t>
            </a:r>
          </a:p>
        </p:txBody>
      </p:sp>
      <p:cxnSp>
        <p:nvCxnSpPr>
          <p:cNvPr id="46" name="直接连接符 45" title=""/>
          <p:cNvCxnSpPr/>
          <p:nvPr/>
        </p:nvCxnSpPr>
        <p:spPr>
          <a:xfrm>
            <a:off x="2820241" y="2240761"/>
            <a:ext cx="2281555" cy="0"/>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圆角矩形 12" title=""/>
          <p:cNvSpPr/>
          <p:nvPr/>
        </p:nvSpPr>
        <p:spPr>
          <a:xfrm>
            <a:off x="834390" y="4698365"/>
            <a:ext cx="2218690" cy="539750"/>
          </a:xfrm>
          <a:prstGeom prst="roundRect">
            <a:avLst>
              <a:gd name="adj" fmla="val 50000"/>
            </a:avLst>
          </a:pr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50" name="TextBox 5" title=""/>
          <p:cNvSpPr txBox="1"/>
          <p:nvPr/>
        </p:nvSpPr>
        <p:spPr>
          <a:xfrm>
            <a:off x="1138090" y="4779106"/>
            <a:ext cx="1295400" cy="378460"/>
          </a:xfrm>
          <a:prstGeom prst="rect">
            <a:avLst/>
          </a:prstGeom>
          <a:noFill/>
        </p:spPr>
        <p:txBody>
          <a:bodyPr wrap="none" lIns="91440" tIns="45720" rIns="91440" bIns="45720" rtlCol="0">
            <a:spAutoFit/>
          </a:bodyPr>
          <a:lstStyle/>
          <a:p>
            <a:r>
              <a:rPr lang="zh-CN" altLang="en-US" sz="1865" b="1">
                <a:solidFill>
                  <a:schemeClr val="bg1"/>
                </a:solidFill>
                <a:latin typeface="思源黑体 CN Normal" panose="02010600030101010101" charset="-122"/>
                <a:ea typeface="思源黑体 CN Normal" panose="02010600030101010101" charset="-122"/>
                <a:cs typeface="思源黑体 CN Normal" panose="02010600030101010101" charset="-122"/>
              </a:rPr>
              <a:t>讲师：</a:t>
            </a:r>
            <a:r>
              <a:rPr lang="en-US" altLang="zh-CN" sz="1865" b="1">
                <a:solidFill>
                  <a:schemeClr val="bg1"/>
                </a:solidFill>
                <a:latin typeface="思源黑体 CN Normal" panose="02010600030101010101" charset="-122"/>
                <a:ea typeface="思源黑体 CN Normal" panose="02010600030101010101" charset="-122"/>
                <a:cs typeface="思源黑体 CN Normal" panose="02010600030101010101" charset="-122"/>
              </a:rPr>
              <a:t>xxx</a:t>
            </a:r>
          </a:p>
        </p:txBody>
      </p:sp>
      <p:pic>
        <p:nvPicPr>
          <p:cNvPr id="2" name="图片 1" title=""/>
          <p:cNvPicPr>
            <a:picLocks noChangeAspect="1"/>
          </p:cNvPicPr>
          <p:nvPr/>
        </p:nvPicPr>
        <p:blipFill>
          <a:blip r:embed="rId3"/>
          <a:stretch>
            <a:fillRect/>
          </a:stretch>
        </p:blipFill>
        <p:spPr>
          <a:xfrm>
            <a:off x="8265795" y="1454150"/>
            <a:ext cx="2719705" cy="3524885"/>
          </a:xfrm>
          <a:prstGeom prst="rect">
            <a:avLst/>
          </a:prstGeom>
        </p:spPr>
      </p:pic>
      <p:sp>
        <p:nvSpPr>
          <p:cNvPr id="4" name="文本框 3" title=""/>
          <p:cNvSpPr txBox="1"/>
          <p:nvPr/>
        </p:nvSpPr>
        <p:spPr>
          <a:xfrm>
            <a:off x="2130434" y="1649818"/>
            <a:ext cx="4130675" cy="521970"/>
          </a:xfrm>
          <a:prstGeom prst="rect">
            <a:avLst/>
          </a:prstGeom>
          <a:ln>
            <a:noFill/>
          </a:ln>
        </p:spPr>
        <p:txBody>
          <a:bodyPr wrap="square">
            <a:spAutoFit/>
          </a:bodyPr>
          <a:lstStyle/>
          <a:p>
            <a:r>
              <a:rPr lang="zh-CN" sz="2800" b="1">
                <a:solidFill>
                  <a:srgbClr val="92D050"/>
                </a:solidFill>
                <a:latin typeface="微软雅黑" panose="020b0503020204020204" charset="-122"/>
                <a:ea typeface="微软雅黑" panose="020b0503020204020204" charset="-122"/>
              </a:rPr>
              <a:t>中考</a:t>
            </a:r>
            <a:r>
              <a:rPr lang="zh-CN" sz="2800" b="1">
                <a:solidFill>
                  <a:srgbClr val="92D050"/>
                </a:solidFill>
                <a:latin typeface="微软雅黑" panose="020b0503020204020204" charset="-122"/>
                <a:ea typeface="微软雅黑" panose="020b0503020204020204" charset="-122"/>
                <a:sym typeface="+mn-ea"/>
              </a:rPr>
              <a:t>物理</a:t>
            </a:r>
            <a:r>
              <a:rPr lang="zh-CN" sz="2800" b="1">
                <a:solidFill>
                  <a:srgbClr val="92D050"/>
                </a:solidFill>
                <a:latin typeface="微软雅黑" panose="020b0503020204020204" charset="-122"/>
                <a:ea typeface="微软雅黑" panose="020b0503020204020204" charset="-122"/>
              </a:rPr>
              <a:t>一轮复习讲练测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42" grpId="0" animBg="1"/>
      <p:bldP spid="35" grpId="0" animBg="1"/>
      <p:bldP spid="55" grpId="0" animBg="1"/>
      <p:bldP spid="59" grpId="0" animBg="1"/>
      <p:bldP spid="60" grpId="1" animBg="1"/>
      <p:bldP spid="63" grpId="0" animBg="1"/>
      <p:bldP spid="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二、透镜对光的作用</a:t>
            </a:r>
          </a:p>
        </p:txBody>
      </p:sp>
      <p:sp>
        <p:nvSpPr>
          <p:cNvPr id="6" name="文本框 5" title=""/>
          <p:cNvSpPr txBox="1"/>
          <p:nvPr/>
        </p:nvSpPr>
        <p:spPr>
          <a:xfrm>
            <a:off x="166370" y="1350645"/>
            <a:ext cx="11703050" cy="1476375"/>
          </a:xfrm>
          <a:prstGeom prst="rect">
            <a:avLst/>
          </a:prstGeom>
          <a:noFill/>
        </p:spPr>
        <p:txBody>
          <a:bodyPr wrap="square" rtlCol="0" anchor="t">
            <a:spAutoFit/>
          </a:bodyPr>
          <a:lstStyle/>
          <a:p>
            <a:pPr fontAlgn="auto">
              <a:lnSpc>
                <a:spcPct val="150000"/>
              </a:lnSpc>
              <a:buClrTx/>
              <a:buSzTx/>
              <a:buFontTx/>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1.实验探究：探究对光的作用</a:t>
            </a:r>
          </a:p>
          <a:p>
            <a:pPr fontAlgn="auto">
              <a:lnSpc>
                <a:spcPct val="150000"/>
              </a:lnSpc>
              <a:buClrTx/>
              <a:buSzTx/>
              <a:buFontTx/>
            </a:pPr>
            <a:r>
              <a:rPr sz="2000">
                <a:solidFill>
                  <a:schemeClr val="tx1"/>
                </a:solidFill>
                <a:latin typeface="微软雅黑" panose="020b0503020204020204" charset="-122"/>
                <a:ea typeface="微软雅黑" panose="020b0503020204020204" charset="-122"/>
                <a:cs typeface="微软雅黑" panose="020b0503020204020204" charset="-122"/>
              </a:rPr>
              <a:t>（1）凸透镜对光的作用</a:t>
            </a:r>
          </a:p>
          <a:p>
            <a:pPr fontAlgn="auto">
              <a:lnSpc>
                <a:spcPct val="150000"/>
              </a:lnSpc>
              <a:buClrTx/>
              <a:buSzTx/>
              <a:buFontTx/>
            </a:pPr>
            <a:r>
              <a:rPr sz="2000">
                <a:solidFill>
                  <a:schemeClr val="tx1"/>
                </a:solidFill>
                <a:latin typeface="微软雅黑" panose="020b0503020204020204" charset="-122"/>
                <a:ea typeface="微软雅黑" panose="020b0503020204020204" charset="-122"/>
                <a:cs typeface="微软雅黑" panose="020b0503020204020204" charset="-122"/>
              </a:rPr>
              <a:t>如图所示，让平行于凸透镜主光轴的几束光射向凸透镜，观察到光通过凸透镜后会聚于主光轴上的一点。</a:t>
            </a:r>
          </a:p>
        </p:txBody>
      </p:sp>
      <p:pic>
        <p:nvPicPr>
          <p:cNvPr id="2" name="图片 1" title=""/>
          <p:cNvPicPr>
            <a:picLocks noChangeAspect="1"/>
          </p:cNvPicPr>
          <p:nvPr/>
        </p:nvPicPr>
        <p:blipFill>
          <a:blip r:embed="rId3"/>
          <a:stretch>
            <a:fillRect/>
          </a:stretch>
        </p:blipFill>
        <p:spPr>
          <a:xfrm>
            <a:off x="1998345" y="2921000"/>
            <a:ext cx="4211320" cy="2557780"/>
          </a:xfrm>
          <a:prstGeom prst="rect">
            <a:avLst/>
          </a:prstGeom>
        </p:spPr>
      </p:pic>
      <p:pic>
        <p:nvPicPr>
          <p:cNvPr id="7" name="图片 6" title=""/>
          <p:cNvPicPr>
            <a:picLocks noChangeAspect="1"/>
          </p:cNvPicPr>
          <p:nvPr/>
        </p:nvPicPr>
        <p:blipFill>
          <a:blip r:embed="rId4"/>
          <a:stretch>
            <a:fillRect/>
          </a:stretch>
        </p:blipFill>
        <p:spPr>
          <a:xfrm>
            <a:off x="6177280" y="2921000"/>
            <a:ext cx="3862705" cy="2552065"/>
          </a:xfrm>
          <a:prstGeom prst="rect">
            <a:avLst/>
          </a:prstGeom>
        </p:spPr>
      </p:pic>
      <p:sp>
        <p:nvSpPr>
          <p:cNvPr id="14" name="矩形标注 13" title=""/>
          <p:cNvSpPr/>
          <p:nvPr/>
        </p:nvSpPr>
        <p:spPr>
          <a:xfrm>
            <a:off x="166370" y="3005455"/>
            <a:ext cx="1591945" cy="1339850"/>
          </a:xfrm>
          <a:prstGeom prst="wedgeRectCallout">
            <a:avLst>
              <a:gd name="adj1" fmla="val 82389"/>
              <a:gd name="adj2" fmla="val -9887"/>
            </a:avLst>
          </a:prstGeom>
          <a:solidFill>
            <a:srgbClr val="1C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a:latin typeface="微软雅黑" panose="020b0503020204020204" charset="-122"/>
                <a:ea typeface="微软雅黑" panose="020b0503020204020204" charset="-122"/>
              </a:rPr>
              <a:t>凸透镜对光线有</a:t>
            </a:r>
            <a:r>
              <a:rPr lang="zh-CN" altLang="en-US">
                <a:highlight>
                  <a:srgbClr val="FF0000"/>
                </a:highlight>
                <a:latin typeface="微软雅黑" panose="020b0503020204020204" charset="-122"/>
                <a:ea typeface="微软雅黑" panose="020b0503020204020204" charset="-122"/>
              </a:rPr>
              <a:t>会聚作用</a:t>
            </a:r>
          </a:p>
        </p:txBody>
      </p:sp>
      <p:sp>
        <p:nvSpPr>
          <p:cNvPr id="10" name="矩形标注 9" title=""/>
          <p:cNvSpPr/>
          <p:nvPr/>
        </p:nvSpPr>
        <p:spPr>
          <a:xfrm>
            <a:off x="10277475" y="3005455"/>
            <a:ext cx="1591945" cy="1339850"/>
          </a:xfrm>
          <a:prstGeom prst="wedgeRectCallout">
            <a:avLst>
              <a:gd name="adj1" fmla="val -83266"/>
              <a:gd name="adj2" fmla="val -5355"/>
            </a:avLst>
          </a:prstGeom>
          <a:solidFill>
            <a:srgbClr val="1C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a:latin typeface="微软雅黑" panose="020b0503020204020204" charset="-122"/>
                <a:ea typeface="微软雅黑" panose="020b0503020204020204" charset="-122"/>
              </a:rPr>
              <a:t>凹透镜对光线有</a:t>
            </a:r>
            <a:r>
              <a:rPr lang="zh-CN" altLang="en-US">
                <a:highlight>
                  <a:srgbClr val="FF0000"/>
                </a:highlight>
                <a:latin typeface="微软雅黑" panose="020b0503020204020204" charset="-122"/>
                <a:ea typeface="微软雅黑" panose="020b0503020204020204" charset="-122"/>
              </a:rPr>
              <a:t>发散作用</a:t>
            </a:r>
          </a:p>
        </p:txBody>
      </p:sp>
      <p:sp>
        <p:nvSpPr>
          <p:cNvPr id="11" name="文本框 10" title=""/>
          <p:cNvSpPr txBox="1"/>
          <p:nvPr/>
        </p:nvSpPr>
        <p:spPr>
          <a:xfrm>
            <a:off x="292735" y="5478780"/>
            <a:ext cx="11703050" cy="1476375"/>
          </a:xfrm>
          <a:prstGeom prst="rect">
            <a:avLst/>
          </a:prstGeom>
          <a:noFill/>
        </p:spPr>
        <p:txBody>
          <a:bodyPr wrap="square" rtlCol="0" anchor="t">
            <a:spAutoFit/>
          </a:bodyPr>
          <a:lstStyle/>
          <a:p>
            <a:pPr fontAlgn="auto">
              <a:lnSpc>
                <a:spcPct val="150000"/>
              </a:lnSpc>
              <a:buClrTx/>
              <a:buSzTx/>
              <a:buFontTx/>
            </a:pPr>
            <a:r>
              <a:rPr sz="2000">
                <a:solidFill>
                  <a:schemeClr val="tx1"/>
                </a:solidFill>
                <a:latin typeface="微软雅黑" panose="020b0503020204020204" charset="-122"/>
                <a:ea typeface="微软雅黑" panose="020b0503020204020204" charset="-122"/>
                <a:cs typeface="微软雅黑" panose="020b0503020204020204" charset="-122"/>
              </a:rPr>
              <a:t>（2）凹透镜对光的作用</a:t>
            </a:r>
          </a:p>
          <a:p>
            <a:pPr fontAlgn="auto">
              <a:lnSpc>
                <a:spcPct val="150000"/>
              </a:lnSpc>
              <a:buClrTx/>
              <a:buSzTx/>
              <a:buFontTx/>
            </a:pPr>
            <a:r>
              <a:rPr sz="2000">
                <a:solidFill>
                  <a:schemeClr val="tx1"/>
                </a:solidFill>
                <a:latin typeface="微软雅黑" panose="020b0503020204020204" charset="-122"/>
                <a:ea typeface="微软雅黑" panose="020b0503020204020204" charset="-122"/>
                <a:cs typeface="微软雅黑" panose="020b0503020204020204" charset="-122"/>
              </a:rPr>
              <a:t>如图所示，让平行于凹透镜主光轴的几束光射向凹透镜，观察到光通过凹透镜后会偏离主光轴散开，但其反向延长线交于主光轴上的一点。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wipe(left)">
                                      <p:cBhvr>
                                        <p:cTn id="50" dur="500"/>
                                        <p:tgtEl>
                                          <p:spTgt spid="11">
                                            <p:txEl>
                                              <p:pRg st="0" end="0"/>
                                            </p:txEl>
                                          </p:spTgt>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wipe(left)">
                                      <p:cBhvr>
                                        <p:cTn id="55"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0"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二、透镜对光的作用</a:t>
            </a:r>
          </a:p>
        </p:txBody>
      </p:sp>
      <p:sp>
        <p:nvSpPr>
          <p:cNvPr id="6" name="文本框 5" title=""/>
          <p:cNvSpPr txBox="1"/>
          <p:nvPr/>
        </p:nvSpPr>
        <p:spPr>
          <a:xfrm>
            <a:off x="166370" y="1350645"/>
            <a:ext cx="11703050" cy="1476375"/>
          </a:xfrm>
          <a:prstGeom prst="rect">
            <a:avLst/>
          </a:prstGeom>
          <a:noFill/>
        </p:spPr>
        <p:txBody>
          <a:bodyPr wrap="square" rtlCol="0" anchor="t">
            <a:spAutoFit/>
          </a:bodyPr>
          <a:lstStyle/>
          <a:p>
            <a:pPr fontAlgn="auto">
              <a:lnSpc>
                <a:spcPct val="150000"/>
              </a:lnSpc>
              <a:buClrTx/>
              <a:buSzTx/>
              <a:buFontTx/>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2.对“会聚作用”和“发散作用”的理解</a:t>
            </a:r>
          </a:p>
          <a:p>
            <a:pPr fontAlgn="auto">
              <a:lnSpc>
                <a:spcPct val="150000"/>
              </a:lnSpc>
              <a:buClrTx/>
              <a:buSzTx/>
              <a:buFontTx/>
            </a:pPr>
            <a:r>
              <a:rPr sz="2000">
                <a:latin typeface="微软雅黑" panose="020b0503020204020204" charset="-122"/>
                <a:ea typeface="微软雅黑" panose="020b0503020204020204" charset="-122"/>
                <a:cs typeface="微软雅黑" panose="020b0503020204020204" charset="-122"/>
              </a:rPr>
              <a:t>（1）凸透镜对光有会聚作用，指的是折射光的方向比入射光的方向更靠近主光轴，即通过凸透镜的光将主光轴方向偏折，如图所示。</a:t>
            </a:r>
          </a:p>
        </p:txBody>
      </p:sp>
      <p:pic>
        <p:nvPicPr>
          <p:cNvPr id="2" name="图片 -2147482289" title=""/>
          <p:cNvPicPr>
            <a:picLocks noChangeAspect="1"/>
          </p:cNvPicPr>
          <p:nvPr/>
        </p:nvPicPr>
        <p:blipFill>
          <a:blip r:embed="rId3"/>
          <a:stretch>
            <a:fillRect/>
          </a:stretch>
        </p:blipFill>
        <p:spPr>
          <a:xfrm>
            <a:off x="1141095" y="2827020"/>
            <a:ext cx="4379595" cy="1492250"/>
          </a:xfrm>
          <a:prstGeom prst="rect">
            <a:avLst/>
          </a:prstGeom>
          <a:noFill/>
          <a:ln w="9525">
            <a:noFill/>
          </a:ln>
        </p:spPr>
      </p:pic>
      <p:sp>
        <p:nvSpPr>
          <p:cNvPr id="13" name="文本框 12" title=""/>
          <p:cNvSpPr txBox="1"/>
          <p:nvPr/>
        </p:nvSpPr>
        <p:spPr>
          <a:xfrm>
            <a:off x="292735" y="4319270"/>
            <a:ext cx="11703050" cy="1014730"/>
          </a:xfrm>
          <a:prstGeom prst="rect">
            <a:avLst/>
          </a:prstGeom>
          <a:noFill/>
        </p:spPr>
        <p:txBody>
          <a:bodyPr wrap="square" rtlCol="0" anchor="t">
            <a:spAutoFit/>
          </a:bodyPr>
          <a:lstStyle/>
          <a:p>
            <a:pPr fontAlgn="auto">
              <a:lnSpc>
                <a:spcPct val="150000"/>
              </a:lnSpc>
              <a:buClrTx/>
              <a:buSzTx/>
              <a:buFontTx/>
            </a:pPr>
            <a:r>
              <a:rPr sz="2000">
                <a:latin typeface="微软雅黑" panose="020b0503020204020204" charset="-122"/>
                <a:ea typeface="微软雅黑" panose="020b0503020204020204" charset="-122"/>
                <a:cs typeface="微软雅黑" panose="020b0503020204020204" charset="-122"/>
              </a:rPr>
              <a:t>（2）凹透镜对光有发散作用，指的是折射光的方向比入射光的方向更偏离主光轴，即通过凹透镜的光将向远离主光轴方向偏折，如图所示。</a:t>
            </a:r>
          </a:p>
        </p:txBody>
      </p:sp>
      <p:pic>
        <p:nvPicPr>
          <p:cNvPr id="7" name="图片 -2147482288" title=""/>
          <p:cNvPicPr>
            <a:picLocks noChangeAspect="1"/>
          </p:cNvPicPr>
          <p:nvPr/>
        </p:nvPicPr>
        <p:blipFill>
          <a:blip r:embed="rId4"/>
          <a:stretch>
            <a:fillRect/>
          </a:stretch>
        </p:blipFill>
        <p:spPr>
          <a:xfrm>
            <a:off x="5999480" y="2830195"/>
            <a:ext cx="5034280" cy="1488440"/>
          </a:xfrm>
          <a:prstGeom prst="rect">
            <a:avLst/>
          </a:prstGeom>
          <a:noFill/>
          <a:ln w="9525">
            <a:noFill/>
          </a:ln>
        </p:spPr>
      </p:pic>
      <p:sp>
        <p:nvSpPr>
          <p:cNvPr id="15" name="文本框 14" title=""/>
          <p:cNvSpPr txBox="1"/>
          <p:nvPr/>
        </p:nvSpPr>
        <p:spPr>
          <a:xfrm>
            <a:off x="292735" y="5334635"/>
            <a:ext cx="11703050" cy="1014730"/>
          </a:xfrm>
          <a:prstGeom prst="rect">
            <a:avLst/>
          </a:prstGeom>
          <a:noFill/>
        </p:spPr>
        <p:txBody>
          <a:bodyPr wrap="square" rtlCol="0" anchor="t">
            <a:spAutoFit/>
          </a:bodyPr>
          <a:lstStyle/>
          <a:p>
            <a:pPr fontAlgn="auto">
              <a:lnSpc>
                <a:spcPct val="150000"/>
              </a:lnSpc>
              <a:buClrTx/>
              <a:buSzTx/>
              <a:buFontTx/>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3.透镜中的光路是可逆的</a:t>
            </a:r>
          </a:p>
          <a:p>
            <a:pPr fontAlgn="auto">
              <a:lnSpc>
                <a:spcPct val="150000"/>
              </a:lnSpc>
              <a:buClrTx/>
              <a:buSzTx/>
              <a:buFontTx/>
            </a:pPr>
            <a:r>
              <a:rPr sz="2000">
                <a:latin typeface="微软雅黑" panose="020b0503020204020204" charset="-122"/>
                <a:ea typeface="微软雅黑" panose="020b0503020204020204" charset="-122"/>
                <a:cs typeface="微软雅黑" panose="020b0503020204020204" charset="-122"/>
              </a:rPr>
              <a:t>由于光在发生折射时是可逆的，而透镜对光的作用也是折射作用，所以透镜中的光路是</a:t>
            </a:r>
            <a:r>
              <a:rPr sz="2000">
                <a:highlight>
                  <a:srgbClr val="FFFF00"/>
                </a:highlight>
                <a:latin typeface="微软雅黑" panose="020b0503020204020204" charset="-122"/>
                <a:ea typeface="微软雅黑" panose="020b0503020204020204" charset="-122"/>
                <a:cs typeface="微软雅黑" panose="020b0503020204020204" charset="-122"/>
              </a:rPr>
              <a:t>可逆的</a:t>
            </a:r>
            <a:r>
              <a:rPr sz="2000">
                <a:latin typeface="微软雅黑" panose="020b0503020204020204" charset="-122"/>
                <a:ea typeface="微软雅黑" panose="020b0503020204020204" charset="-122"/>
                <a:cs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Effect transition="in" filter="wipe(left)">
                                      <p:cBhvr>
                                        <p:cTn id="40" dur="500"/>
                                        <p:tgtEl>
                                          <p:spTgt spid="15">
                                            <p:txEl>
                                              <p:pRg st="0" end="0"/>
                                            </p:txEl>
                                          </p:spTgt>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5">
                                            <p:txEl>
                                              <p:pRg st="1" end="1"/>
                                            </p:txEl>
                                          </p:spTgt>
                                        </p:tgtEl>
                                        <p:attrNameLst>
                                          <p:attrName>style.visibility</p:attrName>
                                        </p:attrNameLst>
                                      </p:cBhvr>
                                      <p:to>
                                        <p:strVal val="visible"/>
                                      </p:to>
                                    </p:set>
                                    <p:animEffect transition="in" filter="wipe(left)">
                                      <p:cBhvr>
                                        <p:cTn id="4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三、焦点和焦距</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title=""/>
          <p:cNvSpPr txBox="1"/>
          <p:nvPr/>
        </p:nvSpPr>
        <p:spPr>
          <a:xfrm>
            <a:off x="292735" y="1438910"/>
            <a:ext cx="11703050" cy="553085"/>
          </a:xfrm>
          <a:prstGeom prst="rect">
            <a:avLst/>
          </a:prstGeom>
          <a:noFill/>
        </p:spPr>
        <p:txBody>
          <a:bodyPr wrap="square" rtlCol="0" anchor="t">
            <a:spAutoFit/>
          </a:bodyPr>
          <a:lstStyle/>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1.透镜的焦点和焦距</a:t>
            </a:r>
          </a:p>
        </p:txBody>
      </p:sp>
      <p:pic>
        <p:nvPicPr>
          <p:cNvPr id="2" name="图片 1" title=""/>
          <p:cNvPicPr>
            <a:picLocks noChangeAspect="1"/>
          </p:cNvPicPr>
          <p:nvPr/>
        </p:nvPicPr>
        <p:blipFill>
          <a:blip r:embed="rId3"/>
          <a:stretch>
            <a:fillRect/>
          </a:stretch>
        </p:blipFill>
        <p:spPr>
          <a:xfrm>
            <a:off x="1660525" y="1991995"/>
            <a:ext cx="3423920" cy="2274570"/>
          </a:xfrm>
          <a:prstGeom prst="rect">
            <a:avLst/>
          </a:prstGeom>
        </p:spPr>
      </p:pic>
      <p:pic>
        <p:nvPicPr>
          <p:cNvPr id="6" name="图片 5" title=""/>
          <p:cNvPicPr>
            <a:picLocks noChangeAspect="1"/>
          </p:cNvPicPr>
          <p:nvPr/>
        </p:nvPicPr>
        <p:blipFill>
          <a:blip r:embed="rId4"/>
          <a:stretch>
            <a:fillRect/>
          </a:stretch>
        </p:blipFill>
        <p:spPr>
          <a:xfrm>
            <a:off x="6141720" y="1991995"/>
            <a:ext cx="4324350" cy="2275205"/>
          </a:xfrm>
          <a:prstGeom prst="rect">
            <a:avLst/>
          </a:prstGeom>
        </p:spPr>
      </p:pic>
      <p:sp>
        <p:nvSpPr>
          <p:cNvPr id="100" name="文本框 99" title=""/>
          <p:cNvSpPr txBox="1"/>
          <p:nvPr/>
        </p:nvSpPr>
        <p:spPr>
          <a:xfrm>
            <a:off x="593725" y="4340225"/>
            <a:ext cx="4928235" cy="1337945"/>
          </a:xfrm>
          <a:prstGeom prst="rect">
            <a:avLst/>
          </a:prstGeom>
          <a:noFill/>
          <a:ln w="28575" cmpd="sng">
            <a:solidFill>
              <a:srgbClr val="EE20F0"/>
            </a:solidFill>
            <a:prstDash val="solid"/>
          </a:ln>
        </p:spPr>
        <p:txBody>
          <a:bodyPr wrap="square">
            <a:spAutoFit/>
          </a:bodyPr>
          <a:lstStyle/>
          <a:p>
            <a:pPr indent="0" fontAlgn="auto">
              <a:lnSpc>
                <a:spcPct val="150000"/>
              </a:lnSpc>
            </a:pPr>
            <a:r>
              <a:rPr lang="zh-CN" b="0">
                <a:latin typeface="微软雅黑" panose="020b0503020204020204" charset="-122"/>
                <a:ea typeface="微软雅黑" panose="020b0503020204020204" charset="-122"/>
                <a:cs typeface="微软雅黑" panose="020b0503020204020204" charset="-122"/>
              </a:rPr>
              <a:t>凸透镜能使跟主光轴平行的数显会聚在主光轴上的一点，这个点叫凸透镜的</a:t>
            </a:r>
            <a:r>
              <a:rPr lang="zh-CN" b="0">
                <a:highlight>
                  <a:srgbClr val="FFFF00"/>
                </a:highlight>
                <a:latin typeface="微软雅黑" panose="020b0503020204020204" charset="-122"/>
                <a:ea typeface="微软雅黑" panose="020b0503020204020204" charset="-122"/>
                <a:cs typeface="微软雅黑" panose="020b0503020204020204" charset="-122"/>
              </a:rPr>
              <a:t>焦点</a:t>
            </a:r>
            <a:r>
              <a:rPr lang="zh-CN" b="0">
                <a:latin typeface="微软雅黑" panose="020b0503020204020204" charset="-122"/>
                <a:ea typeface="微软雅黑" panose="020b0503020204020204" charset="-122"/>
                <a:cs typeface="微软雅黑" panose="020b0503020204020204" charset="-122"/>
              </a:rPr>
              <a:t>，用F表示。凸透镜两侧各有一个焦点</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7" name="文本框 6" title=""/>
          <p:cNvSpPr txBox="1"/>
          <p:nvPr/>
        </p:nvSpPr>
        <p:spPr>
          <a:xfrm>
            <a:off x="292735" y="2945130"/>
            <a:ext cx="1002665" cy="368300"/>
          </a:xfrm>
          <a:prstGeom prst="rect">
            <a:avLst/>
          </a:prstGeom>
          <a:noFill/>
          <a:ln w="9525">
            <a:noFill/>
          </a:ln>
        </p:spPr>
        <p:txBody>
          <a:bodyPr wrap="square">
            <a:spAutoFit/>
          </a:bodyPr>
          <a:lstStyle/>
          <a:p>
            <a:pPr indent="0"/>
            <a:r>
              <a:rPr lang="zh-CN" b="1">
                <a:solidFill>
                  <a:srgbClr val="C00000"/>
                </a:solidFill>
                <a:latin typeface="微软雅黑" panose="020b0503020204020204" charset="-122"/>
                <a:ea typeface="微软雅黑" panose="020b0503020204020204" charset="-122"/>
              </a:rPr>
              <a:t>凸透镜</a:t>
            </a:r>
            <a:endParaRPr lang="zh-CN" altLang="en-US" b="1">
              <a:solidFill>
                <a:srgbClr val="C00000"/>
              </a:solidFill>
              <a:latin typeface="微软雅黑" panose="020b0503020204020204" charset="-122"/>
              <a:ea typeface="微软雅黑" panose="020b0503020204020204" charset="-122"/>
            </a:endParaRPr>
          </a:p>
        </p:txBody>
      </p:sp>
      <p:sp>
        <p:nvSpPr>
          <p:cNvPr id="10" name="文本框 9" title=""/>
          <p:cNvSpPr txBox="1"/>
          <p:nvPr/>
        </p:nvSpPr>
        <p:spPr>
          <a:xfrm>
            <a:off x="10664190" y="2945130"/>
            <a:ext cx="1002665" cy="368300"/>
          </a:xfrm>
          <a:prstGeom prst="rect">
            <a:avLst/>
          </a:prstGeom>
          <a:noFill/>
          <a:ln w="9525">
            <a:noFill/>
          </a:ln>
        </p:spPr>
        <p:txBody>
          <a:bodyPr wrap="square">
            <a:spAutoFit/>
          </a:bodyPr>
          <a:lstStyle/>
          <a:p>
            <a:pPr indent="0"/>
            <a:r>
              <a:rPr lang="zh-CN" b="1">
                <a:solidFill>
                  <a:srgbClr val="C00000"/>
                </a:solidFill>
                <a:latin typeface="微软雅黑" panose="020b0503020204020204" charset="-122"/>
                <a:ea typeface="微软雅黑" panose="020b0503020204020204" charset="-122"/>
              </a:rPr>
              <a:t>凹透镜</a:t>
            </a:r>
            <a:endParaRPr lang="zh-CN" altLang="en-US" b="1">
              <a:solidFill>
                <a:srgbClr val="C00000"/>
              </a:solidFill>
              <a:latin typeface="微软雅黑" panose="020b0503020204020204" charset="-122"/>
              <a:ea typeface="微软雅黑" panose="020b0503020204020204" charset="-122"/>
            </a:endParaRPr>
          </a:p>
        </p:txBody>
      </p:sp>
      <p:sp>
        <p:nvSpPr>
          <p:cNvPr id="13" name="文本框 12" title=""/>
          <p:cNvSpPr txBox="1"/>
          <p:nvPr/>
        </p:nvSpPr>
        <p:spPr>
          <a:xfrm>
            <a:off x="5887720" y="4340225"/>
            <a:ext cx="6108700" cy="1337945"/>
          </a:xfrm>
          <a:prstGeom prst="rect">
            <a:avLst/>
          </a:prstGeom>
          <a:noFill/>
          <a:ln w="28575" cmpd="sng">
            <a:solidFill>
              <a:srgbClr val="EE20F0"/>
            </a:solidFill>
            <a:prstDash val="solid"/>
          </a:ln>
        </p:spPr>
        <p:txBody>
          <a:bodyPr wrap="square">
            <a:spAutoFit/>
          </a:bodyPr>
          <a:lstStyle/>
          <a:p>
            <a:pPr indent="0" fontAlgn="auto">
              <a:lnSpc>
                <a:spcPct val="150000"/>
              </a:lnSpc>
            </a:pPr>
            <a:r>
              <a:rPr lang="zh-CN" b="0">
                <a:latin typeface="微软雅黑" panose="020b0503020204020204" charset="-122"/>
                <a:ea typeface="微软雅黑" panose="020b0503020204020204" charset="-122"/>
                <a:cs typeface="微软雅黑" panose="020b0503020204020204" charset="-122"/>
              </a:rPr>
              <a:t>凹透镜能使跟主光轴平行的光发散，且发散的光反向延长线相交在主光轴上的一点，这个点不是实际光线会聚的点，所以叫</a:t>
            </a:r>
            <a:r>
              <a:rPr lang="zh-CN" b="0">
                <a:highlight>
                  <a:srgbClr val="FFFF00"/>
                </a:highlight>
                <a:latin typeface="微软雅黑" panose="020b0503020204020204" charset="-122"/>
                <a:ea typeface="微软雅黑" panose="020b0503020204020204" charset="-122"/>
                <a:cs typeface="微软雅黑" panose="020b0503020204020204" charset="-122"/>
              </a:rPr>
              <a:t>虚焦点</a:t>
            </a:r>
            <a:r>
              <a:rPr lang="zh-CN" b="0">
                <a:latin typeface="微软雅黑" panose="020b0503020204020204" charset="-122"/>
                <a:ea typeface="微软雅黑" panose="020b0503020204020204" charset="-122"/>
                <a:cs typeface="微软雅黑" panose="020b0503020204020204" charset="-122"/>
              </a:rPr>
              <a:t>，用F表示。凹透镜两侧各有一个虚焦点</a:t>
            </a:r>
          </a:p>
        </p:txBody>
      </p:sp>
      <p:sp>
        <p:nvSpPr>
          <p:cNvPr id="14" name="文本框 13" title=""/>
          <p:cNvSpPr txBox="1"/>
          <p:nvPr/>
        </p:nvSpPr>
        <p:spPr>
          <a:xfrm>
            <a:off x="593725" y="5880100"/>
            <a:ext cx="4928235" cy="922020"/>
          </a:xfrm>
          <a:prstGeom prst="rect">
            <a:avLst/>
          </a:prstGeom>
          <a:noFill/>
          <a:ln w="28575" cmpd="sng">
            <a:solidFill>
              <a:srgbClr val="00B0F0"/>
            </a:solidFill>
            <a:prstDash val="solid"/>
          </a:ln>
        </p:spPr>
        <p:txBody>
          <a:bodyPr wrap="square">
            <a:spAutoFit/>
          </a:bodyPr>
          <a:lstStyle/>
          <a:p>
            <a:pPr indent="0" fontAlgn="auto">
              <a:lnSpc>
                <a:spcPct val="150000"/>
              </a:lnSpc>
            </a:pPr>
            <a:r>
              <a:rPr lang="zh-CN" b="0">
                <a:latin typeface="微软雅黑" panose="020b0503020204020204" charset="-122"/>
                <a:ea typeface="微软雅黑" panose="020b0503020204020204" charset="-122"/>
                <a:cs typeface="微软雅黑" panose="020b0503020204020204" charset="-122"/>
              </a:rPr>
              <a:t>凸透镜焦距：焦点F到光心O的距离叫焦距，用f表示，凸透镜</a:t>
            </a:r>
            <a:r>
              <a:rPr lang="zh-CN" b="0">
                <a:highlight>
                  <a:srgbClr val="FFFF00"/>
                </a:highlight>
                <a:latin typeface="微软雅黑" panose="020b0503020204020204" charset="-122"/>
                <a:ea typeface="微软雅黑" panose="020b0503020204020204" charset="-122"/>
                <a:cs typeface="微软雅黑" panose="020b0503020204020204" charset="-122"/>
              </a:rPr>
              <a:t>两侧</a:t>
            </a:r>
            <a:r>
              <a:rPr lang="zh-CN" b="0">
                <a:latin typeface="微软雅黑" panose="020b0503020204020204" charset="-122"/>
                <a:ea typeface="微软雅黑" panose="020b0503020204020204" charset="-122"/>
                <a:cs typeface="微软雅黑" panose="020b0503020204020204" charset="-122"/>
              </a:rPr>
              <a:t>的焦距相等</a:t>
            </a:r>
            <a:endParaRPr lang="zh-CN" altLang="en-US" b="0">
              <a:latin typeface="微软雅黑" panose="020b0503020204020204" charset="-122"/>
              <a:ea typeface="微软雅黑" panose="020b0503020204020204" charset="-122"/>
              <a:cs typeface="微软雅黑" panose="020b0503020204020204" charset="-122"/>
            </a:endParaRPr>
          </a:p>
        </p:txBody>
      </p:sp>
      <p:sp>
        <p:nvSpPr>
          <p:cNvPr id="15" name="文本框 14" title=""/>
          <p:cNvSpPr txBox="1"/>
          <p:nvPr/>
        </p:nvSpPr>
        <p:spPr>
          <a:xfrm>
            <a:off x="5887720" y="5880100"/>
            <a:ext cx="6108065" cy="922020"/>
          </a:xfrm>
          <a:prstGeom prst="rect">
            <a:avLst/>
          </a:prstGeom>
          <a:noFill/>
          <a:ln w="28575" cmpd="sng">
            <a:solidFill>
              <a:srgbClr val="00B0F0"/>
            </a:solidFill>
            <a:prstDash val="solid"/>
          </a:ln>
        </p:spPr>
        <p:txBody>
          <a:bodyPr wrap="square">
            <a:spAutoFit/>
          </a:bodyPr>
          <a:lstStyle/>
          <a:p>
            <a:pPr indent="0" fontAlgn="auto">
              <a:lnSpc>
                <a:spcPct val="150000"/>
              </a:lnSpc>
            </a:pPr>
            <a:r>
              <a:rPr lang="zh-CN" b="0">
                <a:latin typeface="微软雅黑" panose="020b0503020204020204" charset="-122"/>
                <a:ea typeface="微软雅黑" panose="020b0503020204020204" charset="-122"/>
                <a:cs typeface="微软雅黑" panose="020b0503020204020204" charset="-122"/>
              </a:rPr>
              <a:t>凹透镜焦距：虚焦点F到光心O的距离叫焦距，用f表示，凹透镜</a:t>
            </a:r>
            <a:r>
              <a:rPr lang="zh-CN" b="0">
                <a:highlight>
                  <a:srgbClr val="FFFF00"/>
                </a:highlight>
                <a:latin typeface="微软雅黑" panose="020b0503020204020204" charset="-122"/>
                <a:ea typeface="微软雅黑" panose="020b0503020204020204" charset="-122"/>
                <a:cs typeface="微软雅黑" panose="020b0503020204020204" charset="-122"/>
              </a:rPr>
              <a:t>两侧</a:t>
            </a:r>
            <a:r>
              <a:rPr lang="zh-CN" b="0">
                <a:latin typeface="微软雅黑" panose="020b0503020204020204" charset="-122"/>
                <a:ea typeface="微软雅黑" panose="020b0503020204020204" charset="-122"/>
                <a:cs typeface="微软雅黑" panose="020b0503020204020204" charset="-122"/>
              </a:rPr>
              <a:t>的焦距相等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wipe(down)">
                                      <p:cBhvr>
                                        <p:cTn id="30" dur="500"/>
                                        <p:tgtEl>
                                          <p:spTgt spid="100"/>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6" presetClass="entr" presetSubtype="2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0" grpId="0" animBg="1"/>
      <p:bldP spid="7" grpId="0"/>
      <p:bldP spid="10" grpId="0"/>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三、焦点和焦距</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3082" name="图片 356"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735" y="1625543"/>
            <a:ext cx="1805464" cy="42481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title=""/>
          <p:cNvSpPr/>
          <p:nvPr/>
        </p:nvSpPr>
        <p:spPr>
          <a:xfrm>
            <a:off x="292735" y="2139950"/>
            <a:ext cx="11746865" cy="2168525"/>
          </a:xfrm>
          <a:prstGeom prst="rect">
            <a:avLst/>
          </a:prstGeom>
          <a:solidFill>
            <a:schemeClr val="accent3">
              <a:lumMod val="60000"/>
              <a:lumOff val="40000"/>
            </a:schemeClr>
          </a:solidFill>
        </p:spPr>
        <p:txBody>
          <a:bodyPr wrap="square">
            <a:spAutoFit/>
          </a:bodyPr>
          <a:lstStyle/>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（1）凸透镜焦距的长短与其表面的凸起程度有关，表面越凸，焦距越短；</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（2）凸透镜焦距长短反映了凸透镜对光会聚作用的强弱，焦距越短，光通过凸透镜后的偏折程度越大，即凸透镜的会聚作用越强；</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（3）根据光路可逆，若把点光源放在凸透镜的焦点上，射向凸透镜的光经凸透镜折射后会变成平行光，因此可利用凸透镜获得平行光。</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82"/>
                                        </p:tgtEl>
                                        <p:attrNameLst>
                                          <p:attrName>style.visibility</p:attrName>
                                        </p:attrNameLst>
                                      </p:cBhvr>
                                      <p:to>
                                        <p:strVal val="visible"/>
                                      </p:to>
                                    </p:set>
                                    <p:animEffect transition="in" filter="wipe(left)">
                                      <p:cBhvr>
                                        <p:cTn id="15" dur="500"/>
                                        <p:tgtEl>
                                          <p:spTgt spid="3082"/>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三、焦点和焦距</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title=""/>
          <p:cNvSpPr txBox="1"/>
          <p:nvPr/>
        </p:nvSpPr>
        <p:spPr>
          <a:xfrm>
            <a:off x="292735" y="1438910"/>
            <a:ext cx="11703050" cy="1938020"/>
          </a:xfrm>
          <a:prstGeom prst="rect">
            <a:avLst/>
          </a:prstGeom>
          <a:noFill/>
        </p:spPr>
        <p:txBody>
          <a:bodyPr wrap="square" rtlCol="0" anchor="t">
            <a:spAutoFit/>
          </a:bodyPr>
          <a:lstStyle/>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2.粗测凸透镜焦距的方法</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如图所示，让凸透镜（放大镜）正对着太阳光，再拿一张白纸放在它的另一端，调整放大镜与白纸的距离，直到纸上的光斑最小、最亮（这个点就是凸透镜的焦点）。测出这个光斑达到凸透镜光心的距离，即该凸透镜的焦距。这种测凸透镜焦距的方法称为</a:t>
            </a:r>
            <a:r>
              <a:rPr sz="2000">
                <a:highlight>
                  <a:srgbClr val="FFFF00"/>
                </a:highlight>
                <a:latin typeface="微软雅黑" panose="020b0503020204020204" charset="-122"/>
                <a:ea typeface="微软雅黑" panose="020b0503020204020204" charset="-122"/>
                <a:cs typeface="微软雅黑" panose="020b0503020204020204" charset="-122"/>
              </a:rPr>
              <a:t>平行光聚焦法</a:t>
            </a:r>
            <a:r>
              <a:rPr sz="2000">
                <a:latin typeface="微软雅黑" panose="020b0503020204020204" charset="-122"/>
                <a:ea typeface="微软雅黑" panose="020b0503020204020204" charset="-122"/>
                <a:cs typeface="微软雅黑" panose="020b0503020204020204" charset="-122"/>
              </a:rPr>
              <a:t>。</a:t>
            </a:r>
          </a:p>
        </p:txBody>
      </p:sp>
      <p:pic>
        <p:nvPicPr>
          <p:cNvPr id="2" name="图片 -2147482153" title=""/>
          <p:cNvPicPr>
            <a:picLocks noChangeAspect="1"/>
          </p:cNvPicPr>
          <p:nvPr/>
        </p:nvPicPr>
        <p:blipFill>
          <a:blip r:embed="rId3"/>
          <a:stretch>
            <a:fillRect/>
          </a:stretch>
        </p:blipFill>
        <p:spPr>
          <a:xfrm>
            <a:off x="2101215" y="3559175"/>
            <a:ext cx="7362190" cy="23628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wipe(left)">
                                      <p:cBhvr>
                                        <p:cTn id="20" dur="500"/>
                                        <p:tgtEl>
                                          <p:spTgt spid="11">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4974590" y="182245"/>
            <a:ext cx="4754880" cy="645160"/>
          </a:xfrm>
          <a:prstGeom prst="rect">
            <a:avLst/>
          </a:prstGeom>
          <a:noFill/>
        </p:spPr>
        <p:txBody>
          <a:bodyPr wrap="none" rtlCol="0" anchor="t">
            <a:spAutoFit/>
          </a:bodyPr>
          <a:lstStyle/>
          <a:p>
            <a:pPr algn="l"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四、透镜的三条特殊（主要）光线</a:t>
            </a:r>
          </a:p>
        </p:txBody>
      </p:sp>
      <p:sp>
        <p:nvSpPr>
          <p:cNvPr id="11" name="文本框 10" title=""/>
          <p:cNvSpPr txBox="1"/>
          <p:nvPr/>
        </p:nvSpPr>
        <p:spPr>
          <a:xfrm>
            <a:off x="292735" y="1438910"/>
            <a:ext cx="11703050" cy="1014730"/>
          </a:xfrm>
          <a:prstGeom prst="rect">
            <a:avLst/>
          </a:prstGeom>
          <a:noFill/>
        </p:spPr>
        <p:txBody>
          <a:bodyPr wrap="square" rtlCol="0" anchor="t">
            <a:spAutoFit/>
          </a:bodyPr>
          <a:lstStyle/>
          <a:p>
            <a:pPr fontAlgn="auto">
              <a:lnSpc>
                <a:spcPct val="150000"/>
              </a:lnSpc>
            </a:pPr>
            <a:r>
              <a:rPr sz="2000">
                <a:latin typeface="微软雅黑" panose="020b0503020204020204" charset="-122"/>
                <a:ea typeface="微软雅黑" panose="020b0503020204020204" charset="-122"/>
                <a:cs typeface="微软雅黑" panose="020b0503020204020204" charset="-122"/>
              </a:rPr>
              <a:t>三条特殊光线是指：通过光心的光线、平行于主光轴的光线、经过焦点（对凹透镜来说应该是射向另一侧焦点）的光线。这三条光线经凸透镜和凹透镜折射后的情况</a:t>
            </a:r>
            <a:r>
              <a:rPr lang="zh-CN" sz="2000">
                <a:latin typeface="微软雅黑" panose="020b0503020204020204" charset="-122"/>
                <a:ea typeface="微软雅黑" panose="020b0503020204020204" charset="-122"/>
                <a:cs typeface="微软雅黑" panose="020b0503020204020204" charset="-122"/>
              </a:rPr>
              <a:t>如下</a:t>
            </a:r>
            <a:r>
              <a:rPr sz="2000">
                <a:latin typeface="微软雅黑" panose="020b0503020204020204" charset="-122"/>
                <a:ea typeface="微软雅黑" panose="020b0503020204020204" charset="-122"/>
                <a:cs typeface="微软雅黑" panose="020b0503020204020204" charset="-122"/>
              </a:rPr>
              <a:t>：</a:t>
            </a:r>
          </a:p>
        </p:txBody>
      </p:sp>
      <p:pic>
        <p:nvPicPr>
          <p:cNvPr id="6" name="图片 5" title=""/>
          <p:cNvPicPr>
            <a:picLocks noChangeAspect="1"/>
          </p:cNvPicPr>
          <p:nvPr/>
        </p:nvPicPr>
        <p:blipFill>
          <a:blip r:embed="rId3"/>
          <a:stretch>
            <a:fillRect/>
          </a:stretch>
        </p:blipFill>
        <p:spPr>
          <a:xfrm>
            <a:off x="1449070" y="3179445"/>
            <a:ext cx="4130040" cy="2682240"/>
          </a:xfrm>
          <a:prstGeom prst="rect">
            <a:avLst/>
          </a:prstGeom>
        </p:spPr>
      </p:pic>
      <p:pic>
        <p:nvPicPr>
          <p:cNvPr id="7" name="图片 6" title=""/>
          <p:cNvPicPr>
            <a:picLocks noChangeAspect="1"/>
          </p:cNvPicPr>
          <p:nvPr/>
        </p:nvPicPr>
        <p:blipFill>
          <a:blip r:embed="rId4"/>
          <a:stretch>
            <a:fillRect/>
          </a:stretch>
        </p:blipFill>
        <p:spPr>
          <a:xfrm>
            <a:off x="6132830" y="3179445"/>
            <a:ext cx="3802380" cy="2682875"/>
          </a:xfrm>
          <a:prstGeom prst="rect">
            <a:avLst/>
          </a:prstGeom>
        </p:spPr>
      </p:pic>
      <p:cxnSp>
        <p:nvCxnSpPr>
          <p:cNvPr id="22" name="直接连接符 21" title=""/>
          <p:cNvCxnSpPr/>
          <p:nvPr/>
        </p:nvCxnSpPr>
        <p:spPr>
          <a:xfrm flipH="1">
            <a:off x="5916295" y="2548890"/>
            <a:ext cx="0" cy="430276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title=""/>
          <p:cNvCxnSpPr/>
          <p:nvPr/>
        </p:nvCxnSpPr>
        <p:spPr>
          <a:xfrm>
            <a:off x="129540" y="2501265"/>
            <a:ext cx="12029440" cy="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0" name="矩形标注 9" title=""/>
          <p:cNvSpPr/>
          <p:nvPr/>
        </p:nvSpPr>
        <p:spPr>
          <a:xfrm>
            <a:off x="1724025" y="2548890"/>
            <a:ext cx="3250565" cy="730250"/>
          </a:xfrm>
          <a:prstGeom prst="wedgeRectCallout">
            <a:avLst>
              <a:gd name="adj1" fmla="val -14270"/>
              <a:gd name="adj2" fmla="val 14121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sym typeface="+mn-ea"/>
              </a:rPr>
              <a:t>平行于主光轴的光线经凸透镜折射后，经过另一侧的焦点</a:t>
            </a:r>
          </a:p>
        </p:txBody>
      </p:sp>
      <p:sp>
        <p:nvSpPr>
          <p:cNvPr id="13" name="矩形标注 12" title=""/>
          <p:cNvSpPr/>
          <p:nvPr/>
        </p:nvSpPr>
        <p:spPr>
          <a:xfrm>
            <a:off x="6040120" y="2548890"/>
            <a:ext cx="4177665" cy="730250"/>
          </a:xfrm>
          <a:prstGeom prst="wedgeRectCallout">
            <a:avLst>
              <a:gd name="adj1" fmla="val -20816"/>
              <a:gd name="adj2" fmla="val 15365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sym typeface="+mn-ea"/>
              </a:rPr>
              <a:t>平行于主光轴的光线经凹透镜折射后，折射光线的反向延长线经过凹透镜同侧虚焦点</a:t>
            </a:r>
          </a:p>
        </p:txBody>
      </p:sp>
      <p:sp>
        <p:nvSpPr>
          <p:cNvPr id="14" name="矩形标注 13" title=""/>
          <p:cNvSpPr/>
          <p:nvPr/>
        </p:nvSpPr>
        <p:spPr>
          <a:xfrm>
            <a:off x="118745" y="2635885"/>
            <a:ext cx="1206500" cy="1892300"/>
          </a:xfrm>
          <a:prstGeom prst="wedgeRectCallout">
            <a:avLst>
              <a:gd name="adj1" fmla="val 71263"/>
              <a:gd name="adj2" fmla="val 1234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通过光心的光线经凸透镜折射后，传播方向不变</a:t>
            </a:r>
          </a:p>
        </p:txBody>
      </p:sp>
      <p:sp>
        <p:nvSpPr>
          <p:cNvPr id="15" name="矩形标注 14" title=""/>
          <p:cNvSpPr/>
          <p:nvPr/>
        </p:nvSpPr>
        <p:spPr>
          <a:xfrm>
            <a:off x="10341610" y="2548890"/>
            <a:ext cx="1206500" cy="1892300"/>
          </a:xfrm>
          <a:prstGeom prst="wedgeRectCallout">
            <a:avLst>
              <a:gd name="adj1" fmla="val -105263"/>
              <a:gd name="adj2" fmla="val 23624"/>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经光心的光线经凹透镜折射后，传播方向不变</a:t>
            </a:r>
          </a:p>
        </p:txBody>
      </p:sp>
      <p:sp>
        <p:nvSpPr>
          <p:cNvPr id="42" name="矩形标注 41" title=""/>
          <p:cNvSpPr/>
          <p:nvPr/>
        </p:nvSpPr>
        <p:spPr>
          <a:xfrm>
            <a:off x="749300" y="5988050"/>
            <a:ext cx="4391660" cy="469265"/>
          </a:xfrm>
          <a:prstGeom prst="wedgeRectCallout">
            <a:avLst>
              <a:gd name="adj1" fmla="val -9759"/>
              <a:gd name="adj2" fmla="val -31589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通过焦点的光线经凸透镜折射后平行于主光轴</a:t>
            </a:r>
          </a:p>
        </p:txBody>
      </p:sp>
      <p:sp>
        <p:nvSpPr>
          <p:cNvPr id="16" name="矩形标注 15" title=""/>
          <p:cNvSpPr/>
          <p:nvPr/>
        </p:nvSpPr>
        <p:spPr>
          <a:xfrm>
            <a:off x="6132830" y="5988050"/>
            <a:ext cx="6024245" cy="469265"/>
          </a:xfrm>
          <a:prstGeom prst="wedgeRectCallout">
            <a:avLst>
              <a:gd name="adj1" fmla="val -28950"/>
              <a:gd name="adj2" fmla="val -147293"/>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射向凹透镜另一侧虚焦点的光线经凹透镜折射后，平行于主光轴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right)">
                                      <p:cBhvr>
                                        <p:cTn id="55" dur="500"/>
                                        <p:tgtEl>
                                          <p:spTgt spid="15"/>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P spid="42" grpId="0" animBg="1"/>
      <p:bldP spid="16" grpId="0" animBg="1"/>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224655" y="114935"/>
            <a:ext cx="903605" cy="923290"/>
          </a:xfrm>
          <a:prstGeom prst="rect">
            <a:avLst/>
          </a:prstGeom>
        </p:spPr>
      </p:pic>
      <p:sp>
        <p:nvSpPr>
          <p:cNvPr id="5" name="文本框 4" title=""/>
          <p:cNvSpPr txBox="1"/>
          <p:nvPr/>
        </p:nvSpPr>
        <p:spPr>
          <a:xfrm>
            <a:off x="5196840" y="346075"/>
            <a:ext cx="4737735"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考向01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透镜与透镜对光的作用</a:t>
            </a:r>
          </a:p>
        </p:txBody>
      </p:sp>
      <p:pic>
        <p:nvPicPr>
          <p:cNvPr id="2" name="图片 1" title=""/>
          <p:cNvPicPr>
            <a:picLocks noChangeAspect="1"/>
          </p:cNvPicPr>
          <p:nvPr/>
        </p:nvPicPr>
        <p:blipFill>
          <a:blip r:embed="rId3"/>
          <a:stretch>
            <a:fillRect/>
          </a:stretch>
        </p:blipFill>
        <p:spPr>
          <a:xfrm>
            <a:off x="374364" y="1464428"/>
            <a:ext cx="2013585" cy="483870"/>
          </a:xfrm>
          <a:prstGeom prst="rect">
            <a:avLst/>
          </a:prstGeom>
        </p:spPr>
      </p:pic>
      <p:sp>
        <p:nvSpPr>
          <p:cNvPr id="6" name="文本框 5" title=""/>
          <p:cNvSpPr txBox="1"/>
          <p:nvPr/>
        </p:nvSpPr>
        <p:spPr>
          <a:xfrm>
            <a:off x="292764" y="2040907"/>
            <a:ext cx="11734800" cy="3784600"/>
          </a:xfrm>
          <a:prstGeom prst="rect">
            <a:avLst/>
          </a:prstGeom>
          <a:noFill/>
        </p:spPr>
        <p:txBody>
          <a:bodyPr wrap="square" rtlCol="0" anchor="t">
            <a:spAutoFit/>
          </a:bodyPr>
          <a:lstStyle/>
          <a:p>
            <a:pPr eaLnBrk="1" fontAlgn="auto" latinLnBrk="0" hangingPunct="1">
              <a:lnSpc>
                <a:spcPct val="150000"/>
              </a:lnSpc>
            </a:pPr>
            <a:r>
              <a:rPr lang="zh-CN" altLang="en-US" sz="2000" b="1">
                <a:latin typeface="微软雅黑" panose="020b0503020204020204" charset="-122"/>
                <a:ea typeface="微软雅黑" panose="020b0503020204020204" charset="-122"/>
                <a:cs typeface="微软雅黑" panose="020b0503020204020204" charset="-122"/>
              </a:rPr>
              <a:t>（1）判断透镜类型的方法</a:t>
            </a:r>
          </a:p>
          <a:p>
            <a:pPr eaLnBrk="1" fontAlgn="auto" latinLnBrk="0" hangingPunct="1">
              <a:lnSpc>
                <a:spcPct val="150000"/>
              </a:lnSpc>
            </a:pPr>
            <a:r>
              <a:rPr lang="zh-CN" altLang="en-US" sz="2000">
                <a:latin typeface="微软雅黑" panose="020b0503020204020204" charset="-122"/>
                <a:ea typeface="微软雅黑" panose="020b0503020204020204" charset="-122"/>
                <a:cs typeface="微软雅黑" panose="020b0503020204020204" charset="-122"/>
              </a:rPr>
              <a:t>根据透镜的表面是凸还是凹来判断透镜的类型并不可靠，要通过比较透镜中间与边缘的厚度来确定透镜的类型，因为有的透镜可能是一面图一面凹。</a:t>
            </a:r>
          </a:p>
          <a:p>
            <a:pPr eaLnBrk="1" fontAlgn="auto" latinLnBrk="0" hangingPunct="1">
              <a:lnSpc>
                <a:spcPct val="150000"/>
              </a:lnSpc>
            </a:pPr>
            <a:r>
              <a:rPr lang="zh-CN" altLang="en-US" sz="2000" b="1">
                <a:latin typeface="微软雅黑" panose="020b0503020204020204" charset="-122"/>
                <a:ea typeface="微软雅黑" panose="020b0503020204020204" charset="-122"/>
                <a:cs typeface="微软雅黑" panose="020b0503020204020204" charset="-122"/>
              </a:rPr>
              <a:t>（2）根据透镜对光的作用判断：</a:t>
            </a:r>
            <a:r>
              <a:rPr lang="zh-CN" altLang="en-US" sz="2000">
                <a:latin typeface="微软雅黑" panose="020b0503020204020204" charset="-122"/>
                <a:ea typeface="微软雅黑" panose="020b0503020204020204" charset="-122"/>
                <a:cs typeface="微软雅黑" panose="020b0503020204020204" charset="-122"/>
              </a:rPr>
              <a:t>折射光线相对于入射光线会聚了，则经过的透镜是凸透镜；折射光线相对于入射光线发散了，则经过的透镜是凹透镜。</a:t>
            </a:r>
          </a:p>
          <a:p>
            <a:pPr eaLnBrk="1" fontAlgn="auto" latinLnBrk="0" hangingPunct="1">
              <a:lnSpc>
                <a:spcPct val="150000"/>
              </a:lnSpc>
            </a:pPr>
            <a:r>
              <a:rPr lang="zh-CN" altLang="en-US" sz="2000" b="1">
                <a:latin typeface="微软雅黑" panose="020b0503020204020204" charset="-122"/>
                <a:ea typeface="微软雅黑" panose="020b0503020204020204" charset="-122"/>
                <a:cs typeface="微软雅黑" panose="020b0503020204020204" charset="-122"/>
              </a:rPr>
              <a:t>（3）平行光聚焦法粗侧凸透镜的焦距：</a:t>
            </a:r>
            <a:r>
              <a:rPr lang="zh-CN" altLang="en-US" sz="2000">
                <a:latin typeface="微软雅黑" panose="020b0503020204020204" charset="-122"/>
                <a:ea typeface="微软雅黑" panose="020b0503020204020204" charset="-122"/>
                <a:cs typeface="微软雅黑" panose="020b0503020204020204" charset="-122"/>
              </a:rPr>
              <a:t>太阳光近似为平行光，让凸透镜正对太阳光时，太阳光垂直于透镜入射，此时入射光线平行于主光轴，当光斑最小最亮时，该点即为凸透镜的焦点。如果不正对太阳光，最小光斑并不在主光轴上，此时的光斑不在焦点上，所以测出的距离也不是焦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224655" y="114935"/>
            <a:ext cx="903605" cy="923290"/>
          </a:xfrm>
          <a:prstGeom prst="rect">
            <a:avLst/>
          </a:prstGeom>
        </p:spPr>
      </p:pic>
      <p:sp>
        <p:nvSpPr>
          <p:cNvPr id="5" name="文本框 4" title=""/>
          <p:cNvSpPr txBox="1"/>
          <p:nvPr/>
        </p:nvSpPr>
        <p:spPr>
          <a:xfrm>
            <a:off x="5196840" y="346075"/>
            <a:ext cx="4737735"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考向01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透镜与透镜对光的作用</a:t>
            </a:r>
          </a:p>
        </p:txBody>
      </p:sp>
      <p:sp>
        <p:nvSpPr>
          <p:cNvPr id="100" name="文本框 99" title=""/>
          <p:cNvSpPr txBox="1"/>
          <p:nvPr/>
        </p:nvSpPr>
        <p:spPr>
          <a:xfrm>
            <a:off x="292735" y="1256665"/>
            <a:ext cx="9876790" cy="1198880"/>
          </a:xfrm>
          <a:prstGeom prst="rect">
            <a:avLst/>
          </a:prstGeom>
          <a:noFill/>
          <a:ln w="9525">
            <a:noFill/>
          </a:ln>
        </p:spPr>
        <p:txBody>
          <a:bodyPr wrap="square">
            <a:spAutoFit/>
          </a:bodyPr>
          <a:lstStyle/>
          <a:p>
            <a:pPr indent="0" fontAlgn="auto">
              <a:lnSpc>
                <a:spcPct val="150000"/>
              </a:lnSpc>
            </a:pPr>
            <a:r>
              <a:rPr lang="zh-CN" sz="1600">
                <a:solidFill>
                  <a:srgbClr val="0070C0"/>
                </a:solidFill>
                <a:latin typeface="微软雅黑" panose="020b0503020204020204" charset="-122"/>
                <a:ea typeface="微软雅黑" panose="020b0503020204020204" charset="-122"/>
                <a:cs typeface="微软雅黑" panose="020b0503020204020204" charset="-122"/>
              </a:rPr>
              <a:t>【例1】</a:t>
            </a:r>
            <a:r>
              <a:rPr sz="1600" b="1">
                <a:solidFill>
                  <a:srgbClr val="000000"/>
                </a:solidFill>
                <a:latin typeface="微软雅黑" panose="020b0503020204020204" charset="-122"/>
                <a:ea typeface="微软雅黑" panose="020b0503020204020204" charset="-122"/>
                <a:cs typeface="微软雅黑" panose="020b0503020204020204" charset="-122"/>
              </a:rPr>
              <a:t>（2023·鄂州）</a:t>
            </a:r>
            <a:r>
              <a:rPr sz="1600">
                <a:solidFill>
                  <a:srgbClr val="000000"/>
                </a:solidFill>
                <a:latin typeface="微软雅黑" panose="020b0503020204020204" charset="-122"/>
                <a:ea typeface="微软雅黑" panose="020b0503020204020204" charset="-122"/>
                <a:cs typeface="微软雅黑" panose="020b0503020204020204" charset="-122"/>
              </a:rPr>
              <a:t>如图所示，透过手表表盘上光滑透明凸起部分，能清楚地读出日期信息，光滑透明凸起部分相当于________，观看到的是日期数字________（选填写“实”或“虚”）像。手表的背面打磨得非常光滑，能清晰地照出小明像，此像的大小与小明本人相比________（选填“变大”、“变小”或“不变”）。</a:t>
            </a:r>
          </a:p>
        </p:txBody>
      </p:sp>
      <p:pic>
        <p:nvPicPr>
          <p:cNvPr id="2" name="图片 -2147482271" title=""/>
          <p:cNvPicPr>
            <a:picLocks noChangeAspect="1"/>
          </p:cNvPicPr>
          <p:nvPr/>
        </p:nvPicPr>
        <p:blipFill>
          <a:blip r:embed="rId3"/>
          <a:stretch>
            <a:fillRect/>
          </a:stretch>
        </p:blipFill>
        <p:spPr>
          <a:xfrm>
            <a:off x="10592435" y="949960"/>
            <a:ext cx="953135" cy="1505585"/>
          </a:xfrm>
          <a:prstGeom prst="rect">
            <a:avLst/>
          </a:prstGeom>
          <a:noFill/>
          <a:ln w="9525">
            <a:noFill/>
          </a:ln>
        </p:spPr>
      </p:pic>
      <p:cxnSp>
        <p:nvCxnSpPr>
          <p:cNvPr id="21" name="直接连接符 20" title=""/>
          <p:cNvCxnSpPr/>
          <p:nvPr/>
        </p:nvCxnSpPr>
        <p:spPr>
          <a:xfrm>
            <a:off x="100965" y="2578735"/>
            <a:ext cx="12029440" cy="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24" name="矩形标注 23" title=""/>
          <p:cNvSpPr/>
          <p:nvPr/>
        </p:nvSpPr>
        <p:spPr>
          <a:xfrm>
            <a:off x="425450" y="85725"/>
            <a:ext cx="3799205" cy="569595"/>
          </a:xfrm>
          <a:prstGeom prst="wedgeRectCallout">
            <a:avLst>
              <a:gd name="adj1" fmla="val -10638"/>
              <a:gd name="adj2" fmla="val 22748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透明凸起的部分中间比边缘厚是凸透镜</a:t>
            </a:r>
          </a:p>
        </p:txBody>
      </p:sp>
      <p:sp>
        <p:nvSpPr>
          <p:cNvPr id="7" name="矩形标注 6" title=""/>
          <p:cNvSpPr/>
          <p:nvPr/>
        </p:nvSpPr>
        <p:spPr>
          <a:xfrm>
            <a:off x="4365625" y="949960"/>
            <a:ext cx="6162675" cy="569595"/>
          </a:xfrm>
          <a:prstGeom prst="wedgeRectCallout">
            <a:avLst>
              <a:gd name="adj1" fmla="val -38449"/>
              <a:gd name="adj2" fmla="val 12246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其相当于一个放大镜，手表数字在凸透镜的一倍焦距以内，则虚像</a:t>
            </a:r>
          </a:p>
        </p:txBody>
      </p:sp>
      <p:sp>
        <p:nvSpPr>
          <p:cNvPr id="9" name="矩形标注 8" title=""/>
          <p:cNvSpPr/>
          <p:nvPr/>
        </p:nvSpPr>
        <p:spPr>
          <a:xfrm>
            <a:off x="5074920" y="176530"/>
            <a:ext cx="7055485" cy="650240"/>
          </a:xfrm>
          <a:prstGeom prst="wedgeRectCallout">
            <a:avLst>
              <a:gd name="adj1" fmla="val -35005"/>
              <a:gd name="adj2" fmla="val 270605"/>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背面相当于平面镜，由平面镜成像的特点可知，成的像与小明本人大小相同</a:t>
            </a:r>
          </a:p>
        </p:txBody>
      </p:sp>
      <p:sp>
        <p:nvSpPr>
          <p:cNvPr id="17" name="文本框 16" title=""/>
          <p:cNvSpPr txBox="1"/>
          <p:nvPr/>
        </p:nvSpPr>
        <p:spPr>
          <a:xfrm>
            <a:off x="1551940" y="1687830"/>
            <a:ext cx="7924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凸透镜</a:t>
            </a:r>
          </a:p>
        </p:txBody>
      </p:sp>
      <p:sp>
        <p:nvSpPr>
          <p:cNvPr id="10" name="文本框 9" title=""/>
          <p:cNvSpPr txBox="1"/>
          <p:nvPr/>
        </p:nvSpPr>
        <p:spPr>
          <a:xfrm>
            <a:off x="4483735" y="1689735"/>
            <a:ext cx="3860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虚</a:t>
            </a:r>
          </a:p>
        </p:txBody>
      </p:sp>
      <p:sp>
        <p:nvSpPr>
          <p:cNvPr id="11" name="文本框 10" title=""/>
          <p:cNvSpPr txBox="1"/>
          <p:nvPr/>
        </p:nvSpPr>
        <p:spPr>
          <a:xfrm>
            <a:off x="5492750" y="2026920"/>
            <a:ext cx="5892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不变</a:t>
            </a:r>
          </a:p>
        </p:txBody>
      </p:sp>
      <p:sp>
        <p:nvSpPr>
          <p:cNvPr id="6" name="文本框 5" title=""/>
          <p:cNvSpPr txBox="1"/>
          <p:nvPr/>
        </p:nvSpPr>
        <p:spPr>
          <a:xfrm>
            <a:off x="100965" y="2625725"/>
            <a:ext cx="5851525" cy="829945"/>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1-1</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（2023·恩施）</a:t>
            </a:r>
            <a:r>
              <a:rPr lang="zh-CN" altLang="en-US" sz="1600">
                <a:latin typeface="微软雅黑" panose="020b0503020204020204" charset="-122"/>
                <a:ea typeface="微软雅黑" panose="020b0503020204020204" charset="-122"/>
                <a:cs typeface="微软雅黑" panose="020b0503020204020204" charset="-122"/>
              </a:rPr>
              <a:t>幻灯机的镜头相当于一个（     ）。</a:t>
            </a:r>
          </a:p>
          <a:p>
            <a:pPr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A. 凸镜    B. 凹透镜   C. 凸透镜    D. 凹镜</a:t>
            </a:r>
          </a:p>
        </p:txBody>
      </p:sp>
      <p:sp>
        <p:nvSpPr>
          <p:cNvPr id="13" name="矩形标注 12" title=""/>
          <p:cNvSpPr/>
          <p:nvPr/>
        </p:nvSpPr>
        <p:spPr>
          <a:xfrm>
            <a:off x="170815" y="3366135"/>
            <a:ext cx="4904105" cy="448310"/>
          </a:xfrm>
          <a:prstGeom prst="wedgeRectCallout">
            <a:avLst>
              <a:gd name="adj1" fmla="val 11297"/>
              <a:gd name="adj2" fmla="val -139093"/>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幻灯机是利用凸透镜成倒立放大的实像的原理制成的</a:t>
            </a:r>
          </a:p>
        </p:txBody>
      </p:sp>
      <p:sp>
        <p:nvSpPr>
          <p:cNvPr id="14" name="文本框 13" title=""/>
          <p:cNvSpPr txBox="1"/>
          <p:nvPr/>
        </p:nvSpPr>
        <p:spPr>
          <a:xfrm>
            <a:off x="5147945" y="2720975"/>
            <a:ext cx="325755"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A</a:t>
            </a:r>
          </a:p>
        </p:txBody>
      </p:sp>
      <p:cxnSp>
        <p:nvCxnSpPr>
          <p:cNvPr id="22" name="直接连接符 21" title=""/>
          <p:cNvCxnSpPr/>
          <p:nvPr/>
        </p:nvCxnSpPr>
        <p:spPr>
          <a:xfrm flipH="1">
            <a:off x="5886450" y="2673985"/>
            <a:ext cx="0" cy="136779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5" name="文本框 14" title=""/>
          <p:cNvSpPr txBox="1"/>
          <p:nvPr/>
        </p:nvSpPr>
        <p:spPr>
          <a:xfrm>
            <a:off x="5952490" y="2607310"/>
            <a:ext cx="6012815" cy="1198880"/>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1-2</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（2023·济宁）</a:t>
            </a:r>
            <a:r>
              <a:rPr lang="zh-CN" altLang="en-US" sz="1600">
                <a:latin typeface="微软雅黑" panose="020b0503020204020204" charset="-122"/>
                <a:ea typeface="微软雅黑" panose="020b0503020204020204" charset="-122"/>
                <a:cs typeface="微软雅黑" panose="020b0503020204020204" charset="-122"/>
              </a:rPr>
              <a:t>有些人的眼睛只能看清远处的物体，而不能看清近处的物体，这样的眼睛需佩戴______（选填“凸透镜”或“凹透镜”）矫正。这种透镜对光有______作用。</a:t>
            </a:r>
          </a:p>
        </p:txBody>
      </p:sp>
      <p:sp>
        <p:nvSpPr>
          <p:cNvPr id="16" name="矩形标注 15" title=""/>
          <p:cNvSpPr/>
          <p:nvPr/>
        </p:nvSpPr>
        <p:spPr>
          <a:xfrm>
            <a:off x="6008370" y="1690370"/>
            <a:ext cx="6122035" cy="888365"/>
          </a:xfrm>
          <a:prstGeom prst="wedgeRectCallout">
            <a:avLst>
              <a:gd name="adj1" fmla="val -27056"/>
              <a:gd name="adj2" fmla="val 79949"/>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只能看清远处的物体，看不清近处的物体，这是远视眼，需要佩戴凸透镜来矫正</a:t>
            </a:r>
          </a:p>
        </p:txBody>
      </p:sp>
      <p:sp>
        <p:nvSpPr>
          <p:cNvPr id="18" name="文本框 17" title=""/>
          <p:cNvSpPr txBox="1"/>
          <p:nvPr/>
        </p:nvSpPr>
        <p:spPr>
          <a:xfrm>
            <a:off x="9831705" y="3056890"/>
            <a:ext cx="7924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凸透镜</a:t>
            </a:r>
          </a:p>
        </p:txBody>
      </p:sp>
      <p:sp>
        <p:nvSpPr>
          <p:cNvPr id="19" name="文本框 18" title=""/>
          <p:cNvSpPr txBox="1"/>
          <p:nvPr/>
        </p:nvSpPr>
        <p:spPr>
          <a:xfrm>
            <a:off x="9478645" y="3386455"/>
            <a:ext cx="5892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会聚</a:t>
            </a:r>
          </a:p>
        </p:txBody>
      </p:sp>
      <p:cxnSp>
        <p:nvCxnSpPr>
          <p:cNvPr id="20" name="直接连接符 19" title=""/>
          <p:cNvCxnSpPr/>
          <p:nvPr/>
        </p:nvCxnSpPr>
        <p:spPr>
          <a:xfrm>
            <a:off x="162560" y="4060190"/>
            <a:ext cx="12029440" cy="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23" name="文本框 22" title=""/>
          <p:cNvSpPr txBox="1"/>
          <p:nvPr/>
        </p:nvSpPr>
        <p:spPr>
          <a:xfrm>
            <a:off x="170815" y="4259580"/>
            <a:ext cx="6012815" cy="829945"/>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1-3</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（2023·重庆B）</a:t>
            </a:r>
            <a:r>
              <a:rPr lang="zh-CN" altLang="en-US" sz="1600">
                <a:latin typeface="微软雅黑" panose="020b0503020204020204" charset="-122"/>
                <a:ea typeface="微软雅黑" panose="020b0503020204020204" charset="-122"/>
                <a:cs typeface="微软雅黑" panose="020b0503020204020204" charset="-122"/>
              </a:rPr>
              <a:t>请根据画出的光线，在答图中虚线框内画出一个适当的透镜。</a:t>
            </a:r>
          </a:p>
        </p:txBody>
      </p:sp>
      <p:sp>
        <p:nvSpPr>
          <p:cNvPr id="25" name="矩形标注 24" title=""/>
          <p:cNvSpPr/>
          <p:nvPr/>
        </p:nvSpPr>
        <p:spPr>
          <a:xfrm>
            <a:off x="292735" y="5307330"/>
            <a:ext cx="6589395" cy="569595"/>
          </a:xfrm>
          <a:prstGeom prst="wedgeRectCallout">
            <a:avLst>
              <a:gd name="adj1" fmla="val 64821"/>
              <a:gd name="adj2" fmla="val -1644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平行的光线经透镜折射后变得发散，因此该透镜起发散作用，为凹透镜</a:t>
            </a:r>
          </a:p>
        </p:txBody>
      </p:sp>
      <p:pic>
        <p:nvPicPr>
          <p:cNvPr id="26" name="图片 -2147482270" title=""/>
          <p:cNvPicPr>
            <a:picLocks noChangeAspect="1"/>
          </p:cNvPicPr>
          <p:nvPr/>
        </p:nvPicPr>
        <p:blipFill>
          <a:blip r:embed="rId4"/>
          <a:stretch>
            <a:fillRect/>
          </a:stretch>
        </p:blipFill>
        <p:spPr>
          <a:xfrm>
            <a:off x="7706360" y="4351020"/>
            <a:ext cx="2361565" cy="1979295"/>
          </a:xfrm>
          <a:prstGeom prst="rect">
            <a:avLst/>
          </a:prstGeom>
          <a:noFill/>
          <a:ln w="9525">
            <a:noFill/>
          </a:ln>
        </p:spPr>
      </p:pic>
      <p:pic>
        <p:nvPicPr>
          <p:cNvPr id="27" name="图片 -2147482153" title=""/>
          <p:cNvPicPr>
            <a:picLocks noChangeAspect="1"/>
          </p:cNvPicPr>
          <p:nvPr/>
        </p:nvPicPr>
        <p:blipFill>
          <a:blip r:embed="rId5"/>
          <a:stretch>
            <a:fillRect/>
          </a:stretch>
        </p:blipFill>
        <p:spPr>
          <a:xfrm>
            <a:off x="8838565" y="4726305"/>
            <a:ext cx="334010" cy="125666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wipe(left)">
                                      <p:cBhvr>
                                        <p:cTn id="15" dur="500"/>
                                        <p:tgtEl>
                                          <p:spTgt spid="100">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wipe(left)">
                                      <p:cBhvr>
                                        <p:cTn id="75" dur="500"/>
                                        <p:tgtEl>
                                          <p:spTgt spid="6">
                                            <p:txEl>
                                              <p:pRg st="0" end="0"/>
                                            </p:txEl>
                                          </p:spTgt>
                                        </p:tgtEl>
                                      </p:cBhvr>
                                    </p:animEffect>
                                  </p:childTnLst>
                                </p:cTn>
                              </p:par>
                            </p:childTnLst>
                          </p:cTn>
                        </p:par>
                      </p:childTnLst>
                    </p:cTn>
                  </p:par>
                  <p:par>
                    <p:cTn id="76" fill="hold" nodeType="clickPar">
                      <p:stCondLst>
                        <p:cond delay="indefinite"/>
                        <p:cond evt="onBegin" delay="0">
                          <p:tn val="75"/>
                        </p:cond>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6">
                                            <p:txEl>
                                              <p:pRg st="1" end="1"/>
                                            </p:txEl>
                                          </p:spTgt>
                                        </p:tgtEl>
                                        <p:attrNameLst>
                                          <p:attrName>style.visibility</p:attrName>
                                        </p:attrNameLst>
                                      </p:cBhvr>
                                      <p:to>
                                        <p:strVal val="visible"/>
                                      </p:to>
                                    </p:set>
                                    <p:animEffect transition="in" filter="wipe(left)">
                                      <p:cBhvr>
                                        <p:cTn id="80" dur="500"/>
                                        <p:tgtEl>
                                          <p:spTgt spid="6">
                                            <p:txEl>
                                              <p:pRg st="1" end="1"/>
                                            </p:txEl>
                                          </p:spTgt>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down)">
                                      <p:cBhvr>
                                        <p:cTn id="85" dur="500"/>
                                        <p:tgtEl>
                                          <p:spTgt spid="13"/>
                                        </p:tgtEl>
                                      </p:cBhvr>
                                    </p:animEffect>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2" presetClass="exit" presetSubtype="4" fill="hold" grpId="1" nodeType="clickEffect">
                                  <p:stCondLst>
                                    <p:cond delay="0"/>
                                  </p:stCondLst>
                                  <p:childTnLst>
                                    <p:animEffect transition="out" filter="wipe(down)">
                                      <p:cBhvr>
                                        <p:cTn id="89" dur="500"/>
                                        <p:tgtEl>
                                          <p:spTgt spid="13"/>
                                        </p:tgtEl>
                                      </p:cBhvr>
                                    </p:animEffect>
                                    <p:set>
                                      <p:cBhvr>
                                        <p:cTn id="90" dur="1" fill="hold">
                                          <p:stCondLst>
                                            <p:cond delay="499"/>
                                          </p:stCondLst>
                                        </p:cTn>
                                        <p:tgtEl>
                                          <p:spTgt spid="13"/>
                                        </p:tgtEl>
                                        <p:attrNameLst>
                                          <p:attrName>style.visibility</p:attrName>
                                        </p:attrNameLst>
                                      </p:cBhvr>
                                      <p:to>
                                        <p:strVal val="hidden"/>
                                      </p:to>
                                    </p:set>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up)">
                                      <p:cBhvr>
                                        <p:cTn id="100" dur="500"/>
                                        <p:tgtEl>
                                          <p:spTgt spid="22"/>
                                        </p:tgtEl>
                                      </p:cBhvr>
                                    </p:animEffect>
                                  </p:childTnLst>
                                </p:cTn>
                              </p:par>
                            </p:childTnLst>
                          </p:cTn>
                        </p:par>
                      </p:childTnLst>
                    </p:cTn>
                  </p:par>
                  <p:par>
                    <p:cTn id="101" fill="hold" nodeType="clickPar">
                      <p:stCondLst>
                        <p:cond delay="indefinite"/>
                        <p:cond evt="onBegin" delay="0">
                          <p:tn val="100"/>
                        </p:cond>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5">
                                            <p:txEl>
                                              <p:pRg st="0" end="0"/>
                                            </p:txEl>
                                          </p:spTgt>
                                        </p:tgtEl>
                                        <p:attrNameLst>
                                          <p:attrName>style.visibility</p:attrName>
                                        </p:attrNameLst>
                                      </p:cBhvr>
                                      <p:to>
                                        <p:strVal val="visible"/>
                                      </p:to>
                                    </p:set>
                                    <p:animEffect transition="in" filter="wipe(left)">
                                      <p:cBhvr>
                                        <p:cTn id="105" dur="500"/>
                                        <p:tgtEl>
                                          <p:spTgt spid="15">
                                            <p:txEl>
                                              <p:pRg st="0" end="0"/>
                                            </p:txEl>
                                          </p:spTgt>
                                        </p:tgtEl>
                                      </p:cBhvr>
                                    </p:animEffect>
                                  </p:childTnLst>
                                </p:cTn>
                              </p:par>
                            </p:childTnLst>
                          </p:cTn>
                        </p:par>
                      </p:childTnLst>
                    </p:cTn>
                  </p:par>
                  <p:par>
                    <p:cTn id="106" fill="hold" nodeType="clickPar">
                      <p:stCondLst>
                        <p:cond delay="indefinite"/>
                        <p:cond evt="onBegin" delay="0">
                          <p:tn val="105"/>
                        </p:cond>
                      </p:stCondLst>
                      <p:childTnLst>
                        <p:par>
                          <p:cTn id="107" fill="hold">
                            <p:stCondLst>
                              <p:cond delay="0"/>
                            </p:stCondLst>
                            <p:childTnLst>
                              <p:par>
                                <p:cTn id="108" presetID="22" presetClass="entr" presetSubtype="1"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up)">
                                      <p:cBhvr>
                                        <p:cTn id="110" dur="500"/>
                                        <p:tgtEl>
                                          <p:spTgt spid="16"/>
                                        </p:tgtEl>
                                      </p:cBhvr>
                                    </p:animEffect>
                                  </p:childTnLst>
                                </p:cTn>
                              </p:par>
                            </p:childTnLst>
                          </p:cTn>
                        </p:par>
                      </p:childTnLst>
                    </p:cTn>
                  </p:par>
                  <p:par>
                    <p:cTn id="111" fill="hold" nodeType="clickPar">
                      <p:stCondLst>
                        <p:cond delay="indefinite"/>
                        <p:cond evt="onBegin" delay="0">
                          <p:tn val="110"/>
                        </p:cond>
                      </p:stCondLst>
                      <p:childTnLst>
                        <p:par>
                          <p:cTn id="112" fill="hold">
                            <p:stCondLst>
                              <p:cond delay="0"/>
                            </p:stCondLst>
                            <p:childTnLst>
                              <p:par>
                                <p:cTn id="113" presetID="22" presetClass="exit" presetSubtype="4" fill="hold" grpId="1" nodeType="clickEffect">
                                  <p:stCondLst>
                                    <p:cond delay="0"/>
                                  </p:stCondLst>
                                  <p:childTnLst>
                                    <p:animEffect transition="out" filter="wipe(down)">
                                      <p:cBhvr>
                                        <p:cTn id="114" dur="500"/>
                                        <p:tgtEl>
                                          <p:spTgt spid="16"/>
                                        </p:tgtEl>
                                      </p:cBhvr>
                                    </p:animEffect>
                                    <p:set>
                                      <p:cBhvr>
                                        <p:cTn id="115" dur="1" fill="hold">
                                          <p:stCondLst>
                                            <p:cond delay="499"/>
                                          </p:stCondLst>
                                        </p:cTn>
                                        <p:tgtEl>
                                          <p:spTgt spid="16"/>
                                        </p:tgtEl>
                                        <p:attrNameLst>
                                          <p:attrName>style.visibility</p:attrName>
                                        </p:attrNameLst>
                                      </p:cBhvr>
                                      <p:to>
                                        <p:strVal val="hidden"/>
                                      </p:to>
                                    </p:set>
                                  </p:childTnLst>
                                </p:cTn>
                              </p:par>
                            </p:childTnLst>
                          </p:cTn>
                        </p:par>
                      </p:childTnLst>
                    </p:cTn>
                  </p:par>
                  <p:par>
                    <p:cTn id="116" fill="hold" nodeType="clickPar">
                      <p:stCondLst>
                        <p:cond delay="indefinite"/>
                        <p:cond evt="onBegin" delay="0">
                          <p:tn val="115"/>
                        </p:cond>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wipe(left)">
                                      <p:cBhvr>
                                        <p:cTn id="120" dur="500"/>
                                        <p:tgtEl>
                                          <p:spTgt spid="18"/>
                                        </p:tgtEl>
                                      </p:cBhvr>
                                    </p:animEffect>
                                  </p:childTnLst>
                                </p:cTn>
                              </p:par>
                            </p:childTnLst>
                          </p:cTn>
                        </p:par>
                      </p:childTnLst>
                    </p:cTn>
                  </p:par>
                  <p:par>
                    <p:cTn id="121" fill="hold" nodeType="clickPar">
                      <p:stCondLst>
                        <p:cond delay="indefinite"/>
                        <p:cond evt="onBegin" delay="0">
                          <p:tn val="120"/>
                        </p:cond>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wipe(left)">
                                      <p:cBhvr>
                                        <p:cTn id="125" dur="500"/>
                                        <p:tgtEl>
                                          <p:spTgt spid="19"/>
                                        </p:tgtEl>
                                      </p:cBhvr>
                                    </p:animEffect>
                                  </p:childTnLst>
                                </p:cTn>
                              </p:par>
                            </p:childTnLst>
                          </p:cTn>
                        </p:par>
                      </p:childTnLst>
                    </p:cTn>
                  </p:par>
                  <p:par>
                    <p:cTn id="126" fill="hold" nodeType="clickPar">
                      <p:stCondLst>
                        <p:cond delay="indefinite"/>
                        <p:cond evt="onBegin" delay="0">
                          <p:tn val="125"/>
                        </p:cond>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left)">
                                      <p:cBhvr>
                                        <p:cTn id="130" dur="500"/>
                                        <p:tgtEl>
                                          <p:spTgt spid="20"/>
                                        </p:tgtEl>
                                      </p:cBhvr>
                                    </p:animEffect>
                                  </p:childTnLst>
                                </p:cTn>
                              </p:par>
                            </p:childTnLst>
                          </p:cTn>
                        </p:par>
                      </p:childTnLst>
                    </p:cTn>
                  </p:par>
                  <p:par>
                    <p:cTn id="131" fill="hold" nodeType="clickPar">
                      <p:stCondLst>
                        <p:cond delay="indefinite"/>
                        <p:cond evt="onBegin" delay="0">
                          <p:tn val="130"/>
                        </p:cond>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23">
                                            <p:txEl>
                                              <p:pRg st="0" end="0"/>
                                            </p:txEl>
                                          </p:spTgt>
                                        </p:tgtEl>
                                        <p:attrNameLst>
                                          <p:attrName>style.visibility</p:attrName>
                                        </p:attrNameLst>
                                      </p:cBhvr>
                                      <p:to>
                                        <p:strVal val="visible"/>
                                      </p:to>
                                    </p:set>
                                    <p:animEffect transition="in" filter="wipe(left)">
                                      <p:cBhvr>
                                        <p:cTn id="135" dur="500"/>
                                        <p:tgtEl>
                                          <p:spTgt spid="23">
                                            <p:txEl>
                                              <p:pRg st="0" end="0"/>
                                            </p:txEl>
                                          </p:spTgt>
                                        </p:tgtEl>
                                      </p:cBhvr>
                                    </p:animEffect>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16" presetClass="entr" presetSubtype="21" fill="hold"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barn(inVertical)">
                                      <p:cBhvr>
                                        <p:cTn id="140" dur="500"/>
                                        <p:tgtEl>
                                          <p:spTgt spid="26"/>
                                        </p:tgtEl>
                                      </p:cBhvr>
                                    </p:animEffect>
                                  </p:childTnLst>
                                </p:cTn>
                              </p:par>
                            </p:childTnLst>
                          </p:cTn>
                        </p:par>
                      </p:childTnLst>
                    </p:cTn>
                  </p:par>
                  <p:par>
                    <p:cTn id="141" fill="hold" nodeType="clickPar">
                      <p:stCondLst>
                        <p:cond delay="indefinite"/>
                        <p:cond evt="onBegin" delay="0">
                          <p:tn val="140"/>
                        </p:cond>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left)">
                                      <p:cBhvr>
                                        <p:cTn id="145" dur="500"/>
                                        <p:tgtEl>
                                          <p:spTgt spid="25"/>
                                        </p:tgtEl>
                                      </p:cBhvr>
                                    </p:animEffect>
                                  </p:childTnLst>
                                </p:cTn>
                              </p:par>
                            </p:childTnLst>
                          </p:cTn>
                        </p:par>
                      </p:childTnLst>
                    </p:cTn>
                  </p:par>
                  <p:par>
                    <p:cTn id="146" fill="hold" nodeType="clickPar">
                      <p:stCondLst>
                        <p:cond delay="indefinite"/>
                        <p:cond evt="onBegin" delay="0">
                          <p:tn val="145"/>
                        </p:cond>
                      </p:stCondLst>
                      <p:childTnLst>
                        <p:par>
                          <p:cTn id="147" fill="hold">
                            <p:stCondLst>
                              <p:cond delay="0"/>
                            </p:stCondLst>
                            <p:childTnLst>
                              <p:par>
                                <p:cTn id="148" presetID="22" presetClass="exit" presetSubtype="4" fill="hold" grpId="1" nodeType="clickEffect">
                                  <p:stCondLst>
                                    <p:cond delay="0"/>
                                  </p:stCondLst>
                                  <p:childTnLst>
                                    <p:animEffect transition="out" filter="wipe(down)">
                                      <p:cBhvr>
                                        <p:cTn id="149" dur="500"/>
                                        <p:tgtEl>
                                          <p:spTgt spid="25"/>
                                        </p:tgtEl>
                                      </p:cBhvr>
                                    </p:animEffect>
                                    <p:set>
                                      <p:cBhvr>
                                        <p:cTn id="150" dur="1" fill="hold">
                                          <p:stCondLst>
                                            <p:cond delay="499"/>
                                          </p:stCondLst>
                                        </p:cTn>
                                        <p:tgtEl>
                                          <p:spTgt spid="25"/>
                                        </p:tgtEl>
                                        <p:attrNameLst>
                                          <p:attrName>style.visibility</p:attrName>
                                        </p:attrNameLst>
                                      </p:cBhvr>
                                      <p:to>
                                        <p:strVal val="hidden"/>
                                      </p:to>
                                    </p:set>
                                  </p:childTnLst>
                                </p:cTn>
                              </p:par>
                            </p:childTnLst>
                          </p:cTn>
                        </p:par>
                      </p:childTnLst>
                    </p:cTn>
                  </p:par>
                  <p:par>
                    <p:cTn id="151" fill="hold" nodeType="clickPar">
                      <p:stCondLst>
                        <p:cond delay="indefinite"/>
                        <p:cond evt="onBegin" delay="0">
                          <p:tn val="150"/>
                        </p:cond>
                      </p:stCondLst>
                      <p:childTnLst>
                        <p:par>
                          <p:cTn id="152" fill="hold">
                            <p:stCondLst>
                              <p:cond delay="0"/>
                            </p:stCondLst>
                            <p:childTnLst>
                              <p:par>
                                <p:cTn id="153" presetID="2" presetClass="entr" presetSubtype="4" fill="hold" nodeType="clickEffect">
                                  <p:stCondLst>
                                    <p:cond delay="0"/>
                                  </p:stCondLst>
                                  <p:childTnLst>
                                    <p:set>
                                      <p:cBhvr>
                                        <p:cTn id="154" dur="1" fill="hold">
                                          <p:stCondLst>
                                            <p:cond delay="0"/>
                                          </p:stCondLst>
                                        </p:cTn>
                                        <p:tgtEl>
                                          <p:spTgt spid="27"/>
                                        </p:tgtEl>
                                        <p:attrNameLst>
                                          <p:attrName>style.visibility</p:attrName>
                                        </p:attrNameLst>
                                      </p:cBhvr>
                                      <p:to>
                                        <p:strVal val="visible"/>
                                      </p:to>
                                    </p:set>
                                    <p:anim calcmode="lin" valueType="num">
                                      <p:cBhvr additive="base">
                                        <p:cTn id="155" dur="500" fill="hold"/>
                                        <p:tgtEl>
                                          <p:spTgt spid="27"/>
                                        </p:tgtEl>
                                        <p:attrNameLst>
                                          <p:attrName>ppt_x</p:attrName>
                                        </p:attrNameLst>
                                      </p:cBhvr>
                                      <p:tavLst>
                                        <p:tav tm="0">
                                          <p:val>
                                            <p:strVal val="#ppt_x"/>
                                          </p:val>
                                        </p:tav>
                                        <p:tav tm="100000">
                                          <p:val>
                                            <p:strVal val="#ppt_x"/>
                                          </p:val>
                                        </p:tav>
                                      </p:tavLst>
                                    </p:anim>
                                    <p:anim calcmode="lin" valueType="num">
                                      <p:cBhvr additive="base">
                                        <p:cTn id="1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4" grpId="1" animBg="1"/>
      <p:bldP spid="7" grpId="0" animBg="1"/>
      <p:bldP spid="7" grpId="1" animBg="1"/>
      <p:bldP spid="9" grpId="0" animBg="1"/>
      <p:bldP spid="9" grpId="1" animBg="1"/>
      <p:bldP spid="17" grpId="0"/>
      <p:bldP spid="10" grpId="0"/>
      <p:bldP spid="11" grpId="0"/>
      <p:bldP spid="13" grpId="0" animBg="1"/>
      <p:bldP spid="13" grpId="1" animBg="1"/>
      <p:bldP spid="14" grpId="0"/>
      <p:bldP spid="16" grpId="0" animBg="1"/>
      <p:bldP spid="16" grpId="1" animBg="1"/>
      <p:bldP spid="18" grpId="0"/>
      <p:bldP spid="19" grpId="0"/>
      <p:bldP spid="25" grpId="0" animBg="1"/>
      <p:bldP spid="25" grpId="1"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764697" y="0"/>
            <a:ext cx="903605" cy="923290"/>
          </a:xfrm>
          <a:prstGeom prst="rect">
            <a:avLst/>
          </a:prstGeom>
        </p:spPr>
      </p:pic>
      <p:sp>
        <p:nvSpPr>
          <p:cNvPr id="5" name="文本框 4" title=""/>
          <p:cNvSpPr txBox="1"/>
          <p:nvPr/>
        </p:nvSpPr>
        <p:spPr>
          <a:xfrm>
            <a:off x="6736882" y="231140"/>
            <a:ext cx="502158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利用透镜三条特殊光线作图</a:t>
            </a:r>
          </a:p>
        </p:txBody>
      </p:sp>
      <p:pic>
        <p:nvPicPr>
          <p:cNvPr id="2" name="图片 1" title=""/>
          <p:cNvPicPr>
            <a:picLocks noChangeAspect="1"/>
          </p:cNvPicPr>
          <p:nvPr/>
        </p:nvPicPr>
        <p:blipFill>
          <a:blip r:embed="rId3"/>
          <a:stretch>
            <a:fillRect/>
          </a:stretch>
        </p:blipFill>
        <p:spPr>
          <a:xfrm>
            <a:off x="374364" y="1464428"/>
            <a:ext cx="2013585" cy="483870"/>
          </a:xfrm>
          <a:prstGeom prst="rect">
            <a:avLst/>
          </a:prstGeom>
        </p:spPr>
      </p:pic>
      <p:sp>
        <p:nvSpPr>
          <p:cNvPr id="6" name="文本框 5" title=""/>
          <p:cNvSpPr txBox="1"/>
          <p:nvPr/>
        </p:nvSpPr>
        <p:spPr>
          <a:xfrm>
            <a:off x="292764" y="2040907"/>
            <a:ext cx="11734800" cy="2862322"/>
          </a:xfrm>
          <a:prstGeom prst="rect">
            <a:avLst/>
          </a:prstGeom>
          <a:noFill/>
        </p:spPr>
        <p:txBody>
          <a:bodyPr wrap="square" rtlCol="0" anchor="t">
            <a:spAutoFit/>
          </a:bodyPr>
          <a:lstStyle/>
          <a:p>
            <a:pPr eaLnBrk="1" fontAlgn="auto" latinLnBrk="0" hangingPunct="1">
              <a:lnSpc>
                <a:spcPct val="150000"/>
              </a:lnSpc>
            </a:pPr>
            <a:r>
              <a:rPr lang="zh-CN" altLang="en-US" sz="2000">
                <a:latin typeface="微软雅黑" panose="020b0503020204020204" charset="-122"/>
                <a:ea typeface="微软雅黑" panose="020b0503020204020204" charset="-122"/>
                <a:cs typeface="微软雅黑" panose="020b0503020204020204" charset="-122"/>
              </a:rPr>
              <a:t>熟记透镜三条特殊光线（主要光线）经透镜折射后的传播规律，并分清凸透镜和凹透镜三条特殊光线的异同。</a:t>
            </a:r>
          </a:p>
          <a:p>
            <a:pPr eaLnBrk="1" fontAlgn="auto" latinLnBrk="0" hangingPunct="1">
              <a:lnSpc>
                <a:spcPct val="150000"/>
              </a:lnSpc>
            </a:pPr>
            <a:r>
              <a:rPr lang="zh-CN" altLang="en-US" sz="2000" b="1">
                <a:latin typeface="微软雅黑" panose="020b0503020204020204" charset="-122"/>
                <a:ea typeface="微软雅黑" panose="020b0503020204020204" charset="-122"/>
                <a:cs typeface="微软雅黑" panose="020b0503020204020204" charset="-122"/>
              </a:rPr>
              <a:t>利用透镜的三条特殊光线作图时，一定要注意：</a:t>
            </a:r>
          </a:p>
          <a:p>
            <a:pPr eaLnBrk="1" fontAlgn="auto" latinLnBrk="0" hangingPunct="1">
              <a:lnSpc>
                <a:spcPct val="150000"/>
              </a:lnSpc>
            </a:pPr>
            <a:r>
              <a:rPr lang="zh-CN" altLang="en-US" sz="2000">
                <a:latin typeface="微软雅黑" panose="020b0503020204020204" charset="-122"/>
                <a:ea typeface="微软雅黑" panose="020b0503020204020204" charset="-122"/>
                <a:cs typeface="微软雅黑" panose="020b0503020204020204" charset="-122"/>
              </a:rPr>
              <a:t>（1）一定要用尺规作图</a:t>
            </a:r>
            <a:r>
              <a:rPr lang="zh-CN" altLang="en-US" sz="2000" smtClean="0">
                <a:latin typeface="微软雅黑" panose="020b0503020204020204" charset="-122"/>
                <a:ea typeface="微软雅黑" panose="020b0503020204020204" charset="-122"/>
                <a:cs typeface="微软雅黑" panose="020b0503020204020204" charset="-122"/>
              </a:rPr>
              <a:t>；</a:t>
            </a:r>
            <a:endParaRPr lang="en-US" altLang="zh-CN" sz="2000" smtClean="0">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lang="zh-CN" altLang="en-US" sz="2000" smtClean="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2）不要遗漏光线的箭头</a:t>
            </a:r>
            <a:r>
              <a:rPr lang="zh-CN" altLang="en-US" sz="2000" smtClean="0">
                <a:latin typeface="微软雅黑" panose="020b0503020204020204" charset="-122"/>
                <a:ea typeface="微软雅黑" panose="020b0503020204020204" charset="-122"/>
                <a:cs typeface="微软雅黑" panose="020b0503020204020204" charset="-122"/>
              </a:rPr>
              <a:t>；</a:t>
            </a:r>
            <a:endParaRPr lang="en-US" altLang="zh-CN" sz="2000" smtClean="0">
              <a:latin typeface="微软雅黑" panose="020b0503020204020204" charset="-122"/>
              <a:ea typeface="微软雅黑" panose="020b0503020204020204" charset="-122"/>
              <a:cs typeface="微软雅黑" panose="020b0503020204020204" charset="-122"/>
            </a:endParaRPr>
          </a:p>
          <a:p>
            <a:pPr eaLnBrk="1" fontAlgn="auto" latinLnBrk="0" hangingPunct="1">
              <a:lnSpc>
                <a:spcPct val="150000"/>
              </a:lnSpc>
            </a:pPr>
            <a:r>
              <a:rPr lang="zh-CN" altLang="en-US" sz="2000" smtClean="0">
                <a:latin typeface="微软雅黑" panose="020b0503020204020204" charset="-122"/>
                <a:ea typeface="微软雅黑" panose="020b0503020204020204" charset="-122"/>
                <a:cs typeface="微软雅黑" panose="020b0503020204020204" charset="-122"/>
              </a:rPr>
              <a:t>（</a:t>
            </a:r>
            <a:r>
              <a:rPr lang="zh-CN" altLang="en-US" sz="2000">
                <a:latin typeface="微软雅黑" panose="020b0503020204020204" charset="-122"/>
                <a:ea typeface="微软雅黑" panose="020b0503020204020204" charset="-122"/>
                <a:cs typeface="微软雅黑" panose="020b0503020204020204" charset="-122"/>
              </a:rPr>
              <a:t>3）光线用实线，辅助线用虚线。</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left)">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224655" y="114935"/>
            <a:ext cx="903605" cy="923290"/>
          </a:xfrm>
          <a:prstGeom prst="rect">
            <a:avLst/>
          </a:prstGeom>
        </p:spPr>
      </p:pic>
      <p:sp>
        <p:nvSpPr>
          <p:cNvPr id="5" name="文本框 4" title=""/>
          <p:cNvSpPr txBox="1"/>
          <p:nvPr/>
        </p:nvSpPr>
        <p:spPr>
          <a:xfrm>
            <a:off x="5196840" y="346075"/>
            <a:ext cx="502158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利用透镜三条特殊光线作图</a:t>
            </a:r>
          </a:p>
        </p:txBody>
      </p:sp>
      <p:sp>
        <p:nvSpPr>
          <p:cNvPr id="100" name="文本框 99" title=""/>
          <p:cNvSpPr txBox="1"/>
          <p:nvPr/>
        </p:nvSpPr>
        <p:spPr>
          <a:xfrm>
            <a:off x="292735" y="1256665"/>
            <a:ext cx="2524125" cy="1938020"/>
          </a:xfrm>
          <a:prstGeom prst="rect">
            <a:avLst/>
          </a:prstGeom>
          <a:noFill/>
          <a:ln w="9525">
            <a:noFill/>
          </a:ln>
        </p:spPr>
        <p:txBody>
          <a:bodyPr wrap="square">
            <a:spAutoFit/>
          </a:bodyPr>
          <a:lstStyle/>
          <a:p>
            <a:pPr indent="0" fontAlgn="auto">
              <a:lnSpc>
                <a:spcPct val="150000"/>
              </a:lnSpc>
            </a:pPr>
            <a:r>
              <a:rPr lang="zh-CN" sz="1600">
                <a:solidFill>
                  <a:srgbClr val="0070C0"/>
                </a:solidFill>
                <a:latin typeface="微软雅黑" panose="020b0503020204020204" charset="-122"/>
                <a:ea typeface="微软雅黑" panose="020b0503020204020204" charset="-122"/>
                <a:cs typeface="微软雅黑" panose="020b0503020204020204" charset="-122"/>
              </a:rPr>
              <a:t>【例</a:t>
            </a:r>
            <a:r>
              <a:rPr lang="en-US" altLang="zh-CN" sz="1600">
                <a:solidFill>
                  <a:srgbClr val="0070C0"/>
                </a:solidFill>
                <a:latin typeface="微软雅黑" panose="020b0503020204020204" charset="-122"/>
                <a:ea typeface="微软雅黑" panose="020b0503020204020204" charset="-122"/>
                <a:cs typeface="微软雅黑" panose="020b0503020204020204" charset="-122"/>
              </a:rPr>
              <a:t>2</a:t>
            </a:r>
            <a:r>
              <a:rPr lang="zh-CN" sz="1600">
                <a:solidFill>
                  <a:srgbClr val="0070C0"/>
                </a:solidFill>
                <a:latin typeface="微软雅黑" panose="020b0503020204020204" charset="-122"/>
                <a:ea typeface="微软雅黑" panose="020b0503020204020204" charset="-122"/>
                <a:cs typeface="微软雅黑" panose="020b0503020204020204" charset="-122"/>
              </a:rPr>
              <a:t>】</a:t>
            </a:r>
            <a:r>
              <a:rPr sz="1600" b="1">
                <a:solidFill>
                  <a:srgbClr val="000000"/>
                </a:solidFill>
                <a:latin typeface="微软雅黑" panose="020b0503020204020204" charset="-122"/>
                <a:ea typeface="微软雅黑" panose="020b0503020204020204" charset="-122"/>
                <a:cs typeface="微软雅黑" panose="020b0503020204020204" charset="-122"/>
              </a:rPr>
              <a:t>（2023·陕西A）</a:t>
            </a:r>
            <a:r>
              <a:rPr sz="1600">
                <a:solidFill>
                  <a:srgbClr val="000000"/>
                </a:solidFill>
                <a:latin typeface="微软雅黑" panose="020b0503020204020204" charset="-122"/>
                <a:ea typeface="微软雅黑" panose="020b0503020204020204" charset="-122"/>
                <a:cs typeface="微软雅黑" panose="020b0503020204020204" charset="-122"/>
              </a:rPr>
              <a:t>如图，O为凸透镜的光心，F为凸透镜的焦点，请分别画出两条入射光线通过凸透镜后的折射光线。</a:t>
            </a:r>
          </a:p>
        </p:txBody>
      </p:sp>
      <p:pic>
        <p:nvPicPr>
          <p:cNvPr id="2" name="图片 -2147482267" title=""/>
          <p:cNvPicPr>
            <a:picLocks noChangeAspect="1"/>
          </p:cNvPicPr>
          <p:nvPr/>
        </p:nvPicPr>
        <p:blipFill>
          <a:blip r:embed="rId3"/>
          <a:stretch>
            <a:fillRect/>
          </a:stretch>
        </p:blipFill>
        <p:spPr>
          <a:xfrm>
            <a:off x="356235" y="3500755"/>
            <a:ext cx="2078990" cy="1023620"/>
          </a:xfrm>
          <a:prstGeom prst="rect">
            <a:avLst/>
          </a:prstGeom>
          <a:noFill/>
          <a:ln w="9525">
            <a:noFill/>
          </a:ln>
        </p:spPr>
      </p:pic>
      <p:sp>
        <p:nvSpPr>
          <p:cNvPr id="13" name="矩形标注 12" title=""/>
          <p:cNvSpPr/>
          <p:nvPr/>
        </p:nvSpPr>
        <p:spPr>
          <a:xfrm>
            <a:off x="124460" y="5064125"/>
            <a:ext cx="2479675" cy="1502410"/>
          </a:xfrm>
          <a:prstGeom prst="wedgeRectCallout">
            <a:avLst>
              <a:gd name="adj1" fmla="val -10358"/>
              <a:gd name="adj2" fmla="val -7967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平行于主光轴的光线经凸透镜折射后将过焦点，通过光心的光线经凸透镜折射后传播方向不改变</a:t>
            </a:r>
          </a:p>
        </p:txBody>
      </p:sp>
      <p:cxnSp>
        <p:nvCxnSpPr>
          <p:cNvPr id="7" name="直接箭头连接符 6" title=""/>
          <p:cNvCxnSpPr/>
          <p:nvPr/>
        </p:nvCxnSpPr>
        <p:spPr>
          <a:xfrm flipV="1">
            <a:off x="1469390" y="3809365"/>
            <a:ext cx="1024255" cy="588010"/>
          </a:xfrm>
          <a:prstGeom prst="straightConnector1">
            <a:avLst/>
          </a:prstGeom>
          <a:ln w="28575" cmpd="sng">
            <a:solidFill>
              <a:schemeClr val="accent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title=""/>
          <p:cNvCxnSpPr/>
          <p:nvPr/>
        </p:nvCxnSpPr>
        <p:spPr>
          <a:xfrm>
            <a:off x="1430020" y="4032250"/>
            <a:ext cx="648970" cy="446405"/>
          </a:xfrm>
          <a:prstGeom prst="straightConnector1">
            <a:avLst/>
          </a:prstGeom>
          <a:ln w="28575" cmpd="sng">
            <a:solidFill>
              <a:schemeClr val="accent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直接连接符 21" title=""/>
          <p:cNvCxnSpPr/>
          <p:nvPr/>
        </p:nvCxnSpPr>
        <p:spPr>
          <a:xfrm flipH="1">
            <a:off x="2816860" y="1324610"/>
            <a:ext cx="0" cy="550672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0" name="文本框 9" title=""/>
          <p:cNvSpPr txBox="1"/>
          <p:nvPr/>
        </p:nvSpPr>
        <p:spPr>
          <a:xfrm>
            <a:off x="2904490" y="1256665"/>
            <a:ext cx="2971800" cy="1568450"/>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2-1</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如图所示，凸透镜与凹透镜的一个焦点重合，请根据入射光线，画出相应的出射光线。</a:t>
            </a:r>
          </a:p>
        </p:txBody>
      </p:sp>
      <p:pic>
        <p:nvPicPr>
          <p:cNvPr id="6" name="图片 9" title=""/>
          <p:cNvPicPr>
            <a:picLocks noChangeAspect="1"/>
          </p:cNvPicPr>
          <p:nvPr/>
        </p:nvPicPr>
        <p:blipFill>
          <a:blip r:embed="rId4"/>
          <a:stretch>
            <a:fillRect/>
          </a:stretch>
        </p:blipFill>
        <p:spPr>
          <a:xfrm>
            <a:off x="2904490" y="3043238"/>
            <a:ext cx="2971800" cy="885825"/>
          </a:xfrm>
          <a:prstGeom prst="rect">
            <a:avLst/>
          </a:prstGeom>
          <a:noFill/>
          <a:ln w="9525">
            <a:noFill/>
          </a:ln>
        </p:spPr>
      </p:pic>
      <p:sp>
        <p:nvSpPr>
          <p:cNvPr id="16" name="矩形标注 15" title=""/>
          <p:cNvSpPr/>
          <p:nvPr/>
        </p:nvSpPr>
        <p:spPr>
          <a:xfrm>
            <a:off x="2938780" y="4524375"/>
            <a:ext cx="2937510" cy="1932940"/>
          </a:xfrm>
          <a:prstGeom prst="wedgeRectCallout">
            <a:avLst>
              <a:gd name="adj1" fmla="val -15650"/>
              <a:gd name="adj2" fmla="val -68561"/>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过焦点的光线，经过凸透镜折射后，折射光线平行于主光轴；平行于主光轴的光线，经过凹透镜折射后，折射光线的反向延长线要过凹透镜的虚焦点</a:t>
            </a:r>
          </a:p>
        </p:txBody>
      </p:sp>
      <p:cxnSp>
        <p:nvCxnSpPr>
          <p:cNvPr id="11" name="直接箭头连接符 10" title=""/>
          <p:cNvCxnSpPr/>
          <p:nvPr/>
        </p:nvCxnSpPr>
        <p:spPr>
          <a:xfrm>
            <a:off x="4056380" y="3190240"/>
            <a:ext cx="1004570" cy="0"/>
          </a:xfrm>
          <a:prstGeom prst="straightConnector1">
            <a:avLst/>
          </a:prstGeom>
          <a:ln w="28575" cmpd="sng">
            <a:solidFill>
              <a:srgbClr val="EE20F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title=""/>
          <p:cNvCxnSpPr/>
          <p:nvPr/>
        </p:nvCxnSpPr>
        <p:spPr>
          <a:xfrm flipV="1">
            <a:off x="4584065" y="2955925"/>
            <a:ext cx="923925" cy="538480"/>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箭头连接符 14" title=""/>
          <p:cNvCxnSpPr/>
          <p:nvPr/>
        </p:nvCxnSpPr>
        <p:spPr>
          <a:xfrm flipV="1">
            <a:off x="5163185" y="2835910"/>
            <a:ext cx="537845" cy="324485"/>
          </a:xfrm>
          <a:prstGeom prst="straightConnector1">
            <a:avLst/>
          </a:prstGeom>
          <a:ln w="28575" cmpd="sng">
            <a:solidFill>
              <a:srgbClr val="EE20F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title=""/>
          <p:cNvCxnSpPr/>
          <p:nvPr/>
        </p:nvCxnSpPr>
        <p:spPr>
          <a:xfrm flipH="1">
            <a:off x="5998210" y="1351280"/>
            <a:ext cx="0" cy="550672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8" name="文本框 17" title=""/>
          <p:cNvSpPr txBox="1"/>
          <p:nvPr/>
        </p:nvSpPr>
        <p:spPr>
          <a:xfrm>
            <a:off x="6120130" y="1324610"/>
            <a:ext cx="2687955" cy="1568450"/>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2-2</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b="1">
                <a:latin typeface="微软雅黑" panose="020b0503020204020204" charset="-122"/>
                <a:ea typeface="微软雅黑" panose="020b0503020204020204" charset="-122"/>
                <a:cs typeface="微软雅黑" panose="020b0503020204020204" charset="-122"/>
              </a:rPr>
              <a:t>（2023·遂宁）</a:t>
            </a:r>
            <a:r>
              <a:rPr lang="zh-CN" altLang="en-US" sz="1600">
                <a:latin typeface="微软雅黑" panose="020b0503020204020204" charset="-122"/>
                <a:ea typeface="微软雅黑" panose="020b0503020204020204" charset="-122"/>
                <a:cs typeface="微软雅黑" panose="020b0503020204020204" charset="-122"/>
              </a:rPr>
              <a:t>请根据图中凸透镜折射后的光线，作出凸透镜的入射光线和经平面镜反射后的光线。</a:t>
            </a:r>
          </a:p>
        </p:txBody>
      </p:sp>
      <p:cxnSp>
        <p:nvCxnSpPr>
          <p:cNvPr id="19" name="直接连接符 18" title=""/>
          <p:cNvCxnSpPr/>
          <p:nvPr/>
        </p:nvCxnSpPr>
        <p:spPr>
          <a:xfrm flipH="1">
            <a:off x="8996680" y="1334135"/>
            <a:ext cx="0" cy="550672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20" name="文本框 19" title=""/>
          <p:cNvSpPr txBox="1"/>
          <p:nvPr/>
        </p:nvSpPr>
        <p:spPr>
          <a:xfrm>
            <a:off x="9119235" y="1324610"/>
            <a:ext cx="2971800" cy="1198880"/>
          </a:xfrm>
          <a:prstGeom prst="rect">
            <a:avLst/>
          </a:prstGeom>
          <a:noFill/>
        </p:spPr>
        <p:txBody>
          <a:bodyPr wrap="square" rtlCol="0" anchor="t">
            <a:spAutoFit/>
          </a:bodyPr>
          <a:lstStyle/>
          <a:p>
            <a:pPr fontAlgn="auto">
              <a:lnSpc>
                <a:spcPct val="150000"/>
              </a:lnSpc>
            </a:pP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2-3</a:t>
            </a:r>
            <a:r>
              <a:rPr lang="zh-CN" alt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altLang="en-US" sz="1600">
                <a:latin typeface="微软雅黑" panose="020b0503020204020204" charset="-122"/>
                <a:ea typeface="微软雅黑" panose="020b0503020204020204" charset="-122"/>
                <a:cs typeface="微软雅黑" panose="020b0503020204020204" charset="-122"/>
              </a:rPr>
              <a:t>AB通过凸透镜成倒立放大的实像，在图中画出凸透镜及右侧焦点位置。</a:t>
            </a:r>
          </a:p>
        </p:txBody>
      </p:sp>
      <p:pic>
        <p:nvPicPr>
          <p:cNvPr id="21" name="图片 -2147482263" title=""/>
          <p:cNvPicPr>
            <a:picLocks noChangeAspect="1"/>
          </p:cNvPicPr>
          <p:nvPr/>
        </p:nvPicPr>
        <p:blipFill>
          <a:blip r:embed="rId5"/>
          <a:stretch>
            <a:fillRect/>
          </a:stretch>
        </p:blipFill>
        <p:spPr>
          <a:xfrm>
            <a:off x="6068060" y="3262630"/>
            <a:ext cx="2854960" cy="934085"/>
          </a:xfrm>
          <a:prstGeom prst="rect">
            <a:avLst/>
          </a:prstGeom>
          <a:noFill/>
          <a:ln w="9525">
            <a:noFill/>
          </a:ln>
        </p:spPr>
      </p:pic>
      <p:sp>
        <p:nvSpPr>
          <p:cNvPr id="25" name="矩形标注 24" title=""/>
          <p:cNvSpPr/>
          <p:nvPr/>
        </p:nvSpPr>
        <p:spPr>
          <a:xfrm>
            <a:off x="6120130" y="4566285"/>
            <a:ext cx="2760345" cy="2183130"/>
          </a:xfrm>
          <a:prstGeom prst="wedgeRectCallout">
            <a:avLst>
              <a:gd name="adj1" fmla="val 16298"/>
              <a:gd name="adj2" fmla="val -5916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经凸透镜折射后的光线过焦点，说明入射光线平行于主光轴；先过平面镜的入射点垂直于镜面作出法线，再根据反射角等于入射角在法线右侧作出反射光线</a:t>
            </a:r>
          </a:p>
        </p:txBody>
      </p:sp>
      <p:cxnSp>
        <p:nvCxnSpPr>
          <p:cNvPr id="23" name="直接箭头连接符 22" title=""/>
          <p:cNvCxnSpPr/>
          <p:nvPr/>
        </p:nvCxnSpPr>
        <p:spPr>
          <a:xfrm>
            <a:off x="6195060" y="3404870"/>
            <a:ext cx="791210" cy="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title=""/>
          <p:cNvCxnSpPr/>
          <p:nvPr/>
        </p:nvCxnSpPr>
        <p:spPr>
          <a:xfrm flipH="1" flipV="1">
            <a:off x="8356600" y="3534410"/>
            <a:ext cx="0" cy="557530"/>
          </a:xfrm>
          <a:prstGeom prst="line">
            <a:avLst/>
          </a:prstGeom>
          <a:ln w="28575" cmpd="sng">
            <a:solidFill>
              <a:schemeClr val="accent1">
                <a:shade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矩形 25" title=""/>
          <p:cNvSpPr/>
          <p:nvPr/>
        </p:nvSpPr>
        <p:spPr>
          <a:xfrm>
            <a:off x="8356600" y="3919220"/>
            <a:ext cx="131445" cy="172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箭头连接符 26" title=""/>
          <p:cNvCxnSpPr/>
          <p:nvPr/>
        </p:nvCxnSpPr>
        <p:spPr>
          <a:xfrm flipV="1">
            <a:off x="8347075" y="3729990"/>
            <a:ext cx="575945" cy="372745"/>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28" name="图片 1" title=""/>
          <p:cNvPicPr>
            <a:picLocks noChangeAspect="1"/>
          </p:cNvPicPr>
          <p:nvPr/>
        </p:nvPicPr>
        <p:blipFill>
          <a:blip r:embed="rId6"/>
          <a:stretch>
            <a:fillRect/>
          </a:stretch>
        </p:blipFill>
        <p:spPr>
          <a:xfrm>
            <a:off x="9184958" y="2746693"/>
            <a:ext cx="2752725" cy="885825"/>
          </a:xfrm>
          <a:prstGeom prst="rect">
            <a:avLst/>
          </a:prstGeom>
          <a:noFill/>
          <a:ln w="9525">
            <a:noFill/>
          </a:ln>
        </p:spPr>
      </p:pic>
      <p:sp>
        <p:nvSpPr>
          <p:cNvPr id="29" name="矩形标注 28" title=""/>
          <p:cNvSpPr/>
          <p:nvPr/>
        </p:nvSpPr>
        <p:spPr>
          <a:xfrm>
            <a:off x="9113520" y="4032250"/>
            <a:ext cx="2983865" cy="2743835"/>
          </a:xfrm>
          <a:prstGeom prst="wedgeRectCallout">
            <a:avLst>
              <a:gd name="adj1" fmla="val 16298"/>
              <a:gd name="adj2" fmla="val -5916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连接BB'，根据过凸透镜光心的光线，其传播途径不变，则确定光心为AA'与BB'的交点O；过B点作AO的平行线交凸透镜于M点，光线经过凸透镜折射后过其焦点，则连接MB'交AA'于F点，F点即为凸透镜的焦点</a:t>
            </a:r>
          </a:p>
        </p:txBody>
      </p:sp>
      <p:cxnSp>
        <p:nvCxnSpPr>
          <p:cNvPr id="30" name="直接连接符 29" title=""/>
          <p:cNvCxnSpPr/>
          <p:nvPr/>
        </p:nvCxnSpPr>
        <p:spPr>
          <a:xfrm>
            <a:off x="9320530" y="2835275"/>
            <a:ext cx="1775460" cy="720090"/>
          </a:xfrm>
          <a:prstGeom prst="line">
            <a:avLst/>
          </a:prstGeom>
          <a:ln w="12700" cmpd="sng">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2" name="文本框 31" title=""/>
          <p:cNvSpPr txBox="1"/>
          <p:nvPr/>
        </p:nvSpPr>
        <p:spPr>
          <a:xfrm>
            <a:off x="9702165" y="3157220"/>
            <a:ext cx="348615"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O</a:t>
            </a:r>
          </a:p>
        </p:txBody>
      </p:sp>
      <p:pic>
        <p:nvPicPr>
          <p:cNvPr id="33" name="图片 32" title=""/>
          <p:cNvPicPr>
            <a:picLocks noChangeAspect="1"/>
          </p:cNvPicPr>
          <p:nvPr/>
        </p:nvPicPr>
        <p:blipFill>
          <a:blip r:embed="rId7"/>
          <a:stretch>
            <a:fillRect/>
          </a:stretch>
        </p:blipFill>
        <p:spPr>
          <a:xfrm>
            <a:off x="9973945" y="2687955"/>
            <a:ext cx="236220" cy="944880"/>
          </a:xfrm>
          <a:prstGeom prst="rect">
            <a:avLst/>
          </a:prstGeom>
        </p:spPr>
      </p:pic>
      <p:cxnSp>
        <p:nvCxnSpPr>
          <p:cNvPr id="34" name="直接箭头连接符 33" title=""/>
          <p:cNvCxnSpPr/>
          <p:nvPr/>
        </p:nvCxnSpPr>
        <p:spPr>
          <a:xfrm>
            <a:off x="9316720" y="2823845"/>
            <a:ext cx="710565" cy="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5" name="文本框 34" title=""/>
          <p:cNvSpPr txBox="1"/>
          <p:nvPr/>
        </p:nvSpPr>
        <p:spPr>
          <a:xfrm>
            <a:off x="9702165" y="2350770"/>
            <a:ext cx="381635"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M</a:t>
            </a:r>
          </a:p>
        </p:txBody>
      </p:sp>
      <p:cxnSp>
        <p:nvCxnSpPr>
          <p:cNvPr id="36" name="直接箭头连接符 35" title=""/>
          <p:cNvCxnSpPr/>
          <p:nvPr/>
        </p:nvCxnSpPr>
        <p:spPr>
          <a:xfrm>
            <a:off x="10107295" y="2805430"/>
            <a:ext cx="1186815" cy="941070"/>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7" name="文本框 36" title=""/>
          <p:cNvSpPr txBox="1"/>
          <p:nvPr/>
        </p:nvSpPr>
        <p:spPr>
          <a:xfrm>
            <a:off x="10535920" y="2805430"/>
            <a:ext cx="290830"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F</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wipe(left)">
                                      <p:cBhvr>
                                        <p:cTn id="15" dur="500"/>
                                        <p:tgtEl>
                                          <p:spTgt spid="100">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wipe(left)">
                                      <p:cBhvr>
                                        <p:cTn id="50" dur="500"/>
                                        <p:tgtEl>
                                          <p:spTgt spid="10">
                                            <p:txEl>
                                              <p:pRg st="0" end="0"/>
                                            </p:txEl>
                                          </p:spTgt>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xit" presetSubtype="4" fill="hold" grpId="1" nodeType="clickEffect">
                                  <p:stCondLst>
                                    <p:cond delay="0"/>
                                  </p:stCondLst>
                                  <p:childTnLst>
                                    <p:animEffect transition="out" filter="wipe(down)">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par>
                    <p:cTn id="76" fill="hold" nodeType="clickPar">
                      <p:stCondLst>
                        <p:cond delay="indefinite"/>
                        <p:cond evt="onBegin" delay="0">
                          <p:tn val="75"/>
                        </p:cond>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ipe(up)">
                                      <p:cBhvr>
                                        <p:cTn id="80" dur="500"/>
                                        <p:tgtEl>
                                          <p:spTgt spid="14"/>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up)">
                                      <p:cBhvr>
                                        <p:cTn id="85" dur="500"/>
                                        <p:tgtEl>
                                          <p:spTgt spid="17"/>
                                        </p:tgtEl>
                                      </p:cBhvr>
                                    </p:animEffect>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8">
                                            <p:txEl>
                                              <p:pRg st="0" end="0"/>
                                            </p:txEl>
                                          </p:spTgt>
                                        </p:tgtEl>
                                        <p:attrNameLst>
                                          <p:attrName>style.visibility</p:attrName>
                                        </p:attrNameLst>
                                      </p:cBhvr>
                                      <p:to>
                                        <p:strVal val="visible"/>
                                      </p:to>
                                    </p:set>
                                    <p:animEffect transition="in" filter="wipe(left)">
                                      <p:cBhvr>
                                        <p:cTn id="90" dur="500"/>
                                        <p:tgtEl>
                                          <p:spTgt spid="18">
                                            <p:txEl>
                                              <p:pRg st="0" end="0"/>
                                            </p:txEl>
                                          </p:spTgt>
                                        </p:tgtEl>
                                      </p:cBhvr>
                                    </p:animEffect>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barn(inVertical)">
                                      <p:cBhvr>
                                        <p:cTn id="95" dur="500"/>
                                        <p:tgtEl>
                                          <p:spTgt spid="21"/>
                                        </p:tgtEl>
                                      </p:cBhvr>
                                    </p:animEffec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down)">
                                      <p:cBhvr>
                                        <p:cTn id="100" dur="500"/>
                                        <p:tgtEl>
                                          <p:spTgt spid="25"/>
                                        </p:tgtEl>
                                      </p:cBhvr>
                                    </p:animEffect>
                                  </p:childTnLst>
                                </p:cTn>
                              </p:par>
                            </p:childTnLst>
                          </p:cTn>
                        </p:par>
                      </p:childTnLst>
                    </p:cTn>
                  </p:par>
                  <p:par>
                    <p:cTn id="101" fill="hold" nodeType="clickPar">
                      <p:stCondLst>
                        <p:cond delay="indefinite"/>
                        <p:cond evt="onBegin" delay="0">
                          <p:tn val="100"/>
                        </p:cond>
                      </p:stCondLst>
                      <p:childTnLst>
                        <p:par>
                          <p:cTn id="102" fill="hold">
                            <p:stCondLst>
                              <p:cond delay="0"/>
                            </p:stCondLst>
                            <p:childTnLst>
                              <p:par>
                                <p:cTn id="103" presetID="22" presetClass="exit" presetSubtype="4" fill="hold" grpId="1" nodeType="clickEffect">
                                  <p:stCondLst>
                                    <p:cond delay="0"/>
                                  </p:stCondLst>
                                  <p:childTnLst>
                                    <p:animEffect transition="out" filter="wipe(down)">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childTnLst>
                    </p:cTn>
                  </p:par>
                  <p:par>
                    <p:cTn id="106" fill="hold" nodeType="clickPar">
                      <p:stCondLst>
                        <p:cond delay="indefinite"/>
                        <p:cond evt="onBegin" delay="0">
                          <p:tn val="105"/>
                        </p:cond>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childTnLst>
                          </p:cTn>
                        </p:par>
                      </p:childTnLst>
                    </p:cTn>
                  </p:par>
                  <p:par>
                    <p:cTn id="111" fill="hold" nodeType="clickPar">
                      <p:stCondLst>
                        <p:cond delay="indefinite"/>
                        <p:cond evt="onBegin" delay="0">
                          <p:tn val="110"/>
                        </p:cond>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arn(inVertical)">
                                      <p:cBhvr>
                                        <p:cTn id="115" dur="500"/>
                                        <p:tgtEl>
                                          <p:spTgt spid="24"/>
                                        </p:tgtEl>
                                      </p:cBhvr>
                                    </p:animEffect>
                                  </p:childTnLst>
                                </p:cTn>
                              </p:par>
                            </p:childTnLst>
                          </p:cTn>
                        </p:par>
                      </p:childTnLst>
                    </p:cTn>
                  </p:par>
                  <p:par>
                    <p:cTn id="116" fill="hold" nodeType="clickPar">
                      <p:stCondLst>
                        <p:cond delay="indefinite"/>
                        <p:cond evt="onBegin" delay="0">
                          <p:tn val="115"/>
                        </p:cond>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down)">
                                      <p:cBhvr>
                                        <p:cTn id="120" dur="500"/>
                                        <p:tgtEl>
                                          <p:spTgt spid="26"/>
                                        </p:tgtEl>
                                      </p:cBhvr>
                                    </p:animEffect>
                                  </p:childTnLst>
                                </p:cTn>
                              </p:par>
                            </p:childTnLst>
                          </p:cTn>
                        </p:par>
                      </p:childTnLst>
                    </p:cTn>
                  </p:par>
                  <p:par>
                    <p:cTn id="121" fill="hold" nodeType="clickPar">
                      <p:stCondLst>
                        <p:cond delay="indefinite"/>
                        <p:cond evt="onBegin" delay="0">
                          <p:tn val="120"/>
                        </p:cond>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wipe(down)">
                                      <p:cBhvr>
                                        <p:cTn id="125" dur="500"/>
                                        <p:tgtEl>
                                          <p:spTgt spid="27"/>
                                        </p:tgtEl>
                                      </p:cBhvr>
                                    </p:animEffect>
                                  </p:childTnLst>
                                </p:cTn>
                              </p:par>
                            </p:childTnLst>
                          </p:cTn>
                        </p:par>
                      </p:childTnLst>
                    </p:cTn>
                  </p:par>
                  <p:par>
                    <p:cTn id="126" fill="hold" nodeType="clickPar">
                      <p:stCondLst>
                        <p:cond delay="indefinite"/>
                        <p:cond evt="onBegin" delay="0">
                          <p:tn val="125"/>
                        </p:cond>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wipe(up)">
                                      <p:cBhvr>
                                        <p:cTn id="130" dur="500"/>
                                        <p:tgtEl>
                                          <p:spTgt spid="19"/>
                                        </p:tgtEl>
                                      </p:cBhvr>
                                    </p:animEffect>
                                  </p:childTnLst>
                                </p:cTn>
                              </p:par>
                            </p:childTnLst>
                          </p:cTn>
                        </p:par>
                      </p:childTnLst>
                    </p:cTn>
                  </p:par>
                  <p:par>
                    <p:cTn id="131" fill="hold" nodeType="clickPar">
                      <p:stCondLst>
                        <p:cond delay="indefinite"/>
                        <p:cond evt="onBegin" delay="0">
                          <p:tn val="130"/>
                        </p:cond>
                      </p:stCondLst>
                      <p:childTnLst>
                        <p:par>
                          <p:cTn id="132" fill="hold">
                            <p:stCondLst>
                              <p:cond delay="0"/>
                            </p:stCondLst>
                            <p:childTnLst>
                              <p:par>
                                <p:cTn id="133" presetID="22" presetClass="entr" presetSubtype="8" fill="hold" nodeType="clickEffect">
                                  <p:stCondLst>
                                    <p:cond delay="0"/>
                                  </p:stCondLst>
                                  <p:childTnLst>
                                    <p:set>
                                      <p:cBhvr>
                                        <p:cTn id="134" dur="1" fill="hold">
                                          <p:stCondLst>
                                            <p:cond delay="0"/>
                                          </p:stCondLst>
                                        </p:cTn>
                                        <p:tgtEl>
                                          <p:spTgt spid="20">
                                            <p:txEl>
                                              <p:pRg st="0" end="0"/>
                                            </p:txEl>
                                          </p:spTgt>
                                        </p:tgtEl>
                                        <p:attrNameLst>
                                          <p:attrName>style.visibility</p:attrName>
                                        </p:attrNameLst>
                                      </p:cBhvr>
                                      <p:to>
                                        <p:strVal val="visible"/>
                                      </p:to>
                                    </p:set>
                                    <p:animEffect transition="in" filter="wipe(left)">
                                      <p:cBhvr>
                                        <p:cTn id="135" dur="500"/>
                                        <p:tgtEl>
                                          <p:spTgt spid="20">
                                            <p:txEl>
                                              <p:pRg st="0" end="0"/>
                                            </p:txEl>
                                          </p:spTgt>
                                        </p:tgtEl>
                                      </p:cBhvr>
                                    </p:animEffect>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wipe(up)">
                                      <p:cBhvr>
                                        <p:cTn id="140" dur="500"/>
                                        <p:tgtEl>
                                          <p:spTgt spid="28"/>
                                        </p:tgtEl>
                                      </p:cBhvr>
                                    </p:animEffect>
                                  </p:childTnLst>
                                </p:cTn>
                              </p:par>
                            </p:childTnLst>
                          </p:cTn>
                        </p:par>
                      </p:childTnLst>
                    </p:cTn>
                  </p:par>
                  <p:par>
                    <p:cTn id="141" fill="hold" nodeType="clickPar">
                      <p:stCondLst>
                        <p:cond delay="indefinite"/>
                        <p:cond evt="onBegin" delay="0">
                          <p:tn val="140"/>
                        </p:cond>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wipe(left)">
                                      <p:cBhvr>
                                        <p:cTn id="145" dur="500"/>
                                        <p:tgtEl>
                                          <p:spTgt spid="29"/>
                                        </p:tgtEl>
                                      </p:cBhvr>
                                    </p:animEffect>
                                  </p:childTnLst>
                                </p:cTn>
                              </p:par>
                            </p:childTnLst>
                          </p:cTn>
                        </p:par>
                      </p:childTnLst>
                    </p:cTn>
                  </p:par>
                  <p:par>
                    <p:cTn id="146" fill="hold" nodeType="clickPar">
                      <p:stCondLst>
                        <p:cond delay="indefinite"/>
                        <p:cond evt="onBegin" delay="0">
                          <p:tn val="145"/>
                        </p:cond>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barn(inVertical)">
                                      <p:cBhvr>
                                        <p:cTn id="150" dur="500"/>
                                        <p:tgtEl>
                                          <p:spTgt spid="30"/>
                                        </p:tgtEl>
                                      </p:cBhvr>
                                    </p:animEffect>
                                  </p:childTnLst>
                                </p:cTn>
                              </p:par>
                            </p:childTnLst>
                          </p:cTn>
                        </p:par>
                      </p:childTnLst>
                    </p:cTn>
                  </p:par>
                  <p:par>
                    <p:cTn id="151" fill="hold" nodeType="clickPar">
                      <p:stCondLst>
                        <p:cond delay="indefinite"/>
                        <p:cond evt="onBegin" delay="0">
                          <p:tn val="150"/>
                        </p:cond>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32"/>
                                        </p:tgtEl>
                                        <p:attrNameLst>
                                          <p:attrName>style.visibility</p:attrName>
                                        </p:attrNameLst>
                                      </p:cBhvr>
                                      <p:to>
                                        <p:strVal val="visible"/>
                                      </p:to>
                                    </p:set>
                                    <p:animEffect transition="in" filter="barn(inVertical)">
                                      <p:cBhvr>
                                        <p:cTn id="155" dur="500"/>
                                        <p:tgtEl>
                                          <p:spTgt spid="32"/>
                                        </p:tgtEl>
                                      </p:cBhvr>
                                    </p:animEffect>
                                  </p:childTnLst>
                                </p:cTn>
                              </p:par>
                            </p:childTnLst>
                          </p:cTn>
                        </p:par>
                      </p:childTnLst>
                    </p:cTn>
                  </p:par>
                  <p:par>
                    <p:cTn id="156" fill="hold" nodeType="clickPar">
                      <p:stCondLst>
                        <p:cond delay="indefinite"/>
                        <p:cond evt="onBegin" delay="0">
                          <p:tn val="155"/>
                        </p:cond>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childTnLst>
                          </p:cTn>
                        </p:par>
                      </p:childTnLst>
                    </p:cTn>
                  </p:par>
                  <p:par>
                    <p:cTn id="161" fill="hold" nodeType="clickPar">
                      <p:stCondLst>
                        <p:cond delay="indefinite"/>
                        <p:cond evt="onBegin" delay="0">
                          <p:tn val="160"/>
                        </p:cond>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wipe(left)">
                                      <p:cBhvr>
                                        <p:cTn id="165" dur="500"/>
                                        <p:tgtEl>
                                          <p:spTgt spid="34"/>
                                        </p:tgtEl>
                                      </p:cBhvr>
                                    </p:animEffect>
                                  </p:childTnLst>
                                </p:cTn>
                              </p:par>
                            </p:childTnLst>
                          </p:cTn>
                        </p:par>
                      </p:childTnLst>
                    </p:cTn>
                  </p:par>
                  <p:par>
                    <p:cTn id="166" fill="hold" nodeType="clickPar">
                      <p:stCondLst>
                        <p:cond delay="indefinite"/>
                        <p:cond evt="onBegin" delay="0">
                          <p:tn val="165"/>
                        </p:cond>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35"/>
                                        </p:tgtEl>
                                        <p:attrNameLst>
                                          <p:attrName>style.visibility</p:attrName>
                                        </p:attrNameLst>
                                      </p:cBhvr>
                                      <p:to>
                                        <p:strVal val="visible"/>
                                      </p:to>
                                    </p:set>
                                    <p:animEffect transition="in" filter="wipe(up)">
                                      <p:cBhvr>
                                        <p:cTn id="170" dur="500"/>
                                        <p:tgtEl>
                                          <p:spTgt spid="35"/>
                                        </p:tgtEl>
                                      </p:cBhvr>
                                    </p:animEffect>
                                  </p:childTnLst>
                                </p:cTn>
                              </p:par>
                            </p:childTnLst>
                          </p:cTn>
                        </p:par>
                      </p:childTnLst>
                    </p:cTn>
                  </p:par>
                  <p:par>
                    <p:cTn id="171" fill="hold" nodeType="clickPar">
                      <p:stCondLst>
                        <p:cond delay="indefinite"/>
                        <p:cond evt="onBegin" delay="0">
                          <p:tn val="170"/>
                        </p:cond>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6"/>
                                        </p:tgtEl>
                                        <p:attrNameLst>
                                          <p:attrName>style.visibility</p:attrName>
                                        </p:attrNameLst>
                                      </p:cBhvr>
                                      <p:to>
                                        <p:strVal val="visible"/>
                                      </p:to>
                                    </p:set>
                                    <p:animEffect transition="in" filter="wipe(left)">
                                      <p:cBhvr>
                                        <p:cTn id="175" dur="500"/>
                                        <p:tgtEl>
                                          <p:spTgt spid="36"/>
                                        </p:tgtEl>
                                      </p:cBhvr>
                                    </p:animEffect>
                                  </p:childTnLst>
                                </p:cTn>
                              </p:par>
                            </p:childTnLst>
                          </p:cTn>
                        </p:par>
                      </p:childTnLst>
                    </p:cTn>
                  </p:par>
                  <p:par>
                    <p:cTn id="176" fill="hold" nodeType="clickPar">
                      <p:stCondLst>
                        <p:cond delay="indefinite"/>
                        <p:cond evt="onBegin" delay="0">
                          <p:tn val="175"/>
                        </p:cond>
                      </p:stCondLst>
                      <p:childTnLst>
                        <p:par>
                          <p:cTn id="177" fill="hold">
                            <p:stCondLst>
                              <p:cond delay="0"/>
                            </p:stCondLst>
                            <p:childTnLst>
                              <p:par>
                                <p:cTn id="178" presetID="16" presetClass="entr" presetSubtype="21" fill="hold" grpId="0" nodeType="click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barn(inVertical)">
                                      <p:cBhvr>
                                        <p:cTn id="1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3" grpId="1" animBg="1"/>
      <p:bldP spid="16" grpId="0" animBg="1"/>
      <p:bldP spid="16" grpId="1" animBg="1"/>
      <p:bldP spid="25" grpId="0" animBg="1"/>
      <p:bldP spid="25" grpId="1" animBg="1"/>
      <p:bldP spid="24" grpId="0" animBg="1"/>
      <p:bldP spid="27" grpId="0" animBg="1"/>
      <p:bldP spid="29" grpId="0" animBg="1"/>
      <p:bldP spid="32" grpId="0"/>
      <p:bldP spid="34" grpId="0" animBg="1"/>
      <p:bldP spid="36" grpId="0" animBg="1"/>
      <p:bldP spid="37"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0" name="任意多边形: 形状 39" title=""/>
          <p:cNvSpPr/>
          <p:nvPr/>
        </p:nvSpPr>
        <p:spPr>
          <a:xfrm>
            <a:off x="3370521" y="-1"/>
            <a:ext cx="8821479" cy="6876199"/>
          </a:xfrm>
          <a:custGeom>
            <a:gdLst>
              <a:gd name="connsiteX0" fmla="*/ 347295 w 8821479"/>
              <a:gd name="connsiteY0" fmla="*/ 0 h 6901426"/>
              <a:gd name="connsiteX1" fmla="*/ 8821479 w 8821479"/>
              <a:gd name="connsiteY1" fmla="*/ 0 h 6901426"/>
              <a:gd name="connsiteX2" fmla="*/ 8821479 w 8821479"/>
              <a:gd name="connsiteY2" fmla="*/ 6901426 h 6901426"/>
              <a:gd name="connsiteX3" fmla="*/ 1720669 w 8821479"/>
              <a:gd name="connsiteY3" fmla="*/ 6901426 h 6901426"/>
              <a:gd name="connsiteX4" fmla="*/ 1577477 w 8821479"/>
              <a:gd name="connsiteY4" fmla="*/ 6735814 h 6901426"/>
              <a:gd name="connsiteX5" fmla="*/ 0 w 8821479"/>
              <a:gd name="connsiteY5" fmla="*/ 2233678 h 6901426"/>
              <a:gd name="connsiteX6" fmla="*/ 325046 w 8821479"/>
              <a:gd name="connsiteY6" fmla="*/ 66692 h 69014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1479" h="6901426">
                <a:moveTo>
                  <a:pt x="347295" y="0"/>
                </a:moveTo>
                <a:lnTo>
                  <a:pt x="8821479" y="0"/>
                </a:lnTo>
                <a:lnTo>
                  <a:pt x="8821479" y="6901426"/>
                </a:lnTo>
                <a:lnTo>
                  <a:pt x="1720669" y="6901426"/>
                </a:lnTo>
                <a:lnTo>
                  <a:pt x="1577477" y="6735814"/>
                </a:lnTo>
                <a:cubicBezTo>
                  <a:pt x="597364" y="5546719"/>
                  <a:pt x="0" y="3967123"/>
                  <a:pt x="0" y="2233678"/>
                </a:cubicBezTo>
                <a:cubicBezTo>
                  <a:pt x="0" y="1475296"/>
                  <a:pt x="114339" y="746362"/>
                  <a:pt x="325046" y="66692"/>
                </a:cubicBezTo>
                <a:close/>
              </a:path>
            </a:pathLst>
          </a:custGeom>
          <a:solidFill>
            <a:srgbClr val="FFE69C">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200000000000000" pitchFamily="34" charset="-122"/>
              <a:ea typeface="思源黑体 CN Light" panose="020b0200000000000000" pitchFamily="34" charset="-122"/>
            </a:endParaRPr>
          </a:p>
        </p:txBody>
      </p:sp>
      <p:sp>
        <p:nvSpPr>
          <p:cNvPr id="22" name="任意多边形: 形状 21" title=""/>
          <p:cNvSpPr/>
          <p:nvPr/>
        </p:nvSpPr>
        <p:spPr>
          <a:xfrm>
            <a:off x="2" y="1403124"/>
            <a:ext cx="4948243" cy="5454876"/>
          </a:xfrm>
          <a:custGeom>
            <a:gdLst>
              <a:gd name="connsiteX0" fmla="*/ 1157736 w 4948243"/>
              <a:gd name="connsiteY0" fmla="*/ 0 h 5454876"/>
              <a:gd name="connsiteX1" fmla="*/ 4948243 w 4948243"/>
              <a:gd name="connsiteY1" fmla="*/ 3790507 h 5454876"/>
              <a:gd name="connsiteX2" fmla="*/ 4574458 w 4948243"/>
              <a:gd name="connsiteY2" fmla="*/ 5433849 h 5454876"/>
              <a:gd name="connsiteX3" fmla="*/ 4563688 w 4948243"/>
              <a:gd name="connsiteY3" fmla="*/ 5454876 h 5454876"/>
              <a:gd name="connsiteX4" fmla="*/ 0 w 4948243"/>
              <a:gd name="connsiteY4" fmla="*/ 5454876 h 5454876"/>
              <a:gd name="connsiteX5" fmla="*/ 0 w 4948243"/>
              <a:gd name="connsiteY5" fmla="*/ 180753 h 5454876"/>
              <a:gd name="connsiteX6" fmla="*/ 30555 w 4948243"/>
              <a:gd name="connsiteY6" fmla="*/ 170414 h 5454876"/>
              <a:gd name="connsiteX7" fmla="*/ 1157736 w 4948243"/>
              <a:gd name="connsiteY7" fmla="*/ 0 h 54548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243" h="5454876">
                <a:moveTo>
                  <a:pt x="1157736" y="0"/>
                </a:moveTo>
                <a:cubicBezTo>
                  <a:pt x="3251175" y="0"/>
                  <a:pt x="4948243" y="1697068"/>
                  <a:pt x="4948243" y="3790507"/>
                </a:cubicBezTo>
                <a:cubicBezTo>
                  <a:pt x="4948243" y="4379287"/>
                  <a:pt x="4814003" y="4936713"/>
                  <a:pt x="4574458" y="5433849"/>
                </a:cubicBezTo>
                <a:lnTo>
                  <a:pt x="4563688" y="5454876"/>
                </a:lnTo>
                <a:lnTo>
                  <a:pt x="0" y="5454876"/>
                </a:lnTo>
                <a:lnTo>
                  <a:pt x="0" y="180753"/>
                </a:lnTo>
                <a:lnTo>
                  <a:pt x="30555" y="170414"/>
                </a:lnTo>
                <a:cubicBezTo>
                  <a:pt x="386631" y="59663"/>
                  <a:pt x="765216" y="0"/>
                  <a:pt x="1157736" y="0"/>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2" name="矩形: 圆角 31" title=""/>
          <p:cNvSpPr/>
          <p:nvPr/>
        </p:nvSpPr>
        <p:spPr>
          <a:xfrm>
            <a:off x="7207794" y="2552830"/>
            <a:ext cx="2712040" cy="663553"/>
          </a:xfrm>
          <a:prstGeom prst="roundRect">
            <a:avLst>
              <a:gd name="adj" fmla="val 50000"/>
            </a:avLst>
          </a:prstGeom>
          <a:gradFill>
            <a:gsLst>
              <a:gs pos="100000">
                <a:srgbClr val="A9D3F6"/>
              </a:gs>
              <a:gs pos="0">
                <a:srgbClr val="5890E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solidFill>
                  <a:schemeClr val="bg1"/>
                </a:solidFill>
                <a:latin typeface="思源黑体 CN Bold" panose="020b0800000000000000" pitchFamily="34" charset="-122"/>
                <a:ea typeface="思源黑体 CN Bold" panose="020b0800000000000000" pitchFamily="34" charset="-122"/>
              </a:rPr>
              <a:t>专题</a:t>
            </a:r>
            <a:r>
              <a:rPr lang="en-US" altLang="zh-CN" sz="3200">
                <a:solidFill>
                  <a:schemeClr val="bg1"/>
                </a:solidFill>
                <a:latin typeface="思源黑体 CN Bold" panose="020b0800000000000000" pitchFamily="34" charset="-122"/>
                <a:ea typeface="思源黑体 CN Bold" panose="020b0800000000000000" pitchFamily="34" charset="-122"/>
              </a:rPr>
              <a:t>03</a:t>
            </a:r>
          </a:p>
        </p:txBody>
      </p:sp>
      <p:sp>
        <p:nvSpPr>
          <p:cNvPr id="59" name="任意多边形: 形状 58" title=""/>
          <p:cNvSpPr/>
          <p:nvPr/>
        </p:nvSpPr>
        <p:spPr>
          <a:xfrm>
            <a:off x="11442640" y="-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8896998"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2"/>
            </p:custDataLst>
          </p:nvPr>
        </p:nvSpPr>
        <p:spPr>
          <a:xfrm>
            <a:off x="3079176" y="320418"/>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4" name="任意多边形: 形状 63" title=""/>
          <p:cNvSpPr/>
          <p:nvPr/>
        </p:nvSpPr>
        <p:spPr>
          <a:xfrm>
            <a:off x="5476126" y="6326312"/>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9" name="文本框 8" title=""/>
          <p:cNvSpPr txBox="1"/>
          <p:nvPr/>
        </p:nvSpPr>
        <p:spPr>
          <a:xfrm>
            <a:off x="6158710" y="3442691"/>
            <a:ext cx="4822825" cy="1017270"/>
          </a:xfrm>
          <a:prstGeom prst="rect">
            <a:avLst/>
          </a:prstGeom>
          <a:noFill/>
        </p:spPr>
        <p:txBody>
          <a:bodyPr wrap="none" lIns="0" tIns="0" rIns="0" bIns="0" rtlCol="0">
            <a:noAutofit/>
          </a:bodyPr>
          <a:lstStyle/>
          <a:p>
            <a:pPr algn="ctr">
              <a:lnSpc>
                <a:spcPct val="110000"/>
              </a:lnSpc>
            </a:pPr>
            <a:r>
              <a:rPr lang="zh-CN" sz="6000" b="1">
                <a:solidFill>
                  <a:schemeClr val="tx1">
                    <a:lumMod val="75000"/>
                    <a:lumOff val="25000"/>
                  </a:schemeClr>
                </a:solidFill>
                <a:latin typeface="Alibaba PuHuiTi 2.0 105 Heavy" panose="00020600040101010101" charset="-122"/>
                <a:ea typeface="Alibaba PuHuiTi 2.0 105 Heavy" panose="00020600040101010101" charset="-122"/>
              </a:rPr>
              <a:t>透镜及其应用</a:t>
            </a:r>
          </a:p>
        </p:txBody>
      </p:sp>
      <p:pic>
        <p:nvPicPr>
          <p:cNvPr id="2" name="图片 1" title=""/>
          <p:cNvPicPr>
            <a:picLocks noChangeAspect="1"/>
          </p:cNvPicPr>
          <p:nvPr/>
        </p:nvPicPr>
        <p:blipFill>
          <a:blip r:embed="rId3"/>
          <a:stretch>
            <a:fillRect/>
          </a:stretch>
        </p:blipFill>
        <p:spPr>
          <a:xfrm>
            <a:off x="893445" y="2367915"/>
            <a:ext cx="2719705" cy="3524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59" grpId="0" animBg="1"/>
      <p:bldP spid="63" grpId="0" animBg="1"/>
      <p:bldP spid="60" grpId="1" animBg="1"/>
      <p:bldP spid="64" grpId="0" animBg="1"/>
      <p:bldP spid="9"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任意多边形: 形状 21" title=""/>
          <p:cNvSpPr/>
          <p:nvPr/>
        </p:nvSpPr>
        <p:spPr>
          <a:xfrm>
            <a:off x="2" y="1403124"/>
            <a:ext cx="4948243" cy="5454876"/>
          </a:xfrm>
          <a:custGeom>
            <a:gdLst>
              <a:gd name="connsiteX0" fmla="*/ 1157736 w 4948243"/>
              <a:gd name="connsiteY0" fmla="*/ 0 h 5454876"/>
              <a:gd name="connsiteX1" fmla="*/ 4948243 w 4948243"/>
              <a:gd name="connsiteY1" fmla="*/ 3790507 h 5454876"/>
              <a:gd name="connsiteX2" fmla="*/ 4574458 w 4948243"/>
              <a:gd name="connsiteY2" fmla="*/ 5433849 h 5454876"/>
              <a:gd name="connsiteX3" fmla="*/ 4563688 w 4948243"/>
              <a:gd name="connsiteY3" fmla="*/ 5454876 h 5454876"/>
              <a:gd name="connsiteX4" fmla="*/ 0 w 4948243"/>
              <a:gd name="connsiteY4" fmla="*/ 5454876 h 5454876"/>
              <a:gd name="connsiteX5" fmla="*/ 0 w 4948243"/>
              <a:gd name="connsiteY5" fmla="*/ 180753 h 5454876"/>
              <a:gd name="connsiteX6" fmla="*/ 30555 w 4948243"/>
              <a:gd name="connsiteY6" fmla="*/ 170414 h 5454876"/>
              <a:gd name="connsiteX7" fmla="*/ 1157736 w 4948243"/>
              <a:gd name="connsiteY7" fmla="*/ 0 h 54548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243" h="5454876">
                <a:moveTo>
                  <a:pt x="1157736" y="0"/>
                </a:moveTo>
                <a:cubicBezTo>
                  <a:pt x="3251175" y="0"/>
                  <a:pt x="4948243" y="1697068"/>
                  <a:pt x="4948243" y="3790507"/>
                </a:cubicBezTo>
                <a:cubicBezTo>
                  <a:pt x="4948243" y="4379287"/>
                  <a:pt x="4814003" y="4936713"/>
                  <a:pt x="4574458" y="5433849"/>
                </a:cubicBezTo>
                <a:lnTo>
                  <a:pt x="4563688" y="5454876"/>
                </a:lnTo>
                <a:lnTo>
                  <a:pt x="0" y="5454876"/>
                </a:lnTo>
                <a:lnTo>
                  <a:pt x="0" y="180753"/>
                </a:lnTo>
                <a:lnTo>
                  <a:pt x="30555" y="170414"/>
                </a:lnTo>
                <a:cubicBezTo>
                  <a:pt x="386631" y="59663"/>
                  <a:pt x="765216" y="0"/>
                  <a:pt x="1157736" y="0"/>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8896998"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3"/>
            </p:custDataLst>
          </p:nvPr>
        </p:nvSpPr>
        <p:spPr>
          <a:xfrm>
            <a:off x="3079176" y="320418"/>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4" name="任意多边形: 形状 63" title=""/>
          <p:cNvSpPr/>
          <p:nvPr/>
        </p:nvSpPr>
        <p:spPr>
          <a:xfrm>
            <a:off x="5476126" y="6326312"/>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grpSp>
        <p:nvGrpSpPr>
          <p:cNvPr id="224" name="组合 223" title=""/>
          <p:cNvGrpSpPr/>
          <p:nvPr/>
        </p:nvGrpSpPr>
        <p:grpSpPr>
          <a:xfrm>
            <a:off x="5143991" y="1563294"/>
            <a:ext cx="4870739" cy="3731458"/>
            <a:chOff x="3857625" y="1682616"/>
            <a:chExt cx="4870739" cy="3731458"/>
          </a:xfrm>
          <a:effectLst/>
        </p:grpSpPr>
        <p:sp>
          <p:nvSpPr>
            <p:cNvPr id="7" name="圆角矩形 6"/>
            <p:cNvSpPr/>
            <p:nvPr/>
          </p:nvSpPr>
          <p:spPr>
            <a:xfrm>
              <a:off x="3857625" y="1682616"/>
              <a:ext cx="4870739" cy="3731458"/>
            </a:xfrm>
            <a:prstGeom prst="roundRect">
              <a:avLst>
                <a:gd name="adj" fmla="val 14905"/>
              </a:avLst>
            </a:prstGeom>
            <a:gradFill flip="none" rotWithShape="1">
              <a:gsLst>
                <a:gs pos="16000">
                  <a:schemeClr val="bg1"/>
                </a:gs>
                <a:gs pos="100000">
                  <a:srgbClr val="F9FBF8"/>
                </a:gs>
              </a:gsLst>
              <a:lin ang="2700000" scaled="1"/>
            </a:gradFill>
            <a:ln>
              <a:noFill/>
            </a:ln>
            <a:effectLst>
              <a:outerShdw blurRad="50800" dist="38100" dir="2700000" algn="tl" rotWithShape="0">
                <a:srgbClr val="DAE7D6">
                  <a:alpha val="40000"/>
                </a:srgbClr>
              </a:outerShdw>
            </a:effectLst>
          </p:spPr>
          <p:txBody>
            <a:bodyPr anchor="ctr"/>
            <a:lstStyle/>
            <a:p>
              <a:pPr algn="ctr"/>
              <a:endParaRPr lang="zh-CN">
                <a:solidFill>
                  <a:schemeClr val="lt1"/>
                </a:solidFill>
              </a:endParaRPr>
            </a:p>
          </p:txBody>
        </p:sp>
        <p:sp>
          <p:nvSpPr>
            <p:cNvPr id="13" name="椭圆 12"/>
            <p:cNvSpPr/>
            <p:nvPr/>
          </p:nvSpPr>
          <p:spPr>
            <a:xfrm>
              <a:off x="5546503" y="2003557"/>
              <a:ext cx="1500603" cy="1500603"/>
            </a:xfrm>
            <a:prstGeom prst="ellipse">
              <a:avLst/>
            </a:prstGeom>
            <a:gradFill flip="none" rotWithShape="1">
              <a:gsLst>
                <a:gs pos="39000">
                  <a:srgbClr val="8DB74B"/>
                </a:gs>
                <a:gs pos="100000">
                  <a:srgbClr val="91BD52"/>
                </a:gs>
              </a:gsLst>
              <a:lin ang="13500000" scaled="1"/>
            </a:gradFill>
            <a:ln>
              <a:noFill/>
            </a:ln>
            <a:effectLst>
              <a:outerShdw blurRad="190500" dist="101600" dir="5400000" algn="t" rotWithShape="0">
                <a:srgbClr val="91795A">
                  <a:alpha val="24000"/>
                </a:srgbClr>
              </a:outerShdw>
            </a:effectLst>
          </p:spPr>
          <p:txBody>
            <a:bodyPr anchor="ctr"/>
            <a:lstStyle/>
            <a:p>
              <a:pPr algn="ctr"/>
              <a:r>
                <a:rPr lang="en-US" sz="4400">
                  <a:solidFill>
                    <a:schemeClr val="lt1"/>
                  </a:solidFill>
                  <a:latin typeface="微软雅黑" panose="020b0503020204020204" charset="-122"/>
                  <a:ea typeface="微软雅黑" panose="020b0503020204020204" charset="-122"/>
                </a:rPr>
                <a:t>02</a:t>
              </a:r>
            </a:p>
          </p:txBody>
        </p:sp>
        <p:sp>
          <p:nvSpPr>
            <p:cNvPr id="14" name="文本框 13"/>
            <p:cNvSpPr txBox="1"/>
            <p:nvPr/>
          </p:nvSpPr>
          <p:spPr>
            <a:xfrm>
              <a:off x="3996690" y="3747636"/>
              <a:ext cx="4665980" cy="835025"/>
            </a:xfrm>
            <a:prstGeom prst="rect">
              <a:avLst/>
            </a:prstGeom>
            <a:noFill/>
          </p:spPr>
          <p:txBody>
            <a:bodyPr wrap="none" lIns="0" tIns="0" rIns="0" bIns="0"/>
            <a:lstStyle/>
            <a:p>
              <a:pPr algn="ctr"/>
              <a:r>
                <a:rPr lang="zh-CN" altLang="en-US" sz="4400" b="1">
                  <a:solidFill>
                    <a:schemeClr val="accent2">
                      <a:lumMod val="75000"/>
                    </a:schemeClr>
                  </a:solidFill>
                  <a:latin typeface="微软雅黑" panose="020b0503020204020204" charset="-122"/>
                  <a:ea typeface="微软雅黑" panose="020b0503020204020204" charset="-122"/>
                </a:rPr>
                <a:t>生活中的透镜</a:t>
              </a:r>
            </a:p>
          </p:txBody>
        </p:sp>
        <p:sp>
          <p:nvSpPr>
            <p:cNvPr id="15" name="矩形 14"/>
            <p:cNvSpPr/>
            <p:nvPr/>
          </p:nvSpPr>
          <p:spPr>
            <a:xfrm>
              <a:off x="4497132" y="4582638"/>
              <a:ext cx="3591724" cy="387798"/>
            </a:xfrm>
            <a:prstGeom prst="rect">
              <a:avLst/>
            </a:prstGeom>
          </p:spPr>
          <p:txBody>
            <a:bodyPr wrap="square" lIns="0" tIns="0" rIns="0" bIns="0"/>
            <a:lstStyle/>
            <a:p>
              <a:pPr>
                <a:lnSpc>
                  <a:spcPct val="120000"/>
                </a:lnSpc>
              </a:pPr>
              <a:endParaRPr lang="zh-CN" sz="1600">
                <a:solidFill>
                  <a:schemeClr val="tx1">
                    <a:lumMod val="65000"/>
                    <a:lumOff val="3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3" grpId="0" animBg="1"/>
      <p:bldP spid="60" grpId="1" animBg="1"/>
      <p:bldP spid="64" grpId="0" animBg="1"/>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3"/>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7068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一、照相机</a:t>
            </a:r>
          </a:p>
        </p:txBody>
      </p:sp>
      <p:sp>
        <p:nvSpPr>
          <p:cNvPr id="7" name="文本框 6" title=""/>
          <p:cNvSpPr txBox="1"/>
          <p:nvPr/>
        </p:nvSpPr>
        <p:spPr>
          <a:xfrm>
            <a:off x="244475" y="1340485"/>
            <a:ext cx="11703050" cy="5492750"/>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1.照相机的成像原理</a:t>
            </a:r>
          </a:p>
          <a:p>
            <a:pPr fontAlgn="auto">
              <a:lnSpc>
                <a:spcPct val="150000"/>
              </a:lnSpc>
            </a:pP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照相机的镜头相对于一个凸透镜</a:t>
            </a:r>
            <a:r>
              <a:rPr lang="zh-CN" altLang="en-US">
                <a:solidFill>
                  <a:schemeClr val="tx1"/>
                </a:solidFill>
                <a:latin typeface="微软雅黑" panose="020b0503020204020204" charset="-122"/>
                <a:ea typeface="微软雅黑" panose="020b0503020204020204" charset="-122"/>
                <a:cs typeface="微软雅黑" panose="020b0503020204020204" charset="-122"/>
              </a:rPr>
              <a:t>，胶片相对于</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光屏</a:t>
            </a:r>
            <a:r>
              <a:rPr lang="zh-CN" altLang="en-US">
                <a:solidFill>
                  <a:schemeClr val="tx1"/>
                </a:solidFill>
                <a:latin typeface="微软雅黑" panose="020b0503020204020204" charset="-122"/>
                <a:ea typeface="微软雅黑" panose="020b0503020204020204" charset="-122"/>
                <a:cs typeface="微软雅黑" panose="020b0503020204020204" charset="-122"/>
              </a:rPr>
              <a:t>，来自物体的光经过镜头后会聚在照相机暗箱内的胶片上，形成了</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倒立、缩小</a:t>
            </a:r>
            <a:r>
              <a:rPr lang="zh-CN" altLang="en-US">
                <a:solidFill>
                  <a:schemeClr val="tx1"/>
                </a:solidFill>
                <a:latin typeface="微软雅黑" panose="020b0503020204020204" charset="-122"/>
                <a:ea typeface="微软雅黑" panose="020b0503020204020204" charset="-122"/>
                <a:cs typeface="微软雅黑" panose="020b0503020204020204" charset="-122"/>
              </a:rPr>
              <a:t>的像。</a:t>
            </a:r>
          </a:p>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2.照相机成像的特点</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（1）物体到镜头的距离</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大于</a:t>
            </a:r>
            <a:r>
              <a:rPr lang="zh-CN" altLang="en-US">
                <a:solidFill>
                  <a:schemeClr val="tx1"/>
                </a:solidFill>
                <a:latin typeface="微软雅黑" panose="020b0503020204020204" charset="-122"/>
                <a:ea typeface="微软雅黑" panose="020b0503020204020204" charset="-122"/>
                <a:cs typeface="微软雅黑" panose="020b0503020204020204" charset="-122"/>
              </a:rPr>
              <a:t>镜头到胶片的距离。</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（2）物体离镜头</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越远</a:t>
            </a:r>
            <a:r>
              <a:rPr lang="zh-CN" altLang="en-US">
                <a:solidFill>
                  <a:schemeClr val="tx1"/>
                </a:solidFill>
                <a:latin typeface="微软雅黑" panose="020b0503020204020204" charset="-122"/>
                <a:ea typeface="微软雅黑" panose="020b0503020204020204" charset="-122"/>
                <a:cs typeface="微软雅黑" panose="020b0503020204020204" charset="-122"/>
              </a:rPr>
              <a:t>，物体在胶片上所成的像</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越小</a:t>
            </a:r>
            <a:r>
              <a:rPr lang="zh-CN" altLang="en-US">
                <a:solidFill>
                  <a:schemeClr val="tx1"/>
                </a:solidFill>
                <a:latin typeface="微软雅黑" panose="020b0503020204020204" charset="-122"/>
                <a:ea typeface="微软雅黑" panose="020b0503020204020204" charset="-122"/>
                <a:cs typeface="微软雅黑" panose="020b0503020204020204" charset="-122"/>
              </a:rPr>
              <a:t>，像（或胶片）的位置到镜头的距离越近，即暗箱越短。</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（3）照相机成的是</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倒立、缩小</a:t>
            </a:r>
            <a:r>
              <a:rPr lang="zh-CN" altLang="en-US">
                <a:solidFill>
                  <a:schemeClr val="tx1"/>
                </a:solidFill>
                <a:latin typeface="微软雅黑" panose="020b0503020204020204" charset="-122"/>
                <a:ea typeface="微软雅黑" panose="020b0503020204020204" charset="-122"/>
                <a:cs typeface="微软雅黑" panose="020b0503020204020204" charset="-122"/>
              </a:rPr>
              <a:t>的像，像和物体在镜头的</a:t>
            </a:r>
            <a:r>
              <a:rPr lang="zh-CN" altLang="en-US">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两侧</a:t>
            </a:r>
            <a:r>
              <a:rPr lang="zh-CN" altLang="en-US">
                <a:solidFill>
                  <a:schemeClr val="tx1"/>
                </a:solidFill>
                <a:latin typeface="微软雅黑" panose="020b0503020204020204" charset="-122"/>
                <a:ea typeface="微软雅黑" panose="020b0503020204020204" charset="-122"/>
                <a:cs typeface="微软雅黑" panose="020b0503020204020204" charset="-122"/>
              </a:rPr>
              <a:t>。</a:t>
            </a:r>
          </a:p>
          <a:p>
            <a:pPr fontAlgn="auto">
              <a:lnSpc>
                <a:spcPct val="150000"/>
              </a:lnSpc>
            </a:pPr>
            <a:r>
              <a:rPr lang="zh-CN" altLang="en-US">
                <a:solidFill>
                  <a:schemeClr val="accent1">
                    <a:lumMod val="75000"/>
                  </a:schemeClr>
                </a:solidFill>
                <a:latin typeface="微软雅黑" panose="020b0503020204020204" charset="-122"/>
                <a:ea typeface="微软雅黑" panose="020b0503020204020204" charset="-122"/>
                <a:cs typeface="微软雅黑" panose="020b0503020204020204" charset="-122"/>
              </a:rPr>
              <a:t>3.照相机拍摄景深的调节</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为了使远近不同的景物在胶片上都能成清晰的像，需要调节镜头到胶片的距离。</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（1）拍摄近处景物时，镜头应向前伸，即增大胶片与镜头之间的距离；</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（2）拍摄远处景物时，镜头应往后缩，即减小胶片与镜头之间的距离；</a:t>
            </a:r>
          </a:p>
          <a:p>
            <a:pPr fontAlgn="auto">
              <a:lnSpc>
                <a:spcPct val="150000"/>
              </a:lnSpc>
            </a:pPr>
            <a:r>
              <a:rPr lang="zh-CN" altLang="en-US">
                <a:solidFill>
                  <a:schemeClr val="tx1"/>
                </a:solidFill>
                <a:latin typeface="微软雅黑" panose="020b0503020204020204" charset="-122"/>
                <a:ea typeface="微软雅黑" panose="020b0503020204020204" charset="-122"/>
                <a:cs typeface="微软雅黑" panose="020b0503020204020204" charset="-122"/>
              </a:rPr>
              <a:t>（3）若想使拍摄景物的像大一些，可以减小景物与镜头之间的距离；若想使拍摄景物的像小一些，可以增大景物与镜头之间的距离。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500"/>
                                        <p:tgtEl>
                                          <p:spTgt spid="7">
                                            <p:txEl>
                                              <p:pRg st="4" end="4"/>
                                            </p:txEl>
                                          </p:spTgt>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left)">
                                      <p:cBhvr>
                                        <p:cTn id="43" dur="500"/>
                                        <p:tgtEl>
                                          <p:spTgt spid="7">
                                            <p:txEl>
                                              <p:pRg st="5" end="5"/>
                                            </p:txEl>
                                          </p:spTgt>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wipe(left)">
                                      <p:cBhvr>
                                        <p:cTn id="53" dur="500"/>
                                        <p:tgtEl>
                                          <p:spTgt spid="7">
                                            <p:txEl>
                                              <p:pRg st="7" end="7"/>
                                            </p:txEl>
                                          </p:spTgt>
                                        </p:tgtEl>
                                      </p:cBhvr>
                                    </p:animEffect>
                                  </p:childTnLst>
                                </p:cTn>
                              </p:par>
                            </p:childTnLst>
                          </p:cTn>
                        </p:par>
                      </p:childTnLst>
                    </p:cTn>
                  </p:par>
                  <p:par>
                    <p:cTn id="54" fill="hold" nodeType="clickPar">
                      <p:stCondLst>
                        <p:cond delay="indefinite"/>
                        <p:cond evt="onBegin" delay="0">
                          <p:tn val="53"/>
                        </p:cond>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left)">
                                      <p:cBhvr>
                                        <p:cTn id="58" dur="500"/>
                                        <p:tgtEl>
                                          <p:spTgt spid="7">
                                            <p:txEl>
                                              <p:pRg st="8" end="8"/>
                                            </p:txEl>
                                          </p:spTgt>
                                        </p:tgtEl>
                                      </p:cBhvr>
                                    </p:animEffect>
                                  </p:childTnLst>
                                </p:cTn>
                              </p:par>
                            </p:childTnLst>
                          </p:cTn>
                        </p:par>
                      </p:childTnLst>
                    </p:cTn>
                  </p:par>
                  <p:par>
                    <p:cTn id="59" fill="hold" nodeType="clickPar">
                      <p:stCondLst>
                        <p:cond delay="indefinite"/>
                        <p:cond evt="onBegin" delay="0">
                          <p:tn val="58"/>
                        </p:cond>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left)">
                                      <p:cBhvr>
                                        <p:cTn id="63" dur="500"/>
                                        <p:tgtEl>
                                          <p:spTgt spid="7">
                                            <p:txEl>
                                              <p:pRg st="9" end="9"/>
                                            </p:txEl>
                                          </p:spTgt>
                                        </p:tgtEl>
                                      </p:cBhvr>
                                    </p:animEffect>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
                                            <p:txEl>
                                              <p:pRg st="10" end="10"/>
                                            </p:txEl>
                                          </p:spTgt>
                                        </p:tgtEl>
                                        <p:attrNameLst>
                                          <p:attrName>style.visibility</p:attrName>
                                        </p:attrNameLst>
                                      </p:cBhvr>
                                      <p:to>
                                        <p:strVal val="visible"/>
                                      </p:to>
                                    </p:set>
                                    <p:animEffect transition="in" filter="wipe(left)">
                                      <p:cBhvr>
                                        <p:cTn id="68"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3"/>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7068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二、投影仪</a:t>
            </a:r>
          </a:p>
        </p:txBody>
      </p:sp>
      <p:sp>
        <p:nvSpPr>
          <p:cNvPr id="7" name="文本框 6" title=""/>
          <p:cNvSpPr txBox="1"/>
          <p:nvPr/>
        </p:nvSpPr>
        <p:spPr>
          <a:xfrm>
            <a:off x="244475" y="1340485"/>
            <a:ext cx="11703050" cy="5492750"/>
          </a:xfrm>
          <a:prstGeom prst="rect">
            <a:avLst/>
          </a:prstGeom>
          <a:noFill/>
        </p:spPr>
        <p:txBody>
          <a:bodyPr wrap="square" rtlCol="0" anchor="t">
            <a:spAutoFit/>
          </a:bodyPr>
          <a:lstStyle/>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照相机是利用凸透镜来成像的，利用照相机可以得到倒立、缩小的像。投影仪也是利用凸透镜来成像的，利用投影仪能得到</a:t>
            </a:r>
            <a:r>
              <a:rPr lang="zh-CN" altLang="en-US">
                <a:highlight>
                  <a:srgbClr val="FFFF00"/>
                </a:highlight>
                <a:latin typeface="微软雅黑" panose="020b0503020204020204" charset="-122"/>
                <a:ea typeface="微软雅黑" panose="020b0503020204020204" charset="-122"/>
                <a:cs typeface="微软雅黑" panose="020b0503020204020204" charset="-122"/>
              </a:rPr>
              <a:t>倒立、放大</a:t>
            </a:r>
            <a:r>
              <a:rPr lang="zh-CN" altLang="en-US">
                <a:latin typeface="微软雅黑" panose="020b0503020204020204" charset="-122"/>
                <a:ea typeface="微软雅黑" panose="020b0503020204020204" charset="-122"/>
                <a:cs typeface="微软雅黑" panose="020b0503020204020204" charset="-122"/>
              </a:rPr>
              <a:t>的像。</a:t>
            </a:r>
          </a:p>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1.投影仪的成像过程</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对投影仪进行光路分析可知，来自投影片上的图案上的光经镜头（凸透镜）折射后，在屏幕上形成清晰的像。</a:t>
            </a:r>
          </a:p>
          <a:p>
            <a:pPr algn="l" fontAlgn="auto">
              <a:lnSpc>
                <a:spcPct val="150000"/>
              </a:lnSpc>
              <a:buClrTx/>
              <a:buSzTx/>
              <a:buFontTx/>
            </a:pPr>
            <a:r>
              <a:rPr lang="zh-CN" altLang="en-US">
                <a:solidFill>
                  <a:schemeClr val="accent1"/>
                </a:solidFill>
                <a:latin typeface="微软雅黑" panose="020b0503020204020204" charset="-122"/>
                <a:ea typeface="微软雅黑" panose="020b0503020204020204" charset="-122"/>
                <a:cs typeface="微软雅黑" panose="020b0503020204020204" charset="-122"/>
              </a:rPr>
              <a:t>2.投影仪的成像特点</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（1）投影片到镜头的距离小于镜头到屏幕的距离；</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（2）图案（文字）通过投影仪在屏幕上成的像比投影片上的图案（文字）大；</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（3）</a:t>
            </a:r>
            <a:r>
              <a:rPr lang="zh-CN" altLang="en-US">
                <a:highlight>
                  <a:srgbClr val="FFFF00"/>
                </a:highlight>
                <a:latin typeface="微软雅黑" panose="020b0503020204020204" charset="-122"/>
                <a:ea typeface="微软雅黑" panose="020b0503020204020204" charset="-122"/>
                <a:cs typeface="微软雅黑" panose="020b0503020204020204" charset="-122"/>
              </a:rPr>
              <a:t>像和投影片在凸透镜的两侧</a:t>
            </a:r>
            <a:r>
              <a:rPr lang="zh-CN" altLang="en-US">
                <a:latin typeface="微软雅黑" panose="020b0503020204020204" charset="-122"/>
                <a:ea typeface="微软雅黑" panose="020b0503020204020204" charset="-122"/>
                <a:cs typeface="微软雅黑" panose="020b0503020204020204" charset="-122"/>
              </a:rPr>
              <a:t>；</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（4）图案（文字）在屏幕上所成的像是</a:t>
            </a:r>
            <a:r>
              <a:rPr lang="zh-CN" altLang="en-US">
                <a:highlight>
                  <a:srgbClr val="FFFF00"/>
                </a:highlight>
                <a:latin typeface="微软雅黑" panose="020b0503020204020204" charset="-122"/>
                <a:ea typeface="微软雅黑" panose="020b0503020204020204" charset="-122"/>
                <a:cs typeface="微软雅黑" panose="020b0503020204020204" charset="-122"/>
              </a:rPr>
              <a:t>倒立、放大</a:t>
            </a:r>
            <a:r>
              <a:rPr lang="zh-CN" altLang="en-US">
                <a:latin typeface="微软雅黑" panose="020b0503020204020204" charset="-122"/>
                <a:ea typeface="微软雅黑" panose="020b0503020204020204" charset="-122"/>
                <a:cs typeface="微软雅黑" panose="020b0503020204020204" charset="-122"/>
              </a:rPr>
              <a:t>的像；</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（5）投影片离镜头越近，像到镜头间的距离越大，屏幕上所成的像越大。</a:t>
            </a:r>
          </a:p>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3.投影仪的调节</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（1）使屏幕上的像变大的方法：减小投影片与镜头之间的距离，同时增大屏幕与镜头间的距离；</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（2）使屏幕上的像变小的方法：增大投影片与镜头间的距离，同时减小屏幕与镜头间的距离。</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500"/>
                                        <p:tgtEl>
                                          <p:spTgt spid="7">
                                            <p:txEl>
                                              <p:pRg st="4" end="4"/>
                                            </p:txEl>
                                          </p:spTgt>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left)">
                                      <p:cBhvr>
                                        <p:cTn id="43" dur="500"/>
                                        <p:tgtEl>
                                          <p:spTgt spid="7">
                                            <p:txEl>
                                              <p:pRg st="5" end="5"/>
                                            </p:txEl>
                                          </p:spTgt>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par>
                    <p:cTn id="49" fill="hold" nodeType="clickPar">
                      <p:stCondLst>
                        <p:cond delay="indefinite"/>
                        <p:cond evt="onBegin" delay="0">
                          <p:tn val="48"/>
                        </p:cond>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wipe(left)">
                                      <p:cBhvr>
                                        <p:cTn id="53" dur="500"/>
                                        <p:tgtEl>
                                          <p:spTgt spid="7">
                                            <p:txEl>
                                              <p:pRg st="7" end="7"/>
                                            </p:txEl>
                                          </p:spTgt>
                                        </p:tgtEl>
                                      </p:cBhvr>
                                    </p:animEffect>
                                  </p:childTnLst>
                                </p:cTn>
                              </p:par>
                            </p:childTnLst>
                          </p:cTn>
                        </p:par>
                      </p:childTnLst>
                    </p:cTn>
                  </p:par>
                  <p:par>
                    <p:cTn id="54" fill="hold" nodeType="clickPar">
                      <p:stCondLst>
                        <p:cond delay="indefinite"/>
                        <p:cond evt="onBegin" delay="0">
                          <p:tn val="53"/>
                        </p:cond>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left)">
                                      <p:cBhvr>
                                        <p:cTn id="58" dur="500"/>
                                        <p:tgtEl>
                                          <p:spTgt spid="7">
                                            <p:txEl>
                                              <p:pRg st="8" end="8"/>
                                            </p:txEl>
                                          </p:spTgt>
                                        </p:tgtEl>
                                      </p:cBhvr>
                                    </p:animEffect>
                                  </p:childTnLst>
                                </p:cTn>
                              </p:par>
                            </p:childTnLst>
                          </p:cTn>
                        </p:par>
                      </p:childTnLst>
                    </p:cTn>
                  </p:par>
                  <p:par>
                    <p:cTn id="59" fill="hold" nodeType="clickPar">
                      <p:stCondLst>
                        <p:cond delay="indefinite"/>
                        <p:cond evt="onBegin" delay="0">
                          <p:tn val="58"/>
                        </p:cond>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left)">
                                      <p:cBhvr>
                                        <p:cTn id="63" dur="500"/>
                                        <p:tgtEl>
                                          <p:spTgt spid="7">
                                            <p:txEl>
                                              <p:pRg st="9" end="9"/>
                                            </p:txEl>
                                          </p:spTgt>
                                        </p:tgtEl>
                                      </p:cBhvr>
                                    </p:animEffect>
                                  </p:childTnLst>
                                </p:cTn>
                              </p:par>
                            </p:childTnLst>
                          </p:cTn>
                        </p:par>
                      </p:childTnLst>
                    </p:cTn>
                  </p:par>
                  <p:par>
                    <p:cTn id="64" fill="hold" nodeType="clickPar">
                      <p:stCondLst>
                        <p:cond delay="indefinite"/>
                        <p:cond evt="onBegin" delay="0">
                          <p:tn val="63"/>
                        </p:cond>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7">
                                            <p:txEl>
                                              <p:pRg st="10" end="10"/>
                                            </p:txEl>
                                          </p:spTgt>
                                        </p:tgtEl>
                                        <p:attrNameLst>
                                          <p:attrName>style.visibility</p:attrName>
                                        </p:attrNameLst>
                                      </p:cBhvr>
                                      <p:to>
                                        <p:strVal val="visible"/>
                                      </p:to>
                                    </p:set>
                                    <p:animEffect transition="in" filter="wipe(left)">
                                      <p:cBhvr>
                                        <p:cTn id="68" dur="500"/>
                                        <p:tgtEl>
                                          <p:spTgt spid="7">
                                            <p:txEl>
                                              <p:pRg st="10" end="10"/>
                                            </p:txEl>
                                          </p:spTgt>
                                        </p:tgtEl>
                                      </p:cBhvr>
                                    </p:animEffect>
                                  </p:childTnLst>
                                </p:cTn>
                              </p:par>
                            </p:childTnLst>
                          </p:cTn>
                        </p:par>
                      </p:childTnLst>
                    </p:cTn>
                  </p:par>
                  <p:par>
                    <p:cTn id="69" fill="hold" nodeType="clickPar">
                      <p:stCondLst>
                        <p:cond delay="indefinite"/>
                        <p:cond evt="onBegin" delay="0">
                          <p:tn val="68"/>
                        </p:cond>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Effect transition="in" filter="wipe(left)">
                                      <p:cBhvr>
                                        <p:cTn id="73"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7068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三、放大镜</a:t>
            </a:r>
          </a:p>
        </p:txBody>
      </p:sp>
      <p:sp>
        <p:nvSpPr>
          <p:cNvPr id="10" name="文本框 9" title=""/>
          <p:cNvSpPr txBox="1"/>
          <p:nvPr/>
        </p:nvSpPr>
        <p:spPr>
          <a:xfrm>
            <a:off x="292735" y="1376680"/>
            <a:ext cx="11727815" cy="1337945"/>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1.放大镜成像</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放大镜是凸透镜，是常用的光学仪器之一。放大镜能将小物体放大，如图所示。将放大镜镜头放在物体上方与眼睛之间适当位置，透过放大镜可以看到正立、放大的像。</a:t>
            </a:r>
          </a:p>
        </p:txBody>
      </p:sp>
      <p:pic>
        <p:nvPicPr>
          <p:cNvPr id="6" name="图片 -2147482243" title=""/>
          <p:cNvPicPr>
            <a:picLocks noChangeAspect="1"/>
          </p:cNvPicPr>
          <p:nvPr/>
        </p:nvPicPr>
        <p:blipFill>
          <a:blip r:embed="rId3"/>
          <a:stretch>
            <a:fillRect/>
          </a:stretch>
        </p:blipFill>
        <p:spPr>
          <a:xfrm>
            <a:off x="4387850" y="2834640"/>
            <a:ext cx="2047240" cy="1329690"/>
          </a:xfrm>
          <a:prstGeom prst="rect">
            <a:avLst/>
          </a:prstGeom>
          <a:noFill/>
          <a:ln w="9525">
            <a:noFill/>
          </a:ln>
        </p:spPr>
      </p:pic>
      <p:sp>
        <p:nvSpPr>
          <p:cNvPr id="7" name="文本框 6" title=""/>
          <p:cNvSpPr txBox="1"/>
          <p:nvPr/>
        </p:nvSpPr>
        <p:spPr>
          <a:xfrm>
            <a:off x="292735" y="4284345"/>
            <a:ext cx="11727815" cy="2168525"/>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2.放大镜成像特点</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（1）物体通过放大镜所成的像是一个正立、放大的像；</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（2）像和物体在凸透镜的同侧；</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（3）在一定范围内，放大镜离物体越近，所成的像越小；放大镜离物体越远，所成的像越大；</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（4）若物体与放大镜的距离增大到一定程度，所成的像便消失了。</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7068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三、放大镜</a:t>
            </a:r>
          </a:p>
        </p:txBody>
      </p:sp>
      <p:sp>
        <p:nvSpPr>
          <p:cNvPr id="10" name="文本框 9" title=""/>
          <p:cNvSpPr txBox="1"/>
          <p:nvPr/>
        </p:nvSpPr>
        <p:spPr>
          <a:xfrm>
            <a:off x="292735" y="1376680"/>
            <a:ext cx="11727815" cy="1753235"/>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3.放大镜的使用</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（1）使像变大的方法：让放大镜与物体之间的距离适当增大一些；</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（2）使像显小的方法：让放大镜与物体之间的距离适当减小一些。</a:t>
            </a:r>
          </a:p>
          <a:p>
            <a:pPr fontAlgn="auto">
              <a:lnSpc>
                <a:spcPct val="150000"/>
              </a:lnSpc>
            </a:pPr>
            <a:r>
              <a:rPr lang="zh-CN" altLang="en-US">
                <a:solidFill>
                  <a:schemeClr val="bg1"/>
                </a:solidFill>
                <a:highlight>
                  <a:srgbClr val="FF0000"/>
                </a:highlight>
                <a:latin typeface="微软雅黑" panose="020b0503020204020204" charset="-122"/>
                <a:ea typeface="微软雅黑" panose="020b0503020204020204" charset="-122"/>
                <a:cs typeface="微软雅黑" panose="020b0503020204020204" charset="-122"/>
              </a:rPr>
              <a:t>辨析比较：</a:t>
            </a:r>
          </a:p>
        </p:txBody>
      </p:sp>
      <p:graphicFrame>
        <p:nvGraphicFramePr>
          <p:cNvPr id="11" name="表格 10" title=""/>
          <p:cNvGraphicFramePr>
            <a:graphicFrameLocks noGrp="1"/>
          </p:cNvGraphicFramePr>
          <p:nvPr/>
        </p:nvGraphicFramePr>
        <p:xfrm>
          <a:off x="369570" y="3249930"/>
          <a:ext cx="11118850" cy="2354580"/>
        </p:xfrm>
        <a:graphic>
          <a:graphicData uri="http://schemas.openxmlformats.org/drawingml/2006/table">
            <a:tbl>
              <a:tblPr firstRow="1" bandRow="1">
                <a:tableStyleId>{5940675A-B579-460E-94D1-54222C63F5DA}</a:tableStyleId>
              </a:tblPr>
              <a:tblGrid>
                <a:gridCol w="1330960"/>
                <a:gridCol w="3152775"/>
                <a:gridCol w="3460750"/>
                <a:gridCol w="3174365"/>
              </a:tblGrid>
              <a:tr h="294640">
                <a:tc>
                  <a:txBody>
                    <a:bodyPr vert="horz" wrap="square"/>
                    <a:lstStyle/>
                    <a:p>
                      <a:pPr indent="0" algn="ctr">
                        <a:buNone/>
                      </a:pP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照相机</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投影仪</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放大镜</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005">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物镜距离</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远</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近</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最近</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像镜距离</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近</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远</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005">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像的性质</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倒立、缩小</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倒立、放大</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正立、放大</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物像位置</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透镜两侧</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err="1">
                          <a:solidFill>
                            <a:srgbClr val="000000"/>
                          </a:solidFill>
                          <a:latin typeface="楷体" panose="02010609060101010101" charset="-122"/>
                          <a:ea typeface="楷体" panose="02010609060101010101" charset="-122"/>
                          <a:cs typeface="楷体" panose="02010609060101010101" charset="-122"/>
                        </a:rPr>
                        <a:t>透镜两侧</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透镜同侧</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82650">
                <a:tc>
                  <a:txBody>
                    <a:bodyPr vert="horz" wrap="square"/>
                    <a:lstStyle/>
                    <a:p>
                      <a:pPr indent="0" algn="ctr">
                        <a:buNone/>
                      </a:pPr>
                      <a:r>
                        <a:rPr lang="en-US" sz="1600" b="1">
                          <a:solidFill>
                            <a:srgbClr val="000000"/>
                          </a:solidFill>
                          <a:latin typeface="楷体" panose="02010609060101010101" charset="-122"/>
                          <a:ea typeface="楷体" panose="02010609060101010101" charset="-122"/>
                          <a:cs typeface="楷体" panose="02010609060101010101" charset="-122"/>
                        </a:rPr>
                        <a:t>物像变化</a:t>
                      </a:r>
                      <a:endParaRPr lang="en-US" altLang="en-US" sz="1600" b="1">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物体靠近透镜，像远离透镜；物体远离透镜，像靠近透镜</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solidFill>
                            <a:srgbClr val="000000"/>
                          </a:solidFill>
                          <a:latin typeface="楷体" panose="02010609060101010101" charset="-122"/>
                          <a:ea typeface="楷体" panose="02010609060101010101" charset="-122"/>
                          <a:cs typeface="楷体" panose="02010609060101010101" charset="-122"/>
                        </a:rPr>
                        <a:t>要使像变大，应使文字或图案离尽头近一些，屏幕应离镜头远一些</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err="1">
                          <a:solidFill>
                            <a:srgbClr val="000000"/>
                          </a:solidFill>
                          <a:latin typeface="楷体" panose="02010609060101010101" charset="-122"/>
                          <a:ea typeface="楷体" panose="02010609060101010101" charset="-122"/>
                          <a:cs typeface="楷体" panose="02010609060101010101" charset="-122"/>
                        </a:rPr>
                        <a:t>放大镜适当远离物体，像变大；放大镜适当靠近物体，像变小</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left)">
                                      <p:cBhvr>
                                        <p:cTn id="28" dur="500"/>
                                        <p:tgtEl>
                                          <p:spTgt spid="10">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500"/>
                                        <p:tgtEl>
                                          <p:spTgt spid="10">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四、实像和虚像</a:t>
            </a:r>
          </a:p>
        </p:txBody>
      </p:sp>
      <p:sp>
        <p:nvSpPr>
          <p:cNvPr id="10" name="文本框 9" title=""/>
          <p:cNvSpPr txBox="1"/>
          <p:nvPr/>
        </p:nvSpPr>
        <p:spPr>
          <a:xfrm>
            <a:off x="292735" y="1376680"/>
            <a:ext cx="11727815" cy="1337945"/>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1.凸透镜成实像的情况</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实像是实际光线会聚而成的，能成在光屏上。此时物像分别位于凸透镜的两侧，且实像都是倒立的，如图所示。照相机、投影仪所成的像都是实像。</a:t>
            </a:r>
          </a:p>
        </p:txBody>
      </p:sp>
      <p:pic>
        <p:nvPicPr>
          <p:cNvPr id="6" name="图片 -2147482242" title=""/>
          <p:cNvPicPr>
            <a:picLocks noChangeAspect="1"/>
          </p:cNvPicPr>
          <p:nvPr/>
        </p:nvPicPr>
        <p:blipFill>
          <a:blip r:embed="rId3"/>
          <a:stretch>
            <a:fillRect/>
          </a:stretch>
        </p:blipFill>
        <p:spPr>
          <a:xfrm>
            <a:off x="1071880" y="2951480"/>
            <a:ext cx="4217035" cy="1180465"/>
          </a:xfrm>
          <a:prstGeom prst="rect">
            <a:avLst/>
          </a:prstGeom>
          <a:noFill/>
          <a:ln w="9525">
            <a:noFill/>
          </a:ln>
        </p:spPr>
      </p:pic>
      <p:pic>
        <p:nvPicPr>
          <p:cNvPr id="7" name="图片 -2147482241" title=""/>
          <p:cNvPicPr>
            <a:picLocks noChangeAspect="1"/>
          </p:cNvPicPr>
          <p:nvPr/>
        </p:nvPicPr>
        <p:blipFill>
          <a:blip r:embed="rId4"/>
          <a:stretch>
            <a:fillRect/>
          </a:stretch>
        </p:blipFill>
        <p:spPr>
          <a:xfrm>
            <a:off x="6574790" y="2951480"/>
            <a:ext cx="2537460" cy="1179830"/>
          </a:xfrm>
          <a:prstGeom prst="rect">
            <a:avLst/>
          </a:prstGeom>
          <a:noFill/>
          <a:ln w="9525">
            <a:noFill/>
          </a:ln>
        </p:spPr>
      </p:pic>
      <p:sp>
        <p:nvSpPr>
          <p:cNvPr id="11" name="文本框 10" title=""/>
          <p:cNvSpPr txBox="1"/>
          <p:nvPr/>
        </p:nvSpPr>
        <p:spPr>
          <a:xfrm>
            <a:off x="292735" y="4269740"/>
            <a:ext cx="11727815" cy="1753235"/>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2.凸透镜成虚像的情况</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虚像不是由光线实际会聚而成的，而是由折射光线的反向延长线相交而成的。凸透镜成虚像时，通过凸透镜射出的光没有会聚，只是人眼逆着折射光线的方向看过去，感到光是从虚像处发出的，故凸透镜成虚像时，物、像位于凸透镜的同侧，我们只能用眼睛看到虚像，而不能用光屏承接到虚像。</a:t>
            </a: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四、实像和虚像</a:t>
            </a:r>
          </a:p>
        </p:txBody>
      </p:sp>
      <p:sp>
        <p:nvSpPr>
          <p:cNvPr id="10" name="文本框 9" title=""/>
          <p:cNvSpPr txBox="1"/>
          <p:nvPr/>
        </p:nvSpPr>
        <p:spPr>
          <a:xfrm>
            <a:off x="292735" y="1376680"/>
            <a:ext cx="11727815" cy="922020"/>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3.实像和虚像成像示例</a:t>
            </a:r>
          </a:p>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（1）实像成像示例</a:t>
            </a:r>
          </a:p>
        </p:txBody>
      </p:sp>
      <p:pic>
        <p:nvPicPr>
          <p:cNvPr id="6" name="图片 -2147482152" title=""/>
          <p:cNvPicPr>
            <a:picLocks noChangeAspect="1"/>
          </p:cNvPicPr>
          <p:nvPr/>
        </p:nvPicPr>
        <p:blipFill>
          <a:blip r:embed="rId3"/>
          <a:stretch>
            <a:fillRect/>
          </a:stretch>
        </p:blipFill>
        <p:spPr>
          <a:xfrm>
            <a:off x="2461895" y="2298700"/>
            <a:ext cx="6752590" cy="1571625"/>
          </a:xfrm>
          <a:prstGeom prst="rect">
            <a:avLst/>
          </a:prstGeom>
          <a:noFill/>
          <a:ln w="9525">
            <a:noFill/>
          </a:ln>
        </p:spPr>
      </p:pic>
      <p:sp>
        <p:nvSpPr>
          <p:cNvPr id="13" name="文本框 12" title=""/>
          <p:cNvSpPr txBox="1"/>
          <p:nvPr/>
        </p:nvSpPr>
        <p:spPr>
          <a:xfrm>
            <a:off x="292735" y="3937635"/>
            <a:ext cx="11727815" cy="506730"/>
          </a:xfrm>
          <a:prstGeom prst="rect">
            <a:avLst/>
          </a:prstGeom>
          <a:noFill/>
        </p:spPr>
        <p:txBody>
          <a:bodyPr wrap="square" rtlCol="0" anchor="t">
            <a:spAutoFit/>
          </a:bodyPr>
          <a:lstStyle/>
          <a:p>
            <a:pPr fontAlgn="auto">
              <a:lnSpc>
                <a:spcPct val="150000"/>
              </a:lnSpc>
            </a:pPr>
            <a:r>
              <a:rPr lang="zh-CN" altLang="en-US">
                <a:latin typeface="微软雅黑" panose="020b0503020204020204" charset="-122"/>
                <a:ea typeface="微软雅黑" panose="020b0503020204020204" charset="-122"/>
                <a:cs typeface="微软雅黑" panose="020b0503020204020204" charset="-122"/>
              </a:rPr>
              <a:t>（</a:t>
            </a:r>
            <a:r>
              <a:rPr lang="en-US" altLang="zh-CN">
                <a:latin typeface="微软雅黑" panose="020b0503020204020204" charset="-122"/>
                <a:ea typeface="微软雅黑" panose="020b0503020204020204" charset="-122"/>
                <a:cs typeface="微软雅黑" panose="020b0503020204020204" charset="-122"/>
              </a:rPr>
              <a:t>2</a:t>
            </a:r>
            <a:r>
              <a:rPr lang="zh-CN" altLang="en-US">
                <a:latin typeface="微软雅黑" panose="020b0503020204020204" charset="-122"/>
                <a:ea typeface="微软雅黑" panose="020b0503020204020204" charset="-122"/>
                <a:cs typeface="微软雅黑" panose="020b0503020204020204" charset="-122"/>
              </a:rPr>
              <a:t>）虚像成像示例</a:t>
            </a:r>
          </a:p>
        </p:txBody>
      </p:sp>
      <p:pic>
        <p:nvPicPr>
          <p:cNvPr id="7" name="图片 -2147482151" title=""/>
          <p:cNvPicPr>
            <a:picLocks noChangeAspect="1"/>
          </p:cNvPicPr>
          <p:nvPr/>
        </p:nvPicPr>
        <p:blipFill>
          <a:blip r:embed="rId4"/>
          <a:stretch>
            <a:fillRect/>
          </a:stretch>
        </p:blipFill>
        <p:spPr>
          <a:xfrm>
            <a:off x="2461895" y="4346575"/>
            <a:ext cx="7737475" cy="230568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wipe(left)">
                                      <p:cBhvr>
                                        <p:cTn id="23" dur="500"/>
                                        <p:tgtEl>
                                          <p:spTgt spid="10">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3164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四、实像和虚像</a:t>
            </a:r>
          </a:p>
        </p:txBody>
      </p:sp>
      <p:sp>
        <p:nvSpPr>
          <p:cNvPr id="10" name="文本框 9" title=""/>
          <p:cNvSpPr txBox="1"/>
          <p:nvPr/>
        </p:nvSpPr>
        <p:spPr>
          <a:xfrm>
            <a:off x="292735" y="1376680"/>
            <a:ext cx="11727815" cy="506730"/>
          </a:xfrm>
          <a:prstGeom prst="rect">
            <a:avLst/>
          </a:prstGeom>
          <a:noFill/>
        </p:spPr>
        <p:txBody>
          <a:bodyPr wrap="square" rtlCol="0" anchor="t">
            <a:spAutoFit/>
          </a:bodyPr>
          <a:lstStyle/>
          <a:p>
            <a:pPr fontAlgn="auto">
              <a:lnSpc>
                <a:spcPct val="150000"/>
              </a:lnSpc>
            </a:pPr>
            <a:r>
              <a:rPr lang="zh-CN" altLang="en-US">
                <a:solidFill>
                  <a:schemeClr val="accent1"/>
                </a:solidFill>
                <a:latin typeface="微软雅黑" panose="020b0503020204020204" charset="-122"/>
                <a:ea typeface="微软雅黑" panose="020b0503020204020204" charset="-122"/>
                <a:cs typeface="微软雅黑" panose="020b0503020204020204" charset="-122"/>
              </a:rPr>
              <a:t>4.实像和虚像的区别</a:t>
            </a:r>
          </a:p>
        </p:txBody>
      </p:sp>
      <p:pic>
        <p:nvPicPr>
          <p:cNvPr id="6" name="图片 -2147482234" title=""/>
          <p:cNvPicPr>
            <a:picLocks noChangeAspect="1"/>
          </p:cNvPicPr>
          <p:nvPr/>
        </p:nvPicPr>
        <p:blipFill>
          <a:blip r:embed="rId3"/>
          <a:stretch>
            <a:fillRect/>
          </a:stretch>
        </p:blipFill>
        <p:spPr>
          <a:xfrm>
            <a:off x="292735" y="2156460"/>
            <a:ext cx="1901190" cy="455295"/>
          </a:xfrm>
          <a:prstGeom prst="rect">
            <a:avLst/>
          </a:prstGeom>
          <a:noFill/>
          <a:ln w="9525">
            <a:noFill/>
          </a:ln>
        </p:spPr>
      </p:pic>
      <p:graphicFrame>
        <p:nvGraphicFramePr>
          <p:cNvPr id="11" name="表格 10" title=""/>
          <p:cNvGraphicFramePr>
            <a:graphicFrameLocks noGrp="1"/>
          </p:cNvGraphicFramePr>
          <p:nvPr/>
        </p:nvGraphicFramePr>
        <p:xfrm>
          <a:off x="459105" y="2884805"/>
          <a:ext cx="10958830" cy="2670810"/>
        </p:xfrm>
        <a:graphic>
          <a:graphicData uri="http://schemas.openxmlformats.org/drawingml/2006/table">
            <a:tbl>
              <a:tblPr firstRow="1" bandRow="1">
                <a:tableStyleId>{5940675A-B579-460E-94D1-54222C63F5DA}</a:tableStyleId>
              </a:tblPr>
              <a:tblGrid>
                <a:gridCol w="1043940"/>
                <a:gridCol w="4956175"/>
                <a:gridCol w="4958715"/>
              </a:tblGrid>
              <a:tr h="445135">
                <a:tc>
                  <a:txBody>
                    <a:bodyPr vert="horz" wrap="square"/>
                    <a:lstStyle/>
                    <a:p>
                      <a:pPr indent="0" algn="ctr">
                        <a:buNone/>
                      </a:pP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实像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虚像</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rowSpan="4">
                  <a:txBody>
                    <a:bodyPr vert="horz" wrap="square"/>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不同</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实际光线会聚而成</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光线的反向延长线相交而成</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在像的位置能用光屏承接</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在像的位置不变用光屏承接</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在像的位置能使胶片感光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在像的位置不能使胶片感光</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都是倒立的</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800" b="0">
                          <a:latin typeface="微软雅黑" panose="020b0503020204020204" charset="-122"/>
                          <a:ea typeface="微软雅黑" panose="020b0503020204020204" charset="-122"/>
                          <a:cs typeface="宋体" panose="02010600030101010101" pitchFamily="2" charset="-122"/>
                        </a:rPr>
                        <a:t>都是正立的</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5135">
                <a:tc>
                  <a:txBody>
                    <a:bodyPr vert="horz" wrap="square"/>
                    <a:lstStyle/>
                    <a:p>
                      <a:pPr indent="0" algn="ctr">
                        <a:buNone/>
                      </a:pPr>
                      <a:r>
                        <a:rPr lang="en-US" sz="1800" b="1">
                          <a:latin typeface="微软雅黑" panose="020b0503020204020204" charset="-122"/>
                          <a:ea typeface="微软雅黑" panose="020b0503020204020204" charset="-122"/>
                          <a:cs typeface="宋体" panose="02010600030101010101" pitchFamily="2" charset="-122"/>
                        </a:rPr>
                        <a:t>相同</a:t>
                      </a:r>
                      <a:endParaRPr lang="en-US" altLang="en-US" sz="18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vert="horz" wrap="square"/>
                    <a:lstStyle/>
                    <a:p>
                      <a:pPr indent="0" algn="ctr">
                        <a:buNone/>
                      </a:pPr>
                      <a:r>
                        <a:rPr lang="en-US" sz="1800" b="0">
                          <a:latin typeface="微软雅黑" panose="020b0503020204020204" charset="-122"/>
                          <a:ea typeface="微软雅黑" panose="020b0503020204020204" charset="-122"/>
                          <a:cs typeface="宋体" panose="02010600030101010101" pitchFamily="2" charset="-122"/>
                        </a:rPr>
                        <a:t>都能用眼睛看到</a:t>
                      </a:r>
                      <a:endParaRPr lang="en-US" altLang="en-US" sz="18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vert="horz" wrap="square"/>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796155" y="0"/>
            <a:ext cx="903605" cy="923290"/>
          </a:xfrm>
          <a:prstGeom prst="rect">
            <a:avLst/>
          </a:prstGeom>
        </p:spPr>
      </p:pic>
      <p:sp>
        <p:nvSpPr>
          <p:cNvPr id="5" name="文本框 4" title=""/>
          <p:cNvSpPr txBox="1"/>
          <p:nvPr/>
        </p:nvSpPr>
        <p:spPr>
          <a:xfrm>
            <a:off x="5768340" y="231140"/>
            <a:ext cx="483235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照相机、投影仪、放大镜</a:t>
            </a:r>
          </a:p>
        </p:txBody>
      </p:sp>
      <p:pic>
        <p:nvPicPr>
          <p:cNvPr id="2" name="图片 1" title=""/>
          <p:cNvPicPr>
            <a:picLocks noChangeAspect="1"/>
          </p:cNvPicPr>
          <p:nvPr/>
        </p:nvPicPr>
        <p:blipFill>
          <a:blip r:embed="rId3"/>
          <a:stretch>
            <a:fillRect/>
          </a:stretch>
        </p:blipFill>
        <p:spPr>
          <a:xfrm>
            <a:off x="354330" y="1608737"/>
            <a:ext cx="2013585" cy="483870"/>
          </a:xfrm>
          <a:prstGeom prst="rect">
            <a:avLst/>
          </a:prstGeom>
        </p:spPr>
      </p:pic>
      <p:sp>
        <p:nvSpPr>
          <p:cNvPr id="100" name="文本框 99" title=""/>
          <p:cNvSpPr txBox="1"/>
          <p:nvPr/>
        </p:nvSpPr>
        <p:spPr>
          <a:xfrm>
            <a:off x="354330" y="2217420"/>
            <a:ext cx="11419840" cy="2861310"/>
          </a:xfrm>
          <a:prstGeom prst="rect">
            <a:avLst/>
          </a:prstGeom>
          <a:noFill/>
          <a:ln w="9525">
            <a:noFill/>
          </a:ln>
        </p:spPr>
        <p:txBody>
          <a:bodyPr wrap="square">
            <a:spAutoFit/>
          </a:bodyPr>
          <a:lstStyle/>
          <a:p>
            <a:pPr indent="457200" fontAlgn="auto">
              <a:lnSpc>
                <a:spcPct val="150000"/>
              </a:lnSpc>
            </a:pPr>
            <a:r>
              <a:rPr lang="zh-CN" sz="2000" b="0">
                <a:solidFill>
                  <a:srgbClr val="000000"/>
                </a:solidFill>
                <a:latin typeface="微软雅黑" panose="020b0503020204020204" charset="-122"/>
                <a:ea typeface="微软雅黑" panose="020b0503020204020204" charset="-122"/>
                <a:cs typeface="微软雅黑" panose="020b0503020204020204" charset="-122"/>
              </a:rPr>
              <a:t>（1）照相机：拍照时，摄像头相当于照相机的镜头，两者都是利用凸透镜成倒立、缩小的实像来工作的；照相机拍摄较远景物时，像比较小；拍摄较近景物时，像比较大。由此可知，远离被被拍摄景物，可以增大拍摄范围，但拍出来的景物会变小。</a:t>
            </a:r>
          </a:p>
          <a:p>
            <a:pPr indent="457200" fontAlgn="auto">
              <a:lnSpc>
                <a:spcPct val="150000"/>
              </a:lnSpc>
            </a:pPr>
            <a:r>
              <a:rPr lang="zh-CN" sz="2000" b="0">
                <a:solidFill>
                  <a:srgbClr val="000000"/>
                </a:solidFill>
                <a:latin typeface="微软雅黑" panose="020b0503020204020204" charset="-122"/>
                <a:ea typeface="微软雅黑" panose="020b0503020204020204" charset="-122"/>
                <a:cs typeface="微软雅黑" panose="020b0503020204020204" charset="-122"/>
              </a:rPr>
              <a:t>（2）投影仪：理解投影仪（幻灯机）的成像特点是解题的关键。投影仪（幻灯机）利用凸透镜能成倒立、放大的实像的原理工作的，因而可利用“反反得正”的方法推知幻灯片应反向放置。</a:t>
            </a:r>
          </a:p>
          <a:p>
            <a:pPr indent="457200" fontAlgn="auto">
              <a:lnSpc>
                <a:spcPct val="150000"/>
              </a:lnSpc>
            </a:pPr>
            <a:r>
              <a:rPr lang="zh-CN" sz="2000" b="0">
                <a:solidFill>
                  <a:srgbClr val="000000"/>
                </a:solidFill>
                <a:latin typeface="微软雅黑" panose="020b0503020204020204" charset="-122"/>
                <a:ea typeface="微软雅黑" panose="020b0503020204020204" charset="-122"/>
                <a:cs typeface="微软雅黑" panose="020b0503020204020204" charset="-122"/>
              </a:rPr>
              <a:t>（3）放大镜：在一定范围内，放大镜离物体越近，所成的像越小；离物体越远，所成的像越大。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0">
                                            <p:txEl>
                                              <p:pRg st="0" end="0"/>
                                            </p:txEl>
                                          </p:spTgt>
                                        </p:tgtEl>
                                        <p:attrNameLst>
                                          <p:attrName>style.visibility</p:attrName>
                                        </p:attrNameLst>
                                      </p:cBhvr>
                                      <p:to>
                                        <p:strVal val="visible"/>
                                      </p:to>
                                    </p:set>
                                    <p:animEffect transition="in" filter="wipe(left)">
                                      <p:cBhvr>
                                        <p:cTn id="20" dur="500"/>
                                        <p:tgtEl>
                                          <p:spTgt spid="100">
                                            <p:txEl>
                                              <p:pRg st="0" end="0"/>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0">
                                            <p:txEl>
                                              <p:pRg st="1" end="1"/>
                                            </p:txEl>
                                          </p:spTgt>
                                        </p:tgtEl>
                                        <p:attrNameLst>
                                          <p:attrName>style.visibility</p:attrName>
                                        </p:attrNameLst>
                                      </p:cBhvr>
                                      <p:to>
                                        <p:strVal val="visible"/>
                                      </p:to>
                                    </p:set>
                                    <p:animEffect transition="in" filter="wipe(left)">
                                      <p:cBhvr>
                                        <p:cTn id="25" dur="500"/>
                                        <p:tgtEl>
                                          <p:spTgt spid="100">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0">
                                            <p:txEl>
                                              <p:pRg st="2" end="2"/>
                                            </p:txEl>
                                          </p:spTgt>
                                        </p:tgtEl>
                                        <p:attrNameLst>
                                          <p:attrName>style.visibility</p:attrName>
                                        </p:attrNameLst>
                                      </p:cBhvr>
                                      <p:to>
                                        <p:strVal val="visible"/>
                                      </p:to>
                                    </p:set>
                                    <p:animEffect transition="in" filter="wipe(left)">
                                      <p:cBhvr>
                                        <p:cTn id="30"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796155" y="0"/>
            <a:ext cx="903605" cy="923290"/>
          </a:xfrm>
          <a:prstGeom prst="rect">
            <a:avLst/>
          </a:prstGeom>
        </p:spPr>
      </p:pic>
      <p:sp>
        <p:nvSpPr>
          <p:cNvPr id="5" name="文本框 4" title=""/>
          <p:cNvSpPr txBox="1"/>
          <p:nvPr/>
        </p:nvSpPr>
        <p:spPr>
          <a:xfrm>
            <a:off x="5768340" y="231140"/>
            <a:ext cx="483235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照相机、投影仪、放大镜</a:t>
            </a:r>
          </a:p>
        </p:txBody>
      </p:sp>
      <p:sp>
        <p:nvSpPr>
          <p:cNvPr id="6" name="文本框 5" title=""/>
          <p:cNvSpPr txBox="1"/>
          <p:nvPr/>
        </p:nvSpPr>
        <p:spPr>
          <a:xfrm>
            <a:off x="292735" y="1405890"/>
            <a:ext cx="3712210" cy="2999740"/>
          </a:xfrm>
          <a:prstGeom prst="rect">
            <a:avLst/>
          </a:prstGeom>
          <a:noFill/>
          <a:ln w="9525">
            <a:noFill/>
          </a:ln>
        </p:spPr>
        <p:txBody>
          <a:bodyPr wrap="square">
            <a:spAutoFit/>
          </a:bodyPr>
          <a:lstStyle/>
          <a:p>
            <a:pPr indent="0" fontAlgn="auto">
              <a:lnSpc>
                <a:spcPct val="150000"/>
              </a:lnSpc>
            </a:pPr>
            <a:r>
              <a:rPr 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【例</a:t>
            </a:r>
            <a:r>
              <a:rPr lang="en-US" alt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b="1">
                <a:solidFill>
                  <a:srgbClr val="000000"/>
                </a:solidFill>
                <a:latin typeface="微软雅黑" panose="020b0503020204020204" charset="-122"/>
                <a:ea typeface="微软雅黑" panose="020b0503020204020204" charset="-122"/>
                <a:cs typeface="微软雅黑" panose="020b0503020204020204" charset="-122"/>
              </a:rPr>
              <a:t>（2023·深圳）</a:t>
            </a:r>
            <a:r>
              <a:rPr lang="zh-CN">
                <a:solidFill>
                  <a:srgbClr val="000000"/>
                </a:solidFill>
                <a:latin typeface="微软雅黑" panose="020b0503020204020204" charset="-122"/>
                <a:ea typeface="微软雅黑" panose="020b0503020204020204" charset="-122"/>
                <a:cs typeface="微软雅黑" panose="020b0503020204020204" charset="-122"/>
              </a:rPr>
              <a:t>如图，是一张大厦的照片，关于下列说法正确的是（     ）。</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A. 照相机的镜头对光线有发散作用     B. 照相机成倒立放大的虚像</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C. 水中的像是光的反射造成的         D. 在太阳下的大楼是光源</a:t>
            </a:r>
          </a:p>
        </p:txBody>
      </p:sp>
      <p:pic>
        <p:nvPicPr>
          <p:cNvPr id="2" name="图片 -2147482232" title=""/>
          <p:cNvPicPr>
            <a:picLocks noChangeAspect="1"/>
          </p:cNvPicPr>
          <p:nvPr/>
        </p:nvPicPr>
        <p:blipFill>
          <a:blip r:embed="rId3"/>
          <a:stretch>
            <a:fillRect/>
          </a:stretch>
        </p:blipFill>
        <p:spPr>
          <a:xfrm>
            <a:off x="526415" y="4405630"/>
            <a:ext cx="2752725" cy="1976755"/>
          </a:xfrm>
          <a:prstGeom prst="rect">
            <a:avLst/>
          </a:prstGeom>
          <a:noFill/>
          <a:ln w="9525">
            <a:noFill/>
          </a:ln>
        </p:spPr>
      </p:pic>
      <p:sp>
        <p:nvSpPr>
          <p:cNvPr id="24" name="矩形标注 23" title=""/>
          <p:cNvSpPr/>
          <p:nvPr/>
        </p:nvSpPr>
        <p:spPr>
          <a:xfrm>
            <a:off x="292100" y="1294765"/>
            <a:ext cx="3495040" cy="854710"/>
          </a:xfrm>
          <a:prstGeom prst="wedgeRectCallout">
            <a:avLst>
              <a:gd name="adj1" fmla="val -4923"/>
              <a:gd name="adj2" fmla="val 11292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照相机的镜头是凸透镜，凸透镜对光线有会聚作用</a:t>
            </a:r>
          </a:p>
        </p:txBody>
      </p:sp>
      <p:sp>
        <p:nvSpPr>
          <p:cNvPr id="17" name="矩形标注 16" title=""/>
          <p:cNvSpPr/>
          <p:nvPr/>
        </p:nvSpPr>
        <p:spPr>
          <a:xfrm>
            <a:off x="292735" y="1840230"/>
            <a:ext cx="3494405" cy="877570"/>
          </a:xfrm>
          <a:prstGeom prst="wedgeRectCallout">
            <a:avLst>
              <a:gd name="adj1" fmla="val -20506"/>
              <a:gd name="adj2" fmla="val 8986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a:solidFill>
                  <a:schemeClr val="bg1"/>
                </a:solidFill>
                <a:sym typeface="+mn-ea"/>
              </a:rPr>
              <a:t>使用照相机时，物距大于二倍焦距，所以成倒立缩小的实像</a:t>
            </a:r>
          </a:p>
        </p:txBody>
      </p:sp>
      <p:sp>
        <p:nvSpPr>
          <p:cNvPr id="35" name="矩形标注 34" title=""/>
          <p:cNvSpPr/>
          <p:nvPr/>
        </p:nvSpPr>
        <p:spPr>
          <a:xfrm>
            <a:off x="292100" y="2540000"/>
            <a:ext cx="3495040" cy="739775"/>
          </a:xfrm>
          <a:prstGeom prst="wedgeRectCallout">
            <a:avLst>
              <a:gd name="adj1" fmla="val -23964"/>
              <a:gd name="adj2" fmla="val 8785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600">
                <a:latin typeface="微软雅黑" panose="020b0503020204020204" charset="-122"/>
                <a:ea typeface="微软雅黑" panose="020b0503020204020204" charset="-122"/>
                <a:cs typeface="微软雅黑" panose="020b0503020204020204" charset="-122"/>
              </a:rPr>
              <a:t>水中的像是平面镜成像现象，是光的反射造成的</a:t>
            </a:r>
          </a:p>
        </p:txBody>
      </p:sp>
      <p:sp>
        <p:nvSpPr>
          <p:cNvPr id="19" name="矩形标注 18" title=""/>
          <p:cNvSpPr/>
          <p:nvPr/>
        </p:nvSpPr>
        <p:spPr>
          <a:xfrm>
            <a:off x="292735" y="2891155"/>
            <a:ext cx="3495040" cy="854075"/>
          </a:xfrm>
          <a:prstGeom prst="wedgeRectCallout">
            <a:avLst>
              <a:gd name="adj1" fmla="val 10785"/>
              <a:gd name="adj2" fmla="val 8506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光源能自己发光，大楼反射太阳光，所以大楼不是光源</a:t>
            </a:r>
          </a:p>
        </p:txBody>
      </p:sp>
      <p:sp>
        <p:nvSpPr>
          <p:cNvPr id="14" name="文本框 13" title=""/>
          <p:cNvSpPr txBox="1"/>
          <p:nvPr/>
        </p:nvSpPr>
        <p:spPr>
          <a:xfrm>
            <a:off x="1298575" y="2349500"/>
            <a:ext cx="335915" cy="368300"/>
          </a:xfrm>
          <a:prstGeom prst="rect">
            <a:avLst/>
          </a:prstGeom>
          <a:noFill/>
        </p:spPr>
        <p:txBody>
          <a:bodyPr wrap="none" rtlCol="0">
            <a:spAutoFit/>
          </a:bodyPr>
          <a:lstStyle/>
          <a:p>
            <a:r>
              <a:rPr lang="en-US" altLang="zh-CN">
                <a:solidFill>
                  <a:srgbClr val="FF0000"/>
                </a:solidFill>
                <a:latin typeface="微软雅黑" panose="020b0503020204020204" charset="-122"/>
                <a:ea typeface="微软雅黑" panose="020b0503020204020204" charset="-122"/>
              </a:rPr>
              <a:t>C</a:t>
            </a:r>
          </a:p>
        </p:txBody>
      </p:sp>
      <p:cxnSp>
        <p:nvCxnSpPr>
          <p:cNvPr id="15" name="直接连接符 14" title=""/>
          <p:cNvCxnSpPr/>
          <p:nvPr/>
        </p:nvCxnSpPr>
        <p:spPr>
          <a:xfrm flipH="1">
            <a:off x="4004945" y="1513840"/>
            <a:ext cx="0" cy="534416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7" name="文本框 6" title=""/>
          <p:cNvSpPr txBox="1"/>
          <p:nvPr/>
        </p:nvSpPr>
        <p:spPr>
          <a:xfrm>
            <a:off x="4144645" y="1405890"/>
            <a:ext cx="7860665" cy="875665"/>
          </a:xfrm>
          <a:prstGeom prst="rect">
            <a:avLst/>
          </a:prstGeom>
          <a:noFill/>
          <a:ln w="9525">
            <a:noFill/>
          </a:ln>
        </p:spPr>
        <p:txBody>
          <a:bodyPr wrap="square">
            <a:spAutoFit/>
          </a:bodyPr>
          <a:lstStyle/>
          <a:p>
            <a:pPr indent="0" fontAlgn="auto">
              <a:lnSpc>
                <a:spcPct val="150000"/>
              </a:lnSpc>
            </a:pP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1-1</a:t>
            </a: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700" b="1">
                <a:solidFill>
                  <a:srgbClr val="000000"/>
                </a:solidFill>
                <a:latin typeface="微软雅黑" panose="020b0503020204020204" charset="-122"/>
                <a:ea typeface="微软雅黑" panose="020b0503020204020204" charset="-122"/>
                <a:cs typeface="微软雅黑" panose="020b0503020204020204" charset="-122"/>
              </a:rPr>
              <a:t>（2023·新疆）</a:t>
            </a:r>
            <a:r>
              <a:rPr lang="zh-CN" sz="1700">
                <a:solidFill>
                  <a:srgbClr val="000000"/>
                </a:solidFill>
                <a:latin typeface="微软雅黑" panose="020b0503020204020204" charset="-122"/>
                <a:ea typeface="微软雅黑" panose="020b0503020204020204" charset="-122"/>
                <a:cs typeface="微软雅黑" panose="020b0503020204020204" charset="-122"/>
              </a:rPr>
              <a:t>下列光学仪器中，利用光的反射成像的是（     ）。</a:t>
            </a:r>
          </a:p>
          <a:p>
            <a:pPr indent="0" fontAlgn="auto">
              <a:lnSpc>
                <a:spcPct val="150000"/>
              </a:lnSpc>
            </a:pPr>
            <a:r>
              <a:rPr lang="zh-CN" sz="1700">
                <a:solidFill>
                  <a:srgbClr val="000000"/>
                </a:solidFill>
                <a:latin typeface="微软雅黑" panose="020b0503020204020204" charset="-122"/>
                <a:ea typeface="微软雅黑" panose="020b0503020204020204" charset="-122"/>
                <a:cs typeface="微软雅黑" panose="020b0503020204020204" charset="-122"/>
              </a:rPr>
              <a:t>A. 放大镜    B. 照相机    C. 潜望镜    D. 近视眼镜</a:t>
            </a:r>
          </a:p>
        </p:txBody>
      </p:sp>
      <p:sp>
        <p:nvSpPr>
          <p:cNvPr id="9" name="矩形标注 8" title=""/>
          <p:cNvSpPr/>
          <p:nvPr/>
        </p:nvSpPr>
        <p:spPr>
          <a:xfrm>
            <a:off x="4802505" y="1010920"/>
            <a:ext cx="5798185" cy="502920"/>
          </a:xfrm>
          <a:prstGeom prst="wedgeRectCallout">
            <a:avLst>
              <a:gd name="adj1" fmla="val -10037"/>
              <a:gd name="adj2" fmla="val 11527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潜望镜是平面镜，成正立、等大的虚像，利用的是光的反射</a:t>
            </a:r>
          </a:p>
        </p:txBody>
      </p:sp>
      <p:sp>
        <p:nvSpPr>
          <p:cNvPr id="10" name="文本框 9" title=""/>
          <p:cNvSpPr txBox="1"/>
          <p:nvPr/>
        </p:nvSpPr>
        <p:spPr>
          <a:xfrm>
            <a:off x="11038840" y="1513840"/>
            <a:ext cx="335915" cy="368300"/>
          </a:xfrm>
          <a:prstGeom prst="rect">
            <a:avLst/>
          </a:prstGeom>
          <a:noFill/>
        </p:spPr>
        <p:txBody>
          <a:bodyPr wrap="none" rtlCol="0">
            <a:spAutoFit/>
          </a:bodyPr>
          <a:lstStyle/>
          <a:p>
            <a:r>
              <a:rPr lang="en-US" altLang="zh-CN">
                <a:solidFill>
                  <a:srgbClr val="FF0000"/>
                </a:solidFill>
                <a:latin typeface="微软雅黑" panose="020b0503020204020204" charset="-122"/>
                <a:ea typeface="微软雅黑" panose="020b0503020204020204" charset="-122"/>
              </a:rPr>
              <a:t>C</a:t>
            </a:r>
          </a:p>
        </p:txBody>
      </p:sp>
      <p:cxnSp>
        <p:nvCxnSpPr>
          <p:cNvPr id="11" name="直接连接符 10" title=""/>
          <p:cNvCxnSpPr/>
          <p:nvPr/>
        </p:nvCxnSpPr>
        <p:spPr>
          <a:xfrm>
            <a:off x="4004945" y="2349500"/>
            <a:ext cx="8125460" cy="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3" name="文本框 12" title=""/>
          <p:cNvSpPr txBox="1"/>
          <p:nvPr/>
        </p:nvSpPr>
        <p:spPr>
          <a:xfrm>
            <a:off x="4177665" y="2540000"/>
            <a:ext cx="7842250" cy="1568450"/>
          </a:xfrm>
          <a:prstGeom prst="rect">
            <a:avLst/>
          </a:prstGeom>
          <a:noFill/>
          <a:ln w="9525">
            <a:noFill/>
          </a:ln>
        </p:spPr>
        <p:txBody>
          <a:bodyPr wrap="square">
            <a:spAutoFit/>
          </a:bodyPr>
          <a:lstStyle/>
          <a:p>
            <a:pPr indent="0" fontAlgn="auto">
              <a:lnSpc>
                <a:spcPct val="150000"/>
              </a:lnSpc>
            </a:pPr>
            <a:r>
              <a:rPr lang="zh-CN" sz="1600" b="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600" b="0">
                <a:solidFill>
                  <a:schemeClr val="accent1">
                    <a:lumMod val="75000"/>
                  </a:schemeClr>
                </a:solidFill>
                <a:latin typeface="微软雅黑" panose="020b0503020204020204" charset="-122"/>
                <a:ea typeface="微软雅黑" panose="020b0503020204020204" charset="-122"/>
                <a:cs typeface="微软雅黑" panose="020b0503020204020204" charset="-122"/>
              </a:rPr>
              <a:t>1-2</a:t>
            </a:r>
            <a:r>
              <a:rPr lang="zh-CN" sz="1600"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600" b="1">
                <a:solidFill>
                  <a:srgbClr val="000000"/>
                </a:solidFill>
                <a:latin typeface="微软雅黑" panose="020b0503020204020204" charset="-122"/>
                <a:ea typeface="微软雅黑" panose="020b0503020204020204" charset="-122"/>
                <a:cs typeface="微软雅黑" panose="020b0503020204020204" charset="-122"/>
              </a:rPr>
              <a:t>（2023·绥化）</a:t>
            </a:r>
            <a:r>
              <a:rPr lang="zh-CN" sz="1600">
                <a:solidFill>
                  <a:srgbClr val="000000"/>
                </a:solidFill>
                <a:latin typeface="微软雅黑" panose="020b0503020204020204" charset="-122"/>
                <a:ea typeface="微软雅黑" panose="020b0503020204020204" charset="-122"/>
                <a:cs typeface="微软雅黑" panose="020b0503020204020204" charset="-122"/>
              </a:rPr>
              <a:t>如图所示，小明通过焦距为15cm的凸透镜观察到邮票正立放大的像。下列说法正确的是（     ）。</a:t>
            </a:r>
          </a:p>
          <a:p>
            <a:pPr indent="0" fontAlgn="auto">
              <a:lnSpc>
                <a:spcPct val="150000"/>
              </a:lnSpc>
            </a:pPr>
            <a:r>
              <a:rPr lang="zh-CN" sz="1600">
                <a:solidFill>
                  <a:srgbClr val="000000"/>
                </a:solidFill>
                <a:latin typeface="微软雅黑" panose="020b0503020204020204" charset="-122"/>
                <a:ea typeface="微软雅黑" panose="020b0503020204020204" charset="-122"/>
                <a:cs typeface="微软雅黑" panose="020b0503020204020204" charset="-122"/>
              </a:rPr>
              <a:t>A. 通过凸透镜观察到的像是实像    </a:t>
            </a:r>
            <a:r>
              <a:rPr lang="en-US" altLang="zh-CN" sz="1600">
                <a:solidFill>
                  <a:srgbClr val="000000"/>
                </a:solidFill>
                <a:latin typeface="微软雅黑" panose="020b0503020204020204" charset="-122"/>
                <a:ea typeface="微软雅黑" panose="020b0503020204020204" charset="-122"/>
                <a:cs typeface="微软雅黑" panose="020b0503020204020204" charset="-122"/>
              </a:rPr>
              <a:t>  </a:t>
            </a:r>
            <a:r>
              <a:rPr lang="zh-CN" sz="1600">
                <a:solidFill>
                  <a:srgbClr val="000000"/>
                </a:solidFill>
                <a:latin typeface="微软雅黑" panose="020b0503020204020204" charset="-122"/>
                <a:ea typeface="微软雅黑" panose="020b0503020204020204" charset="-122"/>
                <a:cs typeface="微软雅黑" panose="020b0503020204020204" charset="-122"/>
              </a:rPr>
              <a:t>B. 邮票到凸透镜的距离等于15cm</a:t>
            </a:r>
          </a:p>
          <a:p>
            <a:pPr indent="0" fontAlgn="auto">
              <a:lnSpc>
                <a:spcPct val="150000"/>
              </a:lnSpc>
            </a:pPr>
            <a:r>
              <a:rPr lang="zh-CN" sz="1600">
                <a:solidFill>
                  <a:srgbClr val="000000"/>
                </a:solidFill>
                <a:latin typeface="微软雅黑" panose="020b0503020204020204" charset="-122"/>
                <a:ea typeface="微软雅黑" panose="020b0503020204020204" charset="-122"/>
                <a:cs typeface="微软雅黑" panose="020b0503020204020204" charset="-122"/>
              </a:rPr>
              <a:t>C. 邮票到凸透镜的距离小于15cm    D. 邮票到凸透镜的距离大于30cm</a:t>
            </a:r>
          </a:p>
        </p:txBody>
      </p:sp>
      <p:pic>
        <p:nvPicPr>
          <p:cNvPr id="16" name="图片 -2147482231" title=""/>
          <p:cNvPicPr>
            <a:picLocks noChangeAspect="1"/>
          </p:cNvPicPr>
          <p:nvPr/>
        </p:nvPicPr>
        <p:blipFill>
          <a:blip r:embed="rId4"/>
          <a:stretch>
            <a:fillRect/>
          </a:stretch>
        </p:blipFill>
        <p:spPr>
          <a:xfrm>
            <a:off x="6397625" y="4108450"/>
            <a:ext cx="2610485" cy="1752600"/>
          </a:xfrm>
          <a:prstGeom prst="rect">
            <a:avLst/>
          </a:prstGeom>
          <a:noFill/>
          <a:ln w="9525">
            <a:noFill/>
          </a:ln>
        </p:spPr>
      </p:pic>
      <p:cxnSp>
        <p:nvCxnSpPr>
          <p:cNvPr id="30" name="曲线连接符 29" title=""/>
          <p:cNvCxnSpPr/>
          <p:nvPr/>
        </p:nvCxnSpPr>
        <p:spPr>
          <a:xfrm rot="5400000" flipV="1">
            <a:off x="4283075" y="3710305"/>
            <a:ext cx="500380" cy="304165"/>
          </a:xfrm>
          <a:prstGeom prst="curvedConnector3">
            <a:avLst>
              <a:gd name="adj1" fmla="val 50063"/>
            </a:avLst>
          </a:prstGeom>
          <a:ln w="28575" cmpd="sng">
            <a:solidFill>
              <a:schemeClr val="accent2">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3" name="文本框 32" title=""/>
          <p:cNvSpPr txBox="1"/>
          <p:nvPr/>
        </p:nvSpPr>
        <p:spPr>
          <a:xfrm>
            <a:off x="4222115" y="4108450"/>
            <a:ext cx="2079625" cy="1076325"/>
          </a:xfrm>
          <a:prstGeom prst="rect">
            <a:avLst/>
          </a:prstGeom>
          <a:noFill/>
          <a:ln w="19050">
            <a:solidFill>
              <a:schemeClr val="accent2"/>
            </a:solidFill>
          </a:ln>
        </p:spPr>
        <p:txBody>
          <a:bodyPr wrap="square" rtlCol="0">
            <a:spAutoFit/>
          </a:bodyPr>
          <a:lstStyle/>
          <a:p>
            <a:pPr algn="l"/>
            <a:r>
              <a:rPr lang="zh-CN" sz="1600" err="1">
                <a:solidFill>
                  <a:schemeClr val="accent5">
                    <a:lumMod val="75000"/>
                  </a:schemeClr>
                </a:solidFill>
                <a:latin typeface="微软雅黑" panose="020b0503020204020204" charset="-122"/>
                <a:ea typeface="微软雅黑" panose="020b0503020204020204" charset="-122"/>
              </a:rPr>
              <a:t>看到邮票正立放大的像，说明物距小于一倍焦距，成正立、放大的虚像</a:t>
            </a:r>
          </a:p>
        </p:txBody>
      </p:sp>
      <p:sp>
        <p:nvSpPr>
          <p:cNvPr id="18" name="文本框 17" title=""/>
          <p:cNvSpPr txBox="1"/>
          <p:nvPr/>
        </p:nvSpPr>
        <p:spPr>
          <a:xfrm>
            <a:off x="9103360" y="4108450"/>
            <a:ext cx="2917190" cy="829945"/>
          </a:xfrm>
          <a:prstGeom prst="rect">
            <a:avLst/>
          </a:prstGeom>
          <a:noFill/>
          <a:ln w="19050">
            <a:solidFill>
              <a:schemeClr val="accent2"/>
            </a:solidFill>
          </a:ln>
        </p:spPr>
        <p:txBody>
          <a:bodyPr wrap="square" rtlCol="0">
            <a:spAutoFit/>
          </a:bodyPr>
          <a:lstStyle/>
          <a:p>
            <a:pPr algn="l"/>
            <a:r>
              <a:rPr lang="zh-CN" sz="1600" err="1">
                <a:solidFill>
                  <a:schemeClr val="accent4">
                    <a:lumMod val="75000"/>
                  </a:schemeClr>
                </a:solidFill>
                <a:latin typeface="微软雅黑" panose="020b0503020204020204" charset="-122"/>
                <a:ea typeface="微软雅黑" panose="020b0503020204020204" charset="-122"/>
              </a:rPr>
              <a:t>因为焦距等于15cm，当物距等于焦距时，经凸透镜折射后成平行光射出，所以不成像</a:t>
            </a:r>
          </a:p>
        </p:txBody>
      </p:sp>
      <p:cxnSp>
        <p:nvCxnSpPr>
          <p:cNvPr id="20" name="曲线连接符 19" title=""/>
          <p:cNvCxnSpPr/>
          <p:nvPr/>
        </p:nvCxnSpPr>
        <p:spPr>
          <a:xfrm rot="5400000" flipV="1">
            <a:off x="9638665" y="3710305"/>
            <a:ext cx="500380" cy="304165"/>
          </a:xfrm>
          <a:prstGeom prst="curvedConnector3">
            <a:avLst>
              <a:gd name="adj1" fmla="val 50063"/>
            </a:avLst>
          </a:prstGeom>
          <a:ln w="28575" cmpd="sng">
            <a:solidFill>
              <a:schemeClr val="accent4">
                <a:lumMod val="75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21" name="文本框 20" title=""/>
          <p:cNvSpPr txBox="1"/>
          <p:nvPr/>
        </p:nvSpPr>
        <p:spPr>
          <a:xfrm>
            <a:off x="4222750" y="5375910"/>
            <a:ext cx="2078355" cy="1322070"/>
          </a:xfrm>
          <a:prstGeom prst="rect">
            <a:avLst/>
          </a:prstGeom>
          <a:noFill/>
          <a:ln w="19050">
            <a:solidFill>
              <a:schemeClr val="accent2"/>
            </a:solidFill>
          </a:ln>
        </p:spPr>
        <p:txBody>
          <a:bodyPr wrap="square" rtlCol="0">
            <a:spAutoFit/>
          </a:bodyPr>
          <a:lstStyle/>
          <a:p>
            <a:pPr algn="l"/>
            <a:r>
              <a:rPr lang="zh-CN" sz="1600" err="1">
                <a:solidFill>
                  <a:schemeClr val="accent6">
                    <a:lumMod val="75000"/>
                  </a:schemeClr>
                </a:solidFill>
                <a:latin typeface="微软雅黑" panose="020b0503020204020204" charset="-122"/>
                <a:ea typeface="微软雅黑" panose="020b0503020204020204" charset="-122"/>
              </a:rPr>
              <a:t>观察到邮票正立放大的像，此时物距小于一倍焦距，即是邮票到凸透镜的距离小于15cm</a:t>
            </a:r>
          </a:p>
        </p:txBody>
      </p:sp>
      <p:cxnSp>
        <p:nvCxnSpPr>
          <p:cNvPr id="22" name="曲线连接符 21" title=""/>
          <p:cNvCxnSpPr/>
          <p:nvPr/>
        </p:nvCxnSpPr>
        <p:spPr>
          <a:xfrm rot="5400000">
            <a:off x="4678680" y="4349115"/>
            <a:ext cx="1363345" cy="679450"/>
          </a:xfrm>
          <a:prstGeom prst="curvedConnector3">
            <a:avLst>
              <a:gd name="adj1" fmla="val 50000"/>
            </a:avLst>
          </a:prstGeom>
          <a:ln w="28575" cmpd="sng">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 name="文本框 22" title=""/>
          <p:cNvSpPr txBox="1"/>
          <p:nvPr/>
        </p:nvSpPr>
        <p:spPr>
          <a:xfrm>
            <a:off x="9104630" y="5134610"/>
            <a:ext cx="2909570" cy="829945"/>
          </a:xfrm>
          <a:prstGeom prst="rect">
            <a:avLst/>
          </a:prstGeom>
          <a:noFill/>
          <a:ln w="19050">
            <a:solidFill>
              <a:schemeClr val="accent2"/>
            </a:solidFill>
          </a:ln>
        </p:spPr>
        <p:txBody>
          <a:bodyPr wrap="square" rtlCol="0">
            <a:spAutoFit/>
          </a:bodyPr>
          <a:lstStyle/>
          <a:p>
            <a:pPr algn="l"/>
            <a:r>
              <a:rPr lang="zh-CN" sz="1600" err="1">
                <a:solidFill>
                  <a:srgbClr val="EE20F0"/>
                </a:solidFill>
                <a:latin typeface="微软雅黑" panose="020b0503020204020204" charset="-122"/>
                <a:ea typeface="微软雅黑" panose="020b0503020204020204" charset="-122"/>
              </a:rPr>
              <a:t>邮票到凸透镜距离大于30cm，即是物距大于二倍焦距，应在光屏上成缩小、倒立的实像</a:t>
            </a:r>
          </a:p>
        </p:txBody>
      </p:sp>
      <p:cxnSp>
        <p:nvCxnSpPr>
          <p:cNvPr id="25" name="曲线连接符 24" title=""/>
          <p:cNvCxnSpPr/>
          <p:nvPr/>
        </p:nvCxnSpPr>
        <p:spPr>
          <a:xfrm rot="5400000" flipV="1">
            <a:off x="8888095" y="4268470"/>
            <a:ext cx="1202055" cy="535940"/>
          </a:xfrm>
          <a:prstGeom prst="curvedConnector3">
            <a:avLst>
              <a:gd name="adj1" fmla="val 50000"/>
            </a:avLst>
          </a:prstGeom>
          <a:ln w="28575" cmpd="sng">
            <a:solidFill>
              <a:schemeClr val="accent6">
                <a:lumMod val="60000"/>
                <a:lumOff val="40000"/>
              </a:schemeClr>
            </a:solidFill>
            <a:prstDash val="solid"/>
            <a:tailEnd type="arrow" w="med" len="med"/>
          </a:ln>
        </p:spPr>
        <p:style>
          <a:lnRef idx="1">
            <a:schemeClr val="accent1"/>
          </a:lnRef>
          <a:fillRef idx="0">
            <a:schemeClr val="accent1"/>
          </a:fillRef>
          <a:effectRef idx="0">
            <a:schemeClr val="accent1"/>
          </a:effectRef>
          <a:fontRef idx="minor">
            <a:schemeClr val="tx1"/>
          </a:fontRef>
        </p:style>
      </p:cxnSp>
      <p:sp>
        <p:nvSpPr>
          <p:cNvPr id="26" name="文本框 25" title=""/>
          <p:cNvSpPr txBox="1"/>
          <p:nvPr/>
        </p:nvSpPr>
        <p:spPr>
          <a:xfrm>
            <a:off x="7331710" y="3044825"/>
            <a:ext cx="335915" cy="368300"/>
          </a:xfrm>
          <a:prstGeom prst="rect">
            <a:avLst/>
          </a:prstGeom>
          <a:noFill/>
        </p:spPr>
        <p:txBody>
          <a:bodyPr wrap="none" rtlCol="0">
            <a:spAutoFit/>
          </a:bodyPr>
          <a:lstStyle/>
          <a:p>
            <a:r>
              <a:rPr lang="en-US" altLang="zh-CN">
                <a:solidFill>
                  <a:srgbClr val="FF0000"/>
                </a:solidFill>
                <a:latin typeface="微软雅黑" panose="020b0503020204020204" charset="-122"/>
                <a:ea typeface="微软雅黑" panose="020b0503020204020204" charset="-122"/>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xit" presetSubtype="4" fill="hold" grpId="1" nodeType="clickEffect">
                                  <p:stCondLst>
                                    <p:cond delay="0"/>
                                  </p:stCondLst>
                                  <p:childTnLst>
                                    <p:animEffect transition="out" filter="wipe(down)">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up)">
                                      <p:cBhvr>
                                        <p:cTn id="55" dur="500"/>
                                        <p:tgtEl>
                                          <p:spTgt spid="35"/>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xit" presetSubtype="4" fill="hold" grpId="1" nodeType="clickEffect">
                                  <p:stCondLst>
                                    <p:cond delay="0"/>
                                  </p:stCondLst>
                                  <p:childTnLst>
                                    <p:animEffect transition="out" filter="wipe(down)">
                                      <p:cBhvr>
                                        <p:cTn id="59" dur="500"/>
                                        <p:tgtEl>
                                          <p:spTgt spid="35"/>
                                        </p:tgtEl>
                                      </p:cBhvr>
                                    </p:animEffect>
                                    <p:set>
                                      <p:cBhvr>
                                        <p:cTn id="60" dur="1" fill="hold">
                                          <p:stCondLst>
                                            <p:cond delay="499"/>
                                          </p:stCondLst>
                                        </p:cTn>
                                        <p:tgtEl>
                                          <p:spTgt spid="35"/>
                                        </p:tgtEl>
                                        <p:attrNameLst>
                                          <p:attrName>style.visibility</p:attrName>
                                        </p:attrNameLst>
                                      </p:cBhvr>
                                      <p:to>
                                        <p:strVal val="hidden"/>
                                      </p:to>
                                    </p:se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xit" presetSubtype="4" fill="hold" grpId="1" nodeType="clickEffect">
                                  <p:stCondLst>
                                    <p:cond delay="0"/>
                                  </p:stCondLst>
                                  <p:childTnLst>
                                    <p:animEffect transition="out" filter="wipe(down)">
                                      <p:cBhvr>
                                        <p:cTn id="69" dur="500"/>
                                        <p:tgtEl>
                                          <p:spTgt spid="19"/>
                                        </p:tgtEl>
                                      </p:cBhvr>
                                    </p:animEffect>
                                    <p:set>
                                      <p:cBhvr>
                                        <p:cTn id="70" dur="1" fill="hold">
                                          <p:stCondLst>
                                            <p:cond delay="499"/>
                                          </p:stCondLst>
                                        </p:cTn>
                                        <p:tgtEl>
                                          <p:spTgt spid="19"/>
                                        </p:tgtEl>
                                        <p:attrNameLst>
                                          <p:attrName>style.visibility</p:attrName>
                                        </p:attrNameLst>
                                      </p:cBhvr>
                                      <p:to>
                                        <p:strVal val="hidden"/>
                                      </p:to>
                                    </p:se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up)">
                                      <p:cBhvr>
                                        <p:cTn id="75" dur="500"/>
                                        <p:tgtEl>
                                          <p:spTgt spid="14"/>
                                        </p:tgtEl>
                                      </p:cBhvr>
                                    </p:animEffect>
                                  </p:childTnLst>
                                </p:cTn>
                              </p:par>
                            </p:childTnLst>
                          </p:cTn>
                        </p:par>
                      </p:childTnLst>
                    </p:cTn>
                  </p:par>
                  <p:par>
                    <p:cTn id="76" fill="hold" nodeType="clickPar">
                      <p:stCondLst>
                        <p:cond delay="indefinite"/>
                        <p:cond evt="onBegin" delay="0">
                          <p:tn val="75"/>
                        </p:cond>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up)">
                                      <p:cBhvr>
                                        <p:cTn id="80" dur="500"/>
                                        <p:tgtEl>
                                          <p:spTgt spid="15"/>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up)">
                                      <p:cBhvr>
                                        <p:cTn id="85" dur="500"/>
                                        <p:tgtEl>
                                          <p:spTgt spid="7"/>
                                        </p:tgtEl>
                                      </p:cBhvr>
                                    </p:animEffect>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up)">
                                      <p:cBhvr>
                                        <p:cTn id="90" dur="500"/>
                                        <p:tgtEl>
                                          <p:spTgt spid="9"/>
                                        </p:tgtEl>
                                      </p:cBhvr>
                                    </p:animEffect>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22" presetClass="exit" presetSubtype="4" fill="hold" grpId="1" nodeType="clickEffect">
                                  <p:stCondLst>
                                    <p:cond delay="0"/>
                                  </p:stCondLst>
                                  <p:childTnLst>
                                    <p:animEffect transition="out" filter="wipe(down)">
                                      <p:cBhvr>
                                        <p:cTn id="94" dur="500"/>
                                        <p:tgtEl>
                                          <p:spTgt spid="9"/>
                                        </p:tgtEl>
                                      </p:cBhvr>
                                    </p:animEffect>
                                    <p:set>
                                      <p:cBhvr>
                                        <p:cTn id="95" dur="1" fill="hold">
                                          <p:stCondLst>
                                            <p:cond delay="499"/>
                                          </p:stCondLst>
                                        </p:cTn>
                                        <p:tgtEl>
                                          <p:spTgt spid="9"/>
                                        </p:tgtEl>
                                        <p:attrNameLst>
                                          <p:attrName>style.visibility</p:attrName>
                                        </p:attrNameLst>
                                      </p:cBhvr>
                                      <p:to>
                                        <p:strVal val="hidden"/>
                                      </p:to>
                                    </p:se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22" presetClass="entr" presetSubtype="1"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up)">
                                      <p:cBhvr>
                                        <p:cTn id="100" dur="500"/>
                                        <p:tgtEl>
                                          <p:spTgt spid="10"/>
                                        </p:tgtEl>
                                      </p:cBhvr>
                                    </p:animEffect>
                                  </p:childTnLst>
                                </p:cTn>
                              </p:par>
                            </p:childTnLst>
                          </p:cTn>
                        </p:par>
                      </p:childTnLst>
                    </p:cTn>
                  </p:par>
                  <p:par>
                    <p:cTn id="101" fill="hold" nodeType="clickPar">
                      <p:stCondLst>
                        <p:cond delay="indefinite"/>
                        <p:cond evt="onBegin" delay="0">
                          <p:tn val="100"/>
                        </p:cond>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nodeType="clickPar">
                      <p:stCondLst>
                        <p:cond delay="indefinite"/>
                        <p:cond evt="onBegin" delay="0">
                          <p:tn val="105"/>
                        </p:cond>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left)">
                                      <p:cBhvr>
                                        <p:cTn id="110" dur="500"/>
                                        <p:tgtEl>
                                          <p:spTgt spid="13"/>
                                        </p:tgtEl>
                                      </p:cBhvr>
                                    </p:animEffect>
                                  </p:childTnLst>
                                </p:cTn>
                              </p:par>
                            </p:childTnLst>
                          </p:cTn>
                        </p:par>
                      </p:childTnLst>
                    </p:cTn>
                  </p:par>
                  <p:par>
                    <p:cTn id="111" fill="hold" nodeType="clickPar">
                      <p:stCondLst>
                        <p:cond delay="indefinite"/>
                        <p:cond evt="onBegin" delay="0">
                          <p:tn val="110"/>
                        </p:cond>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00"/>
                                        <p:tgtEl>
                                          <p:spTgt spid="16"/>
                                        </p:tgtEl>
                                      </p:cBhvr>
                                    </p:animEffect>
                                  </p:childTnLst>
                                </p:cTn>
                              </p:par>
                            </p:childTnLst>
                          </p:cTn>
                        </p:par>
                      </p:childTnLst>
                    </p:cTn>
                  </p:par>
                  <p:par>
                    <p:cTn id="116" fill="hold" nodeType="clickPar">
                      <p:stCondLst>
                        <p:cond delay="indefinite"/>
                        <p:cond evt="onBegin" delay="0">
                          <p:tn val="115"/>
                        </p:cond>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up)">
                                      <p:cBhvr>
                                        <p:cTn id="120" dur="500"/>
                                        <p:tgtEl>
                                          <p:spTgt spid="30"/>
                                        </p:tgtEl>
                                      </p:cBhvr>
                                    </p:animEffect>
                                  </p:childTnLst>
                                </p:cTn>
                              </p:par>
                            </p:childTnLst>
                          </p:cTn>
                        </p:par>
                      </p:childTnLst>
                    </p:cTn>
                  </p:par>
                  <p:par>
                    <p:cTn id="121" fill="hold" nodeType="clickPar">
                      <p:stCondLst>
                        <p:cond delay="indefinite"/>
                        <p:cond evt="onBegin" delay="0">
                          <p:tn val="120"/>
                        </p:cond>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wipe(down)">
                                      <p:cBhvr>
                                        <p:cTn id="125" dur="500"/>
                                        <p:tgtEl>
                                          <p:spTgt spid="33"/>
                                        </p:tgtEl>
                                      </p:cBhvr>
                                    </p:animEffect>
                                  </p:childTnLst>
                                </p:cTn>
                              </p:par>
                            </p:childTnLst>
                          </p:cTn>
                        </p:par>
                      </p:childTnLst>
                    </p:cTn>
                  </p:par>
                  <p:par>
                    <p:cTn id="126" fill="hold" nodeType="clickPar">
                      <p:stCondLst>
                        <p:cond delay="indefinite"/>
                        <p:cond evt="onBegin" delay="0">
                          <p:tn val="125"/>
                        </p:cond>
                      </p:stCondLst>
                      <p:childTnLst>
                        <p:par>
                          <p:cTn id="127" fill="hold">
                            <p:stCondLst>
                              <p:cond delay="0"/>
                            </p:stCondLst>
                            <p:childTnLst>
                              <p:par>
                                <p:cTn id="128" presetID="22" presetClass="exit" presetSubtype="4" fill="hold" grpId="1" nodeType="clickEffect">
                                  <p:stCondLst>
                                    <p:cond delay="0"/>
                                  </p:stCondLst>
                                  <p:childTnLst>
                                    <p:animEffect transition="out" filter="wipe(down)">
                                      <p:cBhvr>
                                        <p:cTn id="129" dur="500"/>
                                        <p:tgtEl>
                                          <p:spTgt spid="33"/>
                                        </p:tgtEl>
                                      </p:cBhvr>
                                    </p:animEffect>
                                    <p:set>
                                      <p:cBhvr>
                                        <p:cTn id="130" dur="1" fill="hold">
                                          <p:stCondLst>
                                            <p:cond delay="499"/>
                                          </p:stCondLst>
                                        </p:cTn>
                                        <p:tgtEl>
                                          <p:spTgt spid="33"/>
                                        </p:tgtEl>
                                        <p:attrNameLst>
                                          <p:attrName>style.visibility</p:attrName>
                                        </p:attrNameLst>
                                      </p:cBhvr>
                                      <p:to>
                                        <p:strVal val="hidden"/>
                                      </p:to>
                                    </p:set>
                                  </p:childTnLst>
                                </p:cTn>
                              </p:par>
                            </p:childTnLst>
                          </p:cTn>
                        </p:par>
                      </p:childTnLst>
                    </p:cTn>
                  </p:par>
                  <p:par>
                    <p:cTn id="131" fill="hold" nodeType="clickPar">
                      <p:stCondLst>
                        <p:cond delay="indefinite"/>
                        <p:cond evt="onBegin" delay="0">
                          <p:tn val="130"/>
                        </p:cond>
                      </p:stCondLst>
                      <p:childTnLst>
                        <p:par>
                          <p:cTn id="132" fill="hold">
                            <p:stCondLst>
                              <p:cond delay="0"/>
                            </p:stCondLst>
                            <p:childTnLst>
                              <p:par>
                                <p:cTn id="133" presetID="22" presetClass="exit" presetSubtype="1" fill="hold" nodeType="clickEffect">
                                  <p:stCondLst>
                                    <p:cond delay="0"/>
                                  </p:stCondLst>
                                  <p:childTnLst>
                                    <p:animEffect transition="out" filter="wipe(up)">
                                      <p:cBhvr>
                                        <p:cTn id="134" dur="500"/>
                                        <p:tgtEl>
                                          <p:spTgt spid="30"/>
                                        </p:tgtEl>
                                      </p:cBhvr>
                                    </p:animEffect>
                                    <p:set>
                                      <p:cBhvr>
                                        <p:cTn id="135" dur="1" fill="hold">
                                          <p:stCondLst>
                                            <p:cond delay="499"/>
                                          </p:stCondLst>
                                        </p:cTn>
                                        <p:tgtEl>
                                          <p:spTgt spid="30"/>
                                        </p:tgtEl>
                                        <p:attrNameLst>
                                          <p:attrName>style.visibility</p:attrName>
                                        </p:attrNameLst>
                                      </p:cBhvr>
                                      <p:to>
                                        <p:strVal val="hidden"/>
                                      </p:to>
                                    </p:set>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20"/>
                                        </p:tgtEl>
                                        <p:attrNameLst>
                                          <p:attrName>style.visibility</p:attrName>
                                        </p:attrNameLst>
                                      </p:cBhvr>
                                      <p:to>
                                        <p:strVal val="visible"/>
                                      </p:to>
                                    </p:set>
                                    <p:animEffect transition="in" filter="wipe(up)">
                                      <p:cBhvr>
                                        <p:cTn id="140" dur="500"/>
                                        <p:tgtEl>
                                          <p:spTgt spid="20"/>
                                        </p:tgtEl>
                                      </p:cBhvr>
                                    </p:animEffect>
                                  </p:childTnLst>
                                </p:cTn>
                              </p:par>
                            </p:childTnLst>
                          </p:cTn>
                        </p:par>
                      </p:childTnLst>
                    </p:cTn>
                  </p:par>
                  <p:par>
                    <p:cTn id="141" fill="hold" nodeType="clickPar">
                      <p:stCondLst>
                        <p:cond delay="indefinite"/>
                        <p:cond evt="onBegin" delay="0">
                          <p:tn val="140"/>
                        </p:cond>
                      </p:stCondLst>
                      <p:childTnLst>
                        <p:par>
                          <p:cTn id="142" fill="hold">
                            <p:stCondLst>
                              <p:cond delay="0"/>
                            </p:stCondLst>
                            <p:childTnLst>
                              <p:par>
                                <p:cTn id="143" presetID="22" presetClass="entr" presetSubtype="1" fill="hold" nodeType="click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wipe(up)">
                                      <p:cBhvr>
                                        <p:cTn id="145" dur="500"/>
                                        <p:tgtEl>
                                          <p:spTgt spid="18"/>
                                        </p:tgtEl>
                                      </p:cBhvr>
                                    </p:animEffect>
                                  </p:childTnLst>
                                </p:cTn>
                              </p:par>
                            </p:childTnLst>
                          </p:cTn>
                        </p:par>
                      </p:childTnLst>
                    </p:cTn>
                  </p:par>
                  <p:par>
                    <p:cTn id="146" fill="hold" nodeType="clickPar">
                      <p:stCondLst>
                        <p:cond delay="indefinite"/>
                        <p:cond evt="onBegin" delay="0">
                          <p:tn val="145"/>
                        </p:cond>
                      </p:stCondLst>
                      <p:childTnLst>
                        <p:par>
                          <p:cTn id="147" fill="hold">
                            <p:stCondLst>
                              <p:cond delay="0"/>
                            </p:stCondLst>
                            <p:childTnLst>
                              <p:par>
                                <p:cTn id="148" presetID="22" presetClass="exit" presetSubtype="1" fill="hold" nodeType="clickEffect">
                                  <p:stCondLst>
                                    <p:cond delay="0"/>
                                  </p:stCondLst>
                                  <p:childTnLst>
                                    <p:animEffect transition="out" filter="wipe(up)">
                                      <p:cBhvr>
                                        <p:cTn id="149" dur="500"/>
                                        <p:tgtEl>
                                          <p:spTgt spid="18"/>
                                        </p:tgtEl>
                                      </p:cBhvr>
                                    </p:animEffect>
                                    <p:set>
                                      <p:cBhvr>
                                        <p:cTn id="150" dur="1" fill="hold">
                                          <p:stCondLst>
                                            <p:cond delay="499"/>
                                          </p:stCondLst>
                                        </p:cTn>
                                        <p:tgtEl>
                                          <p:spTgt spid="18"/>
                                        </p:tgtEl>
                                        <p:attrNameLst>
                                          <p:attrName>style.visibility</p:attrName>
                                        </p:attrNameLst>
                                      </p:cBhvr>
                                      <p:to>
                                        <p:strVal val="hidden"/>
                                      </p:to>
                                    </p:set>
                                  </p:childTnLst>
                                </p:cTn>
                              </p:par>
                            </p:childTnLst>
                          </p:cTn>
                        </p:par>
                      </p:childTnLst>
                    </p:cTn>
                  </p:par>
                  <p:par>
                    <p:cTn id="151" fill="hold" nodeType="clickPar">
                      <p:stCondLst>
                        <p:cond delay="indefinite"/>
                        <p:cond evt="onBegin" delay="0">
                          <p:tn val="150"/>
                        </p:cond>
                      </p:stCondLst>
                      <p:childTnLst>
                        <p:par>
                          <p:cTn id="152" fill="hold">
                            <p:stCondLst>
                              <p:cond delay="0"/>
                            </p:stCondLst>
                            <p:childTnLst>
                              <p:par>
                                <p:cTn id="153" presetID="22" presetClass="exit" presetSubtype="4" fill="hold" nodeType="clickEffect">
                                  <p:stCondLst>
                                    <p:cond delay="0"/>
                                  </p:stCondLst>
                                  <p:childTnLst>
                                    <p:animEffect transition="out" filter="wipe(down)">
                                      <p:cBhvr>
                                        <p:cTn id="154" dur="500"/>
                                        <p:tgtEl>
                                          <p:spTgt spid="20"/>
                                        </p:tgtEl>
                                      </p:cBhvr>
                                    </p:animEffect>
                                    <p:set>
                                      <p:cBhvr>
                                        <p:cTn id="155" dur="1" fill="hold">
                                          <p:stCondLst>
                                            <p:cond delay="499"/>
                                          </p:stCondLst>
                                        </p:cTn>
                                        <p:tgtEl>
                                          <p:spTgt spid="20"/>
                                        </p:tgtEl>
                                        <p:attrNameLst>
                                          <p:attrName>style.visibility</p:attrName>
                                        </p:attrNameLst>
                                      </p:cBhvr>
                                      <p:to>
                                        <p:strVal val="hidden"/>
                                      </p:to>
                                    </p:set>
                                  </p:childTnLst>
                                </p:cTn>
                              </p:par>
                            </p:childTnLst>
                          </p:cTn>
                        </p:par>
                      </p:childTnLst>
                    </p:cTn>
                  </p:par>
                  <p:par>
                    <p:cTn id="156" fill="hold" nodeType="clickPar">
                      <p:stCondLst>
                        <p:cond delay="indefinite"/>
                        <p:cond evt="onBegin" delay="0">
                          <p:tn val="155"/>
                        </p:cond>
                      </p:stCondLst>
                      <p:childTnLst>
                        <p:par>
                          <p:cTn id="157" fill="hold">
                            <p:stCondLst>
                              <p:cond delay="0"/>
                            </p:stCondLst>
                            <p:childTnLst>
                              <p:par>
                                <p:cTn id="158" presetID="22" presetClass="entr" presetSubtype="1" fill="hold" nodeType="clickEffect">
                                  <p:stCondLst>
                                    <p:cond delay="0"/>
                                  </p:stCondLst>
                                  <p:childTnLst>
                                    <p:set>
                                      <p:cBhvr>
                                        <p:cTn id="159" dur="1" fill="hold">
                                          <p:stCondLst>
                                            <p:cond delay="0"/>
                                          </p:stCondLst>
                                        </p:cTn>
                                        <p:tgtEl>
                                          <p:spTgt spid="21"/>
                                        </p:tgtEl>
                                        <p:attrNameLst>
                                          <p:attrName>style.visibility</p:attrName>
                                        </p:attrNameLst>
                                      </p:cBhvr>
                                      <p:to>
                                        <p:strVal val="visible"/>
                                      </p:to>
                                    </p:set>
                                    <p:animEffect transition="in" filter="wipe(up)">
                                      <p:cBhvr>
                                        <p:cTn id="160" dur="500"/>
                                        <p:tgtEl>
                                          <p:spTgt spid="21"/>
                                        </p:tgtEl>
                                      </p:cBhvr>
                                    </p:animEffect>
                                  </p:childTnLst>
                                </p:cTn>
                              </p:par>
                            </p:childTnLst>
                          </p:cTn>
                        </p:par>
                      </p:childTnLst>
                    </p:cTn>
                  </p:par>
                  <p:par>
                    <p:cTn id="161" fill="hold" nodeType="clickPar">
                      <p:stCondLst>
                        <p:cond delay="indefinite"/>
                        <p:cond evt="onBegin" delay="0">
                          <p:tn val="160"/>
                        </p:cond>
                      </p:stCondLst>
                      <p:childTnLst>
                        <p:par>
                          <p:cTn id="162" fill="hold">
                            <p:stCondLst>
                              <p:cond delay="0"/>
                            </p:stCondLst>
                            <p:childTnLst>
                              <p:par>
                                <p:cTn id="163" presetID="22" presetClass="exit" presetSubtype="1" fill="hold" nodeType="clickEffect">
                                  <p:stCondLst>
                                    <p:cond delay="0"/>
                                  </p:stCondLst>
                                  <p:childTnLst>
                                    <p:animEffect transition="out" filter="wipe(up)">
                                      <p:cBhvr>
                                        <p:cTn id="164" dur="500"/>
                                        <p:tgtEl>
                                          <p:spTgt spid="21"/>
                                        </p:tgtEl>
                                      </p:cBhvr>
                                    </p:animEffect>
                                    <p:set>
                                      <p:cBhvr>
                                        <p:cTn id="165" dur="1" fill="hold">
                                          <p:stCondLst>
                                            <p:cond delay="499"/>
                                          </p:stCondLst>
                                        </p:cTn>
                                        <p:tgtEl>
                                          <p:spTgt spid="21"/>
                                        </p:tgtEl>
                                        <p:attrNameLst>
                                          <p:attrName>style.visibility</p:attrName>
                                        </p:attrNameLst>
                                      </p:cBhvr>
                                      <p:to>
                                        <p:strVal val="hidden"/>
                                      </p:to>
                                    </p:set>
                                  </p:childTnLst>
                                </p:cTn>
                              </p:par>
                            </p:childTnLst>
                          </p:cTn>
                        </p:par>
                      </p:childTnLst>
                    </p:cTn>
                  </p:par>
                  <p:par>
                    <p:cTn id="166" fill="hold" nodeType="clickPar">
                      <p:stCondLst>
                        <p:cond delay="indefinite"/>
                        <p:cond evt="onBegin" delay="0">
                          <p:tn val="165"/>
                        </p:cond>
                      </p:stCondLst>
                      <p:childTnLst>
                        <p:par>
                          <p:cTn id="167" fill="hold">
                            <p:stCondLst>
                              <p:cond delay="0"/>
                            </p:stCondLst>
                            <p:childTnLst>
                              <p:par>
                                <p:cTn id="168" presetID="22" presetClass="entr" presetSubtype="4" fill="hold" grpId="0" nodeType="clickEffect">
                                  <p:stCondLst>
                                    <p:cond delay="0"/>
                                  </p:stCondLst>
                                  <p:childTnLst>
                                    <p:set>
                                      <p:cBhvr>
                                        <p:cTn id="169" dur="1" fill="hold">
                                          <p:stCondLst>
                                            <p:cond delay="0"/>
                                          </p:stCondLst>
                                        </p:cTn>
                                        <p:tgtEl>
                                          <p:spTgt spid="22"/>
                                        </p:tgtEl>
                                        <p:attrNameLst>
                                          <p:attrName>style.visibility</p:attrName>
                                        </p:attrNameLst>
                                      </p:cBhvr>
                                      <p:to>
                                        <p:strVal val="visible"/>
                                      </p:to>
                                    </p:set>
                                    <p:animEffect transition="in" filter="wipe(down)">
                                      <p:cBhvr>
                                        <p:cTn id="170" dur="500"/>
                                        <p:tgtEl>
                                          <p:spTgt spid="22"/>
                                        </p:tgtEl>
                                      </p:cBhvr>
                                    </p:animEffect>
                                  </p:childTnLst>
                                </p:cTn>
                              </p:par>
                            </p:childTnLst>
                          </p:cTn>
                        </p:par>
                      </p:childTnLst>
                    </p:cTn>
                  </p:par>
                  <p:par>
                    <p:cTn id="171" fill="hold" nodeType="clickPar">
                      <p:stCondLst>
                        <p:cond delay="indefinite"/>
                        <p:cond evt="onBegin" delay="0">
                          <p:tn val="170"/>
                        </p:cond>
                      </p:stCondLst>
                      <p:childTnLst>
                        <p:par>
                          <p:cTn id="172" fill="hold">
                            <p:stCondLst>
                              <p:cond delay="0"/>
                            </p:stCondLst>
                            <p:childTnLst>
                              <p:par>
                                <p:cTn id="173" presetID="22" presetClass="entr" presetSubtype="1" fill="hold" nodeType="clickEffect">
                                  <p:stCondLst>
                                    <p:cond delay="0"/>
                                  </p:stCondLst>
                                  <p:childTnLst>
                                    <p:set>
                                      <p:cBhvr>
                                        <p:cTn id="174" dur="1" fill="hold">
                                          <p:stCondLst>
                                            <p:cond delay="0"/>
                                          </p:stCondLst>
                                        </p:cTn>
                                        <p:tgtEl>
                                          <p:spTgt spid="23"/>
                                        </p:tgtEl>
                                        <p:attrNameLst>
                                          <p:attrName>style.visibility</p:attrName>
                                        </p:attrNameLst>
                                      </p:cBhvr>
                                      <p:to>
                                        <p:strVal val="visible"/>
                                      </p:to>
                                    </p:set>
                                    <p:animEffect transition="in" filter="wipe(up)">
                                      <p:cBhvr>
                                        <p:cTn id="175" dur="500"/>
                                        <p:tgtEl>
                                          <p:spTgt spid="23"/>
                                        </p:tgtEl>
                                      </p:cBhvr>
                                    </p:animEffect>
                                  </p:childTnLst>
                                </p:cTn>
                              </p:par>
                            </p:childTnLst>
                          </p:cTn>
                        </p:par>
                      </p:childTnLst>
                    </p:cTn>
                  </p:par>
                  <p:par>
                    <p:cTn id="176" fill="hold" nodeType="clickPar">
                      <p:stCondLst>
                        <p:cond delay="indefinite"/>
                        <p:cond evt="onBegin" delay="0">
                          <p:tn val="175"/>
                        </p:cond>
                      </p:stCondLst>
                      <p:childTnLst>
                        <p:par>
                          <p:cTn id="177" fill="hold">
                            <p:stCondLst>
                              <p:cond delay="0"/>
                            </p:stCondLst>
                            <p:childTnLst>
                              <p:par>
                                <p:cTn id="178" presetID="22" presetClass="exit" presetSubtype="1" fill="hold" nodeType="clickEffect">
                                  <p:stCondLst>
                                    <p:cond delay="0"/>
                                  </p:stCondLst>
                                  <p:childTnLst>
                                    <p:animEffect transition="out" filter="wipe(up)">
                                      <p:cBhvr>
                                        <p:cTn id="179" dur="500"/>
                                        <p:tgtEl>
                                          <p:spTgt spid="23"/>
                                        </p:tgtEl>
                                      </p:cBhvr>
                                    </p:animEffect>
                                    <p:set>
                                      <p:cBhvr>
                                        <p:cTn id="180" dur="1" fill="hold">
                                          <p:stCondLst>
                                            <p:cond delay="499"/>
                                          </p:stCondLst>
                                        </p:cTn>
                                        <p:tgtEl>
                                          <p:spTgt spid="23"/>
                                        </p:tgtEl>
                                        <p:attrNameLst>
                                          <p:attrName>style.visibility</p:attrName>
                                        </p:attrNameLst>
                                      </p:cBhvr>
                                      <p:to>
                                        <p:strVal val="hidden"/>
                                      </p:to>
                                    </p:set>
                                  </p:childTnLst>
                                </p:cTn>
                              </p:par>
                            </p:childTnLst>
                          </p:cTn>
                        </p:par>
                      </p:childTnLst>
                    </p:cTn>
                  </p:par>
                  <p:par>
                    <p:cTn id="181" fill="hold" nodeType="clickPar">
                      <p:stCondLst>
                        <p:cond delay="indefinite"/>
                        <p:cond evt="onBegin" delay="0">
                          <p:tn val="180"/>
                        </p:cond>
                      </p:stCondLst>
                      <p:childTnLst>
                        <p:par>
                          <p:cTn id="182" fill="hold">
                            <p:stCondLst>
                              <p:cond delay="0"/>
                            </p:stCondLst>
                            <p:childTnLst>
                              <p:par>
                                <p:cTn id="183" presetID="22" presetClass="exit" presetSubtype="4" fill="hold" grpId="1" nodeType="clickEffect">
                                  <p:stCondLst>
                                    <p:cond delay="0"/>
                                  </p:stCondLst>
                                  <p:childTnLst>
                                    <p:animEffect transition="out" filter="wipe(down)">
                                      <p:cBhvr>
                                        <p:cTn id="184" dur="500"/>
                                        <p:tgtEl>
                                          <p:spTgt spid="22"/>
                                        </p:tgtEl>
                                      </p:cBhvr>
                                    </p:animEffect>
                                    <p:set>
                                      <p:cBhvr>
                                        <p:cTn id="185" dur="1" fill="hold">
                                          <p:stCondLst>
                                            <p:cond delay="499"/>
                                          </p:stCondLst>
                                        </p:cTn>
                                        <p:tgtEl>
                                          <p:spTgt spid="22"/>
                                        </p:tgtEl>
                                        <p:attrNameLst>
                                          <p:attrName>style.visibility</p:attrName>
                                        </p:attrNameLst>
                                      </p:cBhvr>
                                      <p:to>
                                        <p:strVal val="hidden"/>
                                      </p:to>
                                    </p:set>
                                  </p:childTnLst>
                                </p:cTn>
                              </p:par>
                            </p:childTnLst>
                          </p:cTn>
                        </p:par>
                      </p:childTnLst>
                    </p:cTn>
                  </p:par>
                  <p:par>
                    <p:cTn id="186" fill="hold" nodeType="clickPar">
                      <p:stCondLst>
                        <p:cond delay="indefinite"/>
                        <p:cond evt="onBegin" delay="0">
                          <p:tn val="185"/>
                        </p:cond>
                      </p:stCondLst>
                      <p:childTnLst>
                        <p:par>
                          <p:cTn id="187" fill="hold">
                            <p:stCondLst>
                              <p:cond delay="0"/>
                            </p:stCondLst>
                            <p:childTnLst>
                              <p:par>
                                <p:cTn id="188" presetID="22" presetClass="entr" presetSubtype="1" fill="hold" grpId="0" nodeType="clickEffect">
                                  <p:stCondLst>
                                    <p:cond delay="0"/>
                                  </p:stCondLst>
                                  <p:childTnLst>
                                    <p:set>
                                      <p:cBhvr>
                                        <p:cTn id="189" dur="1" fill="hold">
                                          <p:stCondLst>
                                            <p:cond delay="0"/>
                                          </p:stCondLst>
                                        </p:cTn>
                                        <p:tgtEl>
                                          <p:spTgt spid="25"/>
                                        </p:tgtEl>
                                        <p:attrNameLst>
                                          <p:attrName>style.visibility</p:attrName>
                                        </p:attrNameLst>
                                      </p:cBhvr>
                                      <p:to>
                                        <p:strVal val="visible"/>
                                      </p:to>
                                    </p:set>
                                    <p:animEffect transition="in" filter="wipe(up)">
                                      <p:cBhvr>
                                        <p:cTn id="190" dur="500"/>
                                        <p:tgtEl>
                                          <p:spTgt spid="25"/>
                                        </p:tgtEl>
                                      </p:cBhvr>
                                    </p:animEffect>
                                  </p:childTnLst>
                                </p:cTn>
                              </p:par>
                            </p:childTnLst>
                          </p:cTn>
                        </p:par>
                      </p:childTnLst>
                    </p:cTn>
                  </p:par>
                  <p:par>
                    <p:cTn id="191" fill="hold" nodeType="clickPar">
                      <p:stCondLst>
                        <p:cond delay="indefinite"/>
                        <p:cond evt="onBegin" delay="0">
                          <p:tn val="190"/>
                        </p:cond>
                      </p:stCondLst>
                      <p:childTnLst>
                        <p:par>
                          <p:cTn id="192" fill="hold">
                            <p:stCondLst>
                              <p:cond delay="0"/>
                            </p:stCondLst>
                            <p:childTnLst>
                              <p:par>
                                <p:cTn id="193" presetID="22" presetClass="entr" presetSubtype="4" fill="hold" grpId="0" nodeType="clickEffect">
                                  <p:stCondLst>
                                    <p:cond delay="0"/>
                                  </p:stCondLst>
                                  <p:childTnLst>
                                    <p:set>
                                      <p:cBhvr>
                                        <p:cTn id="194" dur="1" fill="hold">
                                          <p:stCondLst>
                                            <p:cond delay="0"/>
                                          </p:stCondLst>
                                        </p:cTn>
                                        <p:tgtEl>
                                          <p:spTgt spid="26"/>
                                        </p:tgtEl>
                                        <p:attrNameLst>
                                          <p:attrName>style.visibility</p:attrName>
                                        </p:attrNameLst>
                                      </p:cBhvr>
                                      <p:to>
                                        <p:strVal val="visible"/>
                                      </p:to>
                                    </p:set>
                                    <p:animEffect transition="in" filter="wipe(down)">
                                      <p:cBhvr>
                                        <p:cTn id="19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4" grpId="1" animBg="1"/>
      <p:bldP spid="17" grpId="0" animBg="1"/>
      <p:bldP spid="17" grpId="1" animBg="1"/>
      <p:bldP spid="35" grpId="0" animBg="1"/>
      <p:bldP spid="35" grpId="1" animBg="1"/>
      <p:bldP spid="19" grpId="0" animBg="1"/>
      <p:bldP spid="19" grpId="1" animBg="1"/>
      <p:bldP spid="14" grpId="0" animBg="1"/>
      <p:bldP spid="9" grpId="0" animBg="1"/>
      <p:bldP spid="9" grpId="1" animBg="1"/>
      <p:bldP spid="10" grpId="0" animBg="1"/>
      <p:bldP spid="13" grpId="0"/>
      <p:bldP spid="16" grpId="0" animBg="1"/>
      <p:bldP spid="33" grpId="0" animBg="1"/>
      <p:bldP spid="33" grpId="1" animBg="1"/>
      <p:bldP spid="22" grpId="0" animBg="1"/>
      <p:bldP spid="22" grpId="1" animBg="1"/>
      <p:bldP spid="25" grpId="0" animBg="1"/>
      <p:bldP spid="2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9" name="矩形 78" title=""/>
          <p:cNvSpPr/>
          <p:nvPr/>
        </p:nvSpPr>
        <p:spPr>
          <a:xfrm>
            <a:off x="0" y="5287010"/>
            <a:ext cx="12192000" cy="1570990"/>
          </a:xfrm>
          <a:prstGeom prst="rect">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3600" b="1">
              <a:sym typeface="+mn-ea"/>
            </a:endParaRPr>
          </a:p>
        </p:txBody>
      </p:sp>
      <p:sp>
        <p:nvSpPr>
          <p:cNvPr id="80" name="泪滴形 79" title=""/>
          <p:cNvSpPr/>
          <p:nvPr/>
        </p:nvSpPr>
        <p:spPr>
          <a:xfrm flipV="1">
            <a:off x="334841" y="526047"/>
            <a:ext cx="1405913" cy="1405913"/>
          </a:xfrm>
          <a:prstGeom prst="teardrop">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3600" b="1">
              <a:sym typeface="+mn-ea"/>
            </a:endParaRPr>
          </a:p>
        </p:txBody>
      </p:sp>
      <p:sp>
        <p:nvSpPr>
          <p:cNvPr id="11" name="文本框 10" title=""/>
          <p:cNvSpPr txBox="1"/>
          <p:nvPr/>
        </p:nvSpPr>
        <p:spPr>
          <a:xfrm>
            <a:off x="735818" y="756063"/>
            <a:ext cx="1877437" cy="1175899"/>
          </a:xfrm>
          <a:prstGeom prst="rect">
            <a:avLst/>
          </a:prstGeom>
          <a:noFill/>
        </p:spPr>
        <p:txBody>
          <a:bodyPr wrap="none" lIns="0" tIns="0" rIns="0" bIns="0" rtlCol="0">
            <a:noAutofit/>
          </a:bodyPr>
          <a:lstStyle/>
          <a:p>
            <a:pPr>
              <a:lnSpc>
                <a:spcPct val="110000"/>
              </a:lnSpc>
            </a:pPr>
            <a:r>
              <a:rPr lang="zh-CN" altLang="en-US" sz="6600">
                <a:solidFill>
                  <a:schemeClr val="tx1">
                    <a:lumMod val="75000"/>
                    <a:lumOff val="25000"/>
                  </a:schemeClr>
                </a:solidFill>
                <a:latin typeface="+mj-ea"/>
                <a:ea typeface="+mj-ea"/>
              </a:rPr>
              <a:t>目录</a:t>
            </a:r>
          </a:p>
        </p:txBody>
      </p:sp>
      <p:sp>
        <p:nvSpPr>
          <p:cNvPr id="45" name="文本框 44" title=""/>
          <p:cNvSpPr txBox="1"/>
          <p:nvPr/>
        </p:nvSpPr>
        <p:spPr>
          <a:xfrm>
            <a:off x="776804" y="1812598"/>
            <a:ext cx="3048000" cy="329321"/>
          </a:xfrm>
          <a:prstGeom prst="rect">
            <a:avLst/>
          </a:prstGeom>
          <a:noFill/>
        </p:spPr>
        <p:txBody>
          <a:bodyPr wrap="square" lIns="0" tIns="0" rIns="0" bIns="0" rtlCol="0">
            <a:noAutofit/>
          </a:bodyPr>
          <a:lstStyle/>
          <a:p>
            <a:pPr algn="dist">
              <a:lnSpc>
                <a:spcPct val="110000"/>
              </a:lnSpc>
            </a:pPr>
            <a:r>
              <a:rPr lang="en-US" altLang="zh-CN" sz="1400">
                <a:solidFill>
                  <a:schemeClr val="tx1">
                    <a:lumMod val="75000"/>
                    <a:lumOff val="25000"/>
                  </a:schemeClr>
                </a:solidFill>
                <a:latin typeface="+mn-ea"/>
              </a:rPr>
              <a:t>CONTENTS</a:t>
            </a:r>
            <a:endParaRPr lang="zh-CN" altLang="en-US" sz="1400">
              <a:solidFill>
                <a:schemeClr val="tx1">
                  <a:lumMod val="75000"/>
                  <a:lumOff val="25000"/>
                </a:schemeClr>
              </a:solidFill>
              <a:latin typeface="+mn-ea"/>
            </a:endParaRPr>
          </a:p>
        </p:txBody>
      </p:sp>
      <p:sp>
        <p:nvSpPr>
          <p:cNvPr id="10" name="圆角矩形 9" title=""/>
          <p:cNvSpPr/>
          <p:nvPr/>
        </p:nvSpPr>
        <p:spPr>
          <a:xfrm>
            <a:off x="542925" y="2695575"/>
            <a:ext cx="2529840" cy="3081020"/>
          </a:xfrm>
          <a:prstGeom prst="roundRect">
            <a:avLst>
              <a:gd name="adj" fmla="val 10513"/>
            </a:avLst>
          </a:prstGeom>
          <a:gradFill flip="none" rotWithShape="1">
            <a:gsLst>
              <a:gs pos="16000">
                <a:schemeClr val="bg1"/>
              </a:gs>
              <a:gs pos="100000">
                <a:srgbClr val="78C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title=""/>
          <p:cNvSpPr/>
          <p:nvPr/>
        </p:nvSpPr>
        <p:spPr>
          <a:xfrm>
            <a:off x="1257935" y="3069590"/>
            <a:ext cx="1174750" cy="1174750"/>
          </a:xfrm>
          <a:prstGeom prst="ellipse">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ym typeface="+mn-ea"/>
              </a:rPr>
              <a:t>01</a:t>
            </a:r>
          </a:p>
        </p:txBody>
      </p:sp>
      <p:sp>
        <p:nvSpPr>
          <p:cNvPr id="50" name="文本框 49" title=""/>
          <p:cNvSpPr txBox="1"/>
          <p:nvPr/>
        </p:nvSpPr>
        <p:spPr>
          <a:xfrm>
            <a:off x="970280" y="4519295"/>
            <a:ext cx="1641475" cy="492760"/>
          </a:xfrm>
          <a:prstGeom prst="rect">
            <a:avLst/>
          </a:prstGeom>
          <a:noFill/>
        </p:spPr>
        <p:txBody>
          <a:bodyPr wrap="none" lIns="0" tIns="0" rIns="0" bIns="0" rtlCol="0">
            <a:noAutofit/>
          </a:bodyPr>
          <a:lstStyle/>
          <a:p>
            <a:pPr lvl="0" algn="ctr">
              <a:buClrTx/>
              <a:buSzTx/>
              <a:buFontTx/>
            </a:pPr>
            <a:r>
              <a:rPr lang="zh-CN" altLang="en-US" sz="3200" b="1">
                <a:solidFill>
                  <a:schemeClr val="accent2">
                    <a:lumMod val="75000"/>
                  </a:schemeClr>
                </a:solidFill>
                <a:latin typeface="幼圆" panose="02010509060101010101" charset="-122"/>
                <a:ea typeface="幼圆" panose="02010509060101010101" charset="-122"/>
                <a:sym typeface="+mn-ea"/>
              </a:rPr>
              <a:t>考情分析</a:t>
            </a:r>
          </a:p>
        </p:txBody>
      </p:sp>
      <p:sp>
        <p:nvSpPr>
          <p:cNvPr id="5" name="圆角矩形 4" title=""/>
          <p:cNvSpPr/>
          <p:nvPr/>
        </p:nvSpPr>
        <p:spPr>
          <a:xfrm>
            <a:off x="3383280" y="2695575"/>
            <a:ext cx="2529840" cy="3081020"/>
          </a:xfrm>
          <a:prstGeom prst="roundRect">
            <a:avLst>
              <a:gd name="adj" fmla="val 10513"/>
            </a:avLst>
          </a:prstGeom>
          <a:gradFill flip="none" rotWithShape="1">
            <a:gsLst>
              <a:gs pos="16000">
                <a:schemeClr val="bg1"/>
              </a:gs>
              <a:gs pos="100000">
                <a:srgbClr val="78C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6" name="椭圆 5" title=""/>
          <p:cNvSpPr/>
          <p:nvPr/>
        </p:nvSpPr>
        <p:spPr>
          <a:xfrm>
            <a:off x="4060190" y="3069590"/>
            <a:ext cx="1174750" cy="1174750"/>
          </a:xfrm>
          <a:prstGeom prst="ellipse">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ym typeface="+mn-ea"/>
              </a:rPr>
              <a:t>02</a:t>
            </a:r>
          </a:p>
        </p:txBody>
      </p:sp>
      <p:sp>
        <p:nvSpPr>
          <p:cNvPr id="7" name="文本框 6" title=""/>
          <p:cNvSpPr txBox="1"/>
          <p:nvPr/>
        </p:nvSpPr>
        <p:spPr>
          <a:xfrm>
            <a:off x="3827145" y="4458335"/>
            <a:ext cx="1641475" cy="492760"/>
          </a:xfrm>
          <a:prstGeom prst="rect">
            <a:avLst/>
          </a:prstGeom>
          <a:noFill/>
        </p:spPr>
        <p:txBody>
          <a:bodyPr wrap="none" lIns="0" tIns="0" rIns="0" bIns="0" rtlCol="0">
            <a:noAutofit/>
          </a:bodyPr>
          <a:lstStyle/>
          <a:p>
            <a:pPr algn="ctr"/>
            <a:r>
              <a:rPr lang="zh-CN" altLang="en-US" sz="3200" b="1">
                <a:solidFill>
                  <a:schemeClr val="accent2">
                    <a:lumMod val="75000"/>
                  </a:schemeClr>
                </a:solidFill>
                <a:latin typeface="幼圆" panose="02010509060101010101" charset="-122"/>
                <a:ea typeface="幼圆" panose="02010509060101010101" charset="-122"/>
              </a:rPr>
              <a:t>知识建构</a:t>
            </a:r>
          </a:p>
        </p:txBody>
      </p:sp>
      <p:sp>
        <p:nvSpPr>
          <p:cNvPr id="20" name="圆角矩形 19" title=""/>
          <p:cNvSpPr/>
          <p:nvPr/>
        </p:nvSpPr>
        <p:spPr>
          <a:xfrm>
            <a:off x="6185535" y="2695575"/>
            <a:ext cx="2529840" cy="3081020"/>
          </a:xfrm>
          <a:prstGeom prst="roundRect">
            <a:avLst>
              <a:gd name="adj" fmla="val 10513"/>
            </a:avLst>
          </a:prstGeom>
          <a:gradFill flip="none" rotWithShape="1">
            <a:gsLst>
              <a:gs pos="16000">
                <a:schemeClr val="bg1"/>
              </a:gs>
              <a:gs pos="100000">
                <a:srgbClr val="78C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4" name="椭圆 23" title=""/>
          <p:cNvSpPr/>
          <p:nvPr/>
        </p:nvSpPr>
        <p:spPr>
          <a:xfrm>
            <a:off x="6862445" y="3069590"/>
            <a:ext cx="1174750" cy="1174750"/>
          </a:xfrm>
          <a:prstGeom prst="ellipse">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ym typeface="+mn-ea"/>
              </a:rPr>
              <a:t>03</a:t>
            </a:r>
          </a:p>
        </p:txBody>
      </p:sp>
      <p:sp>
        <p:nvSpPr>
          <p:cNvPr id="25" name="文本框 24" title=""/>
          <p:cNvSpPr txBox="1"/>
          <p:nvPr/>
        </p:nvSpPr>
        <p:spPr>
          <a:xfrm>
            <a:off x="6629400" y="4458335"/>
            <a:ext cx="1641475" cy="492760"/>
          </a:xfrm>
          <a:prstGeom prst="rect">
            <a:avLst/>
          </a:prstGeom>
          <a:noFill/>
        </p:spPr>
        <p:txBody>
          <a:bodyPr wrap="none" lIns="0" tIns="0" rIns="0" bIns="0" rtlCol="0">
            <a:noAutofit/>
          </a:bodyPr>
          <a:lstStyle/>
          <a:p>
            <a:pPr lvl="0" algn="ctr">
              <a:buClrTx/>
              <a:buSzTx/>
              <a:buFontTx/>
            </a:pPr>
            <a:r>
              <a:rPr lang="zh-CN" altLang="en-US" sz="3200" b="1">
                <a:solidFill>
                  <a:schemeClr val="accent2">
                    <a:lumMod val="75000"/>
                  </a:schemeClr>
                </a:solidFill>
                <a:latin typeface="幼圆" panose="02010509060101010101" charset="-122"/>
                <a:ea typeface="幼圆" panose="02010509060101010101" charset="-122"/>
                <a:sym typeface="+mn-ea"/>
              </a:rPr>
              <a:t>知识梳理</a:t>
            </a:r>
          </a:p>
        </p:txBody>
      </p:sp>
      <p:sp>
        <p:nvSpPr>
          <p:cNvPr id="28" name="圆角矩形 27" title=""/>
          <p:cNvSpPr/>
          <p:nvPr/>
        </p:nvSpPr>
        <p:spPr>
          <a:xfrm>
            <a:off x="8987790" y="2695575"/>
            <a:ext cx="2529840" cy="3081020"/>
          </a:xfrm>
          <a:prstGeom prst="roundRect">
            <a:avLst>
              <a:gd name="adj" fmla="val 10513"/>
            </a:avLst>
          </a:prstGeom>
          <a:gradFill flip="none" rotWithShape="1">
            <a:gsLst>
              <a:gs pos="16000">
                <a:schemeClr val="bg1"/>
              </a:gs>
              <a:gs pos="100000">
                <a:srgbClr val="78C2FF"/>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9" name="椭圆 28" title=""/>
          <p:cNvSpPr/>
          <p:nvPr/>
        </p:nvSpPr>
        <p:spPr>
          <a:xfrm>
            <a:off x="9664700" y="3069590"/>
            <a:ext cx="1174750" cy="1174750"/>
          </a:xfrm>
          <a:prstGeom prst="ellipse">
            <a:avLst/>
          </a:prstGeom>
          <a:gradFill flip="none" rotWithShape="1">
            <a:gsLst>
              <a:gs pos="39000">
                <a:srgbClr val="73B1FF"/>
              </a:gs>
              <a:gs pos="83000">
                <a:srgbClr val="5890E4"/>
              </a:gs>
            </a:gsLst>
            <a:lin ang="13500000" scaled="1"/>
          </a:gradFill>
          <a:ln>
            <a:noFill/>
          </a:ln>
          <a:effectLst>
            <a:outerShdw blurRad="190500" dist="1016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600" b="1">
                <a:sym typeface="+mn-ea"/>
              </a:rPr>
              <a:t>04</a:t>
            </a:r>
          </a:p>
        </p:txBody>
      </p:sp>
      <p:sp>
        <p:nvSpPr>
          <p:cNvPr id="30" name="文本框 29" title=""/>
          <p:cNvSpPr txBox="1"/>
          <p:nvPr/>
        </p:nvSpPr>
        <p:spPr>
          <a:xfrm>
            <a:off x="9431655" y="4458335"/>
            <a:ext cx="1641475" cy="492760"/>
          </a:xfrm>
          <a:prstGeom prst="rect">
            <a:avLst/>
          </a:prstGeom>
          <a:noFill/>
        </p:spPr>
        <p:txBody>
          <a:bodyPr wrap="none" lIns="0" tIns="0" rIns="0" bIns="0" rtlCol="0">
            <a:noAutofit/>
          </a:bodyPr>
          <a:lstStyle/>
          <a:p>
            <a:pPr lvl="0" algn="ctr">
              <a:buClrTx/>
              <a:buSzTx/>
              <a:buFontTx/>
            </a:pPr>
            <a:r>
              <a:rPr lang="zh-CN" altLang="en-US" sz="3200" b="1">
                <a:solidFill>
                  <a:schemeClr val="accent2">
                    <a:lumMod val="75000"/>
                  </a:schemeClr>
                </a:solidFill>
                <a:latin typeface="幼圆" panose="02010509060101010101" charset="-122"/>
                <a:ea typeface="幼圆" panose="02010509060101010101" charset="-122"/>
                <a:sym typeface="+mn-ea"/>
              </a:rPr>
              <a:t>题型归纳</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796155" y="0"/>
            <a:ext cx="903605" cy="923290"/>
          </a:xfrm>
          <a:prstGeom prst="rect">
            <a:avLst/>
          </a:prstGeom>
        </p:spPr>
      </p:pic>
      <p:sp>
        <p:nvSpPr>
          <p:cNvPr id="5" name="文本框 4" title=""/>
          <p:cNvSpPr txBox="1"/>
          <p:nvPr/>
        </p:nvSpPr>
        <p:spPr>
          <a:xfrm>
            <a:off x="5768340" y="231140"/>
            <a:ext cx="303657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sz="2400" b="1">
                <a:solidFill>
                  <a:srgbClr val="0070C0"/>
                </a:solidFill>
                <a:latin typeface="微软雅黑" panose="020b0503020204020204" charset="-122"/>
                <a:ea typeface="微软雅黑" panose="020b0503020204020204" charset="-122"/>
              </a:rPr>
              <a:t>2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实像和虚像</a:t>
            </a:r>
          </a:p>
        </p:txBody>
      </p:sp>
      <p:pic>
        <p:nvPicPr>
          <p:cNvPr id="2" name="图片 1" title=""/>
          <p:cNvPicPr>
            <a:picLocks noChangeAspect="1"/>
          </p:cNvPicPr>
          <p:nvPr/>
        </p:nvPicPr>
        <p:blipFill>
          <a:blip r:embed="rId3"/>
          <a:stretch>
            <a:fillRect/>
          </a:stretch>
        </p:blipFill>
        <p:spPr>
          <a:xfrm>
            <a:off x="354330" y="1399187"/>
            <a:ext cx="2013585" cy="483870"/>
          </a:xfrm>
          <a:prstGeom prst="rect">
            <a:avLst/>
          </a:prstGeom>
        </p:spPr>
      </p:pic>
      <p:sp>
        <p:nvSpPr>
          <p:cNvPr id="100" name="文本框 99" title=""/>
          <p:cNvSpPr txBox="1"/>
          <p:nvPr/>
        </p:nvSpPr>
        <p:spPr>
          <a:xfrm>
            <a:off x="354330" y="1882775"/>
            <a:ext cx="11419840" cy="1476375"/>
          </a:xfrm>
          <a:prstGeom prst="rect">
            <a:avLst/>
          </a:prstGeom>
          <a:noFill/>
          <a:ln w="9525">
            <a:noFill/>
          </a:ln>
        </p:spPr>
        <p:txBody>
          <a:bodyPr wrap="square">
            <a:spAutoFit/>
          </a:bodyPr>
          <a:lstStyle/>
          <a:p>
            <a:pPr indent="457200" fontAlgn="auto">
              <a:lnSpc>
                <a:spcPct val="150000"/>
              </a:lnSpc>
            </a:pPr>
            <a:r>
              <a:rPr lang="zh-CN" sz="2000" b="0">
                <a:solidFill>
                  <a:srgbClr val="000000"/>
                </a:solidFill>
                <a:latin typeface="微软雅黑" panose="020b0503020204020204" charset="-122"/>
                <a:ea typeface="微软雅黑" panose="020b0503020204020204" charset="-122"/>
                <a:cs typeface="微软雅黑" panose="020b0503020204020204" charset="-122"/>
              </a:rPr>
              <a:t>掌握常见的成像现象的成像原理是解题的关键。小孔成像、投影仪、照相机等所成的像都是实际光线会聚而成的实像；平面镜、放大镜、凸面镜等所成的像是光的反射或折射光线的反向延长线相交而成的现象。</a:t>
            </a:r>
          </a:p>
        </p:txBody>
      </p:sp>
      <p:sp>
        <p:nvSpPr>
          <p:cNvPr id="6" name="文本框 5" title=""/>
          <p:cNvSpPr txBox="1"/>
          <p:nvPr/>
        </p:nvSpPr>
        <p:spPr>
          <a:xfrm>
            <a:off x="2491105" y="1441450"/>
            <a:ext cx="3751580" cy="398780"/>
          </a:xfrm>
          <a:prstGeom prst="rect">
            <a:avLst/>
          </a:prstGeom>
          <a:noFill/>
          <a:ln w="9525">
            <a:noFill/>
          </a:ln>
        </p:spPr>
        <p:txBody>
          <a:bodyPr wrap="square">
            <a:spAutoFit/>
          </a:bodyPr>
          <a:lstStyle/>
          <a:p>
            <a:pPr indent="0"/>
            <a:r>
              <a:rPr lang="zh-CN" sz="2000" b="1">
                <a:solidFill>
                  <a:srgbClr val="000000"/>
                </a:solidFill>
                <a:latin typeface="微软雅黑" panose="020b0503020204020204" charset="-122"/>
                <a:ea typeface="微软雅黑" panose="020b0503020204020204" charset="-122"/>
              </a:rPr>
              <a:t>利用光的反射规律作图主要有：</a:t>
            </a:r>
            <a:endParaRPr lang="zh-CN" altLang="en-US" sz="2000" b="1">
              <a:solidFill>
                <a:srgbClr val="0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0">
                                            <p:txEl>
                                              <p:pRg st="0" end="0"/>
                                            </p:txEl>
                                          </p:spTgt>
                                        </p:tgtEl>
                                        <p:attrNameLst>
                                          <p:attrName>style.visibility</p:attrName>
                                        </p:attrNameLst>
                                      </p:cBhvr>
                                      <p:to>
                                        <p:strVal val="visible"/>
                                      </p:to>
                                    </p:set>
                                    <p:animEffect transition="in" filter="wipe(left)">
                                      <p:cBhvr>
                                        <p:cTn id="25"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796155" y="0"/>
            <a:ext cx="903605" cy="923290"/>
          </a:xfrm>
          <a:prstGeom prst="rect">
            <a:avLst/>
          </a:prstGeom>
        </p:spPr>
      </p:pic>
      <p:sp>
        <p:nvSpPr>
          <p:cNvPr id="5" name="文本框 4" title=""/>
          <p:cNvSpPr txBox="1"/>
          <p:nvPr/>
        </p:nvSpPr>
        <p:spPr>
          <a:xfrm>
            <a:off x="5768340" y="231140"/>
            <a:ext cx="303657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sz="2400" b="1">
                <a:solidFill>
                  <a:srgbClr val="0070C0"/>
                </a:solidFill>
                <a:latin typeface="微软雅黑" panose="020b0503020204020204" charset="-122"/>
                <a:ea typeface="微软雅黑" panose="020b0503020204020204" charset="-122"/>
              </a:rPr>
              <a:t>2 </a:t>
            </a:r>
            <a:r>
              <a:rPr lang="en-US" altLang="zh-CN" sz="2400" b="1">
                <a:solidFill>
                  <a:srgbClr val="0070C0"/>
                </a:solidFill>
                <a:latin typeface="微软雅黑" panose="020b0503020204020204" charset="-122"/>
                <a:ea typeface="微软雅黑" panose="020b0503020204020204" charset="-122"/>
              </a:rPr>
              <a:t> </a:t>
            </a:r>
            <a:r>
              <a:rPr lang="zh-CN" sz="2400" b="1">
                <a:solidFill>
                  <a:srgbClr val="0070C0"/>
                </a:solidFill>
                <a:latin typeface="微软雅黑" panose="020b0503020204020204" charset="-122"/>
                <a:ea typeface="微软雅黑" panose="020b0503020204020204" charset="-122"/>
              </a:rPr>
              <a:t>实像和虚像</a:t>
            </a:r>
          </a:p>
        </p:txBody>
      </p:sp>
      <p:sp>
        <p:nvSpPr>
          <p:cNvPr id="6" name="文本框 5" title=""/>
          <p:cNvSpPr txBox="1"/>
          <p:nvPr/>
        </p:nvSpPr>
        <p:spPr>
          <a:xfrm>
            <a:off x="292735" y="1395730"/>
            <a:ext cx="3712210" cy="2999740"/>
          </a:xfrm>
          <a:prstGeom prst="rect">
            <a:avLst/>
          </a:prstGeom>
          <a:noFill/>
          <a:ln w="9525">
            <a:noFill/>
          </a:ln>
        </p:spPr>
        <p:txBody>
          <a:bodyPr wrap="square">
            <a:spAutoFit/>
          </a:bodyPr>
          <a:lstStyle/>
          <a:p>
            <a:pPr indent="0" fontAlgn="auto">
              <a:lnSpc>
                <a:spcPct val="150000"/>
              </a:lnSpc>
            </a:pPr>
            <a:r>
              <a:rPr 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【例</a:t>
            </a:r>
            <a:r>
              <a:rPr lang="en-US" alt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2</a:t>
            </a:r>
            <a:r>
              <a:rPr lang="zh-CN"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b="1">
                <a:solidFill>
                  <a:srgbClr val="000000"/>
                </a:solidFill>
                <a:latin typeface="微软雅黑" panose="020b0503020204020204" charset="-122"/>
                <a:ea typeface="微软雅黑" panose="020b0503020204020204" charset="-122"/>
                <a:cs typeface="微软雅黑" panose="020b0503020204020204" charset="-122"/>
              </a:rPr>
              <a:t>（2023·赤峰）</a:t>
            </a:r>
            <a:r>
              <a:rPr lang="zh-CN">
                <a:solidFill>
                  <a:srgbClr val="000000"/>
                </a:solidFill>
                <a:latin typeface="微软雅黑" panose="020b0503020204020204" charset="-122"/>
                <a:ea typeface="微软雅黑" panose="020b0503020204020204" charset="-122"/>
                <a:cs typeface="微软雅黑" panose="020b0503020204020204" charset="-122"/>
              </a:rPr>
              <a:t>如图所示，通过焦距为10cm的凸透镜观察窗外远处的风景，看到的是（    ）。</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A.正立放大的虚像</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B.倒立放大的实像</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C.倒立缩小的实像</a:t>
            </a:r>
          </a:p>
          <a:p>
            <a:pPr indent="0" fontAlgn="auto">
              <a:lnSpc>
                <a:spcPct val="150000"/>
              </a:lnSpc>
            </a:pPr>
            <a:r>
              <a:rPr lang="zh-CN">
                <a:solidFill>
                  <a:srgbClr val="000000"/>
                </a:solidFill>
                <a:latin typeface="微软雅黑" panose="020b0503020204020204" charset="-122"/>
                <a:ea typeface="微软雅黑" panose="020b0503020204020204" charset="-122"/>
                <a:cs typeface="微软雅黑" panose="020b0503020204020204" charset="-122"/>
              </a:rPr>
              <a:t>D.倒立缩小的虚像</a:t>
            </a:r>
          </a:p>
        </p:txBody>
      </p:sp>
      <p:pic>
        <p:nvPicPr>
          <p:cNvPr id="2" name="图片 -2147482228" title=""/>
          <p:cNvPicPr>
            <a:picLocks noChangeAspect="1"/>
          </p:cNvPicPr>
          <p:nvPr/>
        </p:nvPicPr>
        <p:blipFill>
          <a:blip r:embed="rId3"/>
          <a:stretch>
            <a:fillRect/>
          </a:stretch>
        </p:blipFill>
        <p:spPr>
          <a:xfrm>
            <a:off x="292735" y="4534535"/>
            <a:ext cx="2061845" cy="1741805"/>
          </a:xfrm>
          <a:prstGeom prst="rect">
            <a:avLst/>
          </a:prstGeom>
          <a:noFill/>
          <a:ln w="9525">
            <a:noFill/>
          </a:ln>
        </p:spPr>
      </p:pic>
      <p:sp>
        <p:nvSpPr>
          <p:cNvPr id="24" name="矩形标注 23" title=""/>
          <p:cNvSpPr/>
          <p:nvPr/>
        </p:nvSpPr>
        <p:spPr>
          <a:xfrm>
            <a:off x="2307590" y="2806700"/>
            <a:ext cx="1564005" cy="2698750"/>
          </a:xfrm>
          <a:prstGeom prst="wedgeRectCallout">
            <a:avLst>
              <a:gd name="adj1" fmla="val -102862"/>
              <a:gd name="adj2" fmla="val 30964"/>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远处的风景到透镜的距离大于二倍焦距，根据凸透镜成像规律可知，此时成倒立、缩小的实像</a:t>
            </a:r>
          </a:p>
        </p:txBody>
      </p:sp>
      <p:cxnSp>
        <p:nvCxnSpPr>
          <p:cNvPr id="15" name="直接连接符 14" title=""/>
          <p:cNvCxnSpPr/>
          <p:nvPr/>
        </p:nvCxnSpPr>
        <p:spPr>
          <a:xfrm flipH="1">
            <a:off x="4004945" y="1513840"/>
            <a:ext cx="0" cy="534416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7" name="文本框 6" title=""/>
          <p:cNvSpPr txBox="1"/>
          <p:nvPr/>
        </p:nvSpPr>
        <p:spPr>
          <a:xfrm>
            <a:off x="4144645" y="1405890"/>
            <a:ext cx="7860665" cy="1268095"/>
          </a:xfrm>
          <a:prstGeom prst="rect">
            <a:avLst/>
          </a:prstGeom>
          <a:noFill/>
          <a:ln w="9525">
            <a:noFill/>
          </a:ln>
        </p:spPr>
        <p:txBody>
          <a:bodyPr wrap="square">
            <a:spAutoFit/>
          </a:bodyPr>
          <a:lstStyle/>
          <a:p>
            <a:pPr indent="0" fontAlgn="auto">
              <a:lnSpc>
                <a:spcPct val="150000"/>
              </a:lnSpc>
            </a:pP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2-1</a:t>
            </a: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700" b="1">
                <a:solidFill>
                  <a:srgbClr val="000000"/>
                </a:solidFill>
                <a:latin typeface="微软雅黑" panose="020b0503020204020204" charset="-122"/>
                <a:ea typeface="微软雅黑" panose="020b0503020204020204" charset="-122"/>
                <a:cs typeface="微软雅黑" panose="020b0503020204020204" charset="-122"/>
              </a:rPr>
              <a:t>(2023·徐州）</a:t>
            </a:r>
            <a:r>
              <a:rPr lang="zh-CN" sz="1700">
                <a:solidFill>
                  <a:srgbClr val="000000"/>
                </a:solidFill>
                <a:latin typeface="微软雅黑" panose="020b0503020204020204" charset="-122"/>
                <a:ea typeface="微软雅黑" panose="020b0503020204020204" charset="-122"/>
                <a:cs typeface="微软雅黑" panose="020b0503020204020204" charset="-122"/>
              </a:rPr>
              <a:t>徐州市博物馆展出了一枚“彭城御丞”印章。为了方便观看印文细节，印章前放有如图所示的装置，请你解释其中的物理道理：___________。</a:t>
            </a:r>
          </a:p>
        </p:txBody>
      </p:sp>
      <p:pic>
        <p:nvPicPr>
          <p:cNvPr id="9" name="图片 -2147482227" title=""/>
          <p:cNvPicPr>
            <a:picLocks noChangeAspect="1"/>
          </p:cNvPicPr>
          <p:nvPr/>
        </p:nvPicPr>
        <p:blipFill>
          <a:blip r:embed="rId4"/>
          <a:stretch>
            <a:fillRect/>
          </a:stretch>
        </p:blipFill>
        <p:spPr>
          <a:xfrm>
            <a:off x="10332720" y="2194560"/>
            <a:ext cx="1388110" cy="1402080"/>
          </a:xfrm>
          <a:prstGeom prst="rect">
            <a:avLst/>
          </a:prstGeom>
          <a:noFill/>
          <a:ln w="9525">
            <a:noFill/>
          </a:ln>
        </p:spPr>
      </p:pic>
      <p:sp>
        <p:nvSpPr>
          <p:cNvPr id="10" name="矩形标注 9" title=""/>
          <p:cNvSpPr/>
          <p:nvPr/>
        </p:nvSpPr>
        <p:spPr>
          <a:xfrm>
            <a:off x="4203065" y="2820670"/>
            <a:ext cx="5798185" cy="775970"/>
          </a:xfrm>
          <a:prstGeom prst="wedgeRectCallout">
            <a:avLst>
              <a:gd name="adj1" fmla="val 56089"/>
              <a:gd name="adj2" fmla="val 1072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该装置是凸透镜，印章置于凸透镜下方一倍焦距以内，从上方看到放大正立的虚像</a:t>
            </a:r>
          </a:p>
        </p:txBody>
      </p:sp>
      <p:cxnSp>
        <p:nvCxnSpPr>
          <p:cNvPr id="11" name="直接连接符 10" title=""/>
          <p:cNvCxnSpPr/>
          <p:nvPr/>
        </p:nvCxnSpPr>
        <p:spPr>
          <a:xfrm>
            <a:off x="4004945" y="3790950"/>
            <a:ext cx="8125460" cy="0"/>
          </a:xfrm>
          <a:prstGeom prst="line">
            <a:avLst/>
          </a:prstGeom>
          <a:ln w="28575" cmpd="sng">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3" name="文本框 12" title=""/>
          <p:cNvSpPr txBox="1"/>
          <p:nvPr/>
        </p:nvSpPr>
        <p:spPr>
          <a:xfrm>
            <a:off x="4138295" y="3937635"/>
            <a:ext cx="7860665" cy="1268095"/>
          </a:xfrm>
          <a:prstGeom prst="rect">
            <a:avLst/>
          </a:prstGeom>
          <a:noFill/>
          <a:ln w="9525">
            <a:noFill/>
          </a:ln>
        </p:spPr>
        <p:txBody>
          <a:bodyPr wrap="square">
            <a:spAutoFit/>
          </a:bodyPr>
          <a:lstStyle/>
          <a:p>
            <a:pPr indent="0" fontAlgn="auto">
              <a:lnSpc>
                <a:spcPct val="150000"/>
              </a:lnSpc>
            </a:pP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alt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2-2</a:t>
            </a:r>
            <a:r>
              <a:rPr lang="zh-CN" sz="1700" b="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700" b="1">
                <a:solidFill>
                  <a:srgbClr val="000000"/>
                </a:solidFill>
                <a:latin typeface="微软雅黑" panose="020b0503020204020204" charset="-122"/>
                <a:ea typeface="微软雅黑" panose="020b0503020204020204" charset="-122"/>
                <a:cs typeface="微软雅黑" panose="020b0503020204020204" charset="-122"/>
              </a:rPr>
              <a:t>（2023·南通）</a:t>
            </a:r>
            <a:r>
              <a:rPr lang="zh-CN" sz="1700">
                <a:solidFill>
                  <a:srgbClr val="000000"/>
                </a:solidFill>
                <a:latin typeface="微软雅黑" panose="020b0503020204020204" charset="-122"/>
                <a:ea typeface="微软雅黑" panose="020b0503020204020204" charset="-122"/>
                <a:cs typeface="微软雅黑" panose="020b0503020204020204" charset="-122"/>
              </a:rPr>
              <a:t>运载火箭搭载神舟十六号飞船腾空而起，它在地面摄像机中所成的像是（     ）。</a:t>
            </a:r>
          </a:p>
          <a:p>
            <a:pPr indent="0" fontAlgn="auto">
              <a:lnSpc>
                <a:spcPct val="150000"/>
              </a:lnSpc>
            </a:pPr>
            <a:r>
              <a:rPr lang="zh-CN" sz="1700">
                <a:solidFill>
                  <a:srgbClr val="000000"/>
                </a:solidFill>
                <a:latin typeface="微软雅黑" panose="020b0503020204020204" charset="-122"/>
                <a:ea typeface="微软雅黑" panose="020b0503020204020204" charset="-122"/>
                <a:cs typeface="微软雅黑" panose="020b0503020204020204" charset="-122"/>
              </a:rPr>
              <a:t>A. 实像，像变大    B. 实像，像变小    C. 虚像，像变大    D. 虚像，像变小</a:t>
            </a:r>
          </a:p>
        </p:txBody>
      </p:sp>
      <p:sp>
        <p:nvSpPr>
          <p:cNvPr id="19" name="矩形标注 18" title=""/>
          <p:cNvSpPr/>
          <p:nvPr/>
        </p:nvSpPr>
        <p:spPr>
          <a:xfrm>
            <a:off x="4633595" y="5725795"/>
            <a:ext cx="6911975" cy="782955"/>
          </a:xfrm>
          <a:prstGeom prst="wedgeRectCallout">
            <a:avLst>
              <a:gd name="adj1" fmla="val -35879"/>
              <a:gd name="adj2" fmla="val -170762"/>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摄像机与照相机成像原理相同，都成成倒立、缩小的实像；在腾空而起的过程中，物距变大，根据“成实像时，物远像近像变小”可知，像变小</a:t>
            </a:r>
          </a:p>
        </p:txBody>
      </p:sp>
      <p:sp>
        <p:nvSpPr>
          <p:cNvPr id="14" name="文本框 13" title=""/>
          <p:cNvSpPr txBox="1"/>
          <p:nvPr/>
        </p:nvSpPr>
        <p:spPr>
          <a:xfrm>
            <a:off x="3123565" y="2305685"/>
            <a:ext cx="335915" cy="368300"/>
          </a:xfrm>
          <a:prstGeom prst="rect">
            <a:avLst/>
          </a:prstGeom>
          <a:noFill/>
        </p:spPr>
        <p:txBody>
          <a:bodyPr wrap="none" rtlCol="0">
            <a:spAutoFit/>
          </a:bodyPr>
          <a:lstStyle/>
          <a:p>
            <a:r>
              <a:rPr lang="en-US" altLang="zh-CN">
                <a:solidFill>
                  <a:srgbClr val="FF0000"/>
                </a:solidFill>
                <a:latin typeface="微软雅黑" panose="020b0503020204020204" charset="-122"/>
                <a:ea typeface="微软雅黑" panose="020b0503020204020204" charset="-122"/>
              </a:rPr>
              <a:t>C</a:t>
            </a:r>
          </a:p>
        </p:txBody>
      </p:sp>
      <p:sp>
        <p:nvSpPr>
          <p:cNvPr id="16" name="文本框 15" title=""/>
          <p:cNvSpPr txBox="1"/>
          <p:nvPr/>
        </p:nvSpPr>
        <p:spPr>
          <a:xfrm>
            <a:off x="6165215" y="4476750"/>
            <a:ext cx="326390" cy="368300"/>
          </a:xfrm>
          <a:prstGeom prst="rect">
            <a:avLst/>
          </a:prstGeom>
          <a:noFill/>
        </p:spPr>
        <p:txBody>
          <a:bodyPr wrap="none" rtlCol="0">
            <a:spAutoFit/>
          </a:bodyPr>
          <a:lstStyle/>
          <a:p>
            <a:r>
              <a:rPr lang="en-US" altLang="zh-CN">
                <a:solidFill>
                  <a:srgbClr val="FF0000"/>
                </a:solidFill>
                <a:latin typeface="微软雅黑" panose="020b0503020204020204" charset="-122"/>
                <a:ea typeface="微软雅黑" panose="020b0503020204020204" charset="-122"/>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left)">
                                      <p:cBhvr>
                                        <p:cTn id="40" dur="500"/>
                                        <p:tgtEl>
                                          <p:spTgt spid="6">
                                            <p:txEl>
                                              <p:pRg st="4" end="4"/>
                                            </p:txEl>
                                          </p:spTgt>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right)">
                                      <p:cBhvr>
                                        <p:cTn id="45" dur="500"/>
                                        <p:tgtEl>
                                          <p:spTgt spid="24"/>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xit" presetSubtype="4" fill="hold" grpId="1" nodeType="clickEffect">
                                  <p:stCondLst>
                                    <p:cond delay="0"/>
                                  </p:stCondLst>
                                  <p:childTnLst>
                                    <p:animEffect transition="out" filter="wipe(down)">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up)">
                                      <p:cBhvr>
                                        <p:cTn id="60" dur="500"/>
                                        <p:tgtEl>
                                          <p:spTgt spid="15"/>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par>
                    <p:cTn id="76" fill="hold" nodeType="clickPar">
                      <p:stCondLst>
                        <p:cond delay="indefinite"/>
                        <p:cond evt="onBegin" delay="0">
                          <p:tn val="75"/>
                        </p:cond>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up)">
                                      <p:cBhvr>
                                        <p:cTn id="80" dur="500"/>
                                        <p:tgtEl>
                                          <p:spTgt spid="10"/>
                                        </p:tgtEl>
                                      </p:cBhvr>
                                    </p:animEffect>
                                  </p:childTnLst>
                                </p:cTn>
                              </p:par>
                            </p:childTnLst>
                          </p:cTn>
                        </p:par>
                      </p:childTnLst>
                    </p:cTn>
                  </p:par>
                  <p:par>
                    <p:cTn id="81" fill="hold" nodeType="clickPar">
                      <p:stCondLst>
                        <p:cond delay="indefinite"/>
                        <p:cond evt="onBegin" delay="0">
                          <p:tn val="80"/>
                        </p:cond>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up)">
                                      <p:cBhvr>
                                        <p:cTn id="85" dur="500"/>
                                        <p:tgtEl>
                                          <p:spTgt spid="13"/>
                                        </p:tgtEl>
                                      </p:cBhvr>
                                    </p:animEffect>
                                  </p:childTnLst>
                                </p:cTn>
                              </p:par>
                            </p:childTnLst>
                          </p:cTn>
                        </p:par>
                      </p:childTnLst>
                    </p:cTn>
                  </p:par>
                  <p:par>
                    <p:cTn id="86" fill="hold" nodeType="clickPar">
                      <p:stCondLst>
                        <p:cond delay="indefinite"/>
                        <p:cond evt="onBegin" delay="0">
                          <p:tn val="85"/>
                        </p:cond>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childTnLst>
                    </p:cTn>
                  </p:par>
                  <p:par>
                    <p:cTn id="91" fill="hold" nodeType="clickPar">
                      <p:stCondLst>
                        <p:cond delay="indefinite"/>
                        <p:cond evt="onBegin" delay="0">
                          <p:tn val="90"/>
                        </p:cond>
                      </p:stCondLst>
                      <p:childTnLst>
                        <p:par>
                          <p:cTn id="92" fill="hold">
                            <p:stCondLst>
                              <p:cond delay="0"/>
                            </p:stCondLst>
                            <p:childTnLst>
                              <p:par>
                                <p:cTn id="93" presetID="22" presetClass="exit" presetSubtype="4" fill="hold" grpId="1" nodeType="clickEffect">
                                  <p:stCondLst>
                                    <p:cond delay="0"/>
                                  </p:stCondLst>
                                  <p:childTnLst>
                                    <p:animEffect transition="out" filter="wipe(down)">
                                      <p:cBhvr>
                                        <p:cTn id="94" dur="500"/>
                                        <p:tgtEl>
                                          <p:spTgt spid="19"/>
                                        </p:tgtEl>
                                      </p:cBhvr>
                                    </p:animEffect>
                                    <p:set>
                                      <p:cBhvr>
                                        <p:cTn id="95" dur="1" fill="hold">
                                          <p:stCondLst>
                                            <p:cond delay="499"/>
                                          </p:stCondLst>
                                        </p:cTn>
                                        <p:tgtEl>
                                          <p:spTgt spid="19"/>
                                        </p:tgtEl>
                                        <p:attrNameLst>
                                          <p:attrName>style.visibility</p:attrName>
                                        </p:attrNameLst>
                                      </p:cBhvr>
                                      <p:to>
                                        <p:strVal val="hidden"/>
                                      </p:to>
                                    </p:se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down)">
                                      <p:cBhvr>
                                        <p:cTn id="10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4" grpId="1" animBg="1"/>
      <p:bldP spid="9" grpId="0" animBg="1"/>
      <p:bldP spid="10" grpId="0" animBg="1"/>
      <p:bldP spid="13" grpId="0" animBg="1"/>
      <p:bldP spid="19" grpId="0" animBg="1"/>
      <p:bldP spid="19" grpId="1" animBg="1"/>
      <p:bldP spid="14" grpId="0"/>
      <p:bldP spid="1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任意多边形: 形状 21" title=""/>
          <p:cNvSpPr/>
          <p:nvPr/>
        </p:nvSpPr>
        <p:spPr>
          <a:xfrm>
            <a:off x="2" y="1403124"/>
            <a:ext cx="4948243" cy="5454876"/>
          </a:xfrm>
          <a:custGeom>
            <a:gdLst>
              <a:gd name="connsiteX0" fmla="*/ 1157736 w 4948243"/>
              <a:gd name="connsiteY0" fmla="*/ 0 h 5454876"/>
              <a:gd name="connsiteX1" fmla="*/ 4948243 w 4948243"/>
              <a:gd name="connsiteY1" fmla="*/ 3790507 h 5454876"/>
              <a:gd name="connsiteX2" fmla="*/ 4574458 w 4948243"/>
              <a:gd name="connsiteY2" fmla="*/ 5433849 h 5454876"/>
              <a:gd name="connsiteX3" fmla="*/ 4563688 w 4948243"/>
              <a:gd name="connsiteY3" fmla="*/ 5454876 h 5454876"/>
              <a:gd name="connsiteX4" fmla="*/ 0 w 4948243"/>
              <a:gd name="connsiteY4" fmla="*/ 5454876 h 5454876"/>
              <a:gd name="connsiteX5" fmla="*/ 0 w 4948243"/>
              <a:gd name="connsiteY5" fmla="*/ 180753 h 5454876"/>
              <a:gd name="connsiteX6" fmla="*/ 30555 w 4948243"/>
              <a:gd name="connsiteY6" fmla="*/ 170414 h 5454876"/>
              <a:gd name="connsiteX7" fmla="*/ 1157736 w 4948243"/>
              <a:gd name="connsiteY7" fmla="*/ 0 h 54548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243" h="5454876">
                <a:moveTo>
                  <a:pt x="1157736" y="0"/>
                </a:moveTo>
                <a:cubicBezTo>
                  <a:pt x="3251175" y="0"/>
                  <a:pt x="4948243" y="1697068"/>
                  <a:pt x="4948243" y="3790507"/>
                </a:cubicBezTo>
                <a:cubicBezTo>
                  <a:pt x="4948243" y="4379287"/>
                  <a:pt x="4814003" y="4936713"/>
                  <a:pt x="4574458" y="5433849"/>
                </a:cubicBezTo>
                <a:lnTo>
                  <a:pt x="4563688" y="5454876"/>
                </a:lnTo>
                <a:lnTo>
                  <a:pt x="0" y="5454876"/>
                </a:lnTo>
                <a:lnTo>
                  <a:pt x="0" y="180753"/>
                </a:lnTo>
                <a:lnTo>
                  <a:pt x="30555" y="170414"/>
                </a:lnTo>
                <a:cubicBezTo>
                  <a:pt x="386631" y="59663"/>
                  <a:pt x="765216" y="0"/>
                  <a:pt x="1157736" y="0"/>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8896998"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3"/>
            </p:custDataLst>
          </p:nvPr>
        </p:nvSpPr>
        <p:spPr>
          <a:xfrm>
            <a:off x="3079176" y="320418"/>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4" name="任意多边形: 形状 63" title=""/>
          <p:cNvSpPr/>
          <p:nvPr/>
        </p:nvSpPr>
        <p:spPr>
          <a:xfrm>
            <a:off x="5476126" y="6326312"/>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grpSp>
        <p:nvGrpSpPr>
          <p:cNvPr id="224" name="组合 223" title=""/>
          <p:cNvGrpSpPr/>
          <p:nvPr/>
        </p:nvGrpSpPr>
        <p:grpSpPr>
          <a:xfrm>
            <a:off x="5143991" y="1563294"/>
            <a:ext cx="4870739" cy="3731458"/>
            <a:chOff x="3857625" y="1682616"/>
            <a:chExt cx="4870739" cy="3731458"/>
          </a:xfrm>
          <a:effectLst/>
        </p:grpSpPr>
        <p:sp>
          <p:nvSpPr>
            <p:cNvPr id="7" name="圆角矩形 6"/>
            <p:cNvSpPr/>
            <p:nvPr/>
          </p:nvSpPr>
          <p:spPr>
            <a:xfrm>
              <a:off x="3857625" y="1682616"/>
              <a:ext cx="4870739" cy="3731458"/>
            </a:xfrm>
            <a:prstGeom prst="roundRect">
              <a:avLst>
                <a:gd name="adj" fmla="val 14905"/>
              </a:avLst>
            </a:prstGeom>
            <a:gradFill flip="none" rotWithShape="1">
              <a:gsLst>
                <a:gs pos="16000">
                  <a:schemeClr val="bg1"/>
                </a:gs>
                <a:gs pos="100000">
                  <a:srgbClr val="F9FBF8"/>
                </a:gs>
              </a:gsLst>
              <a:lin ang="2700000" scaled="1"/>
            </a:gradFill>
            <a:ln>
              <a:noFill/>
            </a:ln>
            <a:effectLst>
              <a:outerShdw blurRad="50800" dist="38100" dir="2700000" algn="tl" rotWithShape="0">
                <a:srgbClr val="DAE7D6">
                  <a:alpha val="40000"/>
                </a:srgbClr>
              </a:outerShdw>
            </a:effectLst>
          </p:spPr>
          <p:txBody>
            <a:bodyPr anchor="ctr"/>
            <a:lstStyle/>
            <a:p>
              <a:pPr algn="ctr"/>
              <a:endParaRPr lang="zh-CN">
                <a:solidFill>
                  <a:schemeClr val="lt1"/>
                </a:solidFill>
              </a:endParaRPr>
            </a:p>
          </p:txBody>
        </p:sp>
        <p:sp>
          <p:nvSpPr>
            <p:cNvPr id="13" name="椭圆 12"/>
            <p:cNvSpPr/>
            <p:nvPr/>
          </p:nvSpPr>
          <p:spPr>
            <a:xfrm>
              <a:off x="5546503" y="2003557"/>
              <a:ext cx="1500603" cy="1500603"/>
            </a:xfrm>
            <a:prstGeom prst="ellipse">
              <a:avLst/>
            </a:prstGeom>
            <a:gradFill flip="none" rotWithShape="1">
              <a:gsLst>
                <a:gs pos="39000">
                  <a:srgbClr val="8DB74B"/>
                </a:gs>
                <a:gs pos="100000">
                  <a:srgbClr val="91BD52"/>
                </a:gs>
              </a:gsLst>
              <a:lin ang="13500000" scaled="1"/>
            </a:gradFill>
            <a:ln>
              <a:noFill/>
            </a:ln>
            <a:effectLst>
              <a:outerShdw blurRad="190500" dist="101600" dir="5400000" algn="t" rotWithShape="0">
                <a:srgbClr val="91795A">
                  <a:alpha val="24000"/>
                </a:srgbClr>
              </a:outerShdw>
            </a:effectLst>
          </p:spPr>
          <p:txBody>
            <a:bodyPr anchor="ctr"/>
            <a:lstStyle/>
            <a:p>
              <a:pPr algn="ctr"/>
              <a:r>
                <a:rPr lang="en-US" sz="4400">
                  <a:solidFill>
                    <a:schemeClr val="lt1"/>
                  </a:solidFill>
                  <a:latin typeface="微软雅黑" panose="020b0503020204020204" charset="-122"/>
                  <a:ea typeface="微软雅黑" panose="020b0503020204020204" charset="-122"/>
                </a:rPr>
                <a:t>03</a:t>
              </a:r>
            </a:p>
          </p:txBody>
        </p:sp>
        <p:sp>
          <p:nvSpPr>
            <p:cNvPr id="14" name="文本框 13"/>
            <p:cNvSpPr txBox="1"/>
            <p:nvPr/>
          </p:nvSpPr>
          <p:spPr>
            <a:xfrm>
              <a:off x="3996690" y="3747636"/>
              <a:ext cx="4665980" cy="835025"/>
            </a:xfrm>
            <a:prstGeom prst="rect">
              <a:avLst/>
            </a:prstGeom>
            <a:noFill/>
          </p:spPr>
          <p:txBody>
            <a:bodyPr wrap="none" lIns="0" tIns="0" rIns="0" bIns="0"/>
            <a:lstStyle/>
            <a:p>
              <a:pPr algn="ctr"/>
              <a:r>
                <a:rPr lang="zh-CN" sz="4400" b="1">
                  <a:solidFill>
                    <a:schemeClr val="accent2">
                      <a:lumMod val="75000"/>
                    </a:schemeClr>
                  </a:solidFill>
                  <a:latin typeface="微软雅黑" panose="020b0503020204020204" charset="-122"/>
                  <a:ea typeface="微软雅黑" panose="020b0503020204020204" charset="-122"/>
                </a:rPr>
                <a:t>凸透镜成像规律</a:t>
              </a:r>
            </a:p>
          </p:txBody>
        </p:sp>
        <p:sp>
          <p:nvSpPr>
            <p:cNvPr id="15" name="矩形 14"/>
            <p:cNvSpPr/>
            <p:nvPr/>
          </p:nvSpPr>
          <p:spPr>
            <a:xfrm>
              <a:off x="4497132" y="4582638"/>
              <a:ext cx="3591724" cy="387798"/>
            </a:xfrm>
            <a:prstGeom prst="rect">
              <a:avLst/>
            </a:prstGeom>
          </p:spPr>
          <p:txBody>
            <a:bodyPr wrap="square" lIns="0" tIns="0" rIns="0" bIns="0"/>
            <a:lstStyle/>
            <a:p>
              <a:pPr>
                <a:lnSpc>
                  <a:spcPct val="120000"/>
                </a:lnSpc>
              </a:pPr>
              <a:endParaRPr lang="zh-CN" sz="1600">
                <a:solidFill>
                  <a:schemeClr val="tx1">
                    <a:lumMod val="65000"/>
                    <a:lumOff val="3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3" grpId="0" animBg="1"/>
      <p:bldP spid="60" grpId="1" animBg="1"/>
      <p:bldP spid="64" grpId="0" animBg="1"/>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1337945"/>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1.基本概念</a:t>
            </a:r>
          </a:p>
          <a:p>
            <a:pPr indent="0" fontAlgn="auto">
              <a:lnSpc>
                <a:spcPct val="150000"/>
              </a:lnSpc>
            </a:pPr>
            <a:r>
              <a:rPr lang="zh-CN">
                <a:latin typeface="微软雅黑" panose="020b0503020204020204" charset="-122"/>
                <a:ea typeface="微软雅黑" panose="020b0503020204020204" charset="-122"/>
              </a:rPr>
              <a:t>（1）物距：</a:t>
            </a:r>
            <a:r>
              <a:rPr lang="zh-CN">
                <a:highlight>
                  <a:srgbClr val="FFFF00"/>
                </a:highlight>
                <a:latin typeface="微软雅黑" panose="020b0503020204020204" charset="-122"/>
                <a:ea typeface="微软雅黑" panose="020b0503020204020204" charset="-122"/>
              </a:rPr>
              <a:t>物体到凸透镜光心的距离</a:t>
            </a:r>
            <a:r>
              <a:rPr lang="zh-CN">
                <a:latin typeface="微软雅黑" panose="020b0503020204020204" charset="-122"/>
                <a:ea typeface="微软雅黑" panose="020b0503020204020204" charset="-122"/>
              </a:rPr>
              <a:t>，用字母u表示。</a:t>
            </a:r>
          </a:p>
          <a:p>
            <a:pPr indent="0" fontAlgn="auto">
              <a:lnSpc>
                <a:spcPct val="150000"/>
              </a:lnSpc>
            </a:pPr>
            <a:r>
              <a:rPr lang="zh-CN">
                <a:latin typeface="微软雅黑" panose="020b0503020204020204" charset="-122"/>
                <a:ea typeface="微软雅黑" panose="020b0503020204020204" charset="-122"/>
              </a:rPr>
              <a:t>（2）像距：</a:t>
            </a:r>
            <a:r>
              <a:rPr lang="zh-CN">
                <a:highlight>
                  <a:srgbClr val="FFFF00"/>
                </a:highlight>
                <a:latin typeface="微软雅黑" panose="020b0503020204020204" charset="-122"/>
                <a:ea typeface="微软雅黑" panose="020b0503020204020204" charset="-122"/>
              </a:rPr>
              <a:t>像到凸透镜光心的距离</a:t>
            </a:r>
            <a:r>
              <a:rPr lang="zh-CN">
                <a:latin typeface="微软雅黑" panose="020b0503020204020204" charset="-122"/>
                <a:ea typeface="微软雅黑" panose="020b0503020204020204" charset="-122"/>
              </a:rPr>
              <a:t>，用字母v表示。</a:t>
            </a:r>
          </a:p>
        </p:txBody>
      </p:sp>
      <p:sp>
        <p:nvSpPr>
          <p:cNvPr id="16" name="文本框 15" title=""/>
          <p:cNvSpPr txBox="1"/>
          <p:nvPr/>
        </p:nvSpPr>
        <p:spPr>
          <a:xfrm>
            <a:off x="287020" y="4272915"/>
            <a:ext cx="11576685" cy="922020"/>
          </a:xfrm>
          <a:prstGeom prst="rect">
            <a:avLst/>
          </a:prstGeom>
          <a:noFill/>
          <a:ln w="9525">
            <a:noFill/>
          </a:ln>
        </p:spPr>
        <p:txBody>
          <a:bodyPr wrap="square">
            <a:spAutoFit/>
          </a:bodyPr>
          <a:lstStyle/>
          <a:p>
            <a:pPr indent="0" fontAlgn="auto">
              <a:lnSpc>
                <a:spcPct val="150000"/>
              </a:lnSpc>
            </a:pPr>
            <a:r>
              <a:rPr lang="zh-CN">
                <a:solidFill>
                  <a:schemeClr val="bg1"/>
                </a:solidFill>
                <a:highlight>
                  <a:srgbClr val="FF0000"/>
                </a:highlight>
                <a:latin typeface="微软雅黑" panose="020b0503020204020204" charset="-122"/>
                <a:ea typeface="微软雅黑" panose="020b0503020204020204" charset="-122"/>
              </a:rPr>
              <a:t>注意：</a:t>
            </a:r>
            <a:r>
              <a:rPr lang="zh-CN">
                <a:latin typeface="微软雅黑" panose="020b0503020204020204" charset="-122"/>
                <a:ea typeface="微软雅黑" panose="020b0503020204020204" charset="-122"/>
              </a:rPr>
              <a:t>初中阶段，我们研究的凸透镜均为薄透镜，其厚度可忽略不计，故一般物距也可说是物体到透镜的距离，像距是像到透镜的距离。</a:t>
            </a:r>
          </a:p>
        </p:txBody>
      </p:sp>
      <p:pic>
        <p:nvPicPr>
          <p:cNvPr id="6" name="图片 -2147482226" title=""/>
          <p:cNvPicPr>
            <a:picLocks noChangeAspect="1"/>
          </p:cNvPicPr>
          <p:nvPr/>
        </p:nvPicPr>
        <p:blipFill>
          <a:blip r:embed="rId3"/>
          <a:stretch>
            <a:fillRect/>
          </a:stretch>
        </p:blipFill>
        <p:spPr>
          <a:xfrm>
            <a:off x="4312920" y="2770505"/>
            <a:ext cx="3525520" cy="15024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wipe(left)">
                                      <p:cBhvr>
                                        <p:cTn id="3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sp>
        <p:nvSpPr>
          <p:cNvPr id="10" name="文本框 9" title=""/>
          <p:cNvSpPr txBox="1"/>
          <p:nvPr/>
        </p:nvSpPr>
        <p:spPr>
          <a:xfrm>
            <a:off x="292735" y="2010410"/>
            <a:ext cx="11576685" cy="1337945"/>
          </a:xfrm>
          <a:prstGeom prst="rect">
            <a:avLst/>
          </a:prstGeom>
          <a:noFill/>
          <a:ln w="9525">
            <a:noFill/>
          </a:ln>
        </p:spPr>
        <p:txBody>
          <a:bodyPr wrap="square">
            <a:spAutoFit/>
          </a:bodyPr>
          <a:lstStyle/>
          <a:p>
            <a:pPr indent="0" fontAlgn="auto">
              <a:lnSpc>
                <a:spcPct val="150000"/>
              </a:lnSpc>
            </a:pPr>
            <a:r>
              <a:rPr lang="zh-CN">
                <a:solidFill>
                  <a:srgbClr val="1C18D4"/>
                </a:solidFill>
                <a:latin typeface="微软雅黑" panose="020b0503020204020204" charset="-122"/>
                <a:ea typeface="微软雅黑" panose="020b0503020204020204" charset="-122"/>
              </a:rPr>
              <a:t>【设计实验】</a:t>
            </a:r>
            <a:r>
              <a:rPr lang="zh-CN">
                <a:latin typeface="微软雅黑" panose="020b0503020204020204" charset="-122"/>
                <a:ea typeface="微软雅黑" panose="020b0503020204020204" charset="-122"/>
              </a:rPr>
              <a:t>先把物体放在距离凸透镜较远的地方，然后逐渐向凸透镜方向靠近，同时把光屏放在凸透镜的另一侧，观察光屏上像的变化情况。由于凸透镜的偏折情况和焦距有关，所以应着重观察物距等于、大于或小于一倍焦距、二倍焦距时，物体的成像情况。</a:t>
            </a:r>
          </a:p>
        </p:txBody>
      </p:sp>
      <p:pic>
        <p:nvPicPr>
          <p:cNvPr id="6" name="图片 -2147482201" title=""/>
          <p:cNvPicPr>
            <a:picLocks noChangeAspect="1"/>
          </p:cNvPicPr>
          <p:nvPr/>
        </p:nvPicPr>
        <p:blipFill>
          <a:blip r:embed="rId3"/>
          <a:stretch>
            <a:fillRect/>
          </a:stretch>
        </p:blipFill>
        <p:spPr>
          <a:xfrm>
            <a:off x="3914775" y="3348355"/>
            <a:ext cx="4332605" cy="1658620"/>
          </a:xfrm>
          <a:prstGeom prst="rect">
            <a:avLst/>
          </a:prstGeom>
          <a:noFill/>
          <a:ln w="9525">
            <a:noFill/>
          </a:ln>
        </p:spPr>
      </p:pic>
      <p:sp>
        <p:nvSpPr>
          <p:cNvPr id="11" name="文本框 10" title=""/>
          <p:cNvSpPr txBox="1"/>
          <p:nvPr/>
        </p:nvSpPr>
        <p:spPr>
          <a:xfrm>
            <a:off x="292735" y="5138420"/>
            <a:ext cx="11576685" cy="922020"/>
          </a:xfrm>
          <a:prstGeom prst="rect">
            <a:avLst/>
          </a:prstGeom>
          <a:noFill/>
          <a:ln w="9525">
            <a:noFill/>
          </a:ln>
        </p:spPr>
        <p:txBody>
          <a:bodyPr wrap="square">
            <a:spAutoFit/>
          </a:bodyPr>
          <a:lstStyle/>
          <a:p>
            <a:pPr indent="0" fontAlgn="auto">
              <a:lnSpc>
                <a:spcPct val="150000"/>
              </a:lnSpc>
            </a:pPr>
            <a:r>
              <a:rPr lang="zh-CN">
                <a:solidFill>
                  <a:srgbClr val="1C18D4"/>
                </a:solidFill>
                <a:latin typeface="微软雅黑" panose="020b0503020204020204" charset="-122"/>
                <a:ea typeface="微软雅黑" panose="020b0503020204020204" charset="-122"/>
              </a:rPr>
              <a:t>【进行实验与收集证据】</a:t>
            </a:r>
            <a:r>
              <a:rPr lang="zh-CN">
                <a:latin typeface="微软雅黑" panose="020b0503020204020204" charset="-122"/>
                <a:ea typeface="微软雅黑" panose="020b0503020204020204" charset="-122"/>
              </a:rPr>
              <a:t>（1）将蜡烛、凸透镜、光屏依次安放在光具座上，调整它们的高度，使烛焰的中心、凸透镜的光心和光屏的中心大致在同一高度；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left)">
                                      <p:cBhvr>
                                        <p:cTn id="23" dur="500"/>
                                        <p:tgtEl>
                                          <p:spTgt spid="10">
                                            <p:txEl>
                                              <p:pRg st="0" end="0"/>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left)">
                                      <p:cBhvr>
                                        <p:cTn id="3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sp>
        <p:nvSpPr>
          <p:cNvPr id="11" name="文本框 10" title=""/>
          <p:cNvSpPr txBox="1"/>
          <p:nvPr/>
        </p:nvSpPr>
        <p:spPr>
          <a:xfrm>
            <a:off x="292735" y="2013585"/>
            <a:ext cx="11576685" cy="922020"/>
          </a:xfrm>
          <a:prstGeom prst="rect">
            <a:avLst/>
          </a:prstGeom>
          <a:noFill/>
          <a:ln w="9525">
            <a:noFill/>
          </a:ln>
        </p:spPr>
        <p:txBody>
          <a:bodyPr wrap="square">
            <a:spAutoFit/>
          </a:bodyPr>
          <a:lstStyle/>
          <a:p>
            <a:pPr indent="0" fontAlgn="auto">
              <a:lnSpc>
                <a:spcPct val="150000"/>
              </a:lnSpc>
            </a:pPr>
            <a:r>
              <a:rPr lang="zh-CN">
                <a:solidFill>
                  <a:srgbClr val="1C18D4"/>
                </a:solidFill>
                <a:latin typeface="微软雅黑" panose="020b0503020204020204" charset="-122"/>
                <a:ea typeface="微软雅黑" panose="020b0503020204020204" charset="-122"/>
              </a:rPr>
              <a:t>【进行实验与收集证据】</a:t>
            </a:r>
            <a:r>
              <a:rPr lang="zh-CN">
                <a:latin typeface="微软雅黑" panose="020b0503020204020204" charset="-122"/>
                <a:ea typeface="微软雅黑" panose="020b0503020204020204" charset="-122"/>
              </a:rPr>
              <a:t>（2）把蜡烛放在凸透镜二倍焦距以外的地方并点燃，然后调整光屏到凸透镜的距离，直到光屏上出现清晰烛焰的像，观察并记录像的大小和正倒，测出物距u和像距v。稍稍改变物距，重复做这一步；</a:t>
            </a:r>
          </a:p>
        </p:txBody>
      </p:sp>
      <p:pic>
        <p:nvPicPr>
          <p:cNvPr id="13" name="图片 -2147482201" title=""/>
          <p:cNvPicPr>
            <a:picLocks noChangeAspect="1"/>
          </p:cNvPicPr>
          <p:nvPr/>
        </p:nvPicPr>
        <p:blipFill>
          <a:blip r:embed="rId3"/>
          <a:stretch>
            <a:fillRect/>
          </a:stretch>
        </p:blipFill>
        <p:spPr>
          <a:xfrm>
            <a:off x="3914775" y="3009900"/>
            <a:ext cx="4332605" cy="1658620"/>
          </a:xfrm>
          <a:prstGeom prst="rect">
            <a:avLst/>
          </a:prstGeom>
          <a:noFill/>
          <a:ln w="9525">
            <a:noFill/>
          </a:ln>
        </p:spPr>
      </p:pic>
      <p:sp>
        <p:nvSpPr>
          <p:cNvPr id="14" name="文本框 13" title=""/>
          <p:cNvSpPr txBox="1"/>
          <p:nvPr/>
        </p:nvSpPr>
        <p:spPr>
          <a:xfrm>
            <a:off x="292735" y="4742815"/>
            <a:ext cx="11576685" cy="1753235"/>
          </a:xfrm>
          <a:prstGeom prst="rect">
            <a:avLst/>
          </a:prstGeom>
          <a:noFill/>
          <a:ln w="9525">
            <a:noFill/>
          </a:ln>
        </p:spPr>
        <p:txBody>
          <a:bodyPr wrap="square">
            <a:spAutoFit/>
          </a:bodyPr>
          <a:lstStyle/>
          <a:p>
            <a:pPr indent="0" fontAlgn="auto">
              <a:lnSpc>
                <a:spcPct val="150000"/>
              </a:lnSpc>
            </a:pPr>
            <a:r>
              <a:rPr lang="zh-CN">
                <a:latin typeface="微软雅黑" panose="020b0503020204020204" charset="-122"/>
                <a:ea typeface="微软雅黑" panose="020b0503020204020204" charset="-122"/>
              </a:rPr>
              <a:t>（3）把蜡烛移向凸透镜，让蜡烛到凸透镜的距离大于二倍焦距，移动光屏，直到光屏上出现蜡烛清晰的像，观察并记录像的大小、正倒，测出物距u和像距v；</a:t>
            </a:r>
          </a:p>
          <a:p>
            <a:pPr indent="0" fontAlgn="auto">
              <a:lnSpc>
                <a:spcPct val="150000"/>
              </a:lnSpc>
            </a:pPr>
            <a:r>
              <a:rPr lang="zh-CN">
                <a:latin typeface="微软雅黑" panose="020b0503020204020204" charset="-122"/>
                <a:ea typeface="微软雅黑" panose="020b0503020204020204" charset="-122"/>
              </a:rPr>
              <a:t>（4）把蜡烛移向凸透镜，让蜡烛到凸透镜的距离在一倍焦距和二倍焦距之间，移动光屏，直到光屏上出现蜡烛清晰的像，观察并记录像大小、正倒，测出物距u和像距v。稍稍改变物距，重做这一步；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left)">
                                      <p:cBhvr>
                                        <p:cTn id="28" dur="500"/>
                                        <p:tgtEl>
                                          <p:spTgt spid="11">
                                            <p:txEl>
                                              <p:pRg st="0" end="0"/>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500"/>
                                        <p:tgtEl>
                                          <p:spTgt spid="14">
                                            <p:txEl>
                                              <p:pRg st="0" end="0"/>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xEl>
                                              <p:pRg st="1" end="1"/>
                                            </p:txEl>
                                          </p:spTgt>
                                        </p:tgtEl>
                                        <p:attrNameLst>
                                          <p:attrName>style.visibility</p:attrName>
                                        </p:attrNameLst>
                                      </p:cBhvr>
                                      <p:to>
                                        <p:strVal val="visible"/>
                                      </p:to>
                                    </p:set>
                                    <p:animEffect transition="in" filter="wipe(left)">
                                      <p:cBhvr>
                                        <p:cTn id="38"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pic>
        <p:nvPicPr>
          <p:cNvPr id="13" name="图片 -2147482201" title=""/>
          <p:cNvPicPr>
            <a:picLocks noChangeAspect="1"/>
          </p:cNvPicPr>
          <p:nvPr/>
        </p:nvPicPr>
        <p:blipFill>
          <a:blip r:embed="rId3"/>
          <a:stretch>
            <a:fillRect/>
          </a:stretch>
        </p:blipFill>
        <p:spPr>
          <a:xfrm>
            <a:off x="3702050" y="1939290"/>
            <a:ext cx="4332605" cy="1658620"/>
          </a:xfrm>
          <a:prstGeom prst="rect">
            <a:avLst/>
          </a:prstGeom>
          <a:noFill/>
          <a:ln w="9525">
            <a:noFill/>
          </a:ln>
        </p:spPr>
      </p:pic>
      <p:sp>
        <p:nvSpPr>
          <p:cNvPr id="14" name="文本框 13" title=""/>
          <p:cNvSpPr txBox="1"/>
          <p:nvPr/>
        </p:nvSpPr>
        <p:spPr>
          <a:xfrm>
            <a:off x="292735" y="3890645"/>
            <a:ext cx="11576685" cy="1337945"/>
          </a:xfrm>
          <a:prstGeom prst="rect">
            <a:avLst/>
          </a:prstGeom>
          <a:noFill/>
          <a:ln w="9525">
            <a:noFill/>
          </a:ln>
        </p:spPr>
        <p:txBody>
          <a:bodyPr wrap="square">
            <a:spAutoFit/>
          </a:bodyPr>
          <a:lstStyle/>
          <a:p>
            <a:pPr indent="0" fontAlgn="auto">
              <a:lnSpc>
                <a:spcPct val="150000"/>
              </a:lnSpc>
            </a:pPr>
            <a:r>
              <a:rPr lang="zh-CN">
                <a:latin typeface="微软雅黑" panose="020b0503020204020204" charset="-122"/>
                <a:ea typeface="微软雅黑" panose="020b0503020204020204" charset="-122"/>
              </a:rPr>
              <a:t>（5）把蜡烛继续靠近凸透镜，让蜡烛位于凸透镜的焦点上，移动光屏，观察是否能够成像；</a:t>
            </a:r>
          </a:p>
          <a:p>
            <a:pPr indent="0" fontAlgn="auto">
              <a:lnSpc>
                <a:spcPct val="150000"/>
              </a:lnSpc>
            </a:pPr>
            <a:r>
              <a:rPr lang="zh-CN">
                <a:latin typeface="微软雅黑" panose="020b0503020204020204" charset="-122"/>
                <a:ea typeface="微软雅黑" panose="020b0503020204020204" charset="-122"/>
              </a:rPr>
              <a:t>（6）把蜡烛移到凸透镜的一倍焦距以内，移动光屏，观察在光屏上能否看到蜡烛的像。如果不能，可以从光屏这一侧透过凸透镜观察，记录所看到的像的正倒、大小以及此时的物距u。稍稍改变物距，重做这一步；</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wipe(left)">
                                      <p:cBhvr>
                                        <p:cTn id="28" dur="500"/>
                                        <p:tgtEl>
                                          <p:spTgt spid="14">
                                            <p:txEl>
                                              <p:pRg st="0" end="0"/>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wipe(left)">
                                      <p:cBhvr>
                                        <p:cTn id="3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sp>
        <p:nvSpPr>
          <p:cNvPr id="14" name="文本框 13" title=""/>
          <p:cNvSpPr txBox="1"/>
          <p:nvPr/>
        </p:nvSpPr>
        <p:spPr>
          <a:xfrm>
            <a:off x="292735" y="2115185"/>
            <a:ext cx="11576685" cy="506730"/>
          </a:xfrm>
          <a:prstGeom prst="rect">
            <a:avLst/>
          </a:prstGeom>
          <a:noFill/>
          <a:ln w="9525">
            <a:noFill/>
          </a:ln>
        </p:spPr>
        <p:txBody>
          <a:bodyPr wrap="square">
            <a:spAutoFit/>
          </a:bodyPr>
          <a:lstStyle/>
          <a:p>
            <a:pPr indent="0" fontAlgn="auto">
              <a:lnSpc>
                <a:spcPct val="150000"/>
              </a:lnSpc>
            </a:pPr>
            <a:r>
              <a:rPr lang="zh-CN">
                <a:latin typeface="微软雅黑" panose="020b0503020204020204" charset="-122"/>
                <a:ea typeface="微软雅黑" panose="020b0503020204020204" charset="-122"/>
              </a:rPr>
              <a:t>（7）将实验数据和观察结果填入表中（该实验所用凸透镜焦距f=12cm）</a:t>
            </a:r>
          </a:p>
        </p:txBody>
      </p:sp>
      <p:graphicFrame>
        <p:nvGraphicFramePr>
          <p:cNvPr id="6" name="表格 5" title=""/>
          <p:cNvGraphicFramePr>
            <a:graphicFrameLocks noGrp="1"/>
          </p:cNvGraphicFramePr>
          <p:nvPr/>
        </p:nvGraphicFramePr>
        <p:xfrm>
          <a:off x="449580" y="2843530"/>
          <a:ext cx="10967720" cy="2651760"/>
        </p:xfrm>
        <a:graphic>
          <a:graphicData uri="http://schemas.openxmlformats.org/drawingml/2006/table">
            <a:tbl>
              <a:tblPr firstRow="1" bandRow="1">
                <a:tableStyleId>{5940675A-B579-460E-94D1-54222C63F5DA}</a:tableStyleId>
              </a:tblPr>
              <a:tblGrid>
                <a:gridCol w="2755900"/>
                <a:gridCol w="1482090"/>
                <a:gridCol w="1475740"/>
                <a:gridCol w="2338070"/>
                <a:gridCol w="2915920"/>
              </a:tblGrid>
              <a:tr h="294640">
                <a:tc>
                  <a:txBody>
                    <a:bodyPr vert="horz" wrap="square"/>
                    <a:lstStyle/>
                    <a:p>
                      <a:pPr indent="0">
                        <a:buNone/>
                      </a:pPr>
                      <a:r>
                        <a:rPr lang="en-US" sz="1600" b="0">
                          <a:latin typeface="微软雅黑" panose="020b0503020204020204" charset="-122"/>
                          <a:ea typeface="微软雅黑" panose="020b0503020204020204" charset="-122"/>
                          <a:cs typeface="微软雅黑" panose="020b0503020204020204" charset="-122"/>
                        </a:rPr>
                        <a:t>物距u与焦距f的关系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微软雅黑" panose="020b0503020204020204" charset="-122"/>
                        </a:rPr>
                        <a:t>物距u/cm</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微软雅黑" panose="020b0503020204020204" charset="-122"/>
                        </a:rPr>
                        <a:t>像距v/cm</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成像的性质</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像的变化情况</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u&gt;2f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60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15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倒立、缩小的实像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物距变小时，像距变大，像（相对于之前）变大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48</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16</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94640">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24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24</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倒立、等大的实像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f&lt;u&lt;2f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18</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36</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倒立、放大的实像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物距变小时，像距变大，像变大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15</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60</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94640">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12</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不成像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u&lt;f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8</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正立、放大的虚像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buNone/>
                      </a:pPr>
                      <a:r>
                        <a:rPr lang="en-US" sz="1600" b="0">
                          <a:latin typeface="微软雅黑" panose="020b0503020204020204" charset="-122"/>
                          <a:ea typeface="微软雅黑" panose="020b0503020204020204" charset="-122"/>
                          <a:cs typeface="宋体" panose="02010600030101010101" pitchFamily="2" charset="-122"/>
                        </a:rPr>
                        <a:t>物距变小时，像距变小，虚像变小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4640">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6</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sp>
        <p:nvSpPr>
          <p:cNvPr id="14" name="文本框 13" title=""/>
          <p:cNvSpPr txBox="1"/>
          <p:nvPr/>
        </p:nvSpPr>
        <p:spPr>
          <a:xfrm>
            <a:off x="292735" y="1938020"/>
            <a:ext cx="11576685" cy="2584450"/>
          </a:xfrm>
          <a:prstGeom prst="rect">
            <a:avLst/>
          </a:prstGeom>
          <a:noFill/>
          <a:ln w="9525">
            <a:noFill/>
          </a:ln>
        </p:spPr>
        <p:txBody>
          <a:bodyPr wrap="square">
            <a:spAutoFit/>
          </a:bodyPr>
          <a:lstStyle/>
          <a:p>
            <a:pPr indent="0" fontAlgn="auto">
              <a:lnSpc>
                <a:spcPct val="150000"/>
              </a:lnSpc>
            </a:pPr>
            <a:r>
              <a:rPr lang="zh-CN">
                <a:solidFill>
                  <a:srgbClr val="1C18D4"/>
                </a:solidFill>
                <a:latin typeface="微软雅黑" panose="020b0503020204020204" charset="-122"/>
                <a:ea typeface="微软雅黑" panose="020b0503020204020204" charset="-122"/>
              </a:rPr>
              <a:t>【分析论证】</a:t>
            </a:r>
            <a:r>
              <a:rPr lang="zh-CN">
                <a:latin typeface="微软雅黑" panose="020b0503020204020204" charset="-122"/>
                <a:ea typeface="微软雅黑" panose="020b0503020204020204" charset="-122"/>
              </a:rPr>
              <a:t>（1）焦点是成实像和虚像的分界点。当物距大于一倍焦距时，成实像；当物距小于一倍焦距时，成虚像；当物距大于一倍焦距时，不成像；</a:t>
            </a:r>
          </a:p>
          <a:p>
            <a:pPr indent="0" fontAlgn="auto">
              <a:lnSpc>
                <a:spcPct val="150000"/>
              </a:lnSpc>
            </a:pPr>
            <a:r>
              <a:rPr lang="zh-CN">
                <a:latin typeface="微软雅黑" panose="020b0503020204020204" charset="-122"/>
                <a:ea typeface="微软雅黑" panose="020b0503020204020204" charset="-122"/>
              </a:rPr>
              <a:t>（2）二倍焦距是成放大实像还是缩小实像的分界点。当物距大于二倍焦距时，成缩小的实像；当物距大于二倍焦距时，成等大的实像；当物距大于一倍焦距小于二倍焦距时，成放大的实像；</a:t>
            </a:r>
          </a:p>
          <a:p>
            <a:pPr indent="0" fontAlgn="auto">
              <a:lnSpc>
                <a:spcPct val="150000"/>
              </a:lnSpc>
            </a:pPr>
            <a:r>
              <a:rPr lang="zh-CN">
                <a:latin typeface="微软雅黑" panose="020b0503020204020204" charset="-122"/>
                <a:ea typeface="微软雅黑" panose="020b0503020204020204" charset="-122"/>
              </a:rPr>
              <a:t>（3）凸透镜成实像都是倒立的，且像、物位于凸透镜的两侧；凸透镜成虚像时，都是正立的，且像、物同侧；</a:t>
            </a:r>
          </a:p>
          <a:p>
            <a:pPr indent="0" fontAlgn="auto">
              <a:lnSpc>
                <a:spcPct val="150000"/>
              </a:lnSpc>
            </a:pPr>
            <a:r>
              <a:rPr lang="zh-CN">
                <a:latin typeface="微软雅黑" panose="020b0503020204020204" charset="-122"/>
                <a:ea typeface="微软雅黑" panose="020b0503020204020204" charset="-122"/>
              </a:rPr>
              <a:t>（4）凸透镜成实像时，随着物距的减小，像和像距都变大；成虚像时，随着物距的减小，像和物都不小。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left)">
                                      <p:cBhvr>
                                        <p:cTn id="28" dur="500"/>
                                        <p:tgtEl>
                                          <p:spTgt spid="14">
                                            <p:txEl>
                                              <p:pRg st="1" end="1"/>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wipe(left)">
                                      <p:cBhvr>
                                        <p:cTn id="33" dur="500"/>
                                        <p:tgtEl>
                                          <p:spTgt spid="14">
                                            <p:txEl>
                                              <p:pRg st="2" end="2"/>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xEl>
                                              <p:pRg st="3" end="3"/>
                                            </p:txEl>
                                          </p:spTgt>
                                        </p:tgtEl>
                                        <p:attrNameLst>
                                          <p:attrName>style.visibility</p:attrName>
                                        </p:attrNameLst>
                                      </p:cBhvr>
                                      <p:to>
                                        <p:strVal val="visible"/>
                                      </p:to>
                                    </p:set>
                                    <p:animEffect transition="in" filter="wipe(left)">
                                      <p:cBhvr>
                                        <p:cTn id="38"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5067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2.实验-探究凸透镜成像的规律</a:t>
            </a:r>
          </a:p>
        </p:txBody>
      </p:sp>
      <p:sp>
        <p:nvSpPr>
          <p:cNvPr id="14" name="文本框 13" title=""/>
          <p:cNvSpPr txBox="1"/>
          <p:nvPr/>
        </p:nvSpPr>
        <p:spPr>
          <a:xfrm>
            <a:off x="292735" y="1938020"/>
            <a:ext cx="11576685" cy="506730"/>
          </a:xfrm>
          <a:prstGeom prst="rect">
            <a:avLst/>
          </a:prstGeom>
          <a:noFill/>
          <a:ln w="9525">
            <a:noFill/>
          </a:ln>
        </p:spPr>
        <p:txBody>
          <a:bodyPr wrap="square">
            <a:spAutoFit/>
          </a:bodyPr>
          <a:lstStyle/>
          <a:p>
            <a:pPr indent="0" fontAlgn="auto">
              <a:lnSpc>
                <a:spcPct val="150000"/>
              </a:lnSpc>
            </a:pPr>
            <a:r>
              <a:rPr lang="zh-CN">
                <a:solidFill>
                  <a:srgbClr val="1C18D4"/>
                </a:solidFill>
                <a:latin typeface="微软雅黑" panose="020b0503020204020204" charset="-122"/>
                <a:ea typeface="微软雅黑" panose="020b0503020204020204" charset="-122"/>
              </a:rPr>
              <a:t>【得出结论】</a:t>
            </a:r>
            <a:endParaRPr lang="zh-CN">
              <a:latin typeface="微软雅黑" panose="020b0503020204020204" charset="-122"/>
              <a:ea typeface="微软雅黑" panose="020b0503020204020204" charset="-122"/>
            </a:endParaRPr>
          </a:p>
        </p:txBody>
      </p:sp>
      <p:graphicFrame>
        <p:nvGraphicFramePr>
          <p:cNvPr id="6" name="表格 5" title=""/>
          <p:cNvGraphicFramePr>
            <a:graphicFrameLocks noGrp="1"/>
          </p:cNvGraphicFramePr>
          <p:nvPr/>
        </p:nvGraphicFramePr>
        <p:xfrm>
          <a:off x="511175" y="2684780"/>
          <a:ext cx="10895965" cy="2680335"/>
        </p:xfrm>
        <a:graphic>
          <a:graphicData uri="http://schemas.openxmlformats.org/drawingml/2006/table">
            <a:tbl>
              <a:tblPr firstRow="1" bandRow="1">
                <a:tableStyleId>{5940675A-B579-460E-94D1-54222C63F5DA}</a:tableStyleId>
              </a:tblPr>
              <a:tblGrid>
                <a:gridCol w="1555750"/>
                <a:gridCol w="1556385"/>
                <a:gridCol w="1555750"/>
                <a:gridCol w="1555750"/>
                <a:gridCol w="1556385"/>
                <a:gridCol w="2026285"/>
                <a:gridCol w="1089660"/>
              </a:tblGrid>
              <a:tr h="382905">
                <a:tc rowSpan="2">
                  <a:txBody>
                    <a:bodyPr vert="horz" wrap="square"/>
                    <a:lstStyle/>
                    <a:p>
                      <a:pPr indent="0">
                        <a:buNone/>
                      </a:pPr>
                      <a:r>
                        <a:rPr lang="en-US" sz="1600" b="0">
                          <a:latin typeface="微软雅黑" panose="020b0503020204020204" charset="-122"/>
                          <a:ea typeface="微软雅黑" panose="020b0503020204020204" charset="-122"/>
                          <a:cs typeface="微软雅黑" panose="020b0503020204020204" charset="-122"/>
                        </a:rPr>
                        <a:t>物距u与焦距f的关系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像的性质</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vert="horz" wrap="square"/>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vert="horz" wrap="square"/>
                    <a:lstStyle/>
                    <a:p>
                      <a:pPr indent="0" algn="ctr">
                        <a:buNone/>
                      </a:pPr>
                      <a:r>
                        <a:rPr lang="en-US" sz="1600" b="0">
                          <a:latin typeface="微软雅黑" panose="020b0503020204020204" charset="-122"/>
                          <a:ea typeface="微软雅黑" panose="020b0503020204020204" charset="-122"/>
                          <a:cs typeface="微软雅黑" panose="020b0503020204020204" charset="-122"/>
                        </a:rPr>
                        <a:t>像距v与焦距f的关系</a:t>
                      </a:r>
                      <a:endParaRPr lang="en-US" altLang="en-US" sz="1600" b="0">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相对凸透镜的位置</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应用</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正倒</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大小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虚实</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xBody>
                    <a:bodyPr vert="horz" wrap="square"/>
                    <a:lstStyle/>
                    <a:p>
                      <a:endParaRPr lang="zh-CN"/>
                    </a:p>
                  </a:txBody>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382905">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u&gt;2f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倒立</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缩小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f&lt;v&lt;2f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与物异侧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照相机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倒立</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等大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v=2f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与物异侧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测焦距</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f&lt;u&lt;2f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倒立</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放大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实像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v&gt;2f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与物异侧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投影仪</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2905">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6">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不成像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vert="horz" wrap="square"/>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endParaRPr lang="zh-CN"/>
                    </a:p>
                  </a:txBody>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xBody>
                    <a:bodyPr vert="horz" wrap="square"/>
                    <a:lstStyle/>
                    <a:p>
                      <a:endParaRPr lang="zh-CN"/>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2905">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u&lt;f</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正立</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放大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虚像</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与物同侧</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放大镜</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left)">
                                      <p:cBhvr>
                                        <p:cTn id="23" dur="500"/>
                                        <p:tgtEl>
                                          <p:spTgt spid="14">
                                            <p:txEl>
                                              <p:pRg st="0" end="0"/>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3" name="文本框 42" title=""/>
          <p:cNvSpPr txBox="1"/>
          <p:nvPr/>
        </p:nvSpPr>
        <p:spPr>
          <a:xfrm>
            <a:off x="812165" y="523240"/>
            <a:ext cx="2444750" cy="733425"/>
          </a:xfrm>
          <a:prstGeom prst="rect">
            <a:avLst/>
          </a:prstGeom>
          <a:noFill/>
        </p:spPr>
        <p:txBody>
          <a:bodyPr wrap="none" lIns="0" tIns="0" rIns="0" bIns="0"/>
          <a:lstStyle/>
          <a:p>
            <a:pPr>
              <a:lnSpc>
                <a:spcPct val="110000"/>
              </a:lnSpc>
            </a:pPr>
            <a:r>
              <a:rPr lang="zh-CN" sz="4000">
                <a:solidFill>
                  <a:schemeClr val="accent2">
                    <a:lumMod val="75000"/>
                  </a:schemeClr>
                </a:solidFill>
                <a:latin typeface="微软雅黑" panose="020b0503020204020204" charset="-122"/>
                <a:ea typeface="微软雅黑" panose="020b0503020204020204" charset="-122"/>
              </a:rPr>
              <a:t>考情分析</a:t>
            </a:r>
          </a:p>
        </p:txBody>
      </p:sp>
      <p:sp>
        <p:nvSpPr>
          <p:cNvPr id="4" name="文本框 3" title=""/>
          <p:cNvSpPr txBox="1"/>
          <p:nvPr/>
        </p:nvSpPr>
        <p:spPr>
          <a:xfrm>
            <a:off x="278765" y="1253490"/>
            <a:ext cx="11634470" cy="598805"/>
          </a:xfrm>
          <a:prstGeom prst="rect">
            <a:avLst/>
          </a:prstGeom>
          <a:noFill/>
        </p:spPr>
        <p:txBody>
          <a:bodyPr wrap="square" rtlCol="0" anchor="t">
            <a:spAutoFit/>
          </a:bodyPr>
          <a:lstStyle/>
          <a:p>
            <a:pPr fontAlgn="auto">
              <a:lnSpc>
                <a:spcPct val="150000"/>
              </a:lnSpc>
            </a:pPr>
            <a:r>
              <a:rPr lang="zh-CN" altLang="en-US" sz="2200">
                <a:solidFill>
                  <a:srgbClr val="C00000"/>
                </a:solidFill>
                <a:latin typeface="微软雅黑" panose="020b0503020204020204" charset="-122"/>
                <a:ea typeface="微软雅黑" panose="020b0503020204020204" charset="-122"/>
                <a:cs typeface="微软雅黑" panose="020b0503020204020204" charset="-122"/>
              </a:rPr>
              <a:t>一、课标考点分析</a:t>
            </a:r>
          </a:p>
        </p:txBody>
      </p:sp>
      <p:graphicFrame>
        <p:nvGraphicFramePr>
          <p:cNvPr id="6" name="表格 5" title=""/>
          <p:cNvGraphicFramePr>
            <a:graphicFrameLocks noGrp="1"/>
          </p:cNvGraphicFramePr>
          <p:nvPr/>
        </p:nvGraphicFramePr>
        <p:xfrm>
          <a:off x="278765" y="1970405"/>
          <a:ext cx="11440160" cy="4575175"/>
        </p:xfrm>
        <a:graphic>
          <a:graphicData uri="http://schemas.openxmlformats.org/drawingml/2006/table">
            <a:tbl>
              <a:tblPr firstRow="1" bandRow="1">
                <a:tableStyleId>{5940675A-B579-460E-94D1-54222C63F5DA}</a:tableStyleId>
              </a:tblPr>
              <a:tblGrid>
                <a:gridCol w="2022475"/>
                <a:gridCol w="2741930"/>
                <a:gridCol w="6675755"/>
              </a:tblGrid>
              <a:tr h="303530">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考点内容</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5E6C6"/>
                    </a:solidFill>
                  </a:tcPr>
                </a:tc>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课标要求</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5E6C6"/>
                    </a:solidFill>
                  </a:tcPr>
                </a:tc>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命题预测</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cap="flat">
                      <a:noFill/>
                    </a:lnR>
                    <a:lnT w="19050" cap="flat" cmpd="sng">
                      <a:solidFill>
                        <a:srgbClr val="548DD4"/>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5E6C6"/>
                    </a:solidFill>
                  </a:tcPr>
                </a:tc>
              </a:tr>
              <a:tr h="624205">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透镜对光的作用</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9050" cap="flat" cmpd="sng">
                      <a:solidFill>
                        <a:srgbClr val="548DD4"/>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认识凸透镜的会聚作用和凹透镜的发散作用</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9050" cap="flat" cmpd="sng">
                      <a:solidFill>
                        <a:srgbClr val="548DD4"/>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透镜对光的作用是《透镜及其应用》的基础，尤其是透镜在生活中的应用大都是利用透镜对光的作用。对此考点的考查多是作图题、选择题和填空题，命题点有：认识透镜对光的作用、透镜在生活中的应用、利用透镜的三条特殊光线作图等</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cap="flat">
                      <a:noFill/>
                    </a:lnR>
                    <a:lnT w="19050" cap="flat" cmpd="sng">
                      <a:solidFill>
                        <a:srgbClr val="548DD4"/>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r>
              <a:tr h="751205">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透镜在生活中的应用</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微软雅黑" panose="020b0503020204020204" charset="-122"/>
                        </a:rPr>
                        <a:t>了解凸透镜的应用—放大镜、照相机和投影仪</a:t>
                      </a:r>
                      <a:endParaRPr lang="en-US"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属于常考热点。考查题型主要有选择题、填空题，有时也会出现在实验探究题中。命题点有：生活中常见透镜的应用及特点，放大镜、照相机与投影仪的成像特点等</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E36C09"/>
                      </a:solidFill>
                      <a:prstDash val="solid"/>
                      <a:headEnd type="none" w="med" len="med"/>
                      <a:tailEnd type="none" w="med" len="med"/>
                    </a:lnL>
                    <a:lnR cap="flat">
                      <a:noFill/>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r>
              <a:tr h="838200">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凸透镜成像规律</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通过实验探究，知道凸透镜成像规律</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是常考热点，也是分值较多的考查内容。常考题型有选择题、填空题和实验探究题。命题点有：凸透镜成像规律、凸透镜成像过程中的动态变化、探究凸透镜成像规律等</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E36C09"/>
                      </a:solidFill>
                      <a:prstDash val="solid"/>
                      <a:headEnd type="none" w="med" len="med"/>
                      <a:tailEnd type="none" w="med" len="med"/>
                    </a:lnL>
                    <a:lnR cap="flat">
                      <a:noFill/>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r>
              <a:tr h="838200">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眼睛与眼镜</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了解人眼成像的原理；了解近视眼和远视眼的成因与矫正</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眼睛是架精密的光学仪器，也是考查方向较为集中的考点，所以认识眼睛的构造和成像原理是解答此类考题的基础。考查题型主要集中在选择题、填空题。命题点有：眼睛的成像原理、近视眼与远视眼的成因及矫正方法等</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E36C09"/>
                      </a:solidFill>
                      <a:prstDash val="solid"/>
                      <a:headEnd type="none" w="med" len="med"/>
                      <a:tailEnd type="none" w="med" len="med"/>
                    </a:lnL>
                    <a:lnR cap="flat">
                      <a:noFill/>
                    </a:lnR>
                    <a:lnT w="12700" cap="flat" cmpd="sng">
                      <a:solidFill>
                        <a:srgbClr val="E36C09"/>
                      </a:solidFill>
                      <a:prstDash val="solid"/>
                      <a:headEnd type="none" w="med" len="med"/>
                      <a:tailEnd type="none" w="med" len="med"/>
                    </a:lnT>
                    <a:lnB w="12700" cap="flat" cmpd="sng">
                      <a:solidFill>
                        <a:srgbClr val="E36C09"/>
                      </a:solidFill>
                      <a:prstDash val="solid"/>
                      <a:headEnd type="none" w="med" len="med"/>
                      <a:tailEnd type="none" w="med" len="med"/>
                    </a:lnB>
                    <a:lnTlToBr>
                      <a:noFill/>
                    </a:lnTlToBr>
                    <a:lnBlToTr>
                      <a:noFill/>
                    </a:lnBlToTr>
                    <a:solidFill>
                      <a:srgbClr val="FEFEFE"/>
                    </a:solidFill>
                  </a:tcPr>
                </a:tc>
              </a:tr>
              <a:tr h="679450">
                <a:tc>
                  <a:txBody>
                    <a:bodyPr vert="horz" wrap="square"/>
                    <a:lstStyle/>
                    <a:p>
                      <a:pPr indent="0" algn="ctr">
                        <a:buNone/>
                      </a:pPr>
                      <a:r>
                        <a:rPr lang="en-US" sz="1600" b="1">
                          <a:solidFill>
                            <a:srgbClr val="000000"/>
                          </a:solidFill>
                          <a:latin typeface="微软雅黑" panose="020b0503020204020204" charset="-122"/>
                          <a:ea typeface="微软雅黑" panose="020b0503020204020204" charset="-122"/>
                          <a:cs typeface="宋体" panose="02010600030101010101" pitchFamily="2" charset="-122"/>
                        </a:rPr>
                        <a:t>透镜作图</a:t>
                      </a:r>
                      <a:endParaRPr lang="en-US" altLang="en-US" sz="1600" b="1">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宋体" panose="02010600030101010101" pitchFamily="2" charset="-122"/>
                        </a:rPr>
                        <a:t>会画简单的光路图</a:t>
                      </a:r>
                      <a:endParaRPr lang="en-US" altLang="en-US" sz="1600" b="0">
                        <a:solidFill>
                          <a:srgbClr val="00000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E36C09"/>
                      </a:solidFill>
                      <a:prstDash val="solid"/>
                      <a:headEnd type="none" w="med" len="med"/>
                      <a:tailEnd type="none" w="med" len="med"/>
                    </a:lnL>
                    <a:lnR w="12700" cap="flat" cmpd="sng">
                      <a:solidFill>
                        <a:srgbClr val="E36C09"/>
                      </a:solidFill>
                      <a:prstDash val="solid"/>
                      <a:headEnd type="none" w="med" len="med"/>
                      <a:tailEnd type="none" w="med" len="med"/>
                    </a:lnR>
                    <a:lnT w="12700" cap="flat" cmpd="sng">
                      <a:solidFill>
                        <a:srgbClr val="E36C09"/>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EFEFE"/>
                    </a:solidFill>
                  </a:tcPr>
                </a:tc>
                <a:tc>
                  <a:txBody>
                    <a:bodyPr vert="horz" wrap="square"/>
                    <a:lstStyle/>
                    <a:p>
                      <a:pPr indent="0">
                        <a:buNone/>
                      </a:pPr>
                      <a:r>
                        <a:rPr lang="en-US" sz="1600" b="0">
                          <a:solidFill>
                            <a:srgbClr val="000000"/>
                          </a:solidFill>
                          <a:latin typeface="微软雅黑" panose="020b0503020204020204" charset="-122"/>
                          <a:ea typeface="微软雅黑" panose="020b0503020204020204" charset="-122"/>
                          <a:cs typeface="微软雅黑" panose="020b0503020204020204" charset="-122"/>
                        </a:rPr>
                        <a:t>属于常考热点，考查基础是透镜的三条特殊光线，考查题型是作图题，分值一般在2-3分。命题点有：给出入射光线画折射光线、给出物画物在透镜中的像、由折射光线和入射光线找透镜的类型及位置等</a:t>
                      </a:r>
                      <a:endParaRPr lang="en-US" altLang="en-US" sz="1600" b="0">
                        <a:solidFill>
                          <a:srgbClr val="00000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E36C09"/>
                      </a:solidFill>
                      <a:prstDash val="solid"/>
                      <a:headEnd type="none" w="med" len="med"/>
                      <a:tailEnd type="none" w="med" len="med"/>
                    </a:lnL>
                    <a:lnR cap="flat">
                      <a:noFill/>
                    </a:lnR>
                    <a:lnT w="12700" cap="flat" cmpd="sng">
                      <a:solidFill>
                        <a:srgbClr val="E36C09"/>
                      </a:solidFill>
                      <a:prstDash val="solid"/>
                      <a:headEnd type="none" w="med" len="med"/>
                      <a:tailEnd type="none" w="med" len="med"/>
                    </a:lnT>
                    <a:lnB w="19050" cap="flat" cmpd="sng">
                      <a:solidFill>
                        <a:srgbClr val="548DD4"/>
                      </a:solidFill>
                      <a:prstDash val="solid"/>
                      <a:headEnd type="none" w="med" len="med"/>
                      <a:tailEnd type="none" w="med" len="med"/>
                    </a:lnB>
                    <a:lnTlToBr>
                      <a:noFill/>
                    </a:lnTlToBr>
                    <a:lnBlToTr>
                      <a:noFill/>
                    </a:lnBlToTr>
                    <a:solidFill>
                      <a:srgbClr val="FEFEFE"/>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341503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3.实验注意事项</a:t>
            </a:r>
          </a:p>
          <a:p>
            <a:pPr indent="0" fontAlgn="auto">
              <a:lnSpc>
                <a:spcPct val="150000"/>
              </a:lnSpc>
            </a:pPr>
            <a:r>
              <a:rPr lang="zh-CN">
                <a:solidFill>
                  <a:schemeClr val="tx1"/>
                </a:solidFill>
                <a:latin typeface="微软雅黑" panose="020b0503020204020204" charset="-122"/>
                <a:ea typeface="微软雅黑" panose="020b0503020204020204" charset="-122"/>
              </a:rPr>
              <a:t>（1）光具座的长度有限，做实验时最好选用焦距较小的凸透镜；</a:t>
            </a:r>
          </a:p>
          <a:p>
            <a:pPr indent="0" fontAlgn="auto">
              <a:lnSpc>
                <a:spcPct val="150000"/>
              </a:lnSpc>
            </a:pPr>
            <a:r>
              <a:rPr lang="zh-CN">
                <a:solidFill>
                  <a:schemeClr val="tx1"/>
                </a:solidFill>
                <a:latin typeface="微软雅黑" panose="020b0503020204020204" charset="-122"/>
                <a:ea typeface="微软雅黑" panose="020b0503020204020204" charset="-122"/>
              </a:rPr>
              <a:t>（2）凸透镜最好放在光具座的中间位置，便于调节物距和像距；</a:t>
            </a:r>
          </a:p>
          <a:p>
            <a:pPr indent="0" fontAlgn="auto">
              <a:lnSpc>
                <a:spcPct val="150000"/>
              </a:lnSpc>
            </a:pPr>
            <a:r>
              <a:rPr lang="zh-CN">
                <a:solidFill>
                  <a:schemeClr val="tx1"/>
                </a:solidFill>
                <a:latin typeface="微软雅黑" panose="020b0503020204020204" charset="-122"/>
                <a:ea typeface="微软雅黑" panose="020b0503020204020204" charset="-122"/>
              </a:rPr>
              <a:t>（3）调整烛焰、透镜、光屏三者的中心在同一高度，目的是让烛焰的像成在光屏的中央；</a:t>
            </a:r>
          </a:p>
          <a:p>
            <a:pPr indent="0" fontAlgn="auto">
              <a:lnSpc>
                <a:spcPct val="150000"/>
              </a:lnSpc>
            </a:pPr>
            <a:r>
              <a:rPr lang="zh-CN">
                <a:solidFill>
                  <a:schemeClr val="tx1"/>
                </a:solidFill>
                <a:latin typeface="微软雅黑" panose="020b0503020204020204" charset="-122"/>
                <a:ea typeface="微软雅黑" panose="020b0503020204020204" charset="-122"/>
              </a:rPr>
              <a:t>（4）调整光屏时，不可再调整凸透镜的位置，否则会引起物距的变化；</a:t>
            </a:r>
          </a:p>
          <a:p>
            <a:pPr indent="0" fontAlgn="auto">
              <a:lnSpc>
                <a:spcPct val="150000"/>
              </a:lnSpc>
            </a:pPr>
            <a:r>
              <a:rPr lang="zh-CN">
                <a:solidFill>
                  <a:schemeClr val="tx1"/>
                </a:solidFill>
                <a:latin typeface="微软雅黑" panose="020b0503020204020204" charset="-122"/>
                <a:ea typeface="微软雅黑" panose="020b0503020204020204" charset="-122"/>
              </a:rPr>
              <a:t>（5）判断烛焰的像是否最清晰的方法：光屏在某位置时，向前或向后移动光屏，像都会变模糊，则此位置即为像最清晰的位置；</a:t>
            </a:r>
          </a:p>
          <a:p>
            <a:pPr indent="0" fontAlgn="auto">
              <a:lnSpc>
                <a:spcPct val="150000"/>
              </a:lnSpc>
            </a:pPr>
            <a:r>
              <a:rPr lang="zh-CN">
                <a:solidFill>
                  <a:schemeClr val="tx1"/>
                </a:solidFill>
                <a:latin typeface="微软雅黑" panose="020b0503020204020204" charset="-122"/>
                <a:ea typeface="微软雅黑" panose="020b0503020204020204" charset="-122"/>
              </a:rPr>
              <a:t>（6）同一个物距范围内，要换不同的物距进行实验，这是为了排除偶然因素，使实验结论更具普遍性。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left)">
                                      <p:cBhvr>
                                        <p:cTn id="33" dur="500"/>
                                        <p:tgtEl>
                                          <p:spTgt spid="7">
                                            <p:txEl>
                                              <p:pRg st="3" end="3"/>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500"/>
                                        <p:tgtEl>
                                          <p:spTgt spid="7">
                                            <p:txEl>
                                              <p:pRg st="4" end="4"/>
                                            </p:txEl>
                                          </p:spTgt>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left)">
                                      <p:cBhvr>
                                        <p:cTn id="43" dur="500"/>
                                        <p:tgtEl>
                                          <p:spTgt spid="7">
                                            <p:txEl>
                                              <p:pRg st="5" end="5"/>
                                            </p:txEl>
                                          </p:spTgt>
                                        </p:tgtEl>
                                      </p:cBhvr>
                                    </p:animEffect>
                                  </p:childTnLst>
                                </p:cTn>
                              </p:par>
                            </p:childTnLst>
                          </p:cTn>
                        </p:par>
                      </p:childTnLst>
                    </p:cTn>
                  </p:par>
                  <p:par>
                    <p:cTn id="44" fill="hold" nodeType="clickPar">
                      <p:stCondLst>
                        <p:cond delay="indefinite"/>
                        <p:cond evt="onBegin" delay="0">
                          <p:tn val="43"/>
                        </p:cond>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left)">
                                      <p:cBhvr>
                                        <p:cTn id="4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pic>
        <p:nvPicPr>
          <p:cNvPr id="3082" name="图片 356" titl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735" y="1666183"/>
            <a:ext cx="1805464" cy="42481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title=""/>
          <p:cNvSpPr/>
          <p:nvPr/>
        </p:nvSpPr>
        <p:spPr>
          <a:xfrm>
            <a:off x="292735" y="2180590"/>
            <a:ext cx="11746865" cy="2999740"/>
          </a:xfrm>
          <a:prstGeom prst="rect">
            <a:avLst/>
          </a:prstGeom>
          <a:solidFill>
            <a:schemeClr val="accent3">
              <a:lumMod val="60000"/>
              <a:lumOff val="40000"/>
            </a:schemeClr>
          </a:solidFill>
        </p:spPr>
        <p:txBody>
          <a:bodyPr wrap="square">
            <a:spAutoFit/>
          </a:bodyPr>
          <a:lstStyle/>
          <a:p>
            <a:pPr indent="266700" algn="just" fontAlgn="auto">
              <a:lnSpc>
                <a:spcPct val="150000"/>
              </a:lnSpc>
              <a:spcAft>
                <a:spcPct val="0"/>
              </a:spcAft>
            </a:pPr>
            <a:r>
              <a:rPr lang="zh-CN" altLang="zh-CN" b="1" kern="100">
                <a:latin typeface="Times New Roman" panose="02020603050405020304" pitchFamily="18" charset="0"/>
                <a:ea typeface="华文楷体" panose="02010600040101010101" pitchFamily="2" charset="-122"/>
                <a:cs typeface="华文楷体" panose="02010600040101010101" pitchFamily="2" charset="-122"/>
              </a:rPr>
              <a:t>实验中无论如何移动光屏都找不到像的几种原因</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（1）若烛焰、凸透镜、光屏三者的中心不在同一高度，烛焰的像将成在光屏偏上方或偏下方，甚至不能在光屏上成像；</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（2）当烛焰在凸透镜一倍焦距以外，但非常靠近焦点时，虽然能成实像，但所成的像很大，且像距也很大，而光具座长度和光屏的大小有限，光屏不能承接到像；</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（3）当烛焰位于凸透镜焦点处，烛焰发出的光经凸透镜折射后平行射出，光屏上不会出现烛焰的像；</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（4）若烛焰位于凸透镜一倍焦距以内，烛焰与其所成的虚像在凸透镜同侧，此时光屏时接收不到像的。</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wipe(left)">
                                      <p:cBhvr>
                                        <p:cTn id="18" dur="500"/>
                                        <p:tgtEl>
                                          <p:spTgt spid="3082"/>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1" grpId="0" animBg="1"/>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1753235"/>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4.凸透镜成像规律的光路分析</a:t>
            </a:r>
          </a:p>
          <a:p>
            <a:pPr indent="0" fontAlgn="auto">
              <a:lnSpc>
                <a:spcPct val="150000"/>
              </a:lnSpc>
            </a:pPr>
            <a:r>
              <a:rPr lang="zh-CN">
                <a:latin typeface="微软雅黑" panose="020b0503020204020204" charset="-122"/>
                <a:ea typeface="微软雅黑" panose="020b0503020204020204" charset="-122"/>
              </a:rPr>
              <a:t>利用凸透镜三条特殊光线中的任意两条可以画出相应的光路图，从而判断出像距的大小和成像的具体情况，这是理解凸透镜成像规律的最好的方法。</a:t>
            </a:r>
          </a:p>
          <a:p>
            <a:pPr indent="0" fontAlgn="auto">
              <a:lnSpc>
                <a:spcPct val="150000"/>
              </a:lnSpc>
            </a:pPr>
            <a:r>
              <a:rPr lang="zh-CN">
                <a:latin typeface="微软雅黑" panose="020b0503020204020204" charset="-122"/>
                <a:ea typeface="微软雅黑" panose="020b0503020204020204" charset="-122"/>
              </a:rPr>
              <a:t>（1）当u&gt;2f时，成</a:t>
            </a:r>
            <a:r>
              <a:rPr lang="zh-CN">
                <a:highlight>
                  <a:srgbClr val="FFFF00"/>
                </a:highlight>
                <a:latin typeface="微软雅黑" panose="020b0503020204020204" charset="-122"/>
                <a:ea typeface="微软雅黑" panose="020b0503020204020204" charset="-122"/>
              </a:rPr>
              <a:t>倒立、缩小的实像</a:t>
            </a:r>
            <a:r>
              <a:rPr lang="zh-CN">
                <a:latin typeface="微软雅黑" panose="020b0503020204020204" charset="-122"/>
                <a:ea typeface="微软雅黑" panose="020b0503020204020204" charset="-122"/>
              </a:rPr>
              <a:t>，此时f&lt;v&lt;2f。光路如图所示。</a:t>
            </a:r>
          </a:p>
        </p:txBody>
      </p:sp>
      <p:pic>
        <p:nvPicPr>
          <p:cNvPr id="6" name="图片 -2147482225" title=""/>
          <p:cNvPicPr>
            <a:picLocks noChangeAspect="1"/>
          </p:cNvPicPr>
          <p:nvPr/>
        </p:nvPicPr>
        <p:blipFill>
          <a:blip r:embed="rId3"/>
          <a:stretch>
            <a:fillRect/>
          </a:stretch>
        </p:blipFill>
        <p:spPr>
          <a:xfrm>
            <a:off x="694055" y="3585210"/>
            <a:ext cx="5163185" cy="1053465"/>
          </a:xfrm>
          <a:prstGeom prst="rect">
            <a:avLst/>
          </a:prstGeom>
          <a:noFill/>
          <a:ln w="9525">
            <a:noFill/>
          </a:ln>
        </p:spPr>
      </p:pic>
      <p:sp>
        <p:nvSpPr>
          <p:cNvPr id="10" name="文本框 9" title=""/>
          <p:cNvSpPr txBox="1"/>
          <p:nvPr/>
        </p:nvSpPr>
        <p:spPr>
          <a:xfrm>
            <a:off x="292735" y="5055235"/>
            <a:ext cx="11576685" cy="506730"/>
          </a:xfrm>
          <a:prstGeom prst="rect">
            <a:avLst/>
          </a:prstGeom>
          <a:noFill/>
          <a:ln w="9525">
            <a:noFill/>
          </a:ln>
        </p:spPr>
        <p:txBody>
          <a:bodyPr wrap="square">
            <a:spAutoFit/>
          </a:bodyPr>
          <a:lstStyle/>
          <a:p>
            <a:pPr indent="0" fontAlgn="auto">
              <a:lnSpc>
                <a:spcPct val="150000"/>
              </a:lnSpc>
            </a:pPr>
            <a:r>
              <a:rPr lang="zh-CN">
                <a:latin typeface="微软雅黑" panose="020b0503020204020204" charset="-122"/>
                <a:ea typeface="微软雅黑" panose="020b0503020204020204" charset="-122"/>
              </a:rPr>
              <a:t>（2）当u=2f时，成</a:t>
            </a:r>
            <a:r>
              <a:rPr lang="zh-CN">
                <a:highlight>
                  <a:srgbClr val="FFFF00"/>
                </a:highlight>
                <a:latin typeface="微软雅黑" panose="020b0503020204020204" charset="-122"/>
                <a:ea typeface="微软雅黑" panose="020b0503020204020204" charset="-122"/>
              </a:rPr>
              <a:t>倒立、等大的实像</a:t>
            </a:r>
            <a:r>
              <a:rPr lang="zh-CN">
                <a:latin typeface="微软雅黑" panose="020b0503020204020204" charset="-122"/>
                <a:ea typeface="微软雅黑" panose="020b0503020204020204" charset="-122"/>
              </a:rPr>
              <a:t>，此时v=2f。光路如图所示。</a:t>
            </a:r>
          </a:p>
        </p:txBody>
      </p:sp>
      <p:pic>
        <p:nvPicPr>
          <p:cNvPr id="11" name="图片 -2147482224" title=""/>
          <p:cNvPicPr>
            <a:picLocks noChangeAspect="1"/>
          </p:cNvPicPr>
          <p:nvPr/>
        </p:nvPicPr>
        <p:blipFill>
          <a:blip r:embed="rId4"/>
          <a:stretch>
            <a:fillRect/>
          </a:stretch>
        </p:blipFill>
        <p:spPr>
          <a:xfrm>
            <a:off x="6487795" y="3580130"/>
            <a:ext cx="5136515" cy="1066165"/>
          </a:xfrm>
          <a:prstGeom prst="rect">
            <a:avLst/>
          </a:prstGeom>
          <a:noFill/>
          <a:ln w="9525">
            <a:noFill/>
          </a:ln>
        </p:spPr>
      </p:pic>
    </p:spTree>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92202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4.凸透镜成像规律的光路分析</a:t>
            </a:r>
          </a:p>
          <a:p>
            <a:pPr indent="0" fontAlgn="auto">
              <a:lnSpc>
                <a:spcPct val="150000"/>
              </a:lnSpc>
            </a:pPr>
            <a:r>
              <a:rPr lang="zh-CN">
                <a:latin typeface="微软雅黑" panose="020b0503020204020204" charset="-122"/>
                <a:ea typeface="微软雅黑" panose="020b0503020204020204" charset="-122"/>
              </a:rPr>
              <a:t>（3）当f&lt;u&lt;2f时，成</a:t>
            </a:r>
            <a:r>
              <a:rPr lang="zh-CN">
                <a:highlight>
                  <a:srgbClr val="FFFF00"/>
                </a:highlight>
                <a:latin typeface="微软雅黑" panose="020b0503020204020204" charset="-122"/>
                <a:ea typeface="微软雅黑" panose="020b0503020204020204" charset="-122"/>
              </a:rPr>
              <a:t>倒立、放大的实像</a:t>
            </a:r>
            <a:r>
              <a:rPr lang="zh-CN">
                <a:latin typeface="微软雅黑" panose="020b0503020204020204" charset="-122"/>
                <a:ea typeface="微软雅黑" panose="020b0503020204020204" charset="-122"/>
              </a:rPr>
              <a:t>，此时v&gt;2f。光路如图所示。</a:t>
            </a:r>
          </a:p>
        </p:txBody>
      </p:sp>
      <p:sp>
        <p:nvSpPr>
          <p:cNvPr id="10" name="文本框 9" title=""/>
          <p:cNvSpPr txBox="1"/>
          <p:nvPr/>
        </p:nvSpPr>
        <p:spPr>
          <a:xfrm>
            <a:off x="292735" y="4487545"/>
            <a:ext cx="11576685" cy="506730"/>
          </a:xfrm>
          <a:prstGeom prst="rect">
            <a:avLst/>
          </a:prstGeom>
          <a:noFill/>
          <a:ln w="9525">
            <a:noFill/>
          </a:ln>
        </p:spPr>
        <p:txBody>
          <a:bodyPr wrap="square">
            <a:spAutoFit/>
          </a:bodyPr>
          <a:lstStyle/>
          <a:p>
            <a:pPr indent="0" fontAlgn="auto">
              <a:lnSpc>
                <a:spcPct val="150000"/>
              </a:lnSpc>
            </a:pPr>
            <a:r>
              <a:rPr lang="zh-CN">
                <a:latin typeface="微软雅黑" panose="020b0503020204020204" charset="-122"/>
                <a:ea typeface="微软雅黑" panose="020b0503020204020204" charset="-122"/>
              </a:rPr>
              <a:t>（4）当u=f时，折射光时一束平行光，不能相交，其反向延长线也不能相交，所以</a:t>
            </a:r>
            <a:r>
              <a:rPr lang="zh-CN">
                <a:highlight>
                  <a:srgbClr val="FFFF00"/>
                </a:highlight>
                <a:latin typeface="微软雅黑" panose="020b0503020204020204" charset="-122"/>
                <a:ea typeface="微软雅黑" panose="020b0503020204020204" charset="-122"/>
              </a:rPr>
              <a:t>不能成像</a:t>
            </a:r>
            <a:r>
              <a:rPr lang="zh-CN">
                <a:latin typeface="微软雅黑" panose="020b0503020204020204" charset="-122"/>
                <a:ea typeface="微软雅黑" panose="020b0503020204020204" charset="-122"/>
              </a:rPr>
              <a:t>。光路如图所示。</a:t>
            </a:r>
          </a:p>
        </p:txBody>
      </p:sp>
      <p:pic>
        <p:nvPicPr>
          <p:cNvPr id="6" name="图片 -2147482223" title=""/>
          <p:cNvPicPr>
            <a:picLocks noChangeAspect="1"/>
          </p:cNvPicPr>
          <p:nvPr/>
        </p:nvPicPr>
        <p:blipFill>
          <a:blip r:embed="rId3"/>
          <a:stretch>
            <a:fillRect/>
          </a:stretch>
        </p:blipFill>
        <p:spPr>
          <a:xfrm>
            <a:off x="484505" y="2627630"/>
            <a:ext cx="4338320" cy="1247140"/>
          </a:xfrm>
          <a:prstGeom prst="rect">
            <a:avLst/>
          </a:prstGeom>
          <a:noFill/>
          <a:ln w="9525">
            <a:noFill/>
          </a:ln>
        </p:spPr>
      </p:pic>
      <p:pic>
        <p:nvPicPr>
          <p:cNvPr id="11" name="图片 -2147482222" title=""/>
          <p:cNvPicPr>
            <a:picLocks noChangeAspect="1"/>
          </p:cNvPicPr>
          <p:nvPr/>
        </p:nvPicPr>
        <p:blipFill>
          <a:blip r:embed="rId4"/>
          <a:stretch>
            <a:fillRect/>
          </a:stretch>
        </p:blipFill>
        <p:spPr>
          <a:xfrm>
            <a:off x="6034405" y="2627630"/>
            <a:ext cx="3018155" cy="124714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left)">
                                      <p:cBhvr>
                                        <p:cTn id="33" dur="500"/>
                                        <p:tgtEl>
                                          <p:spTgt spid="10">
                                            <p:txEl>
                                              <p:pRg st="0" end="0"/>
                                            </p:txEl>
                                          </p:spTgt>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35356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一、探究凸透镜成像规律</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292735" y="1432560"/>
            <a:ext cx="11576685" cy="922020"/>
          </a:xfrm>
          <a:prstGeom prst="rect">
            <a:avLst/>
          </a:prstGeom>
          <a:noFill/>
          <a:ln w="9525">
            <a:noFill/>
          </a:ln>
        </p:spPr>
        <p:txBody>
          <a:bodyPr wrap="square">
            <a:spAutoFit/>
          </a:bodyPr>
          <a:lstStyle/>
          <a:p>
            <a:pPr indent="0" fontAlgn="auto">
              <a:lnSpc>
                <a:spcPct val="150000"/>
              </a:lnSpc>
            </a:pPr>
            <a:r>
              <a:rPr lang="zh-CN">
                <a:solidFill>
                  <a:schemeClr val="accent1">
                    <a:lumMod val="75000"/>
                  </a:schemeClr>
                </a:solidFill>
                <a:latin typeface="微软雅黑" panose="020b0503020204020204" charset="-122"/>
                <a:ea typeface="微软雅黑" panose="020b0503020204020204" charset="-122"/>
              </a:rPr>
              <a:t>4.凸透镜成像规律的光路分析</a:t>
            </a:r>
          </a:p>
          <a:p>
            <a:pPr indent="0" fontAlgn="auto">
              <a:lnSpc>
                <a:spcPct val="150000"/>
              </a:lnSpc>
            </a:pPr>
            <a:r>
              <a:rPr lang="zh-CN">
                <a:latin typeface="微软雅黑" panose="020b0503020204020204" charset="-122"/>
                <a:ea typeface="微软雅黑" panose="020b0503020204020204" charset="-122"/>
              </a:rPr>
              <a:t>（5）当u&lt;f时，成</a:t>
            </a:r>
            <a:r>
              <a:rPr lang="zh-CN">
                <a:highlight>
                  <a:srgbClr val="FFFF00"/>
                </a:highlight>
                <a:latin typeface="微软雅黑" panose="020b0503020204020204" charset="-122"/>
                <a:ea typeface="微软雅黑" panose="020b0503020204020204" charset="-122"/>
              </a:rPr>
              <a:t>正立、放大的虚像</a:t>
            </a:r>
            <a:r>
              <a:rPr lang="zh-CN">
                <a:latin typeface="微软雅黑" panose="020b0503020204020204" charset="-122"/>
                <a:ea typeface="微软雅黑" panose="020b0503020204020204" charset="-122"/>
              </a:rPr>
              <a:t>，此时v&gt;u。光路如图所示。</a:t>
            </a:r>
          </a:p>
        </p:txBody>
      </p:sp>
      <p:pic>
        <p:nvPicPr>
          <p:cNvPr id="6" name="图片 -2147482221" title=""/>
          <p:cNvPicPr>
            <a:picLocks noChangeAspect="1"/>
          </p:cNvPicPr>
          <p:nvPr/>
        </p:nvPicPr>
        <p:blipFill>
          <a:blip r:embed="rId3"/>
          <a:stretch>
            <a:fillRect/>
          </a:stretch>
        </p:blipFill>
        <p:spPr>
          <a:xfrm>
            <a:off x="3934460" y="2530475"/>
            <a:ext cx="3762375" cy="1327150"/>
          </a:xfrm>
          <a:prstGeom prst="rect">
            <a:avLst/>
          </a:prstGeom>
          <a:noFill/>
          <a:ln w="9525">
            <a:noFill/>
          </a:ln>
        </p:spPr>
      </p:pic>
      <p:pic>
        <p:nvPicPr>
          <p:cNvPr id="3082" name="图片 356" title=""/>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735" y="3519113"/>
            <a:ext cx="1805464" cy="42481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title=""/>
          <p:cNvSpPr/>
          <p:nvPr/>
        </p:nvSpPr>
        <p:spPr>
          <a:xfrm>
            <a:off x="292735" y="4033520"/>
            <a:ext cx="11746865" cy="2584450"/>
          </a:xfrm>
          <a:prstGeom prst="rect">
            <a:avLst/>
          </a:prstGeom>
          <a:solidFill>
            <a:schemeClr val="accent3">
              <a:lumMod val="60000"/>
              <a:lumOff val="40000"/>
            </a:schemeClr>
          </a:solidFill>
        </p:spPr>
        <p:txBody>
          <a:bodyPr wrap="square">
            <a:spAutoFit/>
          </a:bodyPr>
          <a:lstStyle/>
          <a:p>
            <a:pPr indent="266700" algn="just" fontAlgn="auto">
              <a:lnSpc>
                <a:spcPct val="150000"/>
              </a:lnSpc>
              <a:spcAft>
                <a:spcPct val="0"/>
              </a:spcAft>
            </a:pPr>
            <a:r>
              <a:rPr lang="zh-CN" altLang="zh-CN" b="1" kern="100">
                <a:latin typeface="Times New Roman" panose="02020603050405020304" pitchFamily="18" charset="0"/>
                <a:ea typeface="华文楷体" panose="02010600040101010101" pitchFamily="2" charset="-122"/>
                <a:cs typeface="华文楷体" panose="02010600040101010101" pitchFamily="2" charset="-122"/>
              </a:rPr>
              <a:t>凸透镜成像的动态变化规律</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（1）动态变化口诀：像的大小看像距，像儿跟着物体跑。其意义是，凸透镜成像时，像距变大（小），像就变大（小）；物体向哪个方向移动，像就向哪个方向移动。</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（2）移动速度：成缩小的像时，物距大于像距，物体移动的速度大于像移动的速度；成放大的像时，物距小于像距，物体移动的速度小于像移动的速度。</a:t>
            </a:r>
          </a:p>
          <a:p>
            <a:pPr indent="266700" algn="just" fontAlgn="auto">
              <a:lnSpc>
                <a:spcPct val="150000"/>
              </a:lnSpc>
              <a:spcAft>
                <a:spcPct val="0"/>
              </a:spcAft>
            </a:pPr>
            <a:r>
              <a:rPr lang="zh-CN" altLang="zh-CN" kern="100">
                <a:latin typeface="Times New Roman" panose="02020603050405020304" pitchFamily="18" charset="0"/>
                <a:ea typeface="华文楷体" panose="02010600040101010101" pitchFamily="2" charset="-122"/>
                <a:cs typeface="华文楷体" panose="02010600040101010101" pitchFamily="2" charset="-122"/>
              </a:rPr>
              <a:t>（3）最小距离：物体和实像的最小距离是4f,即当物体位于2f位置成像时。</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cond evt="onBegin" delay="0">
                          <p:tn val="13"/>
                        </p:cond>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par>
                    <p:cTn id="19" fill="hold" nodeType="clickPar">
                      <p:stCondLst>
                        <p:cond delay="indefinite"/>
                        <p:cond evt="onBegin" delay="0">
                          <p:tn val="18"/>
                        </p:cond>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left)">
                                      <p:cBhvr>
                                        <p:cTn id="23" dur="500"/>
                                        <p:tgtEl>
                                          <p:spTgt spid="7">
                                            <p:txEl>
                                              <p:pRg st="1" end="1"/>
                                            </p:txEl>
                                          </p:spTgt>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cond evt="onBegin" delay="0">
                          <p:tn val="28"/>
                        </p:cond>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082"/>
                                        </p:tgtEl>
                                        <p:attrNameLst>
                                          <p:attrName>style.visibility</p:attrName>
                                        </p:attrNameLst>
                                      </p:cBhvr>
                                      <p:to>
                                        <p:strVal val="visible"/>
                                      </p:to>
                                    </p:set>
                                    <p:animEffect transition="in" filter="wipe(left)">
                                      <p:cBhvr>
                                        <p:cTn id="33" dur="500"/>
                                        <p:tgtEl>
                                          <p:spTgt spid="3082"/>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1" grpId="0" animBg="1"/>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8615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凸透镜成像规律及其应用</a:t>
            </a:r>
          </a:p>
        </p:txBody>
      </p:sp>
      <p:pic>
        <p:nvPicPr>
          <p:cNvPr id="10" name="图片 9" title=""/>
          <p:cNvPicPr>
            <a:picLocks noChangeAspect="1"/>
          </p:cNvPicPr>
          <p:nvPr/>
        </p:nvPicPr>
        <p:blipFill>
          <a:blip r:embed="rId3"/>
          <a:stretch>
            <a:fillRect/>
          </a:stretch>
        </p:blipFill>
        <p:spPr>
          <a:xfrm>
            <a:off x="292735" y="1556385"/>
            <a:ext cx="2013585" cy="483870"/>
          </a:xfrm>
          <a:prstGeom prst="rect">
            <a:avLst/>
          </a:prstGeom>
        </p:spPr>
      </p:pic>
      <p:sp>
        <p:nvSpPr>
          <p:cNvPr id="100" name="文本框 99" title=""/>
          <p:cNvSpPr txBox="1"/>
          <p:nvPr/>
        </p:nvSpPr>
        <p:spPr>
          <a:xfrm>
            <a:off x="292735" y="2040255"/>
            <a:ext cx="11419840" cy="4246245"/>
          </a:xfrm>
          <a:prstGeom prst="rect">
            <a:avLst/>
          </a:prstGeom>
          <a:noFill/>
          <a:ln w="9525">
            <a:noFill/>
          </a:ln>
        </p:spPr>
        <p:txBody>
          <a:bodyPr wrap="square">
            <a:spAutoFit/>
          </a:bodyPr>
          <a:lstStyle/>
          <a:p>
            <a:pPr indent="0" fontAlgn="auto">
              <a:lnSpc>
                <a:spcPct val="150000"/>
              </a:lnSpc>
            </a:pPr>
            <a:r>
              <a:rPr lang="zh-CN" b="0">
                <a:solidFill>
                  <a:srgbClr val="000000"/>
                </a:solidFill>
                <a:latin typeface="微软雅黑" panose="020b0503020204020204" charset="-122"/>
                <a:ea typeface="微软雅黑" panose="020b0503020204020204" charset="-122"/>
                <a:cs typeface="微软雅黑" panose="020b0503020204020204" charset="-122"/>
              </a:rPr>
              <a:t>（1）凸透镜成像的两个分界点：一倍焦距分虚实，二倍焦距分大小。物体在一倍焦距以内，成虚像；在一倍焦距以外，成实像。成实像时，物体在二倍焦距内，像大物小；物体在二倍焦距外，像小物大。</a:t>
            </a:r>
          </a:p>
          <a:p>
            <a:pPr indent="0" fontAlgn="auto">
              <a:lnSpc>
                <a:spcPct val="150000"/>
              </a:lnSpc>
            </a:pPr>
            <a:r>
              <a:rPr lang="zh-CN" b="0">
                <a:solidFill>
                  <a:srgbClr val="000000"/>
                </a:solidFill>
                <a:latin typeface="微软雅黑" panose="020b0503020204020204" charset="-122"/>
                <a:ea typeface="微软雅黑" panose="020b0503020204020204" charset="-122"/>
                <a:cs typeface="微软雅黑" panose="020b0503020204020204" charset="-122"/>
              </a:rPr>
              <a:t>（2）用不等式确定凸透镜的焦距范围：利用凸透镜成像的规律，列出物距和焦距、像距和焦距的关系不等式，解不等式就可以确定该凸透镜焦距的范围。具体关系为：1）当成倒立、缩小的实像时，u&gt;2f，f&lt;v&lt;2f；2）当成倒立、等大的实像时，u=v=2f；3）当成倒立、放大的实像时，f&lt;u&lt;2f，v&gt;2f；4）当不成像时，u=f；5）当成正立、放大虚像时，u&lt;f。</a:t>
            </a:r>
          </a:p>
          <a:p>
            <a:pPr indent="0" fontAlgn="auto">
              <a:lnSpc>
                <a:spcPct val="150000"/>
              </a:lnSpc>
            </a:pPr>
            <a:r>
              <a:rPr lang="zh-CN" b="0">
                <a:solidFill>
                  <a:srgbClr val="000000"/>
                </a:solidFill>
                <a:latin typeface="微软雅黑" panose="020b0503020204020204" charset="-122"/>
                <a:ea typeface="微软雅黑" panose="020b0503020204020204" charset="-122"/>
                <a:cs typeface="微软雅黑" panose="020b0503020204020204" charset="-122"/>
              </a:rPr>
              <a:t>（3）凸透镜成像规律与图像结合：解答此类试题时，要明确二倍焦距处是成放大和缩小实像的分界点，当u=v=2f时，物体成倒立、等大的实像。然后在图上找到对应点，求出焦距，然后根据凸透镜成像规律即可求解。</a:t>
            </a:r>
          </a:p>
          <a:p>
            <a:pPr indent="0" fontAlgn="auto">
              <a:lnSpc>
                <a:spcPct val="150000"/>
              </a:lnSpc>
            </a:pPr>
            <a:r>
              <a:rPr lang="zh-CN" b="0">
                <a:solidFill>
                  <a:srgbClr val="000000"/>
                </a:solidFill>
                <a:latin typeface="微软雅黑" panose="020b0503020204020204" charset="-122"/>
                <a:ea typeface="微软雅黑" panose="020b0503020204020204" charset="-122"/>
                <a:cs typeface="微软雅黑" panose="020b0503020204020204" charset="-122"/>
              </a:rPr>
              <a:t>（4）不完整凸透镜成像情况：凸透镜成像时，如果凸透镜坏掉一部分或者遮挡一部分，都会成完整的像，只是所成的像亮度变暗。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0">
                                            <p:txEl>
                                              <p:pRg st="0" end="0"/>
                                            </p:txEl>
                                          </p:spTgt>
                                        </p:tgtEl>
                                        <p:attrNameLst>
                                          <p:attrName>style.visibility</p:attrName>
                                        </p:attrNameLst>
                                      </p:cBhvr>
                                      <p:to>
                                        <p:strVal val="visible"/>
                                      </p:to>
                                    </p:set>
                                    <p:animEffect transition="in" filter="wipe(left)">
                                      <p:cBhvr>
                                        <p:cTn id="31" dur="500"/>
                                        <p:tgtEl>
                                          <p:spTgt spid="100">
                                            <p:txEl>
                                              <p:pRg st="0" end="0"/>
                                            </p:txEl>
                                          </p:spTgt>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0">
                                            <p:txEl>
                                              <p:pRg st="1" end="1"/>
                                            </p:txEl>
                                          </p:spTgt>
                                        </p:tgtEl>
                                        <p:attrNameLst>
                                          <p:attrName>style.visibility</p:attrName>
                                        </p:attrNameLst>
                                      </p:cBhvr>
                                      <p:to>
                                        <p:strVal val="visible"/>
                                      </p:to>
                                    </p:set>
                                    <p:animEffect transition="in" filter="wipe(left)">
                                      <p:cBhvr>
                                        <p:cTn id="36" dur="500"/>
                                        <p:tgtEl>
                                          <p:spTgt spid="100">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0">
                                            <p:txEl>
                                              <p:pRg st="2" end="2"/>
                                            </p:txEl>
                                          </p:spTgt>
                                        </p:tgtEl>
                                        <p:attrNameLst>
                                          <p:attrName>style.visibility</p:attrName>
                                        </p:attrNameLst>
                                      </p:cBhvr>
                                      <p:to>
                                        <p:strVal val="visible"/>
                                      </p:to>
                                    </p:set>
                                    <p:animEffect transition="in" filter="wipe(left)">
                                      <p:cBhvr>
                                        <p:cTn id="41" dur="500"/>
                                        <p:tgtEl>
                                          <p:spTgt spid="100">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00">
                                            <p:txEl>
                                              <p:pRg st="3" end="3"/>
                                            </p:txEl>
                                          </p:spTgt>
                                        </p:tgtEl>
                                        <p:attrNameLst>
                                          <p:attrName>style.visibility</p:attrName>
                                        </p:attrNameLst>
                                      </p:cBhvr>
                                      <p:to>
                                        <p:strVal val="visible"/>
                                      </p:to>
                                    </p:set>
                                    <p:animEffect transition="in" filter="wipe(left)">
                                      <p:cBhvr>
                                        <p:cTn id="46"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8615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凸透镜成像规律及其应用</a:t>
            </a:r>
          </a:p>
        </p:txBody>
      </p:sp>
      <p:sp>
        <p:nvSpPr>
          <p:cNvPr id="6" name="文本框 5" title=""/>
          <p:cNvSpPr txBox="1"/>
          <p:nvPr/>
        </p:nvSpPr>
        <p:spPr>
          <a:xfrm>
            <a:off x="292735" y="1431925"/>
            <a:ext cx="3952875" cy="304609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【例</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（2023·江西）</a:t>
            </a:r>
            <a:r>
              <a:rPr sz="1600">
                <a:latin typeface="微软雅黑" panose="020b0503020204020204" charset="-122"/>
                <a:ea typeface="微软雅黑" panose="020b0503020204020204" charset="-122"/>
                <a:cs typeface="微软雅黑" panose="020b0503020204020204" charset="-122"/>
              </a:rPr>
              <a:t>某同学探究凸透镜成像规律时，光屏上得到了烛焰清晰的像（像未画出），如图所示。下列说法正确的是（     ）。</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A. 光屏上的像是正立的</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B. 光屏上的像是放大的</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C. 投影仪是利用此成像原理制成的</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D. 撤去光屏，烛焰的像仍然在原处</a:t>
            </a:r>
          </a:p>
        </p:txBody>
      </p:sp>
      <p:pic>
        <p:nvPicPr>
          <p:cNvPr id="2" name="图片 -2147482219" title=""/>
          <p:cNvPicPr>
            <a:picLocks noChangeAspect="1"/>
          </p:cNvPicPr>
          <p:nvPr/>
        </p:nvPicPr>
        <p:blipFill>
          <a:blip r:embed="rId3"/>
          <a:stretch>
            <a:fillRect/>
          </a:stretch>
        </p:blipFill>
        <p:spPr>
          <a:xfrm>
            <a:off x="292418" y="4478020"/>
            <a:ext cx="3952875" cy="1201420"/>
          </a:xfrm>
          <a:prstGeom prst="rect">
            <a:avLst/>
          </a:prstGeom>
          <a:noFill/>
          <a:ln w="9525">
            <a:noFill/>
          </a:ln>
        </p:spPr>
      </p:pic>
      <p:sp>
        <p:nvSpPr>
          <p:cNvPr id="27" name="矩形标注 26" title=""/>
          <p:cNvSpPr/>
          <p:nvPr/>
        </p:nvSpPr>
        <p:spPr>
          <a:xfrm>
            <a:off x="292735" y="5640705"/>
            <a:ext cx="3629025" cy="1114425"/>
          </a:xfrm>
          <a:prstGeom prst="wedgeRectCallout">
            <a:avLst>
              <a:gd name="adj1" fmla="val 14899"/>
              <a:gd name="adj2" fmla="val -102421"/>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物距大于像距，光屏上能够得到了烛焰清晰的像，所成的是倒立缩小的实像，照相机是利用此成像原理制成的</a:t>
            </a:r>
          </a:p>
        </p:txBody>
      </p:sp>
      <p:sp>
        <p:nvSpPr>
          <p:cNvPr id="28" name="矩形标注 27" title=""/>
          <p:cNvSpPr/>
          <p:nvPr/>
        </p:nvSpPr>
        <p:spPr>
          <a:xfrm>
            <a:off x="222250" y="4693285"/>
            <a:ext cx="3935730" cy="771525"/>
          </a:xfrm>
          <a:prstGeom prst="wedgeRectCallout">
            <a:avLst>
              <a:gd name="adj1" fmla="val -20042"/>
              <a:gd name="adj2" fmla="val -8917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光屏呈现蜡烛所成的像，不会影响成像的特点，撤去光屏，烛焰的像仍然在原处</a:t>
            </a:r>
          </a:p>
        </p:txBody>
      </p:sp>
      <p:sp>
        <p:nvSpPr>
          <p:cNvPr id="25" name="文本框 24" title=""/>
          <p:cNvSpPr txBox="1"/>
          <p:nvPr/>
        </p:nvSpPr>
        <p:spPr>
          <a:xfrm>
            <a:off x="954405" y="2654300"/>
            <a:ext cx="337820"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D</a:t>
            </a:r>
          </a:p>
        </p:txBody>
      </p:sp>
      <p:cxnSp>
        <p:nvCxnSpPr>
          <p:cNvPr id="16" name="直接连接符 15" title=""/>
          <p:cNvCxnSpPr/>
          <p:nvPr/>
        </p:nvCxnSpPr>
        <p:spPr>
          <a:xfrm flipH="1">
            <a:off x="4316730" y="1642745"/>
            <a:ext cx="0" cy="5118735"/>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7" name="文本框 16" title=""/>
          <p:cNvSpPr txBox="1"/>
          <p:nvPr/>
        </p:nvSpPr>
        <p:spPr>
          <a:xfrm>
            <a:off x="4542790" y="1456055"/>
            <a:ext cx="7515225" cy="304609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sz="1600" b="1">
                <a:latin typeface="微软雅黑" panose="020b0503020204020204" charset="-122"/>
                <a:ea typeface="微软雅黑" panose="020b0503020204020204" charset="-122"/>
                <a:cs typeface="微软雅黑" panose="020b0503020204020204" charset="-122"/>
              </a:rPr>
              <a:t>（多选）</a:t>
            </a:r>
            <a:r>
              <a:rPr sz="1600">
                <a:latin typeface="微软雅黑" panose="020b0503020204020204" charset="-122"/>
                <a:ea typeface="微软雅黑" panose="020b0503020204020204" charset="-122"/>
                <a:cs typeface="微软雅黑" panose="020b0503020204020204" charset="-122"/>
              </a:rPr>
              <a:t>在“探究凸透镜成像的规律”实验中，光具座上依次摆放蜡烛、凸透镜和光屏，如图所示，此时恰好能在光屏上得到烛焰清晰的像，则下列说法正确的是（ </a:t>
            </a:r>
            <a:r>
              <a:rPr lang="en-US" sz="1600">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 ）。</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A．光屏上得到倒立、放大的像，投影仪就是利用此原理工作的；</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B．若凸透镜位置不变，把蜡烛、光屏的位置对调，则光屏上仍能成清晰的像；</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C．实验时用手指遮挡住凸透镜的下半部分，光屏上不能得到烛焰完整的像；</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D．若在蜡烛与凸透镜之间放一个近视眼镜镜片，则要把光屏向右移动适当位置才能得到清晰的像</a:t>
            </a:r>
          </a:p>
        </p:txBody>
      </p:sp>
      <p:pic>
        <p:nvPicPr>
          <p:cNvPr id="7" name="图片 -2147482217" title=""/>
          <p:cNvPicPr>
            <a:picLocks noChangeAspect="1"/>
          </p:cNvPicPr>
          <p:nvPr/>
        </p:nvPicPr>
        <p:blipFill>
          <a:blip r:embed="rId4"/>
          <a:stretch>
            <a:fillRect/>
          </a:stretch>
        </p:blipFill>
        <p:spPr>
          <a:xfrm>
            <a:off x="5911215" y="4478020"/>
            <a:ext cx="4618990" cy="1296670"/>
          </a:xfrm>
          <a:prstGeom prst="rect">
            <a:avLst/>
          </a:prstGeom>
          <a:noFill/>
          <a:ln w="9525">
            <a:noFill/>
          </a:ln>
        </p:spPr>
      </p:pic>
      <p:cxnSp>
        <p:nvCxnSpPr>
          <p:cNvPr id="9" name="直接连接符 8" title=""/>
          <p:cNvCxnSpPr/>
          <p:nvPr/>
        </p:nvCxnSpPr>
        <p:spPr>
          <a:xfrm>
            <a:off x="4665345" y="2956560"/>
            <a:ext cx="5730875" cy="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文本框 23" title=""/>
          <p:cNvSpPr txBox="1"/>
          <p:nvPr/>
        </p:nvSpPr>
        <p:spPr>
          <a:xfrm>
            <a:off x="4475480" y="4779645"/>
            <a:ext cx="1303655" cy="1814830"/>
          </a:xfrm>
          <a:prstGeom prst="rect">
            <a:avLst/>
          </a:prstGeom>
          <a:noFill/>
        </p:spPr>
        <p:txBody>
          <a:bodyPr wrap="square" rtlCol="0">
            <a:spAutoFit/>
          </a:bodyPr>
          <a:lstStyle/>
          <a:p>
            <a:r>
              <a:rPr lang="zh-CN" altLang="en-US" sz="1600">
                <a:solidFill>
                  <a:schemeClr val="bg1"/>
                </a:solidFill>
                <a:highlight>
                  <a:srgbClr val="000080"/>
                </a:highlight>
                <a:latin typeface="微软雅黑" panose="020b0503020204020204" charset="-122"/>
                <a:ea typeface="微软雅黑" panose="020b0503020204020204" charset="-122"/>
                <a:cs typeface="微软雅黑" panose="020b0503020204020204" charset="-122"/>
                <a:sym typeface="+mn-ea"/>
              </a:rPr>
              <a:t>物距小于像距，在光屏上成倒立放大的实像，投影仪就是利用此原理工作的</a:t>
            </a:r>
          </a:p>
        </p:txBody>
      </p:sp>
      <p:cxnSp>
        <p:nvCxnSpPr>
          <p:cNvPr id="10" name="直接连接符 9" title=""/>
          <p:cNvCxnSpPr/>
          <p:nvPr/>
        </p:nvCxnSpPr>
        <p:spPr>
          <a:xfrm flipH="1">
            <a:off x="4705985" y="2936240"/>
            <a:ext cx="314325" cy="181610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title=""/>
          <p:cNvCxnSpPr/>
          <p:nvPr/>
        </p:nvCxnSpPr>
        <p:spPr>
          <a:xfrm>
            <a:off x="5020310" y="3357245"/>
            <a:ext cx="6450965" cy="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title=""/>
          <p:cNvSpPr txBox="1"/>
          <p:nvPr/>
        </p:nvSpPr>
        <p:spPr>
          <a:xfrm>
            <a:off x="5900420" y="5887085"/>
            <a:ext cx="3106420" cy="82994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凸透镜位置不变，将蜡烛与光屏的位置对调，根据光路可逆，在光屏上仍能出现清晰的像</a:t>
            </a:r>
          </a:p>
        </p:txBody>
      </p:sp>
      <p:cxnSp>
        <p:nvCxnSpPr>
          <p:cNvPr id="14" name="直接连接符 13" title=""/>
          <p:cNvCxnSpPr/>
          <p:nvPr/>
        </p:nvCxnSpPr>
        <p:spPr>
          <a:xfrm flipH="1">
            <a:off x="6338570" y="3357245"/>
            <a:ext cx="546100" cy="2551430"/>
          </a:xfrm>
          <a:prstGeom prst="line">
            <a:avLst/>
          </a:prstGeom>
          <a:ln w="28575" cmpd="sng">
            <a:solidFill>
              <a:srgbClr val="EE20F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title=""/>
          <p:cNvCxnSpPr/>
          <p:nvPr/>
        </p:nvCxnSpPr>
        <p:spPr>
          <a:xfrm>
            <a:off x="5020310" y="3757930"/>
            <a:ext cx="6450965" cy="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文本框 17" title=""/>
          <p:cNvSpPr txBox="1"/>
          <p:nvPr/>
        </p:nvSpPr>
        <p:spPr>
          <a:xfrm>
            <a:off x="8951595" y="5922645"/>
            <a:ext cx="3106420" cy="829945"/>
          </a:xfrm>
          <a:prstGeom prst="rect">
            <a:avLst/>
          </a:prstGeom>
          <a:noFill/>
        </p:spPr>
        <p:txBody>
          <a:bodyPr wrap="square" rtlCol="0">
            <a:spAutoFit/>
          </a:bodyPr>
          <a:lstStyle/>
          <a:p>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用手指遮挡住透镜下半部分，上半部分仍能折射光线成像，所以光屏上所成的像是完整的</a:t>
            </a:r>
          </a:p>
        </p:txBody>
      </p:sp>
      <p:cxnSp>
        <p:nvCxnSpPr>
          <p:cNvPr id="19" name="直接连接符 18" title=""/>
          <p:cNvCxnSpPr/>
          <p:nvPr/>
        </p:nvCxnSpPr>
        <p:spPr>
          <a:xfrm flipH="1">
            <a:off x="9389745" y="3757930"/>
            <a:ext cx="529590" cy="2186305"/>
          </a:xfrm>
          <a:prstGeom prst="line">
            <a:avLst/>
          </a:prstGeom>
          <a:ln w="28575" cmpd="sng">
            <a:solidFill>
              <a:schemeClr val="tx2">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title=""/>
          <p:cNvCxnSpPr/>
          <p:nvPr/>
        </p:nvCxnSpPr>
        <p:spPr>
          <a:xfrm>
            <a:off x="4994910" y="4068445"/>
            <a:ext cx="6973570" cy="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20" title=""/>
          <p:cNvCxnSpPr/>
          <p:nvPr/>
        </p:nvCxnSpPr>
        <p:spPr>
          <a:xfrm>
            <a:off x="4711700" y="4424045"/>
            <a:ext cx="1383665" cy="0"/>
          </a:xfrm>
          <a:prstGeom prst="line">
            <a:avLst/>
          </a:prstGeom>
          <a:ln w="2857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文本框 21" title=""/>
          <p:cNvSpPr txBox="1"/>
          <p:nvPr/>
        </p:nvSpPr>
        <p:spPr>
          <a:xfrm>
            <a:off x="6641465" y="4378960"/>
            <a:ext cx="5093970" cy="829945"/>
          </a:xfrm>
          <a:prstGeom prst="rect">
            <a:avLst/>
          </a:prstGeom>
          <a:noFill/>
        </p:spPr>
        <p:txBody>
          <a:bodyPr wrap="square" rtlCol="0">
            <a:spAutoFit/>
          </a:bodyPr>
          <a:lstStyle/>
          <a:p>
            <a:r>
              <a:rPr lang="zh-CN" altLang="en-US" sz="1600">
                <a:solidFill>
                  <a:schemeClr val="bg1"/>
                </a:solidFill>
                <a:highlight>
                  <a:srgbClr val="800080"/>
                </a:highlight>
                <a:latin typeface="微软雅黑" panose="020b0503020204020204" charset="-122"/>
                <a:ea typeface="微软雅黑" panose="020b0503020204020204" charset="-122"/>
                <a:cs typeface="微软雅黑" panose="020b0503020204020204" charset="-122"/>
                <a:sym typeface="+mn-ea"/>
              </a:rPr>
              <a:t>在蜡烛与凸透镜之间放一个近视眼镜镜片，凹透镜对光线具有发散作用，会延迟光线会聚成像，故为了使光屏上呈现烛焰清晰的像，应将光屏沿着光具座向右移动</a:t>
            </a:r>
          </a:p>
        </p:txBody>
      </p:sp>
      <p:cxnSp>
        <p:nvCxnSpPr>
          <p:cNvPr id="23" name="直接连接符 22" title=""/>
          <p:cNvCxnSpPr/>
          <p:nvPr/>
        </p:nvCxnSpPr>
        <p:spPr>
          <a:xfrm>
            <a:off x="8275955" y="4092575"/>
            <a:ext cx="213360" cy="303530"/>
          </a:xfrm>
          <a:prstGeom prst="line">
            <a:avLst/>
          </a:prstGeom>
          <a:ln w="28575" cmpd="sng">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文本框 25" title=""/>
          <p:cNvSpPr txBox="1"/>
          <p:nvPr/>
        </p:nvSpPr>
        <p:spPr>
          <a:xfrm>
            <a:off x="5791835" y="2284730"/>
            <a:ext cx="608330"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ABD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left)">
                                      <p:cBhvr>
                                        <p:cTn id="51" dur="500"/>
                                        <p:tgtEl>
                                          <p:spTgt spid="6">
                                            <p:txEl>
                                              <p:pRg st="4" end="4"/>
                                            </p:txEl>
                                          </p:spTgt>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xit" presetSubtype="4" fill="hold" grpId="1" nodeType="clickEffect">
                                  <p:stCondLst>
                                    <p:cond delay="0"/>
                                  </p:stCondLst>
                                  <p:childTnLst>
                                    <p:animEffect transition="out" filter="wipe(down)">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down)">
                                      <p:cBhvr>
                                        <p:cTn id="66" dur="500"/>
                                        <p:tgtEl>
                                          <p:spTgt spid="28"/>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28"/>
                                        </p:tgtEl>
                                      </p:cBhvr>
                                    </p:animEffect>
                                    <p:set>
                                      <p:cBhvr>
                                        <p:cTn id="71" dur="1" fill="hold">
                                          <p:stCondLst>
                                            <p:cond delay="499"/>
                                          </p:stCondLst>
                                        </p:cTn>
                                        <p:tgtEl>
                                          <p:spTgt spid="28"/>
                                        </p:tgtEl>
                                        <p:attrNameLst>
                                          <p:attrName>style.visibility</p:attrName>
                                        </p:attrNameLst>
                                      </p:cBhvr>
                                      <p:to>
                                        <p:strVal val="hidden"/>
                                      </p:to>
                                    </p:se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barn(inVertical)">
                                      <p:cBhvr>
                                        <p:cTn id="76" dur="500"/>
                                        <p:tgtEl>
                                          <p:spTgt spid="25"/>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up)">
                                      <p:cBhvr>
                                        <p:cTn id="81" dur="500"/>
                                        <p:tgtEl>
                                          <p:spTgt spid="16"/>
                                        </p:tgtEl>
                                      </p:cBhvr>
                                    </p:animEffec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17">
                                            <p:txEl>
                                              <p:pRg st="0" end="0"/>
                                            </p:txEl>
                                          </p:spTgt>
                                        </p:tgtEl>
                                        <p:attrNameLst>
                                          <p:attrName>style.visibility</p:attrName>
                                        </p:attrNameLst>
                                      </p:cBhvr>
                                      <p:to>
                                        <p:strVal val="visible"/>
                                      </p:to>
                                    </p:set>
                                    <p:animEffect transition="in" filter="wipe(left)">
                                      <p:cBhvr>
                                        <p:cTn id="86" dur="500"/>
                                        <p:tgtEl>
                                          <p:spTgt spid="17">
                                            <p:txEl>
                                              <p:pRg st="0" end="0"/>
                                            </p:txEl>
                                          </p:spTgt>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wipe(up)">
                                      <p:cBhvr>
                                        <p:cTn id="91" dur="500"/>
                                        <p:tgtEl>
                                          <p:spTgt spid="7"/>
                                        </p:tgtEl>
                                      </p:cBhvr>
                                    </p:animEffect>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7">
                                            <p:txEl>
                                              <p:pRg st="1" end="1"/>
                                            </p:txEl>
                                          </p:spTgt>
                                        </p:tgtEl>
                                        <p:attrNameLst>
                                          <p:attrName>style.visibility</p:attrName>
                                        </p:attrNameLst>
                                      </p:cBhvr>
                                      <p:to>
                                        <p:strVal val="visible"/>
                                      </p:to>
                                    </p:set>
                                    <p:animEffect transition="in" filter="wipe(left)">
                                      <p:cBhvr>
                                        <p:cTn id="96" dur="500"/>
                                        <p:tgtEl>
                                          <p:spTgt spid="17">
                                            <p:txEl>
                                              <p:pRg st="1" end="1"/>
                                            </p:txEl>
                                          </p:spTgt>
                                        </p:tgtEl>
                                      </p:cBhvr>
                                    </p:animEffect>
                                  </p:childTnLst>
                                </p:cTn>
                              </p:par>
                            </p:childTnLst>
                          </p:cTn>
                        </p:par>
                      </p:childTnLst>
                    </p:cTn>
                  </p:par>
                  <p:par>
                    <p:cTn id="97" fill="hold" nodeType="clickPar">
                      <p:stCondLst>
                        <p:cond delay="indefinite"/>
                        <p:cond evt="onBegin" delay="0">
                          <p:tn val="96"/>
                        </p:cond>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7">
                                            <p:txEl>
                                              <p:pRg st="2" end="2"/>
                                            </p:txEl>
                                          </p:spTgt>
                                        </p:tgtEl>
                                        <p:attrNameLst>
                                          <p:attrName>style.visibility</p:attrName>
                                        </p:attrNameLst>
                                      </p:cBhvr>
                                      <p:to>
                                        <p:strVal val="visible"/>
                                      </p:to>
                                    </p:set>
                                    <p:animEffect transition="in" filter="wipe(left)">
                                      <p:cBhvr>
                                        <p:cTn id="101" dur="500"/>
                                        <p:tgtEl>
                                          <p:spTgt spid="17">
                                            <p:txEl>
                                              <p:pRg st="2" end="2"/>
                                            </p:txEl>
                                          </p:spTgt>
                                        </p:tgtEl>
                                      </p:cBhvr>
                                    </p:animEffect>
                                  </p:childTnLst>
                                </p:cTn>
                              </p:par>
                            </p:childTnLst>
                          </p:cTn>
                        </p:par>
                      </p:childTnLst>
                    </p:cTn>
                  </p:par>
                  <p:par>
                    <p:cTn id="102" fill="hold" nodeType="clickPar">
                      <p:stCondLst>
                        <p:cond delay="indefinite"/>
                        <p:cond evt="onBegin" delay="0">
                          <p:tn val="101"/>
                        </p:cond>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7">
                                            <p:txEl>
                                              <p:pRg st="3" end="3"/>
                                            </p:txEl>
                                          </p:spTgt>
                                        </p:tgtEl>
                                        <p:attrNameLst>
                                          <p:attrName>style.visibility</p:attrName>
                                        </p:attrNameLst>
                                      </p:cBhvr>
                                      <p:to>
                                        <p:strVal val="visible"/>
                                      </p:to>
                                    </p:set>
                                    <p:animEffect transition="in" filter="wipe(left)">
                                      <p:cBhvr>
                                        <p:cTn id="106" dur="500"/>
                                        <p:tgtEl>
                                          <p:spTgt spid="17">
                                            <p:txEl>
                                              <p:pRg st="3" end="3"/>
                                            </p:txEl>
                                          </p:spTgt>
                                        </p:tgtEl>
                                      </p:cBhvr>
                                    </p:animEffect>
                                  </p:childTnLst>
                                </p:cTn>
                              </p:par>
                            </p:childTnLst>
                          </p:cTn>
                        </p:par>
                      </p:childTnLst>
                    </p:cTn>
                  </p:par>
                  <p:par>
                    <p:cTn id="107" fill="hold" nodeType="clickPar">
                      <p:stCondLst>
                        <p:cond delay="indefinite"/>
                        <p:cond evt="onBegin" delay="0">
                          <p:tn val="106"/>
                        </p:cond>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7">
                                            <p:txEl>
                                              <p:pRg st="4" end="4"/>
                                            </p:txEl>
                                          </p:spTgt>
                                        </p:tgtEl>
                                        <p:attrNameLst>
                                          <p:attrName>style.visibility</p:attrName>
                                        </p:attrNameLst>
                                      </p:cBhvr>
                                      <p:to>
                                        <p:strVal val="visible"/>
                                      </p:to>
                                    </p:set>
                                    <p:animEffect transition="in" filter="wipe(left)">
                                      <p:cBhvr>
                                        <p:cTn id="111" dur="500"/>
                                        <p:tgtEl>
                                          <p:spTgt spid="17">
                                            <p:txEl>
                                              <p:pRg st="4" end="4"/>
                                            </p:txEl>
                                          </p:spTgt>
                                        </p:tgtEl>
                                      </p:cBhvr>
                                    </p:animEffect>
                                  </p:childTnLst>
                                </p:cTn>
                              </p:par>
                            </p:childTnLst>
                          </p:cTn>
                        </p:par>
                      </p:childTnLst>
                    </p:cTn>
                  </p:par>
                  <p:par>
                    <p:cTn id="112" fill="hold" nodeType="clickPar">
                      <p:stCondLst>
                        <p:cond delay="indefinite"/>
                        <p:cond evt="onBegin" delay="0">
                          <p:tn val="111"/>
                        </p:cond>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up)">
                                      <p:cBhvr>
                                        <p:cTn id="116" dur="500"/>
                                        <p:tgtEl>
                                          <p:spTgt spid="10"/>
                                        </p:tgtEl>
                                      </p:cBhvr>
                                    </p:animEffect>
                                  </p:childTnLst>
                                </p:cTn>
                              </p:par>
                              <p:par>
                                <p:cTn id="117" presetID="22" presetClass="entr" presetSubtype="1" fill="hold" grpId="0" nodeType="with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up)">
                                      <p:cBhvr>
                                        <p:cTn id="119" dur="500"/>
                                        <p:tgtEl>
                                          <p:spTgt spid="24"/>
                                        </p:tgtEl>
                                      </p:cBhvr>
                                    </p:animEffect>
                                  </p:childTnLst>
                                </p:cTn>
                              </p:par>
                            </p:childTnLst>
                          </p:cTn>
                        </p:par>
                      </p:childTnLst>
                    </p:cTn>
                  </p:par>
                  <p:par>
                    <p:cTn id="120" fill="hold" nodeType="clickPar">
                      <p:stCondLst>
                        <p:cond delay="indefinite"/>
                        <p:cond evt="onBegin" delay="0">
                          <p:tn val="119"/>
                        </p:cond>
                      </p:stCondLst>
                      <p:childTnLst>
                        <p:par>
                          <p:cTn id="121" fill="hold">
                            <p:stCondLst>
                              <p:cond delay="0"/>
                            </p:stCondLst>
                            <p:childTnLst>
                              <p:par>
                                <p:cTn id="122" presetID="22" presetClass="exit" presetSubtype="4" fill="hold" grpId="1" nodeType="clickEffect">
                                  <p:stCondLst>
                                    <p:cond delay="0"/>
                                  </p:stCondLst>
                                  <p:childTnLst>
                                    <p:animEffect transition="out" filter="wipe(down)">
                                      <p:cBhvr>
                                        <p:cTn id="123" dur="500"/>
                                        <p:tgtEl>
                                          <p:spTgt spid="24"/>
                                        </p:tgtEl>
                                      </p:cBhvr>
                                    </p:animEffect>
                                    <p:set>
                                      <p:cBhvr>
                                        <p:cTn id="124" dur="1" fill="hold">
                                          <p:stCondLst>
                                            <p:cond delay="499"/>
                                          </p:stCondLst>
                                        </p:cTn>
                                        <p:tgtEl>
                                          <p:spTgt spid="24"/>
                                        </p:tgtEl>
                                        <p:attrNameLst>
                                          <p:attrName>style.visibility</p:attrName>
                                        </p:attrNameLst>
                                      </p:cBhvr>
                                      <p:to>
                                        <p:strVal val="hidden"/>
                                      </p:to>
                                    </p:set>
                                  </p:childTnLst>
                                </p:cTn>
                              </p:par>
                            </p:childTnLst>
                          </p:cTn>
                        </p:par>
                      </p:childTnLst>
                    </p:cTn>
                  </p:par>
                  <p:par>
                    <p:cTn id="125" fill="hold" nodeType="clickPar">
                      <p:stCondLst>
                        <p:cond delay="indefinite"/>
                        <p:cond evt="onBegin" delay="0">
                          <p:tn val="124"/>
                        </p:cond>
                      </p:stCondLst>
                      <p:childTnLst>
                        <p:par>
                          <p:cTn id="126" fill="hold">
                            <p:stCondLst>
                              <p:cond delay="0"/>
                            </p:stCondLst>
                            <p:childTnLst>
                              <p:par>
                                <p:cTn id="127" presetID="22" presetClass="exit" presetSubtype="4" fill="hold" nodeType="clickEffect">
                                  <p:stCondLst>
                                    <p:cond delay="0"/>
                                  </p:stCondLst>
                                  <p:childTnLst>
                                    <p:animEffect transition="out" filter="wipe(down)">
                                      <p:cBhvr>
                                        <p:cTn id="128" dur="500"/>
                                        <p:tgtEl>
                                          <p:spTgt spid="10"/>
                                        </p:tgtEl>
                                      </p:cBhvr>
                                    </p:animEffect>
                                    <p:set>
                                      <p:cBhvr>
                                        <p:cTn id="129" dur="1" fill="hold">
                                          <p:stCondLst>
                                            <p:cond delay="499"/>
                                          </p:stCondLst>
                                        </p:cTn>
                                        <p:tgtEl>
                                          <p:spTgt spid="10"/>
                                        </p:tgtEl>
                                        <p:attrNameLst>
                                          <p:attrName>style.visibility</p:attrName>
                                        </p:attrNameLst>
                                      </p:cBhvr>
                                      <p:to>
                                        <p:strVal val="hidden"/>
                                      </p:to>
                                    </p:set>
                                  </p:childTnLst>
                                </p:cTn>
                              </p:par>
                            </p:childTnLst>
                          </p:cTn>
                        </p:par>
                      </p:childTnLst>
                    </p:cTn>
                  </p:par>
                  <p:par>
                    <p:cTn id="130" fill="hold" nodeType="clickPar">
                      <p:stCondLst>
                        <p:cond delay="indefinite"/>
                        <p:cond evt="onBegin" delay="0">
                          <p:tn val="129"/>
                        </p:cond>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left)">
                                      <p:cBhvr>
                                        <p:cTn id="134" dur="500"/>
                                        <p:tgtEl>
                                          <p:spTgt spid="9"/>
                                        </p:tgtEl>
                                      </p:cBhvr>
                                    </p:animEffect>
                                  </p:childTnLst>
                                </p:cTn>
                              </p:par>
                            </p:childTnLst>
                          </p:cTn>
                        </p:par>
                      </p:childTnLst>
                    </p:cTn>
                  </p:par>
                  <p:par>
                    <p:cTn id="135" fill="hold" nodeType="clickPar">
                      <p:stCondLst>
                        <p:cond delay="indefinite"/>
                        <p:cond evt="onBegin" delay="0">
                          <p:tn val="134"/>
                        </p:cond>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wipe(up)">
                                      <p:cBhvr>
                                        <p:cTn id="139" dur="500"/>
                                        <p:tgtEl>
                                          <p:spTgt spid="14"/>
                                        </p:tgtEl>
                                      </p:cBhvr>
                                    </p:animEffect>
                                  </p:childTnLst>
                                </p:cTn>
                              </p:par>
                            </p:childTnLst>
                          </p:cTn>
                        </p:par>
                      </p:childTnLst>
                    </p:cTn>
                  </p:par>
                  <p:par>
                    <p:cTn id="140" fill="hold" nodeType="clickPar">
                      <p:stCondLst>
                        <p:cond delay="indefinite"/>
                        <p:cond evt="onBegin" delay="0">
                          <p:tn val="139"/>
                        </p:cond>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wipe(up)">
                                      <p:cBhvr>
                                        <p:cTn id="144" dur="500"/>
                                        <p:tgtEl>
                                          <p:spTgt spid="13"/>
                                        </p:tgtEl>
                                      </p:cBhvr>
                                    </p:animEffect>
                                  </p:childTnLst>
                                </p:cTn>
                              </p:par>
                              <p:par>
                                <p:cTn id="145" presetID="22" presetClass="entr" presetSubtype="1" fill="hold" grpId="0" nodeType="withEffect">
                                  <p:stCondLst>
                                    <p:cond delay="0"/>
                                  </p:stCondLst>
                                  <p:childTnLst>
                                    <p:set>
                                      <p:cBhvr>
                                        <p:cTn id="146" dur="1" fill="hold">
                                          <p:stCondLst>
                                            <p:cond delay="0"/>
                                          </p:stCondLst>
                                        </p:cTn>
                                        <p:tgtEl>
                                          <p:spTgt spid="11"/>
                                        </p:tgtEl>
                                        <p:attrNameLst>
                                          <p:attrName>style.visibility</p:attrName>
                                        </p:attrNameLst>
                                      </p:cBhvr>
                                      <p:to>
                                        <p:strVal val="visible"/>
                                      </p:to>
                                    </p:set>
                                    <p:animEffect transition="in" filter="wipe(up)">
                                      <p:cBhvr>
                                        <p:cTn id="147" dur="500"/>
                                        <p:tgtEl>
                                          <p:spTgt spid="11"/>
                                        </p:tgtEl>
                                      </p:cBhvr>
                                    </p:animEffect>
                                  </p:childTnLst>
                                </p:cTn>
                              </p:par>
                            </p:childTnLst>
                          </p:cTn>
                        </p:par>
                      </p:childTnLst>
                    </p:cTn>
                  </p:par>
                  <p:par>
                    <p:cTn id="148" fill="hold" nodeType="clickPar">
                      <p:stCondLst>
                        <p:cond delay="indefinite"/>
                        <p:cond evt="onBegin" delay="0">
                          <p:tn val="147"/>
                        </p:cond>
                      </p:stCondLst>
                      <p:childTnLst>
                        <p:par>
                          <p:cTn id="149" fill="hold">
                            <p:stCondLst>
                              <p:cond delay="0"/>
                            </p:stCondLst>
                            <p:childTnLst>
                              <p:par>
                                <p:cTn id="150" presetID="22" presetClass="exit" presetSubtype="4" fill="hold" grpId="1" nodeType="clickEffect">
                                  <p:stCondLst>
                                    <p:cond delay="0"/>
                                  </p:stCondLst>
                                  <p:childTnLst>
                                    <p:animEffect transition="out" filter="wipe(down)">
                                      <p:cBhvr>
                                        <p:cTn id="151" dur="500"/>
                                        <p:tgtEl>
                                          <p:spTgt spid="11"/>
                                        </p:tgtEl>
                                      </p:cBhvr>
                                    </p:animEffect>
                                    <p:set>
                                      <p:cBhvr>
                                        <p:cTn id="152" dur="1" fill="hold">
                                          <p:stCondLst>
                                            <p:cond delay="499"/>
                                          </p:stCondLst>
                                        </p:cTn>
                                        <p:tgtEl>
                                          <p:spTgt spid="11"/>
                                        </p:tgtEl>
                                        <p:attrNameLst>
                                          <p:attrName>style.visibility</p:attrName>
                                        </p:attrNameLst>
                                      </p:cBhvr>
                                      <p:to>
                                        <p:strVal val="hidden"/>
                                      </p:to>
                                    </p:set>
                                  </p:childTnLst>
                                </p:cTn>
                              </p:par>
                              <p:par>
                                <p:cTn id="153" presetID="22" presetClass="exit" presetSubtype="4" fill="hold" nodeType="withEffect">
                                  <p:stCondLst>
                                    <p:cond delay="0"/>
                                  </p:stCondLst>
                                  <p:childTnLst>
                                    <p:animEffect transition="out" filter="wipe(down)">
                                      <p:cBhvr>
                                        <p:cTn id="154" dur="500"/>
                                        <p:tgtEl>
                                          <p:spTgt spid="13"/>
                                        </p:tgtEl>
                                      </p:cBhvr>
                                    </p:animEffect>
                                    <p:set>
                                      <p:cBhvr>
                                        <p:cTn id="155" dur="1" fill="hold">
                                          <p:stCondLst>
                                            <p:cond delay="499"/>
                                          </p:stCondLst>
                                        </p:cTn>
                                        <p:tgtEl>
                                          <p:spTgt spid="13"/>
                                        </p:tgtEl>
                                        <p:attrNameLst>
                                          <p:attrName>style.visibility</p:attrName>
                                        </p:attrNameLst>
                                      </p:cBhvr>
                                      <p:to>
                                        <p:strVal val="hidden"/>
                                      </p:to>
                                    </p:set>
                                  </p:childTnLst>
                                </p:cTn>
                              </p:par>
                            </p:childTnLst>
                          </p:cTn>
                        </p:par>
                      </p:childTnLst>
                    </p:cTn>
                  </p:par>
                  <p:par>
                    <p:cTn id="156" fill="hold" nodeType="clickPar">
                      <p:stCondLst>
                        <p:cond delay="indefinite"/>
                        <p:cond evt="onBegin" delay="0">
                          <p:tn val="155"/>
                        </p:cond>
                      </p:stCondLst>
                      <p:childTnLst>
                        <p:par>
                          <p:cTn id="157" fill="hold">
                            <p:stCondLst>
                              <p:cond delay="0"/>
                            </p:stCondLst>
                            <p:childTnLst>
                              <p:par>
                                <p:cTn id="158" presetID="22" presetClass="entr" presetSubtype="8" fill="hold" nodeType="clickEffect">
                                  <p:stCondLst>
                                    <p:cond delay="0"/>
                                  </p:stCondLst>
                                  <p:childTnLst>
                                    <p:set>
                                      <p:cBhvr>
                                        <p:cTn id="159" dur="1" fill="hold">
                                          <p:stCondLst>
                                            <p:cond delay="0"/>
                                          </p:stCondLst>
                                        </p:cTn>
                                        <p:tgtEl>
                                          <p:spTgt spid="14"/>
                                        </p:tgtEl>
                                        <p:attrNameLst>
                                          <p:attrName>style.visibility</p:attrName>
                                        </p:attrNameLst>
                                      </p:cBhvr>
                                      <p:to>
                                        <p:strVal val="visible"/>
                                      </p:to>
                                    </p:set>
                                    <p:animEffect transition="in" filter="wipe(left)">
                                      <p:cBhvr>
                                        <p:cTn id="160" dur="500"/>
                                        <p:tgtEl>
                                          <p:spTgt spid="14"/>
                                        </p:tgtEl>
                                      </p:cBhvr>
                                    </p:animEffect>
                                  </p:childTnLst>
                                </p:cTn>
                              </p:par>
                            </p:childTnLst>
                          </p:cTn>
                        </p:par>
                      </p:childTnLst>
                    </p:cTn>
                  </p:par>
                  <p:par>
                    <p:cTn id="161" fill="hold" nodeType="clickPar">
                      <p:stCondLst>
                        <p:cond delay="indefinite"/>
                        <p:cond evt="onBegin" delay="0">
                          <p:tn val="160"/>
                        </p:cond>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18"/>
                                        </p:tgtEl>
                                        <p:attrNameLst>
                                          <p:attrName>style.visibility</p:attrName>
                                        </p:attrNameLst>
                                      </p:cBhvr>
                                      <p:to>
                                        <p:strVal val="visible"/>
                                      </p:to>
                                    </p:set>
                                    <p:animEffect transition="in" filter="wipe(up)">
                                      <p:cBhvr>
                                        <p:cTn id="165" dur="500"/>
                                        <p:tgtEl>
                                          <p:spTgt spid="18"/>
                                        </p:tgtEl>
                                      </p:cBhvr>
                                    </p:animEffect>
                                  </p:childTnLst>
                                </p:cTn>
                              </p:par>
                              <p:par>
                                <p:cTn id="166" presetID="22" presetClass="entr" presetSubtype="1" fill="hold" grpId="0" nodeType="withEffect">
                                  <p:stCondLst>
                                    <p:cond delay="0"/>
                                  </p:stCondLst>
                                  <p:childTnLst>
                                    <p:set>
                                      <p:cBhvr>
                                        <p:cTn id="167" dur="1" fill="hold">
                                          <p:stCondLst>
                                            <p:cond delay="0"/>
                                          </p:stCondLst>
                                        </p:cTn>
                                        <p:tgtEl>
                                          <p:spTgt spid="15"/>
                                        </p:tgtEl>
                                        <p:attrNameLst>
                                          <p:attrName>style.visibility</p:attrName>
                                        </p:attrNameLst>
                                      </p:cBhvr>
                                      <p:to>
                                        <p:strVal val="visible"/>
                                      </p:to>
                                    </p:set>
                                    <p:animEffect transition="in" filter="wipe(up)">
                                      <p:cBhvr>
                                        <p:cTn id="168" dur="500"/>
                                        <p:tgtEl>
                                          <p:spTgt spid="15"/>
                                        </p:tgtEl>
                                      </p:cBhvr>
                                    </p:animEffect>
                                  </p:childTnLst>
                                </p:cTn>
                              </p:par>
                            </p:childTnLst>
                          </p:cTn>
                        </p:par>
                      </p:childTnLst>
                    </p:cTn>
                  </p:par>
                  <p:par>
                    <p:cTn id="169" fill="hold" nodeType="clickPar">
                      <p:stCondLst>
                        <p:cond delay="indefinite"/>
                        <p:cond evt="onBegin" delay="0">
                          <p:tn val="168"/>
                        </p:cond>
                      </p:stCondLst>
                      <p:childTnLst>
                        <p:par>
                          <p:cTn id="170" fill="hold">
                            <p:stCondLst>
                              <p:cond delay="0"/>
                            </p:stCondLst>
                            <p:childTnLst>
                              <p:par>
                                <p:cTn id="171" presetID="22" presetClass="exit" presetSubtype="4" fill="hold" grpId="1" nodeType="clickEffect">
                                  <p:stCondLst>
                                    <p:cond delay="0"/>
                                  </p:stCondLst>
                                  <p:childTnLst>
                                    <p:animEffect transition="out" filter="wipe(down)">
                                      <p:cBhvr>
                                        <p:cTn id="172" dur="500"/>
                                        <p:tgtEl>
                                          <p:spTgt spid="15"/>
                                        </p:tgtEl>
                                      </p:cBhvr>
                                    </p:animEffect>
                                    <p:set>
                                      <p:cBhvr>
                                        <p:cTn id="173" dur="1" fill="hold">
                                          <p:stCondLst>
                                            <p:cond delay="499"/>
                                          </p:stCondLst>
                                        </p:cTn>
                                        <p:tgtEl>
                                          <p:spTgt spid="15"/>
                                        </p:tgtEl>
                                        <p:attrNameLst>
                                          <p:attrName>style.visibility</p:attrName>
                                        </p:attrNameLst>
                                      </p:cBhvr>
                                      <p:to>
                                        <p:strVal val="hidden"/>
                                      </p:to>
                                    </p:set>
                                  </p:childTnLst>
                                </p:cTn>
                              </p:par>
                              <p:par>
                                <p:cTn id="174" presetID="22" presetClass="exit" presetSubtype="4" fill="hold" nodeType="withEffect">
                                  <p:stCondLst>
                                    <p:cond delay="0"/>
                                  </p:stCondLst>
                                  <p:childTnLst>
                                    <p:animEffect transition="out" filter="wipe(down)">
                                      <p:cBhvr>
                                        <p:cTn id="175" dur="500"/>
                                        <p:tgtEl>
                                          <p:spTgt spid="18"/>
                                        </p:tgtEl>
                                      </p:cBhvr>
                                    </p:animEffect>
                                    <p:set>
                                      <p:cBhvr>
                                        <p:cTn id="176" dur="1" fill="hold">
                                          <p:stCondLst>
                                            <p:cond delay="499"/>
                                          </p:stCondLst>
                                        </p:cTn>
                                        <p:tgtEl>
                                          <p:spTgt spid="18"/>
                                        </p:tgtEl>
                                        <p:attrNameLst>
                                          <p:attrName>style.visibility</p:attrName>
                                        </p:attrNameLst>
                                      </p:cBhvr>
                                      <p:to>
                                        <p:strVal val="hidden"/>
                                      </p:to>
                                    </p:set>
                                  </p:childTnLst>
                                </p:cTn>
                              </p:par>
                            </p:childTnLst>
                          </p:cTn>
                        </p:par>
                      </p:childTnLst>
                    </p:cTn>
                  </p:par>
                  <p:par>
                    <p:cTn id="177" fill="hold" nodeType="clickPar">
                      <p:stCondLst>
                        <p:cond delay="indefinite"/>
                        <p:cond evt="onBegin" delay="0">
                          <p:tn val="176"/>
                        </p:cond>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19"/>
                                        </p:tgtEl>
                                        <p:attrNameLst>
                                          <p:attrName>style.visibility</p:attrName>
                                        </p:attrNameLst>
                                      </p:cBhvr>
                                      <p:to>
                                        <p:strVal val="visible"/>
                                      </p:to>
                                    </p:set>
                                    <p:animEffect transition="in" filter="wipe(left)">
                                      <p:cBhvr>
                                        <p:cTn id="181" dur="500"/>
                                        <p:tgtEl>
                                          <p:spTgt spid="19"/>
                                        </p:tgtEl>
                                      </p:cBhvr>
                                    </p:animEffect>
                                  </p:childTnLst>
                                </p:cTn>
                              </p:par>
                            </p:childTnLst>
                          </p:cTn>
                        </p:par>
                      </p:childTnLst>
                    </p:cTn>
                  </p:par>
                  <p:par>
                    <p:cTn id="182" fill="hold" nodeType="clickPar">
                      <p:stCondLst>
                        <p:cond delay="indefinite"/>
                        <p:cond evt="onBegin" delay="0">
                          <p:tn val="181"/>
                        </p:cond>
                      </p:stCondLst>
                      <p:childTnLst>
                        <p:par>
                          <p:cTn id="183" fill="hold">
                            <p:stCondLst>
                              <p:cond delay="0"/>
                            </p:stCondLst>
                            <p:childTnLst>
                              <p:par>
                                <p:cTn id="184" presetID="22" presetClass="entr" presetSubtype="8" fill="hold" nodeType="clickEffect">
                                  <p:stCondLst>
                                    <p:cond delay="0"/>
                                  </p:stCondLst>
                                  <p:childTnLst>
                                    <p:set>
                                      <p:cBhvr>
                                        <p:cTn id="185" dur="1" fill="hold">
                                          <p:stCondLst>
                                            <p:cond delay="0"/>
                                          </p:stCondLst>
                                        </p:cTn>
                                        <p:tgtEl>
                                          <p:spTgt spid="20"/>
                                        </p:tgtEl>
                                        <p:attrNameLst>
                                          <p:attrName>style.visibility</p:attrName>
                                        </p:attrNameLst>
                                      </p:cBhvr>
                                      <p:to>
                                        <p:strVal val="visible"/>
                                      </p:to>
                                    </p:set>
                                    <p:animEffect transition="in" filter="wipe(left)">
                                      <p:cBhvr>
                                        <p:cTn id="186" dur="500"/>
                                        <p:tgtEl>
                                          <p:spTgt spid="20"/>
                                        </p:tgtEl>
                                      </p:cBhvr>
                                    </p:animEffect>
                                  </p:childTnLst>
                                </p:cTn>
                              </p:par>
                            </p:childTnLst>
                          </p:cTn>
                        </p:par>
                      </p:childTnLst>
                    </p:cTn>
                  </p:par>
                  <p:par>
                    <p:cTn id="187" fill="hold" nodeType="clickPar">
                      <p:stCondLst>
                        <p:cond delay="indefinite"/>
                        <p:cond evt="onBegin" delay="0">
                          <p:tn val="186"/>
                        </p:cond>
                      </p:stCondLst>
                      <p:childTnLst>
                        <p:par>
                          <p:cTn id="188" fill="hold">
                            <p:stCondLst>
                              <p:cond delay="0"/>
                            </p:stCondLst>
                            <p:childTnLst>
                              <p:par>
                                <p:cTn id="189" presetID="22" presetClass="entr" presetSubtype="1" fill="hold" nodeType="clickEffect">
                                  <p:stCondLst>
                                    <p:cond delay="0"/>
                                  </p:stCondLst>
                                  <p:childTnLst>
                                    <p:set>
                                      <p:cBhvr>
                                        <p:cTn id="190" dur="1" fill="hold">
                                          <p:stCondLst>
                                            <p:cond delay="0"/>
                                          </p:stCondLst>
                                        </p:cTn>
                                        <p:tgtEl>
                                          <p:spTgt spid="23"/>
                                        </p:tgtEl>
                                        <p:attrNameLst>
                                          <p:attrName>style.visibility</p:attrName>
                                        </p:attrNameLst>
                                      </p:cBhvr>
                                      <p:to>
                                        <p:strVal val="visible"/>
                                      </p:to>
                                    </p:set>
                                    <p:animEffect transition="in" filter="wipe(up)">
                                      <p:cBhvr>
                                        <p:cTn id="191" dur="500"/>
                                        <p:tgtEl>
                                          <p:spTgt spid="23"/>
                                        </p:tgtEl>
                                      </p:cBhvr>
                                    </p:animEffect>
                                  </p:childTnLst>
                                </p:cTn>
                              </p:par>
                            </p:childTnLst>
                          </p:cTn>
                        </p:par>
                      </p:childTnLst>
                    </p:cTn>
                  </p:par>
                  <p:par>
                    <p:cTn id="192" fill="hold" nodeType="clickPar">
                      <p:stCondLst>
                        <p:cond delay="indefinite"/>
                        <p:cond evt="onBegin" delay="0">
                          <p:tn val="191"/>
                        </p:cond>
                      </p:stCondLst>
                      <p:childTnLst>
                        <p:par>
                          <p:cTn id="193" fill="hold">
                            <p:stCondLst>
                              <p:cond delay="0"/>
                            </p:stCondLst>
                            <p:childTnLst>
                              <p:par>
                                <p:cTn id="194" presetID="22" presetClass="entr" presetSubtype="1" fill="hold" grpId="0" nodeType="clickEffect">
                                  <p:stCondLst>
                                    <p:cond delay="0"/>
                                  </p:stCondLst>
                                  <p:childTnLst>
                                    <p:set>
                                      <p:cBhvr>
                                        <p:cTn id="195" dur="1" fill="hold">
                                          <p:stCondLst>
                                            <p:cond delay="0"/>
                                          </p:stCondLst>
                                        </p:cTn>
                                        <p:tgtEl>
                                          <p:spTgt spid="22"/>
                                        </p:tgtEl>
                                        <p:attrNameLst>
                                          <p:attrName>style.visibility</p:attrName>
                                        </p:attrNameLst>
                                      </p:cBhvr>
                                      <p:to>
                                        <p:strVal val="visible"/>
                                      </p:to>
                                    </p:set>
                                    <p:animEffect transition="in" filter="wipe(up)">
                                      <p:cBhvr>
                                        <p:cTn id="196" dur="500"/>
                                        <p:tgtEl>
                                          <p:spTgt spid="22"/>
                                        </p:tgtEl>
                                      </p:cBhvr>
                                    </p:animEffect>
                                  </p:childTnLst>
                                </p:cTn>
                              </p:par>
                              <p:par>
                                <p:cTn id="197" presetID="22" presetClass="entr" presetSubtype="1" fill="hold" grpId="0" nodeType="withEffect">
                                  <p:stCondLst>
                                    <p:cond delay="0"/>
                                  </p:stCondLst>
                                  <p:childTnLst>
                                    <p:set>
                                      <p:cBhvr>
                                        <p:cTn id="198" dur="1" fill="hold">
                                          <p:stCondLst>
                                            <p:cond delay="0"/>
                                          </p:stCondLst>
                                        </p:cTn>
                                        <p:tgtEl>
                                          <p:spTgt spid="21"/>
                                        </p:tgtEl>
                                        <p:attrNameLst>
                                          <p:attrName>style.visibility</p:attrName>
                                        </p:attrNameLst>
                                      </p:cBhvr>
                                      <p:to>
                                        <p:strVal val="visible"/>
                                      </p:to>
                                    </p:set>
                                    <p:animEffect transition="in" filter="wipe(up)">
                                      <p:cBhvr>
                                        <p:cTn id="199" dur="500"/>
                                        <p:tgtEl>
                                          <p:spTgt spid="21"/>
                                        </p:tgtEl>
                                      </p:cBhvr>
                                    </p:animEffect>
                                  </p:childTnLst>
                                </p:cTn>
                              </p:par>
                            </p:childTnLst>
                          </p:cTn>
                        </p:par>
                      </p:childTnLst>
                    </p:cTn>
                  </p:par>
                  <p:par>
                    <p:cTn id="200" fill="hold" nodeType="clickPar">
                      <p:stCondLst>
                        <p:cond delay="indefinite"/>
                        <p:cond evt="onBegin" delay="0">
                          <p:tn val="199"/>
                        </p:cond>
                      </p:stCondLst>
                      <p:childTnLst>
                        <p:par>
                          <p:cTn id="201" fill="hold">
                            <p:stCondLst>
                              <p:cond delay="0"/>
                            </p:stCondLst>
                            <p:childTnLst>
                              <p:par>
                                <p:cTn id="202" presetID="22" presetClass="exit" presetSubtype="4" fill="hold" grpId="1" nodeType="clickEffect">
                                  <p:stCondLst>
                                    <p:cond delay="0"/>
                                  </p:stCondLst>
                                  <p:childTnLst>
                                    <p:animEffect transition="out" filter="wipe(down)">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par>
                    <p:cTn id="205" fill="hold" nodeType="clickPar">
                      <p:stCondLst>
                        <p:cond delay="indefinite"/>
                        <p:cond evt="onBegin" delay="0">
                          <p:tn val="204"/>
                        </p:cond>
                      </p:stCondLst>
                      <p:childTnLst>
                        <p:par>
                          <p:cTn id="206" fill="hold">
                            <p:stCondLst>
                              <p:cond delay="0"/>
                            </p:stCondLst>
                            <p:childTnLst>
                              <p:par>
                                <p:cTn id="207" presetID="22" presetClass="exit" presetSubtype="4" fill="hold" grpId="1" nodeType="clickEffect">
                                  <p:stCondLst>
                                    <p:cond delay="0"/>
                                  </p:stCondLst>
                                  <p:childTnLst>
                                    <p:animEffect transition="out" filter="wipe(down)">
                                      <p:cBhvr>
                                        <p:cTn id="208" dur="500"/>
                                        <p:tgtEl>
                                          <p:spTgt spid="22"/>
                                        </p:tgtEl>
                                      </p:cBhvr>
                                    </p:animEffect>
                                    <p:set>
                                      <p:cBhvr>
                                        <p:cTn id="209" dur="1" fill="hold">
                                          <p:stCondLst>
                                            <p:cond delay="499"/>
                                          </p:stCondLst>
                                        </p:cTn>
                                        <p:tgtEl>
                                          <p:spTgt spid="22"/>
                                        </p:tgtEl>
                                        <p:attrNameLst>
                                          <p:attrName>style.visibility</p:attrName>
                                        </p:attrNameLst>
                                      </p:cBhvr>
                                      <p:to>
                                        <p:strVal val="hidden"/>
                                      </p:to>
                                    </p:set>
                                  </p:childTnLst>
                                </p:cTn>
                              </p:par>
                              <p:par>
                                <p:cTn id="210" presetID="22" presetClass="exit" presetSubtype="4" fill="hold" nodeType="withEffect">
                                  <p:stCondLst>
                                    <p:cond delay="0"/>
                                  </p:stCondLst>
                                  <p:childTnLst>
                                    <p:animEffect transition="out" filter="wipe(down)">
                                      <p:cBhvr>
                                        <p:cTn id="211" dur="500"/>
                                        <p:tgtEl>
                                          <p:spTgt spid="23"/>
                                        </p:tgtEl>
                                      </p:cBhvr>
                                    </p:animEffect>
                                    <p:set>
                                      <p:cBhvr>
                                        <p:cTn id="212" dur="1" fill="hold">
                                          <p:stCondLst>
                                            <p:cond delay="499"/>
                                          </p:stCondLst>
                                        </p:cTn>
                                        <p:tgtEl>
                                          <p:spTgt spid="23"/>
                                        </p:tgtEl>
                                        <p:attrNameLst>
                                          <p:attrName>style.visibility</p:attrName>
                                        </p:attrNameLst>
                                      </p:cBhvr>
                                      <p:to>
                                        <p:strVal val="hidden"/>
                                      </p:to>
                                    </p:set>
                                  </p:childTnLst>
                                </p:cTn>
                              </p:par>
                            </p:childTnLst>
                          </p:cTn>
                        </p:par>
                      </p:childTnLst>
                    </p:cTn>
                  </p:par>
                  <p:par>
                    <p:cTn id="213" fill="hold" nodeType="clickPar">
                      <p:stCondLst>
                        <p:cond delay="indefinite"/>
                        <p:cond evt="onBegin" delay="0">
                          <p:tn val="212"/>
                        </p:cond>
                      </p:stCondLst>
                      <p:childTnLst>
                        <p:par>
                          <p:cTn id="214" fill="hold">
                            <p:stCondLst>
                              <p:cond delay="0"/>
                            </p:stCondLst>
                            <p:childTnLst>
                              <p:par>
                                <p:cTn id="215" presetID="16" presetClass="entr" presetSubtype="21" fill="hold" grpId="0" nodeType="clickEffect">
                                  <p:stCondLst>
                                    <p:cond delay="0"/>
                                  </p:stCondLst>
                                  <p:childTnLst>
                                    <p:set>
                                      <p:cBhvr>
                                        <p:cTn id="216" dur="1" fill="hold">
                                          <p:stCondLst>
                                            <p:cond delay="0"/>
                                          </p:stCondLst>
                                        </p:cTn>
                                        <p:tgtEl>
                                          <p:spTgt spid="26"/>
                                        </p:tgtEl>
                                        <p:attrNameLst>
                                          <p:attrName>style.visibility</p:attrName>
                                        </p:attrNameLst>
                                      </p:cBhvr>
                                      <p:to>
                                        <p:strVal val="visible"/>
                                      </p:to>
                                    </p:set>
                                    <p:animEffect transition="in" filter="barn(inVertical)">
                                      <p:cBhvr>
                                        <p:cTn id="2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7" grpId="0" animBg="1"/>
      <p:bldP spid="27" grpId="1" animBg="1"/>
      <p:bldP spid="28" grpId="0" animBg="1"/>
      <p:bldP spid="28" grpId="1" animBg="1"/>
      <p:bldP spid="25" grpId="0"/>
      <p:bldP spid="24" grpId="0"/>
      <p:bldP spid="24" grpId="1"/>
      <p:bldP spid="11" grpId="0" animBg="1"/>
      <p:bldP spid="11" grpId="1" animBg="1"/>
      <p:bldP spid="15" grpId="0" animBg="1"/>
      <p:bldP spid="15" grpId="1" animBg="1"/>
      <p:bldP spid="21" grpId="0" animBg="1"/>
      <p:bldP spid="21" grpId="1" animBg="1"/>
      <p:bldP spid="22" grpId="0"/>
      <p:bldP spid="22" grpId="1"/>
      <p:bldP spid="26"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8615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凸透镜成像规律及其应用</a:t>
            </a:r>
          </a:p>
        </p:txBody>
      </p:sp>
      <p:sp>
        <p:nvSpPr>
          <p:cNvPr id="6" name="文本框 5" title=""/>
          <p:cNvSpPr txBox="1"/>
          <p:nvPr/>
        </p:nvSpPr>
        <p:spPr>
          <a:xfrm>
            <a:off x="292735" y="1351280"/>
            <a:ext cx="11397615" cy="230695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（2023·广西）</a:t>
            </a:r>
            <a:r>
              <a:rPr sz="1600">
                <a:latin typeface="微软雅黑" panose="020b0503020204020204" charset="-122"/>
                <a:ea typeface="微软雅黑" panose="020b0503020204020204" charset="-122"/>
                <a:cs typeface="微软雅黑" panose="020b0503020204020204" charset="-122"/>
              </a:rPr>
              <a:t>小明用自制的“水凸透镜”探究凸透镜成像规律，当蜡烛、“水凸透镜”和光屏位于如图所示的位置时，光屏上呈现烛焰清晰的像，下列说法正确的是（     ）。</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A. 此时成像特点与照相机的相同；</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B. 此时“水凸透镜”的焦距为15.0cm；</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C. 调节“水凸透镜”的厚度可改变其焦距；</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D. 蜡烛燃烧变短，光屏上的像会向上移动</a:t>
            </a:r>
          </a:p>
        </p:txBody>
      </p:sp>
      <p:sp>
        <p:nvSpPr>
          <p:cNvPr id="25" name="文本框 24" title=""/>
          <p:cNvSpPr txBox="1"/>
          <p:nvPr/>
        </p:nvSpPr>
        <p:spPr>
          <a:xfrm>
            <a:off x="5433695" y="1838960"/>
            <a:ext cx="473710"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CD</a:t>
            </a:r>
          </a:p>
        </p:txBody>
      </p:sp>
      <p:pic>
        <p:nvPicPr>
          <p:cNvPr id="2" name="图片 -2147482216" title=""/>
          <p:cNvPicPr>
            <a:picLocks noChangeAspect="1"/>
          </p:cNvPicPr>
          <p:nvPr/>
        </p:nvPicPr>
        <p:blipFill>
          <a:blip r:embed="rId3"/>
          <a:stretch>
            <a:fillRect/>
          </a:stretch>
        </p:blipFill>
        <p:spPr>
          <a:xfrm>
            <a:off x="6911975" y="1838960"/>
            <a:ext cx="3573780" cy="1354455"/>
          </a:xfrm>
          <a:prstGeom prst="rect">
            <a:avLst/>
          </a:prstGeom>
          <a:noFill/>
          <a:ln w="9525">
            <a:noFill/>
          </a:ln>
        </p:spPr>
      </p:pic>
      <p:sp>
        <p:nvSpPr>
          <p:cNvPr id="29" name="矩形标注 28" title=""/>
          <p:cNvSpPr/>
          <p:nvPr/>
        </p:nvSpPr>
        <p:spPr>
          <a:xfrm>
            <a:off x="353695" y="1086485"/>
            <a:ext cx="8925560" cy="396875"/>
          </a:xfrm>
          <a:prstGeom prst="wedgeRectCallout">
            <a:avLst>
              <a:gd name="adj1" fmla="val -30044"/>
              <a:gd name="adj2" fmla="val 22504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由图可知，此时光屏上成倒立放大的实像，而照相机的成像原理是根据凸透镜成倒立缩小的实像</a:t>
            </a:r>
          </a:p>
        </p:txBody>
      </p:sp>
      <p:sp>
        <p:nvSpPr>
          <p:cNvPr id="30" name="矩形标注 29" title=""/>
          <p:cNvSpPr/>
          <p:nvPr/>
        </p:nvSpPr>
        <p:spPr>
          <a:xfrm>
            <a:off x="3994785" y="2131695"/>
            <a:ext cx="5616575" cy="856615"/>
          </a:xfrm>
          <a:prstGeom prst="wedgeRectCallout">
            <a:avLst>
              <a:gd name="adj1" fmla="val -51741"/>
              <a:gd name="adj2" fmla="val 2071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此时物距u=15cm，像距v=29cm，光屏上成倒立放大的实像，水透镜的焦距</a:t>
            </a:r>
          </a:p>
        </p:txBody>
      </p:sp>
      <p:pic>
        <p:nvPicPr>
          <p:cNvPr id="7" name="图片 -2147482213" title=""/>
          <p:cNvPicPr>
            <a:picLocks noChangeAspect="1"/>
          </p:cNvPicPr>
          <p:nvPr/>
        </p:nvPicPr>
        <p:blipFill>
          <a:blip r:embed="rId4"/>
          <a:stretch>
            <a:fillRect/>
          </a:stretch>
        </p:blipFill>
        <p:spPr>
          <a:xfrm>
            <a:off x="5778500" y="2618105"/>
            <a:ext cx="1902460" cy="291465"/>
          </a:xfrm>
          <a:prstGeom prst="rect">
            <a:avLst/>
          </a:prstGeom>
          <a:noFill/>
          <a:ln w="9525">
            <a:noFill/>
          </a:ln>
        </p:spPr>
      </p:pic>
      <p:sp>
        <p:nvSpPr>
          <p:cNvPr id="32" name="文本框 31" title=""/>
          <p:cNvSpPr txBox="1"/>
          <p:nvPr/>
        </p:nvSpPr>
        <p:spPr>
          <a:xfrm>
            <a:off x="5433695" y="3206750"/>
            <a:ext cx="6614795" cy="33718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凸向水透镜内注水和排水，通过调节“水凸透镜”的厚度去改变其焦距</a:t>
            </a:r>
          </a:p>
        </p:txBody>
      </p:sp>
      <p:cxnSp>
        <p:nvCxnSpPr>
          <p:cNvPr id="33" name="直接连接符 32" title=""/>
          <p:cNvCxnSpPr/>
          <p:nvPr/>
        </p:nvCxnSpPr>
        <p:spPr>
          <a:xfrm>
            <a:off x="4208780" y="3098800"/>
            <a:ext cx="1348740" cy="263525"/>
          </a:xfrm>
          <a:prstGeom prst="line">
            <a:avLst/>
          </a:prstGeom>
          <a:ln w="28575" cmpd="sng">
            <a:solidFill>
              <a:srgbClr val="EE20F0"/>
            </a:solidFill>
            <a:prstDash val="solid"/>
          </a:ln>
        </p:spPr>
        <p:style>
          <a:lnRef idx="1">
            <a:schemeClr val="accent1"/>
          </a:lnRef>
          <a:fillRef idx="0">
            <a:schemeClr val="accent1"/>
          </a:fillRef>
          <a:effectRef idx="0">
            <a:schemeClr val="accent1"/>
          </a:effectRef>
          <a:fontRef idx="minor">
            <a:schemeClr val="tx1"/>
          </a:fontRef>
        </p:style>
      </p:cxnSp>
      <p:sp>
        <p:nvSpPr>
          <p:cNvPr id="34" name="文本框 33" title=""/>
          <p:cNvSpPr txBox="1"/>
          <p:nvPr/>
        </p:nvSpPr>
        <p:spPr>
          <a:xfrm>
            <a:off x="5911850" y="1793875"/>
            <a:ext cx="6280150" cy="337185"/>
          </a:xfrm>
          <a:prstGeom prst="rect">
            <a:avLst/>
          </a:prstGeom>
          <a:noFill/>
        </p:spPr>
        <p:txBody>
          <a:bodyPr wrap="square" rtlCol="0">
            <a:spAutoFit/>
          </a:bodyPr>
          <a:lstStyle/>
          <a:p>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过凸透镜光心的光线沿直线传播，蜡烛燃烧变短后像向光屏上方移动</a:t>
            </a:r>
          </a:p>
        </p:txBody>
      </p:sp>
      <p:cxnSp>
        <p:nvCxnSpPr>
          <p:cNvPr id="35" name="直接连接符 34" title=""/>
          <p:cNvCxnSpPr>
            <a:stCxn id="34" idx="1"/>
          </p:cNvCxnSpPr>
          <p:nvPr/>
        </p:nvCxnSpPr>
        <p:spPr>
          <a:xfrm flipH="1">
            <a:off x="4171315" y="1962785"/>
            <a:ext cx="1740535" cy="1440815"/>
          </a:xfrm>
          <a:prstGeom prst="line">
            <a:avLst/>
          </a:prstGeom>
          <a:ln w="28575" cmpd="sng">
            <a:solidFill>
              <a:schemeClr val="tx2">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title=""/>
          <p:cNvCxnSpPr/>
          <p:nvPr/>
        </p:nvCxnSpPr>
        <p:spPr>
          <a:xfrm>
            <a:off x="192405" y="3636645"/>
            <a:ext cx="11887200" cy="0"/>
          </a:xfrm>
          <a:prstGeom prst="line">
            <a:avLst/>
          </a:prstGeom>
          <a:ln w="28575" cmpd="sng">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37" name="文本框 36" title=""/>
          <p:cNvSpPr txBox="1"/>
          <p:nvPr/>
        </p:nvSpPr>
        <p:spPr>
          <a:xfrm>
            <a:off x="292735" y="3762375"/>
            <a:ext cx="11632565" cy="46037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3</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（2023·宁夏）</a:t>
            </a:r>
            <a:r>
              <a:rPr sz="1600">
                <a:latin typeface="微软雅黑" panose="020b0503020204020204" charset="-122"/>
                <a:ea typeface="微软雅黑" panose="020b0503020204020204" charset="-122"/>
                <a:cs typeface="微软雅黑" panose="020b0503020204020204" charset="-122"/>
              </a:rPr>
              <a:t>如图是“探究凸透镜成像规律”的实验，其中成像性质与投影仪成像性质相同的是（     ）。</a:t>
            </a:r>
          </a:p>
        </p:txBody>
      </p:sp>
      <p:pic>
        <p:nvPicPr>
          <p:cNvPr id="9" name="图片 -2147482154" title=""/>
          <p:cNvPicPr>
            <a:picLocks noChangeAspect="1"/>
          </p:cNvPicPr>
          <p:nvPr/>
        </p:nvPicPr>
        <p:blipFill>
          <a:blip r:embed="rId5"/>
          <a:stretch>
            <a:fillRect/>
          </a:stretch>
        </p:blipFill>
        <p:spPr>
          <a:xfrm>
            <a:off x="2574608" y="4363403"/>
            <a:ext cx="6191885" cy="1767205"/>
          </a:xfrm>
          <a:prstGeom prst="rect">
            <a:avLst/>
          </a:prstGeom>
          <a:noFill/>
          <a:ln w="9525">
            <a:noFill/>
          </a:ln>
        </p:spPr>
      </p:pic>
      <p:sp>
        <p:nvSpPr>
          <p:cNvPr id="38" name="矩形标注 37" title=""/>
          <p:cNvSpPr/>
          <p:nvPr/>
        </p:nvSpPr>
        <p:spPr>
          <a:xfrm>
            <a:off x="259080" y="4235450"/>
            <a:ext cx="2219960" cy="1423670"/>
          </a:xfrm>
          <a:prstGeom prst="wedgeRectCallout">
            <a:avLst>
              <a:gd name="adj1" fmla="val 60440"/>
              <a:gd name="adj2" fmla="val -187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物距大于像距，且能在光屏上成实像，成倒立缩小的实像，应用于照相机</a:t>
            </a:r>
          </a:p>
        </p:txBody>
      </p:sp>
      <p:sp>
        <p:nvSpPr>
          <p:cNvPr id="40" name="矩形标注 39" title=""/>
          <p:cNvSpPr/>
          <p:nvPr/>
        </p:nvSpPr>
        <p:spPr>
          <a:xfrm>
            <a:off x="8982075" y="4292600"/>
            <a:ext cx="3097530" cy="708025"/>
          </a:xfrm>
          <a:prstGeom prst="wedgeRectCallout">
            <a:avLst>
              <a:gd name="adj1" fmla="val -59758"/>
              <a:gd name="adj2" fmla="val 3053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物距等于像距，且能在光屏上成实像，此时成倒立等大的实像</a:t>
            </a:r>
          </a:p>
        </p:txBody>
      </p:sp>
      <p:sp>
        <p:nvSpPr>
          <p:cNvPr id="41" name="矩形标注 40" title=""/>
          <p:cNvSpPr/>
          <p:nvPr/>
        </p:nvSpPr>
        <p:spPr>
          <a:xfrm>
            <a:off x="749300" y="6271895"/>
            <a:ext cx="7282815" cy="480060"/>
          </a:xfrm>
          <a:prstGeom prst="wedgeRectCallout">
            <a:avLst>
              <a:gd name="adj1" fmla="val -20042"/>
              <a:gd name="adj2" fmla="val -8917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物距小于像距，且能在光屏上成实像，此时成倒立放大的实像，应用于投影仪</a:t>
            </a:r>
          </a:p>
        </p:txBody>
      </p:sp>
      <p:sp>
        <p:nvSpPr>
          <p:cNvPr id="42" name="矩形标注 41" title=""/>
          <p:cNvSpPr/>
          <p:nvPr/>
        </p:nvSpPr>
        <p:spPr>
          <a:xfrm>
            <a:off x="8982075" y="5267325"/>
            <a:ext cx="3097530" cy="1206500"/>
          </a:xfrm>
          <a:prstGeom prst="wedgeRectCallout">
            <a:avLst>
              <a:gd name="adj1" fmla="val -57462"/>
              <a:gd name="adj2" fmla="val 1115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不能在光屏上成实像，物距在一倍焦距之内，因此此时成正立放大的虚像，应用于放大镜</a:t>
            </a:r>
          </a:p>
        </p:txBody>
      </p:sp>
      <p:sp>
        <p:nvSpPr>
          <p:cNvPr id="43" name="文本框 42" title=""/>
          <p:cNvSpPr txBox="1"/>
          <p:nvPr/>
        </p:nvSpPr>
        <p:spPr>
          <a:xfrm>
            <a:off x="10485755" y="3869690"/>
            <a:ext cx="318770"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left)">
                                      <p:cBhvr>
                                        <p:cTn id="51" dur="500"/>
                                        <p:tgtEl>
                                          <p:spTgt spid="6">
                                            <p:txEl>
                                              <p:pRg st="4" end="4"/>
                                            </p:txEl>
                                          </p:spTgt>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xit" presetSubtype="4" fill="hold" grpId="1" nodeType="clickEffect">
                                  <p:stCondLst>
                                    <p:cond delay="0"/>
                                  </p:stCondLst>
                                  <p:childTnLst>
                                    <p:animEffect transition="out" filter="wipe(down)">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down)">
                                      <p:cBhvr>
                                        <p:cTn id="66" dur="500"/>
                                        <p:tgtEl>
                                          <p:spTgt spid="30"/>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xit" presetSubtype="4" fill="hold" grpId="1" nodeType="clickEffect">
                                  <p:stCondLst>
                                    <p:cond delay="0"/>
                                  </p:stCondLst>
                                  <p:childTnLst>
                                    <p:animEffect transition="out" filter="wipe(down)">
                                      <p:cBhvr>
                                        <p:cTn id="75" dur="500"/>
                                        <p:tgtEl>
                                          <p:spTgt spid="30"/>
                                        </p:tgtEl>
                                      </p:cBhvr>
                                    </p:animEffect>
                                    <p:set>
                                      <p:cBhvr>
                                        <p:cTn id="76" dur="1" fill="hold">
                                          <p:stCondLst>
                                            <p:cond delay="499"/>
                                          </p:stCondLst>
                                        </p:cTn>
                                        <p:tgtEl>
                                          <p:spTgt spid="30"/>
                                        </p:tgtEl>
                                        <p:attrNameLst>
                                          <p:attrName>style.visibility</p:attrName>
                                        </p:attrNameLst>
                                      </p:cBhvr>
                                      <p:to>
                                        <p:strVal val="hidden"/>
                                      </p:to>
                                    </p:se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500"/>
                                        <p:tgtEl>
                                          <p:spTgt spid="33"/>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par>
                                <p:cTn id="92" presetID="22" presetClass="exit" presetSubtype="4" fill="hold" nodeType="withEffect">
                                  <p:stCondLst>
                                    <p:cond delay="0"/>
                                  </p:stCondLst>
                                  <p:childTnLst>
                                    <p:animEffect transition="out" filter="wipe(down)">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childTnLst>
                          </p:cTn>
                        </p:par>
                      </p:childTnLst>
                    </p:cTn>
                  </p:par>
                  <p:par>
                    <p:cTn id="95" fill="hold" nodeType="clickPar">
                      <p:stCondLst>
                        <p:cond delay="indefinite"/>
                        <p:cond evt="onBegin" delay="0">
                          <p:tn val="94"/>
                        </p:cond>
                      </p:stCondLst>
                      <p:childTnLst>
                        <p:par>
                          <p:cTn id="96" fill="hold">
                            <p:stCondLst>
                              <p:cond delay="0"/>
                            </p:stCondLst>
                            <p:childTnLst>
                              <p:par>
                                <p:cTn id="97" presetID="22" presetClass="exit" presetSubtype="8" fill="hold" nodeType="clickEffect">
                                  <p:stCondLst>
                                    <p:cond delay="0"/>
                                  </p:stCondLst>
                                  <p:childTnLst>
                                    <p:animEffect transition="out" filter="wipe(left)">
                                      <p:cBhvr>
                                        <p:cTn id="98" dur="500"/>
                                        <p:tgtEl>
                                          <p:spTgt spid="33"/>
                                        </p:tgtEl>
                                      </p:cBhvr>
                                    </p:animEffect>
                                    <p:set>
                                      <p:cBhvr>
                                        <p:cTn id="99" dur="1" fill="hold">
                                          <p:stCondLst>
                                            <p:cond delay="499"/>
                                          </p:stCondLst>
                                        </p:cTn>
                                        <p:tgtEl>
                                          <p:spTgt spid="33"/>
                                        </p:tgtEl>
                                        <p:attrNameLst>
                                          <p:attrName>style.visibility</p:attrName>
                                        </p:attrNameLst>
                                      </p:cBhvr>
                                      <p:to>
                                        <p:strVal val="hidden"/>
                                      </p:to>
                                    </p:set>
                                  </p:childTnLst>
                                </p:cTn>
                              </p:par>
                            </p:childTnLst>
                          </p:cTn>
                        </p:par>
                      </p:childTnLst>
                    </p:cTn>
                  </p:par>
                  <p:par>
                    <p:cTn id="100" fill="hold" nodeType="clickPar">
                      <p:stCondLst>
                        <p:cond delay="indefinite"/>
                        <p:cond evt="onBegin" delay="0">
                          <p:tn val="99"/>
                        </p:cond>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left)">
                                      <p:cBhvr>
                                        <p:cTn id="104" dur="500"/>
                                        <p:tgtEl>
                                          <p:spTgt spid="35"/>
                                        </p:tgtEl>
                                      </p:cBhvr>
                                    </p:animEffect>
                                  </p:childTnLst>
                                </p:cTn>
                              </p:par>
                            </p:childTnLst>
                          </p:cTn>
                        </p:par>
                      </p:childTnLst>
                    </p:cTn>
                  </p:par>
                  <p:par>
                    <p:cTn id="105" fill="hold" nodeType="clickPar">
                      <p:stCondLst>
                        <p:cond delay="indefinite"/>
                        <p:cond evt="onBegin" delay="0">
                          <p:tn val="104"/>
                        </p:cond>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up)">
                                      <p:cBhvr>
                                        <p:cTn id="109" dur="500"/>
                                        <p:tgtEl>
                                          <p:spTgt spid="34"/>
                                        </p:tgtEl>
                                      </p:cBhvr>
                                    </p:animEffect>
                                  </p:childTnLst>
                                </p:cTn>
                              </p:par>
                            </p:childTnLst>
                          </p:cTn>
                        </p:par>
                      </p:childTnLst>
                    </p:cTn>
                  </p:par>
                  <p:par>
                    <p:cTn id="110" fill="hold" nodeType="clickPar">
                      <p:stCondLst>
                        <p:cond delay="indefinite"/>
                        <p:cond evt="onBegin" delay="0">
                          <p:tn val="109"/>
                        </p:cond>
                      </p:stCondLst>
                      <p:childTnLst>
                        <p:par>
                          <p:cTn id="111" fill="hold">
                            <p:stCondLst>
                              <p:cond delay="0"/>
                            </p:stCondLst>
                            <p:childTnLst>
                              <p:par>
                                <p:cTn id="112" presetID="22" presetClass="exit" presetSubtype="4" fill="hold" nodeType="clickEffect">
                                  <p:stCondLst>
                                    <p:cond delay="0"/>
                                  </p:stCondLst>
                                  <p:childTnLst>
                                    <p:animEffect transition="out" filter="wipe(down)">
                                      <p:cBhvr>
                                        <p:cTn id="113" dur="500"/>
                                        <p:tgtEl>
                                          <p:spTgt spid="35"/>
                                        </p:tgtEl>
                                      </p:cBhvr>
                                    </p:animEffect>
                                    <p:set>
                                      <p:cBhvr>
                                        <p:cTn id="114" dur="1" fill="hold">
                                          <p:stCondLst>
                                            <p:cond delay="499"/>
                                          </p:stCondLst>
                                        </p:cTn>
                                        <p:tgtEl>
                                          <p:spTgt spid="35"/>
                                        </p:tgtEl>
                                        <p:attrNameLst>
                                          <p:attrName>style.visibility</p:attrName>
                                        </p:attrNameLst>
                                      </p:cBhvr>
                                      <p:to>
                                        <p:strVal val="hidden"/>
                                      </p:to>
                                    </p:set>
                                  </p:childTnLst>
                                </p:cTn>
                              </p:par>
                              <p:par>
                                <p:cTn id="115" presetID="22" presetClass="exit" presetSubtype="4" fill="hold" nodeType="withEffect">
                                  <p:stCondLst>
                                    <p:cond delay="0"/>
                                  </p:stCondLst>
                                  <p:childTnLst>
                                    <p:animEffect transition="out" filter="wipe(down)">
                                      <p:cBhvr>
                                        <p:cTn id="116" dur="500"/>
                                        <p:tgtEl>
                                          <p:spTgt spid="34"/>
                                        </p:tgtEl>
                                      </p:cBhvr>
                                    </p:animEffect>
                                    <p:set>
                                      <p:cBhvr>
                                        <p:cTn id="117" dur="1" fill="hold">
                                          <p:stCondLst>
                                            <p:cond delay="499"/>
                                          </p:stCondLst>
                                        </p:cTn>
                                        <p:tgtEl>
                                          <p:spTgt spid="34"/>
                                        </p:tgtEl>
                                        <p:attrNameLst>
                                          <p:attrName>style.visibility</p:attrName>
                                        </p:attrNameLst>
                                      </p:cBhvr>
                                      <p:to>
                                        <p:strVal val="hidden"/>
                                      </p:to>
                                    </p:set>
                                  </p:childTnLst>
                                </p:cTn>
                              </p:par>
                            </p:childTnLst>
                          </p:cTn>
                        </p:par>
                      </p:childTnLst>
                    </p:cTn>
                  </p:par>
                  <p:par>
                    <p:cTn id="118" fill="hold" nodeType="clickPar">
                      <p:stCondLst>
                        <p:cond delay="indefinite"/>
                        <p:cond evt="onBegin" delay="0">
                          <p:tn val="117"/>
                        </p:cond>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arn(inVertical)">
                                      <p:cBhvr>
                                        <p:cTn id="122" dur="500"/>
                                        <p:tgtEl>
                                          <p:spTgt spid="25"/>
                                        </p:tgtEl>
                                      </p:cBhvr>
                                    </p:animEffect>
                                  </p:childTnLst>
                                </p:cTn>
                              </p:par>
                            </p:childTnLst>
                          </p:cTn>
                        </p:par>
                      </p:childTnLst>
                    </p:cTn>
                  </p:par>
                  <p:par>
                    <p:cTn id="123" fill="hold" nodeType="clickPar">
                      <p:stCondLst>
                        <p:cond delay="indefinite"/>
                        <p:cond evt="onBegin" delay="0">
                          <p:tn val="122"/>
                        </p:cond>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left)">
                                      <p:cBhvr>
                                        <p:cTn id="127" dur="500"/>
                                        <p:tgtEl>
                                          <p:spTgt spid="36"/>
                                        </p:tgtEl>
                                      </p:cBhvr>
                                    </p:animEffect>
                                  </p:childTnLst>
                                </p:cTn>
                              </p:par>
                            </p:childTnLst>
                          </p:cTn>
                        </p:par>
                      </p:childTnLst>
                    </p:cTn>
                  </p:par>
                  <p:par>
                    <p:cTn id="128" fill="hold" nodeType="clickPar">
                      <p:stCondLst>
                        <p:cond delay="indefinite"/>
                        <p:cond evt="onBegin" delay="0">
                          <p:tn val="127"/>
                        </p:cond>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7">
                                            <p:txEl>
                                              <p:pRg st="0" end="0"/>
                                            </p:txEl>
                                          </p:spTgt>
                                        </p:tgtEl>
                                        <p:attrNameLst>
                                          <p:attrName>style.visibility</p:attrName>
                                        </p:attrNameLst>
                                      </p:cBhvr>
                                      <p:to>
                                        <p:strVal val="visible"/>
                                      </p:to>
                                    </p:set>
                                    <p:animEffect transition="in" filter="wipe(left)">
                                      <p:cBhvr>
                                        <p:cTn id="132" dur="500"/>
                                        <p:tgtEl>
                                          <p:spTgt spid="37">
                                            <p:txEl>
                                              <p:pRg st="0" end="0"/>
                                            </p:txEl>
                                          </p:spTgt>
                                        </p:tgtEl>
                                      </p:cBhvr>
                                    </p:animEffect>
                                  </p:childTnLst>
                                </p:cTn>
                              </p:par>
                            </p:childTnLst>
                          </p:cTn>
                        </p:par>
                      </p:childTnLst>
                    </p:cTn>
                  </p:par>
                  <p:par>
                    <p:cTn id="133" fill="hold" nodeType="clickPar">
                      <p:stCondLst>
                        <p:cond delay="indefinite"/>
                        <p:cond evt="onBegin" delay="0">
                          <p:tn val="132"/>
                        </p:cond>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inVertical)">
                                      <p:cBhvr>
                                        <p:cTn id="137" dur="500"/>
                                        <p:tgtEl>
                                          <p:spTgt spid="9"/>
                                        </p:tgtEl>
                                      </p:cBhvr>
                                    </p:animEffect>
                                  </p:childTnLst>
                                </p:cTn>
                              </p:par>
                            </p:childTnLst>
                          </p:cTn>
                        </p:par>
                      </p:childTnLst>
                    </p:cTn>
                  </p:par>
                  <p:par>
                    <p:cTn id="138" fill="hold" nodeType="clickPar">
                      <p:stCondLst>
                        <p:cond delay="indefinite"/>
                        <p:cond evt="onBegin" delay="0">
                          <p:tn val="137"/>
                        </p:cond>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8"/>
                                        </p:tgtEl>
                                        <p:attrNameLst>
                                          <p:attrName>style.visibility</p:attrName>
                                        </p:attrNameLst>
                                      </p:cBhvr>
                                      <p:to>
                                        <p:strVal val="visible"/>
                                      </p:to>
                                    </p:set>
                                    <p:animEffect transition="in" filter="wipe(left)">
                                      <p:cBhvr>
                                        <p:cTn id="142" dur="500"/>
                                        <p:tgtEl>
                                          <p:spTgt spid="38"/>
                                        </p:tgtEl>
                                      </p:cBhvr>
                                    </p:animEffect>
                                  </p:childTnLst>
                                </p:cTn>
                              </p:par>
                            </p:childTnLst>
                          </p:cTn>
                        </p:par>
                      </p:childTnLst>
                    </p:cTn>
                  </p:par>
                  <p:par>
                    <p:cTn id="143" fill="hold" nodeType="clickPar">
                      <p:stCondLst>
                        <p:cond delay="indefinite"/>
                        <p:cond evt="onBegin" delay="0">
                          <p:tn val="142"/>
                        </p:cond>
                      </p:stCondLst>
                      <p:childTnLst>
                        <p:par>
                          <p:cTn id="144" fill="hold">
                            <p:stCondLst>
                              <p:cond delay="0"/>
                            </p:stCondLst>
                            <p:childTnLst>
                              <p:par>
                                <p:cTn id="145" presetID="22" presetClass="entr" presetSubtype="2" fill="hold" grpId="0" nodeType="clickEffect">
                                  <p:stCondLst>
                                    <p:cond delay="0"/>
                                  </p:stCondLst>
                                  <p:childTnLst>
                                    <p:set>
                                      <p:cBhvr>
                                        <p:cTn id="146" dur="1" fill="hold">
                                          <p:stCondLst>
                                            <p:cond delay="0"/>
                                          </p:stCondLst>
                                        </p:cTn>
                                        <p:tgtEl>
                                          <p:spTgt spid="40"/>
                                        </p:tgtEl>
                                        <p:attrNameLst>
                                          <p:attrName>style.visibility</p:attrName>
                                        </p:attrNameLst>
                                      </p:cBhvr>
                                      <p:to>
                                        <p:strVal val="visible"/>
                                      </p:to>
                                    </p:set>
                                    <p:animEffect transition="in" filter="wipe(right)">
                                      <p:cBhvr>
                                        <p:cTn id="147" dur="500"/>
                                        <p:tgtEl>
                                          <p:spTgt spid="40"/>
                                        </p:tgtEl>
                                      </p:cBhvr>
                                    </p:animEffect>
                                  </p:childTnLst>
                                </p:cTn>
                              </p:par>
                            </p:childTnLst>
                          </p:cTn>
                        </p:par>
                      </p:childTnLst>
                    </p:cTn>
                  </p:par>
                  <p:par>
                    <p:cTn id="148" fill="hold" nodeType="clickPar">
                      <p:stCondLst>
                        <p:cond delay="indefinite"/>
                        <p:cond evt="onBegin" delay="0">
                          <p:tn val="147"/>
                        </p:cond>
                      </p:stCondLst>
                      <p:childTnLst>
                        <p:par>
                          <p:cTn id="149" fill="hold">
                            <p:stCondLst>
                              <p:cond delay="0"/>
                            </p:stCondLst>
                            <p:childTnLst>
                              <p:par>
                                <p:cTn id="150" presetID="22" presetClass="entr" presetSubtype="4"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childTnLst>
                    </p:cTn>
                  </p:par>
                  <p:par>
                    <p:cTn id="153" fill="hold" nodeType="clickPar">
                      <p:stCondLst>
                        <p:cond delay="indefinite"/>
                        <p:cond evt="onBegin" delay="0">
                          <p:tn val="152"/>
                        </p:cond>
                      </p:stCondLst>
                      <p:childTnLst>
                        <p:par>
                          <p:cTn id="154" fill="hold">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wipe(right)">
                                      <p:cBhvr>
                                        <p:cTn id="157" dur="500"/>
                                        <p:tgtEl>
                                          <p:spTgt spid="42"/>
                                        </p:tgtEl>
                                      </p:cBhvr>
                                    </p:animEffect>
                                  </p:childTnLst>
                                </p:cTn>
                              </p:par>
                            </p:childTnLst>
                          </p:cTn>
                        </p:par>
                      </p:childTnLst>
                    </p:cTn>
                  </p:par>
                  <p:par>
                    <p:cTn id="158" fill="hold" nodeType="clickPar">
                      <p:stCondLst>
                        <p:cond delay="indefinite"/>
                        <p:cond evt="onBegin" delay="0">
                          <p:tn val="157"/>
                        </p:cond>
                      </p:stCondLst>
                      <p:childTnLst>
                        <p:par>
                          <p:cTn id="159" fill="hold">
                            <p:stCondLst>
                              <p:cond delay="0"/>
                            </p:stCondLst>
                            <p:childTnLst>
                              <p:par>
                                <p:cTn id="160" presetID="16" presetClass="entr" presetSubtype="21" fill="hold" grpId="0" nodeType="click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barn(inVertical)">
                                      <p:cBhvr>
                                        <p:cTn id="1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5" grpId="0"/>
      <p:bldP spid="29" grpId="0" animBg="1"/>
      <p:bldP spid="29" grpId="1" animBg="1"/>
      <p:bldP spid="30" grpId="0" animBg="1"/>
      <p:bldP spid="30" grpId="1" animBg="1"/>
      <p:bldP spid="38" grpId="0" animBg="1"/>
      <p:bldP spid="40" grpId="0" animBg="1"/>
      <p:bldP spid="41" grpId="0" animBg="1"/>
      <p:bldP spid="42" grpId="0" animBg="1"/>
      <p:bldP spid="4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2837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探究凸透镜成像规律</a:t>
            </a:r>
          </a:p>
        </p:txBody>
      </p:sp>
      <p:sp>
        <p:nvSpPr>
          <p:cNvPr id="6" name="文本框 5" title=""/>
          <p:cNvSpPr txBox="1"/>
          <p:nvPr/>
        </p:nvSpPr>
        <p:spPr>
          <a:xfrm>
            <a:off x="292735" y="1431925"/>
            <a:ext cx="11670030" cy="1938020"/>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【例</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（2023·福建）</a:t>
            </a:r>
            <a:r>
              <a:rPr sz="1600">
                <a:latin typeface="微软雅黑" panose="020b0503020204020204" charset="-122"/>
                <a:ea typeface="微软雅黑" panose="020b0503020204020204" charset="-122"/>
                <a:cs typeface="微软雅黑" panose="020b0503020204020204" charset="-122"/>
              </a:rPr>
              <a:t>在探究凸透镜成像规律的实验中：</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（1）如图甲所示，用平行光测出凸透镜的焦距为________cm。</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（2）将蜡烛、凸透镜和光屏依次放在水平光具座上，调节烛焰、凸透镜和光屏三者中心在________。</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（3）调节蜡烛、凸透镜和光屏至图乙所示的位置，则烛焰在光屏上成倒立、</a:t>
            </a:r>
            <a:r>
              <a:rPr lang="en-US"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的像。根据这一成像特点，可制成__________。</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（4）若要使光屏上的像变小，应使蜡烛与凸透镜的距离变_________，再调节光屏位置。</a:t>
            </a:r>
          </a:p>
        </p:txBody>
      </p:sp>
      <p:pic>
        <p:nvPicPr>
          <p:cNvPr id="2" name="图片 -2147482205" title=""/>
          <p:cNvPicPr>
            <a:picLocks noChangeAspect="1"/>
          </p:cNvPicPr>
          <p:nvPr/>
        </p:nvPicPr>
        <p:blipFill>
          <a:blip r:embed="rId3"/>
          <a:stretch>
            <a:fillRect/>
          </a:stretch>
        </p:blipFill>
        <p:spPr>
          <a:xfrm>
            <a:off x="3094990" y="3369945"/>
            <a:ext cx="5665470" cy="1471295"/>
          </a:xfrm>
          <a:prstGeom prst="rect">
            <a:avLst/>
          </a:prstGeom>
          <a:noFill/>
          <a:ln w="9525">
            <a:noFill/>
          </a:ln>
        </p:spPr>
      </p:pic>
      <p:sp>
        <p:nvSpPr>
          <p:cNvPr id="38" name="矩形标注 37" title=""/>
          <p:cNvSpPr/>
          <p:nvPr/>
        </p:nvSpPr>
        <p:spPr>
          <a:xfrm>
            <a:off x="292735" y="3407410"/>
            <a:ext cx="2454910" cy="1838960"/>
          </a:xfrm>
          <a:prstGeom prst="wedgeRectCallout">
            <a:avLst>
              <a:gd name="adj1" fmla="val 60440"/>
              <a:gd name="adj2" fmla="val -187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1</a:t>
            </a:r>
            <a:r>
              <a:rPr lang="zh-CN" altLang="en-US" sz="1600">
                <a:latin typeface="微软雅黑" panose="020b0503020204020204" charset="-122"/>
                <a:ea typeface="微软雅黑" panose="020b0503020204020204" charset="-122"/>
                <a:cs typeface="微软雅黑" panose="020b0503020204020204" charset="-122"/>
              </a:rPr>
              <a:t>）平行光线经凸透镜折射后光屏上出现一个最小最亮的光斑，即为凸透镜的焦点处，焦点到光心的距离为12.5cm</a:t>
            </a:r>
          </a:p>
        </p:txBody>
      </p:sp>
      <p:sp>
        <p:nvSpPr>
          <p:cNvPr id="40" name="矩形标注 39" title=""/>
          <p:cNvSpPr/>
          <p:nvPr/>
        </p:nvSpPr>
        <p:spPr>
          <a:xfrm>
            <a:off x="9107805" y="3407410"/>
            <a:ext cx="3006090" cy="1316355"/>
          </a:xfrm>
          <a:prstGeom prst="wedgeRectCallout">
            <a:avLst>
              <a:gd name="adj1" fmla="val -92807"/>
              <a:gd name="adj2" fmla="val -17969"/>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调整烛焰、凸透镜、光屏的中心大致在同一高度，是为了使像能够成在光屏中央</a:t>
            </a:r>
          </a:p>
        </p:txBody>
      </p:sp>
      <p:sp>
        <p:nvSpPr>
          <p:cNvPr id="13" name="文本框 12" title=""/>
          <p:cNvSpPr txBox="1"/>
          <p:nvPr/>
        </p:nvSpPr>
        <p:spPr>
          <a:xfrm>
            <a:off x="292735" y="5283835"/>
            <a:ext cx="11821160" cy="33718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3</a:t>
            </a:r>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）将点燃的蜡烛和光屏分别放在如图所示的位置，物距大于像距，所以像的性质是倒立的缩小的实像，是照相机的成像特点</a:t>
            </a:r>
          </a:p>
        </p:txBody>
      </p:sp>
      <p:sp>
        <p:nvSpPr>
          <p:cNvPr id="7" name="文本框 6" title=""/>
          <p:cNvSpPr txBox="1"/>
          <p:nvPr/>
        </p:nvSpPr>
        <p:spPr>
          <a:xfrm>
            <a:off x="292735" y="5756910"/>
            <a:ext cx="9174480" cy="337185"/>
          </a:xfrm>
          <a:prstGeom prst="rect">
            <a:avLst/>
          </a:prstGeom>
          <a:noFill/>
        </p:spPr>
        <p:txBody>
          <a:bodyPr wrap="square" rtlCol="0">
            <a:spAutoFit/>
          </a:bodyPr>
          <a:lstStyle/>
          <a:p>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4</a:t>
            </a:r>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）物远像近像变小，所以要使光屏上的像变小，应使蜡烛与凸透镜的距离变大，再调节光屏位置</a:t>
            </a:r>
          </a:p>
        </p:txBody>
      </p:sp>
      <p:sp>
        <p:nvSpPr>
          <p:cNvPr id="43" name="文本框 42" title=""/>
          <p:cNvSpPr txBox="1"/>
          <p:nvPr/>
        </p:nvSpPr>
        <p:spPr>
          <a:xfrm>
            <a:off x="4866640" y="1840865"/>
            <a:ext cx="589915" cy="337185"/>
          </a:xfrm>
          <a:prstGeom prst="rect">
            <a:avLst/>
          </a:prstGeom>
          <a:noFill/>
        </p:spPr>
        <p:txBody>
          <a:bodyPr wrap="none" rtlCol="0">
            <a:spAutoFit/>
          </a:bodyPr>
          <a:lstStyle/>
          <a:p>
            <a:r>
              <a:rPr lang="en-US" altLang="zh-CN" sz="1600">
                <a:solidFill>
                  <a:srgbClr val="FF0000"/>
                </a:solidFill>
                <a:latin typeface="微软雅黑" panose="020b0503020204020204" charset="-122"/>
                <a:ea typeface="微软雅黑" panose="020b0503020204020204" charset="-122"/>
              </a:rPr>
              <a:t>12.5</a:t>
            </a:r>
          </a:p>
        </p:txBody>
      </p:sp>
      <p:sp>
        <p:nvSpPr>
          <p:cNvPr id="9" name="文本框 8" title=""/>
          <p:cNvSpPr txBox="1"/>
          <p:nvPr/>
        </p:nvSpPr>
        <p:spPr>
          <a:xfrm>
            <a:off x="8471535" y="2232660"/>
            <a:ext cx="9956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同一高度</a:t>
            </a:r>
          </a:p>
        </p:txBody>
      </p:sp>
      <p:sp>
        <p:nvSpPr>
          <p:cNvPr id="10" name="文本框 9" title=""/>
          <p:cNvSpPr txBox="1"/>
          <p:nvPr/>
        </p:nvSpPr>
        <p:spPr>
          <a:xfrm>
            <a:off x="7274560" y="2590165"/>
            <a:ext cx="5892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缩小</a:t>
            </a:r>
          </a:p>
        </p:txBody>
      </p:sp>
      <p:sp>
        <p:nvSpPr>
          <p:cNvPr id="11" name="文本框 10" title=""/>
          <p:cNvSpPr txBox="1"/>
          <p:nvPr/>
        </p:nvSpPr>
        <p:spPr>
          <a:xfrm>
            <a:off x="10982960" y="2569845"/>
            <a:ext cx="7924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照相机</a:t>
            </a:r>
          </a:p>
        </p:txBody>
      </p:sp>
      <p:sp>
        <p:nvSpPr>
          <p:cNvPr id="15" name="文本框 14" title=""/>
          <p:cNvSpPr txBox="1"/>
          <p:nvPr/>
        </p:nvSpPr>
        <p:spPr>
          <a:xfrm>
            <a:off x="5902960" y="2927350"/>
            <a:ext cx="386080" cy="337185"/>
          </a:xfrm>
          <a:prstGeom prst="rect">
            <a:avLst/>
          </a:prstGeom>
          <a:noFill/>
        </p:spPr>
        <p:txBody>
          <a:bodyPr wrap="none" rtlCol="0">
            <a:spAutoFit/>
          </a:bodyPr>
          <a:lstStyle/>
          <a:p>
            <a:pPr algn="l"/>
            <a:r>
              <a:rPr lang="zh-CN" altLang="en-US" sz="1600">
                <a:solidFill>
                  <a:srgbClr val="FF0000"/>
                </a:solidFill>
                <a:latin typeface="微软雅黑" panose="020b0503020204020204" charset="-122"/>
                <a:ea typeface="微软雅黑" panose="020b0503020204020204" charset="-122"/>
              </a:rPr>
              <a:t>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wipe(left)">
                                      <p:cBhvr>
                                        <p:cTn id="41" dur="500"/>
                                        <p:tgtEl>
                                          <p:spTgt spid="6">
                                            <p:txEl>
                                              <p:pRg st="3" end="3"/>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wipe(left)">
                                      <p:cBhvr>
                                        <p:cTn id="46" dur="500"/>
                                        <p:tgtEl>
                                          <p:spTgt spid="6">
                                            <p:txEl>
                                              <p:pRg st="4" end="4"/>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right)">
                                      <p:cBhvr>
                                        <p:cTn id="56" dur="500"/>
                                        <p:tgtEl>
                                          <p:spTgt spid="40"/>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left)">
                                      <p:cBhvr>
                                        <p:cTn id="61" dur="500"/>
                                        <p:tgtEl>
                                          <p:spTgt spid="13"/>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up)">
                                      <p:cBhvr>
                                        <p:cTn id="66" dur="500"/>
                                        <p:tgtEl>
                                          <p:spTgt spid="2"/>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barn(inVertical)">
                                      <p:cBhvr>
                                        <p:cTn id="81" dur="500"/>
                                        <p:tgtEl>
                                          <p:spTgt spid="9"/>
                                        </p:tgtEl>
                                      </p:cBhvr>
                                    </p:animEffec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inVertical)">
                                      <p:cBhvr>
                                        <p:cTn id="86" dur="500"/>
                                        <p:tgtEl>
                                          <p:spTgt spid="10"/>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arn(inVertical)">
                                      <p:cBhvr>
                                        <p:cTn id="91" dur="500"/>
                                        <p:tgtEl>
                                          <p:spTgt spid="11"/>
                                        </p:tgtEl>
                                      </p:cBhvr>
                                    </p:animEffect>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38" grpId="0" animBg="1"/>
      <p:bldP spid="40" grpId="0" animBg="1"/>
      <p:bldP spid="7" grpId="0"/>
      <p:bldP spid="43" grpId="0"/>
      <p:bldP spid="9" grpId="0"/>
      <p:bldP spid="10" grpId="0"/>
      <p:bldP spid="11" grpId="0"/>
      <p:bldP spid="15"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2837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探究凸透镜成像规律</a:t>
            </a:r>
          </a:p>
        </p:txBody>
      </p:sp>
      <p:sp>
        <p:nvSpPr>
          <p:cNvPr id="6" name="文本框 5" title=""/>
          <p:cNvSpPr txBox="1"/>
          <p:nvPr/>
        </p:nvSpPr>
        <p:spPr>
          <a:xfrm>
            <a:off x="292735" y="1431925"/>
            <a:ext cx="11670030" cy="267652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小华用焦距为10.0cm的凸透镜探究凸透镜成像规律。</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（1）实验前，应调整烛焰、凸透镜和光屏三者的中心大致在</a:t>
            </a:r>
            <a:r>
              <a:rPr lang="en-US"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（2）当各器材位置如图所示时，在光屏上成烛焰清晰的像，此时烛焰的成像特点与</a:t>
            </a:r>
            <a:r>
              <a:rPr lang="en-US"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（选填“照相机”、“投影仪”或“放大镜”）的成像特点相同。</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（3）实验时，若用一张纸片遮住了凸透镜的上半部，光屏上</a:t>
            </a:r>
            <a:r>
              <a:rPr lang="en-US"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（选填“能”或“不能”）成完整的像。</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（4）小华将一副老花镜的镜片放在烛焰与凸透镜之间且靠近凸透镜的位置，若保持蜡烛的位置不变，仅将光屏向</a:t>
            </a:r>
            <a:r>
              <a:rPr lang="en-US" sz="1600" u="sng">
                <a:latin typeface="微软雅黑" panose="020b0503020204020204" charset="-122"/>
                <a:ea typeface="微软雅黑" panose="020b0503020204020204" charset="-122"/>
                <a:cs typeface="微软雅黑" panose="020b0503020204020204" charset="-122"/>
              </a:rPr>
              <a:t>       </a:t>
            </a:r>
            <a:r>
              <a:rPr sz="1600">
                <a:latin typeface="微软雅黑" panose="020b0503020204020204" charset="-122"/>
                <a:ea typeface="微软雅黑" panose="020b0503020204020204" charset="-122"/>
                <a:cs typeface="微软雅黑" panose="020b0503020204020204" charset="-122"/>
              </a:rPr>
              <a:t>端移动适当距离，光屏上即可重新成烛焰清晰的像。</a:t>
            </a:r>
          </a:p>
        </p:txBody>
      </p:sp>
      <p:sp>
        <p:nvSpPr>
          <p:cNvPr id="43" name="文本框 42" title=""/>
          <p:cNvSpPr txBox="1"/>
          <p:nvPr/>
        </p:nvSpPr>
        <p:spPr>
          <a:xfrm>
            <a:off x="5800725" y="1826260"/>
            <a:ext cx="9956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同一高度</a:t>
            </a:r>
          </a:p>
        </p:txBody>
      </p:sp>
      <p:pic>
        <p:nvPicPr>
          <p:cNvPr id="2" name="图片 -2147482204" title=""/>
          <p:cNvPicPr>
            <a:picLocks noChangeAspect="1"/>
          </p:cNvPicPr>
          <p:nvPr/>
        </p:nvPicPr>
        <p:blipFill>
          <a:blip r:embed="rId3"/>
          <a:stretch>
            <a:fillRect/>
          </a:stretch>
        </p:blipFill>
        <p:spPr>
          <a:xfrm>
            <a:off x="3710940" y="4108450"/>
            <a:ext cx="5301615" cy="1475105"/>
          </a:xfrm>
          <a:prstGeom prst="rect">
            <a:avLst/>
          </a:prstGeom>
          <a:noFill/>
          <a:ln w="9525">
            <a:noFill/>
          </a:ln>
        </p:spPr>
      </p:pic>
      <p:sp>
        <p:nvSpPr>
          <p:cNvPr id="14" name="矩形标注 13" title=""/>
          <p:cNvSpPr/>
          <p:nvPr/>
        </p:nvSpPr>
        <p:spPr>
          <a:xfrm>
            <a:off x="445135" y="4181475"/>
            <a:ext cx="4189095" cy="805180"/>
          </a:xfrm>
          <a:prstGeom prst="wedgeRectCallout">
            <a:avLst>
              <a:gd name="adj1" fmla="val 86349"/>
              <a:gd name="adj2" fmla="val -488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1</a:t>
            </a:r>
            <a:r>
              <a:rPr lang="zh-CN" altLang="en-US" sz="1600">
                <a:latin typeface="微软雅黑" panose="020b0503020204020204" charset="-122"/>
                <a:ea typeface="微软雅黑" panose="020b0503020204020204" charset="-122"/>
                <a:cs typeface="微软雅黑" panose="020b0503020204020204" charset="-122"/>
              </a:rPr>
              <a:t>）调节烛焰、凸透镜、光屏的中心大致在同一高度上，这样才能使像成在光屏的中央</a:t>
            </a:r>
          </a:p>
        </p:txBody>
      </p:sp>
      <p:sp>
        <p:nvSpPr>
          <p:cNvPr id="16" name="矩形标注 15" title=""/>
          <p:cNvSpPr/>
          <p:nvPr/>
        </p:nvSpPr>
        <p:spPr>
          <a:xfrm>
            <a:off x="9107805" y="3759835"/>
            <a:ext cx="3006090" cy="1275715"/>
          </a:xfrm>
          <a:prstGeom prst="wedgeRectCallout">
            <a:avLst>
              <a:gd name="adj1" fmla="val -109653"/>
              <a:gd name="adj2" fmla="val 1147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由图可知成倒立、缩小的实像，能够说明照相机的成像原理</a:t>
            </a:r>
          </a:p>
        </p:txBody>
      </p:sp>
      <p:sp>
        <p:nvSpPr>
          <p:cNvPr id="17" name="文本框 16" title=""/>
          <p:cNvSpPr txBox="1"/>
          <p:nvPr/>
        </p:nvSpPr>
        <p:spPr>
          <a:xfrm>
            <a:off x="292735" y="5702935"/>
            <a:ext cx="11821160" cy="58356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3</a:t>
            </a:r>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）用一张纸片遮住了凸透镜上半部，光线射向凸透镜下半部，经凸透镜折射后，照样能成完整的像，折射光线减少，会聚成的像变暗</a:t>
            </a:r>
          </a:p>
        </p:txBody>
      </p:sp>
      <p:sp>
        <p:nvSpPr>
          <p:cNvPr id="18" name="文本框 17" title=""/>
          <p:cNvSpPr txBox="1"/>
          <p:nvPr/>
        </p:nvSpPr>
        <p:spPr>
          <a:xfrm>
            <a:off x="292735" y="6261735"/>
            <a:ext cx="11821160" cy="583565"/>
          </a:xfrm>
          <a:prstGeom prst="rect">
            <a:avLst/>
          </a:prstGeom>
          <a:noFill/>
        </p:spPr>
        <p:txBody>
          <a:bodyPr wrap="square" rtlCol="0">
            <a:spAutoFit/>
          </a:bodyPr>
          <a:lstStyle/>
          <a:p>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a:t>
            </a:r>
            <a:r>
              <a:rPr lang="en-US" altLang="zh-CN"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4</a:t>
            </a:r>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老花镜是凸透镜，对光线有会聚作用，将一副老花镜的镜片放在烛焰与凸透镜之间且靠近凸透镜的位置，若保持光屏的位置不变，此时清晰的像成在光屏左侧，要在光屏上重新承接到烛焰清晰的像，光屏应向左移动</a:t>
            </a:r>
          </a:p>
        </p:txBody>
      </p:sp>
      <p:sp>
        <p:nvSpPr>
          <p:cNvPr id="19" name="文本框 18" title=""/>
          <p:cNvSpPr txBox="1"/>
          <p:nvPr/>
        </p:nvSpPr>
        <p:spPr>
          <a:xfrm>
            <a:off x="8006715" y="2226945"/>
            <a:ext cx="7924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照相机</a:t>
            </a:r>
          </a:p>
        </p:txBody>
      </p:sp>
      <p:sp>
        <p:nvSpPr>
          <p:cNvPr id="20" name="文本框 19" title=""/>
          <p:cNvSpPr txBox="1"/>
          <p:nvPr/>
        </p:nvSpPr>
        <p:spPr>
          <a:xfrm>
            <a:off x="5800725" y="2903220"/>
            <a:ext cx="386080" cy="337185"/>
          </a:xfrm>
          <a:prstGeom prst="rect">
            <a:avLst/>
          </a:prstGeom>
          <a:noFill/>
        </p:spPr>
        <p:txBody>
          <a:bodyPr wrap="none" rtlCol="0">
            <a:spAutoFit/>
          </a:bodyPr>
          <a:lstStyle/>
          <a:p>
            <a:pPr algn="l"/>
            <a:r>
              <a:rPr lang="en-US" altLang="zh-CN" sz="1600">
                <a:solidFill>
                  <a:srgbClr val="FF0000"/>
                </a:solidFill>
                <a:latin typeface="微软雅黑" panose="020b0503020204020204" charset="-122"/>
                <a:ea typeface="微软雅黑" panose="020b0503020204020204" charset="-122"/>
              </a:rPr>
              <a:t>能</a:t>
            </a:r>
          </a:p>
        </p:txBody>
      </p:sp>
      <p:sp>
        <p:nvSpPr>
          <p:cNvPr id="21" name="文本框 20" title=""/>
          <p:cNvSpPr txBox="1"/>
          <p:nvPr/>
        </p:nvSpPr>
        <p:spPr>
          <a:xfrm>
            <a:off x="10631170" y="3260725"/>
            <a:ext cx="386080" cy="337185"/>
          </a:xfrm>
          <a:prstGeom prst="rect">
            <a:avLst/>
          </a:prstGeom>
          <a:noFill/>
        </p:spPr>
        <p:txBody>
          <a:bodyPr wrap="none" rtlCol="0">
            <a:spAutoFit/>
          </a:bodyPr>
          <a:lstStyle/>
          <a:p>
            <a:pPr algn="l"/>
            <a:r>
              <a:rPr lang="zh-CN" altLang="en-US" sz="1600">
                <a:solidFill>
                  <a:srgbClr val="FF0000"/>
                </a:solidFill>
                <a:latin typeface="微软雅黑" panose="020b0503020204020204" charset="-122"/>
                <a:ea typeface="微软雅黑" panose="020b0503020204020204" charset="-122"/>
              </a:rPr>
              <a:t>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wipe(left)">
                                      <p:cBhvr>
                                        <p:cTn id="51" dur="500"/>
                                        <p:tgtEl>
                                          <p:spTgt spid="6">
                                            <p:txEl>
                                              <p:pRg st="4" end="4"/>
                                            </p:txEl>
                                          </p:spTgt>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right)">
                                      <p:cBhvr>
                                        <p:cTn id="61" dur="500"/>
                                        <p:tgtEl>
                                          <p:spTgt spid="16"/>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up)">
                                      <p:cBhvr>
                                        <p:cTn id="71" dur="500"/>
                                        <p:tgtEl>
                                          <p:spTgt spid="18"/>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barn(inVertical)">
                                      <p:cBhvr>
                                        <p:cTn id="76" dur="500"/>
                                        <p:tgtEl>
                                          <p:spTgt spid="43"/>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arn(inVertical)">
                                      <p:cBhvr>
                                        <p:cTn id="81" dur="500"/>
                                        <p:tgtEl>
                                          <p:spTgt spid="19"/>
                                        </p:tgtEl>
                                      </p:cBhvr>
                                    </p:animEffec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arn(inVertical)">
                                      <p:cBhvr>
                                        <p:cTn id="86" dur="500"/>
                                        <p:tgtEl>
                                          <p:spTgt spid="20"/>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arn(inVertical)">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3" grpId="0"/>
      <p:bldP spid="14" grpId="0" animBg="1"/>
      <p:bldP spid="16" grpId="0" animBg="1"/>
      <p:bldP spid="19" grpId="0"/>
      <p:bldP spid="20" grpId="0"/>
      <p:bldP spid="2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3" name="文本框 42" title=""/>
          <p:cNvSpPr txBox="1"/>
          <p:nvPr/>
        </p:nvSpPr>
        <p:spPr>
          <a:xfrm>
            <a:off x="812165" y="523240"/>
            <a:ext cx="2444750" cy="733425"/>
          </a:xfrm>
          <a:prstGeom prst="rect">
            <a:avLst/>
          </a:prstGeom>
          <a:noFill/>
        </p:spPr>
        <p:txBody>
          <a:bodyPr wrap="none" lIns="0" tIns="0" rIns="0" bIns="0"/>
          <a:lstStyle/>
          <a:p>
            <a:pPr>
              <a:lnSpc>
                <a:spcPct val="110000"/>
              </a:lnSpc>
            </a:pPr>
            <a:r>
              <a:rPr lang="zh-CN" sz="4000">
                <a:solidFill>
                  <a:schemeClr val="accent2">
                    <a:lumMod val="75000"/>
                  </a:schemeClr>
                </a:solidFill>
                <a:latin typeface="微软雅黑" panose="020b0503020204020204" charset="-122"/>
                <a:ea typeface="微软雅黑" panose="020b0503020204020204" charset="-122"/>
              </a:rPr>
              <a:t>考情分析</a:t>
            </a:r>
          </a:p>
        </p:txBody>
      </p:sp>
      <p:sp>
        <p:nvSpPr>
          <p:cNvPr id="4" name="文本框 3" title=""/>
          <p:cNvSpPr txBox="1"/>
          <p:nvPr/>
        </p:nvSpPr>
        <p:spPr>
          <a:xfrm>
            <a:off x="393759" y="1552878"/>
            <a:ext cx="10856873" cy="3784600"/>
          </a:xfrm>
          <a:prstGeom prst="rect">
            <a:avLst/>
          </a:prstGeom>
          <a:noFill/>
        </p:spPr>
        <p:txBody>
          <a:bodyPr wrap="square" rtlCol="0" anchor="t">
            <a:spAutoFit/>
          </a:bodyPr>
          <a:lstStyle/>
          <a:p>
            <a:pPr fontAlgn="auto">
              <a:lnSpc>
                <a:spcPct val="150000"/>
              </a:lnSpc>
            </a:pPr>
            <a:r>
              <a:rPr lang="zh-CN" altLang="en-US" sz="2000" smtClean="0">
                <a:solidFill>
                  <a:srgbClr val="C00000"/>
                </a:solidFill>
                <a:latin typeface="微软雅黑" panose="020b0503020204020204" charset="-122"/>
                <a:ea typeface="微软雅黑" panose="020b0503020204020204" charset="-122"/>
                <a:cs typeface="微软雅黑" panose="020b0503020204020204" charset="-122"/>
              </a:rPr>
              <a:t>二、考情分析</a:t>
            </a:r>
            <a:endParaRPr lang="en-US" altLang="zh-CN" sz="2000" smtClean="0">
              <a:solidFill>
                <a:srgbClr val="C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sz="2000" smtClean="0">
                <a:latin typeface="微软雅黑" panose="020b0503020204020204" charset="-122"/>
                <a:ea typeface="微软雅黑" panose="020b0503020204020204" charset="-122"/>
                <a:cs typeface="微软雅黑" panose="020b0503020204020204" charset="-122"/>
              </a:rPr>
              <a:t>《透镜及其应用》是中考必考内容。由于各地区对试卷结构设置不同，本部分的考题少则一道题，多则两道题，分值在2-5分之间；考题类型多样，主要有选择题、填空题、作图题、实验题和解答题等。</a:t>
            </a:r>
          </a:p>
          <a:p>
            <a:pPr fontAlgn="auto">
              <a:lnSpc>
                <a:spcPct val="150000"/>
              </a:lnSpc>
            </a:pPr>
            <a:r>
              <a:rPr lang="zh-CN" altLang="en-US" sz="2000" smtClean="0">
                <a:latin typeface="微软雅黑" panose="020b0503020204020204" charset="-122"/>
                <a:ea typeface="微软雅黑" panose="020b0503020204020204" charset="-122"/>
                <a:cs typeface="微软雅黑" panose="020b0503020204020204" charset="-122"/>
              </a:rPr>
              <a:t>备考应注意一下内容：凸透镜成像规律与实验探究、透镜的三条特殊关系、生活中的透镜及成像原理、眼睛与眼镜等。</a:t>
            </a:r>
          </a:p>
          <a:p>
            <a:pPr fontAlgn="auto">
              <a:lnSpc>
                <a:spcPct val="150000"/>
              </a:lnSpc>
            </a:pPr>
            <a:r>
              <a:rPr lang="zh-CN" altLang="en-US" sz="2000" smtClean="0">
                <a:latin typeface="微软雅黑" panose="020b0503020204020204" charset="-122"/>
                <a:ea typeface="微软雅黑" panose="020b0503020204020204" charset="-122"/>
                <a:cs typeface="微软雅黑" panose="020b0503020204020204" charset="-122"/>
              </a:rPr>
              <a:t>本部分考题由于必考，分值也较高，中考的备考应该下功夫认真做好复习，在常考热点的考向、类型下功夫，相信大家一定会取得满意的分数。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ipe(left)">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5139055" y="163195"/>
            <a:ext cx="953770" cy="923290"/>
          </a:xfrm>
          <a:prstGeom prst="rect">
            <a:avLst/>
          </a:prstGeom>
        </p:spPr>
      </p:pic>
      <p:sp>
        <p:nvSpPr>
          <p:cNvPr id="5" name="文本框 4" title=""/>
          <p:cNvSpPr txBox="1"/>
          <p:nvPr/>
        </p:nvSpPr>
        <p:spPr>
          <a:xfrm>
            <a:off x="6063615" y="222885"/>
            <a:ext cx="42837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探究凸透镜成像规律</a:t>
            </a:r>
          </a:p>
        </p:txBody>
      </p:sp>
      <p:sp>
        <p:nvSpPr>
          <p:cNvPr id="6" name="文本框 5" title=""/>
          <p:cNvSpPr txBox="1"/>
          <p:nvPr/>
        </p:nvSpPr>
        <p:spPr>
          <a:xfrm>
            <a:off x="292735" y="1431925"/>
            <a:ext cx="11670030" cy="2676525"/>
          </a:xfrm>
          <a:prstGeom prst="rect">
            <a:avLst/>
          </a:prstGeom>
          <a:noFill/>
        </p:spPr>
        <p:txBody>
          <a:bodyPr wrap="square" rtlCol="0" anchor="t">
            <a:spAutoFit/>
          </a:bodyPr>
          <a:lstStyle/>
          <a:p>
            <a:pPr algn="just"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rPr>
              <a:t>变式</a:t>
            </a:r>
            <a:r>
              <a:rPr lang="en-US" sz="1600">
                <a:solidFill>
                  <a:schemeClr val="accent1">
                    <a:lumMod val="75000"/>
                  </a:schemeClr>
                </a:solidFill>
                <a:latin typeface="微软雅黑" panose="020b0503020204020204" charset="-122"/>
                <a:ea typeface="微软雅黑" panose="020b0503020204020204" charset="-122"/>
                <a:cs typeface="微软雅黑" panose="020b0503020204020204" charset="-122"/>
              </a:rPr>
              <a:t>2-2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rPr>
              <a:t>】</a:t>
            </a:r>
            <a:r>
              <a:rPr sz="1600" b="1">
                <a:latin typeface="微软雅黑" panose="020b0503020204020204" charset="-122"/>
                <a:ea typeface="微软雅黑" panose="020b0503020204020204" charset="-122"/>
                <a:cs typeface="微软雅黑" panose="020b0503020204020204" charset="-122"/>
              </a:rPr>
              <a:t>（2023·凉山州）</a:t>
            </a:r>
            <a:r>
              <a:rPr sz="1600">
                <a:latin typeface="微软雅黑" panose="020b0503020204020204" charset="-122"/>
                <a:ea typeface="微软雅黑" panose="020b0503020204020204" charset="-122"/>
                <a:cs typeface="微软雅黑" panose="020b0503020204020204" charset="-122"/>
              </a:rPr>
              <a:t>小丁在探究凸透镜成像规律的实验中：</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（1）当烛焰、焦距为10cm的凸透镜A位于图甲中位置时，光屏上得到一个清晰的像，该像是一个倒立、___________（选填“放大”“缩小”或“等大”）的实像；</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（2）保持蜡烛位置不变，小丁用焦距为5cm的凸透镜B在原位置替换凸透镜A，要使光屏上仍得到烛焰清晰的像，应该将光屏向___________（选填“靠近”或“远离”）凸透镜B的方向移动；</a:t>
            </a:r>
          </a:p>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（3）如图乙所示，蜡烛和凸透镜之间放上近视眼镜，光屏上能得到清晰的像，若取下眼镜，要在光屏上重新得到清晰的像，应将光屏___________（选填“靠近”或“远离”示）凸透镜。</a:t>
            </a:r>
          </a:p>
        </p:txBody>
      </p:sp>
      <p:sp>
        <p:nvSpPr>
          <p:cNvPr id="43" name="文本框 42" title=""/>
          <p:cNvSpPr txBox="1"/>
          <p:nvPr/>
        </p:nvSpPr>
        <p:spPr>
          <a:xfrm>
            <a:off x="10070465" y="1837055"/>
            <a:ext cx="5892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缩小</a:t>
            </a:r>
          </a:p>
        </p:txBody>
      </p:sp>
      <p:pic>
        <p:nvPicPr>
          <p:cNvPr id="2" name="图片 -2147482203" title=""/>
          <p:cNvPicPr>
            <a:picLocks noChangeAspect="1"/>
          </p:cNvPicPr>
          <p:nvPr/>
        </p:nvPicPr>
        <p:blipFill>
          <a:blip r:embed="rId3"/>
          <a:stretch>
            <a:fillRect/>
          </a:stretch>
        </p:blipFill>
        <p:spPr>
          <a:xfrm>
            <a:off x="3166110" y="4171950"/>
            <a:ext cx="5487670" cy="1404620"/>
          </a:xfrm>
          <a:prstGeom prst="rect">
            <a:avLst/>
          </a:prstGeom>
          <a:noFill/>
          <a:ln w="9525">
            <a:noFill/>
          </a:ln>
        </p:spPr>
      </p:pic>
      <p:sp>
        <p:nvSpPr>
          <p:cNvPr id="7" name="矩形标注 6" title=""/>
          <p:cNvSpPr/>
          <p:nvPr/>
        </p:nvSpPr>
        <p:spPr>
          <a:xfrm>
            <a:off x="445135" y="4181475"/>
            <a:ext cx="2476500" cy="1586230"/>
          </a:xfrm>
          <a:prstGeom prst="wedgeRectCallout">
            <a:avLst>
              <a:gd name="adj1" fmla="val 83487"/>
              <a:gd name="adj2" fmla="val -2341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1</a:t>
            </a:r>
            <a:r>
              <a:rPr lang="zh-CN" altLang="en-US" sz="1600">
                <a:latin typeface="微软雅黑" panose="020b0503020204020204" charset="-122"/>
                <a:ea typeface="微软雅黑" panose="020b0503020204020204" charset="-122"/>
                <a:cs typeface="微软雅黑" panose="020b0503020204020204" charset="-122"/>
              </a:rPr>
              <a:t>）由图甲，此时物距大于像距，故此时凸透镜所成的像为倒立、缩小的实像</a:t>
            </a:r>
          </a:p>
        </p:txBody>
      </p:sp>
      <p:sp>
        <p:nvSpPr>
          <p:cNvPr id="9" name="矩形标注 8" title=""/>
          <p:cNvSpPr/>
          <p:nvPr/>
        </p:nvSpPr>
        <p:spPr>
          <a:xfrm>
            <a:off x="2921635" y="5640070"/>
            <a:ext cx="7468870" cy="1247775"/>
          </a:xfrm>
          <a:prstGeom prst="wedgeRectCallout">
            <a:avLst>
              <a:gd name="adj1" fmla="val -25599"/>
              <a:gd name="adj2" fmla="val -90101"/>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sz="1600">
                <a:latin typeface="微软雅黑" panose="020b0503020204020204" charset="-122"/>
                <a:ea typeface="微软雅黑" panose="020b0503020204020204" charset="-122"/>
                <a:cs typeface="微软雅黑" panose="020b0503020204020204" charset="-122"/>
              </a:rPr>
              <a:t>（</a:t>
            </a:r>
            <a:r>
              <a:rPr lang="en-US" altLang="zh-CN" sz="1600">
                <a:latin typeface="微软雅黑" panose="020b0503020204020204" charset="-122"/>
                <a:ea typeface="微软雅黑" panose="020b0503020204020204" charset="-122"/>
                <a:cs typeface="微软雅黑" panose="020b0503020204020204" charset="-122"/>
              </a:rPr>
              <a:t>2</a:t>
            </a:r>
            <a:r>
              <a:rPr lang="zh-CN" altLang="en-US" sz="1600">
                <a:latin typeface="微软雅黑" panose="020b0503020204020204" charset="-122"/>
                <a:ea typeface="微软雅黑" panose="020b0503020204020204" charset="-122"/>
                <a:cs typeface="微软雅黑" panose="020b0503020204020204" charset="-122"/>
              </a:rPr>
              <a:t>）</a:t>
            </a:r>
            <a:r>
              <a:rPr sz="1600">
                <a:latin typeface="微软雅黑" panose="020b0503020204020204" charset="-122"/>
                <a:ea typeface="微软雅黑" panose="020b0503020204020204" charset="-122"/>
                <a:cs typeface="微软雅黑" panose="020b0503020204020204" charset="-122"/>
              </a:rPr>
              <a:t>用焦距为5cm的凸透镜B在原位置替换凸透镜A后，凸透镜对光的偏折能力增强，此时光线会聚点将位于光屏左侧，要使光屏上仍得到烛焰清晰的像，应将光屏向靠近凸透镜的方向移动</a:t>
            </a:r>
          </a:p>
        </p:txBody>
      </p:sp>
      <p:sp>
        <p:nvSpPr>
          <p:cNvPr id="10" name="矩形标注 9" title=""/>
          <p:cNvSpPr/>
          <p:nvPr/>
        </p:nvSpPr>
        <p:spPr>
          <a:xfrm>
            <a:off x="9267190" y="3686175"/>
            <a:ext cx="2924810" cy="1953260"/>
          </a:xfrm>
          <a:prstGeom prst="wedgeRectCallout">
            <a:avLst>
              <a:gd name="adj1" fmla="val -73165"/>
              <a:gd name="adj2" fmla="val 481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近视眼镜对光线具有发散作用，取下眼镜后，光线会聚点将向靠近凸透镜的方向移动，故要在光屏上重新得到清晰的像，应将光屏靠近凸透镜</a:t>
            </a:r>
          </a:p>
        </p:txBody>
      </p:sp>
      <p:sp>
        <p:nvSpPr>
          <p:cNvPr id="11" name="文本框 10" title=""/>
          <p:cNvSpPr txBox="1"/>
          <p:nvPr/>
        </p:nvSpPr>
        <p:spPr>
          <a:xfrm>
            <a:off x="749300" y="2927985"/>
            <a:ext cx="5892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靠近</a:t>
            </a:r>
          </a:p>
        </p:txBody>
      </p:sp>
      <p:sp>
        <p:nvSpPr>
          <p:cNvPr id="13" name="文本框 12" title=""/>
          <p:cNvSpPr txBox="1"/>
          <p:nvPr/>
        </p:nvSpPr>
        <p:spPr>
          <a:xfrm>
            <a:off x="1151255" y="3686175"/>
            <a:ext cx="589280" cy="337185"/>
          </a:xfrm>
          <a:prstGeom prst="rect">
            <a:avLst/>
          </a:prstGeom>
          <a:noFill/>
        </p:spPr>
        <p:txBody>
          <a:bodyPr wrap="none" rtlCol="0">
            <a:spAutoFit/>
          </a:bodyPr>
          <a:lstStyle/>
          <a:p>
            <a:r>
              <a:rPr lang="zh-CN" altLang="en-US" sz="1600">
                <a:solidFill>
                  <a:srgbClr val="FF0000"/>
                </a:solidFill>
                <a:latin typeface="微软雅黑" panose="020b0503020204020204" charset="-122"/>
                <a:ea typeface="微软雅黑" panose="020b0503020204020204" charset="-122"/>
              </a:rPr>
              <a:t>靠近</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wipe(left)">
                                      <p:cBhvr>
                                        <p:cTn id="46" dur="500"/>
                                        <p:tgtEl>
                                          <p:spTgt spid="6">
                                            <p:txEl>
                                              <p:pRg st="3" end="3"/>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down)">
                                      <p:cBhvr>
                                        <p:cTn id="56" dur="500"/>
                                        <p:tgtEl>
                                          <p:spTgt spid="9"/>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500"/>
                                        <p:tgtEl>
                                          <p:spTgt spid="10"/>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barn(inVertical)">
                                      <p:cBhvr>
                                        <p:cTn id="66" dur="500"/>
                                        <p:tgtEl>
                                          <p:spTgt spid="43"/>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arn(inVertical)">
                                      <p:cBhvr>
                                        <p:cTn id="71" dur="500"/>
                                        <p:tgtEl>
                                          <p:spTgt spid="11"/>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barn(inVertical)">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3" grpId="0"/>
      <p:bldP spid="7" grpId="0" animBg="1"/>
      <p:bldP spid="9" grpId="0" animBg="1"/>
      <p:bldP spid="10" grpId="0" animBg="1"/>
      <p:bldP spid="11" grpId="0"/>
      <p:bldP spid="13"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任意多边形: 形状 21" title=""/>
          <p:cNvSpPr/>
          <p:nvPr/>
        </p:nvSpPr>
        <p:spPr>
          <a:xfrm>
            <a:off x="2" y="1403124"/>
            <a:ext cx="4948243" cy="5454876"/>
          </a:xfrm>
          <a:custGeom>
            <a:gdLst>
              <a:gd name="connsiteX0" fmla="*/ 1157736 w 4948243"/>
              <a:gd name="connsiteY0" fmla="*/ 0 h 5454876"/>
              <a:gd name="connsiteX1" fmla="*/ 4948243 w 4948243"/>
              <a:gd name="connsiteY1" fmla="*/ 3790507 h 5454876"/>
              <a:gd name="connsiteX2" fmla="*/ 4574458 w 4948243"/>
              <a:gd name="connsiteY2" fmla="*/ 5433849 h 5454876"/>
              <a:gd name="connsiteX3" fmla="*/ 4563688 w 4948243"/>
              <a:gd name="connsiteY3" fmla="*/ 5454876 h 5454876"/>
              <a:gd name="connsiteX4" fmla="*/ 0 w 4948243"/>
              <a:gd name="connsiteY4" fmla="*/ 5454876 h 5454876"/>
              <a:gd name="connsiteX5" fmla="*/ 0 w 4948243"/>
              <a:gd name="connsiteY5" fmla="*/ 180753 h 5454876"/>
              <a:gd name="connsiteX6" fmla="*/ 30555 w 4948243"/>
              <a:gd name="connsiteY6" fmla="*/ 170414 h 5454876"/>
              <a:gd name="connsiteX7" fmla="*/ 1157736 w 4948243"/>
              <a:gd name="connsiteY7" fmla="*/ 0 h 54548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243" h="5454876">
                <a:moveTo>
                  <a:pt x="1157736" y="0"/>
                </a:moveTo>
                <a:cubicBezTo>
                  <a:pt x="3251175" y="0"/>
                  <a:pt x="4948243" y="1697068"/>
                  <a:pt x="4948243" y="3790507"/>
                </a:cubicBezTo>
                <a:cubicBezTo>
                  <a:pt x="4948243" y="4379287"/>
                  <a:pt x="4814003" y="4936713"/>
                  <a:pt x="4574458" y="5433849"/>
                </a:cubicBezTo>
                <a:lnTo>
                  <a:pt x="4563688" y="5454876"/>
                </a:lnTo>
                <a:lnTo>
                  <a:pt x="0" y="5454876"/>
                </a:lnTo>
                <a:lnTo>
                  <a:pt x="0" y="180753"/>
                </a:lnTo>
                <a:lnTo>
                  <a:pt x="30555" y="170414"/>
                </a:lnTo>
                <a:cubicBezTo>
                  <a:pt x="386631" y="59663"/>
                  <a:pt x="765216" y="0"/>
                  <a:pt x="1157736" y="0"/>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8896998"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3"/>
            </p:custDataLst>
          </p:nvPr>
        </p:nvSpPr>
        <p:spPr>
          <a:xfrm>
            <a:off x="3079176" y="320418"/>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4" name="任意多边形: 形状 63" title=""/>
          <p:cNvSpPr/>
          <p:nvPr/>
        </p:nvSpPr>
        <p:spPr>
          <a:xfrm>
            <a:off x="5476126" y="6326312"/>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grpSp>
        <p:nvGrpSpPr>
          <p:cNvPr id="224" name="组合 223" title=""/>
          <p:cNvGrpSpPr/>
          <p:nvPr/>
        </p:nvGrpSpPr>
        <p:grpSpPr>
          <a:xfrm>
            <a:off x="5143991" y="1563294"/>
            <a:ext cx="4870739" cy="3731458"/>
            <a:chOff x="3857625" y="1682616"/>
            <a:chExt cx="4870739" cy="3731458"/>
          </a:xfrm>
          <a:effectLst/>
        </p:grpSpPr>
        <p:sp>
          <p:nvSpPr>
            <p:cNvPr id="7" name="圆角矩形 6"/>
            <p:cNvSpPr/>
            <p:nvPr/>
          </p:nvSpPr>
          <p:spPr>
            <a:xfrm>
              <a:off x="3857625" y="1682616"/>
              <a:ext cx="4870739" cy="3731458"/>
            </a:xfrm>
            <a:prstGeom prst="roundRect">
              <a:avLst>
                <a:gd name="adj" fmla="val 14905"/>
              </a:avLst>
            </a:prstGeom>
            <a:gradFill flip="none" rotWithShape="1">
              <a:gsLst>
                <a:gs pos="16000">
                  <a:schemeClr val="bg1"/>
                </a:gs>
                <a:gs pos="100000">
                  <a:srgbClr val="F9FBF8"/>
                </a:gs>
              </a:gsLst>
              <a:lin ang="2700000" scaled="1"/>
            </a:gradFill>
            <a:ln>
              <a:noFill/>
            </a:ln>
            <a:effectLst>
              <a:outerShdw blurRad="50800" dist="38100" dir="2700000" algn="tl" rotWithShape="0">
                <a:srgbClr val="DAE7D6">
                  <a:alpha val="40000"/>
                </a:srgbClr>
              </a:outerShdw>
            </a:effectLst>
          </p:spPr>
          <p:txBody>
            <a:bodyPr anchor="ctr"/>
            <a:lstStyle/>
            <a:p>
              <a:pPr algn="ctr"/>
              <a:endParaRPr lang="zh-CN">
                <a:solidFill>
                  <a:schemeClr val="lt1"/>
                </a:solidFill>
              </a:endParaRPr>
            </a:p>
          </p:txBody>
        </p:sp>
        <p:sp>
          <p:nvSpPr>
            <p:cNvPr id="13" name="椭圆 12"/>
            <p:cNvSpPr/>
            <p:nvPr/>
          </p:nvSpPr>
          <p:spPr>
            <a:xfrm>
              <a:off x="5546503" y="2003557"/>
              <a:ext cx="1500603" cy="1500603"/>
            </a:xfrm>
            <a:prstGeom prst="ellipse">
              <a:avLst/>
            </a:prstGeom>
            <a:gradFill flip="none" rotWithShape="1">
              <a:gsLst>
                <a:gs pos="39000">
                  <a:srgbClr val="8DB74B"/>
                </a:gs>
                <a:gs pos="100000">
                  <a:srgbClr val="91BD52"/>
                </a:gs>
              </a:gsLst>
              <a:lin ang="13500000" scaled="1"/>
            </a:gradFill>
            <a:ln>
              <a:noFill/>
            </a:ln>
            <a:effectLst>
              <a:outerShdw blurRad="190500" dist="101600" dir="5400000" algn="t" rotWithShape="0">
                <a:srgbClr val="91795A">
                  <a:alpha val="24000"/>
                </a:srgbClr>
              </a:outerShdw>
            </a:effectLst>
          </p:spPr>
          <p:txBody>
            <a:bodyPr anchor="ctr"/>
            <a:lstStyle/>
            <a:p>
              <a:pPr algn="ctr"/>
              <a:r>
                <a:rPr lang="en-US" sz="4400">
                  <a:solidFill>
                    <a:schemeClr val="lt1"/>
                  </a:solidFill>
                  <a:latin typeface="微软雅黑" panose="020b0503020204020204" charset="-122"/>
                  <a:ea typeface="微软雅黑" panose="020b0503020204020204" charset="-122"/>
                </a:rPr>
                <a:t>04</a:t>
              </a:r>
            </a:p>
          </p:txBody>
        </p:sp>
        <p:sp>
          <p:nvSpPr>
            <p:cNvPr id="14" name="文本框 13"/>
            <p:cNvSpPr txBox="1"/>
            <p:nvPr/>
          </p:nvSpPr>
          <p:spPr>
            <a:xfrm>
              <a:off x="3996690" y="3747636"/>
              <a:ext cx="4665980" cy="835025"/>
            </a:xfrm>
            <a:prstGeom prst="rect">
              <a:avLst/>
            </a:prstGeom>
            <a:noFill/>
          </p:spPr>
          <p:txBody>
            <a:bodyPr wrap="none" lIns="0" tIns="0" rIns="0" bIns="0"/>
            <a:lstStyle/>
            <a:p>
              <a:pPr algn="ctr"/>
              <a:r>
                <a:rPr lang="zh-CN" sz="4400" b="1">
                  <a:solidFill>
                    <a:schemeClr val="accent2">
                      <a:lumMod val="75000"/>
                    </a:schemeClr>
                  </a:solidFill>
                  <a:latin typeface="微软雅黑" panose="020b0503020204020204" charset="-122"/>
                  <a:ea typeface="微软雅黑" panose="020b0503020204020204" charset="-122"/>
                </a:rPr>
                <a:t>眼睛和眼镜</a:t>
              </a:r>
            </a:p>
          </p:txBody>
        </p:sp>
        <p:sp>
          <p:nvSpPr>
            <p:cNvPr id="15" name="矩形 14"/>
            <p:cNvSpPr/>
            <p:nvPr/>
          </p:nvSpPr>
          <p:spPr>
            <a:xfrm>
              <a:off x="4497132" y="4582638"/>
              <a:ext cx="3591724" cy="387798"/>
            </a:xfrm>
            <a:prstGeom prst="rect">
              <a:avLst/>
            </a:prstGeom>
          </p:spPr>
          <p:txBody>
            <a:bodyPr wrap="square" lIns="0" tIns="0" rIns="0" bIns="0"/>
            <a:lstStyle/>
            <a:p>
              <a:pPr>
                <a:lnSpc>
                  <a:spcPct val="120000"/>
                </a:lnSpc>
              </a:pPr>
              <a:endParaRPr lang="zh-CN" sz="1600">
                <a:solidFill>
                  <a:schemeClr val="tx1">
                    <a:lumMod val="65000"/>
                    <a:lumOff val="35000"/>
                  </a:schemeClr>
                </a:solidFill>
              </a:endParaRPr>
            </a:p>
          </p:txBody>
        </p:sp>
      </p:grpSp>
      <p:pic>
        <p:nvPicPr>
          <p:cNvPr id="5" name="Picture 5"/>
          <p:cNvPicPr>
            <a:picLocks noChangeAspect="1"/>
          </p:cNvPicPr>
          <p:nvPr/>
        </p:nvPicPr>
        <p:blipFill>
          <a:blip r:embed="rId4"/>
          <a:stretch>
            <a:fillRect/>
          </a:stretch>
        </p:blipFill>
        <p:spPr>
          <a:xfrm flipH="1">
            <a:off x="10947400" y="10820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3" grpId="0" animBg="1"/>
      <p:bldP spid="60" grpId="1" animBg="1"/>
      <p:bldP spid="64" grpId="0" animBg="1"/>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402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一、眼睛</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307340" y="1256665"/>
            <a:ext cx="11576685" cy="1476375"/>
          </a:xfrm>
          <a:prstGeom prst="rect">
            <a:avLst/>
          </a:prstGeom>
          <a:noFill/>
        </p:spPr>
        <p:txBody>
          <a:bodyPr wrap="square" rtlCol="0" anchor="t">
            <a:spAutoFit/>
          </a:bodyPr>
          <a:lstStyle/>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1.眼睛看到物体的过程</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眼睛的主要结构有：角膜、睫状体、瞳孔、晶状体、玻璃体、视网膜、视神经等。物体发出的光经过眼球转化为神经信号传输给大脑，我们就看到了物体，如图所示。</a:t>
            </a:r>
          </a:p>
        </p:txBody>
      </p:sp>
      <p:pic>
        <p:nvPicPr>
          <p:cNvPr id="2" name="图片 -2147482180" title=""/>
          <p:cNvPicPr>
            <a:picLocks noChangeAspect="1"/>
          </p:cNvPicPr>
          <p:nvPr/>
        </p:nvPicPr>
        <p:blipFill>
          <a:blip r:embed="rId3"/>
          <a:stretch>
            <a:fillRect/>
          </a:stretch>
        </p:blipFill>
        <p:spPr>
          <a:xfrm>
            <a:off x="1345565" y="2951480"/>
            <a:ext cx="4128135" cy="2834640"/>
          </a:xfrm>
          <a:prstGeom prst="rect">
            <a:avLst/>
          </a:prstGeom>
          <a:noFill/>
          <a:ln w="9525">
            <a:noFill/>
          </a:ln>
        </p:spPr>
      </p:pic>
      <p:pic>
        <p:nvPicPr>
          <p:cNvPr id="15" name="探秘人眼的视物原理" title="">
            <a:hlinkClick action="ppaction://media"/>
          </p:cNvPr>
          <p:cNvPicPr/>
          <p:nvPr>
            <a:videoFile r:link="rId5"/>
            <p:extLst>
              <p:ext uri="{DAA4B4D4-6D71-4841-9C94-3DE7FCFB9230}">
                <p14:media xmlns:p14="http://schemas.microsoft.com/office/powerpoint/2010/main" r:embed="rId6"/>
              </p:ext>
            </p:extLst>
          </p:nvPr>
        </p:nvPicPr>
        <p:blipFill>
          <a:blip r:embed="rId4"/>
          <a:stretch>
            <a:fillRect/>
          </a:stretch>
        </p:blipFill>
        <p:spPr>
          <a:xfrm>
            <a:off x="5868670" y="2733040"/>
            <a:ext cx="5486400" cy="3657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nodeType="clickPar">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additive="base">
                                        <p:cTn id="35" dur="1" fill="hold"/>
                                        <p:tgtEl>
                                          <p:spTgt spid="15"/>
                                        </p:tgtEl>
                                      </p:cBhvr>
                                    </p:cmd>
                                  </p:childTnLst>
                                </p:cTn>
                              </p:par>
                            </p:childTnLst>
                          </p:cTn>
                        </p:par>
                      </p:childTnLst>
                    </p:cTn>
                  </p:par>
                </p:childTnLst>
              </p:cTn>
              <p:nextCondLst>
                <p:cond evt="onClick" delay="0">
                  <p:tgtEl>
                    <p:spTgt spid="15"/>
                  </p:tgtEl>
                </p:cond>
              </p:nextCondLst>
            </p:seq>
            <p:video>
              <p:cMediaNode>
                <p:cTn id="36" fill="hold" display="0">
                  <p:stCondLst>
                    <p:cond delay="indefinite"/>
                  </p:stCondLst>
                </p:cTn>
                <p:tgtEl>
                  <p:spTgt spid="15"/>
                </p:tgtEl>
              </p:cMediaNode>
            </p:video>
          </p:childTnLst>
        </p:cTn>
      </p:par>
    </p:tnLst>
    <p:bldLst>
      <p:bldP spid="8" grpId="0" animBg="1"/>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402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一、眼睛</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307340" y="1256665"/>
            <a:ext cx="11576685" cy="2399665"/>
          </a:xfrm>
          <a:prstGeom prst="rect">
            <a:avLst/>
          </a:prstGeom>
          <a:noFill/>
        </p:spPr>
        <p:txBody>
          <a:bodyPr wrap="square" rtlCol="0" anchor="t">
            <a:spAutoFit/>
          </a:bodyPr>
          <a:lstStyle/>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2.正常眼睛的调节</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正常眼睛无论时眺望远景，还是查看近物，都能看清楚。也就是说，不管物距变大还是变小，眼睛都能将像清晰地成像在视网膜上，物距发生变化时，像距（视网膜和晶状体间的距离）未变，这是因为眼睛能通过睫状体改变睫状体的形状，进而改变晶状体对光线的偏折能力，即改变了晶状体的焦距。使不同远近的物体都能在视网膜上成清晰的像。</a:t>
            </a:r>
          </a:p>
        </p:txBody>
      </p:sp>
      <p:graphicFrame>
        <p:nvGraphicFramePr>
          <p:cNvPr id="6" name="表格 5" title=""/>
          <p:cNvGraphicFramePr>
            <a:graphicFrameLocks noGrp="1"/>
          </p:cNvGraphicFramePr>
          <p:nvPr/>
        </p:nvGraphicFramePr>
        <p:xfrm>
          <a:off x="401955" y="3874770"/>
          <a:ext cx="11220450" cy="2799715"/>
        </p:xfrm>
        <a:graphic>
          <a:graphicData uri="http://schemas.openxmlformats.org/drawingml/2006/table">
            <a:tbl>
              <a:tblPr firstRow="1" bandRow="1">
                <a:tableStyleId>{5940675A-B579-460E-94D1-54222C63F5DA}</a:tableStyleId>
              </a:tblPr>
              <a:tblGrid>
                <a:gridCol w="1821180"/>
                <a:gridCol w="4356100"/>
                <a:gridCol w="5043170"/>
              </a:tblGrid>
              <a:tr h="440690">
                <a:tc>
                  <a:txBody>
                    <a:bodyPr vert="horz" wrap="square"/>
                    <a:lstStyle/>
                    <a:p>
                      <a:pPr indent="0" algn="ctr">
                        <a:buNone/>
                      </a:pP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6DDE8"/>
                    </a:solidFill>
                  </a:tcPr>
                </a:tc>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看远处物体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看近处物体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睫状体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6DDE8"/>
                    </a:solid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放松</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收缩</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晶状体</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6DDE8"/>
                    </a:solid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变薄</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变厚</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0690">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对光的偏折能力</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6DDE8"/>
                    </a:solid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变弱</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r>
                        <a:rPr lang="en-US" sz="1600" b="0">
                          <a:latin typeface="微软雅黑" panose="020b0503020204020204" charset="-122"/>
                          <a:ea typeface="微软雅黑" panose="020b0503020204020204" charset="-122"/>
                          <a:cs typeface="宋体" panose="02010600030101010101" pitchFamily="2" charset="-122"/>
                        </a:rPr>
                        <a:t>变强</a:t>
                      </a:r>
                      <a:endParaRPr lang="en-US" altLang="en-US" sz="16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36955">
                <a:tc>
                  <a:txBody>
                    <a:bodyPr vert="horz" wrap="square"/>
                    <a:lstStyle/>
                    <a:p>
                      <a:pPr indent="0" algn="ctr">
                        <a:buNone/>
                      </a:pPr>
                      <a:r>
                        <a:rPr lang="en-US" sz="1600" b="1">
                          <a:latin typeface="微软雅黑" panose="020b0503020204020204" charset="-122"/>
                          <a:ea typeface="微软雅黑" panose="020b0503020204020204" charset="-122"/>
                          <a:cs typeface="宋体" panose="02010600030101010101" pitchFamily="2" charset="-122"/>
                        </a:rPr>
                        <a:t>成像原理图</a:t>
                      </a:r>
                      <a:endParaRPr lang="en-US" altLang="en-US" sz="1600" b="1">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6DDE8"/>
                    </a:solidFill>
                  </a:tcPr>
                </a:tc>
                <a:tc>
                  <a:txBody>
                    <a:bodyPr vert="horz" wrap="square"/>
                    <a:lstStyle/>
                    <a:p>
                      <a:pPr indent="0" algn="ctr">
                        <a:buNone/>
                      </a:pPr>
                      <a:endParaRPr lang="en-US" altLang="en-US" sz="1600" b="0">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vert="horz" wrap="square"/>
                    <a:lstStyle/>
                    <a:p>
                      <a:pPr indent="0" algn="ctr">
                        <a:buNone/>
                      </a:pPr>
                      <a:endParaRPr lang="en-US" altLang="en-US" sz="1600" b="0">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0" name="图片 9" title=""/>
          <p:cNvPicPr/>
          <p:nvPr/>
        </p:nvPicPr>
        <p:blipFill>
          <a:blip r:embed="rId3"/>
          <a:stretch>
            <a:fillRect/>
          </a:stretch>
        </p:blipFill>
        <p:spPr>
          <a:xfrm>
            <a:off x="3695065" y="5766435"/>
            <a:ext cx="1489075" cy="801370"/>
          </a:xfrm>
          <a:prstGeom prst="rect">
            <a:avLst/>
          </a:prstGeom>
          <a:noFill/>
          <a:ln w="9525">
            <a:noFill/>
          </a:ln>
        </p:spPr>
      </p:pic>
      <p:pic>
        <p:nvPicPr>
          <p:cNvPr id="11" name="图片 10" title=""/>
          <p:cNvPicPr/>
          <p:nvPr/>
        </p:nvPicPr>
        <p:blipFill>
          <a:blip r:embed="rId4"/>
          <a:stretch>
            <a:fillRect/>
          </a:stretch>
        </p:blipFill>
        <p:spPr>
          <a:xfrm>
            <a:off x="8275955" y="5766435"/>
            <a:ext cx="1556385" cy="67691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1402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一、眼睛</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title=""/>
          <p:cNvSpPr txBox="1"/>
          <p:nvPr/>
        </p:nvSpPr>
        <p:spPr>
          <a:xfrm>
            <a:off x="307340" y="1256665"/>
            <a:ext cx="11576685" cy="3322955"/>
          </a:xfrm>
          <a:prstGeom prst="rect">
            <a:avLst/>
          </a:prstGeom>
          <a:noFill/>
        </p:spPr>
        <p:txBody>
          <a:bodyPr wrap="square" rtlCol="0" anchor="t">
            <a:spAutoFit/>
          </a:bodyPr>
          <a:lstStyle/>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3.远点、近点和明视距离</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（1）远点：眼睛的调节是有限度的。当睫状体完全松弛时，晶状体表面弯曲程度最小，此时晶状体最扁，此时能够看清的最远点极限叫做远点。正常人的眼睛的远点理论上在</a:t>
            </a:r>
            <a:r>
              <a:rPr sz="2000">
                <a:highlight>
                  <a:srgbClr val="FFFF00"/>
                </a:highlight>
                <a:latin typeface="微软雅黑" panose="020b0503020204020204" charset="-122"/>
                <a:ea typeface="微软雅黑" panose="020b0503020204020204" charset="-122"/>
                <a:cs typeface="微软雅黑" panose="020b0503020204020204" charset="-122"/>
              </a:rPr>
              <a:t>无限远处</a:t>
            </a:r>
            <a:r>
              <a:rPr sz="2000">
                <a:latin typeface="微软雅黑" panose="020b0503020204020204" charset="-122"/>
                <a:ea typeface="微软雅黑" panose="020b0503020204020204" charset="-122"/>
                <a:cs typeface="微软雅黑" panose="020b0503020204020204" charset="-122"/>
              </a:rPr>
              <a:t>。</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（2）近点：当睫状体极度紧张时（用力看近处物体），睫状体变得最厚，晶状体表面弯曲程度最大，此时能看清的最近的极限点叫做近点。正常人的眼睛的近点在离眼睛</a:t>
            </a:r>
            <a:r>
              <a:rPr sz="2000">
                <a:highlight>
                  <a:srgbClr val="FFFF00"/>
                </a:highlight>
                <a:latin typeface="微软雅黑" panose="020b0503020204020204" charset="-122"/>
                <a:ea typeface="微软雅黑" panose="020b0503020204020204" charset="-122"/>
                <a:cs typeface="微软雅黑" panose="020b0503020204020204" charset="-122"/>
              </a:rPr>
              <a:t>大约10cm</a:t>
            </a:r>
            <a:r>
              <a:rPr sz="2000">
                <a:latin typeface="微软雅黑" panose="020b0503020204020204" charset="-122"/>
                <a:ea typeface="微软雅黑" panose="020b0503020204020204" charset="-122"/>
                <a:cs typeface="微软雅黑" panose="020b0503020204020204" charset="-122"/>
              </a:rPr>
              <a:t>的地方。</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（3）明视距离：在合适照明条件下，正常眼睛观察近处物体最清晰而不疲劳的距离大约为25cm，这个距离叫做明视距离。为预防近视眼，读数、写字时眼睛与书本的距离应保持在</a:t>
            </a:r>
            <a:r>
              <a:rPr sz="2000">
                <a:highlight>
                  <a:srgbClr val="FFFF00"/>
                </a:highlight>
                <a:latin typeface="微软雅黑" panose="020b0503020204020204" charset="-122"/>
                <a:ea typeface="微软雅黑" panose="020b0503020204020204" charset="-122"/>
                <a:cs typeface="微软雅黑" panose="020b0503020204020204" charset="-122"/>
              </a:rPr>
              <a:t>25cm</a:t>
            </a:r>
            <a:r>
              <a:rPr sz="2000">
                <a:latin typeface="微软雅黑" panose="020b0503020204020204" charset="-122"/>
                <a:ea typeface="微软雅黑" panose="020b0503020204020204" charset="-122"/>
                <a:cs typeface="微软雅黑" panose="020b0503020204020204" charset="-122"/>
              </a:rPr>
              <a:t>左右。</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wipe(left)">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二、近视眼及其矫正</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9" name="文本框 28" title=""/>
          <p:cNvSpPr txBox="1"/>
          <p:nvPr/>
        </p:nvSpPr>
        <p:spPr>
          <a:xfrm>
            <a:off x="217805" y="1341120"/>
            <a:ext cx="11756390" cy="1753235"/>
          </a:xfrm>
          <a:prstGeom prst="rect">
            <a:avLst/>
          </a:prstGeom>
          <a:noFill/>
        </p:spPr>
        <p:txBody>
          <a:bodyPr wrap="square" rtlCol="0" anchor="t">
            <a:spAutoFit/>
          </a:bodyPr>
          <a:lstStyle/>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1.近视眼的特点：</a:t>
            </a:r>
            <a:r>
              <a:rPr lang="zh-CN">
                <a:latin typeface="微软雅黑" panose="020b0503020204020204" charset="-122"/>
                <a:ea typeface="微软雅黑" panose="020b0503020204020204" charset="-122"/>
                <a:cs typeface="微软雅黑" panose="020b0503020204020204" charset="-122"/>
              </a:rPr>
              <a:t>只能</a:t>
            </a:r>
            <a:r>
              <a:rPr lang="zh-CN">
                <a:highlight>
                  <a:srgbClr val="FFFF00"/>
                </a:highlight>
                <a:latin typeface="微软雅黑" panose="020b0503020204020204" charset="-122"/>
                <a:ea typeface="微软雅黑" panose="020b0503020204020204" charset="-122"/>
                <a:cs typeface="微软雅黑" panose="020b0503020204020204" charset="-122"/>
              </a:rPr>
              <a:t>看清近处物体</a:t>
            </a:r>
            <a:r>
              <a:rPr lang="zh-CN">
                <a:latin typeface="微软雅黑" panose="020b0503020204020204" charset="-122"/>
                <a:ea typeface="微软雅黑" panose="020b0503020204020204" charset="-122"/>
                <a:cs typeface="微软雅黑" panose="020b0503020204020204" charset="-122"/>
              </a:rPr>
              <a:t>，看不清远处物体。</a:t>
            </a:r>
          </a:p>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2.近视眼的成因</a:t>
            </a:r>
          </a:p>
          <a:p>
            <a:pPr fontAlgn="auto">
              <a:lnSpc>
                <a:spcPct val="150000"/>
              </a:lnSpc>
            </a:pPr>
            <a:r>
              <a:rPr lang="zh-CN">
                <a:highlight>
                  <a:srgbClr val="FFFF00"/>
                </a:highlight>
                <a:latin typeface="微软雅黑" panose="020b0503020204020204" charset="-122"/>
                <a:ea typeface="微软雅黑" panose="020b0503020204020204" charset="-122"/>
                <a:cs typeface="微软雅黑" panose="020b0503020204020204" charset="-122"/>
              </a:rPr>
              <a:t>近视眼晶状体太厚，折光能力太强</a:t>
            </a:r>
            <a:r>
              <a:rPr lang="zh-CN">
                <a:latin typeface="微软雅黑" panose="020b0503020204020204" charset="-122"/>
                <a:ea typeface="微软雅黑" panose="020b0503020204020204" charset="-122"/>
                <a:cs typeface="微软雅黑" panose="020b0503020204020204" charset="-122"/>
              </a:rPr>
              <a:t>，或者眼球在前后方向太长，使得来自远处的光会聚在</a:t>
            </a:r>
            <a:r>
              <a:rPr lang="zh-CN">
                <a:highlight>
                  <a:srgbClr val="FFFF00"/>
                </a:highlight>
                <a:latin typeface="微软雅黑" panose="020b0503020204020204" charset="-122"/>
                <a:ea typeface="微软雅黑" panose="020b0503020204020204" charset="-122"/>
                <a:cs typeface="微软雅黑" panose="020b0503020204020204" charset="-122"/>
              </a:rPr>
              <a:t>视网膜前</a:t>
            </a:r>
            <a:r>
              <a:rPr lang="zh-CN">
                <a:latin typeface="微软雅黑" panose="020b0503020204020204" charset="-122"/>
                <a:ea typeface="微软雅黑" panose="020b0503020204020204" charset="-122"/>
                <a:cs typeface="微软雅黑" panose="020b0503020204020204" charset="-122"/>
              </a:rPr>
              <a:t>，到达视网膜时已经不是一点而是一个模糊的光斑（如图甲所示），导致视网膜上得不到清晰的像。</a:t>
            </a:r>
          </a:p>
        </p:txBody>
      </p:sp>
      <p:pic>
        <p:nvPicPr>
          <p:cNvPr id="2" name="图片 -2147482153" title=""/>
          <p:cNvPicPr>
            <a:picLocks noChangeAspect="1"/>
          </p:cNvPicPr>
          <p:nvPr/>
        </p:nvPicPr>
        <p:blipFill>
          <a:blip r:embed="rId3"/>
          <a:stretch>
            <a:fillRect/>
          </a:stretch>
        </p:blipFill>
        <p:spPr>
          <a:xfrm>
            <a:off x="2700655" y="3327400"/>
            <a:ext cx="5847080" cy="263715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left)">
                                      <p:cBhvr>
                                        <p:cTn id="15" dur="500"/>
                                        <p:tgtEl>
                                          <p:spTgt spid="29">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wipe(left)">
                                      <p:cBhvr>
                                        <p:cTn id="20" dur="500"/>
                                        <p:tgtEl>
                                          <p:spTgt spid="29">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wipe(left)">
                                      <p:cBhvr>
                                        <p:cTn id="25" dur="500"/>
                                        <p:tgtEl>
                                          <p:spTgt spid="29">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二、近视眼及其矫正</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9" name="文本框 28" title=""/>
          <p:cNvSpPr txBox="1"/>
          <p:nvPr/>
        </p:nvSpPr>
        <p:spPr>
          <a:xfrm>
            <a:off x="217805" y="1341120"/>
            <a:ext cx="11756390" cy="4246245"/>
          </a:xfrm>
          <a:prstGeom prst="rect">
            <a:avLst/>
          </a:prstGeom>
          <a:noFill/>
        </p:spPr>
        <p:txBody>
          <a:bodyPr wrap="square" rtlCol="0" anchor="t">
            <a:spAutoFit/>
          </a:bodyPr>
          <a:lstStyle/>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3.近视眼的矫正</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近视眼成像在视网膜前，因此要矫正近视眼，应使其焦点后移。利用凹透镜对光的发散作用，在眼睛前放一个合适凹透镜，让来自远处的光在进入人眼前进行适当的发散，这样就可以使光线进入人眼后恰好会聚在视网膜上（如图乙所示），所以</a:t>
            </a:r>
            <a:r>
              <a:rPr lang="zh-CN">
                <a:highlight>
                  <a:srgbClr val="FFFF00"/>
                </a:highlight>
                <a:latin typeface="微软雅黑" panose="020b0503020204020204" charset="-122"/>
                <a:ea typeface="微软雅黑" panose="020b0503020204020204" charset="-122"/>
                <a:cs typeface="微软雅黑" panose="020b0503020204020204" charset="-122"/>
              </a:rPr>
              <a:t>近视眼应佩戴用凹透镜制成的眼镜进行矫正</a:t>
            </a:r>
            <a:r>
              <a:rPr lang="zh-CN">
                <a:latin typeface="微软雅黑" panose="020b0503020204020204" charset="-122"/>
                <a:ea typeface="微软雅黑" panose="020b0503020204020204" charset="-122"/>
                <a:cs typeface="微软雅黑" panose="020b0503020204020204" charset="-122"/>
              </a:rPr>
              <a:t>。</a:t>
            </a:r>
          </a:p>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4.近视眼的防治</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（1）读数、写字姿势要端正，眼睛和书本的距离要保持在25cm左右；</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（2）不要在暗弱光或直射太阳光下看书写字；</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（3）不要躺在床上看书，不要爬在桌子上看书；</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（4）不要在车上或走路时看书或玩手机；</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（5）不要长时间玩电子游戏；连续看书1h左右，要休息片刻或向远处眺望一会。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left)">
                                      <p:cBhvr>
                                        <p:cTn id="15" dur="500"/>
                                        <p:tgtEl>
                                          <p:spTgt spid="29">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wipe(left)">
                                      <p:cBhvr>
                                        <p:cTn id="20" dur="500"/>
                                        <p:tgtEl>
                                          <p:spTgt spid="29">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wipe(left)">
                                      <p:cBhvr>
                                        <p:cTn id="25" dur="500"/>
                                        <p:tgtEl>
                                          <p:spTgt spid="29">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wipe(left)">
                                      <p:cBhvr>
                                        <p:cTn id="30" dur="500"/>
                                        <p:tgtEl>
                                          <p:spTgt spid="29">
                                            <p:txEl>
                                              <p:pRg st="3" end="3"/>
                                            </p:txEl>
                                          </p:spTgt>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9">
                                            <p:txEl>
                                              <p:pRg st="4" end="4"/>
                                            </p:txEl>
                                          </p:spTgt>
                                        </p:tgtEl>
                                        <p:attrNameLst>
                                          <p:attrName>style.visibility</p:attrName>
                                        </p:attrNameLst>
                                      </p:cBhvr>
                                      <p:to>
                                        <p:strVal val="visible"/>
                                      </p:to>
                                    </p:set>
                                    <p:animEffect transition="in" filter="wipe(left)">
                                      <p:cBhvr>
                                        <p:cTn id="35" dur="500"/>
                                        <p:tgtEl>
                                          <p:spTgt spid="29">
                                            <p:txEl>
                                              <p:pRg st="4" end="4"/>
                                            </p:txEl>
                                          </p:spTgt>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9">
                                            <p:txEl>
                                              <p:pRg st="5" end="5"/>
                                            </p:txEl>
                                          </p:spTgt>
                                        </p:tgtEl>
                                        <p:attrNameLst>
                                          <p:attrName>style.visibility</p:attrName>
                                        </p:attrNameLst>
                                      </p:cBhvr>
                                      <p:to>
                                        <p:strVal val="visible"/>
                                      </p:to>
                                    </p:set>
                                    <p:animEffect transition="in" filter="wipe(left)">
                                      <p:cBhvr>
                                        <p:cTn id="40" dur="500"/>
                                        <p:tgtEl>
                                          <p:spTgt spid="29">
                                            <p:txEl>
                                              <p:pRg st="5" end="5"/>
                                            </p:txEl>
                                          </p:spTgt>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
                                            <p:txEl>
                                              <p:pRg st="6" end="6"/>
                                            </p:txEl>
                                          </p:spTgt>
                                        </p:tgtEl>
                                        <p:attrNameLst>
                                          <p:attrName>style.visibility</p:attrName>
                                        </p:attrNameLst>
                                      </p:cBhvr>
                                      <p:to>
                                        <p:strVal val="visible"/>
                                      </p:to>
                                    </p:set>
                                    <p:animEffect transition="in" filter="wipe(left)">
                                      <p:cBhvr>
                                        <p:cTn id="45" dur="500"/>
                                        <p:tgtEl>
                                          <p:spTgt spid="29">
                                            <p:txEl>
                                              <p:pRg st="6" end="6"/>
                                            </p:txEl>
                                          </p:spTgt>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9">
                                            <p:txEl>
                                              <p:pRg st="7" end="7"/>
                                            </p:txEl>
                                          </p:spTgt>
                                        </p:tgtEl>
                                        <p:attrNameLst>
                                          <p:attrName>style.visibility</p:attrName>
                                        </p:attrNameLst>
                                      </p:cBhvr>
                                      <p:to>
                                        <p:strVal val="visible"/>
                                      </p:to>
                                    </p:set>
                                    <p:animEffect transition="in" filter="wipe(left)">
                                      <p:cBhvr>
                                        <p:cTn id="50" dur="500"/>
                                        <p:tgtEl>
                                          <p:spTgt spid="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三、远视眼及其矫正</a:t>
            </a:r>
            <a:endParaRPr lang="en-US" altLang="zh-CN" sz="2400" b="1">
              <a:solidFill>
                <a:srgbClr val="C00000"/>
              </a:solidFill>
              <a:latin typeface="微软雅黑" panose="020b0503020204020204" charset="-122"/>
              <a:ea typeface="微软雅黑" panose="020b0503020204020204" charset="-122"/>
              <a:cs typeface="微软雅黑" panose="020b0503020204020204" charset="-122"/>
              <a:sym typeface="+mn-ea"/>
            </a:endParaRPr>
          </a:p>
        </p:txBody>
      </p:sp>
      <p:sp>
        <p:nvSpPr>
          <p:cNvPr id="29" name="文本框 28" title=""/>
          <p:cNvSpPr txBox="1"/>
          <p:nvPr/>
        </p:nvSpPr>
        <p:spPr>
          <a:xfrm>
            <a:off x="217805" y="1341120"/>
            <a:ext cx="11756390" cy="1753235"/>
          </a:xfrm>
          <a:prstGeom prst="rect">
            <a:avLst/>
          </a:prstGeom>
          <a:noFill/>
        </p:spPr>
        <p:txBody>
          <a:bodyPr wrap="square" rtlCol="0" anchor="t">
            <a:spAutoFit/>
          </a:bodyPr>
          <a:lstStyle/>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1.远视眼的特点：</a:t>
            </a:r>
            <a:r>
              <a:rPr lang="zh-CN">
                <a:latin typeface="微软雅黑" panose="020b0503020204020204" charset="-122"/>
                <a:ea typeface="微软雅黑" panose="020b0503020204020204" charset="-122"/>
                <a:cs typeface="微软雅黑" panose="020b0503020204020204" charset="-122"/>
              </a:rPr>
              <a:t>只能</a:t>
            </a:r>
            <a:r>
              <a:rPr lang="zh-CN">
                <a:highlight>
                  <a:srgbClr val="FFFF00"/>
                </a:highlight>
                <a:latin typeface="微软雅黑" panose="020b0503020204020204" charset="-122"/>
                <a:ea typeface="微软雅黑" panose="020b0503020204020204" charset="-122"/>
                <a:cs typeface="微软雅黑" panose="020b0503020204020204" charset="-122"/>
              </a:rPr>
              <a:t>看清远处的物体</a:t>
            </a:r>
            <a:r>
              <a:rPr lang="zh-CN">
                <a:latin typeface="微软雅黑" panose="020b0503020204020204" charset="-122"/>
                <a:ea typeface="微软雅黑" panose="020b0503020204020204" charset="-122"/>
                <a:cs typeface="微软雅黑" panose="020b0503020204020204" charset="-122"/>
              </a:rPr>
              <a:t>，看不清近处物体。</a:t>
            </a:r>
          </a:p>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2.远视眼的成因</a:t>
            </a:r>
          </a:p>
          <a:p>
            <a:pPr fontAlgn="auto">
              <a:lnSpc>
                <a:spcPct val="150000"/>
              </a:lnSpc>
            </a:pPr>
            <a:r>
              <a:rPr lang="zh-CN">
                <a:highlight>
                  <a:srgbClr val="FFFF00"/>
                </a:highlight>
                <a:latin typeface="微软雅黑" panose="020b0503020204020204" charset="-122"/>
                <a:ea typeface="微软雅黑" panose="020b0503020204020204" charset="-122"/>
                <a:cs typeface="微软雅黑" panose="020b0503020204020204" charset="-122"/>
              </a:rPr>
              <a:t>近视眼晶状体太薄，折光能力太弱</a:t>
            </a:r>
            <a:r>
              <a:rPr lang="zh-CN">
                <a:latin typeface="微软雅黑" panose="020b0503020204020204" charset="-122"/>
                <a:ea typeface="微软雅黑" panose="020b0503020204020204" charset="-122"/>
                <a:cs typeface="微软雅黑" panose="020b0503020204020204" charset="-122"/>
              </a:rPr>
              <a:t>，或者眼球在前后方向太短，使得来自近处的光会聚在视网膜后，到达视网膜前还没有会聚成点，在视网膜上形成一个模糊的光斑（如图甲所示），导致视网膜上得不到清晰的像。</a:t>
            </a:r>
          </a:p>
        </p:txBody>
      </p:sp>
      <p:pic>
        <p:nvPicPr>
          <p:cNvPr id="2" name="图片 -2147482152" title=""/>
          <p:cNvPicPr>
            <a:picLocks noChangeAspect="1"/>
          </p:cNvPicPr>
          <p:nvPr/>
        </p:nvPicPr>
        <p:blipFill>
          <a:blip r:embed="rId3"/>
          <a:stretch>
            <a:fillRect/>
          </a:stretch>
        </p:blipFill>
        <p:spPr>
          <a:xfrm>
            <a:off x="3327400" y="3178810"/>
            <a:ext cx="4887595" cy="1645285"/>
          </a:xfrm>
          <a:prstGeom prst="rect">
            <a:avLst/>
          </a:prstGeom>
          <a:noFill/>
          <a:ln w="9525">
            <a:noFill/>
          </a:ln>
        </p:spPr>
      </p:pic>
      <p:sp>
        <p:nvSpPr>
          <p:cNvPr id="19" name="文本框 18" title=""/>
          <p:cNvSpPr txBox="1"/>
          <p:nvPr/>
        </p:nvSpPr>
        <p:spPr>
          <a:xfrm>
            <a:off x="292735" y="4781550"/>
            <a:ext cx="11756390" cy="1753235"/>
          </a:xfrm>
          <a:prstGeom prst="rect">
            <a:avLst/>
          </a:prstGeom>
          <a:noFill/>
        </p:spPr>
        <p:txBody>
          <a:bodyPr wrap="square" rtlCol="0" anchor="t">
            <a:spAutoFit/>
          </a:bodyPr>
          <a:lstStyle/>
          <a:p>
            <a:pPr fontAlgn="auto">
              <a:lnSpc>
                <a:spcPct val="150000"/>
              </a:lnSpc>
            </a:pPr>
            <a:r>
              <a:rPr lang="zh-CN">
                <a:solidFill>
                  <a:schemeClr val="accent1">
                    <a:lumMod val="75000"/>
                  </a:schemeClr>
                </a:solidFill>
                <a:latin typeface="微软雅黑" panose="020b0503020204020204" charset="-122"/>
                <a:ea typeface="微软雅黑" panose="020b0503020204020204" charset="-122"/>
                <a:cs typeface="微软雅黑" panose="020b0503020204020204" charset="-122"/>
              </a:rPr>
              <a:t>3.远视眼的矫正</a:t>
            </a:r>
          </a:p>
          <a:p>
            <a:pPr fontAlgn="auto">
              <a:lnSpc>
                <a:spcPct val="150000"/>
              </a:lnSpc>
            </a:pPr>
            <a:r>
              <a:rPr lang="zh-CN">
                <a:latin typeface="微软雅黑" panose="020b0503020204020204" charset="-122"/>
                <a:ea typeface="微软雅黑" panose="020b0503020204020204" charset="-122"/>
                <a:cs typeface="微软雅黑" panose="020b0503020204020204" charset="-122"/>
              </a:rPr>
              <a:t>远视眼成像在</a:t>
            </a:r>
            <a:r>
              <a:rPr lang="zh-CN">
                <a:highlight>
                  <a:srgbClr val="FFFF00"/>
                </a:highlight>
                <a:latin typeface="微软雅黑" panose="020b0503020204020204" charset="-122"/>
                <a:ea typeface="微软雅黑" panose="020b0503020204020204" charset="-122"/>
                <a:cs typeface="微软雅黑" panose="020b0503020204020204" charset="-122"/>
              </a:rPr>
              <a:t>视网膜后</a:t>
            </a:r>
            <a:r>
              <a:rPr lang="zh-CN">
                <a:latin typeface="微软雅黑" panose="020b0503020204020204" charset="-122"/>
                <a:ea typeface="微软雅黑" panose="020b0503020204020204" charset="-122"/>
                <a:cs typeface="微软雅黑" panose="020b0503020204020204" charset="-122"/>
              </a:rPr>
              <a:t>，因此要矫正远视眼，应使其焦点前移。利用凸透镜对光的会聚作用，在眼睛前放一个合适凸透镜，让来自近处的光在进入人眼前进行适当的会聚，这样就可以使光线进入人眼后恰好会聚在视网膜上（如图乙所示），所以</a:t>
            </a:r>
            <a:r>
              <a:rPr lang="zh-CN">
                <a:highlight>
                  <a:srgbClr val="FFFF00"/>
                </a:highlight>
                <a:latin typeface="微软雅黑" panose="020b0503020204020204" charset="-122"/>
                <a:ea typeface="微软雅黑" panose="020b0503020204020204" charset="-122"/>
                <a:cs typeface="微软雅黑" panose="020b0503020204020204" charset="-122"/>
              </a:rPr>
              <a:t>远视眼应佩戴用凸透镜制成的眼镜进行矫正</a:t>
            </a:r>
            <a:r>
              <a:rPr lang="zh-CN">
                <a:latin typeface="微软雅黑" panose="020b0503020204020204" charset="-122"/>
                <a:ea typeface="微软雅黑" panose="020b0503020204020204" charset="-122"/>
                <a:cs typeface="微软雅黑" panose="020b0503020204020204"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left)">
                                      <p:cBhvr>
                                        <p:cTn id="15" dur="500"/>
                                        <p:tgtEl>
                                          <p:spTgt spid="29">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wipe(left)">
                                      <p:cBhvr>
                                        <p:cTn id="20" dur="500"/>
                                        <p:tgtEl>
                                          <p:spTgt spid="29">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animEffect transition="in" filter="wipe(left)">
                                      <p:cBhvr>
                                        <p:cTn id="25" dur="500"/>
                                        <p:tgtEl>
                                          <p:spTgt spid="29">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wipe(left)">
                                      <p:cBhvr>
                                        <p:cTn id="35" dur="500"/>
                                        <p:tgtEl>
                                          <p:spTgt spid="19">
                                            <p:txEl>
                                              <p:pRg st="0" end="0"/>
                                            </p:txEl>
                                          </p:spTgt>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441190" y="47993"/>
            <a:ext cx="903605" cy="923290"/>
          </a:xfrm>
          <a:prstGeom prst="rect">
            <a:avLst/>
          </a:prstGeom>
        </p:spPr>
      </p:pic>
      <p:sp>
        <p:nvSpPr>
          <p:cNvPr id="5" name="文本框 4" title=""/>
          <p:cNvSpPr txBox="1"/>
          <p:nvPr/>
        </p:nvSpPr>
        <p:spPr>
          <a:xfrm>
            <a:off x="5365750" y="231775"/>
            <a:ext cx="45694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眼睛的构造及视物原理</a:t>
            </a:r>
          </a:p>
        </p:txBody>
      </p:sp>
      <p:pic>
        <p:nvPicPr>
          <p:cNvPr id="24" name="图片 23" title=""/>
          <p:cNvPicPr>
            <a:picLocks noChangeAspect="1"/>
          </p:cNvPicPr>
          <p:nvPr/>
        </p:nvPicPr>
        <p:blipFill>
          <a:blip r:embed="rId3"/>
          <a:stretch>
            <a:fillRect/>
          </a:stretch>
        </p:blipFill>
        <p:spPr>
          <a:xfrm>
            <a:off x="10218420" y="509270"/>
            <a:ext cx="1651000" cy="528955"/>
          </a:xfrm>
          <a:prstGeom prst="rect">
            <a:avLst/>
          </a:prstGeom>
        </p:spPr>
      </p:pic>
      <p:pic>
        <p:nvPicPr>
          <p:cNvPr id="25" name="图片 24" title=""/>
          <p:cNvPicPr>
            <a:picLocks noChangeAspect="1"/>
          </p:cNvPicPr>
          <p:nvPr/>
        </p:nvPicPr>
        <p:blipFill>
          <a:blip r:embed="rId4"/>
          <a:stretch>
            <a:fillRect/>
          </a:stretch>
        </p:blipFill>
        <p:spPr>
          <a:xfrm>
            <a:off x="292735" y="2346960"/>
            <a:ext cx="2013585" cy="483870"/>
          </a:xfrm>
          <a:prstGeom prst="rect">
            <a:avLst/>
          </a:prstGeom>
        </p:spPr>
      </p:pic>
      <p:sp>
        <p:nvSpPr>
          <p:cNvPr id="27" name="文本框 26" title=""/>
          <p:cNvSpPr txBox="1"/>
          <p:nvPr/>
        </p:nvSpPr>
        <p:spPr>
          <a:xfrm>
            <a:off x="292735" y="2830830"/>
            <a:ext cx="11419840" cy="1014730"/>
          </a:xfrm>
          <a:prstGeom prst="rect">
            <a:avLst/>
          </a:prstGeom>
          <a:noFill/>
          <a:ln w="9525">
            <a:noFill/>
          </a:ln>
        </p:spPr>
        <p:txBody>
          <a:bodyPr wrap="square">
            <a:spAutoFit/>
          </a:bodyPr>
          <a:lstStyle/>
          <a:p>
            <a:pPr indent="457200" fontAlgn="auto">
              <a:lnSpc>
                <a:spcPct val="150000"/>
              </a:lnSpc>
            </a:pPr>
            <a:r>
              <a:rPr sz="2000">
                <a:solidFill>
                  <a:srgbClr val="000000"/>
                </a:solidFill>
                <a:latin typeface="微软雅黑" panose="020b0503020204020204" charset="-122"/>
                <a:ea typeface="微软雅黑" panose="020b0503020204020204" charset="-122"/>
                <a:cs typeface="微软雅黑" panose="020b0503020204020204" charset="-122"/>
              </a:rPr>
              <a:t>人眼的视物原理与照相机的成像原理相同，但需要注意的是人眼睛的焦距可以调节，而照相机模型中的凸透镜焦距不变，一般靠调节物距和像距成清晰的像。</a:t>
            </a:r>
          </a:p>
        </p:txBody>
      </p:sp>
      <p:sp>
        <p:nvSpPr>
          <p:cNvPr id="2" name="文本框 1" title=""/>
          <p:cNvSpPr txBox="1"/>
          <p:nvPr/>
        </p:nvSpPr>
        <p:spPr>
          <a:xfrm>
            <a:off x="4032250" y="1530985"/>
            <a:ext cx="45694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眼睛的构造及视物原理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wipe(left)">
                                      <p:cBhvr>
                                        <p:cTn id="3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animBg="1"/>
    </p:bld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441190" y="47993"/>
            <a:ext cx="903605" cy="923290"/>
          </a:xfrm>
          <a:prstGeom prst="rect">
            <a:avLst/>
          </a:prstGeom>
        </p:spPr>
      </p:pic>
      <p:sp>
        <p:nvSpPr>
          <p:cNvPr id="5" name="文本框 4" title=""/>
          <p:cNvSpPr txBox="1"/>
          <p:nvPr/>
        </p:nvSpPr>
        <p:spPr>
          <a:xfrm>
            <a:off x="5365750" y="231775"/>
            <a:ext cx="456946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1</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眼睛的构造及视物原理</a:t>
            </a:r>
          </a:p>
        </p:txBody>
      </p:sp>
      <p:sp>
        <p:nvSpPr>
          <p:cNvPr id="7" name="文本框 6" title=""/>
          <p:cNvSpPr txBox="1"/>
          <p:nvPr/>
        </p:nvSpPr>
        <p:spPr>
          <a:xfrm>
            <a:off x="292735" y="1323975"/>
            <a:ext cx="11760835" cy="1198880"/>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例</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a:latin typeface="微软雅黑" panose="020b0503020204020204" charset="-122"/>
                <a:ea typeface="微软雅黑" panose="020b0503020204020204" charset="-122"/>
                <a:cs typeface="微软雅黑" panose="020b0503020204020204" charset="-122"/>
                <a:sym typeface="+mn-ea"/>
              </a:rPr>
              <a:t>人的眼睛像一架照相机，晶状体和角膜的共同作用相当于一个凸透镜，物体在视网膜上形成______（选填“正立”或“倒立”）的像。如果长期用错误的方式看书，很容易患上近视。有一种治疗近视眼的手术——用激光对角膜进行切削，使晶状体和角膜构成的“透镜”对光的偏折能力变______（选填“强”或“弱”）些，从而使像落在视网膜上。</a:t>
            </a:r>
          </a:p>
        </p:txBody>
      </p:sp>
      <p:sp>
        <p:nvSpPr>
          <p:cNvPr id="19" name="矩形标注 18" title=""/>
          <p:cNvSpPr/>
          <p:nvPr/>
        </p:nvSpPr>
        <p:spPr>
          <a:xfrm>
            <a:off x="5538470" y="1882775"/>
            <a:ext cx="6576695" cy="815340"/>
          </a:xfrm>
          <a:prstGeom prst="wedgeRectCallout">
            <a:avLst>
              <a:gd name="adj1" fmla="val -17220"/>
              <a:gd name="adj2" fmla="val -7056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sz="1600">
                <a:latin typeface="微软雅黑" panose="020b0503020204020204" charset="-122"/>
                <a:ea typeface="微软雅黑" panose="020b0503020204020204" charset="-122"/>
                <a:cs typeface="微软雅黑" panose="020b0503020204020204" charset="-122"/>
              </a:rPr>
              <a:t>人眼的晶状体和角膜的共同作用相当于一个凸透镜；视网膜相当于光屏，物体在视网膜上形成的是倒立、缩小的实像</a:t>
            </a:r>
          </a:p>
        </p:txBody>
      </p:sp>
      <p:sp>
        <p:nvSpPr>
          <p:cNvPr id="17" name="矩形标注 16" title=""/>
          <p:cNvSpPr/>
          <p:nvPr/>
        </p:nvSpPr>
        <p:spPr>
          <a:xfrm>
            <a:off x="1151255" y="1086485"/>
            <a:ext cx="7912735" cy="864870"/>
          </a:xfrm>
          <a:prstGeom prst="wedgeRectCallout">
            <a:avLst>
              <a:gd name="adj1" fmla="val -16800"/>
              <a:gd name="adj2" fmla="val 7063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近视眼是晶状体太厚，对光的偏折能力太强，导致物体的像成在视网膜前，因此激光治疗的目的是减弱透镜对光的偏折能力，使像成在视网膜上</a:t>
            </a:r>
          </a:p>
        </p:txBody>
      </p:sp>
      <p:sp>
        <p:nvSpPr>
          <p:cNvPr id="15" name="文本框 14" title=""/>
          <p:cNvSpPr txBox="1"/>
          <p:nvPr/>
        </p:nvSpPr>
        <p:spPr>
          <a:xfrm>
            <a:off x="9205595" y="1376045"/>
            <a:ext cx="62611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倒立</a:t>
            </a:r>
          </a:p>
        </p:txBody>
      </p:sp>
      <p:sp>
        <p:nvSpPr>
          <p:cNvPr id="6" name="文本框 5" title=""/>
          <p:cNvSpPr txBox="1"/>
          <p:nvPr/>
        </p:nvSpPr>
        <p:spPr>
          <a:xfrm>
            <a:off x="3815080" y="2122170"/>
            <a:ext cx="62611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弱</a:t>
            </a:r>
          </a:p>
        </p:txBody>
      </p:sp>
      <p:cxnSp>
        <p:nvCxnSpPr>
          <p:cNvPr id="23" name="直接连接符 22" title=""/>
          <p:cNvCxnSpPr/>
          <p:nvPr/>
        </p:nvCxnSpPr>
        <p:spPr>
          <a:xfrm>
            <a:off x="127000" y="2807335"/>
            <a:ext cx="11938635" cy="0"/>
          </a:xfrm>
          <a:prstGeom prst="line">
            <a:avLst/>
          </a:prstGeom>
          <a:ln w="28575" cmpd="sng">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21" name="文本框 20" title=""/>
          <p:cNvSpPr txBox="1"/>
          <p:nvPr/>
        </p:nvSpPr>
        <p:spPr>
          <a:xfrm>
            <a:off x="127000" y="2916555"/>
            <a:ext cx="7550785" cy="304609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1-1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b="1">
                <a:latin typeface="微软雅黑" panose="020b0503020204020204" charset="-122"/>
                <a:ea typeface="微软雅黑" panose="020b0503020204020204" charset="-122"/>
                <a:cs typeface="微软雅黑" panose="020b0503020204020204" charset="-122"/>
                <a:sym typeface="+mn-ea"/>
              </a:rPr>
              <a:t>（2023·宜昌）</a:t>
            </a:r>
            <a:r>
              <a:rPr sz="1600">
                <a:latin typeface="微软雅黑" panose="020b0503020204020204" charset="-122"/>
                <a:ea typeface="微软雅黑" panose="020b0503020204020204" charset="-122"/>
                <a:cs typeface="微软雅黑" panose="020b0503020204020204" charset="-122"/>
                <a:sym typeface="+mn-ea"/>
              </a:rPr>
              <a:t>小华用弹性膜充水制作了一个水凸透镜，通过注射器注水或抽水改变透镜的厚度，如图是他用其模拟眼睛看物体的实验装置。模拟正常眼睛时，固定透镜，将一个F形光源放在合适的位置后，调节光屏得到清晰的像，下列说法正确的是（     ）。</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A. 此时光源放在透镜2倍焦距以内</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B. 此时光屏上成倒立放大的实像</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C. 光源远离透镜时，要将光屏靠近透镜才能再次得到清晰的像</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D. 模拟近视眼的成因时需要从透镜向外抽水</a:t>
            </a:r>
          </a:p>
        </p:txBody>
      </p:sp>
      <p:sp>
        <p:nvSpPr>
          <p:cNvPr id="26" name="文本框 25" title=""/>
          <p:cNvSpPr txBox="1"/>
          <p:nvPr/>
        </p:nvSpPr>
        <p:spPr>
          <a:xfrm>
            <a:off x="7811135" y="2916555"/>
            <a:ext cx="4311015" cy="230695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1-2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b="1">
                <a:latin typeface="微软雅黑" panose="020b0503020204020204" charset="-122"/>
                <a:ea typeface="微软雅黑" panose="020b0503020204020204" charset="-122"/>
                <a:cs typeface="微软雅黑" panose="020b0503020204020204" charset="-122"/>
                <a:sym typeface="+mn-ea"/>
              </a:rPr>
              <a:t>（2023·成都）</a:t>
            </a:r>
            <a:r>
              <a:rPr sz="1600">
                <a:latin typeface="微软雅黑" panose="020b0503020204020204" charset="-122"/>
                <a:ea typeface="微软雅黑" panose="020b0503020204020204" charset="-122"/>
                <a:cs typeface="微软雅黑" panose="020b0503020204020204" charset="-122"/>
                <a:sym typeface="+mn-ea"/>
              </a:rPr>
              <a:t>今年6月6日是全国第28个爱眼日。正常眼睛观察物体最清晰而又不易疲劳的距离，约为25cm，叫做明视距离。近视眼的明视距离______正常眼的明视距离（选填“大于”“等于”或“小于”）。与近视眼不同，远视眼需要佩戴______透镜矫正。</a:t>
            </a:r>
          </a:p>
        </p:txBody>
      </p:sp>
      <p:pic>
        <p:nvPicPr>
          <p:cNvPr id="2" name="图片 -2147482187" title=""/>
          <p:cNvPicPr>
            <a:picLocks noChangeAspect="1"/>
          </p:cNvPicPr>
          <p:nvPr/>
        </p:nvPicPr>
        <p:blipFill>
          <a:blip r:embed="rId3"/>
          <a:stretch>
            <a:fillRect/>
          </a:stretch>
        </p:blipFill>
        <p:spPr>
          <a:xfrm>
            <a:off x="3463290" y="4015105"/>
            <a:ext cx="1457325" cy="1149985"/>
          </a:xfrm>
          <a:prstGeom prst="rect">
            <a:avLst/>
          </a:prstGeom>
          <a:noFill/>
          <a:ln w="9525">
            <a:noFill/>
          </a:ln>
        </p:spPr>
      </p:pic>
      <p:sp>
        <p:nvSpPr>
          <p:cNvPr id="34" name="文本框 33" title=""/>
          <p:cNvSpPr txBox="1"/>
          <p:nvPr/>
        </p:nvSpPr>
        <p:spPr>
          <a:xfrm>
            <a:off x="1246505" y="2916555"/>
            <a:ext cx="6280150" cy="583565"/>
          </a:xfrm>
          <a:prstGeom prst="rect">
            <a:avLst/>
          </a:prstGeom>
          <a:noFill/>
        </p:spPr>
        <p:txBody>
          <a:bodyPr wrap="square" rtlCol="0">
            <a:spAutoFit/>
          </a:bodyPr>
          <a:lstStyle/>
          <a:p>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眼睛相当于照相机，在视网膜成倒立缩小的实像，物距应大于二倍焦距，即此时光源放在透镜2倍焦距以外，在光屏上成倒立缩小的实像</a:t>
            </a:r>
          </a:p>
        </p:txBody>
      </p:sp>
      <p:cxnSp>
        <p:nvCxnSpPr>
          <p:cNvPr id="35" name="直接连接符 34" title=""/>
          <p:cNvCxnSpPr>
            <a:stCxn id="34" idx="1"/>
          </p:cNvCxnSpPr>
          <p:nvPr/>
        </p:nvCxnSpPr>
        <p:spPr>
          <a:xfrm flipH="1">
            <a:off x="581660" y="3208655"/>
            <a:ext cx="664845" cy="1609725"/>
          </a:xfrm>
          <a:prstGeom prst="line">
            <a:avLst/>
          </a:prstGeom>
          <a:ln w="28575" cmpd="sng">
            <a:solidFill>
              <a:schemeClr val="tx2">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title=""/>
          <p:cNvSpPr txBox="1"/>
          <p:nvPr/>
        </p:nvSpPr>
        <p:spPr>
          <a:xfrm>
            <a:off x="215265" y="5962650"/>
            <a:ext cx="4705350" cy="58356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凸透镜成实像时，物远像近像变小，因此光源远离透镜时，要将光屏靠近透镜才能再次得到清晰的像</a:t>
            </a:r>
          </a:p>
        </p:txBody>
      </p:sp>
      <p:cxnSp>
        <p:nvCxnSpPr>
          <p:cNvPr id="14" name="直接连接符 13" title=""/>
          <p:cNvCxnSpPr/>
          <p:nvPr/>
        </p:nvCxnSpPr>
        <p:spPr>
          <a:xfrm>
            <a:off x="445770" y="5431790"/>
            <a:ext cx="354965" cy="516890"/>
          </a:xfrm>
          <a:prstGeom prst="line">
            <a:avLst/>
          </a:prstGeom>
          <a:ln w="28575" cmpd="sng">
            <a:solidFill>
              <a:srgbClr val="EE20F0"/>
            </a:solidFill>
            <a:prstDash val="solid"/>
          </a:ln>
        </p:spPr>
        <p:style>
          <a:lnRef idx="1">
            <a:schemeClr val="accent1"/>
          </a:lnRef>
          <a:fillRef idx="0">
            <a:schemeClr val="accent1"/>
          </a:fillRef>
          <a:effectRef idx="0">
            <a:schemeClr val="accent1"/>
          </a:effectRef>
          <a:fontRef idx="minor">
            <a:schemeClr val="tx1"/>
          </a:fontRef>
        </p:style>
      </p:cxnSp>
      <p:sp>
        <p:nvSpPr>
          <p:cNvPr id="22" name="文本框 21" title=""/>
          <p:cNvSpPr txBox="1"/>
          <p:nvPr/>
        </p:nvSpPr>
        <p:spPr>
          <a:xfrm>
            <a:off x="4785995" y="5589270"/>
            <a:ext cx="2647950" cy="1076325"/>
          </a:xfrm>
          <a:prstGeom prst="rect">
            <a:avLst/>
          </a:prstGeom>
          <a:noFill/>
        </p:spPr>
        <p:txBody>
          <a:bodyPr wrap="square" rtlCol="0">
            <a:spAutoFit/>
          </a:bodyPr>
          <a:lstStyle/>
          <a:p>
            <a:r>
              <a:rPr lang="zh-CN" altLang="en-US" sz="1600">
                <a:solidFill>
                  <a:schemeClr val="bg1"/>
                </a:solidFill>
                <a:highlight>
                  <a:srgbClr val="800080"/>
                </a:highlight>
                <a:latin typeface="微软雅黑" panose="020b0503020204020204" charset="-122"/>
                <a:ea typeface="微软雅黑" panose="020b0503020204020204" charset="-122"/>
                <a:cs typeface="微软雅黑" panose="020b0503020204020204" charset="-122"/>
                <a:sym typeface="+mn-ea"/>
              </a:rPr>
              <a:t>近视眼是晶状体太厚，对光线会聚能力太强导致的，因此模拟近视眼的成因时需要从透镜向里注水</a:t>
            </a:r>
          </a:p>
        </p:txBody>
      </p:sp>
      <p:cxnSp>
        <p:nvCxnSpPr>
          <p:cNvPr id="9" name="直接连接符 8" title=""/>
          <p:cNvCxnSpPr/>
          <p:nvPr/>
        </p:nvCxnSpPr>
        <p:spPr>
          <a:xfrm>
            <a:off x="4147820" y="5790565"/>
            <a:ext cx="709930" cy="77470"/>
          </a:xfrm>
          <a:prstGeom prst="line">
            <a:avLst/>
          </a:prstGeom>
          <a:ln w="28575" cmpd="sng">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title=""/>
          <p:cNvSpPr txBox="1"/>
          <p:nvPr/>
        </p:nvSpPr>
        <p:spPr>
          <a:xfrm>
            <a:off x="2025650" y="4112260"/>
            <a:ext cx="382905" cy="337185"/>
          </a:xfrm>
          <a:prstGeom prst="rect">
            <a:avLst/>
          </a:prstGeom>
          <a:noFill/>
        </p:spPr>
        <p:txBody>
          <a:bodyPr wrap="square" rtlCol="0">
            <a:spAutoFit/>
          </a:bodyPr>
          <a:lstStyle/>
          <a:p>
            <a:r>
              <a:rPr lang="en-US" altLang="zh-CN" sz="1600">
                <a:solidFill>
                  <a:srgbClr val="FF0000"/>
                </a:solidFill>
                <a:latin typeface="微软雅黑" panose="020b0503020204020204" charset="-122"/>
                <a:ea typeface="微软雅黑" panose="020b0503020204020204" charset="-122"/>
              </a:rPr>
              <a:t>C</a:t>
            </a:r>
          </a:p>
        </p:txBody>
      </p:sp>
      <p:cxnSp>
        <p:nvCxnSpPr>
          <p:cNvPr id="28" name="直接连接符 27" title=""/>
          <p:cNvCxnSpPr/>
          <p:nvPr/>
        </p:nvCxnSpPr>
        <p:spPr>
          <a:xfrm flipH="1">
            <a:off x="7744460" y="2865755"/>
            <a:ext cx="0" cy="3992245"/>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1" name="矩形标注 10" title=""/>
          <p:cNvSpPr/>
          <p:nvPr/>
        </p:nvSpPr>
        <p:spPr>
          <a:xfrm>
            <a:off x="7811135" y="5162550"/>
            <a:ext cx="1976755" cy="1628140"/>
          </a:xfrm>
          <a:prstGeom prst="wedgeRectCallout">
            <a:avLst>
              <a:gd name="adj1" fmla="val 18679"/>
              <a:gd name="adj2" fmla="val -9781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正常眼睛的明视距离为25cm，近视眼的明视距离相对正常眼要短</a:t>
            </a:r>
          </a:p>
        </p:txBody>
      </p:sp>
      <p:sp>
        <p:nvSpPr>
          <p:cNvPr id="16" name="矩形标注 15" title=""/>
          <p:cNvSpPr/>
          <p:nvPr/>
        </p:nvSpPr>
        <p:spPr>
          <a:xfrm>
            <a:off x="10076815" y="5165090"/>
            <a:ext cx="1976755" cy="1625600"/>
          </a:xfrm>
          <a:prstGeom prst="wedgeRectCallout">
            <a:avLst>
              <a:gd name="adj1" fmla="val 14567"/>
              <a:gd name="adj2" fmla="val -5914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远视眼的晶状体凸度过小，外界物体的像成在视网膜后，应佩戴凸透镜</a:t>
            </a:r>
          </a:p>
        </p:txBody>
      </p:sp>
      <p:sp>
        <p:nvSpPr>
          <p:cNvPr id="18" name="文本框 17" title=""/>
          <p:cNvSpPr txBox="1"/>
          <p:nvPr/>
        </p:nvSpPr>
        <p:spPr>
          <a:xfrm>
            <a:off x="9935210" y="4053205"/>
            <a:ext cx="62611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小于</a:t>
            </a:r>
          </a:p>
        </p:txBody>
      </p:sp>
      <p:sp>
        <p:nvSpPr>
          <p:cNvPr id="20" name="文本框 19" title=""/>
          <p:cNvSpPr txBox="1"/>
          <p:nvPr/>
        </p:nvSpPr>
        <p:spPr>
          <a:xfrm>
            <a:off x="10631170" y="4787265"/>
            <a:ext cx="52451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outHorizontal)">
                                      <p:cBhvr>
                                        <p:cTn id="41" dur="500"/>
                                        <p:tgtEl>
                                          <p:spTgt spid="17"/>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xit" presetSubtype="4" fill="hold" grpId="1" nodeType="clickEffect">
                                  <p:stCondLst>
                                    <p:cond delay="0"/>
                                  </p:stCondLst>
                                  <p:childTnLst>
                                    <p:animEffect transition="out" filter="wipe(down)">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16" presetClass="entr" presetSubtype="42"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outHorizontal)">
                                      <p:cBhvr>
                                        <p:cTn id="51" dur="500"/>
                                        <p:tgtEl>
                                          <p:spTgt spid="15"/>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16" presetClass="entr" presetSubtype="42"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outHorizontal)">
                                      <p:cBhvr>
                                        <p:cTn id="56" dur="500"/>
                                        <p:tgtEl>
                                          <p:spTgt spid="6"/>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1">
                                            <p:txEl>
                                              <p:pRg st="0" end="0"/>
                                            </p:txEl>
                                          </p:spTgt>
                                        </p:tgtEl>
                                        <p:attrNameLst>
                                          <p:attrName>style.visibility</p:attrName>
                                        </p:attrNameLst>
                                      </p:cBhvr>
                                      <p:to>
                                        <p:strVal val="visible"/>
                                      </p:to>
                                    </p:set>
                                    <p:animEffect transition="in" filter="wipe(left)">
                                      <p:cBhvr>
                                        <p:cTn id="66" dur="500"/>
                                        <p:tgtEl>
                                          <p:spTgt spid="21">
                                            <p:txEl>
                                              <p:pRg st="0" end="0"/>
                                            </p:txEl>
                                          </p:spTgt>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barn(inVertical)">
                                      <p:cBhvr>
                                        <p:cTn id="71" dur="500"/>
                                        <p:tgtEl>
                                          <p:spTgt spid="2"/>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1">
                                            <p:txEl>
                                              <p:pRg st="1" end="1"/>
                                            </p:txEl>
                                          </p:spTgt>
                                        </p:tgtEl>
                                        <p:attrNameLst>
                                          <p:attrName>style.visibility</p:attrName>
                                        </p:attrNameLst>
                                      </p:cBhvr>
                                      <p:to>
                                        <p:strVal val="visible"/>
                                      </p:to>
                                    </p:set>
                                    <p:animEffect transition="in" filter="wipe(left)">
                                      <p:cBhvr>
                                        <p:cTn id="76" dur="500"/>
                                        <p:tgtEl>
                                          <p:spTgt spid="21">
                                            <p:txEl>
                                              <p:pRg st="1" end="1"/>
                                            </p:txEl>
                                          </p:spTgt>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1">
                                            <p:txEl>
                                              <p:pRg st="2" end="2"/>
                                            </p:txEl>
                                          </p:spTgt>
                                        </p:tgtEl>
                                        <p:attrNameLst>
                                          <p:attrName>style.visibility</p:attrName>
                                        </p:attrNameLst>
                                      </p:cBhvr>
                                      <p:to>
                                        <p:strVal val="visible"/>
                                      </p:to>
                                    </p:set>
                                    <p:animEffect transition="in" filter="wipe(left)">
                                      <p:cBhvr>
                                        <p:cTn id="81" dur="500"/>
                                        <p:tgtEl>
                                          <p:spTgt spid="21">
                                            <p:txEl>
                                              <p:pRg st="2" end="2"/>
                                            </p:txEl>
                                          </p:spTgt>
                                        </p:tgtEl>
                                      </p:cBhvr>
                                    </p:animEffec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1">
                                            <p:txEl>
                                              <p:pRg st="3" end="3"/>
                                            </p:txEl>
                                          </p:spTgt>
                                        </p:tgtEl>
                                        <p:attrNameLst>
                                          <p:attrName>style.visibility</p:attrName>
                                        </p:attrNameLst>
                                      </p:cBhvr>
                                      <p:to>
                                        <p:strVal val="visible"/>
                                      </p:to>
                                    </p:set>
                                    <p:animEffect transition="in" filter="wipe(left)">
                                      <p:cBhvr>
                                        <p:cTn id="86" dur="500"/>
                                        <p:tgtEl>
                                          <p:spTgt spid="21">
                                            <p:txEl>
                                              <p:pRg st="3" end="3"/>
                                            </p:txEl>
                                          </p:spTgt>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21">
                                            <p:txEl>
                                              <p:pRg st="4" end="4"/>
                                            </p:txEl>
                                          </p:spTgt>
                                        </p:tgtEl>
                                        <p:attrNameLst>
                                          <p:attrName>style.visibility</p:attrName>
                                        </p:attrNameLst>
                                      </p:cBhvr>
                                      <p:to>
                                        <p:strVal val="visible"/>
                                      </p:to>
                                    </p:set>
                                    <p:animEffect transition="in" filter="wipe(left)">
                                      <p:cBhvr>
                                        <p:cTn id="91" dur="500"/>
                                        <p:tgtEl>
                                          <p:spTgt spid="21">
                                            <p:txEl>
                                              <p:pRg st="4" end="4"/>
                                            </p:txEl>
                                          </p:spTgt>
                                        </p:tgtEl>
                                      </p:cBhvr>
                                    </p:animEffect>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childTnLst>
                          </p:cTn>
                        </p:par>
                      </p:childTnLst>
                    </p:cTn>
                  </p:par>
                  <p:par>
                    <p:cTn id="97" fill="hold" nodeType="clickPar">
                      <p:stCondLst>
                        <p:cond delay="indefinite"/>
                        <p:cond evt="onBegin" delay="0">
                          <p:tn val="96"/>
                        </p:cond>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wipe(left)">
                                      <p:cBhvr>
                                        <p:cTn id="104" dur="500"/>
                                        <p:tgtEl>
                                          <p:spTgt spid="34"/>
                                        </p:tgtEl>
                                      </p:cBhvr>
                                    </p:animEffect>
                                  </p:childTnLst>
                                </p:cTn>
                              </p:par>
                            </p:childTnLst>
                          </p:cTn>
                        </p:par>
                      </p:childTnLst>
                    </p:cTn>
                  </p:par>
                  <p:par>
                    <p:cTn id="105" fill="hold" nodeType="clickPar">
                      <p:stCondLst>
                        <p:cond delay="indefinite"/>
                        <p:cond evt="onBegin" delay="0">
                          <p:tn val="104"/>
                        </p:cond>
                      </p:stCondLst>
                      <p:childTnLst>
                        <p:par>
                          <p:cTn id="106" fill="hold">
                            <p:stCondLst>
                              <p:cond delay="0"/>
                            </p:stCondLst>
                            <p:childTnLst>
                              <p:par>
                                <p:cTn id="107" presetID="22" presetClass="exit" presetSubtype="4" fill="hold" nodeType="clickEffect">
                                  <p:stCondLst>
                                    <p:cond delay="0"/>
                                  </p:stCondLst>
                                  <p:childTnLst>
                                    <p:animEffect transition="out" filter="wipe(down)">
                                      <p:cBhvr>
                                        <p:cTn id="108" dur="500"/>
                                        <p:tgtEl>
                                          <p:spTgt spid="35"/>
                                        </p:tgtEl>
                                      </p:cBhvr>
                                    </p:animEffect>
                                    <p:set>
                                      <p:cBhvr>
                                        <p:cTn id="109" dur="1" fill="hold">
                                          <p:stCondLst>
                                            <p:cond delay="499"/>
                                          </p:stCondLst>
                                        </p:cTn>
                                        <p:tgtEl>
                                          <p:spTgt spid="35"/>
                                        </p:tgtEl>
                                        <p:attrNameLst>
                                          <p:attrName>style.visibility</p:attrName>
                                        </p:attrNameLst>
                                      </p:cBhvr>
                                      <p:to>
                                        <p:strVal val="hidden"/>
                                      </p:to>
                                    </p:set>
                                  </p:childTnLst>
                                </p:cTn>
                              </p:par>
                              <p:par>
                                <p:cTn id="110" presetID="22" presetClass="exit" presetSubtype="4" fill="hold" grpId="1" nodeType="withEffect">
                                  <p:stCondLst>
                                    <p:cond delay="0"/>
                                  </p:stCondLst>
                                  <p:childTnLst>
                                    <p:animEffect transition="out" filter="wipe(down)">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childTnLst>
                          </p:cTn>
                        </p:par>
                      </p:childTnLst>
                    </p:cTn>
                  </p:par>
                  <p:par>
                    <p:cTn id="113" fill="hold" nodeType="clickPar">
                      <p:stCondLst>
                        <p:cond delay="indefinite"/>
                        <p:cond evt="onBegin" delay="0">
                          <p:tn val="112"/>
                        </p:cond>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left)">
                                      <p:cBhvr>
                                        <p:cTn id="117" dur="500"/>
                                        <p:tgtEl>
                                          <p:spTgt spid="14"/>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13"/>
                                        </p:tgtEl>
                                        <p:attrNameLst>
                                          <p:attrName>style.visibility</p:attrName>
                                        </p:attrNameLst>
                                      </p:cBhvr>
                                      <p:to>
                                        <p:strVal val="visible"/>
                                      </p:to>
                                    </p:set>
                                    <p:animEffect transition="in" filter="wipe(left)">
                                      <p:cBhvr>
                                        <p:cTn id="120" dur="500"/>
                                        <p:tgtEl>
                                          <p:spTgt spid="13"/>
                                        </p:tgtEl>
                                      </p:cBhvr>
                                    </p:animEffect>
                                  </p:childTnLst>
                                </p:cTn>
                              </p:par>
                            </p:childTnLst>
                          </p:cTn>
                        </p:par>
                      </p:childTnLst>
                    </p:cTn>
                  </p:par>
                  <p:par>
                    <p:cTn id="121" fill="hold" nodeType="clickPar">
                      <p:stCondLst>
                        <p:cond delay="indefinite"/>
                        <p:cond evt="onBegin" delay="0">
                          <p:tn val="120"/>
                        </p:cond>
                      </p:stCondLst>
                      <p:childTnLst>
                        <p:par>
                          <p:cTn id="122" fill="hold">
                            <p:stCondLst>
                              <p:cond delay="0"/>
                            </p:stCondLst>
                            <p:childTnLst>
                              <p:par>
                                <p:cTn id="123" presetID="22" presetClass="exit" presetSubtype="4" fill="hold" nodeType="clickEffect">
                                  <p:stCondLst>
                                    <p:cond delay="0"/>
                                  </p:stCondLst>
                                  <p:childTnLst>
                                    <p:animEffect transition="out" filter="wipe(down)">
                                      <p:cBhvr>
                                        <p:cTn id="124" dur="500"/>
                                        <p:tgtEl>
                                          <p:spTgt spid="14"/>
                                        </p:tgtEl>
                                      </p:cBhvr>
                                    </p:animEffect>
                                    <p:set>
                                      <p:cBhvr>
                                        <p:cTn id="125" dur="1" fill="hold">
                                          <p:stCondLst>
                                            <p:cond delay="499"/>
                                          </p:stCondLst>
                                        </p:cTn>
                                        <p:tgtEl>
                                          <p:spTgt spid="14"/>
                                        </p:tgtEl>
                                        <p:attrNameLst>
                                          <p:attrName>style.visibility</p:attrName>
                                        </p:attrNameLst>
                                      </p:cBhvr>
                                      <p:to>
                                        <p:strVal val="hidden"/>
                                      </p:to>
                                    </p:set>
                                  </p:childTnLst>
                                </p:cTn>
                              </p:par>
                              <p:par>
                                <p:cTn id="126" presetID="22" presetClass="exit" presetSubtype="4" fill="hold" grpId="1" nodeType="withEffect">
                                  <p:stCondLst>
                                    <p:cond delay="0"/>
                                  </p:stCondLst>
                                  <p:childTnLst>
                                    <p:animEffect transition="out" filter="wipe(down)">
                                      <p:cBhvr>
                                        <p:cTn id="127" dur="500"/>
                                        <p:tgtEl>
                                          <p:spTgt spid="13"/>
                                        </p:tgtEl>
                                      </p:cBhvr>
                                    </p:animEffect>
                                    <p:set>
                                      <p:cBhvr>
                                        <p:cTn id="128" dur="1" fill="hold">
                                          <p:stCondLst>
                                            <p:cond delay="499"/>
                                          </p:stCondLst>
                                        </p:cTn>
                                        <p:tgtEl>
                                          <p:spTgt spid="13"/>
                                        </p:tgtEl>
                                        <p:attrNameLst>
                                          <p:attrName>style.visibility</p:attrName>
                                        </p:attrNameLst>
                                      </p:cBhvr>
                                      <p:to>
                                        <p:strVal val="hidden"/>
                                      </p:to>
                                    </p:set>
                                  </p:childTnLst>
                                </p:cTn>
                              </p:par>
                            </p:childTnLst>
                          </p:cTn>
                        </p:par>
                      </p:childTnLst>
                    </p:cTn>
                  </p:par>
                  <p:par>
                    <p:cTn id="129" fill="hold" nodeType="clickPar">
                      <p:stCondLst>
                        <p:cond delay="indefinite"/>
                        <p:cond evt="onBegin" delay="0">
                          <p:tn val="128"/>
                        </p:cond>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wipe(left)">
                                      <p:cBhvr>
                                        <p:cTn id="133" dur="500"/>
                                        <p:tgtEl>
                                          <p:spTgt spid="9"/>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2"/>
                                        </p:tgtEl>
                                        <p:attrNameLst>
                                          <p:attrName>style.visibility</p:attrName>
                                        </p:attrNameLst>
                                      </p:cBhvr>
                                      <p:to>
                                        <p:strVal val="visible"/>
                                      </p:to>
                                    </p:set>
                                    <p:animEffect transition="in" filter="wipe(left)">
                                      <p:cBhvr>
                                        <p:cTn id="136" dur="500"/>
                                        <p:tgtEl>
                                          <p:spTgt spid="22"/>
                                        </p:tgtEl>
                                      </p:cBhvr>
                                    </p:animEffect>
                                  </p:childTnLst>
                                </p:cTn>
                              </p:par>
                            </p:childTnLst>
                          </p:cTn>
                        </p:par>
                      </p:childTnLst>
                    </p:cTn>
                  </p:par>
                  <p:par>
                    <p:cTn id="137" fill="hold" nodeType="clickPar">
                      <p:stCondLst>
                        <p:cond delay="indefinite"/>
                        <p:cond evt="onBegin" delay="0">
                          <p:tn val="136"/>
                        </p:cond>
                      </p:stCondLst>
                      <p:childTnLst>
                        <p:par>
                          <p:cTn id="138" fill="hold">
                            <p:stCondLst>
                              <p:cond delay="0"/>
                            </p:stCondLst>
                            <p:childTnLst>
                              <p:par>
                                <p:cTn id="139" presetID="22" presetClass="exit" presetSubtype="4" fill="hold" nodeType="clickEffect">
                                  <p:stCondLst>
                                    <p:cond delay="0"/>
                                  </p:stCondLst>
                                  <p:childTnLst>
                                    <p:animEffect transition="out" filter="wipe(down)">
                                      <p:cBhvr>
                                        <p:cTn id="140" dur="500"/>
                                        <p:tgtEl>
                                          <p:spTgt spid="9"/>
                                        </p:tgtEl>
                                      </p:cBhvr>
                                    </p:animEffect>
                                    <p:set>
                                      <p:cBhvr>
                                        <p:cTn id="141" dur="1" fill="hold">
                                          <p:stCondLst>
                                            <p:cond delay="499"/>
                                          </p:stCondLst>
                                        </p:cTn>
                                        <p:tgtEl>
                                          <p:spTgt spid="9"/>
                                        </p:tgtEl>
                                        <p:attrNameLst>
                                          <p:attrName>style.visibility</p:attrName>
                                        </p:attrNameLst>
                                      </p:cBhvr>
                                      <p:to>
                                        <p:strVal val="hidden"/>
                                      </p:to>
                                    </p:set>
                                  </p:childTnLst>
                                </p:cTn>
                              </p:par>
                              <p:par>
                                <p:cTn id="142" presetID="22" presetClass="exit" presetSubtype="4" fill="hold" grpId="1" nodeType="withEffect">
                                  <p:stCondLst>
                                    <p:cond delay="0"/>
                                  </p:stCondLst>
                                  <p:childTnLst>
                                    <p:animEffect transition="out" filter="wipe(down)">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childTnLst>
                          </p:cTn>
                        </p:par>
                      </p:childTnLst>
                    </p:cTn>
                  </p:par>
                  <p:par>
                    <p:cTn id="145" fill="hold" nodeType="clickPar">
                      <p:stCondLst>
                        <p:cond delay="indefinite"/>
                        <p:cond evt="onBegin" delay="0">
                          <p:tn val="144"/>
                        </p:cond>
                      </p:stCondLst>
                      <p:childTnLst>
                        <p:par>
                          <p:cTn id="146" fill="hold">
                            <p:stCondLst>
                              <p:cond delay="0"/>
                            </p:stCondLst>
                            <p:childTnLst>
                              <p:par>
                                <p:cTn id="147" presetID="16" presetClass="entr" presetSubtype="42" fill="hold" grpId="0" nodeType="clickEffect">
                                  <p:stCondLst>
                                    <p:cond delay="0"/>
                                  </p:stCondLst>
                                  <p:childTnLst>
                                    <p:set>
                                      <p:cBhvr>
                                        <p:cTn id="148" dur="1" fill="hold">
                                          <p:stCondLst>
                                            <p:cond delay="0"/>
                                          </p:stCondLst>
                                        </p:cTn>
                                        <p:tgtEl>
                                          <p:spTgt spid="10"/>
                                        </p:tgtEl>
                                        <p:attrNameLst>
                                          <p:attrName>style.visibility</p:attrName>
                                        </p:attrNameLst>
                                      </p:cBhvr>
                                      <p:to>
                                        <p:strVal val="visible"/>
                                      </p:to>
                                    </p:set>
                                    <p:animEffect transition="in" filter="barn(outHorizontal)">
                                      <p:cBhvr>
                                        <p:cTn id="149" dur="500"/>
                                        <p:tgtEl>
                                          <p:spTgt spid="10"/>
                                        </p:tgtEl>
                                      </p:cBhvr>
                                    </p:animEffect>
                                  </p:childTnLst>
                                </p:cTn>
                              </p:par>
                            </p:childTnLst>
                          </p:cTn>
                        </p:par>
                      </p:childTnLst>
                    </p:cTn>
                  </p:par>
                  <p:par>
                    <p:cTn id="150" fill="hold" nodeType="clickPar">
                      <p:stCondLst>
                        <p:cond delay="indefinite"/>
                        <p:cond evt="onBegin" delay="0">
                          <p:tn val="149"/>
                        </p:cond>
                      </p:stCondLst>
                      <p:childTnLst>
                        <p:par>
                          <p:cTn id="151" fill="hold">
                            <p:stCondLst>
                              <p:cond delay="0"/>
                            </p:stCondLst>
                            <p:childTnLst>
                              <p:par>
                                <p:cTn id="152" presetID="22" presetClass="entr" presetSubtype="1" fill="hold" nodeType="clickEffect">
                                  <p:stCondLst>
                                    <p:cond delay="0"/>
                                  </p:stCondLst>
                                  <p:childTnLst>
                                    <p:set>
                                      <p:cBhvr>
                                        <p:cTn id="153" dur="1" fill="hold">
                                          <p:stCondLst>
                                            <p:cond delay="0"/>
                                          </p:stCondLst>
                                        </p:cTn>
                                        <p:tgtEl>
                                          <p:spTgt spid="28"/>
                                        </p:tgtEl>
                                        <p:attrNameLst>
                                          <p:attrName>style.visibility</p:attrName>
                                        </p:attrNameLst>
                                      </p:cBhvr>
                                      <p:to>
                                        <p:strVal val="visible"/>
                                      </p:to>
                                    </p:set>
                                    <p:animEffect transition="in" filter="wipe(up)">
                                      <p:cBhvr>
                                        <p:cTn id="154" dur="500"/>
                                        <p:tgtEl>
                                          <p:spTgt spid="28"/>
                                        </p:tgtEl>
                                      </p:cBhvr>
                                    </p:animEffect>
                                  </p:childTnLst>
                                </p:cTn>
                              </p:par>
                            </p:childTnLst>
                          </p:cTn>
                        </p:par>
                      </p:childTnLst>
                    </p:cTn>
                  </p:par>
                  <p:par>
                    <p:cTn id="155" fill="hold" nodeType="clickPar">
                      <p:stCondLst>
                        <p:cond delay="indefinite"/>
                        <p:cond evt="onBegin" delay="0">
                          <p:tn val="154"/>
                        </p:cond>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wipe(left)">
                                      <p:cBhvr>
                                        <p:cTn id="159" dur="500"/>
                                        <p:tgtEl>
                                          <p:spTgt spid="26"/>
                                        </p:tgtEl>
                                      </p:cBhvr>
                                    </p:animEffect>
                                  </p:childTnLst>
                                </p:cTn>
                              </p:par>
                            </p:childTnLst>
                          </p:cTn>
                        </p:par>
                      </p:childTnLst>
                    </p:cTn>
                  </p:par>
                  <p:par>
                    <p:cTn id="160" fill="hold" nodeType="clickPar">
                      <p:stCondLst>
                        <p:cond delay="indefinite"/>
                        <p:cond evt="onBegin" delay="0">
                          <p:tn val="159"/>
                        </p:cond>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11"/>
                                        </p:tgtEl>
                                        <p:attrNameLst>
                                          <p:attrName>style.visibility</p:attrName>
                                        </p:attrNameLst>
                                      </p:cBhvr>
                                      <p:to>
                                        <p:strVal val="visible"/>
                                      </p:to>
                                    </p:set>
                                    <p:animEffect transition="in" filter="wipe(down)">
                                      <p:cBhvr>
                                        <p:cTn id="164" dur="500"/>
                                        <p:tgtEl>
                                          <p:spTgt spid="11"/>
                                        </p:tgtEl>
                                      </p:cBhvr>
                                    </p:animEffect>
                                  </p:childTnLst>
                                </p:cTn>
                              </p:par>
                            </p:childTnLst>
                          </p:cTn>
                        </p:par>
                      </p:childTnLst>
                    </p:cTn>
                  </p:par>
                  <p:par>
                    <p:cTn id="165" fill="hold" nodeType="clickPar">
                      <p:stCondLst>
                        <p:cond delay="indefinite"/>
                        <p:cond evt="onBegin" delay="0">
                          <p:tn val="164"/>
                        </p:cond>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wipe(down)">
                                      <p:cBhvr>
                                        <p:cTn id="169" dur="500"/>
                                        <p:tgtEl>
                                          <p:spTgt spid="16"/>
                                        </p:tgtEl>
                                      </p:cBhvr>
                                    </p:animEffect>
                                  </p:childTnLst>
                                </p:cTn>
                              </p:par>
                            </p:childTnLst>
                          </p:cTn>
                        </p:par>
                      </p:childTnLst>
                    </p:cTn>
                  </p:par>
                  <p:par>
                    <p:cTn id="170" fill="hold" nodeType="clickPar">
                      <p:stCondLst>
                        <p:cond delay="indefinite"/>
                        <p:cond evt="onBegin" delay="0">
                          <p:tn val="169"/>
                        </p:cond>
                      </p:stCondLst>
                      <p:childTnLst>
                        <p:par>
                          <p:cTn id="171" fill="hold">
                            <p:stCondLst>
                              <p:cond delay="0"/>
                            </p:stCondLst>
                            <p:childTnLst>
                              <p:par>
                                <p:cTn id="172" presetID="16" presetClass="entr" presetSubtype="42" fill="hold" grpId="0" nodeType="clickEffect">
                                  <p:stCondLst>
                                    <p:cond delay="0"/>
                                  </p:stCondLst>
                                  <p:childTnLst>
                                    <p:set>
                                      <p:cBhvr>
                                        <p:cTn id="173" dur="1" fill="hold">
                                          <p:stCondLst>
                                            <p:cond delay="0"/>
                                          </p:stCondLst>
                                        </p:cTn>
                                        <p:tgtEl>
                                          <p:spTgt spid="18"/>
                                        </p:tgtEl>
                                        <p:attrNameLst>
                                          <p:attrName>style.visibility</p:attrName>
                                        </p:attrNameLst>
                                      </p:cBhvr>
                                      <p:to>
                                        <p:strVal val="visible"/>
                                      </p:to>
                                    </p:set>
                                    <p:animEffect transition="in" filter="barn(outHorizontal)">
                                      <p:cBhvr>
                                        <p:cTn id="174" dur="500"/>
                                        <p:tgtEl>
                                          <p:spTgt spid="18"/>
                                        </p:tgtEl>
                                      </p:cBhvr>
                                    </p:animEffect>
                                  </p:childTnLst>
                                </p:cTn>
                              </p:par>
                            </p:childTnLst>
                          </p:cTn>
                        </p:par>
                      </p:childTnLst>
                    </p:cTn>
                  </p:par>
                  <p:par>
                    <p:cTn id="175" fill="hold" nodeType="clickPar">
                      <p:stCondLst>
                        <p:cond delay="indefinite"/>
                        <p:cond evt="onBegin" delay="0">
                          <p:tn val="174"/>
                        </p:cond>
                      </p:stCondLst>
                      <p:childTnLst>
                        <p:par>
                          <p:cTn id="176" fill="hold">
                            <p:stCondLst>
                              <p:cond delay="0"/>
                            </p:stCondLst>
                            <p:childTnLst>
                              <p:par>
                                <p:cTn id="177" presetID="16" presetClass="entr" presetSubtype="42" fill="hold" grpId="0" nodeType="clickEffect">
                                  <p:stCondLst>
                                    <p:cond delay="0"/>
                                  </p:stCondLst>
                                  <p:childTnLst>
                                    <p:set>
                                      <p:cBhvr>
                                        <p:cTn id="178" dur="1" fill="hold">
                                          <p:stCondLst>
                                            <p:cond delay="0"/>
                                          </p:stCondLst>
                                        </p:cTn>
                                        <p:tgtEl>
                                          <p:spTgt spid="20"/>
                                        </p:tgtEl>
                                        <p:attrNameLst>
                                          <p:attrName>style.visibility</p:attrName>
                                        </p:attrNameLst>
                                      </p:cBhvr>
                                      <p:to>
                                        <p:strVal val="visible"/>
                                      </p:to>
                                    </p:set>
                                    <p:animEffect transition="in" filter="barn(outHorizontal)">
                                      <p:cBhvr>
                                        <p:cTn id="1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9" grpId="0" animBg="1"/>
      <p:bldP spid="19" grpId="1" animBg="1"/>
      <p:bldP spid="17" grpId="0" animBg="1"/>
      <p:bldP spid="17" grpId="1" animBg="1"/>
      <p:bldP spid="15" grpId="0" animBg="1"/>
      <p:bldP spid="6" grpId="0" animBg="1"/>
      <p:bldP spid="26" grpId="0" animBg="1"/>
      <p:bldP spid="34" grpId="0"/>
      <p:bldP spid="34" grpId="1"/>
      <p:bldP spid="13" grpId="0"/>
      <p:bldP spid="13" grpId="1"/>
      <p:bldP spid="22" grpId="0"/>
      <p:bldP spid="22" grpId="1"/>
      <p:bldP spid="10" grpId="0" animBg="1"/>
      <p:bldP spid="11" grpId="0" animBg="1"/>
      <p:bldP spid="16" grpId="0" animBg="1"/>
      <p:bldP spid="18" grpId="0" animBg="1"/>
      <p:bldP spid="20"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3" name="文本框 42" title=""/>
          <p:cNvSpPr txBox="1"/>
          <p:nvPr/>
        </p:nvSpPr>
        <p:spPr>
          <a:xfrm>
            <a:off x="812165" y="523240"/>
            <a:ext cx="2242820" cy="733425"/>
          </a:xfrm>
          <a:prstGeom prst="rect">
            <a:avLst/>
          </a:prstGeom>
          <a:noFill/>
        </p:spPr>
        <p:txBody>
          <a:bodyPr wrap="none" lIns="0" tIns="0" rIns="0" bIns="0"/>
          <a:lstStyle/>
          <a:p>
            <a:pPr>
              <a:lnSpc>
                <a:spcPct val="110000"/>
              </a:lnSpc>
            </a:pPr>
            <a:r>
              <a:rPr lang="zh-CN" altLang="en-US" sz="4000">
                <a:solidFill>
                  <a:schemeClr val="accent2">
                    <a:lumMod val="75000"/>
                  </a:schemeClr>
                </a:solidFill>
                <a:latin typeface="微软雅黑" panose="020b0503020204020204" charset="-122"/>
                <a:ea typeface="微软雅黑" panose="020b0503020204020204" charset="-122"/>
              </a:rPr>
              <a:t>知识建构</a:t>
            </a:r>
          </a:p>
        </p:txBody>
      </p:sp>
      <p:pic>
        <p:nvPicPr>
          <p:cNvPr id="4" name="图片 -2147482300" title=""/>
          <p:cNvPicPr>
            <a:picLocks noChangeAspect="1"/>
          </p:cNvPicPr>
          <p:nvPr/>
        </p:nvPicPr>
        <p:blipFill>
          <a:blip r:embed="rId3"/>
          <a:stretch>
            <a:fillRect/>
          </a:stretch>
        </p:blipFill>
        <p:spPr>
          <a:xfrm>
            <a:off x="1622425" y="1256665"/>
            <a:ext cx="8145145" cy="532257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441190" y="47993"/>
            <a:ext cx="903605" cy="923290"/>
          </a:xfrm>
          <a:prstGeom prst="rect">
            <a:avLst/>
          </a:prstGeom>
        </p:spPr>
      </p:pic>
      <p:sp>
        <p:nvSpPr>
          <p:cNvPr id="5" name="文本框 4" title=""/>
          <p:cNvSpPr txBox="1"/>
          <p:nvPr/>
        </p:nvSpPr>
        <p:spPr>
          <a:xfrm>
            <a:off x="5365750" y="231775"/>
            <a:ext cx="42456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近视眼的成因与矫正</a:t>
            </a:r>
          </a:p>
        </p:txBody>
      </p:sp>
      <p:pic>
        <p:nvPicPr>
          <p:cNvPr id="24" name="图片 23" title=""/>
          <p:cNvPicPr>
            <a:picLocks noChangeAspect="1"/>
          </p:cNvPicPr>
          <p:nvPr/>
        </p:nvPicPr>
        <p:blipFill>
          <a:blip r:embed="rId3"/>
          <a:stretch>
            <a:fillRect/>
          </a:stretch>
        </p:blipFill>
        <p:spPr>
          <a:xfrm>
            <a:off x="10218420" y="509270"/>
            <a:ext cx="1651000" cy="528955"/>
          </a:xfrm>
          <a:prstGeom prst="rect">
            <a:avLst/>
          </a:prstGeom>
        </p:spPr>
      </p:pic>
      <p:pic>
        <p:nvPicPr>
          <p:cNvPr id="25" name="图片 24" title=""/>
          <p:cNvPicPr>
            <a:picLocks noChangeAspect="1"/>
          </p:cNvPicPr>
          <p:nvPr/>
        </p:nvPicPr>
        <p:blipFill>
          <a:blip r:embed="rId4"/>
          <a:stretch>
            <a:fillRect/>
          </a:stretch>
        </p:blipFill>
        <p:spPr>
          <a:xfrm>
            <a:off x="292735" y="2346960"/>
            <a:ext cx="2013585" cy="483870"/>
          </a:xfrm>
          <a:prstGeom prst="rect">
            <a:avLst/>
          </a:prstGeom>
        </p:spPr>
      </p:pic>
      <p:sp>
        <p:nvSpPr>
          <p:cNvPr id="27" name="文本框 26" title=""/>
          <p:cNvSpPr txBox="1"/>
          <p:nvPr/>
        </p:nvSpPr>
        <p:spPr>
          <a:xfrm>
            <a:off x="292735" y="2830830"/>
            <a:ext cx="11419840" cy="1014730"/>
          </a:xfrm>
          <a:prstGeom prst="rect">
            <a:avLst/>
          </a:prstGeom>
          <a:noFill/>
          <a:ln w="9525">
            <a:noFill/>
          </a:ln>
        </p:spPr>
        <p:txBody>
          <a:bodyPr wrap="square">
            <a:spAutoFit/>
          </a:bodyPr>
          <a:lstStyle/>
          <a:p>
            <a:pPr indent="457200" fontAlgn="auto">
              <a:lnSpc>
                <a:spcPct val="150000"/>
              </a:lnSpc>
            </a:pPr>
            <a:r>
              <a:rPr sz="2000">
                <a:solidFill>
                  <a:srgbClr val="000000"/>
                </a:solidFill>
                <a:latin typeface="微软雅黑" panose="020b0503020204020204" charset="-122"/>
                <a:ea typeface="微软雅黑" panose="020b0503020204020204" charset="-122"/>
                <a:cs typeface="微软雅黑" panose="020b0503020204020204" charset="-122"/>
              </a:rPr>
              <a:t>当晶状体弯曲程度过大，对光的会聚能力过强时，成像在视网膜前，应该佩戴发散透镜（凹透镜），使像成在视网膜上。</a:t>
            </a:r>
          </a:p>
        </p:txBody>
      </p:sp>
      <p:sp>
        <p:nvSpPr>
          <p:cNvPr id="2" name="文本框 1" title=""/>
          <p:cNvSpPr txBox="1"/>
          <p:nvPr/>
        </p:nvSpPr>
        <p:spPr>
          <a:xfrm>
            <a:off x="3879850" y="1670685"/>
            <a:ext cx="42456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近视眼的成因与矫正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nodeType="clickPar">
                      <p:stCondLst>
                        <p:cond delay="indefinite"/>
                        <p:cond evt="onBegin" delay="0">
                          <p:tn val="29"/>
                        </p:cond>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xEl>
                                              <p:pRg st="0" end="0"/>
                                            </p:txEl>
                                          </p:spTgt>
                                        </p:tgtEl>
                                        <p:attrNameLst>
                                          <p:attrName>style.visibility</p:attrName>
                                        </p:attrNameLst>
                                      </p:cBhvr>
                                      <p:to>
                                        <p:strVal val="visible"/>
                                      </p:to>
                                    </p:set>
                                    <p:animEffect transition="in" filter="wipe(left)">
                                      <p:cBhvr>
                                        <p:cTn id="34"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animBg="1"/>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441190" y="47993"/>
            <a:ext cx="903605" cy="923290"/>
          </a:xfrm>
          <a:prstGeom prst="rect">
            <a:avLst/>
          </a:prstGeom>
        </p:spPr>
      </p:pic>
      <p:sp>
        <p:nvSpPr>
          <p:cNvPr id="5" name="文本框 4" title=""/>
          <p:cNvSpPr txBox="1"/>
          <p:nvPr/>
        </p:nvSpPr>
        <p:spPr>
          <a:xfrm>
            <a:off x="5365750" y="231775"/>
            <a:ext cx="4245610"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altLang="zh-CN" sz="2400" b="1">
                <a:solidFill>
                  <a:srgbClr val="0070C0"/>
                </a:solidFill>
                <a:latin typeface="微软雅黑" panose="020b0503020204020204" charset="-122"/>
                <a:ea typeface="微软雅黑" panose="020b0503020204020204" charset="-122"/>
              </a:rPr>
              <a:t>2</a:t>
            </a:r>
            <a:r>
              <a:rPr lang="zh-CN" sz="2400" b="1">
                <a:solidFill>
                  <a:srgbClr val="0070C0"/>
                </a:solidFill>
                <a:latin typeface="微软雅黑" panose="020b0503020204020204" charset="-122"/>
                <a:ea typeface="微软雅黑" panose="020b0503020204020204" charset="-122"/>
              </a:rPr>
              <a:t>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近视眼的成因与矫正</a:t>
            </a:r>
          </a:p>
        </p:txBody>
      </p:sp>
      <p:pic>
        <p:nvPicPr>
          <p:cNvPr id="24" name="图片 23" title=""/>
          <p:cNvPicPr>
            <a:picLocks noChangeAspect="1"/>
          </p:cNvPicPr>
          <p:nvPr/>
        </p:nvPicPr>
        <p:blipFill>
          <a:blip r:embed="rId3"/>
          <a:stretch>
            <a:fillRect/>
          </a:stretch>
        </p:blipFill>
        <p:spPr>
          <a:xfrm>
            <a:off x="10218420" y="509270"/>
            <a:ext cx="1651000" cy="528955"/>
          </a:xfrm>
          <a:prstGeom prst="rect">
            <a:avLst/>
          </a:prstGeom>
        </p:spPr>
      </p:pic>
      <p:sp>
        <p:nvSpPr>
          <p:cNvPr id="7" name="文本框 6" title=""/>
          <p:cNvSpPr txBox="1"/>
          <p:nvPr/>
        </p:nvSpPr>
        <p:spPr>
          <a:xfrm>
            <a:off x="292735" y="1323975"/>
            <a:ext cx="3119755" cy="267652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例</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b="1">
                <a:latin typeface="微软雅黑" panose="020b0503020204020204" charset="-122"/>
                <a:ea typeface="微软雅黑" panose="020b0503020204020204" charset="-122"/>
                <a:cs typeface="微软雅黑" panose="020b0503020204020204" charset="-122"/>
                <a:sym typeface="+mn-ea"/>
              </a:rPr>
              <a:t>（2023·株洲）</a:t>
            </a:r>
            <a:r>
              <a:rPr sz="1600">
                <a:latin typeface="微软雅黑" panose="020b0503020204020204" charset="-122"/>
                <a:ea typeface="微软雅黑" panose="020b0503020204020204" charset="-122"/>
                <a:cs typeface="微软雅黑" panose="020b0503020204020204" charset="-122"/>
                <a:sym typeface="+mn-ea"/>
              </a:rPr>
              <a:t>图为眼睛观察远处物体时的光路。可知这是（     ）。</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A. 近视眼，应戴凸透镜矫正</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B. 近视眼，应戴凹透镜矫正</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C. 远视眼，应戴凸透镜矫正</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D. 远视眼，应戴凹透镜矫正</a:t>
            </a:r>
          </a:p>
        </p:txBody>
      </p:sp>
      <p:pic>
        <p:nvPicPr>
          <p:cNvPr id="2" name="图片 -2147482185" title=""/>
          <p:cNvPicPr>
            <a:picLocks noChangeAspect="1"/>
          </p:cNvPicPr>
          <p:nvPr/>
        </p:nvPicPr>
        <p:blipFill>
          <a:blip r:embed="rId4"/>
          <a:stretch>
            <a:fillRect/>
          </a:stretch>
        </p:blipFill>
        <p:spPr>
          <a:xfrm>
            <a:off x="432435" y="4000500"/>
            <a:ext cx="2253615" cy="1134745"/>
          </a:xfrm>
          <a:prstGeom prst="rect">
            <a:avLst/>
          </a:prstGeom>
          <a:noFill/>
          <a:ln w="9525">
            <a:noFill/>
          </a:ln>
        </p:spPr>
      </p:pic>
      <p:cxnSp>
        <p:nvCxnSpPr>
          <p:cNvPr id="28" name="直接连接符 27" title=""/>
          <p:cNvCxnSpPr/>
          <p:nvPr/>
        </p:nvCxnSpPr>
        <p:spPr>
          <a:xfrm flipH="1">
            <a:off x="3412490" y="1445260"/>
            <a:ext cx="0" cy="545719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1" name="矩形标注 10" title=""/>
          <p:cNvSpPr/>
          <p:nvPr/>
        </p:nvSpPr>
        <p:spPr>
          <a:xfrm>
            <a:off x="89535" y="5035550"/>
            <a:ext cx="3205480" cy="1821815"/>
          </a:xfrm>
          <a:prstGeom prst="wedgeRectCallout">
            <a:avLst>
              <a:gd name="adj1" fmla="val 18679"/>
              <a:gd name="adj2" fmla="val -9781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远处的光经晶状体成像在视网膜前，这是近视眼，要矫正近视眼，需要在眼睛前面放一个凹透镜，就能使来自远处物体的光会聚在视网膜上</a:t>
            </a:r>
          </a:p>
        </p:txBody>
      </p:sp>
      <p:sp>
        <p:nvSpPr>
          <p:cNvPr id="6" name="文本框 5" title=""/>
          <p:cNvSpPr txBox="1"/>
          <p:nvPr/>
        </p:nvSpPr>
        <p:spPr>
          <a:xfrm>
            <a:off x="924560" y="2162175"/>
            <a:ext cx="403860" cy="337185"/>
          </a:xfrm>
          <a:prstGeom prst="rect">
            <a:avLst/>
          </a:prstGeom>
          <a:noFill/>
        </p:spPr>
        <p:txBody>
          <a:bodyPr wrap="square" rtlCol="0">
            <a:spAutoFit/>
          </a:bodyPr>
          <a:lstStyle/>
          <a:p>
            <a:r>
              <a:rPr lang="en-US" altLang="zh-CN" sz="1600">
                <a:solidFill>
                  <a:srgbClr val="FF0000"/>
                </a:solidFill>
                <a:latin typeface="微软雅黑" panose="020b0503020204020204" charset="-122"/>
                <a:ea typeface="微软雅黑" panose="020b0503020204020204" charset="-122"/>
              </a:rPr>
              <a:t>B</a:t>
            </a:r>
          </a:p>
        </p:txBody>
      </p:sp>
      <p:sp>
        <p:nvSpPr>
          <p:cNvPr id="26" name="文本框 25" title=""/>
          <p:cNvSpPr txBox="1"/>
          <p:nvPr/>
        </p:nvSpPr>
        <p:spPr>
          <a:xfrm>
            <a:off x="3431540" y="1351915"/>
            <a:ext cx="8621395" cy="230695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2-2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b="1">
                <a:latin typeface="微软雅黑" panose="020b0503020204020204" charset="-122"/>
                <a:ea typeface="微软雅黑" panose="020b0503020204020204" charset="-122"/>
                <a:cs typeface="微软雅黑" panose="020b0503020204020204" charset="-122"/>
                <a:sym typeface="+mn-ea"/>
              </a:rPr>
              <a:t>（2023·烟台）</a:t>
            </a:r>
            <a:r>
              <a:rPr sz="1600">
                <a:latin typeface="微软雅黑" panose="020b0503020204020204" charset="-122"/>
                <a:ea typeface="微软雅黑" panose="020b0503020204020204" charset="-122"/>
                <a:cs typeface="微软雅黑" panose="020b0503020204020204" charset="-122"/>
                <a:sym typeface="+mn-ea"/>
              </a:rPr>
              <a:t>近视是影响青少年健康的重大问题，保护视力、科学用眼已成为社会共识。下列有关眼睛和眼镜的说法正确的是（    ）。</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A. 物体在正常眼睛的视网膜上成倒立缩小的虚像；</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B. 近视眼看远处的物体时，像成在视网膜的前方；</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C. 矫正近视眼的方法是配戴合适度数的凸透镜；</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D. 矫正近视眼前，像离视网膜越近配戴眼镜的度数越高</a:t>
            </a:r>
          </a:p>
        </p:txBody>
      </p:sp>
      <p:sp>
        <p:nvSpPr>
          <p:cNvPr id="34" name="文本框 33" title=""/>
          <p:cNvSpPr txBox="1"/>
          <p:nvPr/>
        </p:nvSpPr>
        <p:spPr>
          <a:xfrm>
            <a:off x="3558540" y="962660"/>
            <a:ext cx="6280150" cy="583565"/>
          </a:xfrm>
          <a:prstGeom prst="rect">
            <a:avLst/>
          </a:prstGeom>
          <a:noFill/>
        </p:spPr>
        <p:txBody>
          <a:bodyPr wrap="square" rtlCol="0">
            <a:spAutoFit/>
          </a:bodyPr>
          <a:lstStyle/>
          <a:p>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晶状体相当于凸透镜，看见物体和照相机原理相同，正常眼睛成倒立、缩小的实像</a:t>
            </a:r>
          </a:p>
        </p:txBody>
      </p:sp>
      <p:cxnSp>
        <p:nvCxnSpPr>
          <p:cNvPr id="35" name="直接连接符 34" title=""/>
          <p:cNvCxnSpPr/>
          <p:nvPr/>
        </p:nvCxnSpPr>
        <p:spPr>
          <a:xfrm flipH="1">
            <a:off x="3609975" y="1477645"/>
            <a:ext cx="335280" cy="852170"/>
          </a:xfrm>
          <a:prstGeom prst="line">
            <a:avLst/>
          </a:prstGeom>
          <a:ln w="28575" cmpd="sng">
            <a:solidFill>
              <a:schemeClr val="tx2">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title=""/>
          <p:cNvSpPr txBox="1"/>
          <p:nvPr/>
        </p:nvSpPr>
        <p:spPr>
          <a:xfrm>
            <a:off x="4713605" y="1256665"/>
            <a:ext cx="6744335" cy="58356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近视眼是眼轴过长或角膜曲率过高，导致无法正常聚焦在视网膜上所以看远处的物体时，像成在视网膜的前方</a:t>
            </a:r>
          </a:p>
        </p:txBody>
      </p:sp>
      <p:cxnSp>
        <p:nvCxnSpPr>
          <p:cNvPr id="14" name="直接连接符 13" title=""/>
          <p:cNvCxnSpPr/>
          <p:nvPr/>
        </p:nvCxnSpPr>
        <p:spPr>
          <a:xfrm flipH="1">
            <a:off x="3701415" y="1781810"/>
            <a:ext cx="1531620" cy="872490"/>
          </a:xfrm>
          <a:prstGeom prst="line">
            <a:avLst/>
          </a:prstGeom>
          <a:ln w="28575" cmpd="sng">
            <a:solidFill>
              <a:srgbClr val="EE20F0"/>
            </a:solidFill>
            <a:prstDash val="solid"/>
          </a:ln>
        </p:spPr>
        <p:style>
          <a:lnRef idx="1">
            <a:schemeClr val="accent1"/>
          </a:lnRef>
          <a:fillRef idx="0">
            <a:schemeClr val="accent1"/>
          </a:fillRef>
          <a:effectRef idx="0">
            <a:schemeClr val="accent1"/>
          </a:effectRef>
          <a:fontRef idx="minor">
            <a:schemeClr val="tx1"/>
          </a:fontRef>
        </p:style>
      </p:cxnSp>
      <p:sp>
        <p:nvSpPr>
          <p:cNvPr id="22" name="文本框 21" title=""/>
          <p:cNvSpPr txBox="1"/>
          <p:nvPr/>
        </p:nvSpPr>
        <p:spPr>
          <a:xfrm>
            <a:off x="8315960" y="1816735"/>
            <a:ext cx="3736340" cy="583565"/>
          </a:xfrm>
          <a:prstGeom prst="rect">
            <a:avLst/>
          </a:prstGeom>
          <a:noFill/>
        </p:spPr>
        <p:txBody>
          <a:bodyPr wrap="square" rtlCol="0">
            <a:spAutoFit/>
          </a:bodyPr>
          <a:lstStyle/>
          <a:p>
            <a:r>
              <a:rPr lang="zh-CN" altLang="en-US" sz="1600">
                <a:solidFill>
                  <a:schemeClr val="bg1"/>
                </a:solidFill>
                <a:highlight>
                  <a:srgbClr val="800080"/>
                </a:highlight>
                <a:latin typeface="微软雅黑" panose="020b0503020204020204" charset="-122"/>
                <a:ea typeface="微软雅黑" panose="020b0503020204020204" charset="-122"/>
                <a:cs typeface="微软雅黑" panose="020b0503020204020204" charset="-122"/>
                <a:sym typeface="+mn-ea"/>
              </a:rPr>
              <a:t>矫正近视眼的方法是配戴合适度数的凹透镜就能在视网膜上成清晰的像</a:t>
            </a:r>
          </a:p>
        </p:txBody>
      </p:sp>
      <p:cxnSp>
        <p:nvCxnSpPr>
          <p:cNvPr id="9" name="直接连接符 8" title=""/>
          <p:cNvCxnSpPr/>
          <p:nvPr/>
        </p:nvCxnSpPr>
        <p:spPr>
          <a:xfrm flipV="1">
            <a:off x="3691255" y="2177415"/>
            <a:ext cx="4747260" cy="831850"/>
          </a:xfrm>
          <a:prstGeom prst="line">
            <a:avLst/>
          </a:prstGeom>
          <a:ln w="28575" cmpd="sng">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文本框 9" title=""/>
          <p:cNvSpPr txBox="1"/>
          <p:nvPr/>
        </p:nvSpPr>
        <p:spPr>
          <a:xfrm>
            <a:off x="8316595" y="2404745"/>
            <a:ext cx="3736340" cy="583565"/>
          </a:xfrm>
          <a:prstGeom prst="rect">
            <a:avLst/>
          </a:prstGeom>
          <a:noFill/>
        </p:spPr>
        <p:txBody>
          <a:bodyPr wrap="square" rtlCol="0">
            <a:spAutoFit/>
          </a:bodyPr>
          <a:lstStyle/>
          <a:p>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矫正近视眼前，像离视网膜越近，说明近视程度越低，则配戴眼镜的度数越低</a:t>
            </a:r>
          </a:p>
        </p:txBody>
      </p:sp>
      <p:cxnSp>
        <p:nvCxnSpPr>
          <p:cNvPr id="15" name="直接连接符 14" title=""/>
          <p:cNvCxnSpPr/>
          <p:nvPr/>
        </p:nvCxnSpPr>
        <p:spPr>
          <a:xfrm flipV="1">
            <a:off x="3681095" y="2776220"/>
            <a:ext cx="4747260" cy="618490"/>
          </a:xfrm>
          <a:prstGeom prst="line">
            <a:avLst/>
          </a:prstGeom>
          <a:ln w="28575" cmpd="sng">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6" name="文本框 15" title=""/>
          <p:cNvSpPr txBox="1"/>
          <p:nvPr/>
        </p:nvSpPr>
        <p:spPr>
          <a:xfrm>
            <a:off x="7726045" y="1816735"/>
            <a:ext cx="403860" cy="337185"/>
          </a:xfrm>
          <a:prstGeom prst="rect">
            <a:avLst/>
          </a:prstGeom>
          <a:noFill/>
        </p:spPr>
        <p:txBody>
          <a:bodyPr wrap="square" rtlCol="0">
            <a:spAutoFit/>
          </a:bodyPr>
          <a:lstStyle/>
          <a:p>
            <a:r>
              <a:rPr lang="en-US" altLang="zh-CN" sz="1600">
                <a:solidFill>
                  <a:srgbClr val="FF0000"/>
                </a:solidFill>
                <a:latin typeface="微软雅黑" panose="020b0503020204020204" charset="-122"/>
                <a:ea typeface="微软雅黑" panose="020b0503020204020204" charset="-122"/>
              </a:rPr>
              <a:t>B</a:t>
            </a:r>
          </a:p>
        </p:txBody>
      </p:sp>
      <p:cxnSp>
        <p:nvCxnSpPr>
          <p:cNvPr id="23" name="直接连接符 22" title=""/>
          <p:cNvCxnSpPr/>
          <p:nvPr/>
        </p:nvCxnSpPr>
        <p:spPr>
          <a:xfrm>
            <a:off x="3427730" y="3717925"/>
            <a:ext cx="8764270" cy="0"/>
          </a:xfrm>
          <a:prstGeom prst="line">
            <a:avLst/>
          </a:prstGeom>
          <a:ln w="28575" cmpd="sng">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17" name="文本框 16" title=""/>
          <p:cNvSpPr txBox="1"/>
          <p:nvPr/>
        </p:nvSpPr>
        <p:spPr>
          <a:xfrm>
            <a:off x="3529965" y="3841115"/>
            <a:ext cx="8439150" cy="1198880"/>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2-2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a:latin typeface="微软雅黑" panose="020b0503020204020204" charset="-122"/>
                <a:ea typeface="微软雅黑" panose="020b0503020204020204" charset="-122"/>
                <a:cs typeface="微软雅黑" panose="020b0503020204020204" charset="-122"/>
                <a:sym typeface="+mn-ea"/>
              </a:rPr>
              <a:t>甲图是近视眼的成像示意图，其中晶状体相当于凸透镜，平行光经过晶状体等结构未会聚在视网膜上。请在乙图虚线框内画出适当的透镜，并将两条光线的光路补充完整。使光线会聚在视网膜上的a点。</a:t>
            </a:r>
          </a:p>
        </p:txBody>
      </p:sp>
      <p:pic>
        <p:nvPicPr>
          <p:cNvPr id="18" name="图片 -2147482184" title=""/>
          <p:cNvPicPr>
            <a:picLocks noChangeAspect="1"/>
          </p:cNvPicPr>
          <p:nvPr/>
        </p:nvPicPr>
        <p:blipFill>
          <a:blip r:embed="rId5"/>
          <a:stretch>
            <a:fillRect/>
          </a:stretch>
        </p:blipFill>
        <p:spPr>
          <a:xfrm>
            <a:off x="7307580" y="4883150"/>
            <a:ext cx="4150360" cy="1473200"/>
          </a:xfrm>
          <a:prstGeom prst="rect">
            <a:avLst/>
          </a:prstGeom>
          <a:noFill/>
          <a:ln w="9525">
            <a:noFill/>
          </a:ln>
        </p:spPr>
      </p:pic>
      <p:sp>
        <p:nvSpPr>
          <p:cNvPr id="19" name="矩形标注 18" title=""/>
          <p:cNvSpPr/>
          <p:nvPr/>
        </p:nvSpPr>
        <p:spPr>
          <a:xfrm>
            <a:off x="3609975" y="5035550"/>
            <a:ext cx="3205480" cy="1821815"/>
          </a:xfrm>
          <a:prstGeom prst="wedgeRectCallout">
            <a:avLst>
              <a:gd name="adj1" fmla="val 64243"/>
              <a:gd name="adj2" fmla="val -25426"/>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图甲是近视眼的成像示意图，需要用凹透镜来矫正，故虚线框内应该画凹透镜，凹透镜对光线有发散作用，再经过晶状体会聚到视网膜上的a点</a:t>
            </a:r>
          </a:p>
        </p:txBody>
      </p:sp>
      <p:pic>
        <p:nvPicPr>
          <p:cNvPr id="20" name="图片 19" title=""/>
          <p:cNvPicPr>
            <a:picLocks noChangeAspect="1"/>
          </p:cNvPicPr>
          <p:nvPr/>
        </p:nvPicPr>
        <p:blipFill>
          <a:blip r:embed="rId6"/>
          <a:stretch>
            <a:fillRect/>
          </a:stretch>
        </p:blipFill>
        <p:spPr>
          <a:xfrm>
            <a:off x="9831705" y="5163185"/>
            <a:ext cx="205105" cy="699135"/>
          </a:xfrm>
          <a:prstGeom prst="rect">
            <a:avLst/>
          </a:prstGeom>
        </p:spPr>
      </p:pic>
      <p:cxnSp>
        <p:nvCxnSpPr>
          <p:cNvPr id="21" name="直接箭头连接符 20" title=""/>
          <p:cNvCxnSpPr/>
          <p:nvPr/>
        </p:nvCxnSpPr>
        <p:spPr>
          <a:xfrm flipV="1">
            <a:off x="9963150" y="5260975"/>
            <a:ext cx="295275" cy="11049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title=""/>
          <p:cNvCxnSpPr/>
          <p:nvPr/>
        </p:nvCxnSpPr>
        <p:spPr>
          <a:xfrm>
            <a:off x="10264140" y="5240655"/>
            <a:ext cx="1024255" cy="21336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title=""/>
          <p:cNvCxnSpPr/>
          <p:nvPr/>
        </p:nvCxnSpPr>
        <p:spPr>
          <a:xfrm>
            <a:off x="9939655" y="5626100"/>
            <a:ext cx="324485" cy="121920"/>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title=""/>
          <p:cNvCxnSpPr/>
          <p:nvPr/>
        </p:nvCxnSpPr>
        <p:spPr>
          <a:xfrm flipV="1">
            <a:off x="10274300" y="5443855"/>
            <a:ext cx="1044575" cy="294005"/>
          </a:xfrm>
          <a:prstGeom prst="straightConnector1">
            <a:avLst/>
          </a:prstGeom>
          <a:ln w="28575" cmpd="sng">
            <a:solidFill>
              <a:srgbClr val="C000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left)">
                                      <p:cBhvr>
                                        <p:cTn id="41" dur="500"/>
                                        <p:tgtEl>
                                          <p:spTgt spid="7">
                                            <p:txEl>
                                              <p:pRg st="2" end="2"/>
                                            </p:txEl>
                                          </p:spTgt>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wipe(left)">
                                      <p:cBhvr>
                                        <p:cTn id="46" dur="500"/>
                                        <p:tgtEl>
                                          <p:spTgt spid="7">
                                            <p:txEl>
                                              <p:pRg st="3" end="3"/>
                                            </p:txEl>
                                          </p:spTgt>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wipe(left)">
                                      <p:cBhvr>
                                        <p:cTn id="51" dur="500"/>
                                        <p:tgtEl>
                                          <p:spTgt spid="7">
                                            <p:txEl>
                                              <p:pRg st="4" end="4"/>
                                            </p:txEl>
                                          </p:spTgt>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16" presetClass="entr" presetSubtype="42"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barn(outHorizontal)">
                                      <p:cBhvr>
                                        <p:cTn id="61" dur="500"/>
                                        <p:tgtEl>
                                          <p:spTgt spid="6"/>
                                        </p:tgtEl>
                                      </p:cBhvr>
                                    </p:animEffec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left)">
                                      <p:cBhvr>
                                        <p:cTn id="76" dur="500"/>
                                        <p:tgtEl>
                                          <p:spTgt spid="35"/>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left)">
                                      <p:cBhvr>
                                        <p:cTn id="79" dur="500"/>
                                        <p:tgtEl>
                                          <p:spTgt spid="34"/>
                                        </p:tgtEl>
                                      </p:cBhvr>
                                    </p:animEffect>
                                  </p:childTnLst>
                                </p:cTn>
                              </p:par>
                            </p:childTnLst>
                          </p:cTn>
                        </p:par>
                      </p:childTnLst>
                    </p:cTn>
                  </p:par>
                  <p:par>
                    <p:cTn id="80" fill="hold" nodeType="clickPar">
                      <p:stCondLst>
                        <p:cond delay="indefinite"/>
                        <p:cond evt="onBegin" delay="0">
                          <p:tn val="79"/>
                        </p:cond>
                      </p:stCondLst>
                      <p:childTnLst>
                        <p:par>
                          <p:cTn id="81" fill="hold">
                            <p:stCondLst>
                              <p:cond delay="0"/>
                            </p:stCondLst>
                            <p:childTnLst>
                              <p:par>
                                <p:cTn id="82" presetID="22" presetClass="exit" presetSubtype="4" fill="hold" nodeType="clickEffect">
                                  <p:stCondLst>
                                    <p:cond delay="0"/>
                                  </p:stCondLst>
                                  <p:childTnLst>
                                    <p:animEffect transition="out" filter="wipe(down)">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34"/>
                                        </p:tgtEl>
                                      </p:cBhvr>
                                    </p:animEffect>
                                    <p:set>
                                      <p:cBhvr>
                                        <p:cTn id="87" dur="1" fill="hold">
                                          <p:stCondLst>
                                            <p:cond delay="499"/>
                                          </p:stCondLst>
                                        </p:cTn>
                                        <p:tgtEl>
                                          <p:spTgt spid="34"/>
                                        </p:tgtEl>
                                        <p:attrNameLst>
                                          <p:attrName>style.visibility</p:attrName>
                                        </p:attrNameLst>
                                      </p:cBhvr>
                                      <p:to>
                                        <p:strVal val="hidden"/>
                                      </p:to>
                                    </p:set>
                                  </p:childTnLst>
                                </p:cTn>
                              </p:par>
                            </p:childTnLst>
                          </p:cTn>
                        </p:par>
                      </p:childTnLst>
                    </p:cTn>
                  </p:par>
                  <p:par>
                    <p:cTn id="88" fill="hold" nodeType="clickPar">
                      <p:stCondLst>
                        <p:cond delay="indefinite"/>
                        <p:cond evt="onBegin" delay="0">
                          <p:tn val="87"/>
                        </p:cond>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left)">
                                      <p:cBhvr>
                                        <p:cTn id="92" dur="500"/>
                                        <p:tgtEl>
                                          <p:spTgt spid="1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childTnLst>
                    </p:cTn>
                  </p:par>
                  <p:par>
                    <p:cTn id="96" fill="hold" nodeType="clickPar">
                      <p:stCondLst>
                        <p:cond delay="indefinite"/>
                        <p:cond evt="onBegin" delay="0">
                          <p:tn val="95"/>
                        </p:cond>
                      </p:stCondLst>
                      <p:childTnLst>
                        <p:par>
                          <p:cTn id="97" fill="hold">
                            <p:stCondLst>
                              <p:cond delay="0"/>
                            </p:stCondLst>
                            <p:childTnLst>
                              <p:par>
                                <p:cTn id="98" presetID="22" presetClass="exit" presetSubtype="4" fill="hold" nodeType="clickEffect">
                                  <p:stCondLst>
                                    <p:cond delay="0"/>
                                  </p:stCondLst>
                                  <p:childTnLst>
                                    <p:animEffect transition="out" filter="wipe(down)">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22" presetClass="exit" presetSubtype="4" fill="hold" grpId="1" nodeType="withEffect">
                                  <p:stCondLst>
                                    <p:cond delay="0"/>
                                  </p:stCondLst>
                                  <p:childTnLst>
                                    <p:animEffect transition="out" filter="wipe(down)">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childTnLst>
                          </p:cTn>
                        </p:par>
                      </p:childTnLst>
                    </p:cTn>
                  </p:par>
                  <p:par>
                    <p:cTn id="104" fill="hold" nodeType="clickPar">
                      <p:stCondLst>
                        <p:cond delay="indefinite"/>
                        <p:cond evt="onBegin" delay="0">
                          <p:tn val="103"/>
                        </p:cond>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wipe(left)">
                                      <p:cBhvr>
                                        <p:cTn id="108" dur="500"/>
                                        <p:tgtEl>
                                          <p:spTgt spid="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left)">
                                      <p:cBhvr>
                                        <p:cTn id="111" dur="500"/>
                                        <p:tgtEl>
                                          <p:spTgt spid="22"/>
                                        </p:tgtEl>
                                      </p:cBhvr>
                                    </p:animEffect>
                                  </p:childTnLst>
                                </p:cTn>
                              </p:par>
                            </p:childTnLst>
                          </p:cTn>
                        </p:par>
                      </p:childTnLst>
                    </p:cTn>
                  </p:par>
                  <p:par>
                    <p:cTn id="112" fill="hold" nodeType="clickPar">
                      <p:stCondLst>
                        <p:cond delay="indefinite"/>
                        <p:cond evt="onBegin" delay="0">
                          <p:tn val="111"/>
                        </p:cond>
                      </p:stCondLst>
                      <p:childTnLst>
                        <p:par>
                          <p:cTn id="113" fill="hold">
                            <p:stCondLst>
                              <p:cond delay="0"/>
                            </p:stCondLst>
                            <p:childTnLst>
                              <p:par>
                                <p:cTn id="114" presetID="22" presetClass="exit" presetSubtype="4" fill="hold" nodeType="clickEffect">
                                  <p:stCondLst>
                                    <p:cond delay="0"/>
                                  </p:stCondLst>
                                  <p:childTnLst>
                                    <p:animEffect transition="out" filter="wipe(down)">
                                      <p:cBhvr>
                                        <p:cTn id="115" dur="500"/>
                                        <p:tgtEl>
                                          <p:spTgt spid="9"/>
                                        </p:tgtEl>
                                      </p:cBhvr>
                                    </p:animEffect>
                                    <p:set>
                                      <p:cBhvr>
                                        <p:cTn id="116" dur="1" fill="hold">
                                          <p:stCondLst>
                                            <p:cond delay="499"/>
                                          </p:stCondLst>
                                        </p:cTn>
                                        <p:tgtEl>
                                          <p:spTgt spid="9"/>
                                        </p:tgtEl>
                                        <p:attrNameLst>
                                          <p:attrName>style.visibility</p:attrName>
                                        </p:attrNameLst>
                                      </p:cBhvr>
                                      <p:to>
                                        <p:strVal val="hidden"/>
                                      </p:to>
                                    </p:set>
                                  </p:childTnLst>
                                </p:cTn>
                              </p:par>
                              <p:par>
                                <p:cTn id="117" presetID="22" presetClass="exit" presetSubtype="4" fill="hold" grpId="1" nodeType="withEffect">
                                  <p:stCondLst>
                                    <p:cond delay="0"/>
                                  </p:stCondLst>
                                  <p:childTnLst>
                                    <p:animEffect transition="out" filter="wipe(down)">
                                      <p:cBhvr>
                                        <p:cTn id="118" dur="500"/>
                                        <p:tgtEl>
                                          <p:spTgt spid="22"/>
                                        </p:tgtEl>
                                      </p:cBhvr>
                                    </p:animEffect>
                                    <p:set>
                                      <p:cBhvr>
                                        <p:cTn id="119" dur="1" fill="hold">
                                          <p:stCondLst>
                                            <p:cond delay="499"/>
                                          </p:stCondLst>
                                        </p:cTn>
                                        <p:tgtEl>
                                          <p:spTgt spid="22"/>
                                        </p:tgtEl>
                                        <p:attrNameLst>
                                          <p:attrName>style.visibility</p:attrName>
                                        </p:attrNameLst>
                                      </p:cBhvr>
                                      <p:to>
                                        <p:strVal val="hidden"/>
                                      </p:to>
                                    </p:set>
                                  </p:childTnLst>
                                </p:cTn>
                              </p:par>
                            </p:childTnLst>
                          </p:cTn>
                        </p:par>
                      </p:childTnLst>
                    </p:cTn>
                  </p:par>
                  <p:par>
                    <p:cTn id="120" fill="hold" nodeType="clickPar">
                      <p:stCondLst>
                        <p:cond delay="indefinite"/>
                        <p:cond evt="onBegin" delay="0">
                          <p:tn val="119"/>
                        </p:cond>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wipe(left)">
                                      <p:cBhvr>
                                        <p:cTn id="124" dur="500"/>
                                        <p:tgtEl>
                                          <p:spTgt spid="15"/>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left)">
                                      <p:cBhvr>
                                        <p:cTn id="127" dur="500"/>
                                        <p:tgtEl>
                                          <p:spTgt spid="10"/>
                                        </p:tgtEl>
                                      </p:cBhvr>
                                    </p:animEffect>
                                  </p:childTnLst>
                                </p:cTn>
                              </p:par>
                            </p:childTnLst>
                          </p:cTn>
                        </p:par>
                      </p:childTnLst>
                    </p:cTn>
                  </p:par>
                  <p:par>
                    <p:cTn id="128" fill="hold" nodeType="clickPar">
                      <p:stCondLst>
                        <p:cond delay="indefinite"/>
                        <p:cond evt="onBegin" delay="0">
                          <p:tn val="127"/>
                        </p:cond>
                      </p:stCondLst>
                      <p:childTnLst>
                        <p:par>
                          <p:cTn id="129" fill="hold">
                            <p:stCondLst>
                              <p:cond delay="0"/>
                            </p:stCondLst>
                            <p:childTnLst>
                              <p:par>
                                <p:cTn id="130" presetID="22" presetClass="exit" presetSubtype="4" fill="hold" nodeType="clickEffect">
                                  <p:stCondLst>
                                    <p:cond delay="0"/>
                                  </p:stCondLst>
                                  <p:childTnLst>
                                    <p:animEffect transition="out" filter="wipe(down)">
                                      <p:cBhvr>
                                        <p:cTn id="131" dur="500"/>
                                        <p:tgtEl>
                                          <p:spTgt spid="15"/>
                                        </p:tgtEl>
                                      </p:cBhvr>
                                    </p:animEffect>
                                    <p:set>
                                      <p:cBhvr>
                                        <p:cTn id="132" dur="1" fill="hold">
                                          <p:stCondLst>
                                            <p:cond delay="499"/>
                                          </p:stCondLst>
                                        </p:cTn>
                                        <p:tgtEl>
                                          <p:spTgt spid="15"/>
                                        </p:tgtEl>
                                        <p:attrNameLst>
                                          <p:attrName>style.visibility</p:attrName>
                                        </p:attrNameLst>
                                      </p:cBhvr>
                                      <p:to>
                                        <p:strVal val="hidden"/>
                                      </p:to>
                                    </p:set>
                                  </p:childTnLst>
                                </p:cTn>
                              </p:par>
                              <p:par>
                                <p:cTn id="133" presetID="22" presetClass="exit" presetSubtype="4" fill="hold" grpId="1" nodeType="withEffect">
                                  <p:stCondLst>
                                    <p:cond delay="0"/>
                                  </p:stCondLst>
                                  <p:childTnLst>
                                    <p:animEffect transition="out" filter="wipe(down)">
                                      <p:cBhvr>
                                        <p:cTn id="134" dur="500"/>
                                        <p:tgtEl>
                                          <p:spTgt spid="10"/>
                                        </p:tgtEl>
                                      </p:cBhvr>
                                    </p:animEffect>
                                    <p:set>
                                      <p:cBhvr>
                                        <p:cTn id="135" dur="1" fill="hold">
                                          <p:stCondLst>
                                            <p:cond delay="499"/>
                                          </p:stCondLst>
                                        </p:cTn>
                                        <p:tgtEl>
                                          <p:spTgt spid="10"/>
                                        </p:tgtEl>
                                        <p:attrNameLst>
                                          <p:attrName>style.visibility</p:attrName>
                                        </p:attrNameLst>
                                      </p:cBhvr>
                                      <p:to>
                                        <p:strVal val="hidden"/>
                                      </p:to>
                                    </p:set>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16" presetClass="entr" presetSubtype="42" fill="hold" grpId="0" nodeType="click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barn(outHorizontal)">
                                      <p:cBhvr>
                                        <p:cTn id="140" dur="500"/>
                                        <p:tgtEl>
                                          <p:spTgt spid="16"/>
                                        </p:tgtEl>
                                      </p:cBhvr>
                                    </p:animEffect>
                                  </p:childTnLst>
                                </p:cTn>
                              </p:par>
                            </p:childTnLst>
                          </p:cTn>
                        </p:par>
                      </p:childTnLst>
                    </p:cTn>
                  </p:par>
                  <p:par>
                    <p:cTn id="141" fill="hold" nodeType="clickPar">
                      <p:stCondLst>
                        <p:cond delay="indefinite"/>
                        <p:cond evt="onBegin" delay="0">
                          <p:tn val="140"/>
                        </p:cond>
                      </p:stCondLst>
                      <p:childTnLst>
                        <p:par>
                          <p:cTn id="142" fill="hold">
                            <p:stCondLst>
                              <p:cond delay="0"/>
                            </p:stCondLst>
                            <p:childTnLst>
                              <p:par>
                                <p:cTn id="143" presetID="22" presetClass="entr" presetSubtype="8" fill="hold"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wipe(left)">
                                      <p:cBhvr>
                                        <p:cTn id="145" dur="500"/>
                                        <p:tgtEl>
                                          <p:spTgt spid="23"/>
                                        </p:tgtEl>
                                      </p:cBhvr>
                                    </p:animEffect>
                                  </p:childTnLst>
                                </p:cTn>
                              </p:par>
                            </p:childTnLst>
                          </p:cTn>
                        </p:par>
                      </p:childTnLst>
                    </p:cTn>
                  </p:par>
                  <p:par>
                    <p:cTn id="146" fill="hold" nodeType="clickPar">
                      <p:stCondLst>
                        <p:cond delay="indefinite"/>
                        <p:cond evt="onBegin" delay="0">
                          <p:tn val="145"/>
                        </p:cond>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7"/>
                                        </p:tgtEl>
                                        <p:attrNameLst>
                                          <p:attrName>style.visibility</p:attrName>
                                        </p:attrNameLst>
                                      </p:cBhvr>
                                      <p:to>
                                        <p:strVal val="visible"/>
                                      </p:to>
                                    </p:set>
                                    <p:animEffect transition="in" filter="wipe(left)">
                                      <p:cBhvr>
                                        <p:cTn id="150" dur="500"/>
                                        <p:tgtEl>
                                          <p:spTgt spid="17"/>
                                        </p:tgtEl>
                                      </p:cBhvr>
                                    </p:animEffect>
                                  </p:childTnLst>
                                </p:cTn>
                              </p:par>
                            </p:childTnLst>
                          </p:cTn>
                        </p:par>
                      </p:childTnLst>
                    </p:cTn>
                  </p:par>
                  <p:par>
                    <p:cTn id="151" fill="hold" nodeType="clickPar">
                      <p:stCondLst>
                        <p:cond delay="indefinite"/>
                        <p:cond evt="onBegin" delay="0">
                          <p:tn val="150"/>
                        </p:cond>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par>
                    <p:cTn id="156" fill="hold" nodeType="clickPar">
                      <p:stCondLst>
                        <p:cond delay="indefinite"/>
                        <p:cond evt="onBegin" delay="0">
                          <p:tn val="155"/>
                        </p:cond>
                      </p:stCondLst>
                      <p:childTnLst>
                        <p:par>
                          <p:cTn id="157" fill="hold">
                            <p:stCondLst>
                              <p:cond delay="0"/>
                            </p:stCondLst>
                            <p:childTnLst>
                              <p:par>
                                <p:cTn id="158" presetID="16" presetClass="entr" presetSubtype="21" fill="hold" nodeType="click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barn(inVertical)">
                                      <p:cBhvr>
                                        <p:cTn id="160" dur="500"/>
                                        <p:tgtEl>
                                          <p:spTgt spid="19"/>
                                        </p:tgtEl>
                                      </p:cBhvr>
                                    </p:animEffect>
                                  </p:childTnLst>
                                </p:cTn>
                              </p:par>
                            </p:childTnLst>
                          </p:cTn>
                        </p:par>
                      </p:childTnLst>
                    </p:cTn>
                  </p:par>
                  <p:par>
                    <p:cTn id="161" fill="hold" nodeType="clickPar">
                      <p:stCondLst>
                        <p:cond delay="indefinite"/>
                        <p:cond evt="onBegin" delay="0">
                          <p:tn val="160"/>
                        </p:cond>
                      </p:stCondLst>
                      <p:childTnLst>
                        <p:par>
                          <p:cTn id="162" fill="hold">
                            <p:stCondLst>
                              <p:cond delay="0"/>
                            </p:stCondLst>
                            <p:childTnLst>
                              <p:par>
                                <p:cTn id="163" presetID="16" presetClass="entr" presetSubtype="21" fill="hold" nodeType="clickEffect">
                                  <p:stCondLst>
                                    <p:cond delay="0"/>
                                  </p:stCondLst>
                                  <p:childTnLst>
                                    <p:set>
                                      <p:cBhvr>
                                        <p:cTn id="164" dur="1" fill="hold">
                                          <p:stCondLst>
                                            <p:cond delay="0"/>
                                          </p:stCondLst>
                                        </p:cTn>
                                        <p:tgtEl>
                                          <p:spTgt spid="20"/>
                                        </p:tgtEl>
                                        <p:attrNameLst>
                                          <p:attrName>style.visibility</p:attrName>
                                        </p:attrNameLst>
                                      </p:cBhvr>
                                      <p:to>
                                        <p:strVal val="visible"/>
                                      </p:to>
                                    </p:set>
                                    <p:animEffect transition="in" filter="barn(inVertical)">
                                      <p:cBhvr>
                                        <p:cTn id="165" dur="500"/>
                                        <p:tgtEl>
                                          <p:spTgt spid="20"/>
                                        </p:tgtEl>
                                      </p:cBhvr>
                                    </p:animEffect>
                                  </p:childTnLst>
                                </p:cTn>
                              </p:par>
                            </p:childTnLst>
                          </p:cTn>
                        </p:par>
                      </p:childTnLst>
                    </p:cTn>
                  </p:par>
                  <p:par>
                    <p:cTn id="166" fill="hold" nodeType="clickPar">
                      <p:stCondLst>
                        <p:cond delay="indefinite"/>
                        <p:cond evt="onBegin" delay="0">
                          <p:tn val="165"/>
                        </p:cond>
                      </p:stCondLst>
                      <p:childTnLst>
                        <p:par>
                          <p:cTn id="167" fill="hold">
                            <p:stCondLst>
                              <p:cond delay="0"/>
                            </p:stCondLst>
                            <p:childTnLst>
                              <p:par>
                                <p:cTn id="168" presetID="22" presetClass="entr" presetSubtype="8" fill="hold" nodeType="clickEffect">
                                  <p:stCondLst>
                                    <p:cond delay="0"/>
                                  </p:stCondLst>
                                  <p:childTnLst>
                                    <p:set>
                                      <p:cBhvr>
                                        <p:cTn id="169" dur="1" fill="hold">
                                          <p:stCondLst>
                                            <p:cond delay="0"/>
                                          </p:stCondLst>
                                        </p:cTn>
                                        <p:tgtEl>
                                          <p:spTgt spid="21"/>
                                        </p:tgtEl>
                                        <p:attrNameLst>
                                          <p:attrName>style.visibility</p:attrName>
                                        </p:attrNameLst>
                                      </p:cBhvr>
                                      <p:to>
                                        <p:strVal val="visible"/>
                                      </p:to>
                                    </p:set>
                                    <p:animEffect transition="in" filter="wipe(left)">
                                      <p:cBhvr>
                                        <p:cTn id="170" dur="500"/>
                                        <p:tgtEl>
                                          <p:spTgt spid="21"/>
                                        </p:tgtEl>
                                      </p:cBhvr>
                                    </p:animEffect>
                                  </p:childTnLst>
                                </p:cTn>
                              </p:par>
                              <p:par>
                                <p:cTn id="171" presetID="22" presetClass="entr" presetSubtype="8" fill="hold" nodeType="withEffect">
                                  <p:stCondLst>
                                    <p:cond delay="0"/>
                                  </p:stCondLst>
                                  <p:childTnLst>
                                    <p:set>
                                      <p:cBhvr>
                                        <p:cTn id="172" dur="1" fill="hold">
                                          <p:stCondLst>
                                            <p:cond delay="0"/>
                                          </p:stCondLst>
                                        </p:cTn>
                                        <p:tgtEl>
                                          <p:spTgt spid="27"/>
                                        </p:tgtEl>
                                        <p:attrNameLst>
                                          <p:attrName>style.visibility</p:attrName>
                                        </p:attrNameLst>
                                      </p:cBhvr>
                                      <p:to>
                                        <p:strVal val="visible"/>
                                      </p:to>
                                    </p:set>
                                    <p:animEffect transition="in" filter="wipe(left)">
                                      <p:cBhvr>
                                        <p:cTn id="173" dur="500"/>
                                        <p:tgtEl>
                                          <p:spTgt spid="27"/>
                                        </p:tgtEl>
                                      </p:cBhvr>
                                    </p:animEffect>
                                  </p:childTnLst>
                                </p:cTn>
                              </p:par>
                              <p:par>
                                <p:cTn id="174" presetID="22" presetClass="entr" presetSubtype="8" fill="hold" nodeType="withEffect">
                                  <p:stCondLst>
                                    <p:cond delay="0"/>
                                  </p:stCondLst>
                                  <p:childTnLst>
                                    <p:set>
                                      <p:cBhvr>
                                        <p:cTn id="175" dur="1" fill="hold">
                                          <p:stCondLst>
                                            <p:cond delay="0"/>
                                          </p:stCondLst>
                                        </p:cTn>
                                        <p:tgtEl>
                                          <p:spTgt spid="25"/>
                                        </p:tgtEl>
                                        <p:attrNameLst>
                                          <p:attrName>style.visibility</p:attrName>
                                        </p:attrNameLst>
                                      </p:cBhvr>
                                      <p:to>
                                        <p:strVal val="visible"/>
                                      </p:to>
                                    </p:set>
                                    <p:animEffect transition="in" filter="wipe(left)">
                                      <p:cBhvr>
                                        <p:cTn id="176" dur="500"/>
                                        <p:tgtEl>
                                          <p:spTgt spid="25"/>
                                        </p:tgtEl>
                                      </p:cBhvr>
                                    </p:animEffect>
                                  </p:childTnLst>
                                </p:cTn>
                              </p:par>
                              <p:par>
                                <p:cTn id="177" presetID="22" presetClass="entr" presetSubtype="8" fill="hold" nodeType="withEffect">
                                  <p:stCondLst>
                                    <p:cond delay="0"/>
                                  </p:stCondLst>
                                  <p:childTnLst>
                                    <p:set>
                                      <p:cBhvr>
                                        <p:cTn id="178" dur="1" fill="hold">
                                          <p:stCondLst>
                                            <p:cond delay="0"/>
                                          </p:stCondLst>
                                        </p:cTn>
                                        <p:tgtEl>
                                          <p:spTgt spid="29"/>
                                        </p:tgtEl>
                                        <p:attrNameLst>
                                          <p:attrName>style.visibility</p:attrName>
                                        </p:attrNameLst>
                                      </p:cBhvr>
                                      <p:to>
                                        <p:strVal val="visible"/>
                                      </p:to>
                                    </p:set>
                                    <p:animEffect transition="in" filter="wipe(left)">
                                      <p:cBhvr>
                                        <p:cTn id="1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1" grpId="0" animBg="1"/>
      <p:bldP spid="6" grpId="0" animBg="1"/>
      <p:bldP spid="26" grpId="0" animBg="1"/>
      <p:bldP spid="34" grpId="0"/>
      <p:bldP spid="34" grpId="1"/>
      <p:bldP spid="13" grpId="0"/>
      <p:bldP spid="13" grpId="1"/>
      <p:bldP spid="22" grpId="0"/>
      <p:bldP spid="22" grpId="1"/>
      <p:bldP spid="10" grpId="0"/>
      <p:bldP spid="10" grpId="1"/>
      <p:bldP spid="16" grpId="0" animBg="1"/>
      <p:bldP spid="17" grpId="0" animBg="1"/>
      <p:bldP spid="18" grpId="0" animBg="1"/>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2"/>
          <a:stretch>
            <a:fillRect/>
          </a:stretch>
        </p:blipFill>
        <p:spPr>
          <a:xfrm>
            <a:off x="4441190" y="47993"/>
            <a:ext cx="903605" cy="923290"/>
          </a:xfrm>
          <a:prstGeom prst="rect">
            <a:avLst/>
          </a:prstGeom>
        </p:spPr>
      </p:pic>
      <p:sp>
        <p:nvSpPr>
          <p:cNvPr id="5" name="文本框 4" title=""/>
          <p:cNvSpPr txBox="1"/>
          <p:nvPr/>
        </p:nvSpPr>
        <p:spPr>
          <a:xfrm>
            <a:off x="5365750" y="231775"/>
            <a:ext cx="4144645"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sz="2400" b="1">
                <a:solidFill>
                  <a:srgbClr val="0070C0"/>
                </a:solidFill>
                <a:latin typeface="微软雅黑" panose="020b0503020204020204" charset="-122"/>
                <a:ea typeface="微软雅黑" panose="020b0503020204020204" charset="-122"/>
              </a:rPr>
              <a:t>3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远视眼的成因与矫正</a:t>
            </a:r>
          </a:p>
        </p:txBody>
      </p:sp>
      <p:pic>
        <p:nvPicPr>
          <p:cNvPr id="24" name="图片 23" title=""/>
          <p:cNvPicPr>
            <a:picLocks noChangeAspect="1"/>
          </p:cNvPicPr>
          <p:nvPr/>
        </p:nvPicPr>
        <p:blipFill>
          <a:blip r:embed="rId3"/>
          <a:stretch>
            <a:fillRect/>
          </a:stretch>
        </p:blipFill>
        <p:spPr>
          <a:xfrm>
            <a:off x="10218420" y="509270"/>
            <a:ext cx="1651000" cy="528955"/>
          </a:xfrm>
          <a:prstGeom prst="rect">
            <a:avLst/>
          </a:prstGeom>
        </p:spPr>
      </p:pic>
      <p:pic>
        <p:nvPicPr>
          <p:cNvPr id="25" name="图片 24" title=""/>
          <p:cNvPicPr>
            <a:picLocks noChangeAspect="1"/>
          </p:cNvPicPr>
          <p:nvPr/>
        </p:nvPicPr>
        <p:blipFill>
          <a:blip r:embed="rId4"/>
          <a:stretch>
            <a:fillRect/>
          </a:stretch>
        </p:blipFill>
        <p:spPr>
          <a:xfrm>
            <a:off x="292735" y="1556385"/>
            <a:ext cx="2013585" cy="483870"/>
          </a:xfrm>
          <a:prstGeom prst="rect">
            <a:avLst/>
          </a:prstGeom>
        </p:spPr>
      </p:pic>
      <p:sp>
        <p:nvSpPr>
          <p:cNvPr id="27" name="文本框 26" title=""/>
          <p:cNvSpPr txBox="1"/>
          <p:nvPr/>
        </p:nvSpPr>
        <p:spPr>
          <a:xfrm>
            <a:off x="292734" y="2040255"/>
            <a:ext cx="11221487" cy="2861310"/>
          </a:xfrm>
          <a:prstGeom prst="rect">
            <a:avLst/>
          </a:prstGeom>
          <a:noFill/>
          <a:ln w="9525">
            <a:noFill/>
          </a:ln>
        </p:spPr>
        <p:txBody>
          <a:bodyPr wrap="square">
            <a:spAutoFit/>
          </a:bodyPr>
          <a:lstStyle/>
          <a:p>
            <a:pPr indent="457200" fontAlgn="auto">
              <a:lnSpc>
                <a:spcPct val="150000"/>
              </a:lnSpc>
            </a:pPr>
            <a:r>
              <a:rPr sz="2000" err="1">
                <a:solidFill>
                  <a:srgbClr val="000000"/>
                </a:solidFill>
                <a:latin typeface="微软雅黑" panose="020b0503020204020204" charset="-122"/>
                <a:ea typeface="微软雅黑" panose="020b0503020204020204" charset="-122"/>
                <a:cs typeface="微软雅黑" panose="020b0503020204020204" charset="-122"/>
              </a:rPr>
              <a:t>远视眼的晶状体太薄，对光的折射能力太弱，成像在视网膜后，矫正时应佩戴会聚透镜（凸透镜），增强光的会聚效果，使像成在视网膜上。</a:t>
            </a:r>
          </a:p>
          <a:p>
            <a:pPr indent="457200" fontAlgn="auto">
              <a:lnSpc>
                <a:spcPct val="150000"/>
              </a:lnSpc>
            </a:pPr>
            <a:r>
              <a:rPr sz="2000" b="1">
                <a:solidFill>
                  <a:srgbClr val="000000"/>
                </a:solidFill>
                <a:latin typeface="微软雅黑" panose="020b0503020204020204" charset="-122"/>
                <a:ea typeface="微软雅黑" panose="020b0503020204020204" charset="-122"/>
                <a:cs typeface="微软雅黑" panose="020b0503020204020204" charset="-122"/>
              </a:rPr>
              <a:t>“八字诀”</a:t>
            </a:r>
            <a:r>
              <a:rPr sz="2000">
                <a:solidFill>
                  <a:srgbClr val="000000"/>
                </a:solidFill>
                <a:latin typeface="微软雅黑" panose="020b0503020204020204" charset="-122"/>
                <a:ea typeface="微软雅黑" panose="020b0503020204020204" charset="-122"/>
                <a:cs typeface="微软雅黑" panose="020b0503020204020204" charset="-122"/>
              </a:rPr>
              <a:t>：近厚远薄（成因：近视眼的晶状体太厚，远视眼的晶状体太薄）；近凹远凸（矫正：近视眼需要佩戴凹透镜，远视眼需要佩戴凸透镜）。</a:t>
            </a:r>
          </a:p>
          <a:p>
            <a:pPr indent="457200" fontAlgn="auto">
              <a:lnSpc>
                <a:spcPct val="150000"/>
              </a:lnSpc>
            </a:pPr>
            <a:r>
              <a:rPr sz="2000">
                <a:solidFill>
                  <a:srgbClr val="000000"/>
                </a:solidFill>
                <a:latin typeface="微软雅黑" panose="020b0503020204020204" charset="-122"/>
                <a:ea typeface="微软雅黑" panose="020b0503020204020204" charset="-122"/>
                <a:cs typeface="微软雅黑" panose="020b0503020204020204" charset="-122"/>
              </a:rPr>
              <a:t>可以理解记忆为：近视眼的晶状体太厚，折光能力太强，需要佩戴有发散作用的凹透镜；远视眼的晶状体太薄，折光能力太弱，折光能力太弱，需要佩戴有聚光作用的凸透镜。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animEffect transition="in" filter="wipe(left)">
                                      <p:cBhvr>
                                        <p:cTn id="31" dur="500"/>
                                        <p:tgtEl>
                                          <p:spTgt spid="27">
                                            <p:txEl>
                                              <p:pRg st="0" end="0"/>
                                            </p:txEl>
                                          </p:spTgt>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7">
                                            <p:txEl>
                                              <p:pRg st="1" end="1"/>
                                            </p:txEl>
                                          </p:spTgt>
                                        </p:tgtEl>
                                        <p:attrNameLst>
                                          <p:attrName>style.visibility</p:attrName>
                                        </p:attrNameLst>
                                      </p:cBhvr>
                                      <p:to>
                                        <p:strVal val="visible"/>
                                      </p:to>
                                    </p:set>
                                    <p:animEffect transition="in" filter="wipe(left)">
                                      <p:cBhvr>
                                        <p:cTn id="36" dur="500"/>
                                        <p:tgtEl>
                                          <p:spTgt spid="27">
                                            <p:txEl>
                                              <p:pRg st="1" end="1"/>
                                            </p:txEl>
                                          </p:spTgt>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7">
                                            <p:txEl>
                                              <p:pRg st="2" end="2"/>
                                            </p:txEl>
                                          </p:spTgt>
                                        </p:tgtEl>
                                        <p:attrNameLst>
                                          <p:attrName>style.visibility</p:attrName>
                                        </p:attrNameLst>
                                      </p:cBhvr>
                                      <p:to>
                                        <p:strVal val="visible"/>
                                      </p:to>
                                    </p:set>
                                    <p:animEffect transition="in" filter="wipe(left)">
                                      <p:cBhvr>
                                        <p:cTn id="41"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31" name="文本框 30" title=""/>
          <p:cNvSpPr txBox="1"/>
          <p:nvPr/>
        </p:nvSpPr>
        <p:spPr>
          <a:xfrm>
            <a:off x="1074420" y="655320"/>
            <a:ext cx="322643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提升</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必考题型归纳</a:t>
            </a:r>
          </a:p>
        </p:txBody>
      </p:sp>
      <p:pic>
        <p:nvPicPr>
          <p:cNvPr id="4" name="图片 3" title=""/>
          <p:cNvPicPr>
            <a:picLocks noChangeAspect="1"/>
          </p:cNvPicPr>
          <p:nvPr/>
        </p:nvPicPr>
        <p:blipFill>
          <a:blip r:embed="rId3"/>
          <a:stretch>
            <a:fillRect/>
          </a:stretch>
        </p:blipFill>
        <p:spPr>
          <a:xfrm>
            <a:off x="4441190" y="47993"/>
            <a:ext cx="903605" cy="923290"/>
          </a:xfrm>
          <a:prstGeom prst="rect">
            <a:avLst/>
          </a:prstGeom>
        </p:spPr>
      </p:pic>
      <p:sp>
        <p:nvSpPr>
          <p:cNvPr id="5" name="文本框 4" title=""/>
          <p:cNvSpPr txBox="1"/>
          <p:nvPr/>
        </p:nvSpPr>
        <p:spPr>
          <a:xfrm>
            <a:off x="5365750" y="231775"/>
            <a:ext cx="4144645" cy="460375"/>
          </a:xfrm>
          <a:prstGeom prst="rect">
            <a:avLst/>
          </a:prstGeom>
          <a:solidFill>
            <a:schemeClr val="accent3">
              <a:lumMod val="40000"/>
              <a:lumOff val="60000"/>
            </a:schemeClr>
          </a:solidFill>
        </p:spPr>
        <p:txBody>
          <a:bodyPr wrap="square" anchor="t">
            <a:spAutoFit/>
          </a:bodyPr>
          <a:lstStyle/>
          <a:p>
            <a:r>
              <a:rPr lang="zh-CN" sz="2400" b="1">
                <a:solidFill>
                  <a:srgbClr val="0070C0"/>
                </a:solidFill>
                <a:latin typeface="微软雅黑" panose="020b0503020204020204" charset="-122"/>
                <a:ea typeface="微软雅黑" panose="020b0503020204020204" charset="-122"/>
              </a:rPr>
              <a:t>考向0</a:t>
            </a:r>
            <a:r>
              <a:rPr lang="en-US" sz="2400" b="1">
                <a:solidFill>
                  <a:srgbClr val="0070C0"/>
                </a:solidFill>
                <a:latin typeface="微软雅黑" panose="020b0503020204020204" charset="-122"/>
                <a:ea typeface="微软雅黑" panose="020b0503020204020204" charset="-122"/>
              </a:rPr>
              <a:t>3 </a:t>
            </a:r>
            <a:r>
              <a:rPr lang="en-US" altLang="zh-CN" sz="2400" b="1">
                <a:solidFill>
                  <a:srgbClr val="0070C0"/>
                </a:solidFill>
                <a:latin typeface="微软雅黑" panose="020b0503020204020204" charset="-122"/>
                <a:ea typeface="微软雅黑" panose="020b0503020204020204" charset="-122"/>
              </a:rPr>
              <a:t> </a:t>
            </a:r>
            <a:r>
              <a:rPr lang="zh-CN" altLang="en-US" sz="2400" b="1">
                <a:solidFill>
                  <a:srgbClr val="0070C0"/>
                </a:solidFill>
                <a:latin typeface="微软雅黑" panose="020b0503020204020204" charset="-122"/>
                <a:ea typeface="微软雅黑" panose="020b0503020204020204" charset="-122"/>
              </a:rPr>
              <a:t>远视眼的成因与矫正</a:t>
            </a:r>
          </a:p>
        </p:txBody>
      </p:sp>
      <p:pic>
        <p:nvPicPr>
          <p:cNvPr id="24" name="图片 23" title=""/>
          <p:cNvPicPr>
            <a:picLocks noChangeAspect="1"/>
          </p:cNvPicPr>
          <p:nvPr/>
        </p:nvPicPr>
        <p:blipFill>
          <a:blip r:embed="rId4"/>
          <a:stretch>
            <a:fillRect/>
          </a:stretch>
        </p:blipFill>
        <p:spPr>
          <a:xfrm>
            <a:off x="10218420" y="509270"/>
            <a:ext cx="1651000" cy="528955"/>
          </a:xfrm>
          <a:prstGeom prst="rect">
            <a:avLst/>
          </a:prstGeom>
        </p:spPr>
      </p:pic>
      <p:sp>
        <p:nvSpPr>
          <p:cNvPr id="7" name="文本框 6" title=""/>
          <p:cNvSpPr txBox="1"/>
          <p:nvPr/>
        </p:nvSpPr>
        <p:spPr>
          <a:xfrm>
            <a:off x="292735" y="1323975"/>
            <a:ext cx="4508500" cy="1568450"/>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例</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3</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b="1">
                <a:latin typeface="微软雅黑" panose="020b0503020204020204" charset="-122"/>
                <a:ea typeface="微软雅黑" panose="020b0503020204020204" charset="-122"/>
                <a:cs typeface="微软雅黑" panose="020b0503020204020204" charset="-122"/>
                <a:sym typeface="+mn-ea"/>
              </a:rPr>
              <a:t>（2023·济宁）</a:t>
            </a:r>
            <a:r>
              <a:rPr sz="1600">
                <a:latin typeface="微软雅黑" panose="020b0503020204020204" charset="-122"/>
                <a:ea typeface="微软雅黑" panose="020b0503020204020204" charset="-122"/>
                <a:cs typeface="微软雅黑" panose="020b0503020204020204" charset="-122"/>
                <a:sym typeface="+mn-ea"/>
              </a:rPr>
              <a:t>有些人的眼睛只能看清远处的物体，而不能看清近处的物体，这样的眼睛需佩戴</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（选填“凸透镜”或“凹透镜”）矫正。这种透镜对光有______作用。</a:t>
            </a:r>
          </a:p>
        </p:txBody>
      </p:sp>
      <p:sp>
        <p:nvSpPr>
          <p:cNvPr id="26" name="文本框 25" title=""/>
          <p:cNvSpPr txBox="1"/>
          <p:nvPr/>
        </p:nvSpPr>
        <p:spPr>
          <a:xfrm>
            <a:off x="292735" y="3811270"/>
            <a:ext cx="4508500" cy="267652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3-1</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a:latin typeface="微软雅黑" panose="020b0503020204020204" charset="-122"/>
                <a:ea typeface="微软雅黑" panose="020b0503020204020204" charset="-122"/>
                <a:cs typeface="微软雅黑" panose="020b0503020204020204" charset="-122"/>
                <a:sym typeface="+mn-ea"/>
              </a:rPr>
              <a:t>小陈发现爷爷看书报时将书报拿得很远，根据所学知识想到人的眼睛与</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（选填“照相机”“投影仪”或“放大镜”）的成像原理相同，爷爷眼睛的问题是因为晶状体太薄造成的_____选填“近”或“远”）视眼。于是他建议父母带爷爷到眼镜店选配一副由________透镜制成的老花镜。</a:t>
            </a:r>
          </a:p>
        </p:txBody>
      </p:sp>
      <p:sp>
        <p:nvSpPr>
          <p:cNvPr id="13" name="文本框 12" title=""/>
          <p:cNvSpPr txBox="1"/>
          <p:nvPr/>
        </p:nvSpPr>
        <p:spPr>
          <a:xfrm>
            <a:off x="292735" y="2892425"/>
            <a:ext cx="4508500" cy="82994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只能看清远处物体，这是远视眼，需要佩戴凸透镜来矫正。凸透镜对光有会聚的作用，使像可以刚好成在视网膜上</a:t>
            </a:r>
          </a:p>
        </p:txBody>
      </p:sp>
      <p:sp>
        <p:nvSpPr>
          <p:cNvPr id="6" name="文本框 5" title=""/>
          <p:cNvSpPr txBox="1"/>
          <p:nvPr/>
        </p:nvSpPr>
        <p:spPr>
          <a:xfrm>
            <a:off x="1151255" y="2101850"/>
            <a:ext cx="80835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凸透镜</a:t>
            </a:r>
          </a:p>
        </p:txBody>
      </p:sp>
      <p:sp>
        <p:nvSpPr>
          <p:cNvPr id="2" name="文本框 1" title=""/>
          <p:cNvSpPr txBox="1"/>
          <p:nvPr/>
        </p:nvSpPr>
        <p:spPr>
          <a:xfrm>
            <a:off x="2354580" y="2475865"/>
            <a:ext cx="66675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会聚</a:t>
            </a:r>
          </a:p>
        </p:txBody>
      </p:sp>
      <p:cxnSp>
        <p:nvCxnSpPr>
          <p:cNvPr id="23" name="直接连接符 22" title=""/>
          <p:cNvCxnSpPr/>
          <p:nvPr/>
        </p:nvCxnSpPr>
        <p:spPr>
          <a:xfrm>
            <a:off x="292735" y="3734435"/>
            <a:ext cx="4463415" cy="0"/>
          </a:xfrm>
          <a:prstGeom prst="line">
            <a:avLst/>
          </a:prstGeom>
          <a:ln w="28575" cmpd="sng">
            <a:solidFill>
              <a:schemeClr val="accent2"/>
            </a:solidFill>
            <a:prstDash val="lgDashDot"/>
          </a:ln>
        </p:spPr>
        <p:style>
          <a:lnRef idx="1">
            <a:schemeClr val="accent1"/>
          </a:lnRef>
          <a:fillRef idx="0">
            <a:schemeClr val="accent1"/>
          </a:fillRef>
          <a:effectRef idx="0">
            <a:schemeClr val="accent1"/>
          </a:effectRef>
          <a:fontRef idx="minor">
            <a:schemeClr val="tx1"/>
          </a:fontRef>
        </p:style>
      </p:cxnSp>
      <p:sp>
        <p:nvSpPr>
          <p:cNvPr id="11" name="矩形标注 10" title=""/>
          <p:cNvSpPr/>
          <p:nvPr/>
        </p:nvSpPr>
        <p:spPr>
          <a:xfrm>
            <a:off x="292735" y="6113780"/>
            <a:ext cx="3205480" cy="744220"/>
          </a:xfrm>
          <a:prstGeom prst="wedgeRectCallout">
            <a:avLst>
              <a:gd name="adj1" fmla="val 28189"/>
              <a:gd name="adj2" fmla="val -25725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眼睛与照相机的成像原理相同，成倒立、缩小的实像</a:t>
            </a:r>
          </a:p>
        </p:txBody>
      </p:sp>
      <p:sp>
        <p:nvSpPr>
          <p:cNvPr id="18" name="矩形标注 17" title=""/>
          <p:cNvSpPr/>
          <p:nvPr/>
        </p:nvSpPr>
        <p:spPr>
          <a:xfrm>
            <a:off x="292735" y="3801745"/>
            <a:ext cx="3205480" cy="747395"/>
          </a:xfrm>
          <a:prstGeom prst="wedgeRectCallout">
            <a:avLst>
              <a:gd name="adj1" fmla="val -6339"/>
              <a:gd name="adj2" fmla="val 12519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晶状体太薄，晶状体对光线的会聚能力变弱，像呈在视网膜后方</a:t>
            </a:r>
          </a:p>
        </p:txBody>
      </p:sp>
      <p:sp>
        <p:nvSpPr>
          <p:cNvPr id="9" name="矩形标注 8" title=""/>
          <p:cNvSpPr/>
          <p:nvPr/>
        </p:nvSpPr>
        <p:spPr>
          <a:xfrm>
            <a:off x="2586355" y="4576445"/>
            <a:ext cx="2091055" cy="807085"/>
          </a:xfrm>
          <a:prstGeom prst="wedgeRectCallout">
            <a:avLst>
              <a:gd name="adj1" fmla="val -11585"/>
              <a:gd name="adj2" fmla="val 8957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auto">
              <a:lnSpc>
                <a:spcPct val="150000"/>
              </a:lnSpc>
            </a:pPr>
            <a:r>
              <a:rPr lang="zh-CN" altLang="en-US" sz="1600">
                <a:latin typeface="微软雅黑" panose="020b0503020204020204" charset="-122"/>
                <a:ea typeface="微软雅黑" panose="020b0503020204020204" charset="-122"/>
                <a:cs typeface="微软雅黑" panose="020b0503020204020204" charset="-122"/>
              </a:rPr>
              <a:t>远视眼应该佩戴凸透镜，使光线提前会聚</a:t>
            </a:r>
          </a:p>
        </p:txBody>
      </p:sp>
      <p:sp>
        <p:nvSpPr>
          <p:cNvPr id="10" name="文本框 9" title=""/>
          <p:cNvSpPr txBox="1"/>
          <p:nvPr/>
        </p:nvSpPr>
        <p:spPr>
          <a:xfrm>
            <a:off x="3632200" y="4225290"/>
            <a:ext cx="90043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照相机</a:t>
            </a:r>
          </a:p>
        </p:txBody>
      </p:sp>
      <p:sp>
        <p:nvSpPr>
          <p:cNvPr id="14" name="文本框 13" title=""/>
          <p:cNvSpPr txBox="1"/>
          <p:nvPr/>
        </p:nvSpPr>
        <p:spPr>
          <a:xfrm>
            <a:off x="749300" y="5293995"/>
            <a:ext cx="45402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远</a:t>
            </a:r>
          </a:p>
        </p:txBody>
      </p:sp>
      <p:sp>
        <p:nvSpPr>
          <p:cNvPr id="15" name="文本框 14" title=""/>
          <p:cNvSpPr txBox="1"/>
          <p:nvPr/>
        </p:nvSpPr>
        <p:spPr>
          <a:xfrm>
            <a:off x="3632200" y="5737860"/>
            <a:ext cx="45402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凸</a:t>
            </a:r>
          </a:p>
        </p:txBody>
      </p:sp>
      <p:cxnSp>
        <p:nvCxnSpPr>
          <p:cNvPr id="28" name="直接连接符 27" title=""/>
          <p:cNvCxnSpPr/>
          <p:nvPr/>
        </p:nvCxnSpPr>
        <p:spPr>
          <a:xfrm flipH="1">
            <a:off x="4826635" y="1400810"/>
            <a:ext cx="0" cy="5457190"/>
          </a:xfrm>
          <a:prstGeom prst="line">
            <a:avLst/>
          </a:prstGeom>
          <a:ln w="28575">
            <a:solidFill>
              <a:schemeClr val="accent2"/>
            </a:solidFill>
            <a:prstDash val="dashDot"/>
          </a:ln>
        </p:spPr>
        <p:style>
          <a:lnRef idx="1">
            <a:schemeClr val="accent1"/>
          </a:lnRef>
          <a:fillRef idx="0">
            <a:schemeClr val="accent1"/>
          </a:fillRef>
          <a:effectRef idx="0">
            <a:schemeClr val="accent1"/>
          </a:effectRef>
          <a:fontRef idx="minor">
            <a:schemeClr val="tx1"/>
          </a:fontRef>
        </p:style>
      </p:cxnSp>
      <p:sp>
        <p:nvSpPr>
          <p:cNvPr id="16" name="文本框 15" title=""/>
          <p:cNvSpPr txBox="1"/>
          <p:nvPr/>
        </p:nvSpPr>
        <p:spPr>
          <a:xfrm>
            <a:off x="4897120" y="1400810"/>
            <a:ext cx="7224395" cy="4892675"/>
          </a:xfrm>
          <a:prstGeom prst="rect">
            <a:avLst/>
          </a:prstGeom>
          <a:noFill/>
        </p:spPr>
        <p:txBody>
          <a:bodyPr wrap="square" rtlCol="0" anchor="t">
            <a:spAutoFit/>
          </a:bodyPr>
          <a:lstStyle/>
          <a:p>
            <a:pPr fontAlgn="auto">
              <a:lnSpc>
                <a:spcPct val="150000"/>
              </a:lnSpc>
            </a:pP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变式</a:t>
            </a:r>
            <a:r>
              <a:rPr lang="en-US" altLang="zh-CN"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3-2</a:t>
            </a:r>
            <a:r>
              <a:rPr sz="1600">
                <a:solidFill>
                  <a:schemeClr val="accent1">
                    <a:lumMod val="75000"/>
                  </a:schemeClr>
                </a:solidFill>
                <a:latin typeface="微软雅黑" panose="020b0503020204020204" charset="-122"/>
                <a:ea typeface="微软雅黑" panose="020b0503020204020204" charset="-122"/>
                <a:cs typeface="微软雅黑" panose="020b0503020204020204" charset="-122"/>
                <a:sym typeface="+mn-ea"/>
              </a:rPr>
              <a:t>】</a:t>
            </a:r>
            <a:r>
              <a:rPr sz="1600">
                <a:latin typeface="微软雅黑" panose="020b0503020204020204" charset="-122"/>
                <a:ea typeface="微软雅黑" panose="020b0503020204020204" charset="-122"/>
                <a:cs typeface="微软雅黑" panose="020b0503020204020204" charset="-122"/>
                <a:sym typeface="+mn-ea"/>
              </a:rPr>
              <a:t>在探究“凸透镜成像规律”的实验中，将凸透镜固定在光具座上50cm刻度线处不动，移动蜡烛和光屏至如图所示的位置时，在光屏上得到烛焰清晰的像。 </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（1）该凸透镜的焦距为</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cm。</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（2）将蜡烛移到10cm刻度线处，烛焰所成的像是</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（填“放大”、“缩小”或“等大”）的，生活中的</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（填“照相机”、“投影仪”或“放大镜”）利用了该原理工作。</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（3）在烛焰和凸透镜之间放一眼镜的镜片，发现光屏上的像由清晰变模糊了。将光屏向靠近凸透镜的方向移动适当距离后，光屏上再次呈现清晰的像，则该眼镜的镜片是</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（填“凸透镜”或“凹透镜”），可用于矫正</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（填“近视眼”或“远视眼”）。</a:t>
            </a:r>
          </a:p>
          <a:p>
            <a:pPr fontAlgn="auto">
              <a:lnSpc>
                <a:spcPct val="150000"/>
              </a:lnSpc>
            </a:pPr>
            <a:r>
              <a:rPr sz="1600">
                <a:latin typeface="微软雅黑" panose="020b0503020204020204" charset="-122"/>
                <a:ea typeface="微软雅黑" panose="020b0503020204020204" charset="-122"/>
                <a:cs typeface="微软雅黑" panose="020b0503020204020204" charset="-122"/>
                <a:sym typeface="+mn-ea"/>
              </a:rPr>
              <a:t>（4）蜡烛随着燃烧而变短，为了使像仍能成在光屏中央，这时需要</a:t>
            </a:r>
            <a:r>
              <a:rPr lang="en-US" sz="1600" u="sng">
                <a:latin typeface="微软雅黑" panose="020b0503020204020204" charset="-122"/>
                <a:ea typeface="微软雅黑" panose="020b0503020204020204" charset="-122"/>
                <a:cs typeface="微软雅黑" panose="020b0503020204020204" charset="-122"/>
                <a:sym typeface="+mn-ea"/>
              </a:rPr>
              <a:t>       </a:t>
            </a:r>
            <a:r>
              <a:rPr sz="1600">
                <a:latin typeface="微软雅黑" panose="020b0503020204020204" charset="-122"/>
                <a:ea typeface="微软雅黑" panose="020b0503020204020204" charset="-122"/>
                <a:cs typeface="微软雅黑" panose="020b0503020204020204" charset="-122"/>
                <a:sym typeface="+mn-ea"/>
              </a:rPr>
              <a:t>（填“向上”或“向下”）移动光屏。</a:t>
            </a:r>
          </a:p>
        </p:txBody>
      </p:sp>
      <p:pic>
        <p:nvPicPr>
          <p:cNvPr id="17" name="图片 -2147482181" title=""/>
          <p:cNvPicPr>
            <a:picLocks noChangeAspect="1"/>
          </p:cNvPicPr>
          <p:nvPr/>
        </p:nvPicPr>
        <p:blipFill>
          <a:blip r:embed="rId5"/>
          <a:stretch>
            <a:fillRect/>
          </a:stretch>
        </p:blipFill>
        <p:spPr>
          <a:xfrm>
            <a:off x="8120063" y="2140585"/>
            <a:ext cx="2990215" cy="751840"/>
          </a:xfrm>
          <a:prstGeom prst="rect">
            <a:avLst/>
          </a:prstGeom>
          <a:noFill/>
          <a:ln w="9525">
            <a:noFill/>
          </a:ln>
        </p:spPr>
      </p:pic>
      <p:sp>
        <p:nvSpPr>
          <p:cNvPr id="34" name="文本框 33" title=""/>
          <p:cNvSpPr txBox="1"/>
          <p:nvPr/>
        </p:nvSpPr>
        <p:spPr>
          <a:xfrm>
            <a:off x="5420995" y="1086485"/>
            <a:ext cx="3797300" cy="337185"/>
          </a:xfrm>
          <a:prstGeom prst="rect">
            <a:avLst/>
          </a:prstGeom>
          <a:noFill/>
        </p:spPr>
        <p:txBody>
          <a:bodyPr wrap="square" rtlCol="0">
            <a:spAutoFit/>
          </a:bodyPr>
          <a:lstStyle/>
          <a:p>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据图可知，u＝</a:t>
            </a:r>
            <a:r>
              <a:rPr lang="en-US" altLang="zh-CN"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v=</a:t>
            </a:r>
            <a:r>
              <a:rPr lang="zh-CN" altLang="en-US" sz="1600">
                <a:solidFill>
                  <a:schemeClr val="bg1"/>
                </a:solidFill>
                <a:highlight>
                  <a:srgbClr val="008080"/>
                </a:highlight>
                <a:latin typeface="微软雅黑" panose="020b0503020204020204" charset="-122"/>
                <a:ea typeface="微软雅黑" panose="020b0503020204020204" charset="-122"/>
                <a:cs typeface="微软雅黑" panose="020b0503020204020204" charset="-122"/>
                <a:sym typeface="+mn-ea"/>
              </a:rPr>
              <a:t>2f，所以f＝15.0cm</a:t>
            </a:r>
          </a:p>
        </p:txBody>
      </p:sp>
      <p:cxnSp>
        <p:nvCxnSpPr>
          <p:cNvPr id="35" name="直接连接符 34" title=""/>
          <p:cNvCxnSpPr/>
          <p:nvPr/>
        </p:nvCxnSpPr>
        <p:spPr>
          <a:xfrm flipH="1">
            <a:off x="6247765" y="1400810"/>
            <a:ext cx="242570" cy="1254760"/>
          </a:xfrm>
          <a:prstGeom prst="line">
            <a:avLst/>
          </a:prstGeom>
          <a:ln w="28575" cmpd="sng">
            <a:solidFill>
              <a:schemeClr val="tx2">
                <a:lumMod val="75000"/>
                <a:lumOff val="25000"/>
              </a:schemeClr>
            </a:solidFill>
            <a:prstDash val="solid"/>
          </a:ln>
        </p:spPr>
        <p:style>
          <a:lnRef idx="1">
            <a:schemeClr val="accent1"/>
          </a:lnRef>
          <a:fillRef idx="0">
            <a:schemeClr val="accent1"/>
          </a:fillRef>
          <a:effectRef idx="0">
            <a:schemeClr val="accent1"/>
          </a:effectRef>
          <a:fontRef idx="minor">
            <a:schemeClr val="tx1"/>
          </a:fontRef>
        </p:style>
      </p:cxnSp>
      <p:sp>
        <p:nvSpPr>
          <p:cNvPr id="30" name="文本框 29" title=""/>
          <p:cNvSpPr txBox="1"/>
          <p:nvPr/>
        </p:nvSpPr>
        <p:spPr>
          <a:xfrm>
            <a:off x="5377180" y="3727450"/>
            <a:ext cx="6744335" cy="583565"/>
          </a:xfrm>
          <a:prstGeom prst="rect">
            <a:avLst/>
          </a:prstGeom>
          <a:noFill/>
        </p:spPr>
        <p:txBody>
          <a:bodyPr wrap="square" rtlCol="0">
            <a:spAutoFit/>
          </a:bodyPr>
          <a:lstStyle/>
          <a:p>
            <a:r>
              <a:rPr lang="zh-CN" altLang="en-US" sz="1600">
                <a:solidFill>
                  <a:schemeClr val="bg1"/>
                </a:solidFill>
                <a:highlight>
                  <a:srgbClr val="FF00FF"/>
                </a:highlight>
                <a:latin typeface="微软雅黑" panose="020b0503020204020204" charset="-122"/>
                <a:ea typeface="微软雅黑" panose="020b0503020204020204" charset="-122"/>
                <a:cs typeface="微软雅黑" panose="020b0503020204020204" charset="-122"/>
                <a:sym typeface="+mn-ea"/>
              </a:rPr>
              <a:t>蜡烛A移到10cm处，物距40cm大于两倍焦距，成倒立缩小实像，生活中照相机就是依据此原理制成的</a:t>
            </a:r>
          </a:p>
        </p:txBody>
      </p:sp>
      <p:cxnSp>
        <p:nvCxnSpPr>
          <p:cNvPr id="32" name="直接连接符 31" title=""/>
          <p:cNvCxnSpPr/>
          <p:nvPr/>
        </p:nvCxnSpPr>
        <p:spPr>
          <a:xfrm flipH="1" flipV="1">
            <a:off x="5415915" y="3225165"/>
            <a:ext cx="1784985" cy="589915"/>
          </a:xfrm>
          <a:prstGeom prst="line">
            <a:avLst/>
          </a:prstGeom>
          <a:ln w="28575" cmpd="sng">
            <a:solidFill>
              <a:srgbClr val="EE20F0"/>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title=""/>
          <p:cNvSpPr txBox="1"/>
          <p:nvPr/>
        </p:nvSpPr>
        <p:spPr>
          <a:xfrm>
            <a:off x="7105015" y="2555240"/>
            <a:ext cx="666750" cy="337185"/>
          </a:xfrm>
          <a:prstGeom prst="rect">
            <a:avLst/>
          </a:prstGeom>
          <a:noFill/>
        </p:spPr>
        <p:txBody>
          <a:bodyPr wrap="square" rtlCol="0">
            <a:spAutoFit/>
          </a:bodyPr>
          <a:lstStyle/>
          <a:p>
            <a:r>
              <a:rPr lang="en-US" altLang="zh-CN" sz="1600">
                <a:solidFill>
                  <a:srgbClr val="FF0000"/>
                </a:solidFill>
                <a:latin typeface="微软雅黑" panose="020b0503020204020204" charset="-122"/>
                <a:ea typeface="微软雅黑" panose="020b0503020204020204" charset="-122"/>
              </a:rPr>
              <a:t>15</a:t>
            </a:r>
          </a:p>
        </p:txBody>
      </p:sp>
      <p:sp>
        <p:nvSpPr>
          <p:cNvPr id="20" name="文本框 19" title=""/>
          <p:cNvSpPr txBox="1"/>
          <p:nvPr/>
        </p:nvSpPr>
        <p:spPr>
          <a:xfrm>
            <a:off x="9439910" y="2955925"/>
            <a:ext cx="66675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缩小</a:t>
            </a:r>
          </a:p>
        </p:txBody>
      </p:sp>
      <p:sp>
        <p:nvSpPr>
          <p:cNvPr id="21" name="文本框 20" title=""/>
          <p:cNvSpPr txBox="1"/>
          <p:nvPr/>
        </p:nvSpPr>
        <p:spPr>
          <a:xfrm>
            <a:off x="7433310" y="3260725"/>
            <a:ext cx="89979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照相机</a:t>
            </a:r>
          </a:p>
        </p:txBody>
      </p:sp>
      <p:sp>
        <p:nvSpPr>
          <p:cNvPr id="22" name="文本框 21" title=""/>
          <p:cNvSpPr txBox="1"/>
          <p:nvPr/>
        </p:nvSpPr>
        <p:spPr>
          <a:xfrm>
            <a:off x="4897120" y="6212840"/>
            <a:ext cx="7249795" cy="583565"/>
          </a:xfrm>
          <a:prstGeom prst="rect">
            <a:avLst/>
          </a:prstGeom>
          <a:noFill/>
        </p:spPr>
        <p:txBody>
          <a:bodyPr wrap="square" rtlCol="0">
            <a:spAutoFit/>
          </a:bodyPr>
          <a:lstStyle/>
          <a:p>
            <a:r>
              <a:rPr lang="zh-CN" altLang="en-US" sz="1600">
                <a:solidFill>
                  <a:schemeClr val="bg1"/>
                </a:solidFill>
                <a:highlight>
                  <a:srgbClr val="800080"/>
                </a:highlight>
                <a:latin typeface="微软雅黑" panose="020b0503020204020204" charset="-122"/>
                <a:ea typeface="微软雅黑" panose="020b0503020204020204" charset="-122"/>
                <a:cs typeface="微软雅黑" panose="020b0503020204020204" charset="-122"/>
                <a:sym typeface="+mn-ea"/>
              </a:rPr>
              <a:t>烛焰和凸透镜之间放一眼镜镜片，将光屏向靠近凸透镜的方向移动适当距离后，光屏上再次呈现清晰的像，说明该镜片把光线会聚了，凸透镜可以矫正远视眼</a:t>
            </a:r>
          </a:p>
        </p:txBody>
      </p:sp>
      <p:cxnSp>
        <p:nvCxnSpPr>
          <p:cNvPr id="25" name="直接连接符 24" title=""/>
          <p:cNvCxnSpPr/>
          <p:nvPr/>
        </p:nvCxnSpPr>
        <p:spPr>
          <a:xfrm flipV="1">
            <a:off x="5284470" y="4402455"/>
            <a:ext cx="17145" cy="1891030"/>
          </a:xfrm>
          <a:prstGeom prst="line">
            <a:avLst/>
          </a:prstGeom>
          <a:ln w="28575" cmpd="sng">
            <a:solidFill>
              <a:srgbClr val="B11548"/>
            </a:solidFill>
            <a:prstDash val="solid"/>
          </a:ln>
        </p:spPr>
        <p:style>
          <a:lnRef idx="1">
            <a:schemeClr val="accent1"/>
          </a:lnRef>
          <a:fillRef idx="0">
            <a:schemeClr val="accent1"/>
          </a:fillRef>
          <a:effectRef idx="0">
            <a:schemeClr val="accent1"/>
          </a:effectRef>
          <a:fontRef idx="minor">
            <a:schemeClr val="tx1"/>
          </a:fontRef>
        </p:style>
      </p:cxnSp>
      <p:sp>
        <p:nvSpPr>
          <p:cNvPr id="29" name="文本框 28" title=""/>
          <p:cNvSpPr txBox="1"/>
          <p:nvPr/>
        </p:nvSpPr>
        <p:spPr>
          <a:xfrm>
            <a:off x="6155055" y="4745355"/>
            <a:ext cx="89979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凸透镜</a:t>
            </a:r>
          </a:p>
        </p:txBody>
      </p:sp>
      <p:sp>
        <p:nvSpPr>
          <p:cNvPr id="33" name="文本框 32" title=""/>
          <p:cNvSpPr txBox="1"/>
          <p:nvPr/>
        </p:nvSpPr>
        <p:spPr>
          <a:xfrm>
            <a:off x="10843260" y="4745355"/>
            <a:ext cx="899795"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远视眼</a:t>
            </a:r>
          </a:p>
        </p:txBody>
      </p:sp>
      <p:sp>
        <p:nvSpPr>
          <p:cNvPr id="36" name="文本框 35" title=""/>
          <p:cNvSpPr txBox="1"/>
          <p:nvPr/>
        </p:nvSpPr>
        <p:spPr>
          <a:xfrm>
            <a:off x="7374255" y="1552575"/>
            <a:ext cx="3736340" cy="583565"/>
          </a:xfrm>
          <a:prstGeom prst="rect">
            <a:avLst/>
          </a:prstGeom>
          <a:noFill/>
        </p:spPr>
        <p:txBody>
          <a:bodyPr wrap="square" rtlCol="0">
            <a:spAutoFit/>
          </a:bodyPr>
          <a:lstStyle/>
          <a:p>
            <a:r>
              <a:rPr lang="zh-CN" altLang="en-US" sz="1600">
                <a:solidFill>
                  <a:schemeClr val="bg1"/>
                </a:solidFill>
                <a:highlight>
                  <a:srgbClr val="008000"/>
                </a:highlight>
                <a:latin typeface="微软雅黑" panose="020b0503020204020204" charset="-122"/>
                <a:ea typeface="微软雅黑" panose="020b0503020204020204" charset="-122"/>
                <a:cs typeface="微软雅黑" panose="020b0503020204020204" charset="-122"/>
                <a:sym typeface="+mn-ea"/>
              </a:rPr>
              <a:t>蜡烛在燃放中不断缩短，向下移动，光屏上的像向上移动</a:t>
            </a:r>
          </a:p>
        </p:txBody>
      </p:sp>
      <p:cxnSp>
        <p:nvCxnSpPr>
          <p:cNvPr id="37" name="直接连接符 36" title=""/>
          <p:cNvCxnSpPr/>
          <p:nvPr/>
        </p:nvCxnSpPr>
        <p:spPr>
          <a:xfrm flipV="1">
            <a:off x="5395595" y="2067560"/>
            <a:ext cx="2363470" cy="3620770"/>
          </a:xfrm>
          <a:prstGeom prst="line">
            <a:avLst/>
          </a:prstGeom>
          <a:ln w="28575" cmpd="sng">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title=""/>
          <p:cNvSpPr txBox="1"/>
          <p:nvPr/>
        </p:nvSpPr>
        <p:spPr>
          <a:xfrm>
            <a:off x="10959465" y="5478780"/>
            <a:ext cx="666750" cy="337185"/>
          </a:xfrm>
          <a:prstGeom prst="rect">
            <a:avLst/>
          </a:prstGeom>
          <a:noFill/>
        </p:spPr>
        <p:txBody>
          <a:bodyPr wrap="square" rtlCol="0">
            <a:spAutoFit/>
          </a:bodyPr>
          <a:lstStyle/>
          <a:p>
            <a:r>
              <a:rPr lang="zh-CN" altLang="en-US" sz="1600">
                <a:solidFill>
                  <a:srgbClr val="FF0000"/>
                </a:solidFill>
                <a:latin typeface="微软雅黑" panose="020b0503020204020204" charset="-122"/>
                <a:ea typeface="微软雅黑" panose="020b0503020204020204" charset="-122"/>
              </a:rPr>
              <a:t>向上</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childTnLst>
                          </p:cTn>
                        </p:par>
                      </p:childTnLst>
                    </p:cTn>
                  </p:par>
                  <p:par>
                    <p:cTn id="27" fill="hold" nodeType="clickPar">
                      <p:stCondLst>
                        <p:cond delay="indefinite"/>
                        <p:cond evt="onBegin" delay="0">
                          <p:tn val="26"/>
                        </p:cond>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nodeType="clickPar">
                      <p:stCondLst>
                        <p:cond delay="indefinite"/>
                        <p:cond evt="onBegin" delay="0">
                          <p:tn val="31"/>
                        </p:cond>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outHorizontal)">
                                      <p:cBhvr>
                                        <p:cTn id="36" dur="500"/>
                                        <p:tgtEl>
                                          <p:spTgt spid="6"/>
                                        </p:tgtEl>
                                      </p:cBhvr>
                                    </p:animEffect>
                                  </p:childTnLst>
                                </p:cTn>
                              </p:par>
                            </p:childTnLst>
                          </p:cTn>
                        </p:par>
                      </p:childTnLst>
                    </p:cTn>
                  </p:par>
                  <p:par>
                    <p:cTn id="37" fill="hold" nodeType="clickPar">
                      <p:stCondLst>
                        <p:cond delay="indefinite"/>
                        <p:cond evt="onBegin" delay="0">
                          <p:tn val="36"/>
                        </p:cond>
                      </p:stCondLst>
                      <p:childTnLst>
                        <p:par>
                          <p:cTn id="38" fill="hold">
                            <p:stCondLst>
                              <p:cond delay="0"/>
                            </p:stCondLst>
                            <p:childTnLst>
                              <p:par>
                                <p:cTn id="39" presetID="16" presetClass="entr" presetSubtype="42"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arn(outHorizontal)">
                                      <p:cBhvr>
                                        <p:cTn id="41" dur="500"/>
                                        <p:tgtEl>
                                          <p:spTgt spid="2"/>
                                        </p:tgtEl>
                                      </p:cBhvr>
                                    </p:animEffect>
                                  </p:childTnLst>
                                </p:cTn>
                              </p:par>
                            </p:childTnLst>
                          </p:cTn>
                        </p:par>
                      </p:childTnLst>
                    </p:cTn>
                  </p:par>
                  <p:par>
                    <p:cTn id="42" fill="hold" nodeType="clickPar">
                      <p:stCondLst>
                        <p:cond delay="indefinite"/>
                        <p:cond evt="onBegin" delay="0">
                          <p:tn val="41"/>
                        </p:cond>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nodeType="clickPar">
                      <p:stCondLst>
                        <p:cond delay="indefinite"/>
                        <p:cond evt="onBegin" delay="0">
                          <p:tn val="46"/>
                        </p:cond>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nodeType="clickPar">
                      <p:stCondLst>
                        <p:cond delay="indefinite"/>
                        <p:cond evt="onBegin" delay="0">
                          <p:tn val="51"/>
                        </p:cond>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down)">
                                      <p:cBhvr>
                                        <p:cTn id="56" dur="500"/>
                                        <p:tgtEl>
                                          <p:spTgt spid="11"/>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22" presetClass="exit" presetSubtype="4" fill="hold" grpId="1" nodeType="clickEffect">
                                  <p:stCondLst>
                                    <p:cond delay="0"/>
                                  </p:stCondLst>
                                  <p:childTnLst>
                                    <p:animEffect transition="out" filter="wipe(down)">
                                      <p:cBhvr>
                                        <p:cTn id="60" dur="500"/>
                                        <p:tgtEl>
                                          <p:spTgt spid="11"/>
                                        </p:tgtEl>
                                      </p:cBhvr>
                                    </p:animEffect>
                                    <p:set>
                                      <p:cBhvr>
                                        <p:cTn id="61" dur="1" fill="hold">
                                          <p:stCondLst>
                                            <p:cond delay="499"/>
                                          </p:stCondLst>
                                        </p:cTn>
                                        <p:tgtEl>
                                          <p:spTgt spid="11"/>
                                        </p:tgtEl>
                                        <p:attrNameLst>
                                          <p:attrName>style.visibility</p:attrName>
                                        </p:attrNameLst>
                                      </p:cBhvr>
                                      <p:to>
                                        <p:strVal val="hidden"/>
                                      </p:to>
                                    </p:set>
                                  </p:childTnLst>
                                </p:cTn>
                              </p:par>
                            </p:childTnLst>
                          </p:cTn>
                        </p:par>
                      </p:childTnLst>
                    </p:cTn>
                  </p:par>
                  <p:par>
                    <p:cTn id="62" fill="hold" nodeType="clickPar">
                      <p:stCondLst>
                        <p:cond delay="indefinite"/>
                        <p:cond evt="onBegin" delay="0">
                          <p:tn val="61"/>
                        </p:cond>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2" presetClass="exit" presetSubtype="4" fill="hold" grpId="1" nodeType="clickEffect">
                                  <p:stCondLst>
                                    <p:cond delay="0"/>
                                  </p:stCondLst>
                                  <p:childTnLst>
                                    <p:animEffect transition="out" filter="wipe(down)">
                                      <p:cBhvr>
                                        <p:cTn id="70" dur="500"/>
                                        <p:tgtEl>
                                          <p:spTgt spid="18"/>
                                        </p:tgtEl>
                                      </p:cBhvr>
                                    </p:animEffect>
                                    <p:set>
                                      <p:cBhvr>
                                        <p:cTn id="71" dur="1" fill="hold">
                                          <p:stCondLst>
                                            <p:cond delay="499"/>
                                          </p:stCondLst>
                                        </p:cTn>
                                        <p:tgtEl>
                                          <p:spTgt spid="18"/>
                                        </p:tgtEl>
                                        <p:attrNameLst>
                                          <p:attrName>style.visibility</p:attrName>
                                        </p:attrNameLst>
                                      </p:cBhvr>
                                      <p:to>
                                        <p:strVal val="hidden"/>
                                      </p:to>
                                    </p:set>
                                  </p:childTnLst>
                                </p:cTn>
                              </p:par>
                            </p:childTnLst>
                          </p:cTn>
                        </p:par>
                      </p:childTnLst>
                    </p:cTn>
                  </p:par>
                  <p:par>
                    <p:cTn id="72" fill="hold" nodeType="clickPar">
                      <p:stCondLst>
                        <p:cond delay="indefinite"/>
                        <p:cond evt="onBegin" delay="0">
                          <p:tn val="71"/>
                        </p:cond>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up)">
                                      <p:cBhvr>
                                        <p:cTn id="76" dur="500"/>
                                        <p:tgtEl>
                                          <p:spTgt spid="9"/>
                                        </p:tgtEl>
                                      </p:cBhvr>
                                    </p:animEffect>
                                  </p:childTnLst>
                                </p:cTn>
                              </p:par>
                            </p:childTnLst>
                          </p:cTn>
                        </p:par>
                      </p:childTnLst>
                    </p:cTn>
                  </p:par>
                  <p:par>
                    <p:cTn id="77" fill="hold" nodeType="clickPar">
                      <p:stCondLst>
                        <p:cond delay="indefinite"/>
                        <p:cond evt="onBegin" delay="0">
                          <p:tn val="76"/>
                        </p:cond>
                      </p:stCondLst>
                      <p:childTnLst>
                        <p:par>
                          <p:cTn id="78" fill="hold">
                            <p:stCondLst>
                              <p:cond delay="0"/>
                            </p:stCondLst>
                            <p:childTnLst>
                              <p:par>
                                <p:cTn id="79" presetID="22" presetClass="exit" presetSubtype="1" fill="hold" grpId="1" nodeType="clickEffect">
                                  <p:stCondLst>
                                    <p:cond delay="0"/>
                                  </p:stCondLst>
                                  <p:childTnLst>
                                    <p:animEffect transition="out" filter="wipe(up)">
                                      <p:cBhvr>
                                        <p:cTn id="80" dur="500"/>
                                        <p:tgtEl>
                                          <p:spTgt spid="9"/>
                                        </p:tgtEl>
                                      </p:cBhvr>
                                    </p:animEffect>
                                    <p:set>
                                      <p:cBhvr>
                                        <p:cTn id="81" dur="1" fill="hold">
                                          <p:stCondLst>
                                            <p:cond delay="499"/>
                                          </p:stCondLst>
                                        </p:cTn>
                                        <p:tgtEl>
                                          <p:spTgt spid="9"/>
                                        </p:tgtEl>
                                        <p:attrNameLst>
                                          <p:attrName>style.visibility</p:attrName>
                                        </p:attrNameLst>
                                      </p:cBhvr>
                                      <p:to>
                                        <p:strVal val="hidden"/>
                                      </p:to>
                                    </p:set>
                                  </p:childTnLst>
                                </p:cTn>
                              </p:par>
                            </p:childTnLst>
                          </p:cTn>
                        </p:par>
                      </p:childTnLst>
                    </p:cTn>
                  </p:par>
                  <p:par>
                    <p:cTn id="82" fill="hold" nodeType="clickPar">
                      <p:stCondLst>
                        <p:cond delay="indefinite"/>
                        <p:cond evt="onBegin" delay="0">
                          <p:tn val="81"/>
                        </p:cond>
                      </p:stCondLst>
                      <p:childTnLst>
                        <p:par>
                          <p:cTn id="83" fill="hold">
                            <p:stCondLst>
                              <p:cond delay="0"/>
                            </p:stCondLst>
                            <p:childTnLst>
                              <p:par>
                                <p:cTn id="84" presetID="16" presetClass="entr" presetSubtype="42"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Horizontal)">
                                      <p:cBhvr>
                                        <p:cTn id="86" dur="500"/>
                                        <p:tgtEl>
                                          <p:spTgt spid="10"/>
                                        </p:tgtEl>
                                      </p:cBhvr>
                                    </p:animEffect>
                                  </p:childTnLst>
                                </p:cTn>
                              </p:par>
                            </p:childTnLst>
                          </p:cTn>
                        </p:par>
                      </p:childTnLst>
                    </p:cTn>
                  </p:par>
                  <p:par>
                    <p:cTn id="87" fill="hold" nodeType="clickPar">
                      <p:stCondLst>
                        <p:cond delay="indefinite"/>
                        <p:cond evt="onBegin" delay="0">
                          <p:tn val="86"/>
                        </p:cond>
                      </p:stCondLst>
                      <p:childTnLst>
                        <p:par>
                          <p:cTn id="88" fill="hold">
                            <p:stCondLst>
                              <p:cond delay="0"/>
                            </p:stCondLst>
                            <p:childTnLst>
                              <p:par>
                                <p:cTn id="89" presetID="16" presetClass="entr" presetSubtype="42"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arn(outHorizontal)">
                                      <p:cBhvr>
                                        <p:cTn id="91" dur="500"/>
                                        <p:tgtEl>
                                          <p:spTgt spid="14"/>
                                        </p:tgtEl>
                                      </p:cBhvr>
                                    </p:animEffect>
                                  </p:childTnLst>
                                </p:cTn>
                              </p:par>
                            </p:childTnLst>
                          </p:cTn>
                        </p:par>
                      </p:childTnLst>
                    </p:cTn>
                  </p:par>
                  <p:par>
                    <p:cTn id="92" fill="hold" nodeType="clickPar">
                      <p:stCondLst>
                        <p:cond delay="indefinite"/>
                        <p:cond evt="onBegin" delay="0">
                          <p:tn val="91"/>
                        </p:cond>
                      </p:stCondLst>
                      <p:childTnLst>
                        <p:par>
                          <p:cTn id="93" fill="hold">
                            <p:stCondLst>
                              <p:cond delay="0"/>
                            </p:stCondLst>
                            <p:childTnLst>
                              <p:par>
                                <p:cTn id="94" presetID="16" presetClass="entr" presetSubtype="42"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outHorizontal)">
                                      <p:cBhvr>
                                        <p:cTn id="96" dur="500"/>
                                        <p:tgtEl>
                                          <p:spTgt spid="15"/>
                                        </p:tgtEl>
                                      </p:cBhvr>
                                    </p:animEffect>
                                  </p:childTnLst>
                                </p:cTn>
                              </p:par>
                            </p:childTnLst>
                          </p:cTn>
                        </p:par>
                      </p:childTnLst>
                    </p:cTn>
                  </p:par>
                  <p:par>
                    <p:cTn id="97" fill="hold" nodeType="clickPar">
                      <p:stCondLst>
                        <p:cond delay="indefinite"/>
                        <p:cond evt="onBegin" delay="0">
                          <p:tn val="96"/>
                        </p:cond>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childTnLst>
                    </p:cTn>
                  </p:par>
                  <p:par>
                    <p:cTn id="102" fill="hold" nodeType="clickPar">
                      <p:stCondLst>
                        <p:cond delay="indefinite"/>
                        <p:cond evt="onBegin" delay="0">
                          <p:tn val="101"/>
                        </p:cond>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wipe(left)">
                                      <p:cBhvr>
                                        <p:cTn id="106" dur="500"/>
                                        <p:tgtEl>
                                          <p:spTgt spid="16"/>
                                        </p:tgtEl>
                                      </p:cBhvr>
                                    </p:animEffect>
                                  </p:childTnLst>
                                </p:cTn>
                              </p:par>
                            </p:childTnLst>
                          </p:cTn>
                        </p:par>
                      </p:childTnLst>
                    </p:cTn>
                  </p:par>
                  <p:par>
                    <p:cTn id="107" fill="hold" nodeType="clickPar">
                      <p:stCondLst>
                        <p:cond delay="indefinite"/>
                        <p:cond evt="onBegin" delay="0">
                          <p:tn val="106"/>
                        </p:cond>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left)">
                                      <p:cBhvr>
                                        <p:cTn id="111" dur="500"/>
                                        <p:tgtEl>
                                          <p:spTgt spid="3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wipe(left)">
                                      <p:cBhvr>
                                        <p:cTn id="114" dur="500"/>
                                        <p:tgtEl>
                                          <p:spTgt spid="34"/>
                                        </p:tgtEl>
                                      </p:cBhvr>
                                    </p:animEffect>
                                  </p:childTnLst>
                                </p:cTn>
                              </p:par>
                            </p:childTnLst>
                          </p:cTn>
                        </p:par>
                      </p:childTnLst>
                    </p:cTn>
                  </p:par>
                  <p:par>
                    <p:cTn id="115" fill="hold" nodeType="clickPar">
                      <p:stCondLst>
                        <p:cond delay="indefinite"/>
                        <p:cond evt="onBegin" delay="0">
                          <p:tn val="114"/>
                        </p:cond>
                      </p:stCondLst>
                      <p:childTnLst>
                        <p:par>
                          <p:cTn id="116" fill="hold">
                            <p:stCondLst>
                              <p:cond delay="0"/>
                            </p:stCondLst>
                            <p:childTnLst>
                              <p:par>
                                <p:cTn id="117" presetID="22" presetClass="exit" presetSubtype="4" fill="hold" nodeType="clickEffect">
                                  <p:stCondLst>
                                    <p:cond delay="0"/>
                                  </p:stCondLst>
                                  <p:childTnLst>
                                    <p:animEffect transition="out" filter="wipe(down)">
                                      <p:cBhvr>
                                        <p:cTn id="118" dur="500"/>
                                        <p:tgtEl>
                                          <p:spTgt spid="35"/>
                                        </p:tgtEl>
                                      </p:cBhvr>
                                    </p:animEffect>
                                    <p:set>
                                      <p:cBhvr>
                                        <p:cTn id="119" dur="1" fill="hold">
                                          <p:stCondLst>
                                            <p:cond delay="499"/>
                                          </p:stCondLst>
                                        </p:cTn>
                                        <p:tgtEl>
                                          <p:spTgt spid="35"/>
                                        </p:tgtEl>
                                        <p:attrNameLst>
                                          <p:attrName>style.visibility</p:attrName>
                                        </p:attrNameLst>
                                      </p:cBhvr>
                                      <p:to>
                                        <p:strVal val="hidden"/>
                                      </p:to>
                                    </p:set>
                                  </p:childTnLst>
                                </p:cTn>
                              </p:par>
                              <p:par>
                                <p:cTn id="120" presetID="22" presetClass="exit" presetSubtype="4" fill="hold" grpId="1" nodeType="withEffect">
                                  <p:stCondLst>
                                    <p:cond delay="0"/>
                                  </p:stCondLst>
                                  <p:childTnLst>
                                    <p:animEffect transition="out" filter="wipe(down)">
                                      <p:cBhvr>
                                        <p:cTn id="121" dur="500"/>
                                        <p:tgtEl>
                                          <p:spTgt spid="34"/>
                                        </p:tgtEl>
                                      </p:cBhvr>
                                    </p:animEffect>
                                    <p:set>
                                      <p:cBhvr>
                                        <p:cTn id="122" dur="1" fill="hold">
                                          <p:stCondLst>
                                            <p:cond delay="499"/>
                                          </p:stCondLst>
                                        </p:cTn>
                                        <p:tgtEl>
                                          <p:spTgt spid="34"/>
                                        </p:tgtEl>
                                        <p:attrNameLst>
                                          <p:attrName>style.visibility</p:attrName>
                                        </p:attrNameLst>
                                      </p:cBhvr>
                                      <p:to>
                                        <p:strVal val="hidden"/>
                                      </p:to>
                                    </p:set>
                                  </p:childTnLst>
                                </p:cTn>
                              </p:par>
                            </p:childTnLst>
                          </p:cTn>
                        </p:par>
                      </p:childTnLst>
                    </p:cTn>
                  </p:par>
                  <p:par>
                    <p:cTn id="123" fill="hold" nodeType="clickPar">
                      <p:stCondLst>
                        <p:cond delay="indefinite"/>
                        <p:cond evt="onBegin" delay="0">
                          <p:tn val="122"/>
                        </p:cond>
                      </p:stCondLst>
                      <p:childTnLst>
                        <p:par>
                          <p:cTn id="124" fill="hold">
                            <p:stCondLst>
                              <p:cond delay="0"/>
                            </p:stCondLst>
                            <p:childTnLst>
                              <p:par>
                                <p:cTn id="125" presetID="16" presetClass="entr" presetSubtype="42" fill="hold" grpId="0" nodeType="click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barn(outHorizontal)">
                                      <p:cBhvr>
                                        <p:cTn id="127" dur="500"/>
                                        <p:tgtEl>
                                          <p:spTgt spid="17"/>
                                        </p:tgtEl>
                                      </p:cBhvr>
                                    </p:animEffect>
                                  </p:childTnLst>
                                </p:cTn>
                              </p:par>
                            </p:childTnLst>
                          </p:cTn>
                        </p:par>
                      </p:childTnLst>
                    </p:cTn>
                  </p:par>
                  <p:par>
                    <p:cTn id="128" fill="hold" nodeType="clickPar">
                      <p:stCondLst>
                        <p:cond delay="indefinite"/>
                        <p:cond evt="onBegin" delay="0">
                          <p:tn val="127"/>
                        </p:cond>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left)">
                                      <p:cBhvr>
                                        <p:cTn id="132" dur="500"/>
                                        <p:tgtEl>
                                          <p:spTgt spid="3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wipe(left)">
                                      <p:cBhvr>
                                        <p:cTn id="135" dur="500"/>
                                        <p:tgtEl>
                                          <p:spTgt spid="30"/>
                                        </p:tgtEl>
                                      </p:cBhvr>
                                    </p:animEffect>
                                  </p:childTnLst>
                                </p:cTn>
                              </p:par>
                            </p:childTnLst>
                          </p:cTn>
                        </p:par>
                      </p:childTnLst>
                    </p:cTn>
                  </p:par>
                  <p:par>
                    <p:cTn id="136" fill="hold" nodeType="clickPar">
                      <p:stCondLst>
                        <p:cond delay="indefinite"/>
                        <p:cond evt="onBegin" delay="0">
                          <p:tn val="135"/>
                        </p:cond>
                      </p:stCondLst>
                      <p:childTnLst>
                        <p:par>
                          <p:cTn id="137" fill="hold">
                            <p:stCondLst>
                              <p:cond delay="0"/>
                            </p:stCondLst>
                            <p:childTnLst>
                              <p:par>
                                <p:cTn id="138" presetID="22" presetClass="exit" presetSubtype="4" fill="hold" nodeType="clickEffect">
                                  <p:stCondLst>
                                    <p:cond delay="0"/>
                                  </p:stCondLst>
                                  <p:childTnLst>
                                    <p:animEffect transition="out" filter="wipe(down)">
                                      <p:cBhvr>
                                        <p:cTn id="139" dur="500"/>
                                        <p:tgtEl>
                                          <p:spTgt spid="32"/>
                                        </p:tgtEl>
                                      </p:cBhvr>
                                    </p:animEffect>
                                    <p:set>
                                      <p:cBhvr>
                                        <p:cTn id="140" dur="1" fill="hold">
                                          <p:stCondLst>
                                            <p:cond delay="499"/>
                                          </p:stCondLst>
                                        </p:cTn>
                                        <p:tgtEl>
                                          <p:spTgt spid="32"/>
                                        </p:tgtEl>
                                        <p:attrNameLst>
                                          <p:attrName>style.visibility</p:attrName>
                                        </p:attrNameLst>
                                      </p:cBhvr>
                                      <p:to>
                                        <p:strVal val="hidden"/>
                                      </p:to>
                                    </p:set>
                                  </p:childTnLst>
                                </p:cTn>
                              </p:par>
                              <p:par>
                                <p:cTn id="141" presetID="22" presetClass="exit" presetSubtype="4" fill="hold" grpId="1" nodeType="withEffect">
                                  <p:stCondLst>
                                    <p:cond delay="0"/>
                                  </p:stCondLst>
                                  <p:childTnLst>
                                    <p:animEffect transition="out" filter="wipe(down)">
                                      <p:cBhvr>
                                        <p:cTn id="142" dur="500"/>
                                        <p:tgtEl>
                                          <p:spTgt spid="30"/>
                                        </p:tgtEl>
                                      </p:cBhvr>
                                    </p:animEffect>
                                    <p:set>
                                      <p:cBhvr>
                                        <p:cTn id="143" dur="1" fill="hold">
                                          <p:stCondLst>
                                            <p:cond delay="499"/>
                                          </p:stCondLst>
                                        </p:cTn>
                                        <p:tgtEl>
                                          <p:spTgt spid="30"/>
                                        </p:tgtEl>
                                        <p:attrNameLst>
                                          <p:attrName>style.visibility</p:attrName>
                                        </p:attrNameLst>
                                      </p:cBhvr>
                                      <p:to>
                                        <p:strVal val="hidden"/>
                                      </p:to>
                                    </p:set>
                                  </p:childTnLst>
                                </p:cTn>
                              </p:par>
                            </p:childTnLst>
                          </p:cTn>
                        </p:par>
                      </p:childTnLst>
                    </p:cTn>
                  </p:par>
                  <p:par>
                    <p:cTn id="144" fill="hold" nodeType="clickPar">
                      <p:stCondLst>
                        <p:cond delay="indefinite"/>
                        <p:cond evt="onBegin" delay="0">
                          <p:tn val="143"/>
                        </p:cond>
                      </p:stCondLst>
                      <p:childTnLst>
                        <p:par>
                          <p:cTn id="145" fill="hold">
                            <p:stCondLst>
                              <p:cond delay="0"/>
                            </p:stCondLst>
                            <p:childTnLst>
                              <p:par>
                                <p:cTn id="146" presetID="16" presetClass="entr" presetSubtype="42" fill="hold" grpId="0"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barn(outHorizontal)">
                                      <p:cBhvr>
                                        <p:cTn id="148" dur="500"/>
                                        <p:tgtEl>
                                          <p:spTgt spid="19"/>
                                        </p:tgtEl>
                                      </p:cBhvr>
                                    </p:animEffect>
                                  </p:childTnLst>
                                </p:cTn>
                              </p:par>
                            </p:childTnLst>
                          </p:cTn>
                        </p:par>
                      </p:childTnLst>
                    </p:cTn>
                  </p:par>
                  <p:par>
                    <p:cTn id="149" fill="hold" nodeType="clickPar">
                      <p:stCondLst>
                        <p:cond delay="indefinite"/>
                        <p:cond evt="onBegin" delay="0">
                          <p:tn val="148"/>
                        </p:cond>
                      </p:stCondLst>
                      <p:childTnLst>
                        <p:par>
                          <p:cTn id="150" fill="hold">
                            <p:stCondLst>
                              <p:cond delay="0"/>
                            </p:stCondLst>
                            <p:childTnLst>
                              <p:par>
                                <p:cTn id="151" presetID="16" presetClass="entr" presetSubtype="42" fill="hold" grpId="0" nodeType="click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barn(outHorizontal)">
                                      <p:cBhvr>
                                        <p:cTn id="153" dur="500"/>
                                        <p:tgtEl>
                                          <p:spTgt spid="20"/>
                                        </p:tgtEl>
                                      </p:cBhvr>
                                    </p:animEffect>
                                  </p:childTnLst>
                                </p:cTn>
                              </p:par>
                            </p:childTnLst>
                          </p:cTn>
                        </p:par>
                      </p:childTnLst>
                    </p:cTn>
                  </p:par>
                  <p:par>
                    <p:cTn id="154" fill="hold" nodeType="clickPar">
                      <p:stCondLst>
                        <p:cond delay="indefinite"/>
                        <p:cond evt="onBegin" delay="0">
                          <p:tn val="153"/>
                        </p:cond>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21"/>
                                        </p:tgtEl>
                                        <p:attrNameLst>
                                          <p:attrName>style.visibility</p:attrName>
                                        </p:attrNameLst>
                                      </p:cBhvr>
                                      <p:to>
                                        <p:strVal val="visible"/>
                                      </p:to>
                                    </p:set>
                                    <p:animEffect transition="in" filter="wipe(down)">
                                      <p:cBhvr>
                                        <p:cTn id="158" dur="500"/>
                                        <p:tgtEl>
                                          <p:spTgt spid="21"/>
                                        </p:tgtEl>
                                      </p:cBhvr>
                                    </p:animEffect>
                                  </p:childTnLst>
                                </p:cTn>
                              </p:par>
                            </p:childTnLst>
                          </p:cTn>
                        </p:par>
                      </p:childTnLst>
                    </p:cTn>
                  </p:par>
                  <p:par>
                    <p:cTn id="159" fill="hold" nodeType="clickPar">
                      <p:stCondLst>
                        <p:cond delay="indefinite"/>
                        <p:cond evt="onBegin" delay="0">
                          <p:tn val="158"/>
                        </p:cond>
                      </p:stCondLst>
                      <p:childTnLst>
                        <p:par>
                          <p:cTn id="160" fill="hold">
                            <p:stCondLst>
                              <p:cond delay="0"/>
                            </p:stCondLst>
                            <p:childTnLst>
                              <p:par>
                                <p:cTn id="161" presetID="22" presetClass="entr" presetSubtype="1" fill="hold" nodeType="click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wipe(up)">
                                      <p:cBhvr>
                                        <p:cTn id="163" dur="500"/>
                                        <p:tgtEl>
                                          <p:spTgt spid="25"/>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22"/>
                                        </p:tgtEl>
                                        <p:attrNameLst>
                                          <p:attrName>style.visibility</p:attrName>
                                        </p:attrNameLst>
                                      </p:cBhvr>
                                      <p:to>
                                        <p:strVal val="visible"/>
                                      </p:to>
                                    </p:set>
                                    <p:animEffect transition="in" filter="wipe(down)">
                                      <p:cBhvr>
                                        <p:cTn id="166" dur="500"/>
                                        <p:tgtEl>
                                          <p:spTgt spid="22"/>
                                        </p:tgtEl>
                                      </p:cBhvr>
                                    </p:animEffect>
                                  </p:childTnLst>
                                </p:cTn>
                              </p:par>
                            </p:childTnLst>
                          </p:cTn>
                        </p:par>
                      </p:childTnLst>
                    </p:cTn>
                  </p:par>
                  <p:par>
                    <p:cTn id="167" fill="hold" nodeType="clickPar">
                      <p:stCondLst>
                        <p:cond delay="indefinite"/>
                        <p:cond evt="onBegin" delay="0">
                          <p:tn val="166"/>
                        </p:cond>
                      </p:stCondLst>
                      <p:childTnLst>
                        <p:par>
                          <p:cTn id="168" fill="hold">
                            <p:stCondLst>
                              <p:cond delay="0"/>
                            </p:stCondLst>
                            <p:childTnLst>
                              <p:par>
                                <p:cTn id="169" presetID="22" presetClass="exit" presetSubtype="4" fill="hold" nodeType="clickEffect">
                                  <p:stCondLst>
                                    <p:cond delay="0"/>
                                  </p:stCondLst>
                                  <p:childTnLst>
                                    <p:animEffect transition="out" filter="wipe(down)">
                                      <p:cBhvr>
                                        <p:cTn id="170" dur="500"/>
                                        <p:tgtEl>
                                          <p:spTgt spid="21"/>
                                        </p:tgtEl>
                                      </p:cBhvr>
                                    </p:animEffect>
                                    <p:set>
                                      <p:cBhvr>
                                        <p:cTn id="171" dur="1" fill="hold">
                                          <p:stCondLst>
                                            <p:cond delay="499"/>
                                          </p:stCondLst>
                                        </p:cTn>
                                        <p:tgtEl>
                                          <p:spTgt spid="21"/>
                                        </p:tgtEl>
                                        <p:attrNameLst>
                                          <p:attrName>style.visibility</p:attrName>
                                        </p:attrNameLst>
                                      </p:cBhvr>
                                      <p:to>
                                        <p:strVal val="hidden"/>
                                      </p:to>
                                    </p:set>
                                  </p:childTnLst>
                                </p:cTn>
                              </p:par>
                            </p:childTnLst>
                          </p:cTn>
                        </p:par>
                      </p:childTnLst>
                    </p:cTn>
                  </p:par>
                  <p:par>
                    <p:cTn id="172" fill="hold" nodeType="clickPar">
                      <p:stCondLst>
                        <p:cond delay="indefinite"/>
                        <p:cond evt="onBegin" delay="0">
                          <p:tn val="171"/>
                        </p:cond>
                      </p:stCondLst>
                      <p:childTnLst>
                        <p:par>
                          <p:cTn id="173" fill="hold">
                            <p:stCondLst>
                              <p:cond delay="0"/>
                            </p:stCondLst>
                            <p:childTnLst>
                              <p:par>
                                <p:cTn id="174" presetID="22" presetClass="exit" presetSubtype="4" fill="hold" nodeType="clickEffect">
                                  <p:stCondLst>
                                    <p:cond delay="0"/>
                                  </p:stCondLst>
                                  <p:childTnLst>
                                    <p:animEffect transition="out" filter="wipe(down)">
                                      <p:cBhvr>
                                        <p:cTn id="175" dur="500"/>
                                        <p:tgtEl>
                                          <p:spTgt spid="25"/>
                                        </p:tgtEl>
                                      </p:cBhvr>
                                    </p:animEffect>
                                    <p:set>
                                      <p:cBhvr>
                                        <p:cTn id="176" dur="1" fill="hold">
                                          <p:stCondLst>
                                            <p:cond delay="499"/>
                                          </p:stCondLst>
                                        </p:cTn>
                                        <p:tgtEl>
                                          <p:spTgt spid="25"/>
                                        </p:tgtEl>
                                        <p:attrNameLst>
                                          <p:attrName>style.visibility</p:attrName>
                                        </p:attrNameLst>
                                      </p:cBhvr>
                                      <p:to>
                                        <p:strVal val="hidden"/>
                                      </p:to>
                                    </p:set>
                                  </p:childTnLst>
                                </p:cTn>
                              </p:par>
                              <p:par>
                                <p:cTn id="177" presetID="22" presetClass="exit" presetSubtype="4" fill="hold" grpId="1" nodeType="withEffect">
                                  <p:stCondLst>
                                    <p:cond delay="0"/>
                                  </p:stCondLst>
                                  <p:childTnLst>
                                    <p:animEffect transition="out" filter="wipe(down)">
                                      <p:cBhvr>
                                        <p:cTn id="178" dur="500"/>
                                        <p:tgtEl>
                                          <p:spTgt spid="22"/>
                                        </p:tgtEl>
                                      </p:cBhvr>
                                    </p:animEffect>
                                    <p:set>
                                      <p:cBhvr>
                                        <p:cTn id="179" dur="1" fill="hold">
                                          <p:stCondLst>
                                            <p:cond delay="499"/>
                                          </p:stCondLst>
                                        </p:cTn>
                                        <p:tgtEl>
                                          <p:spTgt spid="22"/>
                                        </p:tgtEl>
                                        <p:attrNameLst>
                                          <p:attrName>style.visibility</p:attrName>
                                        </p:attrNameLst>
                                      </p:cBhvr>
                                      <p:to>
                                        <p:strVal val="hidden"/>
                                      </p:to>
                                    </p:set>
                                  </p:childTnLst>
                                </p:cTn>
                              </p:par>
                            </p:childTnLst>
                          </p:cTn>
                        </p:par>
                      </p:childTnLst>
                    </p:cTn>
                  </p:par>
                  <p:par>
                    <p:cTn id="180" fill="hold" nodeType="clickPar">
                      <p:stCondLst>
                        <p:cond delay="indefinite"/>
                        <p:cond evt="onBegin" delay="0">
                          <p:tn val="179"/>
                        </p:cond>
                      </p:stCondLst>
                      <p:childTnLst>
                        <p:par>
                          <p:cTn id="181" fill="hold">
                            <p:stCondLst>
                              <p:cond delay="0"/>
                            </p:stCondLst>
                            <p:childTnLst>
                              <p:par>
                                <p:cTn id="182" presetID="16" presetClass="entr" presetSubtype="42" fill="hold" grpId="0" nodeType="clickEffect">
                                  <p:stCondLst>
                                    <p:cond delay="0"/>
                                  </p:stCondLst>
                                  <p:childTnLst>
                                    <p:set>
                                      <p:cBhvr>
                                        <p:cTn id="183" dur="1" fill="hold">
                                          <p:stCondLst>
                                            <p:cond delay="0"/>
                                          </p:stCondLst>
                                        </p:cTn>
                                        <p:tgtEl>
                                          <p:spTgt spid="29"/>
                                        </p:tgtEl>
                                        <p:attrNameLst>
                                          <p:attrName>style.visibility</p:attrName>
                                        </p:attrNameLst>
                                      </p:cBhvr>
                                      <p:to>
                                        <p:strVal val="visible"/>
                                      </p:to>
                                    </p:set>
                                    <p:animEffect transition="in" filter="barn(outHorizontal)">
                                      <p:cBhvr>
                                        <p:cTn id="184" dur="500"/>
                                        <p:tgtEl>
                                          <p:spTgt spid="29"/>
                                        </p:tgtEl>
                                      </p:cBhvr>
                                    </p:animEffect>
                                  </p:childTnLst>
                                </p:cTn>
                              </p:par>
                            </p:childTnLst>
                          </p:cTn>
                        </p:par>
                      </p:childTnLst>
                    </p:cTn>
                  </p:par>
                  <p:par>
                    <p:cTn id="185" fill="hold" nodeType="clickPar">
                      <p:stCondLst>
                        <p:cond delay="indefinite"/>
                        <p:cond evt="onBegin" delay="0">
                          <p:tn val="184"/>
                        </p:cond>
                      </p:stCondLst>
                      <p:childTnLst>
                        <p:par>
                          <p:cTn id="186" fill="hold">
                            <p:stCondLst>
                              <p:cond delay="0"/>
                            </p:stCondLst>
                            <p:childTnLst>
                              <p:par>
                                <p:cTn id="187" presetID="16" presetClass="entr" presetSubtype="42" fill="hold" grpId="0" nodeType="clickEffect">
                                  <p:stCondLst>
                                    <p:cond delay="0"/>
                                  </p:stCondLst>
                                  <p:childTnLst>
                                    <p:set>
                                      <p:cBhvr>
                                        <p:cTn id="188" dur="1" fill="hold">
                                          <p:stCondLst>
                                            <p:cond delay="0"/>
                                          </p:stCondLst>
                                        </p:cTn>
                                        <p:tgtEl>
                                          <p:spTgt spid="33"/>
                                        </p:tgtEl>
                                        <p:attrNameLst>
                                          <p:attrName>style.visibility</p:attrName>
                                        </p:attrNameLst>
                                      </p:cBhvr>
                                      <p:to>
                                        <p:strVal val="visible"/>
                                      </p:to>
                                    </p:set>
                                    <p:animEffect transition="in" filter="barn(outHorizontal)">
                                      <p:cBhvr>
                                        <p:cTn id="189" dur="500"/>
                                        <p:tgtEl>
                                          <p:spTgt spid="33"/>
                                        </p:tgtEl>
                                      </p:cBhvr>
                                    </p:animEffect>
                                  </p:childTnLst>
                                </p:cTn>
                              </p:par>
                            </p:childTnLst>
                          </p:cTn>
                        </p:par>
                      </p:childTnLst>
                    </p:cTn>
                  </p:par>
                  <p:par>
                    <p:cTn id="190" fill="hold" nodeType="clickPar">
                      <p:stCondLst>
                        <p:cond delay="indefinite"/>
                        <p:cond evt="onBegin" delay="0">
                          <p:tn val="189"/>
                        </p:cond>
                      </p:stCondLst>
                      <p:childTnLst>
                        <p:par>
                          <p:cTn id="191" fill="hold">
                            <p:stCondLst>
                              <p:cond delay="0"/>
                            </p:stCondLst>
                            <p:childTnLst>
                              <p:par>
                                <p:cTn id="192" presetID="22" presetClass="entr" presetSubtype="1" fill="hold" nodeType="clickEffect">
                                  <p:stCondLst>
                                    <p:cond delay="0"/>
                                  </p:stCondLst>
                                  <p:childTnLst>
                                    <p:set>
                                      <p:cBhvr>
                                        <p:cTn id="193" dur="1" fill="hold">
                                          <p:stCondLst>
                                            <p:cond delay="0"/>
                                          </p:stCondLst>
                                        </p:cTn>
                                        <p:tgtEl>
                                          <p:spTgt spid="37"/>
                                        </p:tgtEl>
                                        <p:attrNameLst>
                                          <p:attrName>style.visibility</p:attrName>
                                        </p:attrNameLst>
                                      </p:cBhvr>
                                      <p:to>
                                        <p:strVal val="visible"/>
                                      </p:to>
                                    </p:set>
                                    <p:animEffect transition="in" filter="wipe(up)">
                                      <p:cBhvr>
                                        <p:cTn id="194" dur="500"/>
                                        <p:tgtEl>
                                          <p:spTgt spid="37"/>
                                        </p:tgtEl>
                                      </p:cBhvr>
                                    </p:animEffect>
                                  </p:childTnLst>
                                </p:cTn>
                              </p:par>
                              <p:par>
                                <p:cTn id="195" presetID="22" presetClass="entr" presetSubtype="8" fill="hold" grpId="0" nodeType="withEffect">
                                  <p:stCondLst>
                                    <p:cond delay="0"/>
                                  </p:stCondLst>
                                  <p:childTnLst>
                                    <p:set>
                                      <p:cBhvr>
                                        <p:cTn id="196" dur="1" fill="hold">
                                          <p:stCondLst>
                                            <p:cond delay="0"/>
                                          </p:stCondLst>
                                        </p:cTn>
                                        <p:tgtEl>
                                          <p:spTgt spid="36"/>
                                        </p:tgtEl>
                                        <p:attrNameLst>
                                          <p:attrName>style.visibility</p:attrName>
                                        </p:attrNameLst>
                                      </p:cBhvr>
                                      <p:to>
                                        <p:strVal val="visible"/>
                                      </p:to>
                                    </p:set>
                                    <p:animEffect transition="in" filter="wipe(left)">
                                      <p:cBhvr>
                                        <p:cTn id="197" dur="500"/>
                                        <p:tgtEl>
                                          <p:spTgt spid="36"/>
                                        </p:tgtEl>
                                      </p:cBhvr>
                                    </p:animEffect>
                                  </p:childTnLst>
                                </p:cTn>
                              </p:par>
                            </p:childTnLst>
                          </p:cTn>
                        </p:par>
                      </p:childTnLst>
                    </p:cTn>
                  </p:par>
                  <p:par>
                    <p:cTn id="198" fill="hold" nodeType="clickPar">
                      <p:stCondLst>
                        <p:cond delay="indefinite"/>
                        <p:cond evt="onBegin" delay="0">
                          <p:tn val="197"/>
                        </p:cond>
                      </p:stCondLst>
                      <p:childTnLst>
                        <p:par>
                          <p:cTn id="199" fill="hold">
                            <p:stCondLst>
                              <p:cond delay="0"/>
                            </p:stCondLst>
                            <p:childTnLst>
                              <p:par>
                                <p:cTn id="200" presetID="22" presetClass="exit" presetSubtype="4" fill="hold" nodeType="clickEffect">
                                  <p:stCondLst>
                                    <p:cond delay="0"/>
                                  </p:stCondLst>
                                  <p:childTnLst>
                                    <p:animEffect transition="out" filter="wipe(down)">
                                      <p:cBhvr>
                                        <p:cTn id="201" dur="500"/>
                                        <p:tgtEl>
                                          <p:spTgt spid="37"/>
                                        </p:tgtEl>
                                      </p:cBhvr>
                                    </p:animEffect>
                                    <p:set>
                                      <p:cBhvr>
                                        <p:cTn id="202" dur="1" fill="hold">
                                          <p:stCondLst>
                                            <p:cond delay="499"/>
                                          </p:stCondLst>
                                        </p:cTn>
                                        <p:tgtEl>
                                          <p:spTgt spid="37"/>
                                        </p:tgtEl>
                                        <p:attrNameLst>
                                          <p:attrName>style.visibility</p:attrName>
                                        </p:attrNameLst>
                                      </p:cBhvr>
                                      <p:to>
                                        <p:strVal val="hidden"/>
                                      </p:to>
                                    </p:set>
                                  </p:childTnLst>
                                </p:cTn>
                              </p:par>
                              <p:par>
                                <p:cTn id="203" presetID="22" presetClass="exit" presetSubtype="4" fill="hold" grpId="1" nodeType="withEffect">
                                  <p:stCondLst>
                                    <p:cond delay="0"/>
                                  </p:stCondLst>
                                  <p:childTnLst>
                                    <p:animEffect transition="out" filter="wipe(down)">
                                      <p:cBhvr>
                                        <p:cTn id="204" dur="500"/>
                                        <p:tgtEl>
                                          <p:spTgt spid="36"/>
                                        </p:tgtEl>
                                      </p:cBhvr>
                                    </p:animEffect>
                                    <p:set>
                                      <p:cBhvr>
                                        <p:cTn id="205" dur="1" fill="hold">
                                          <p:stCondLst>
                                            <p:cond delay="499"/>
                                          </p:stCondLst>
                                        </p:cTn>
                                        <p:tgtEl>
                                          <p:spTgt spid="36"/>
                                        </p:tgtEl>
                                        <p:attrNameLst>
                                          <p:attrName>style.visibility</p:attrName>
                                        </p:attrNameLst>
                                      </p:cBhvr>
                                      <p:to>
                                        <p:strVal val="hidden"/>
                                      </p:to>
                                    </p:set>
                                  </p:childTnLst>
                                </p:cTn>
                              </p:par>
                            </p:childTnLst>
                          </p:cTn>
                        </p:par>
                      </p:childTnLst>
                    </p:cTn>
                  </p:par>
                  <p:par>
                    <p:cTn id="206" fill="hold" nodeType="clickPar">
                      <p:stCondLst>
                        <p:cond delay="indefinite"/>
                        <p:cond evt="onBegin" delay="0">
                          <p:tn val="205"/>
                        </p:cond>
                      </p:stCondLst>
                      <p:childTnLst>
                        <p:par>
                          <p:cTn id="207" fill="hold">
                            <p:stCondLst>
                              <p:cond delay="0"/>
                            </p:stCondLst>
                            <p:childTnLst>
                              <p:par>
                                <p:cTn id="208" presetID="16" presetClass="entr" presetSubtype="42" fill="hold" grpId="0" nodeType="clickEffect">
                                  <p:stCondLst>
                                    <p:cond delay="0"/>
                                  </p:stCondLst>
                                  <p:childTnLst>
                                    <p:set>
                                      <p:cBhvr>
                                        <p:cTn id="209" dur="1" fill="hold">
                                          <p:stCondLst>
                                            <p:cond delay="0"/>
                                          </p:stCondLst>
                                        </p:cTn>
                                        <p:tgtEl>
                                          <p:spTgt spid="38"/>
                                        </p:tgtEl>
                                        <p:attrNameLst>
                                          <p:attrName>style.visibility</p:attrName>
                                        </p:attrNameLst>
                                      </p:cBhvr>
                                      <p:to>
                                        <p:strVal val="visible"/>
                                      </p:to>
                                    </p:set>
                                    <p:animEffect transition="in" filter="barn(outHorizontal)">
                                      <p:cBhvr>
                                        <p:cTn id="2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6" grpId="0" animBg="1"/>
      <p:bldP spid="13" grpId="0"/>
      <p:bldP spid="6" grpId="0" animBg="1"/>
      <p:bldP spid="2" grpId="0" animBg="1"/>
      <p:bldP spid="11" grpId="0" animBg="1"/>
      <p:bldP spid="11" grpId="1" animBg="1"/>
      <p:bldP spid="18" grpId="0" animBg="1"/>
      <p:bldP spid="18" grpId="1" animBg="1"/>
      <p:bldP spid="9" grpId="0" animBg="1"/>
      <p:bldP spid="9" grpId="1" animBg="1"/>
      <p:bldP spid="10" grpId="0" animBg="1"/>
      <p:bldP spid="14" grpId="0" animBg="1"/>
      <p:bldP spid="15" grpId="0" animBg="1"/>
      <p:bldP spid="16" grpId="0" animBg="1"/>
      <p:bldP spid="17" grpId="0" animBg="1"/>
      <p:bldP spid="34" grpId="0"/>
      <p:bldP spid="34" grpId="1"/>
      <p:bldP spid="30" grpId="0"/>
      <p:bldP spid="30" grpId="1"/>
      <p:bldP spid="19" grpId="0" animBg="1"/>
      <p:bldP spid="20" grpId="0" animBg="1"/>
      <p:bldP spid="22" grpId="0"/>
      <p:bldP spid="22" grpId="1"/>
      <p:bldP spid="29" grpId="0" animBg="1"/>
      <p:bldP spid="33" grpId="0" animBg="1"/>
      <p:bldP spid="36" grpId="0"/>
      <p:bldP spid="36" grpId="1"/>
      <p:bldP spid="38" grpId="0" animBg="1"/>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任意多边形: 形状 56" title=""/>
          <p:cNvSpPr/>
          <p:nvPr/>
        </p:nvSpPr>
        <p:spPr>
          <a:xfrm>
            <a:off x="5677212" y="-1"/>
            <a:ext cx="6514788" cy="6876200"/>
          </a:xfrm>
          <a:custGeom>
            <a:gdLst>
              <a:gd name="connsiteX0" fmla="*/ 1383874 w 7183759"/>
              <a:gd name="connsiteY0" fmla="*/ 0 h 6876200"/>
              <a:gd name="connsiteX1" fmla="*/ 7183759 w 7183759"/>
              <a:gd name="connsiteY1" fmla="*/ 0 h 6876200"/>
              <a:gd name="connsiteX2" fmla="*/ 7183759 w 7183759"/>
              <a:gd name="connsiteY2" fmla="*/ 6876200 h 6876200"/>
              <a:gd name="connsiteX3" fmla="*/ 1401224 w 7183759"/>
              <a:gd name="connsiteY3" fmla="*/ 6876200 h 6876200"/>
              <a:gd name="connsiteX4" fmla="*/ 1284616 w 7183759"/>
              <a:gd name="connsiteY4" fmla="*/ 6753893 h 6876200"/>
              <a:gd name="connsiteX5" fmla="*/ 0 w 7183759"/>
              <a:gd name="connsiteY5" fmla="*/ 3429001 h 6876200"/>
              <a:gd name="connsiteX6" fmla="*/ 1284616 w 7183759"/>
              <a:gd name="connsiteY6" fmla="*/ 104109 h 6876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759" h="6876200">
                <a:moveTo>
                  <a:pt x="1383874" y="0"/>
                </a:moveTo>
                <a:lnTo>
                  <a:pt x="7183759" y="0"/>
                </a:lnTo>
                <a:lnTo>
                  <a:pt x="7183759" y="6876200"/>
                </a:lnTo>
                <a:lnTo>
                  <a:pt x="1401224" y="6876200"/>
                </a:lnTo>
                <a:lnTo>
                  <a:pt x="1284616" y="6753893"/>
                </a:lnTo>
                <a:cubicBezTo>
                  <a:pt x="486462" y="5875729"/>
                  <a:pt x="0" y="4709175"/>
                  <a:pt x="0" y="3429001"/>
                </a:cubicBezTo>
                <a:cubicBezTo>
                  <a:pt x="0" y="2148828"/>
                  <a:pt x="486462" y="982274"/>
                  <a:pt x="1284616" y="104109"/>
                </a:cubicBezTo>
                <a:close/>
              </a:path>
            </a:pathLst>
          </a:custGeom>
          <a:solidFill>
            <a:srgbClr val="A9D3F6">
              <a:alpha val="1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思源黑体 CN Light" panose="020b0200000000000000" pitchFamily="34" charset="-122"/>
              <a:ea typeface="思源黑体 CN Light" panose="020b0200000000000000" pitchFamily="34" charset="-122"/>
            </a:endParaRPr>
          </a:p>
        </p:txBody>
      </p:sp>
      <p:sp>
        <p:nvSpPr>
          <p:cNvPr id="35" name="任意多边形: 形状 34" title=""/>
          <p:cNvSpPr/>
          <p:nvPr/>
        </p:nvSpPr>
        <p:spPr>
          <a:xfrm>
            <a:off x="630528" y="1048373"/>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55" name="任意多边形: 形状 54" title=""/>
          <p:cNvSpPr/>
          <p:nvPr/>
        </p:nvSpPr>
        <p:spPr>
          <a:xfrm>
            <a:off x="3153575" y="-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59" name="任意多边形: 形状 58" title=""/>
          <p:cNvSpPr/>
          <p:nvPr/>
        </p:nvSpPr>
        <p:spPr>
          <a:xfrm>
            <a:off x="11442640" y="-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2"/>
            </p:custDataLst>
          </p:nvPr>
        </p:nvSpPr>
        <p:spPr>
          <a:xfrm>
            <a:off x="5047676" y="463293"/>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1483373"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8" name="文本框 27" title=""/>
          <p:cNvSpPr txBox="1"/>
          <p:nvPr/>
        </p:nvSpPr>
        <p:spPr>
          <a:xfrm>
            <a:off x="630320" y="2525518"/>
            <a:ext cx="6155531" cy="2031325"/>
          </a:xfrm>
          <a:prstGeom prst="rect">
            <a:avLst/>
          </a:prstGeom>
          <a:noFill/>
        </p:spPr>
        <p:txBody>
          <a:bodyPr wrap="none" lIns="0" tIns="0" rIns="0" bIns="0" rtlCol="0">
            <a:noAutofit/>
          </a:bodyPr>
          <a:lstStyle/>
          <a:p>
            <a:pPr lvl="0" algn="l">
              <a:lnSpc>
                <a:spcPct val="110000"/>
              </a:lnSpc>
              <a:buClrTx/>
              <a:buSzTx/>
              <a:buFontTx/>
            </a:pPr>
            <a:r>
              <a:rPr lang="zh-CN" altLang="en-US" sz="6000">
                <a:solidFill>
                  <a:schemeClr val="tx1">
                    <a:lumMod val="75000"/>
                    <a:lumOff val="25000"/>
                  </a:schemeClr>
                </a:solidFill>
                <a:latin typeface="思源黑体 CN (标题)" charset="0"/>
                <a:ea typeface="思源黑体 CN (标题)" charset="0"/>
                <a:cs typeface="思源黑体 CN (标题)" charset="0"/>
                <a:sym typeface="+mn-ea"/>
              </a:rPr>
              <a:t>感谢观看</a:t>
            </a:r>
          </a:p>
          <a:p>
            <a:pPr lvl="0" algn="l">
              <a:lnSpc>
                <a:spcPct val="110000"/>
              </a:lnSpc>
              <a:buClrTx/>
              <a:buSzTx/>
              <a:buFontTx/>
            </a:pPr>
            <a:r>
              <a:rPr lang="zh-CN" altLang="en-US" sz="6000">
                <a:solidFill>
                  <a:schemeClr val="tx1">
                    <a:lumMod val="75000"/>
                    <a:lumOff val="25000"/>
                  </a:schemeClr>
                </a:solidFill>
                <a:latin typeface="思源黑体 CN (标题)" charset="0"/>
                <a:ea typeface="+mj-ea"/>
                <a:cs typeface="思源黑体 CN (标题)" charset="0"/>
                <a:sym typeface="+mn-ea"/>
              </a:rPr>
              <a:t>THANK YOU</a:t>
            </a:r>
          </a:p>
        </p:txBody>
      </p:sp>
      <p:sp>
        <p:nvSpPr>
          <p:cNvPr id="3" name="椭圆 2" title=""/>
          <p:cNvSpPr/>
          <p:nvPr/>
        </p:nvSpPr>
        <p:spPr>
          <a:xfrm>
            <a:off x="7214467" y="1017244"/>
            <a:ext cx="4823512" cy="4823512"/>
          </a:xfrm>
          <a:prstGeom prst="ellipse">
            <a:avLst/>
          </a:pr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pic>
        <p:nvPicPr>
          <p:cNvPr id="2" name="图片 1" title=""/>
          <p:cNvPicPr>
            <a:picLocks noChangeAspect="1"/>
          </p:cNvPicPr>
          <p:nvPr/>
        </p:nvPicPr>
        <p:blipFill>
          <a:blip r:embed="rId3"/>
          <a:stretch>
            <a:fillRect/>
          </a:stretch>
        </p:blipFill>
        <p:spPr>
          <a:xfrm>
            <a:off x="8121650" y="1333500"/>
            <a:ext cx="2719705" cy="3524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5" grpId="0" animBg="1"/>
      <p:bldP spid="55" grpId="0" animBg="1"/>
      <p:bldP spid="59" grpId="0" animBg="1"/>
      <p:bldP spid="60" grpId="1" animBg="1"/>
      <p:bldP spid="63" grpId="0" animBg="1"/>
      <p:bldP spid="3"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2" name="组合 21" title=""/>
          <p:cNvGrpSpPr/>
          <p:nvPr/>
        </p:nvGrpSpPr>
        <p:grpSpPr>
          <a:xfrm>
            <a:off x="4749963" y="4134277"/>
            <a:ext cx="2746904" cy="1577553"/>
            <a:chOff x="905737" y="4134277"/>
            <a:chExt cx="2746904" cy="1577553"/>
          </a:xfrm>
        </p:grpSpPr>
        <p:sp>
          <p:nvSpPr>
            <p:cNvPr id="23" name="文本框 22"/>
            <p:cNvSpPr txBox="1"/>
            <p:nvPr/>
          </p:nvSpPr>
          <p:spPr>
            <a:xfrm>
              <a:off x="905737" y="4134277"/>
              <a:ext cx="1889307" cy="461665"/>
            </a:xfrm>
            <a:prstGeom prst="rect">
              <a:avLst/>
            </a:prstGeom>
            <a:noFill/>
          </p:spPr>
          <p:txBody>
            <a:bodyPr wrap="none" lIns="0" tIns="0" rIns="0" bIns="0" rtlCol="0">
              <a:noAutofit/>
            </a:bodyPr>
            <a:lstStyle/>
            <a:p>
              <a:r>
                <a:rPr lang="zh-CN" altLang="en-US" sz="2400">
                  <a:solidFill>
                    <a:schemeClr val="bg1"/>
                  </a:solidFill>
                  <a:latin typeface="+mj-ea"/>
                  <a:ea typeface="+mj-ea"/>
                  <a:cs typeface="OPPOSans B" panose="00020600040101010101" pitchFamily="18" charset="-122"/>
                </a:rPr>
                <a:t>稿定</a:t>
              </a:r>
              <a:r>
                <a:rPr lang="en-US" altLang="zh-CN" sz="2400">
                  <a:solidFill>
                    <a:schemeClr val="bg1"/>
                  </a:solidFill>
                  <a:latin typeface="+mj-ea"/>
                  <a:ea typeface="+mj-ea"/>
                  <a:cs typeface="OPPOSans B" panose="00020600040101010101" pitchFamily="18" charset="-122"/>
                </a:rPr>
                <a:t>PPT</a:t>
              </a:r>
              <a:endParaRPr lang="zh-CN" altLang="en-US" sz="2400">
                <a:solidFill>
                  <a:schemeClr val="bg1"/>
                </a:solidFill>
                <a:latin typeface="+mj-ea"/>
                <a:ea typeface="+mj-ea"/>
                <a:cs typeface="OPPOSans B" panose="00020600040101010101" pitchFamily="18" charset="-122"/>
              </a:endParaRPr>
            </a:p>
          </p:txBody>
        </p:sp>
        <p:sp>
          <p:nvSpPr>
            <p:cNvPr id="24" name="矩形 23"/>
            <p:cNvSpPr/>
            <p:nvPr/>
          </p:nvSpPr>
          <p:spPr>
            <a:xfrm>
              <a:off x="905737" y="4543406"/>
              <a:ext cx="2746904" cy="1168424"/>
            </a:xfrm>
            <a:prstGeom prst="rect">
              <a:avLst/>
            </a:prstGeom>
          </p:spPr>
          <p:txBody>
            <a:bodyPr wrap="square" lIns="0" tIns="0" rIns="0" bIns="0">
              <a:noAutofit/>
            </a:bodyPr>
            <a:lstStyle/>
            <a:p>
              <a:pPr>
                <a:lnSpc>
                  <a:spcPct val="120000"/>
                </a:lnSpc>
              </a:pPr>
              <a:r>
                <a:rPr lang="zh-CN" altLang="en-US">
                  <a:solidFill>
                    <a:schemeClr val="bg1"/>
                  </a:solidFill>
                  <a:latin typeface="+mn-ea"/>
                </a:rPr>
                <a:t>稿定</a:t>
              </a:r>
              <a:r>
                <a:rPr lang="en-US" altLang="zh-CN">
                  <a:solidFill>
                    <a:schemeClr val="bg1"/>
                  </a:solidFill>
                  <a:latin typeface="+mn-ea"/>
                </a:rPr>
                <a:t>PPT</a:t>
              </a:r>
              <a:r>
                <a:rPr lang="zh-CN" altLang="en-US">
                  <a:solidFill>
                    <a:schemeClr val="bg1"/>
                  </a:solidFill>
                  <a:latin typeface="+mn-ea"/>
                </a:rPr>
                <a:t>，海量素材持续更新，上千款模板选择总有一款适合你</a:t>
              </a:r>
            </a:p>
          </p:txBody>
        </p:sp>
      </p:grpSp>
      <p:sp>
        <p:nvSpPr>
          <p:cNvPr id="30" name="文本框 29" title=""/>
          <p:cNvSpPr txBox="1"/>
          <p:nvPr/>
        </p:nvSpPr>
        <p:spPr>
          <a:xfrm>
            <a:off x="6436064" y="3051245"/>
            <a:ext cx="1041952" cy="923330"/>
          </a:xfrm>
          <a:prstGeom prst="rect">
            <a:avLst/>
          </a:prstGeom>
          <a:noFill/>
        </p:spPr>
        <p:txBody>
          <a:bodyPr wrap="none" lIns="0" tIns="0" rIns="0" bIns="0" rtlCol="0">
            <a:noAutofit/>
          </a:bodyPr>
          <a:lstStyle/>
          <a:p>
            <a:r>
              <a:rPr lang="en-US" altLang="zh-CN" sz="6000">
                <a:ln>
                  <a:solidFill>
                    <a:schemeClr val="bg1"/>
                  </a:solidFill>
                </a:ln>
                <a:noFill/>
                <a:latin typeface="+mj-ea"/>
                <a:ea typeface="+mj-ea"/>
              </a:rPr>
              <a:t>02</a:t>
            </a:r>
            <a:endParaRPr lang="zh-CN" altLang="en-US" sz="6000">
              <a:ln>
                <a:solidFill>
                  <a:schemeClr val="bg1"/>
                </a:solidFill>
              </a:ln>
              <a:noFill/>
              <a:latin typeface="+mj-ea"/>
              <a:ea typeface="+mj-ea"/>
            </a:endParaRPr>
          </a:p>
        </p:txBody>
      </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2" name="任意多边形: 形状 1" title=""/>
          <p:cNvSpPr/>
          <p:nvPr/>
        </p:nvSpPr>
        <p:spPr>
          <a:xfrm flipV="1">
            <a:off x="6271317" y="821724"/>
            <a:ext cx="5920684" cy="6036276"/>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9D3F6">
              <a:alpha val="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任意多边形: 形状 21" title=""/>
          <p:cNvSpPr/>
          <p:nvPr/>
        </p:nvSpPr>
        <p:spPr>
          <a:xfrm>
            <a:off x="2" y="1403124"/>
            <a:ext cx="4948243" cy="5454876"/>
          </a:xfrm>
          <a:custGeom>
            <a:gdLst>
              <a:gd name="connsiteX0" fmla="*/ 1157736 w 4948243"/>
              <a:gd name="connsiteY0" fmla="*/ 0 h 5454876"/>
              <a:gd name="connsiteX1" fmla="*/ 4948243 w 4948243"/>
              <a:gd name="connsiteY1" fmla="*/ 3790507 h 5454876"/>
              <a:gd name="connsiteX2" fmla="*/ 4574458 w 4948243"/>
              <a:gd name="connsiteY2" fmla="*/ 5433849 h 5454876"/>
              <a:gd name="connsiteX3" fmla="*/ 4563688 w 4948243"/>
              <a:gd name="connsiteY3" fmla="*/ 5454876 h 5454876"/>
              <a:gd name="connsiteX4" fmla="*/ 0 w 4948243"/>
              <a:gd name="connsiteY4" fmla="*/ 5454876 h 5454876"/>
              <a:gd name="connsiteX5" fmla="*/ 0 w 4948243"/>
              <a:gd name="connsiteY5" fmla="*/ 180753 h 5454876"/>
              <a:gd name="connsiteX6" fmla="*/ 30555 w 4948243"/>
              <a:gd name="connsiteY6" fmla="*/ 170414 h 5454876"/>
              <a:gd name="connsiteX7" fmla="*/ 1157736 w 4948243"/>
              <a:gd name="connsiteY7" fmla="*/ 0 h 54548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8243" h="5454876">
                <a:moveTo>
                  <a:pt x="1157736" y="0"/>
                </a:moveTo>
                <a:cubicBezTo>
                  <a:pt x="3251175" y="0"/>
                  <a:pt x="4948243" y="1697068"/>
                  <a:pt x="4948243" y="3790507"/>
                </a:cubicBezTo>
                <a:cubicBezTo>
                  <a:pt x="4948243" y="4379287"/>
                  <a:pt x="4814003" y="4936713"/>
                  <a:pt x="4574458" y="5433849"/>
                </a:cubicBezTo>
                <a:lnTo>
                  <a:pt x="4563688" y="5454876"/>
                </a:lnTo>
                <a:lnTo>
                  <a:pt x="0" y="5454876"/>
                </a:lnTo>
                <a:lnTo>
                  <a:pt x="0" y="180753"/>
                </a:lnTo>
                <a:lnTo>
                  <a:pt x="30555" y="170414"/>
                </a:lnTo>
                <a:cubicBezTo>
                  <a:pt x="386631" y="59663"/>
                  <a:pt x="765216" y="0"/>
                  <a:pt x="1157736" y="0"/>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3" name="任意多边形: 形状 62" title=""/>
          <p:cNvSpPr/>
          <p:nvPr/>
        </p:nvSpPr>
        <p:spPr>
          <a:xfrm flipV="1">
            <a:off x="8896998" y="6329311"/>
            <a:ext cx="1230958" cy="527958"/>
          </a:xfrm>
          <a:custGeom>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0" name="任意多边形 24" title=""/>
          <p:cNvSpPr/>
          <p:nvPr>
            <p:custDataLst>
              <p:tags r:id="rId3"/>
            </p:custDataLst>
          </p:nvPr>
        </p:nvSpPr>
        <p:spPr>
          <a:xfrm>
            <a:off x="3079176" y="320418"/>
            <a:ext cx="1083376" cy="606655"/>
          </a:xfrm>
          <a:custGeom>
            <a:gdLst>
              <a:gd name="idx" fmla="cos wd2 2700000"/>
              <a:gd name="idy" fmla="sin hd2 2700000"/>
              <a:gd name="il" fmla="+- hc 0 wd2"/>
              <a:gd name="ir" fmla="+- hc wd2 0"/>
              <a:gd name="it" fmla="+- vc 0 wd2"/>
              <a:gd name="ib" fmla="+- vc wd2 0"/>
            </a:gdLst>
            <a:cxnLst>
              <a:cxn ang="3">
                <a:pos x="hc" y="t"/>
              </a:cxn>
              <a:cxn ang="3">
                <a:pos x="hd2" y="hd2"/>
              </a:cxn>
              <a:cxn ang="cd2">
                <a:pos x="l" y="vc"/>
              </a:cxn>
              <a:cxn ang="cd4">
                <a:pos x="hd2" y="idx"/>
              </a:cxn>
              <a:cxn ang="cd4">
                <a:pos x="hc" y="b"/>
              </a:cxn>
              <a:cxn ang="cd4">
                <a:pos x="wd2" y="idx"/>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64" name="任意多边形: 形状 63" title=""/>
          <p:cNvSpPr/>
          <p:nvPr/>
        </p:nvSpPr>
        <p:spPr>
          <a:xfrm>
            <a:off x="5476126" y="6326312"/>
            <a:ext cx="1308141" cy="189080"/>
          </a:xfrm>
          <a:custGeom>
            <a:gdLst>
              <a:gd name="connsiteX0" fmla="*/ 1047183 w 1258132"/>
              <a:gd name="connsiteY0" fmla="*/ 0 h 181852"/>
              <a:gd name="connsiteX1" fmla="*/ 1135155 w 1258132"/>
              <a:gd name="connsiteY1" fmla="*/ 0 h 181852"/>
              <a:gd name="connsiteX2" fmla="*/ 1258132 w 1258132"/>
              <a:gd name="connsiteY2" fmla="*/ 90926 h 181852"/>
              <a:gd name="connsiteX3" fmla="*/ 1135155 w 1258132"/>
              <a:gd name="connsiteY3" fmla="*/ 181852 h 181852"/>
              <a:gd name="connsiteX4" fmla="*/ 1047183 w 1258132"/>
              <a:gd name="connsiteY4" fmla="*/ 181852 h 181852"/>
              <a:gd name="connsiteX5" fmla="*/ 1170160 w 1258132"/>
              <a:gd name="connsiteY5" fmla="*/ 90926 h 181852"/>
              <a:gd name="connsiteX6" fmla="*/ 837748 w 1258132"/>
              <a:gd name="connsiteY6" fmla="*/ 0 h 181852"/>
              <a:gd name="connsiteX7" fmla="*/ 925720 w 1258132"/>
              <a:gd name="connsiteY7" fmla="*/ 0 h 181852"/>
              <a:gd name="connsiteX8" fmla="*/ 1048697 w 1258132"/>
              <a:gd name="connsiteY8" fmla="*/ 90926 h 181852"/>
              <a:gd name="connsiteX9" fmla="*/ 925720 w 1258132"/>
              <a:gd name="connsiteY9" fmla="*/ 181852 h 181852"/>
              <a:gd name="connsiteX10" fmla="*/ 837748 w 1258132"/>
              <a:gd name="connsiteY10" fmla="*/ 181852 h 181852"/>
              <a:gd name="connsiteX11" fmla="*/ 960725 w 1258132"/>
              <a:gd name="connsiteY11" fmla="*/ 90926 h 181852"/>
              <a:gd name="connsiteX12" fmla="*/ 628311 w 1258132"/>
              <a:gd name="connsiteY12" fmla="*/ 0 h 181852"/>
              <a:gd name="connsiteX13" fmla="*/ 716283 w 1258132"/>
              <a:gd name="connsiteY13" fmla="*/ 0 h 181852"/>
              <a:gd name="connsiteX14" fmla="*/ 839260 w 1258132"/>
              <a:gd name="connsiteY14" fmla="*/ 90926 h 181852"/>
              <a:gd name="connsiteX15" fmla="*/ 716283 w 1258132"/>
              <a:gd name="connsiteY15" fmla="*/ 181852 h 181852"/>
              <a:gd name="connsiteX16" fmla="*/ 628311 w 1258132"/>
              <a:gd name="connsiteY16" fmla="*/ 181852 h 181852"/>
              <a:gd name="connsiteX17" fmla="*/ 751288 w 1258132"/>
              <a:gd name="connsiteY17" fmla="*/ 90926 h 181852"/>
              <a:gd name="connsiteX18" fmla="*/ 418874 w 1258132"/>
              <a:gd name="connsiteY18" fmla="*/ 0 h 181852"/>
              <a:gd name="connsiteX19" fmla="*/ 506846 w 1258132"/>
              <a:gd name="connsiteY19" fmla="*/ 0 h 181852"/>
              <a:gd name="connsiteX20" fmla="*/ 629823 w 1258132"/>
              <a:gd name="connsiteY20" fmla="*/ 90926 h 181852"/>
              <a:gd name="connsiteX21" fmla="*/ 506846 w 1258132"/>
              <a:gd name="connsiteY21" fmla="*/ 181852 h 181852"/>
              <a:gd name="connsiteX22" fmla="*/ 418874 w 1258132"/>
              <a:gd name="connsiteY22" fmla="*/ 181852 h 181852"/>
              <a:gd name="connsiteX23" fmla="*/ 541851 w 1258132"/>
              <a:gd name="connsiteY23" fmla="*/ 90926 h 181852"/>
              <a:gd name="connsiteX24" fmla="*/ 209437 w 1258132"/>
              <a:gd name="connsiteY24" fmla="*/ 0 h 181852"/>
              <a:gd name="connsiteX25" fmla="*/ 297409 w 1258132"/>
              <a:gd name="connsiteY25" fmla="*/ 0 h 181852"/>
              <a:gd name="connsiteX26" fmla="*/ 420386 w 1258132"/>
              <a:gd name="connsiteY26" fmla="*/ 90926 h 181852"/>
              <a:gd name="connsiteX27" fmla="*/ 297409 w 1258132"/>
              <a:gd name="connsiteY27" fmla="*/ 181852 h 181852"/>
              <a:gd name="connsiteX28" fmla="*/ 209437 w 1258132"/>
              <a:gd name="connsiteY28" fmla="*/ 181852 h 181852"/>
              <a:gd name="connsiteX29" fmla="*/ 332414 w 1258132"/>
              <a:gd name="connsiteY29" fmla="*/ 90926 h 181852"/>
              <a:gd name="connsiteX30" fmla="*/ 0 w 1258132"/>
              <a:gd name="connsiteY30" fmla="*/ 0 h 181852"/>
              <a:gd name="connsiteX31" fmla="*/ 87972 w 1258132"/>
              <a:gd name="connsiteY31" fmla="*/ 0 h 181852"/>
              <a:gd name="connsiteX32" fmla="*/ 210949 w 1258132"/>
              <a:gd name="connsiteY32" fmla="*/ 90926 h 181852"/>
              <a:gd name="connsiteX33" fmla="*/ 87972 w 1258132"/>
              <a:gd name="connsiteY33" fmla="*/ 181852 h 181852"/>
              <a:gd name="connsiteX34" fmla="*/ 0 w 1258132"/>
              <a:gd name="connsiteY34" fmla="*/ 181852 h 181852"/>
              <a:gd name="connsiteX35" fmla="*/ 122977 w 1258132"/>
              <a:gd name="connsiteY35" fmla="*/ 90926 h 1818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58132" h="181852">
                <a:moveTo>
                  <a:pt x="1047183" y="0"/>
                </a:moveTo>
                <a:lnTo>
                  <a:pt x="1135155" y="0"/>
                </a:lnTo>
                <a:lnTo>
                  <a:pt x="1258132" y="90926"/>
                </a:lnTo>
                <a:lnTo>
                  <a:pt x="1135155" y="181852"/>
                </a:lnTo>
                <a:lnTo>
                  <a:pt x="1047183" y="181852"/>
                </a:lnTo>
                <a:lnTo>
                  <a:pt x="1170160" y="90926"/>
                </a:lnTo>
                <a:close/>
                <a:moveTo>
                  <a:pt x="837748" y="0"/>
                </a:moveTo>
                <a:lnTo>
                  <a:pt x="925720" y="0"/>
                </a:lnTo>
                <a:lnTo>
                  <a:pt x="1048697" y="90926"/>
                </a:lnTo>
                <a:lnTo>
                  <a:pt x="925720" y="181852"/>
                </a:lnTo>
                <a:lnTo>
                  <a:pt x="837748" y="181852"/>
                </a:lnTo>
                <a:lnTo>
                  <a:pt x="960725" y="90926"/>
                </a:lnTo>
                <a:close/>
                <a:moveTo>
                  <a:pt x="628311" y="0"/>
                </a:moveTo>
                <a:lnTo>
                  <a:pt x="716283" y="0"/>
                </a:lnTo>
                <a:lnTo>
                  <a:pt x="839260" y="90926"/>
                </a:lnTo>
                <a:lnTo>
                  <a:pt x="716283" y="181852"/>
                </a:lnTo>
                <a:lnTo>
                  <a:pt x="628311" y="181852"/>
                </a:lnTo>
                <a:lnTo>
                  <a:pt x="751288" y="90926"/>
                </a:lnTo>
                <a:close/>
                <a:moveTo>
                  <a:pt x="418874" y="0"/>
                </a:moveTo>
                <a:lnTo>
                  <a:pt x="506846" y="0"/>
                </a:lnTo>
                <a:lnTo>
                  <a:pt x="629823" y="90926"/>
                </a:lnTo>
                <a:lnTo>
                  <a:pt x="506846" y="181852"/>
                </a:lnTo>
                <a:lnTo>
                  <a:pt x="418874" y="181852"/>
                </a:lnTo>
                <a:lnTo>
                  <a:pt x="541851" y="90926"/>
                </a:lnTo>
                <a:close/>
                <a:moveTo>
                  <a:pt x="209437" y="0"/>
                </a:moveTo>
                <a:lnTo>
                  <a:pt x="297409" y="0"/>
                </a:lnTo>
                <a:lnTo>
                  <a:pt x="420386" y="90926"/>
                </a:lnTo>
                <a:lnTo>
                  <a:pt x="297409" y="181852"/>
                </a:lnTo>
                <a:lnTo>
                  <a:pt x="209437" y="181852"/>
                </a:lnTo>
                <a:lnTo>
                  <a:pt x="332414" y="90926"/>
                </a:lnTo>
                <a:close/>
                <a:moveTo>
                  <a:pt x="0" y="0"/>
                </a:moveTo>
                <a:lnTo>
                  <a:pt x="87972" y="0"/>
                </a:lnTo>
                <a:lnTo>
                  <a:pt x="210949" y="90926"/>
                </a:lnTo>
                <a:lnTo>
                  <a:pt x="87972" y="181852"/>
                </a:lnTo>
                <a:lnTo>
                  <a:pt x="0" y="181852"/>
                </a:lnTo>
                <a:lnTo>
                  <a:pt x="122977" y="90926"/>
                </a:ln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grpSp>
        <p:nvGrpSpPr>
          <p:cNvPr id="224" name="组合 223" title=""/>
          <p:cNvGrpSpPr/>
          <p:nvPr/>
        </p:nvGrpSpPr>
        <p:grpSpPr>
          <a:xfrm>
            <a:off x="5143991" y="1563294"/>
            <a:ext cx="4870739" cy="3731458"/>
            <a:chOff x="3857625" y="1682616"/>
            <a:chExt cx="4870739" cy="3731458"/>
          </a:xfrm>
          <a:effectLst/>
        </p:grpSpPr>
        <p:sp>
          <p:nvSpPr>
            <p:cNvPr id="7" name="圆角矩形 6"/>
            <p:cNvSpPr/>
            <p:nvPr/>
          </p:nvSpPr>
          <p:spPr>
            <a:xfrm>
              <a:off x="3857625" y="1682616"/>
              <a:ext cx="4870739" cy="3731458"/>
            </a:xfrm>
            <a:prstGeom prst="roundRect">
              <a:avLst>
                <a:gd name="adj" fmla="val 14905"/>
              </a:avLst>
            </a:prstGeom>
            <a:gradFill flip="none" rotWithShape="1">
              <a:gsLst>
                <a:gs pos="16000">
                  <a:schemeClr val="bg1"/>
                </a:gs>
                <a:gs pos="100000">
                  <a:srgbClr val="F9FBF8"/>
                </a:gs>
              </a:gsLst>
              <a:lin ang="2700000" scaled="1"/>
            </a:gradFill>
            <a:ln>
              <a:noFill/>
            </a:ln>
            <a:effectLst>
              <a:outerShdw blurRad="50800" dist="38100" dir="2700000" algn="tl" rotWithShape="0">
                <a:srgbClr val="DAE7D6">
                  <a:alpha val="40000"/>
                </a:srgbClr>
              </a:outerShdw>
            </a:effectLst>
          </p:spPr>
          <p:txBody>
            <a:bodyPr anchor="ctr"/>
            <a:lstStyle/>
            <a:p>
              <a:pPr algn="ctr"/>
              <a:endParaRPr lang="zh-CN">
                <a:solidFill>
                  <a:schemeClr val="lt1"/>
                </a:solidFill>
              </a:endParaRPr>
            </a:p>
          </p:txBody>
        </p:sp>
        <p:sp>
          <p:nvSpPr>
            <p:cNvPr id="13" name="椭圆 12"/>
            <p:cNvSpPr/>
            <p:nvPr/>
          </p:nvSpPr>
          <p:spPr>
            <a:xfrm>
              <a:off x="5546503" y="2003557"/>
              <a:ext cx="1500603" cy="1500603"/>
            </a:xfrm>
            <a:prstGeom prst="ellipse">
              <a:avLst/>
            </a:prstGeom>
            <a:gradFill flip="none" rotWithShape="1">
              <a:gsLst>
                <a:gs pos="39000">
                  <a:srgbClr val="8DB74B"/>
                </a:gs>
                <a:gs pos="100000">
                  <a:srgbClr val="91BD52"/>
                </a:gs>
              </a:gsLst>
              <a:lin ang="13500000" scaled="1"/>
            </a:gradFill>
            <a:ln>
              <a:noFill/>
            </a:ln>
            <a:effectLst>
              <a:outerShdw blurRad="190500" dist="101600" dir="5400000" algn="t" rotWithShape="0">
                <a:srgbClr val="91795A">
                  <a:alpha val="24000"/>
                </a:srgbClr>
              </a:outerShdw>
            </a:effectLst>
          </p:spPr>
          <p:txBody>
            <a:bodyPr anchor="ctr"/>
            <a:lstStyle/>
            <a:p>
              <a:pPr algn="ctr"/>
              <a:r>
                <a:rPr lang="en-US" sz="4400">
                  <a:solidFill>
                    <a:schemeClr val="lt1"/>
                  </a:solidFill>
                  <a:latin typeface="微软雅黑" panose="020b0503020204020204" charset="-122"/>
                  <a:ea typeface="微软雅黑" panose="020b0503020204020204" charset="-122"/>
                </a:rPr>
                <a:t>01</a:t>
              </a:r>
            </a:p>
          </p:txBody>
        </p:sp>
        <p:sp>
          <p:nvSpPr>
            <p:cNvPr id="14" name="文本框 13"/>
            <p:cNvSpPr txBox="1"/>
            <p:nvPr/>
          </p:nvSpPr>
          <p:spPr>
            <a:xfrm>
              <a:off x="3996690" y="3747636"/>
              <a:ext cx="4665980" cy="835025"/>
            </a:xfrm>
            <a:prstGeom prst="rect">
              <a:avLst/>
            </a:prstGeom>
            <a:noFill/>
          </p:spPr>
          <p:txBody>
            <a:bodyPr wrap="none" lIns="0" tIns="0" rIns="0" bIns="0"/>
            <a:lstStyle/>
            <a:p>
              <a:pPr algn="ctr"/>
              <a:r>
                <a:rPr lang="zh-CN" sz="4400" b="1">
                  <a:solidFill>
                    <a:schemeClr val="accent2">
                      <a:lumMod val="75000"/>
                    </a:schemeClr>
                  </a:solidFill>
                  <a:latin typeface="微软雅黑" panose="020b0503020204020204" charset="-122"/>
                  <a:ea typeface="微软雅黑" panose="020b0503020204020204" charset="-122"/>
                </a:rPr>
                <a:t>透镜</a:t>
              </a:r>
            </a:p>
          </p:txBody>
        </p:sp>
        <p:sp>
          <p:nvSpPr>
            <p:cNvPr id="15" name="矩形 14"/>
            <p:cNvSpPr/>
            <p:nvPr/>
          </p:nvSpPr>
          <p:spPr>
            <a:xfrm>
              <a:off x="4497132" y="4582638"/>
              <a:ext cx="3591724" cy="387798"/>
            </a:xfrm>
            <a:prstGeom prst="rect">
              <a:avLst/>
            </a:prstGeom>
          </p:spPr>
          <p:txBody>
            <a:bodyPr wrap="square" lIns="0" tIns="0" rIns="0" bIns="0"/>
            <a:lstStyle/>
            <a:p>
              <a:pPr>
                <a:lnSpc>
                  <a:spcPct val="120000"/>
                </a:lnSpc>
              </a:pPr>
              <a:endParaRPr lang="zh-CN" sz="1600">
                <a:solidFill>
                  <a:schemeClr val="tx1">
                    <a:lumMod val="65000"/>
                    <a:lumOff val="3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P spid="63" grpId="0" animBg="1"/>
      <p:bldP spid="60" grpId="1" animBg="1"/>
      <p:bldP spid="64"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一、凸透镜、凹透镜</a:t>
            </a:r>
          </a:p>
        </p:txBody>
      </p:sp>
      <p:sp>
        <p:nvSpPr>
          <p:cNvPr id="6" name="文本框 5" title=""/>
          <p:cNvSpPr txBox="1"/>
          <p:nvPr/>
        </p:nvSpPr>
        <p:spPr>
          <a:xfrm>
            <a:off x="244475" y="1340485"/>
            <a:ext cx="11703050" cy="1938020"/>
          </a:xfrm>
          <a:prstGeom prst="rect">
            <a:avLst/>
          </a:prstGeom>
          <a:noFill/>
        </p:spPr>
        <p:txBody>
          <a:bodyPr wrap="square" rtlCol="0" anchor="t">
            <a:spAutoFit/>
          </a:bodyPr>
          <a:lstStyle/>
          <a:p>
            <a:pPr fontAlgn="auto">
              <a:lnSpc>
                <a:spcPct val="150000"/>
              </a:lnSpc>
              <a:buClrTx/>
              <a:buSzTx/>
              <a:buFontTx/>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1.透镜的概念</a:t>
            </a:r>
          </a:p>
          <a:p>
            <a:pPr fontAlgn="auto">
              <a:lnSpc>
                <a:spcPct val="150000"/>
              </a:lnSpc>
            </a:pPr>
            <a:r>
              <a:rPr sz="2000">
                <a:latin typeface="微软雅黑" panose="020b0503020204020204" charset="-122"/>
                <a:ea typeface="微软雅黑" panose="020b0503020204020204" charset="-122"/>
                <a:cs typeface="微软雅黑" panose="020b0503020204020204" charset="-122"/>
              </a:rPr>
              <a:t>透镜是用透明物质制成的、至少一个表面为球面一部分的光学元件。光从空气进入透镜一侧，从另一侧射出时各发生一次折射，并由此会产生会聚或发散的效果。</a:t>
            </a:r>
          </a:p>
          <a:p>
            <a:pPr fontAlgn="auto">
              <a:lnSpc>
                <a:spcPct val="150000"/>
              </a:lnSpc>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2.透镜的分类</a:t>
            </a:r>
          </a:p>
        </p:txBody>
      </p:sp>
      <p:sp>
        <p:nvSpPr>
          <p:cNvPr id="7" name="文本框 6" title=""/>
          <p:cNvSpPr txBox="1"/>
          <p:nvPr/>
        </p:nvSpPr>
        <p:spPr>
          <a:xfrm>
            <a:off x="3585210" y="2910205"/>
            <a:ext cx="868680" cy="368300"/>
          </a:xfrm>
          <a:prstGeom prst="rect">
            <a:avLst/>
          </a:prstGeom>
          <a:noFill/>
        </p:spPr>
        <p:txBody>
          <a:bodyPr wrap="none" rtlCol="0">
            <a:spAutoFit/>
          </a:bodyPr>
          <a:lstStyle/>
          <a:p>
            <a:r>
              <a:rPr lang="zh-CN" altLang="en-US">
                <a:solidFill>
                  <a:srgbClr val="FF0000"/>
                </a:solidFill>
                <a:latin typeface="微软雅黑" panose="020b0503020204020204" charset="-122"/>
                <a:ea typeface="微软雅黑" panose="020b0503020204020204" charset="-122"/>
              </a:rPr>
              <a:t>凸透镜</a:t>
            </a:r>
          </a:p>
        </p:txBody>
      </p:sp>
      <p:pic>
        <p:nvPicPr>
          <p:cNvPr id="2" name="图片 -2147482299" title=""/>
          <p:cNvPicPr>
            <a:picLocks noChangeAspect="1"/>
          </p:cNvPicPr>
          <p:nvPr/>
        </p:nvPicPr>
        <p:blipFill>
          <a:blip r:embed="rId3"/>
          <a:stretch>
            <a:fillRect/>
          </a:stretch>
        </p:blipFill>
        <p:spPr>
          <a:xfrm>
            <a:off x="2621915" y="3458845"/>
            <a:ext cx="2534920" cy="2125345"/>
          </a:xfrm>
          <a:prstGeom prst="rect">
            <a:avLst/>
          </a:prstGeom>
          <a:noFill/>
          <a:ln w="9525">
            <a:noFill/>
          </a:ln>
        </p:spPr>
      </p:pic>
      <p:pic>
        <p:nvPicPr>
          <p:cNvPr id="10" name="图片 -2147482297" title=""/>
          <p:cNvPicPr>
            <a:picLocks noChangeAspect="1"/>
          </p:cNvPicPr>
          <p:nvPr/>
        </p:nvPicPr>
        <p:blipFill>
          <a:blip r:embed="rId4"/>
          <a:stretch>
            <a:fillRect/>
          </a:stretch>
        </p:blipFill>
        <p:spPr>
          <a:xfrm>
            <a:off x="5702300" y="3667125"/>
            <a:ext cx="2660015" cy="1708150"/>
          </a:xfrm>
          <a:prstGeom prst="rect">
            <a:avLst/>
          </a:prstGeom>
          <a:noFill/>
          <a:ln w="9525">
            <a:noFill/>
          </a:ln>
        </p:spPr>
      </p:pic>
      <p:cxnSp>
        <p:nvCxnSpPr>
          <p:cNvPr id="11" name="直接连接符 10" title=""/>
          <p:cNvCxnSpPr/>
          <p:nvPr/>
        </p:nvCxnSpPr>
        <p:spPr>
          <a:xfrm flipH="1">
            <a:off x="3458210" y="3278505"/>
            <a:ext cx="395605" cy="4565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矩形标注 15" title=""/>
          <p:cNvSpPr/>
          <p:nvPr/>
        </p:nvSpPr>
        <p:spPr>
          <a:xfrm>
            <a:off x="269240" y="3362325"/>
            <a:ext cx="2352675" cy="590550"/>
          </a:xfrm>
          <a:prstGeom prst="wedgeRectCallout">
            <a:avLst>
              <a:gd name="adj1" fmla="val 46140"/>
              <a:gd name="adj2" fmla="val 14956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a:latin typeface="微软雅黑" panose="020b0503020204020204" charset="-122"/>
                <a:ea typeface="微软雅黑" panose="020b0503020204020204" charset="-122"/>
              </a:rPr>
              <a:t>中间厚边缘薄的透镜</a:t>
            </a:r>
          </a:p>
        </p:txBody>
      </p:sp>
      <p:sp>
        <p:nvSpPr>
          <p:cNvPr id="13" name="文本框 12" title=""/>
          <p:cNvSpPr txBox="1"/>
          <p:nvPr/>
        </p:nvSpPr>
        <p:spPr>
          <a:xfrm>
            <a:off x="3112135" y="5725795"/>
            <a:ext cx="1554480" cy="368300"/>
          </a:xfrm>
          <a:prstGeom prst="rect">
            <a:avLst/>
          </a:prstGeom>
          <a:noFill/>
        </p:spPr>
        <p:txBody>
          <a:bodyPr wrap="none" rtlCol="0">
            <a:spAutoFit/>
          </a:bodyPr>
          <a:lstStyle/>
          <a:p>
            <a:r>
              <a:rPr lang="zh-CN" altLang="en-US">
                <a:solidFill>
                  <a:schemeClr val="tx1"/>
                </a:solidFill>
                <a:latin typeface="微软雅黑" panose="020b0503020204020204" charset="-122"/>
                <a:ea typeface="微软雅黑" panose="020b0503020204020204" charset="-122"/>
              </a:rPr>
              <a:t>应用：</a:t>
            </a:r>
            <a:r>
              <a:rPr lang="zh-CN" altLang="en-US">
                <a:solidFill>
                  <a:srgbClr val="FF0000"/>
                </a:solidFill>
                <a:latin typeface="微软雅黑" panose="020b0503020204020204" charset="-122"/>
                <a:ea typeface="微软雅黑" panose="020b0503020204020204" charset="-122"/>
              </a:rPr>
              <a:t>放大镜</a:t>
            </a:r>
          </a:p>
        </p:txBody>
      </p:sp>
      <p:sp>
        <p:nvSpPr>
          <p:cNvPr id="19" name="文本框 18" title=""/>
          <p:cNvSpPr txBox="1"/>
          <p:nvPr/>
        </p:nvSpPr>
        <p:spPr>
          <a:xfrm>
            <a:off x="5905500" y="2910205"/>
            <a:ext cx="868680" cy="368300"/>
          </a:xfrm>
          <a:prstGeom prst="rect">
            <a:avLst/>
          </a:prstGeom>
          <a:noFill/>
        </p:spPr>
        <p:txBody>
          <a:bodyPr wrap="none" rtlCol="0">
            <a:spAutoFit/>
          </a:bodyPr>
          <a:lstStyle/>
          <a:p>
            <a:r>
              <a:rPr lang="zh-CN" altLang="en-US">
                <a:solidFill>
                  <a:srgbClr val="FF0000"/>
                </a:solidFill>
                <a:latin typeface="微软雅黑" panose="020b0503020204020204" charset="-122"/>
                <a:ea typeface="微软雅黑" panose="020b0503020204020204" charset="-122"/>
              </a:rPr>
              <a:t>凹透镜</a:t>
            </a:r>
          </a:p>
        </p:txBody>
      </p:sp>
      <p:cxnSp>
        <p:nvCxnSpPr>
          <p:cNvPr id="20" name="直接连接符 19" title=""/>
          <p:cNvCxnSpPr/>
          <p:nvPr/>
        </p:nvCxnSpPr>
        <p:spPr>
          <a:xfrm>
            <a:off x="6620510" y="3265805"/>
            <a:ext cx="276225" cy="4311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1" name="矩形标注 20" title=""/>
          <p:cNvSpPr/>
          <p:nvPr/>
        </p:nvSpPr>
        <p:spPr>
          <a:xfrm>
            <a:off x="8907780" y="3336925"/>
            <a:ext cx="2371725" cy="621665"/>
          </a:xfrm>
          <a:prstGeom prst="wedgeRectCallout">
            <a:avLst>
              <a:gd name="adj1" fmla="val -65983"/>
              <a:gd name="adj2" fmla="val 127119"/>
            </a:avLst>
          </a:prstGeom>
          <a:solidFill>
            <a:srgbClr val="1C18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a:latin typeface="微软雅黑" panose="020b0503020204020204" charset="-122"/>
                <a:ea typeface="微软雅黑" panose="020b0503020204020204" charset="-122"/>
              </a:rPr>
              <a:t>中间薄边缘厚的透镜</a:t>
            </a:r>
          </a:p>
        </p:txBody>
      </p:sp>
      <p:sp>
        <p:nvSpPr>
          <p:cNvPr id="22" name="文本框 21" title=""/>
          <p:cNvSpPr txBox="1"/>
          <p:nvPr/>
        </p:nvSpPr>
        <p:spPr>
          <a:xfrm>
            <a:off x="6238240" y="5720715"/>
            <a:ext cx="1783080" cy="368300"/>
          </a:xfrm>
          <a:prstGeom prst="rect">
            <a:avLst/>
          </a:prstGeom>
          <a:noFill/>
        </p:spPr>
        <p:txBody>
          <a:bodyPr wrap="none" rtlCol="0">
            <a:spAutoFit/>
          </a:bodyPr>
          <a:lstStyle/>
          <a:p>
            <a:r>
              <a:rPr lang="zh-CN" altLang="en-US">
                <a:solidFill>
                  <a:schemeClr val="tx1"/>
                </a:solidFill>
                <a:latin typeface="微软雅黑" panose="020b0503020204020204" charset="-122"/>
                <a:ea typeface="微软雅黑" panose="020b0503020204020204" charset="-122"/>
              </a:rPr>
              <a:t>应用：</a:t>
            </a:r>
            <a:r>
              <a:rPr lang="zh-CN" altLang="en-US">
                <a:solidFill>
                  <a:srgbClr val="FF0000"/>
                </a:solidFill>
                <a:latin typeface="微软雅黑" panose="020b0503020204020204" charset="-122"/>
                <a:ea typeface="微软雅黑" panose="020b0503020204020204" charset="-122"/>
              </a:rPr>
              <a:t>近视眼镜</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left)">
                                      <p:cBhvr>
                                        <p:cTn id="25" dur="500"/>
                                        <p:tgtEl>
                                          <p:spTgt spid="6">
                                            <p:txEl>
                                              <p:pRg st="2" end="2"/>
                                            </p:txEl>
                                          </p:spTgt>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nodeType="clickPar">
                      <p:stCondLst>
                        <p:cond delay="indefinite"/>
                        <p:cond evt="onBegin" delay="0">
                          <p:tn val="30"/>
                        </p:cond>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nodeType="clickPar">
                      <p:stCondLst>
                        <p:cond delay="indefinite"/>
                        <p:cond evt="onBegin" delay="0">
                          <p:tn val="35"/>
                        </p:cond>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nodeType="clickPar">
                      <p:stCondLst>
                        <p:cond delay="indefinite"/>
                        <p:cond evt="onBegin" delay="0">
                          <p:tn val="40"/>
                        </p:cond>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par>
                    <p:cTn id="56" fill="hold" nodeType="clickPar">
                      <p:stCondLst>
                        <p:cond delay="indefinite"/>
                        <p:cond evt="onBegin" delay="0">
                          <p:tn val="55"/>
                        </p:cond>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500"/>
                                        <p:tgtEl>
                                          <p:spTgt spid="20"/>
                                        </p:tgtEl>
                                      </p:cBhvr>
                                    </p:animEffect>
                                  </p:childTnLst>
                                </p:cTn>
                              </p:par>
                            </p:childTnLst>
                          </p:cTn>
                        </p:par>
                      </p:childTnLst>
                    </p:cTn>
                  </p:par>
                  <p:par>
                    <p:cTn id="66" fill="hold" nodeType="clickPar">
                      <p:stCondLst>
                        <p:cond delay="indefinite"/>
                        <p:cond evt="onBegin" delay="0">
                          <p:tn val="65"/>
                        </p:cond>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nodeType="clickPar">
                      <p:stCondLst>
                        <p:cond delay="indefinite"/>
                        <p:cond evt="onBegin" delay="0">
                          <p:tn val="70"/>
                        </p:cond>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0" grpId="0"/>
      <p:bldP spid="16" grpId="0" animBg="1"/>
      <p:bldP spid="13" grpId="0"/>
      <p:bldP spid="19" grpId="0"/>
      <p:bldP spid="21" grpId="0" animBg="1"/>
      <p:bldP spid="22"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0" name="泪滴形 79" title=""/>
          <p:cNvSpPr/>
          <p:nvPr/>
        </p:nvSpPr>
        <p:spPr>
          <a:xfrm flipV="1">
            <a:off x="292438" y="397763"/>
            <a:ext cx="859003" cy="859003"/>
          </a:xfrm>
          <a:prstGeom prst="teardrop">
            <a:avLst/>
          </a:prstGeom>
          <a:gradFill flip="none" rotWithShape="1">
            <a:gsLst>
              <a:gs pos="0">
                <a:srgbClr val="A9D3F6"/>
              </a:gs>
              <a:gs pos="100000">
                <a:srgbClr val="F8F9FB"/>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grpSp>
        <p:nvGrpSpPr>
          <p:cNvPr id="12" name="组合 11" title=""/>
          <p:cNvGrpSpPr/>
          <p:nvPr/>
        </p:nvGrpSpPr>
        <p:grpSpPr>
          <a:xfrm>
            <a:off x="6339824" y="827324"/>
            <a:ext cx="3595615" cy="0"/>
            <a:chOff x="6525531" y="842564"/>
            <a:chExt cx="3595615" cy="0"/>
          </a:xfrm>
        </p:grpSpPr>
        <p:cxnSp>
          <p:nvCxnSpPr>
            <p:cNvPr id="3" name="直接连接符 2"/>
            <p:cNvCxnSpPr/>
            <p:nvPr/>
          </p:nvCxnSpPr>
          <p:spPr>
            <a:xfrm>
              <a:off x="6525531" y="842564"/>
              <a:ext cx="3492000" cy="0"/>
            </a:xfrm>
            <a:prstGeom prst="line">
              <a:avLst/>
            </a:prstGeom>
            <a:ln cap="rnd">
              <a:solidFill>
                <a:schemeClr val="tx1">
                  <a:lumMod val="50000"/>
                  <a:lumOff val="50000"/>
                  <a:alpha val="30000"/>
                </a:schemeClr>
              </a:soli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797146" y="842564"/>
              <a:ext cx="324000" cy="0"/>
            </a:xfrm>
            <a:prstGeom prst="line">
              <a:avLst/>
            </a:prstGeom>
            <a:ln w="381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pic>
        <p:nvPicPr>
          <p:cNvPr id="9" name="图片 8" title=""/>
          <p:cNvPicPr>
            <a:picLocks noChangeAspect="1"/>
          </p:cNvPicPr>
          <p:nvPr/>
        </p:nvPicPr>
        <p:blipFill>
          <a:blip r:embed="rId2"/>
          <a:stretch>
            <a:fillRect/>
          </a:stretch>
        </p:blipFill>
        <p:spPr>
          <a:xfrm>
            <a:off x="10218420" y="509270"/>
            <a:ext cx="1651000" cy="528955"/>
          </a:xfrm>
          <a:prstGeom prst="rect">
            <a:avLst/>
          </a:prstGeom>
        </p:spPr>
      </p:pic>
      <p:sp>
        <p:nvSpPr>
          <p:cNvPr id="8" name="任意多边形: 形状 7" title=""/>
          <p:cNvSpPr/>
          <p:nvPr/>
        </p:nvSpPr>
        <p:spPr>
          <a:xfrm flipH="1" flipV="1">
            <a:off x="0" y="6094011"/>
            <a:ext cx="749359" cy="763989"/>
          </a:xfrm>
          <a:custGeom>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gradFill>
            <a:gsLst>
              <a:gs pos="100000">
                <a:srgbClr val="73B1FF"/>
              </a:gs>
              <a:gs pos="0">
                <a:srgbClr val="78C2FF"/>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思源黑体 CN Light" panose="020b0200000000000000" pitchFamily="34" charset="-122"/>
              <a:ea typeface="思源黑体 CN Light" panose="020b0200000000000000" pitchFamily="34" charset="-122"/>
              <a:sym typeface="+mn-ea"/>
            </a:endParaRPr>
          </a:p>
        </p:txBody>
      </p:sp>
      <p:sp>
        <p:nvSpPr>
          <p:cNvPr id="4" name="文本框 3" title=""/>
          <p:cNvSpPr txBox="1"/>
          <p:nvPr/>
        </p:nvSpPr>
        <p:spPr>
          <a:xfrm>
            <a:off x="993775" y="607060"/>
            <a:ext cx="3319145" cy="431165"/>
          </a:xfrm>
          <a:prstGeom prst="rect">
            <a:avLst/>
          </a:prstGeom>
          <a:noFill/>
        </p:spPr>
        <p:txBody>
          <a:bodyPr wrap="none" lIns="0" tIns="0" rIns="0" bIns="0"/>
          <a:lstStyle/>
          <a:p>
            <a:r>
              <a:rPr lang="zh-CN" sz="2800" b="1">
                <a:solidFill>
                  <a:srgbClr val="92D050"/>
                </a:solidFill>
                <a:latin typeface="微软雅黑" panose="020b0503020204020204" charset="-122"/>
                <a:ea typeface="微软雅黑" panose="020b0503020204020204" charset="-122"/>
              </a:rPr>
              <a:t>夯基</a:t>
            </a:r>
            <a:r>
              <a:rPr lang="en-US" sz="2800" b="1">
                <a:solidFill>
                  <a:srgbClr val="92D050"/>
                </a:solidFill>
                <a:latin typeface="微软雅黑" panose="020b0503020204020204" charset="-122"/>
                <a:ea typeface="微软雅黑" panose="020b0503020204020204" charset="-122"/>
              </a:rPr>
              <a:t>·</a:t>
            </a:r>
            <a:r>
              <a:rPr lang="zh-CN" sz="2800" b="1">
                <a:solidFill>
                  <a:srgbClr val="92D050"/>
                </a:solidFill>
                <a:latin typeface="微软雅黑" panose="020b0503020204020204" charset="-122"/>
                <a:ea typeface="微软雅黑" panose="020b0503020204020204" charset="-122"/>
              </a:rPr>
              <a:t>基础知识梳理</a:t>
            </a:r>
          </a:p>
        </p:txBody>
      </p:sp>
      <p:sp>
        <p:nvSpPr>
          <p:cNvPr id="5" name="文本框 4" title=""/>
          <p:cNvSpPr txBox="1"/>
          <p:nvPr/>
        </p:nvSpPr>
        <p:spPr>
          <a:xfrm>
            <a:off x="5288915" y="182245"/>
            <a:ext cx="2926080" cy="645160"/>
          </a:xfrm>
          <a:prstGeom prst="rect">
            <a:avLst/>
          </a:prstGeom>
          <a:noFill/>
        </p:spPr>
        <p:txBody>
          <a:bodyPr wrap="none" rtlCol="0" anchor="t">
            <a:spAutoFit/>
          </a:bodyPr>
          <a:lstStyle/>
          <a:p>
            <a:pPr fontAlgn="auto">
              <a:lnSpc>
                <a:spcPct val="150000"/>
              </a:lnSpc>
            </a:pPr>
            <a:r>
              <a:rPr lang="zh-CN" altLang="en-US" sz="2400" b="1">
                <a:solidFill>
                  <a:srgbClr val="C00000"/>
                </a:solidFill>
                <a:latin typeface="微软雅黑" panose="020b0503020204020204" charset="-122"/>
                <a:ea typeface="微软雅黑" panose="020b0503020204020204" charset="-122"/>
                <a:cs typeface="微软雅黑" panose="020b0503020204020204" charset="-122"/>
                <a:sym typeface="+mn-ea"/>
              </a:rPr>
              <a:t>一、凸透镜、凹透镜</a:t>
            </a:r>
          </a:p>
        </p:txBody>
      </p:sp>
      <p:sp>
        <p:nvSpPr>
          <p:cNvPr id="6" name="文本框 5" title=""/>
          <p:cNvSpPr txBox="1"/>
          <p:nvPr/>
        </p:nvSpPr>
        <p:spPr>
          <a:xfrm>
            <a:off x="244475" y="1340485"/>
            <a:ext cx="11703050" cy="553085"/>
          </a:xfrm>
          <a:prstGeom prst="rect">
            <a:avLst/>
          </a:prstGeom>
          <a:noFill/>
        </p:spPr>
        <p:txBody>
          <a:bodyPr wrap="square" rtlCol="0" anchor="t">
            <a:spAutoFit/>
          </a:bodyPr>
          <a:lstStyle/>
          <a:p>
            <a:pPr fontAlgn="auto">
              <a:lnSpc>
                <a:spcPct val="150000"/>
              </a:lnSpc>
              <a:buClrTx/>
              <a:buSzTx/>
              <a:buFontTx/>
            </a:pPr>
            <a:r>
              <a:rPr sz="2000">
                <a:solidFill>
                  <a:schemeClr val="accent1">
                    <a:lumMod val="75000"/>
                  </a:schemeClr>
                </a:solidFill>
                <a:latin typeface="微软雅黑" panose="020b0503020204020204" charset="-122"/>
                <a:ea typeface="微软雅黑" panose="020b0503020204020204" charset="-122"/>
                <a:cs typeface="微软雅黑" panose="020b0503020204020204" charset="-122"/>
              </a:rPr>
              <a:t>3.透镜的主光轴和光心</a:t>
            </a:r>
          </a:p>
        </p:txBody>
      </p:sp>
      <p:pic>
        <p:nvPicPr>
          <p:cNvPr id="18" name="图片 17" title=""/>
          <p:cNvPicPr>
            <a:picLocks noChangeAspect="1"/>
          </p:cNvPicPr>
          <p:nvPr/>
        </p:nvPicPr>
        <p:blipFill>
          <a:blip r:embed="rId3"/>
          <a:stretch>
            <a:fillRect/>
          </a:stretch>
        </p:blipFill>
        <p:spPr>
          <a:xfrm>
            <a:off x="3248660" y="1893570"/>
            <a:ext cx="5339715" cy="4127500"/>
          </a:xfrm>
          <a:prstGeom prst="rect">
            <a:avLst/>
          </a:prstGeom>
        </p:spPr>
      </p:pic>
      <p:sp>
        <p:nvSpPr>
          <p:cNvPr id="23" name="右箭头标注 22" title=""/>
          <p:cNvSpPr/>
          <p:nvPr/>
        </p:nvSpPr>
        <p:spPr>
          <a:xfrm>
            <a:off x="292735" y="2839720"/>
            <a:ext cx="2854960" cy="2234565"/>
          </a:xfrm>
          <a:prstGeom prst="rightArrowCallout">
            <a:avLst>
              <a:gd name="adj1" fmla="val 20852"/>
              <a:gd name="adj2" fmla="val 25000"/>
              <a:gd name="adj3" fmla="val 22906"/>
              <a:gd name="adj4" fmla="val 7530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50000"/>
              </a:lnSpc>
            </a:pPr>
            <a:r>
              <a:rPr lang="zh-CN" sz="1700">
                <a:solidFill>
                  <a:schemeClr val="bg1"/>
                </a:solidFill>
                <a:latin typeface="微软雅黑" panose="020b0503020204020204" charset="-122"/>
                <a:ea typeface="微软雅黑" panose="020b0503020204020204" charset="-122"/>
                <a:sym typeface="+mn-ea"/>
              </a:rPr>
              <a:t>通过透镜两个球面球心的直线叫主光轴，简称主轴。每个透镜都有一个主轴，主轴用点线表示</a:t>
            </a:r>
          </a:p>
        </p:txBody>
      </p:sp>
      <p:cxnSp>
        <p:nvCxnSpPr>
          <p:cNvPr id="24" name="直接连接符 23" title=""/>
          <p:cNvCxnSpPr>
            <a:stCxn id="23" idx="3"/>
          </p:cNvCxnSpPr>
          <p:nvPr/>
        </p:nvCxnSpPr>
        <p:spPr>
          <a:xfrm flipV="1">
            <a:off x="3147695" y="2825115"/>
            <a:ext cx="1091565" cy="1132205"/>
          </a:xfrm>
          <a:prstGeom prst="line">
            <a:avLst/>
          </a:prstGeom>
          <a:ln w="28575"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24" title=""/>
          <p:cNvCxnSpPr/>
          <p:nvPr/>
        </p:nvCxnSpPr>
        <p:spPr>
          <a:xfrm>
            <a:off x="3147695" y="3957320"/>
            <a:ext cx="1183005" cy="1119505"/>
          </a:xfrm>
          <a:prstGeom prst="line">
            <a:avLst/>
          </a:prstGeom>
          <a:ln w="28575"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6" name="右箭头标注 25" title=""/>
          <p:cNvSpPr/>
          <p:nvPr/>
        </p:nvSpPr>
        <p:spPr>
          <a:xfrm flipH="1">
            <a:off x="8791575" y="2923540"/>
            <a:ext cx="3155950" cy="2066290"/>
          </a:xfrm>
          <a:prstGeom prst="rightArrowCallout">
            <a:avLst>
              <a:gd name="adj1" fmla="val 19545"/>
              <a:gd name="adj2" fmla="val 25000"/>
              <a:gd name="adj3" fmla="val 16287"/>
              <a:gd name="adj4" fmla="val 85415"/>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ct val="150000"/>
              </a:lnSpc>
            </a:pPr>
            <a:r>
              <a:rPr lang="zh-CN" sz="1700">
                <a:solidFill>
                  <a:schemeClr val="bg1"/>
                </a:solidFill>
                <a:latin typeface="微软雅黑" panose="020b0503020204020204" charset="-122"/>
                <a:ea typeface="微软雅黑" panose="020b0503020204020204" charset="-122"/>
                <a:sym typeface="+mn-ea"/>
              </a:rPr>
              <a:t>透镜主轴上有两个特殊的点，通过这个点的光传播方向不变，这个点叫透镜的光心。可以认为薄透镜就在透镜的中心</a:t>
            </a:r>
          </a:p>
        </p:txBody>
      </p:sp>
      <p:cxnSp>
        <p:nvCxnSpPr>
          <p:cNvPr id="27" name="直接连接符 26" title=""/>
          <p:cNvCxnSpPr>
            <a:stCxn id="26" idx="3"/>
          </p:cNvCxnSpPr>
          <p:nvPr/>
        </p:nvCxnSpPr>
        <p:spPr>
          <a:xfrm flipH="1" flipV="1">
            <a:off x="6207125" y="2835275"/>
            <a:ext cx="2584450" cy="1121410"/>
          </a:xfrm>
          <a:prstGeom prst="line">
            <a:avLst/>
          </a:prstGeom>
          <a:ln w="28575"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title=""/>
          <p:cNvCxnSpPr/>
          <p:nvPr/>
        </p:nvCxnSpPr>
        <p:spPr>
          <a:xfrm flipH="1">
            <a:off x="6348730" y="3957320"/>
            <a:ext cx="2442845" cy="1089025"/>
          </a:xfrm>
          <a:prstGeom prst="line">
            <a:avLst/>
          </a:prstGeom>
          <a:ln w="28575" cmpd="sng">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left)">
                                      <p:cBhvr>
                                        <p:cTn id="15" dur="500"/>
                                        <p:tgtEl>
                                          <p:spTgt spid="6">
                                            <p:txEl>
                                              <p:pRg st="0" end="0"/>
                                            </p:txEl>
                                          </p:spTgt>
                                        </p:tgtEl>
                                      </p:cBhvr>
                                    </p:animEffect>
                                  </p:childTnLst>
                                </p:cTn>
                              </p:par>
                            </p:childTnLst>
                          </p:cTn>
                        </p:par>
                      </p:childTnLst>
                    </p:cTn>
                  </p:par>
                  <p:par>
                    <p:cTn id="16" fill="hold" nodeType="clickPar">
                      <p:stCondLst>
                        <p:cond delay="indefinite"/>
                        <p:cond evt="onBegin" delay="0">
                          <p:tn val="15"/>
                        </p:cond>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nodeType="clickPar">
                      <p:stCondLst>
                        <p:cond delay="indefinite"/>
                        <p:cond evt="onBegin" delay="0">
                          <p:tn val="25"/>
                        </p:cond>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nodeType="clickPar">
                      <p:stCondLst>
                        <p:cond delay="indefinite"/>
                        <p:cond evt="onBegin" delay="0">
                          <p:tn val="33"/>
                        </p:cond>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right)">
                                      <p:cBhvr>
                                        <p:cTn id="38" dur="500"/>
                                        <p:tgtEl>
                                          <p:spTgt spid="26"/>
                                        </p:tgtEl>
                                      </p:cBhvr>
                                    </p:animEffect>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par>
                                <p:cTn id="44" presetID="22" presetClass="entr" presetSubtype="2"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26" grpId="0"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Arial"/>
      </a:majorFont>
      <a:minorFont>
        <a:latin typeface="Calibri"/>
        <a:ea typeface="宋体"/>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宋体"/>
        <a:cs typeface="Arial"/>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宋体"/>
        <a:cs typeface="Arial"/>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536</Paragraphs>
  <Slides>64</Slides>
  <Notes>3</Notes>
  <TotalTime>0</TotalTime>
  <HiddenSlides>0</HiddenSlides>
  <MMClips>1</MMClips>
  <ScaleCrop>0</ScaleCrop>
  <HeadingPairs>
    <vt:vector baseType="variant" size="6">
      <vt:variant>
        <vt:lpstr>Fonts used</vt:lpstr>
      </vt:variant>
      <vt:variant>
        <vt:i4>15</vt:i4>
      </vt:variant>
      <vt:variant>
        <vt:lpstr>Theme</vt:lpstr>
      </vt:variant>
      <vt:variant>
        <vt:i4>1</vt:i4>
      </vt:variant>
      <vt:variant>
        <vt:lpstr>Slide Titles</vt:lpstr>
      </vt:variant>
      <vt:variant>
        <vt:i4>64</vt:i4>
      </vt:variant>
    </vt:vector>
  </HeadingPairs>
  <TitlesOfParts>
    <vt:vector baseType="lpstr" size="80">
      <vt:lpstr>Arial</vt:lpstr>
      <vt:lpstr>Calibri</vt:lpstr>
      <vt:lpstr>宋体</vt:lpstr>
      <vt:lpstr>Calibri Light</vt:lpstr>
      <vt:lpstr>思源黑体 CN Light</vt:lpstr>
      <vt:lpstr>Alibaba PuHuiTi 2.0 105 Heavy</vt:lpstr>
      <vt:lpstr>思源黑体 CN Normal</vt:lpstr>
      <vt:lpstr>微软雅黑</vt:lpstr>
      <vt:lpstr>思源黑体 CN Bold</vt:lpstr>
      <vt:lpstr>幼圆</vt:lpstr>
      <vt:lpstr>OPPOSans B</vt:lpstr>
      <vt:lpstr>Times New Roman</vt:lpstr>
      <vt:lpstr>华文楷体</vt:lpstr>
      <vt:lpstr>楷体</vt:lpstr>
      <vt:lpstr>思源黑体 CN (标题)</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2023-11-30T16:07:24.007</cp:lastPrinted>
  <dcterms:created xsi:type="dcterms:W3CDTF">2023-11-30T16:07:24Z</dcterms:created>
  <dcterms:modified xsi:type="dcterms:W3CDTF">2023-11-30T08:07:24Z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