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3"/>
    <p:sldId id="261" r:id="rId4"/>
    <p:sldId id="259" r:id="rId5"/>
    <p:sldId id="258" r:id="rId6"/>
    <p:sldId id="260" r:id="rId7"/>
    <p:sldId id="262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7" name="熊仪_aYju7RJj" initials="熊" lastIdx="0" clrIdx="0"/>
  <p:cmAuthor id="1" name="哒哒 熊猫" initials="哒哒" lastIdx="1" clrIdx="0"/>
  <p:cmAuthor id="8" name="yifei" initials="y" lastIdx="1" clrIdx="7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6" Type="http://schemas.openxmlformats.org/officeDocument/2006/relationships/image" Target="../media/image4.png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5.png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93.xml"/><Relationship Id="rId7" Type="http://schemas.openxmlformats.org/officeDocument/2006/relationships/image" Target="../media/image9.png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5" Type="http://schemas.openxmlformats.org/officeDocument/2006/relationships/tags" Target="../tags/tag106.xml"/><Relationship Id="rId24" Type="http://schemas.openxmlformats.org/officeDocument/2006/relationships/tags" Target="../tags/tag105.xml"/><Relationship Id="rId23" Type="http://schemas.openxmlformats.org/officeDocument/2006/relationships/tags" Target="../tags/tag104.xml"/><Relationship Id="rId22" Type="http://schemas.openxmlformats.org/officeDocument/2006/relationships/image" Target="../media/image4.png"/><Relationship Id="rId21" Type="http://schemas.openxmlformats.org/officeDocument/2006/relationships/tags" Target="../tags/tag103.xml"/><Relationship Id="rId20" Type="http://schemas.openxmlformats.org/officeDocument/2006/relationships/image" Target="../media/image16.png"/><Relationship Id="rId2" Type="http://schemas.openxmlformats.org/officeDocument/2006/relationships/tags" Target="../tags/tag88.xml"/><Relationship Id="rId19" Type="http://schemas.openxmlformats.org/officeDocument/2006/relationships/tags" Target="../tags/tag102.xml"/><Relationship Id="rId18" Type="http://schemas.openxmlformats.org/officeDocument/2006/relationships/tags" Target="../tags/tag101.xml"/><Relationship Id="rId17" Type="http://schemas.openxmlformats.org/officeDocument/2006/relationships/image" Target="../media/image8.png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image" Target="../media/image17.png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image" Target="../media/image17.png"/><Relationship Id="rId5" Type="http://schemas.openxmlformats.org/officeDocument/2006/relationships/tags" Target="../tags/tag114.xml"/><Relationship Id="rId4" Type="http://schemas.openxmlformats.org/officeDocument/2006/relationships/image" Target="../media/image18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image" Target="../media/image19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image" Target="../media/image19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image" Target="../media/image20.png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image" Target="../media/image20.png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image" Target="../media/image22.png"/><Relationship Id="rId5" Type="http://schemas.openxmlformats.org/officeDocument/2006/relationships/tags" Target="../tags/tag156.xml"/><Relationship Id="rId4" Type="http://schemas.openxmlformats.org/officeDocument/2006/relationships/image" Target="../media/image21.png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tags" Target="../tags/tag19.xml"/><Relationship Id="rId39" Type="http://schemas.openxmlformats.org/officeDocument/2006/relationships/tags" Target="../tags/tag45.xml"/><Relationship Id="rId38" Type="http://schemas.openxmlformats.org/officeDocument/2006/relationships/tags" Target="../tags/tag44.xml"/><Relationship Id="rId37" Type="http://schemas.openxmlformats.org/officeDocument/2006/relationships/image" Target="../media/image15.png"/><Relationship Id="rId36" Type="http://schemas.openxmlformats.org/officeDocument/2006/relationships/tags" Target="../tags/tag43.xml"/><Relationship Id="rId35" Type="http://schemas.openxmlformats.org/officeDocument/2006/relationships/tags" Target="../tags/tag42.xml"/><Relationship Id="rId34" Type="http://schemas.openxmlformats.org/officeDocument/2006/relationships/tags" Target="../tags/tag41.xml"/><Relationship Id="rId33" Type="http://schemas.openxmlformats.org/officeDocument/2006/relationships/tags" Target="../tags/tag40.xml"/><Relationship Id="rId32" Type="http://schemas.openxmlformats.org/officeDocument/2006/relationships/tags" Target="../tags/tag39.xml"/><Relationship Id="rId31" Type="http://schemas.openxmlformats.org/officeDocument/2006/relationships/image" Target="../media/image14.png"/><Relationship Id="rId30" Type="http://schemas.openxmlformats.org/officeDocument/2006/relationships/tags" Target="../tags/tag38.xml"/><Relationship Id="rId3" Type="http://schemas.openxmlformats.org/officeDocument/2006/relationships/image" Target="../media/image6.png"/><Relationship Id="rId29" Type="http://schemas.openxmlformats.org/officeDocument/2006/relationships/tags" Target="../tags/tag37.xml"/><Relationship Id="rId28" Type="http://schemas.openxmlformats.org/officeDocument/2006/relationships/tags" Target="../tags/tag36.xml"/><Relationship Id="rId27" Type="http://schemas.openxmlformats.org/officeDocument/2006/relationships/image" Target="../media/image13.png"/><Relationship Id="rId26" Type="http://schemas.openxmlformats.org/officeDocument/2006/relationships/tags" Target="../tags/tag35.xml"/><Relationship Id="rId25" Type="http://schemas.openxmlformats.org/officeDocument/2006/relationships/image" Target="../media/image12.png"/><Relationship Id="rId24" Type="http://schemas.openxmlformats.org/officeDocument/2006/relationships/tags" Target="../tags/tag34.xml"/><Relationship Id="rId23" Type="http://schemas.openxmlformats.org/officeDocument/2006/relationships/image" Target="../media/image11.png"/><Relationship Id="rId22" Type="http://schemas.openxmlformats.org/officeDocument/2006/relationships/tags" Target="../tags/tag33.xml"/><Relationship Id="rId21" Type="http://schemas.openxmlformats.org/officeDocument/2006/relationships/tags" Target="../tags/tag32.xml"/><Relationship Id="rId20" Type="http://schemas.openxmlformats.org/officeDocument/2006/relationships/tags" Target="../tags/tag31.xml"/><Relationship Id="rId2" Type="http://schemas.openxmlformats.org/officeDocument/2006/relationships/tags" Target="../tags/tag18.xml"/><Relationship Id="rId19" Type="http://schemas.openxmlformats.org/officeDocument/2006/relationships/tags" Target="../tags/tag30.xml"/><Relationship Id="rId18" Type="http://schemas.openxmlformats.org/officeDocument/2006/relationships/tags" Target="../tags/tag29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image" Target="../media/image10.png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image" Target="../media/image9.png"/><Relationship Id="rId11" Type="http://schemas.openxmlformats.org/officeDocument/2006/relationships/tags" Target="../tags/tag24.xml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5.png"/><Relationship Id="rId2" Type="http://schemas.openxmlformats.org/officeDocument/2006/relationships/tags" Target="../tags/tag53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5.pn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5.pn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图片 3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25066" y="4728850"/>
            <a:ext cx="2475191" cy="2060627"/>
          </a:xfrm>
          <a:prstGeom prst="rect">
            <a:avLst/>
          </a:prstGeom>
        </p:spPr>
      </p:pic>
      <p:pic>
        <p:nvPicPr>
          <p:cNvPr id="301" name="图片 30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73402" y="1163223"/>
            <a:ext cx="1670449" cy="2792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0343" y="448174"/>
            <a:ext cx="3487214" cy="6218459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4225924" y="2992409"/>
            <a:ext cx="5709919" cy="102587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6000" spc="600" baseline="0"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6329480" y="2330137"/>
            <a:ext cx="2099868" cy="544887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4197130" y="4165720"/>
            <a:ext cx="2657206" cy="417987"/>
          </a:xfrm>
        </p:spPr>
        <p:txBody>
          <a:bodyPr lIns="90000" tIns="46800" rIns="90000" bIns="46800">
            <a:normAutofit/>
          </a:bodyPr>
          <a:lstStyle>
            <a:lvl1pPr marL="0" indent="0" algn="r">
              <a:buNone/>
              <a:defRPr sz="18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92" name="文本占位符 191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7157072" y="4165787"/>
            <a:ext cx="2798066" cy="417912"/>
          </a:xfrm>
        </p:spPr>
        <p:txBody>
          <a:bodyPr lIns="90000" tIns="46800" rIns="90000" bIns="46800">
            <a:normAutofit/>
          </a:bodyPr>
          <a:lstStyle>
            <a:lvl1pPr marL="0" indent="0" algn="l">
              <a:buNone/>
              <a:defRPr sz="18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193" name="图片 192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/>
          <a:stretch>
            <a:fillRect/>
          </a:stretch>
        </p:blipFill>
        <p:spPr>
          <a:xfrm>
            <a:off x="5655310" y="2318385"/>
            <a:ext cx="598882" cy="604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630" y="136874"/>
            <a:ext cx="12046740" cy="658425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442332" y="2866390"/>
            <a:ext cx="5708528" cy="101994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5676" y="4698232"/>
            <a:ext cx="627942" cy="62794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20008" y="3188187"/>
            <a:ext cx="481626" cy="481626"/>
          </a:xfrm>
          <a:prstGeom prst="rect">
            <a:avLst/>
          </a:prstGeom>
        </p:spPr>
      </p:pic>
      <p:sp>
        <p:nvSpPr>
          <p:cNvPr id="16" name="Freeform 167"/>
          <p:cNvSpPr/>
          <p:nvPr>
            <p:custDataLst>
              <p:tags r:id="rId10"/>
            </p:custDataLst>
          </p:nvPr>
        </p:nvSpPr>
        <p:spPr bwMode="auto">
          <a:xfrm rot="14520000">
            <a:off x="776764" y="687388"/>
            <a:ext cx="377825" cy="361950"/>
          </a:xfrm>
          <a:custGeom>
            <a:avLst/>
            <a:gdLst>
              <a:gd name="T0" fmla="*/ 77 w 135"/>
              <a:gd name="T1" fmla="*/ 6 h 129"/>
              <a:gd name="T2" fmla="*/ 89 w 135"/>
              <a:gd name="T3" fmla="*/ 34 h 129"/>
              <a:gd name="T4" fmla="*/ 96 w 135"/>
              <a:gd name="T5" fmla="*/ 39 h 129"/>
              <a:gd name="T6" fmla="*/ 126 w 135"/>
              <a:gd name="T7" fmla="*/ 44 h 129"/>
              <a:gd name="T8" fmla="*/ 130 w 135"/>
              <a:gd name="T9" fmla="*/ 59 h 129"/>
              <a:gd name="T10" fmla="*/ 108 w 135"/>
              <a:gd name="T11" fmla="*/ 79 h 129"/>
              <a:gd name="T12" fmla="*/ 105 w 135"/>
              <a:gd name="T13" fmla="*/ 87 h 129"/>
              <a:gd name="T14" fmla="*/ 109 w 135"/>
              <a:gd name="T15" fmla="*/ 117 h 129"/>
              <a:gd name="T16" fmla="*/ 96 w 135"/>
              <a:gd name="T17" fmla="*/ 126 h 129"/>
              <a:gd name="T18" fmla="*/ 70 w 135"/>
              <a:gd name="T19" fmla="*/ 111 h 129"/>
              <a:gd name="T20" fmla="*/ 62 w 135"/>
              <a:gd name="T21" fmla="*/ 110 h 129"/>
              <a:gd name="T22" fmla="*/ 35 w 135"/>
              <a:gd name="T23" fmla="*/ 124 h 129"/>
              <a:gd name="T24" fmla="*/ 23 w 135"/>
              <a:gd name="T25" fmla="*/ 115 h 129"/>
              <a:gd name="T26" fmla="*/ 29 w 135"/>
              <a:gd name="T27" fmla="*/ 85 h 129"/>
              <a:gd name="T28" fmla="*/ 26 w 135"/>
              <a:gd name="T29" fmla="*/ 77 h 129"/>
              <a:gd name="T30" fmla="*/ 5 w 135"/>
              <a:gd name="T31" fmla="*/ 55 h 129"/>
              <a:gd name="T32" fmla="*/ 10 w 135"/>
              <a:gd name="T33" fmla="*/ 41 h 129"/>
              <a:gd name="T34" fmla="*/ 40 w 135"/>
              <a:gd name="T35" fmla="*/ 37 h 129"/>
              <a:gd name="T36" fmla="*/ 47 w 135"/>
              <a:gd name="T37" fmla="*/ 33 h 129"/>
              <a:gd name="T38" fmla="*/ 61 w 135"/>
              <a:gd name="T39" fmla="*/ 6 h 129"/>
              <a:gd name="T40" fmla="*/ 77 w 135"/>
              <a:gd name="T41" fmla="*/ 6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5" h="129">
                <a:moveTo>
                  <a:pt x="77" y="6"/>
                </a:moveTo>
                <a:cubicBezTo>
                  <a:pt x="89" y="34"/>
                  <a:pt x="89" y="34"/>
                  <a:pt x="89" y="34"/>
                </a:cubicBezTo>
                <a:cubicBezTo>
                  <a:pt x="90" y="36"/>
                  <a:pt x="93" y="38"/>
                  <a:pt x="96" y="39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33" y="45"/>
                  <a:pt x="135" y="54"/>
                  <a:pt x="130" y="59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5" y="81"/>
                  <a:pt x="104" y="84"/>
                  <a:pt x="105" y="8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0" y="124"/>
                  <a:pt x="103" y="129"/>
                  <a:pt x="96" y="126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67" y="109"/>
                  <a:pt x="65" y="109"/>
                  <a:pt x="62" y="110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28" y="127"/>
                  <a:pt x="21" y="121"/>
                  <a:pt x="23" y="115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82"/>
                  <a:pt x="28" y="79"/>
                  <a:pt x="26" y="77"/>
                </a:cubicBezTo>
                <a:cubicBezTo>
                  <a:pt x="5" y="55"/>
                  <a:pt x="5" y="55"/>
                  <a:pt x="5" y="55"/>
                </a:cubicBezTo>
                <a:cubicBezTo>
                  <a:pt x="0" y="50"/>
                  <a:pt x="3" y="42"/>
                  <a:pt x="10" y="41"/>
                </a:cubicBezTo>
                <a:cubicBezTo>
                  <a:pt x="40" y="37"/>
                  <a:pt x="40" y="37"/>
                  <a:pt x="40" y="37"/>
                </a:cubicBezTo>
                <a:cubicBezTo>
                  <a:pt x="43" y="37"/>
                  <a:pt x="46" y="35"/>
                  <a:pt x="47" y="33"/>
                </a:cubicBezTo>
                <a:cubicBezTo>
                  <a:pt x="61" y="6"/>
                  <a:pt x="61" y="6"/>
                  <a:pt x="61" y="6"/>
                </a:cubicBezTo>
                <a:cubicBezTo>
                  <a:pt x="65" y="0"/>
                  <a:pt x="74" y="0"/>
                  <a:pt x="77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7" name="Oval 10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55465" y="2482318"/>
            <a:ext cx="100706" cy="99794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8" name="Freeform 161"/>
          <p:cNvSpPr/>
          <p:nvPr>
            <p:custDataLst>
              <p:tags r:id="rId12"/>
            </p:custDataLst>
          </p:nvPr>
        </p:nvSpPr>
        <p:spPr bwMode="auto">
          <a:xfrm rot="3240000">
            <a:off x="1741170" y="5473700"/>
            <a:ext cx="528955" cy="507365"/>
          </a:xfrm>
          <a:custGeom>
            <a:avLst/>
            <a:gdLst>
              <a:gd name="T0" fmla="*/ 124 w 219"/>
              <a:gd name="T1" fmla="*/ 10 h 210"/>
              <a:gd name="T2" fmla="*/ 145 w 219"/>
              <a:gd name="T3" fmla="*/ 55 h 210"/>
              <a:gd name="T4" fmla="*/ 155 w 219"/>
              <a:gd name="T5" fmla="*/ 63 h 210"/>
              <a:gd name="T6" fmla="*/ 204 w 219"/>
              <a:gd name="T7" fmla="*/ 72 h 210"/>
              <a:gd name="T8" fmla="*/ 211 w 219"/>
              <a:gd name="T9" fmla="*/ 96 h 210"/>
              <a:gd name="T10" fmla="*/ 175 w 219"/>
              <a:gd name="T11" fmla="*/ 129 h 210"/>
              <a:gd name="T12" fmla="*/ 170 w 219"/>
              <a:gd name="T13" fmla="*/ 141 h 210"/>
              <a:gd name="T14" fmla="*/ 177 w 219"/>
              <a:gd name="T15" fmla="*/ 190 h 210"/>
              <a:gd name="T16" fmla="*/ 157 w 219"/>
              <a:gd name="T17" fmla="*/ 204 h 210"/>
              <a:gd name="T18" fmla="*/ 114 w 219"/>
              <a:gd name="T19" fmla="*/ 180 h 210"/>
              <a:gd name="T20" fmla="*/ 101 w 219"/>
              <a:gd name="T21" fmla="*/ 179 h 210"/>
              <a:gd name="T22" fmla="*/ 56 w 219"/>
              <a:gd name="T23" fmla="*/ 201 h 210"/>
              <a:gd name="T24" fmla="*/ 37 w 219"/>
              <a:gd name="T25" fmla="*/ 186 h 210"/>
              <a:gd name="T26" fmla="*/ 46 w 219"/>
              <a:gd name="T27" fmla="*/ 138 h 210"/>
              <a:gd name="T28" fmla="*/ 43 w 219"/>
              <a:gd name="T29" fmla="*/ 125 h 210"/>
              <a:gd name="T30" fmla="*/ 8 w 219"/>
              <a:gd name="T31" fmla="*/ 90 h 210"/>
              <a:gd name="T32" fmla="*/ 17 w 219"/>
              <a:gd name="T33" fmla="*/ 66 h 210"/>
              <a:gd name="T34" fmla="*/ 66 w 219"/>
              <a:gd name="T35" fmla="*/ 61 h 210"/>
              <a:gd name="T36" fmla="*/ 76 w 219"/>
              <a:gd name="T37" fmla="*/ 53 h 210"/>
              <a:gd name="T38" fmla="*/ 100 w 219"/>
              <a:gd name="T39" fmla="*/ 10 h 210"/>
              <a:gd name="T40" fmla="*/ 124 w 219"/>
              <a:gd name="T41" fmla="*/ 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210">
                <a:moveTo>
                  <a:pt x="124" y="10"/>
                </a:moveTo>
                <a:cubicBezTo>
                  <a:pt x="145" y="55"/>
                  <a:pt x="145" y="55"/>
                  <a:pt x="145" y="55"/>
                </a:cubicBezTo>
                <a:cubicBezTo>
                  <a:pt x="147" y="59"/>
                  <a:pt x="151" y="62"/>
                  <a:pt x="155" y="63"/>
                </a:cubicBezTo>
                <a:cubicBezTo>
                  <a:pt x="204" y="72"/>
                  <a:pt x="204" y="72"/>
                  <a:pt x="204" y="72"/>
                </a:cubicBezTo>
                <a:cubicBezTo>
                  <a:pt x="215" y="74"/>
                  <a:pt x="219" y="88"/>
                  <a:pt x="211" y="96"/>
                </a:cubicBezTo>
                <a:cubicBezTo>
                  <a:pt x="175" y="129"/>
                  <a:pt x="175" y="129"/>
                  <a:pt x="175" y="129"/>
                </a:cubicBezTo>
                <a:cubicBezTo>
                  <a:pt x="171" y="132"/>
                  <a:pt x="170" y="137"/>
                  <a:pt x="170" y="141"/>
                </a:cubicBezTo>
                <a:cubicBezTo>
                  <a:pt x="177" y="190"/>
                  <a:pt x="177" y="190"/>
                  <a:pt x="177" y="190"/>
                </a:cubicBezTo>
                <a:cubicBezTo>
                  <a:pt x="179" y="201"/>
                  <a:pt x="167" y="210"/>
                  <a:pt x="157" y="204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0" y="178"/>
                  <a:pt x="105" y="177"/>
                  <a:pt x="101" y="179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46" y="206"/>
                  <a:pt x="34" y="197"/>
                  <a:pt x="37" y="186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47" y="133"/>
                  <a:pt x="46" y="129"/>
                  <a:pt x="43" y="125"/>
                </a:cubicBezTo>
                <a:cubicBezTo>
                  <a:pt x="8" y="90"/>
                  <a:pt x="8" y="90"/>
                  <a:pt x="8" y="90"/>
                </a:cubicBezTo>
                <a:cubicBezTo>
                  <a:pt x="0" y="82"/>
                  <a:pt x="5" y="68"/>
                  <a:pt x="17" y="66"/>
                </a:cubicBezTo>
                <a:cubicBezTo>
                  <a:pt x="66" y="61"/>
                  <a:pt x="66" y="61"/>
                  <a:pt x="66" y="61"/>
                </a:cubicBezTo>
                <a:cubicBezTo>
                  <a:pt x="70" y="60"/>
                  <a:pt x="74" y="57"/>
                  <a:pt x="76" y="53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5" y="0"/>
                  <a:pt x="120" y="0"/>
                  <a:pt x="124" y="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Freeform 171"/>
          <p:cNvSpPr/>
          <p:nvPr>
            <p:custDataLst>
              <p:tags r:id="rId13"/>
            </p:custDataLst>
          </p:nvPr>
        </p:nvSpPr>
        <p:spPr bwMode="auto">
          <a:xfrm>
            <a:off x="1781016" y="1753711"/>
            <a:ext cx="268288" cy="269875"/>
          </a:xfrm>
          <a:custGeom>
            <a:avLst/>
            <a:gdLst>
              <a:gd name="T0" fmla="*/ 35 w 96"/>
              <a:gd name="T1" fmla="*/ 3 h 96"/>
              <a:gd name="T2" fmla="*/ 53 w 96"/>
              <a:gd name="T3" fmla="*/ 17 h 96"/>
              <a:gd name="T4" fmla="*/ 58 w 96"/>
              <a:gd name="T5" fmla="*/ 18 h 96"/>
              <a:gd name="T6" fmla="*/ 79 w 96"/>
              <a:gd name="T7" fmla="*/ 11 h 96"/>
              <a:gd name="T8" fmla="*/ 87 w 96"/>
              <a:gd name="T9" fmla="*/ 19 h 96"/>
              <a:gd name="T10" fmla="*/ 79 w 96"/>
              <a:gd name="T11" fmla="*/ 39 h 96"/>
              <a:gd name="T12" fmla="*/ 80 w 96"/>
              <a:gd name="T13" fmla="*/ 45 h 96"/>
              <a:gd name="T14" fmla="*/ 93 w 96"/>
              <a:gd name="T15" fmla="*/ 63 h 96"/>
              <a:gd name="T16" fmla="*/ 88 w 96"/>
              <a:gd name="T17" fmla="*/ 73 h 96"/>
              <a:gd name="T18" fmla="*/ 66 w 96"/>
              <a:gd name="T19" fmla="*/ 72 h 96"/>
              <a:gd name="T20" fmla="*/ 61 w 96"/>
              <a:gd name="T21" fmla="*/ 74 h 96"/>
              <a:gd name="T22" fmla="*/ 48 w 96"/>
              <a:gd name="T23" fmla="*/ 92 h 96"/>
              <a:gd name="T24" fmla="*/ 37 w 96"/>
              <a:gd name="T25" fmla="*/ 90 h 96"/>
              <a:gd name="T26" fmla="*/ 31 w 96"/>
              <a:gd name="T27" fmla="*/ 69 h 96"/>
              <a:gd name="T28" fmla="*/ 27 w 96"/>
              <a:gd name="T29" fmla="*/ 65 h 96"/>
              <a:gd name="T30" fmla="*/ 6 w 96"/>
              <a:gd name="T31" fmla="*/ 58 h 96"/>
              <a:gd name="T32" fmla="*/ 5 w 96"/>
              <a:gd name="T33" fmla="*/ 47 h 96"/>
              <a:gd name="T34" fmla="*/ 23 w 96"/>
              <a:gd name="T35" fmla="*/ 35 h 96"/>
              <a:gd name="T36" fmla="*/ 25 w 96"/>
              <a:gd name="T37" fmla="*/ 30 h 96"/>
              <a:gd name="T38" fmla="*/ 26 w 96"/>
              <a:gd name="T39" fmla="*/ 8 h 96"/>
              <a:gd name="T40" fmla="*/ 35 w 96"/>
              <a:gd name="T41" fmla="*/ 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35" y="3"/>
                </a:moveTo>
                <a:cubicBezTo>
                  <a:pt x="53" y="17"/>
                  <a:pt x="53" y="17"/>
                  <a:pt x="53" y="17"/>
                </a:cubicBezTo>
                <a:cubicBezTo>
                  <a:pt x="54" y="18"/>
                  <a:pt x="56" y="18"/>
                  <a:pt x="58" y="18"/>
                </a:cubicBezTo>
                <a:cubicBezTo>
                  <a:pt x="79" y="11"/>
                  <a:pt x="79" y="11"/>
                  <a:pt x="79" y="11"/>
                </a:cubicBezTo>
                <a:cubicBezTo>
                  <a:pt x="84" y="9"/>
                  <a:pt x="88" y="14"/>
                  <a:pt x="87" y="1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41"/>
                  <a:pt x="79" y="43"/>
                  <a:pt x="80" y="45"/>
                </a:cubicBezTo>
                <a:cubicBezTo>
                  <a:pt x="93" y="63"/>
                  <a:pt x="93" y="63"/>
                  <a:pt x="93" y="63"/>
                </a:cubicBezTo>
                <a:cubicBezTo>
                  <a:pt x="96" y="67"/>
                  <a:pt x="93" y="73"/>
                  <a:pt x="88" y="73"/>
                </a:cubicBezTo>
                <a:cubicBezTo>
                  <a:pt x="66" y="72"/>
                  <a:pt x="66" y="72"/>
                  <a:pt x="66" y="72"/>
                </a:cubicBezTo>
                <a:cubicBezTo>
                  <a:pt x="64" y="72"/>
                  <a:pt x="62" y="73"/>
                  <a:pt x="61" y="74"/>
                </a:cubicBezTo>
                <a:cubicBezTo>
                  <a:pt x="48" y="92"/>
                  <a:pt x="48" y="92"/>
                  <a:pt x="48" y="92"/>
                </a:cubicBezTo>
                <a:cubicBezTo>
                  <a:pt x="45" y="96"/>
                  <a:pt x="38" y="95"/>
                  <a:pt x="37" y="90"/>
                </a:cubicBezTo>
                <a:cubicBezTo>
                  <a:pt x="31" y="69"/>
                  <a:pt x="31" y="69"/>
                  <a:pt x="31" y="69"/>
                </a:cubicBezTo>
                <a:cubicBezTo>
                  <a:pt x="30" y="67"/>
                  <a:pt x="29" y="66"/>
                  <a:pt x="27" y="65"/>
                </a:cubicBezTo>
                <a:cubicBezTo>
                  <a:pt x="6" y="58"/>
                  <a:pt x="6" y="58"/>
                  <a:pt x="6" y="58"/>
                </a:cubicBezTo>
                <a:cubicBezTo>
                  <a:pt x="1" y="56"/>
                  <a:pt x="0" y="50"/>
                  <a:pt x="5" y="47"/>
                </a:cubicBezTo>
                <a:cubicBezTo>
                  <a:pt x="23" y="35"/>
                  <a:pt x="23" y="35"/>
                  <a:pt x="23" y="35"/>
                </a:cubicBezTo>
                <a:cubicBezTo>
                  <a:pt x="24" y="34"/>
                  <a:pt x="25" y="32"/>
                  <a:pt x="25" y="30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31" y="0"/>
                  <a:pt x="35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0" name="Oval 9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7873" y="4134999"/>
            <a:ext cx="199897" cy="202319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1" name="Oval 10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80710" y="4874143"/>
            <a:ext cx="134938" cy="1381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849391" y="499723"/>
            <a:ext cx="445047" cy="451143"/>
          </a:xfrm>
          <a:prstGeom prst="rect">
            <a:avLst/>
          </a:prstGeom>
        </p:spPr>
      </p:pic>
      <p:sp>
        <p:nvSpPr>
          <p:cNvPr id="43" name="Oval 10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57016" y="986856"/>
            <a:ext cx="136525" cy="13335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195310" y="505469"/>
            <a:ext cx="3670110" cy="6218459"/>
          </a:xfrm>
          <a:prstGeom prst="rect">
            <a:avLst/>
          </a:prstGeom>
        </p:spPr>
      </p:pic>
      <p:pic>
        <p:nvPicPr>
          <p:cNvPr id="156" name="图片 155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>
            <a:off x="3946525" y="2181225"/>
            <a:ext cx="598882" cy="604520"/>
          </a:xfrm>
          <a:prstGeom prst="rect">
            <a:avLst/>
          </a:prstGeom>
        </p:spPr>
      </p:pic>
      <p:sp>
        <p:nvSpPr>
          <p:cNvPr id="162" name="文本占位符 161"/>
          <p:cNvSpPr>
            <a:spLocks noGrp="1"/>
          </p:cNvSpPr>
          <p:nvPr>
            <p:ph type="body" sz="quarter" idx="13" hasCustomPrompt="1"/>
            <p:custDataLst>
              <p:tags r:id="rId23"/>
            </p:custDataLst>
          </p:nvPr>
        </p:nvSpPr>
        <p:spPr>
          <a:xfrm>
            <a:off x="2442332" y="4017215"/>
            <a:ext cx="2659870" cy="407994"/>
          </a:xfrm>
        </p:spPr>
        <p:txBody>
          <a:bodyPr lIns="90000" tIns="46800" rIns="90000" bIns="46800">
            <a:normAutofit/>
          </a:bodyPr>
          <a:lstStyle>
            <a:lvl1pPr marL="0" indent="0" algn="r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64" name="文本占位符 163"/>
          <p:cNvSpPr>
            <a:spLocks noGrp="1"/>
          </p:cNvSpPr>
          <p:nvPr>
            <p:ph type="body" sz="quarter" idx="14" hasCustomPrompt="1"/>
            <p:custDataLst>
              <p:tags r:id="rId24"/>
            </p:custDataLst>
          </p:nvPr>
        </p:nvSpPr>
        <p:spPr>
          <a:xfrm>
            <a:off x="5372144" y="4017215"/>
            <a:ext cx="2787093" cy="407994"/>
          </a:xfrm>
        </p:spPr>
        <p:txBody>
          <a:bodyPr lIns="90000" tIns="46800" rIns="90000" bIns="46800">
            <a:normAutofit/>
          </a:bodyPr>
          <a:lstStyle>
            <a:lvl1pPr marL="0" indent="0" algn="l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66" name="文本占位符 165"/>
          <p:cNvSpPr>
            <a:spLocks noGrp="1"/>
          </p:cNvSpPr>
          <p:nvPr>
            <p:ph type="body" sz="quarter" idx="15" hasCustomPrompt="1"/>
            <p:custDataLst>
              <p:tags r:id="rId25"/>
            </p:custDataLst>
          </p:nvPr>
        </p:nvSpPr>
        <p:spPr>
          <a:xfrm>
            <a:off x="4624430" y="2141272"/>
            <a:ext cx="2099868" cy="61240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83925" y="4848225"/>
            <a:ext cx="1151890" cy="192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0" name="图片 9" descr="图片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1760" y="156845"/>
            <a:ext cx="713105" cy="628015"/>
          </a:xfrm>
          <a:prstGeom prst="rect">
            <a:avLst/>
          </a:prstGeom>
        </p:spPr>
      </p:pic>
      <p:pic>
        <p:nvPicPr>
          <p:cNvPr id="11" name="图片 10" descr="图片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083925" y="4848225"/>
            <a:ext cx="1151890" cy="192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6" name="图片 5" descr="图片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420" y="52070"/>
            <a:ext cx="1450975" cy="9023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6" name="图片 5" descr="图片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420" y="52070"/>
            <a:ext cx="1450975" cy="9023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6" name="图片 5" descr="图片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69955" y="5553075"/>
            <a:ext cx="1151890" cy="12128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69955" y="5553075"/>
            <a:ext cx="1151890" cy="121285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2"/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2"/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 descr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08610" y="2366645"/>
            <a:ext cx="1316990" cy="2084705"/>
          </a:xfrm>
          <a:prstGeom prst="rect">
            <a:avLst/>
          </a:prstGeom>
        </p:spPr>
      </p:pic>
      <p:pic>
        <p:nvPicPr>
          <p:cNvPr id="12" name="图片 11" descr="图片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957560" y="2425700"/>
            <a:ext cx="1237615" cy="21640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630" y="136874"/>
            <a:ext cx="12046740" cy="65842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图片 1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43096" y="2487956"/>
            <a:ext cx="536494" cy="548688"/>
          </a:xfrm>
          <a:prstGeom prst="rect">
            <a:avLst/>
          </a:prstGeom>
        </p:spPr>
      </p:pic>
      <p:pic>
        <p:nvPicPr>
          <p:cNvPr id="143" name="图片 1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10991" y="2306643"/>
            <a:ext cx="219475" cy="22557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41" name="图片 1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49391" y="502910"/>
            <a:ext cx="445047" cy="451143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54336" y="4689237"/>
            <a:ext cx="627942" cy="627942"/>
          </a:xfrm>
          <a:prstGeom prst="rect">
            <a:avLst/>
          </a:prstGeom>
        </p:spPr>
      </p:pic>
      <p:sp>
        <p:nvSpPr>
          <p:cNvPr id="17" name="Oval 10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7016" y="986856"/>
            <a:ext cx="136525" cy="1333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39" name="图片 13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20008" y="3199013"/>
            <a:ext cx="481626" cy="481626"/>
          </a:xfrm>
          <a:prstGeom prst="rect">
            <a:avLst/>
          </a:prstGeom>
        </p:spPr>
      </p:pic>
      <p:sp>
        <p:nvSpPr>
          <p:cNvPr id="23" name="Freeform 167"/>
          <p:cNvSpPr/>
          <p:nvPr>
            <p:custDataLst>
              <p:tags r:id="rId16"/>
            </p:custDataLst>
          </p:nvPr>
        </p:nvSpPr>
        <p:spPr bwMode="auto">
          <a:xfrm rot="14520000">
            <a:off x="776764" y="687388"/>
            <a:ext cx="377825" cy="361950"/>
          </a:xfrm>
          <a:custGeom>
            <a:avLst/>
            <a:gdLst>
              <a:gd name="T0" fmla="*/ 77 w 135"/>
              <a:gd name="T1" fmla="*/ 6 h 129"/>
              <a:gd name="T2" fmla="*/ 89 w 135"/>
              <a:gd name="T3" fmla="*/ 34 h 129"/>
              <a:gd name="T4" fmla="*/ 96 w 135"/>
              <a:gd name="T5" fmla="*/ 39 h 129"/>
              <a:gd name="T6" fmla="*/ 126 w 135"/>
              <a:gd name="T7" fmla="*/ 44 h 129"/>
              <a:gd name="T8" fmla="*/ 130 w 135"/>
              <a:gd name="T9" fmla="*/ 59 h 129"/>
              <a:gd name="T10" fmla="*/ 108 w 135"/>
              <a:gd name="T11" fmla="*/ 79 h 129"/>
              <a:gd name="T12" fmla="*/ 105 w 135"/>
              <a:gd name="T13" fmla="*/ 87 h 129"/>
              <a:gd name="T14" fmla="*/ 109 w 135"/>
              <a:gd name="T15" fmla="*/ 117 h 129"/>
              <a:gd name="T16" fmla="*/ 96 w 135"/>
              <a:gd name="T17" fmla="*/ 126 h 129"/>
              <a:gd name="T18" fmla="*/ 70 w 135"/>
              <a:gd name="T19" fmla="*/ 111 h 129"/>
              <a:gd name="T20" fmla="*/ 62 w 135"/>
              <a:gd name="T21" fmla="*/ 110 h 129"/>
              <a:gd name="T22" fmla="*/ 35 w 135"/>
              <a:gd name="T23" fmla="*/ 124 h 129"/>
              <a:gd name="T24" fmla="*/ 23 w 135"/>
              <a:gd name="T25" fmla="*/ 115 h 129"/>
              <a:gd name="T26" fmla="*/ 29 w 135"/>
              <a:gd name="T27" fmla="*/ 85 h 129"/>
              <a:gd name="T28" fmla="*/ 26 w 135"/>
              <a:gd name="T29" fmla="*/ 77 h 129"/>
              <a:gd name="T30" fmla="*/ 5 w 135"/>
              <a:gd name="T31" fmla="*/ 55 h 129"/>
              <a:gd name="T32" fmla="*/ 10 w 135"/>
              <a:gd name="T33" fmla="*/ 41 h 129"/>
              <a:gd name="T34" fmla="*/ 40 w 135"/>
              <a:gd name="T35" fmla="*/ 37 h 129"/>
              <a:gd name="T36" fmla="*/ 47 w 135"/>
              <a:gd name="T37" fmla="*/ 33 h 129"/>
              <a:gd name="T38" fmla="*/ 61 w 135"/>
              <a:gd name="T39" fmla="*/ 6 h 129"/>
              <a:gd name="T40" fmla="*/ 77 w 135"/>
              <a:gd name="T41" fmla="*/ 6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5" h="129">
                <a:moveTo>
                  <a:pt x="77" y="6"/>
                </a:moveTo>
                <a:cubicBezTo>
                  <a:pt x="89" y="34"/>
                  <a:pt x="89" y="34"/>
                  <a:pt x="89" y="34"/>
                </a:cubicBezTo>
                <a:cubicBezTo>
                  <a:pt x="90" y="36"/>
                  <a:pt x="93" y="38"/>
                  <a:pt x="96" y="39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33" y="45"/>
                  <a:pt x="135" y="54"/>
                  <a:pt x="130" y="59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5" y="81"/>
                  <a:pt x="104" y="84"/>
                  <a:pt x="105" y="8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0" y="124"/>
                  <a:pt x="103" y="129"/>
                  <a:pt x="96" y="126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67" y="109"/>
                  <a:pt x="65" y="109"/>
                  <a:pt x="62" y="110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28" y="127"/>
                  <a:pt x="21" y="121"/>
                  <a:pt x="23" y="115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82"/>
                  <a:pt x="28" y="79"/>
                  <a:pt x="26" y="77"/>
                </a:cubicBezTo>
                <a:cubicBezTo>
                  <a:pt x="5" y="55"/>
                  <a:pt x="5" y="55"/>
                  <a:pt x="5" y="55"/>
                </a:cubicBezTo>
                <a:cubicBezTo>
                  <a:pt x="0" y="50"/>
                  <a:pt x="3" y="42"/>
                  <a:pt x="10" y="41"/>
                </a:cubicBezTo>
                <a:cubicBezTo>
                  <a:pt x="40" y="37"/>
                  <a:pt x="40" y="37"/>
                  <a:pt x="40" y="37"/>
                </a:cubicBezTo>
                <a:cubicBezTo>
                  <a:pt x="43" y="37"/>
                  <a:pt x="46" y="35"/>
                  <a:pt x="47" y="33"/>
                </a:cubicBezTo>
                <a:cubicBezTo>
                  <a:pt x="61" y="6"/>
                  <a:pt x="61" y="6"/>
                  <a:pt x="61" y="6"/>
                </a:cubicBezTo>
                <a:cubicBezTo>
                  <a:pt x="65" y="0"/>
                  <a:pt x="74" y="0"/>
                  <a:pt x="77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Oval 10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55465" y="2482318"/>
            <a:ext cx="100706" cy="997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Freeform 161"/>
          <p:cNvSpPr/>
          <p:nvPr>
            <p:custDataLst>
              <p:tags r:id="rId18"/>
            </p:custDataLst>
          </p:nvPr>
        </p:nvSpPr>
        <p:spPr bwMode="auto">
          <a:xfrm rot="3240000">
            <a:off x="1741170" y="5473700"/>
            <a:ext cx="528955" cy="507365"/>
          </a:xfrm>
          <a:custGeom>
            <a:avLst/>
            <a:gdLst>
              <a:gd name="T0" fmla="*/ 124 w 219"/>
              <a:gd name="T1" fmla="*/ 10 h 210"/>
              <a:gd name="T2" fmla="*/ 145 w 219"/>
              <a:gd name="T3" fmla="*/ 55 h 210"/>
              <a:gd name="T4" fmla="*/ 155 w 219"/>
              <a:gd name="T5" fmla="*/ 63 h 210"/>
              <a:gd name="T6" fmla="*/ 204 w 219"/>
              <a:gd name="T7" fmla="*/ 72 h 210"/>
              <a:gd name="T8" fmla="*/ 211 w 219"/>
              <a:gd name="T9" fmla="*/ 96 h 210"/>
              <a:gd name="T10" fmla="*/ 175 w 219"/>
              <a:gd name="T11" fmla="*/ 129 h 210"/>
              <a:gd name="T12" fmla="*/ 170 w 219"/>
              <a:gd name="T13" fmla="*/ 141 h 210"/>
              <a:gd name="T14" fmla="*/ 177 w 219"/>
              <a:gd name="T15" fmla="*/ 190 h 210"/>
              <a:gd name="T16" fmla="*/ 157 w 219"/>
              <a:gd name="T17" fmla="*/ 204 h 210"/>
              <a:gd name="T18" fmla="*/ 114 w 219"/>
              <a:gd name="T19" fmla="*/ 180 h 210"/>
              <a:gd name="T20" fmla="*/ 101 w 219"/>
              <a:gd name="T21" fmla="*/ 179 h 210"/>
              <a:gd name="T22" fmla="*/ 56 w 219"/>
              <a:gd name="T23" fmla="*/ 201 h 210"/>
              <a:gd name="T24" fmla="*/ 37 w 219"/>
              <a:gd name="T25" fmla="*/ 186 h 210"/>
              <a:gd name="T26" fmla="*/ 46 w 219"/>
              <a:gd name="T27" fmla="*/ 138 h 210"/>
              <a:gd name="T28" fmla="*/ 43 w 219"/>
              <a:gd name="T29" fmla="*/ 125 h 210"/>
              <a:gd name="T30" fmla="*/ 8 w 219"/>
              <a:gd name="T31" fmla="*/ 90 h 210"/>
              <a:gd name="T32" fmla="*/ 17 w 219"/>
              <a:gd name="T33" fmla="*/ 66 h 210"/>
              <a:gd name="T34" fmla="*/ 66 w 219"/>
              <a:gd name="T35" fmla="*/ 61 h 210"/>
              <a:gd name="T36" fmla="*/ 76 w 219"/>
              <a:gd name="T37" fmla="*/ 53 h 210"/>
              <a:gd name="T38" fmla="*/ 100 w 219"/>
              <a:gd name="T39" fmla="*/ 10 h 210"/>
              <a:gd name="T40" fmla="*/ 124 w 219"/>
              <a:gd name="T41" fmla="*/ 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210">
                <a:moveTo>
                  <a:pt x="124" y="10"/>
                </a:moveTo>
                <a:cubicBezTo>
                  <a:pt x="145" y="55"/>
                  <a:pt x="145" y="55"/>
                  <a:pt x="145" y="55"/>
                </a:cubicBezTo>
                <a:cubicBezTo>
                  <a:pt x="147" y="59"/>
                  <a:pt x="151" y="62"/>
                  <a:pt x="155" y="63"/>
                </a:cubicBezTo>
                <a:cubicBezTo>
                  <a:pt x="204" y="72"/>
                  <a:pt x="204" y="72"/>
                  <a:pt x="204" y="72"/>
                </a:cubicBezTo>
                <a:cubicBezTo>
                  <a:pt x="215" y="74"/>
                  <a:pt x="219" y="88"/>
                  <a:pt x="211" y="96"/>
                </a:cubicBezTo>
                <a:cubicBezTo>
                  <a:pt x="175" y="129"/>
                  <a:pt x="175" y="129"/>
                  <a:pt x="175" y="129"/>
                </a:cubicBezTo>
                <a:cubicBezTo>
                  <a:pt x="171" y="132"/>
                  <a:pt x="170" y="137"/>
                  <a:pt x="170" y="141"/>
                </a:cubicBezTo>
                <a:cubicBezTo>
                  <a:pt x="177" y="190"/>
                  <a:pt x="177" y="190"/>
                  <a:pt x="177" y="190"/>
                </a:cubicBezTo>
                <a:cubicBezTo>
                  <a:pt x="179" y="201"/>
                  <a:pt x="167" y="210"/>
                  <a:pt x="157" y="204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0" y="178"/>
                  <a:pt x="105" y="177"/>
                  <a:pt x="101" y="179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46" y="206"/>
                  <a:pt x="34" y="197"/>
                  <a:pt x="37" y="186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47" y="133"/>
                  <a:pt x="46" y="129"/>
                  <a:pt x="43" y="125"/>
                </a:cubicBezTo>
                <a:cubicBezTo>
                  <a:pt x="8" y="90"/>
                  <a:pt x="8" y="90"/>
                  <a:pt x="8" y="90"/>
                </a:cubicBezTo>
                <a:cubicBezTo>
                  <a:pt x="0" y="82"/>
                  <a:pt x="5" y="68"/>
                  <a:pt x="17" y="66"/>
                </a:cubicBezTo>
                <a:cubicBezTo>
                  <a:pt x="66" y="61"/>
                  <a:pt x="66" y="61"/>
                  <a:pt x="66" y="61"/>
                </a:cubicBezTo>
                <a:cubicBezTo>
                  <a:pt x="70" y="60"/>
                  <a:pt x="74" y="57"/>
                  <a:pt x="76" y="53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5" y="0"/>
                  <a:pt x="120" y="0"/>
                  <a:pt x="124" y="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Freeform 171"/>
          <p:cNvSpPr/>
          <p:nvPr>
            <p:custDataLst>
              <p:tags r:id="rId19"/>
            </p:custDataLst>
          </p:nvPr>
        </p:nvSpPr>
        <p:spPr bwMode="auto">
          <a:xfrm>
            <a:off x="1781016" y="1753711"/>
            <a:ext cx="268288" cy="269875"/>
          </a:xfrm>
          <a:custGeom>
            <a:avLst/>
            <a:gdLst>
              <a:gd name="T0" fmla="*/ 35 w 96"/>
              <a:gd name="T1" fmla="*/ 3 h 96"/>
              <a:gd name="T2" fmla="*/ 53 w 96"/>
              <a:gd name="T3" fmla="*/ 17 h 96"/>
              <a:gd name="T4" fmla="*/ 58 w 96"/>
              <a:gd name="T5" fmla="*/ 18 h 96"/>
              <a:gd name="T6" fmla="*/ 79 w 96"/>
              <a:gd name="T7" fmla="*/ 11 h 96"/>
              <a:gd name="T8" fmla="*/ 87 w 96"/>
              <a:gd name="T9" fmla="*/ 19 h 96"/>
              <a:gd name="T10" fmla="*/ 79 w 96"/>
              <a:gd name="T11" fmla="*/ 39 h 96"/>
              <a:gd name="T12" fmla="*/ 80 w 96"/>
              <a:gd name="T13" fmla="*/ 45 h 96"/>
              <a:gd name="T14" fmla="*/ 93 w 96"/>
              <a:gd name="T15" fmla="*/ 63 h 96"/>
              <a:gd name="T16" fmla="*/ 88 w 96"/>
              <a:gd name="T17" fmla="*/ 73 h 96"/>
              <a:gd name="T18" fmla="*/ 66 w 96"/>
              <a:gd name="T19" fmla="*/ 72 h 96"/>
              <a:gd name="T20" fmla="*/ 61 w 96"/>
              <a:gd name="T21" fmla="*/ 74 h 96"/>
              <a:gd name="T22" fmla="*/ 48 w 96"/>
              <a:gd name="T23" fmla="*/ 92 h 96"/>
              <a:gd name="T24" fmla="*/ 37 w 96"/>
              <a:gd name="T25" fmla="*/ 90 h 96"/>
              <a:gd name="T26" fmla="*/ 31 w 96"/>
              <a:gd name="T27" fmla="*/ 69 h 96"/>
              <a:gd name="T28" fmla="*/ 27 w 96"/>
              <a:gd name="T29" fmla="*/ 65 h 96"/>
              <a:gd name="T30" fmla="*/ 6 w 96"/>
              <a:gd name="T31" fmla="*/ 58 h 96"/>
              <a:gd name="T32" fmla="*/ 5 w 96"/>
              <a:gd name="T33" fmla="*/ 47 h 96"/>
              <a:gd name="T34" fmla="*/ 23 w 96"/>
              <a:gd name="T35" fmla="*/ 35 h 96"/>
              <a:gd name="T36" fmla="*/ 25 w 96"/>
              <a:gd name="T37" fmla="*/ 30 h 96"/>
              <a:gd name="T38" fmla="*/ 26 w 96"/>
              <a:gd name="T39" fmla="*/ 8 h 96"/>
              <a:gd name="T40" fmla="*/ 35 w 96"/>
              <a:gd name="T41" fmla="*/ 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35" y="3"/>
                </a:moveTo>
                <a:cubicBezTo>
                  <a:pt x="53" y="17"/>
                  <a:pt x="53" y="17"/>
                  <a:pt x="53" y="17"/>
                </a:cubicBezTo>
                <a:cubicBezTo>
                  <a:pt x="54" y="18"/>
                  <a:pt x="56" y="18"/>
                  <a:pt x="58" y="18"/>
                </a:cubicBezTo>
                <a:cubicBezTo>
                  <a:pt x="79" y="11"/>
                  <a:pt x="79" y="11"/>
                  <a:pt x="79" y="11"/>
                </a:cubicBezTo>
                <a:cubicBezTo>
                  <a:pt x="84" y="9"/>
                  <a:pt x="88" y="14"/>
                  <a:pt x="87" y="1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41"/>
                  <a:pt x="79" y="43"/>
                  <a:pt x="80" y="45"/>
                </a:cubicBezTo>
                <a:cubicBezTo>
                  <a:pt x="93" y="63"/>
                  <a:pt x="93" y="63"/>
                  <a:pt x="93" y="63"/>
                </a:cubicBezTo>
                <a:cubicBezTo>
                  <a:pt x="96" y="67"/>
                  <a:pt x="93" y="73"/>
                  <a:pt x="88" y="73"/>
                </a:cubicBezTo>
                <a:cubicBezTo>
                  <a:pt x="66" y="72"/>
                  <a:pt x="66" y="72"/>
                  <a:pt x="66" y="72"/>
                </a:cubicBezTo>
                <a:cubicBezTo>
                  <a:pt x="64" y="72"/>
                  <a:pt x="62" y="73"/>
                  <a:pt x="61" y="74"/>
                </a:cubicBezTo>
                <a:cubicBezTo>
                  <a:pt x="48" y="92"/>
                  <a:pt x="48" y="92"/>
                  <a:pt x="48" y="92"/>
                </a:cubicBezTo>
                <a:cubicBezTo>
                  <a:pt x="45" y="96"/>
                  <a:pt x="38" y="95"/>
                  <a:pt x="37" y="90"/>
                </a:cubicBezTo>
                <a:cubicBezTo>
                  <a:pt x="31" y="69"/>
                  <a:pt x="31" y="69"/>
                  <a:pt x="31" y="69"/>
                </a:cubicBezTo>
                <a:cubicBezTo>
                  <a:pt x="30" y="67"/>
                  <a:pt x="29" y="66"/>
                  <a:pt x="27" y="65"/>
                </a:cubicBezTo>
                <a:cubicBezTo>
                  <a:pt x="6" y="58"/>
                  <a:pt x="6" y="58"/>
                  <a:pt x="6" y="58"/>
                </a:cubicBezTo>
                <a:cubicBezTo>
                  <a:pt x="1" y="56"/>
                  <a:pt x="0" y="50"/>
                  <a:pt x="5" y="47"/>
                </a:cubicBezTo>
                <a:cubicBezTo>
                  <a:pt x="23" y="35"/>
                  <a:pt x="23" y="35"/>
                  <a:pt x="23" y="35"/>
                </a:cubicBezTo>
                <a:cubicBezTo>
                  <a:pt x="24" y="34"/>
                  <a:pt x="25" y="32"/>
                  <a:pt x="25" y="30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31" y="0"/>
                  <a:pt x="35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Oval 9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7873" y="4134999"/>
            <a:ext cx="199897" cy="2023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8" name="Oval 10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80710" y="4874143"/>
            <a:ext cx="134938" cy="13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38" name="图片 13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0364946" y="4234946"/>
            <a:ext cx="1597290" cy="1719221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8583283" y="5060829"/>
            <a:ext cx="1579001" cy="1286367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9713725" y="3833196"/>
            <a:ext cx="688908" cy="707197"/>
          </a:xfrm>
          <a:prstGeom prst="rect">
            <a:avLst/>
          </a:prstGeom>
        </p:spPr>
      </p:pic>
      <p:sp>
        <p:nvSpPr>
          <p:cNvPr id="86" name="Oval 9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0116975" y="1077082"/>
            <a:ext cx="261938" cy="265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7" name="Oval 10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983465" y="4030863"/>
            <a:ext cx="134938" cy="13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45" name="图片 144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9073153" y="1804771"/>
            <a:ext cx="560881" cy="585267"/>
          </a:xfrm>
          <a:prstGeom prst="rect">
            <a:avLst/>
          </a:prstGeom>
        </p:spPr>
      </p:pic>
      <p:sp>
        <p:nvSpPr>
          <p:cNvPr id="93" name="Oval 10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0050650" y="2989876"/>
            <a:ext cx="102978" cy="105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4" name="Freeform 165"/>
          <p:cNvSpPr/>
          <p:nvPr>
            <p:custDataLst>
              <p:tags r:id="rId33"/>
            </p:custDataLst>
          </p:nvPr>
        </p:nvSpPr>
        <p:spPr bwMode="auto">
          <a:xfrm>
            <a:off x="10918983" y="1119824"/>
            <a:ext cx="288925" cy="292100"/>
          </a:xfrm>
          <a:custGeom>
            <a:avLst/>
            <a:gdLst>
              <a:gd name="T0" fmla="*/ 51 w 103"/>
              <a:gd name="T1" fmla="*/ 5 h 104"/>
              <a:gd name="T2" fmla="*/ 65 w 103"/>
              <a:gd name="T3" fmla="*/ 23 h 104"/>
              <a:gd name="T4" fmla="*/ 70 w 103"/>
              <a:gd name="T5" fmla="*/ 26 h 104"/>
              <a:gd name="T6" fmla="*/ 94 w 103"/>
              <a:gd name="T7" fmla="*/ 25 h 104"/>
              <a:gd name="T8" fmla="*/ 100 w 103"/>
              <a:gd name="T9" fmla="*/ 35 h 104"/>
              <a:gd name="T10" fmla="*/ 86 w 103"/>
              <a:gd name="T11" fmla="*/ 55 h 104"/>
              <a:gd name="T12" fmla="*/ 85 w 103"/>
              <a:gd name="T13" fmla="*/ 61 h 104"/>
              <a:gd name="T14" fmla="*/ 94 w 103"/>
              <a:gd name="T15" fmla="*/ 83 h 104"/>
              <a:gd name="T16" fmla="*/ 86 w 103"/>
              <a:gd name="T17" fmla="*/ 91 h 104"/>
              <a:gd name="T18" fmla="*/ 63 w 103"/>
              <a:gd name="T19" fmla="*/ 85 h 104"/>
              <a:gd name="T20" fmla="*/ 57 w 103"/>
              <a:gd name="T21" fmla="*/ 86 h 104"/>
              <a:gd name="T22" fmla="*/ 39 w 103"/>
              <a:gd name="T23" fmla="*/ 100 h 104"/>
              <a:gd name="T24" fmla="*/ 28 w 103"/>
              <a:gd name="T25" fmla="*/ 95 h 104"/>
              <a:gd name="T26" fmla="*/ 28 w 103"/>
              <a:gd name="T27" fmla="*/ 72 h 104"/>
              <a:gd name="T28" fmla="*/ 25 w 103"/>
              <a:gd name="T29" fmla="*/ 66 h 104"/>
              <a:gd name="T30" fmla="*/ 5 w 103"/>
              <a:gd name="T31" fmla="*/ 54 h 104"/>
              <a:gd name="T32" fmla="*/ 6 w 103"/>
              <a:gd name="T33" fmla="*/ 42 h 104"/>
              <a:gd name="T34" fmla="*/ 29 w 103"/>
              <a:gd name="T35" fmla="*/ 34 h 104"/>
              <a:gd name="T36" fmla="*/ 33 w 103"/>
              <a:gd name="T37" fmla="*/ 30 h 104"/>
              <a:gd name="T38" fmla="*/ 39 w 103"/>
              <a:gd name="T39" fmla="*/ 7 h 104"/>
              <a:gd name="T40" fmla="*/ 51 w 103"/>
              <a:gd name="T41" fmla="*/ 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" h="104">
                <a:moveTo>
                  <a:pt x="51" y="5"/>
                </a:moveTo>
                <a:cubicBezTo>
                  <a:pt x="65" y="23"/>
                  <a:pt x="65" y="23"/>
                  <a:pt x="65" y="23"/>
                </a:cubicBezTo>
                <a:cubicBezTo>
                  <a:pt x="66" y="25"/>
                  <a:pt x="68" y="26"/>
                  <a:pt x="70" y="26"/>
                </a:cubicBezTo>
                <a:cubicBezTo>
                  <a:pt x="94" y="25"/>
                  <a:pt x="94" y="25"/>
                  <a:pt x="94" y="25"/>
                </a:cubicBezTo>
                <a:cubicBezTo>
                  <a:pt x="99" y="25"/>
                  <a:pt x="103" y="31"/>
                  <a:pt x="100" y="35"/>
                </a:cubicBezTo>
                <a:cubicBezTo>
                  <a:pt x="86" y="55"/>
                  <a:pt x="86" y="55"/>
                  <a:pt x="86" y="55"/>
                </a:cubicBezTo>
                <a:cubicBezTo>
                  <a:pt x="85" y="56"/>
                  <a:pt x="85" y="59"/>
                  <a:pt x="85" y="61"/>
                </a:cubicBezTo>
                <a:cubicBezTo>
                  <a:pt x="94" y="83"/>
                  <a:pt x="94" y="83"/>
                  <a:pt x="94" y="83"/>
                </a:cubicBezTo>
                <a:cubicBezTo>
                  <a:pt x="96" y="88"/>
                  <a:pt x="91" y="93"/>
                  <a:pt x="86" y="91"/>
                </a:cubicBezTo>
                <a:cubicBezTo>
                  <a:pt x="63" y="85"/>
                  <a:pt x="63" y="85"/>
                  <a:pt x="63" y="85"/>
                </a:cubicBezTo>
                <a:cubicBezTo>
                  <a:pt x="61" y="84"/>
                  <a:pt x="59" y="84"/>
                  <a:pt x="57" y="86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4" y="104"/>
                  <a:pt x="28" y="101"/>
                  <a:pt x="28" y="95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70"/>
                  <a:pt x="26" y="68"/>
                  <a:pt x="25" y="66"/>
                </a:cubicBezTo>
                <a:cubicBezTo>
                  <a:pt x="5" y="54"/>
                  <a:pt x="5" y="54"/>
                  <a:pt x="5" y="54"/>
                </a:cubicBezTo>
                <a:cubicBezTo>
                  <a:pt x="0" y="51"/>
                  <a:pt x="1" y="44"/>
                  <a:pt x="6" y="42"/>
                </a:cubicBezTo>
                <a:cubicBezTo>
                  <a:pt x="29" y="34"/>
                  <a:pt x="29" y="34"/>
                  <a:pt x="29" y="34"/>
                </a:cubicBezTo>
                <a:cubicBezTo>
                  <a:pt x="31" y="33"/>
                  <a:pt x="32" y="32"/>
                  <a:pt x="33" y="30"/>
                </a:cubicBezTo>
                <a:cubicBezTo>
                  <a:pt x="39" y="7"/>
                  <a:pt x="39" y="7"/>
                  <a:pt x="39" y="7"/>
                </a:cubicBezTo>
                <a:cubicBezTo>
                  <a:pt x="41" y="2"/>
                  <a:pt x="47" y="0"/>
                  <a:pt x="51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5" name="Oval 10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558118" y="946335"/>
            <a:ext cx="132054" cy="1308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6" name="Oval 10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535031" y="630621"/>
            <a:ext cx="136525" cy="1333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36" name="图片 135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10531084" y="2373892"/>
            <a:ext cx="1292464" cy="17192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8"/>
            </p:custDataLst>
          </p:nvPr>
        </p:nvSpPr>
        <p:spPr>
          <a:xfrm>
            <a:off x="3894909" y="3070333"/>
            <a:ext cx="3521891" cy="1024432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9"/>
            </p:custDataLst>
          </p:nvPr>
        </p:nvSpPr>
        <p:spPr>
          <a:xfrm>
            <a:off x="3891915" y="4174490"/>
            <a:ext cx="3521710" cy="876300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630" y="136874"/>
            <a:ext cx="12046740" cy="65842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630" y="136874"/>
            <a:ext cx="12046740" cy="65842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9" name="Oval 10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007994" y="6406357"/>
            <a:ext cx="136525" cy="1381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图片 1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630" y="136874"/>
            <a:ext cx="12046740" cy="65842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630" y="136874"/>
            <a:ext cx="12046740" cy="658425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67.xml"/><Relationship Id="rId23" Type="http://schemas.openxmlformats.org/officeDocument/2006/relationships/tags" Target="../tags/tag166.xml"/><Relationship Id="rId22" Type="http://schemas.openxmlformats.org/officeDocument/2006/relationships/tags" Target="../tags/tag165.xml"/><Relationship Id="rId21" Type="http://schemas.openxmlformats.org/officeDocument/2006/relationships/tags" Target="../tags/tag164.xml"/><Relationship Id="rId20" Type="http://schemas.openxmlformats.org/officeDocument/2006/relationships/tags" Target="../tags/tag16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62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8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9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0.xml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1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2.xm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3.xml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59765" y="763270"/>
            <a:ext cx="107016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cs typeface="ＭＳ 明朝" charset="0"/>
              </a:rPr>
              <a:t>如图所示，搬运工人用滑轮组提升重</a:t>
            </a:r>
            <a:r>
              <a:rPr lang="en-US" b="0">
                <a:latin typeface="Cambria" panose="02040503050406030204" charset="0"/>
                <a:cs typeface="ＭＳ 明朝" charset="0"/>
              </a:rPr>
              <a:t>540N</a:t>
            </a:r>
            <a:r>
              <a:rPr lang="zh-CN" b="0">
                <a:cs typeface="ＭＳ 明朝" charset="0"/>
              </a:rPr>
              <a:t>的物体，所用的拉力</a:t>
            </a:r>
            <a:r>
              <a:rPr lang="en-US" b="0">
                <a:latin typeface="Cambria" panose="02040503050406030204" charset="0"/>
                <a:cs typeface="ＭＳ 明朝" charset="0"/>
              </a:rPr>
              <a:t>F</a:t>
            </a:r>
            <a:r>
              <a:rPr lang="zh-CN" b="0">
                <a:cs typeface="ＭＳ 明朝" charset="0"/>
              </a:rPr>
              <a:t>为</a:t>
            </a:r>
            <a:r>
              <a:rPr lang="en-US" b="0">
                <a:latin typeface="Cambria" panose="02040503050406030204" charset="0"/>
                <a:cs typeface="ＭＳ 明朝" charset="0"/>
              </a:rPr>
              <a:t>200N</a:t>
            </a:r>
            <a:r>
              <a:rPr lang="zh-CN" b="0">
                <a:cs typeface="ＭＳ 明朝" charset="0"/>
              </a:rPr>
              <a:t>，物体以</a:t>
            </a:r>
            <a:r>
              <a:rPr lang="en-US" b="0">
                <a:latin typeface="Cambria" panose="02040503050406030204" charset="0"/>
                <a:cs typeface="ＭＳ 明朝" charset="0"/>
              </a:rPr>
              <a:t>0.2m/s</a:t>
            </a:r>
            <a:r>
              <a:rPr lang="zh-CN" b="0">
                <a:cs typeface="ＭＳ 明朝" charset="0"/>
              </a:rPr>
              <a:t>的速度匀速上升了</a:t>
            </a:r>
            <a:r>
              <a:rPr lang="en-US" b="0">
                <a:latin typeface="Cambria" panose="02040503050406030204" charset="0"/>
                <a:cs typeface="ＭＳ 明朝" charset="0"/>
              </a:rPr>
              <a:t>10</a:t>
            </a:r>
            <a:r>
              <a:rPr lang="zh-CN" b="0">
                <a:cs typeface="ＭＳ 明朝" charset="0"/>
              </a:rPr>
              <a:t>秒，（不计绳重，绳与滑轮的摩擦）求：（</a:t>
            </a:r>
            <a:r>
              <a:rPr lang="en-US" b="0">
                <a:latin typeface="Cambria" panose="02040503050406030204" charset="0"/>
                <a:cs typeface="ＭＳ 明朝" charset="0"/>
              </a:rPr>
              <a:t>1</a:t>
            </a:r>
            <a:r>
              <a:rPr lang="zh-CN" b="0">
                <a:cs typeface="ＭＳ 明朝" charset="0"/>
              </a:rPr>
              <a:t>）有用功；（</a:t>
            </a:r>
            <a:r>
              <a:rPr lang="en-US" b="0">
                <a:latin typeface="Cambria" panose="02040503050406030204" charset="0"/>
                <a:cs typeface="ＭＳ 明朝" charset="0"/>
              </a:rPr>
              <a:t>2</a:t>
            </a:r>
            <a:r>
              <a:rPr lang="zh-CN" b="0">
                <a:cs typeface="ＭＳ 明朝" charset="0"/>
              </a:rPr>
              <a:t>）拉力</a:t>
            </a:r>
            <a:r>
              <a:rPr lang="en-US" b="0">
                <a:latin typeface="Cambria" panose="02040503050406030204" charset="0"/>
                <a:cs typeface="ＭＳ 明朝" charset="0"/>
              </a:rPr>
              <a:t>F</a:t>
            </a:r>
            <a:r>
              <a:rPr lang="zh-CN" b="0">
                <a:cs typeface="ＭＳ 明朝" charset="0"/>
              </a:rPr>
              <a:t>做功的功率；（</a:t>
            </a:r>
            <a:r>
              <a:rPr lang="en-US" b="0">
                <a:latin typeface="Cambria" panose="02040503050406030204" charset="0"/>
                <a:cs typeface="ＭＳ 明朝" charset="0"/>
              </a:rPr>
              <a:t>3</a:t>
            </a:r>
            <a:r>
              <a:rPr lang="zh-CN" b="0">
                <a:cs typeface="ＭＳ 明朝" charset="0"/>
              </a:rPr>
              <a:t>）若物重只有</a:t>
            </a:r>
            <a:r>
              <a:rPr lang="en-US" b="0">
                <a:latin typeface="Cambria" panose="02040503050406030204" charset="0"/>
                <a:cs typeface="ＭＳ 明朝" charset="0"/>
              </a:rPr>
              <a:t>240N</a:t>
            </a:r>
            <a:r>
              <a:rPr lang="zh-CN" b="0">
                <a:cs typeface="ＭＳ 明朝" charset="0"/>
              </a:rPr>
              <a:t>，</a:t>
            </a:r>
            <a:endParaRPr lang="zh-CN" b="0">
              <a:cs typeface="ＭＳ 明朝" charset="0"/>
            </a:endParaRPr>
          </a:p>
          <a:p>
            <a:pPr indent="0"/>
            <a:r>
              <a:rPr lang="zh-CN" b="0">
                <a:cs typeface="ＭＳ 明朝" charset="0"/>
              </a:rPr>
              <a:t>滑轮组的机械效率。</a:t>
            </a:r>
            <a:endParaRPr lang="zh-CN" altLang="en-US" b="0">
              <a:cs typeface="ＭＳ 明朝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7875" y="2793365"/>
            <a:ext cx="1604010" cy="1724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556000" y="5949633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0">
                <a:latin typeface="Cambria" panose="02040503050406030204" charset="0"/>
                <a:cs typeface="ＭＳ 明朝" charset="0"/>
              </a:rPr>
              <a:t> 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225" y="1341755"/>
            <a:ext cx="8634730" cy="50380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" name="文本框 103"/>
          <p:cNvSpPr txBox="1"/>
          <p:nvPr/>
        </p:nvSpPr>
        <p:spPr>
          <a:xfrm>
            <a:off x="1029335" y="567690"/>
            <a:ext cx="1034732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cs typeface="ＭＳ 明朝" charset="0"/>
              </a:rPr>
              <a:t>如图是工人师傅用滑轮组提升建筑材料的示意图，在</a:t>
            </a:r>
            <a:r>
              <a:rPr lang="en-US" b="0">
                <a:latin typeface="Cambria" panose="02040503050406030204" charset="0"/>
                <a:cs typeface="ＭＳ 明朝" charset="0"/>
              </a:rPr>
              <a:t>400N</a:t>
            </a:r>
            <a:r>
              <a:rPr lang="zh-CN" b="0">
                <a:cs typeface="ＭＳ 明朝" charset="0"/>
              </a:rPr>
              <a:t>的拉力作用下，使质量为</a:t>
            </a:r>
            <a:r>
              <a:rPr lang="en-US" b="0">
                <a:latin typeface="Cambria" panose="02040503050406030204" charset="0"/>
                <a:cs typeface="ＭＳ 明朝" charset="0"/>
              </a:rPr>
              <a:t>70kg</a:t>
            </a:r>
            <a:r>
              <a:rPr lang="zh-CN" b="0">
                <a:cs typeface="ＭＳ 明朝" charset="0"/>
              </a:rPr>
              <a:t>的建筑材料在</a:t>
            </a:r>
            <a:r>
              <a:rPr lang="en-US" b="0">
                <a:latin typeface="Cambria" panose="02040503050406030204" charset="0"/>
                <a:cs typeface="ＭＳ 明朝" charset="0"/>
              </a:rPr>
              <a:t>10s</a:t>
            </a:r>
            <a:r>
              <a:rPr lang="zh-CN" b="0">
                <a:cs typeface="ＭＳ 明朝" charset="0"/>
              </a:rPr>
              <a:t>的时间里，匀速竖直上升了</a:t>
            </a:r>
            <a:r>
              <a:rPr lang="en-US" b="0">
                <a:latin typeface="Cambria" panose="02040503050406030204" charset="0"/>
                <a:cs typeface="ＭＳ 明朝" charset="0"/>
              </a:rPr>
              <a:t>2m</a:t>
            </a:r>
            <a:r>
              <a:rPr lang="zh-CN" b="0">
                <a:cs typeface="ＭＳ 明朝" charset="0"/>
              </a:rPr>
              <a:t>。不计绳子重力和摩擦，</a:t>
            </a:r>
            <a:r>
              <a:rPr lang="en-US" b="0">
                <a:latin typeface="Cambria" panose="02040503050406030204" charset="0"/>
                <a:cs typeface="ＭＳ 明朝" charset="0"/>
              </a:rPr>
              <a:t>g</a:t>
            </a:r>
            <a:r>
              <a:rPr lang="zh-CN" b="0">
                <a:cs typeface="ＭＳ 明朝" charset="0"/>
              </a:rPr>
              <a:t>取</a:t>
            </a:r>
            <a:r>
              <a:rPr lang="en-US" b="0">
                <a:latin typeface="Cambria" panose="02040503050406030204" charset="0"/>
                <a:cs typeface="ＭＳ 明朝" charset="0"/>
              </a:rPr>
              <a:t>10N/kg</a:t>
            </a:r>
            <a:r>
              <a:rPr lang="zh-CN" b="0">
                <a:cs typeface="ＭＳ 明朝" charset="0"/>
              </a:rPr>
              <a:t>，求：（</a:t>
            </a:r>
            <a:r>
              <a:rPr lang="en-US" b="0">
                <a:latin typeface="Cambria" panose="02040503050406030204" charset="0"/>
                <a:cs typeface="ＭＳ 明朝" charset="0"/>
              </a:rPr>
              <a:t>1</a:t>
            </a:r>
            <a:r>
              <a:rPr lang="zh-CN" b="0">
                <a:cs typeface="ＭＳ 明朝" charset="0"/>
              </a:rPr>
              <a:t>）拉力的功率</a:t>
            </a:r>
            <a:r>
              <a:rPr lang="en-US" b="0">
                <a:latin typeface="Cambria" panose="02040503050406030204" charset="0"/>
                <a:cs typeface="ＭＳ 明朝" charset="0"/>
              </a:rPr>
              <a:t>P</a:t>
            </a:r>
            <a:r>
              <a:rPr lang="zh-CN" b="0">
                <a:cs typeface="ＭＳ 明朝" charset="0"/>
              </a:rPr>
              <a:t>；（</a:t>
            </a:r>
            <a:r>
              <a:rPr lang="en-US" b="0">
                <a:latin typeface="Cambria" panose="02040503050406030204" charset="0"/>
                <a:cs typeface="ＭＳ 明朝" charset="0"/>
              </a:rPr>
              <a:t>2</a:t>
            </a:r>
            <a:r>
              <a:rPr lang="zh-CN" b="0">
                <a:cs typeface="ＭＳ 明朝" charset="0"/>
              </a:rPr>
              <a:t>）滑轮组的机械效率</a:t>
            </a:r>
            <a:r>
              <a:rPr lang="en-US" b="0">
                <a:latin typeface="Cambria" panose="02040503050406030204" charset="0"/>
                <a:cs typeface="ＭＳ 明朝" charset="0"/>
              </a:rPr>
              <a:t>η</a:t>
            </a:r>
            <a:r>
              <a:rPr lang="zh-CN" b="0">
                <a:cs typeface="ＭＳ 明朝" charset="0"/>
              </a:rPr>
              <a:t>；（</a:t>
            </a:r>
            <a:r>
              <a:rPr lang="en-US" b="0">
                <a:latin typeface="Cambria" panose="02040503050406030204" charset="0"/>
                <a:cs typeface="ＭＳ 明朝" charset="0"/>
              </a:rPr>
              <a:t>3</a:t>
            </a:r>
            <a:r>
              <a:rPr lang="zh-CN" b="0">
                <a:cs typeface="ＭＳ 明朝" charset="0"/>
              </a:rPr>
              <a:t>）动滑轮的重力</a:t>
            </a:r>
            <a:r>
              <a:rPr lang="en-US" b="0">
                <a:latin typeface="Cambria" panose="02040503050406030204" charset="0"/>
                <a:cs typeface="ＭＳ 明朝" charset="0"/>
              </a:rPr>
              <a:t>G</a:t>
            </a:r>
            <a:r>
              <a:rPr lang="zh-CN" b="0" baseline="-25000">
                <a:cs typeface="ＭＳ 明朝" charset="0"/>
              </a:rPr>
              <a:t>动</a:t>
            </a:r>
            <a:r>
              <a:rPr lang="zh-CN" b="0">
                <a:cs typeface="ＭＳ 明朝" charset="0"/>
              </a:rPr>
              <a:t>。</a:t>
            </a:r>
            <a:endParaRPr lang="zh-CN" altLang="en-US" b="0">
              <a:cs typeface="ＭＳ 明朝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1029335" y="2354580"/>
            <a:ext cx="1678305" cy="3242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3556000" y="6682105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0">
                <a:latin typeface="Cambria" panose="02040503050406030204" charset="0"/>
                <a:cs typeface="ＭＳ 明朝" charset="0"/>
              </a:rPr>
              <a:t>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970" y="1122045"/>
            <a:ext cx="7572375" cy="5257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977265" y="802005"/>
            <a:ext cx="1040130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cs typeface="ＭＳ 明朝" charset="0"/>
              </a:rPr>
              <a:t>如图是泸州港口的轨道式龙门吊设备的简化机械示意图。在货船水平甲板上被吊起的集装箱体质量是</a:t>
            </a:r>
            <a:r>
              <a:rPr lang="en-US" b="0">
                <a:latin typeface="Cambria" panose="02040503050406030204" charset="0"/>
                <a:cs typeface="ＭＳ 明朝" charset="0"/>
              </a:rPr>
              <a:t>76</a:t>
            </a:r>
            <a:r>
              <a:rPr lang="zh-CN" b="0">
                <a:cs typeface="ＭＳ 明朝" charset="0"/>
              </a:rPr>
              <a:t>吨，底面积</a:t>
            </a:r>
            <a:r>
              <a:rPr lang="en-US" b="0">
                <a:latin typeface="Cambria" panose="02040503050406030204" charset="0"/>
                <a:cs typeface="ＭＳ 明朝" charset="0"/>
              </a:rPr>
              <a:t>5m</a:t>
            </a:r>
            <a:r>
              <a:rPr lang="en-US" b="0" baseline="30000">
                <a:latin typeface="Cambria" panose="02040503050406030204" charset="0"/>
                <a:cs typeface="ＭＳ 明朝" charset="0"/>
              </a:rPr>
              <a:t>2</a:t>
            </a:r>
            <a:r>
              <a:rPr lang="zh-CN" b="0">
                <a:cs typeface="ＭＳ 明朝" charset="0"/>
              </a:rPr>
              <a:t>，每个滑轮的重力均为</a:t>
            </a:r>
            <a:r>
              <a:rPr lang="en-US" b="0">
                <a:latin typeface="Cambria" panose="02040503050406030204" charset="0"/>
                <a:cs typeface="ＭＳ 明朝" charset="0"/>
              </a:rPr>
              <a:t>4.0×10</a:t>
            </a:r>
            <a:r>
              <a:rPr lang="en-US" b="0" baseline="30000">
                <a:latin typeface="Cambria" panose="02040503050406030204" charset="0"/>
                <a:cs typeface="ＭＳ 明朝" charset="0"/>
              </a:rPr>
              <a:t>4</a:t>
            </a:r>
            <a:r>
              <a:rPr lang="en-US" b="0">
                <a:latin typeface="Cambria" panose="02040503050406030204" charset="0"/>
                <a:cs typeface="ＭＳ 明朝" charset="0"/>
              </a:rPr>
              <a:t>N</a:t>
            </a:r>
            <a:r>
              <a:rPr lang="zh-CN" b="0">
                <a:cs typeface="ＭＳ 明朝" charset="0"/>
              </a:rPr>
              <a:t>，在绳子自由端拉力</a:t>
            </a:r>
            <a:r>
              <a:rPr lang="en-US" b="0">
                <a:latin typeface="Cambria" panose="02040503050406030204" charset="0"/>
                <a:cs typeface="ＭＳ 明朝" charset="0"/>
              </a:rPr>
              <a:t>F</a:t>
            </a:r>
            <a:r>
              <a:rPr lang="zh-CN" b="0">
                <a:cs typeface="ＭＳ 明朝" charset="0"/>
              </a:rPr>
              <a:t>＝</a:t>
            </a:r>
            <a:r>
              <a:rPr lang="en-US" b="0">
                <a:latin typeface="Cambria" panose="02040503050406030204" charset="0"/>
                <a:cs typeface="ＭＳ 明朝" charset="0"/>
              </a:rPr>
              <a:t>4×10</a:t>
            </a:r>
            <a:r>
              <a:rPr lang="en-US" b="0" baseline="30000">
                <a:latin typeface="Cambria" panose="02040503050406030204" charset="0"/>
                <a:cs typeface="ＭＳ 明朝" charset="0"/>
              </a:rPr>
              <a:t>5</a:t>
            </a:r>
            <a:r>
              <a:rPr lang="en-US" b="0">
                <a:latin typeface="Cambria" panose="02040503050406030204" charset="0"/>
                <a:cs typeface="ＭＳ 明朝" charset="0"/>
              </a:rPr>
              <a:t>N</a:t>
            </a:r>
            <a:r>
              <a:rPr lang="zh-CN" b="0">
                <a:cs typeface="ＭＳ 明朝" charset="0"/>
              </a:rPr>
              <a:t>的作用下，集装箱以在空中匀速竖直上升（绳重和摩擦不计，取</a:t>
            </a:r>
            <a:r>
              <a:rPr lang="en-US" b="0">
                <a:latin typeface="Cambria" panose="02040503050406030204" charset="0"/>
                <a:cs typeface="ＭＳ 明朝" charset="0"/>
              </a:rPr>
              <a:t>g</a:t>
            </a:r>
            <a:r>
              <a:rPr lang="zh-CN" b="0">
                <a:cs typeface="ＭＳ 明朝" charset="0"/>
              </a:rPr>
              <a:t>＝</a:t>
            </a:r>
            <a:r>
              <a:rPr lang="en-US" b="0">
                <a:latin typeface="Cambria" panose="02040503050406030204" charset="0"/>
                <a:cs typeface="ＭＳ 明朝" charset="0"/>
              </a:rPr>
              <a:t>10N/kg</a:t>
            </a:r>
            <a:r>
              <a:rPr lang="zh-CN" b="0">
                <a:cs typeface="ＭＳ 明朝" charset="0"/>
              </a:rPr>
              <a:t>）。求：（</a:t>
            </a:r>
            <a:r>
              <a:rPr lang="en-US" b="0">
                <a:latin typeface="Cambria" panose="02040503050406030204" charset="0"/>
                <a:cs typeface="ＭＳ 明朝" charset="0"/>
              </a:rPr>
              <a:t>1</a:t>
            </a:r>
            <a:r>
              <a:rPr lang="zh-CN" b="0">
                <a:cs typeface="ＭＳ 明朝" charset="0"/>
              </a:rPr>
              <a:t>）该集装箱的重力；（</a:t>
            </a:r>
            <a:r>
              <a:rPr lang="en-US" b="0">
                <a:latin typeface="Cambria" panose="02040503050406030204" charset="0"/>
                <a:cs typeface="ＭＳ 明朝" charset="0"/>
              </a:rPr>
              <a:t>2</a:t>
            </a:r>
            <a:r>
              <a:rPr lang="zh-CN" b="0">
                <a:cs typeface="ＭＳ 明朝" charset="0"/>
              </a:rPr>
              <a:t>）该滑轮组的机械效率；（</a:t>
            </a:r>
            <a:r>
              <a:rPr lang="en-US" b="0">
                <a:latin typeface="Cambria" panose="02040503050406030204" charset="0"/>
                <a:cs typeface="ＭＳ 明朝" charset="0"/>
              </a:rPr>
              <a:t>3</a:t>
            </a:r>
            <a:r>
              <a:rPr lang="zh-CN" b="0">
                <a:cs typeface="ＭＳ 明朝" charset="0"/>
              </a:rPr>
              <a:t>）在起吊集装箱的过程中，绳子自由端拉力为</a:t>
            </a:r>
            <a:r>
              <a:rPr lang="en-US" b="0">
                <a:latin typeface="Cambria" panose="02040503050406030204" charset="0"/>
                <a:cs typeface="ＭＳ 明朝" charset="0"/>
              </a:rPr>
              <a:t>1.5×10</a:t>
            </a:r>
            <a:r>
              <a:rPr lang="en-US" b="0" baseline="30000">
                <a:latin typeface="Cambria" panose="02040503050406030204" charset="0"/>
                <a:cs typeface="ＭＳ 明朝" charset="0"/>
              </a:rPr>
              <a:t>5</a:t>
            </a:r>
            <a:r>
              <a:rPr lang="en-US" b="0">
                <a:latin typeface="Cambria" panose="02040503050406030204" charset="0"/>
                <a:cs typeface="ＭＳ 明朝" charset="0"/>
              </a:rPr>
              <a:t>N</a:t>
            </a:r>
            <a:r>
              <a:rPr lang="zh-CN" b="0">
                <a:cs typeface="ＭＳ 明朝" charset="0"/>
              </a:rPr>
              <a:t>时，集装箱对水平甲板的压强。</a:t>
            </a:r>
            <a:endParaRPr lang="zh-CN" altLang="en-US" b="0">
              <a:cs typeface="ＭＳ 明朝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841375" y="2636520"/>
            <a:ext cx="1815465" cy="2672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3556000" y="6298883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0">
                <a:latin typeface="Cambria" panose="02040503050406030204" charset="0"/>
                <a:cs typeface="ＭＳ 明朝" charset="0"/>
              </a:rPr>
              <a:t>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840" y="2555240"/>
            <a:ext cx="8486775" cy="3476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996315" y="695325"/>
            <a:ext cx="105537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cs typeface="ＭＳ 明朝" charset="0"/>
              </a:rPr>
              <a:t>如图甲所示，用水平拉力</a:t>
            </a:r>
            <a:r>
              <a:rPr lang="en-US" b="0">
                <a:latin typeface="Cambria" panose="02040503050406030204" charset="0"/>
                <a:cs typeface="ＭＳ 明朝" charset="0"/>
              </a:rPr>
              <a:t>F1=20N</a:t>
            </a:r>
            <a:r>
              <a:rPr lang="zh-CN" b="0">
                <a:cs typeface="ＭＳ 明朝" charset="0"/>
              </a:rPr>
              <a:t>拉着重为</a:t>
            </a:r>
            <a:r>
              <a:rPr lang="en-US" b="0">
                <a:latin typeface="Cambria" panose="02040503050406030204" charset="0"/>
                <a:cs typeface="ＭＳ 明朝" charset="0"/>
              </a:rPr>
              <a:t>500N</a:t>
            </a:r>
            <a:r>
              <a:rPr lang="zh-CN" b="0">
                <a:cs typeface="ＭＳ 明朝" charset="0"/>
              </a:rPr>
              <a:t>的物体在水平路面上匀速移动</a:t>
            </a:r>
            <a:r>
              <a:rPr lang="en-US" b="0">
                <a:latin typeface="Cambria" panose="02040503050406030204" charset="0"/>
                <a:cs typeface="ＭＳ 明朝" charset="0"/>
              </a:rPr>
              <a:t>1m</a:t>
            </a:r>
            <a:r>
              <a:rPr lang="zh-CN" b="0">
                <a:cs typeface="ＭＳ 明朝" charset="0"/>
              </a:rPr>
              <a:t>的距离，如图乙所示，用水平拉力</a:t>
            </a:r>
            <a:r>
              <a:rPr lang="en-US" b="0">
                <a:latin typeface="Cambria" panose="02040503050406030204" charset="0"/>
                <a:cs typeface="ＭＳ 明朝" charset="0"/>
              </a:rPr>
              <a:t>F2=12.5N</a:t>
            </a:r>
            <a:r>
              <a:rPr lang="zh-CN" b="0">
                <a:cs typeface="ＭＳ 明朝" charset="0"/>
              </a:rPr>
              <a:t>拉着同一物体在同一路面上也匀速移动</a:t>
            </a:r>
            <a:r>
              <a:rPr lang="en-US" b="0">
                <a:latin typeface="Cambria" panose="02040503050406030204" charset="0"/>
                <a:cs typeface="ＭＳ 明朝" charset="0"/>
              </a:rPr>
              <a:t>1m</a:t>
            </a:r>
            <a:r>
              <a:rPr lang="zh-CN" b="0">
                <a:cs typeface="ＭＳ 明朝" charset="0"/>
              </a:rPr>
              <a:t>的距离，求图乙中使用动滑轮时的：（</a:t>
            </a:r>
            <a:r>
              <a:rPr lang="en-US" b="0">
                <a:latin typeface="Cambria" panose="02040503050406030204" charset="0"/>
                <a:cs typeface="ＭＳ 明朝" charset="0"/>
              </a:rPr>
              <a:t>1</a:t>
            </a:r>
            <a:r>
              <a:rPr lang="zh-CN" b="0">
                <a:cs typeface="ＭＳ 明朝" charset="0"/>
              </a:rPr>
              <a:t>）有用功；（</a:t>
            </a:r>
            <a:r>
              <a:rPr lang="en-US" b="0">
                <a:latin typeface="Cambria" panose="02040503050406030204" charset="0"/>
                <a:cs typeface="ＭＳ 明朝" charset="0"/>
              </a:rPr>
              <a:t>2</a:t>
            </a:r>
            <a:r>
              <a:rPr lang="zh-CN" b="0">
                <a:cs typeface="ＭＳ 明朝" charset="0"/>
              </a:rPr>
              <a:t>）总功；（</a:t>
            </a:r>
            <a:r>
              <a:rPr lang="en-US" b="0">
                <a:latin typeface="Cambria" panose="02040503050406030204" charset="0"/>
                <a:cs typeface="ＭＳ 明朝" charset="0"/>
              </a:rPr>
              <a:t>3</a:t>
            </a:r>
            <a:r>
              <a:rPr lang="zh-CN" b="0">
                <a:cs typeface="ＭＳ 明朝" charset="0"/>
              </a:rPr>
              <a:t>）机械效率。</a:t>
            </a:r>
            <a:endParaRPr lang="zh-CN" altLang="en-US" b="0">
              <a:cs typeface="ＭＳ 明朝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4267200" y="1746250"/>
            <a:ext cx="3919855" cy="1005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3556000" y="4186555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0">
                <a:latin typeface="Cambria" panose="02040503050406030204" charset="0"/>
                <a:cs typeface="ＭＳ 明朝" charset="0"/>
              </a:rPr>
              <a:t>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15" y="2751455"/>
            <a:ext cx="8119110" cy="32048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" name="文本框 102"/>
          <p:cNvSpPr txBox="1"/>
          <p:nvPr/>
        </p:nvSpPr>
        <p:spPr>
          <a:xfrm>
            <a:off x="766445" y="596900"/>
            <a:ext cx="103365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cs typeface="ＭＳ 明朝" charset="0"/>
              </a:rPr>
              <a:t>如图所示，斜面长</a:t>
            </a:r>
            <a:r>
              <a:rPr lang="en-US" b="0">
                <a:latin typeface="Cambria" panose="02040503050406030204" charset="0"/>
                <a:cs typeface="ＭＳ 明朝" charset="0"/>
              </a:rPr>
              <a:t>s=2m</a:t>
            </a:r>
            <a:r>
              <a:rPr lang="zh-CN" b="0">
                <a:cs typeface="ＭＳ 明朝" charset="0"/>
              </a:rPr>
              <a:t>，高</a:t>
            </a:r>
            <a:r>
              <a:rPr lang="en-US" b="0">
                <a:latin typeface="Cambria" panose="02040503050406030204" charset="0"/>
                <a:cs typeface="ＭＳ 明朝" charset="0"/>
              </a:rPr>
              <a:t>h=0.5m</a:t>
            </a:r>
            <a:r>
              <a:rPr lang="zh-CN" b="0">
                <a:cs typeface="ＭＳ 明朝" charset="0"/>
              </a:rPr>
              <a:t>。建筑工人将质量</a:t>
            </a:r>
            <a:r>
              <a:rPr lang="en-US" b="0">
                <a:latin typeface="Cambria" panose="02040503050406030204" charset="0"/>
                <a:cs typeface="ＭＳ 明朝" charset="0"/>
              </a:rPr>
              <a:t>m=40kg</a:t>
            </a:r>
            <a:r>
              <a:rPr lang="zh-CN" b="0">
                <a:cs typeface="ＭＳ 明朝" charset="0"/>
              </a:rPr>
              <a:t>的长方体，从斜面底端匀速拉到顶端时，用时</a:t>
            </a:r>
            <a:r>
              <a:rPr lang="en-US" b="0">
                <a:latin typeface="Cambria" panose="02040503050406030204" charset="0"/>
                <a:cs typeface="ＭＳ 明朝" charset="0"/>
              </a:rPr>
              <a:t>15s</a:t>
            </a:r>
            <a:r>
              <a:rPr lang="zh-CN" b="0">
                <a:cs typeface="ＭＳ 明朝" charset="0"/>
              </a:rPr>
              <a:t>，沿斜面向上的拉力</a:t>
            </a:r>
            <a:r>
              <a:rPr lang="en-US" b="0">
                <a:latin typeface="Cambria" panose="02040503050406030204" charset="0"/>
                <a:cs typeface="ＭＳ 明朝" charset="0"/>
              </a:rPr>
              <a:t>F=150N</a:t>
            </a:r>
            <a:r>
              <a:rPr lang="zh-CN" b="0">
                <a:cs typeface="ＭＳ 明朝" charset="0"/>
              </a:rPr>
              <a:t>。求：（</a:t>
            </a:r>
            <a:r>
              <a:rPr lang="en-US" b="0">
                <a:latin typeface="Cambria" panose="02040503050406030204" charset="0"/>
                <a:cs typeface="ＭＳ 明朝" charset="0"/>
              </a:rPr>
              <a:t>1</a:t>
            </a:r>
            <a:r>
              <a:rPr lang="zh-CN" b="0">
                <a:cs typeface="ＭＳ 明朝" charset="0"/>
              </a:rPr>
              <a:t>）斜面的机械效率（</a:t>
            </a:r>
            <a:r>
              <a:rPr lang="en-US" b="0">
                <a:latin typeface="Cambria" panose="02040503050406030204" charset="0"/>
                <a:cs typeface="ＭＳ 明朝" charset="0"/>
              </a:rPr>
              <a:t>2</a:t>
            </a:r>
            <a:r>
              <a:rPr lang="zh-CN" b="0">
                <a:cs typeface="ＭＳ 明朝" charset="0"/>
              </a:rPr>
              <a:t>）在斜面上匀速拉动物体过程中，物体所受摩擦力</a:t>
            </a:r>
            <a:endParaRPr lang="zh-CN" altLang="en-US" b="0">
              <a:cs typeface="ＭＳ 明朝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694690" y="4999990"/>
            <a:ext cx="3467735" cy="1151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60" y="1795780"/>
            <a:ext cx="9043670" cy="28435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" name="文本框 104"/>
          <p:cNvSpPr txBox="1"/>
          <p:nvPr/>
        </p:nvSpPr>
        <p:spPr>
          <a:xfrm>
            <a:off x="708660" y="936625"/>
            <a:ext cx="102984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cs typeface="ＭＳ 明朝" charset="0"/>
              </a:rPr>
              <a:t>如图所示，将一个质量为</a:t>
            </a:r>
            <a:r>
              <a:rPr lang="en-US" b="0">
                <a:latin typeface="Cambria" panose="02040503050406030204" charset="0"/>
                <a:cs typeface="ＭＳ 明朝" charset="0"/>
              </a:rPr>
              <a:t>0.5kg</a:t>
            </a:r>
            <a:r>
              <a:rPr lang="zh-CN" b="0">
                <a:cs typeface="ＭＳ 明朝" charset="0"/>
              </a:rPr>
              <a:t>的物体，从底端沿斜面匀速拉到顶端所用时间为</a:t>
            </a:r>
            <a:r>
              <a:rPr lang="en-US" b="0">
                <a:latin typeface="Cambria" panose="02040503050406030204" charset="0"/>
                <a:cs typeface="ＭＳ 明朝" charset="0"/>
              </a:rPr>
              <a:t>5s</a:t>
            </a:r>
            <a:r>
              <a:rPr lang="zh-CN" b="0">
                <a:cs typeface="ＭＳ 明朝" charset="0"/>
              </a:rPr>
              <a:t>，斜面长</a:t>
            </a:r>
            <a:r>
              <a:rPr lang="en-US" b="0">
                <a:latin typeface="Cambria" panose="02040503050406030204" charset="0"/>
                <a:cs typeface="ＭＳ 明朝" charset="0"/>
              </a:rPr>
              <a:t>s</a:t>
            </a:r>
            <a:r>
              <a:rPr lang="zh-CN" b="0">
                <a:cs typeface="ＭＳ 明朝" charset="0"/>
              </a:rPr>
              <a:t>为</a:t>
            </a:r>
            <a:r>
              <a:rPr lang="en-US" b="0">
                <a:latin typeface="Cambria" panose="02040503050406030204" charset="0"/>
                <a:cs typeface="ＭＳ 明朝" charset="0"/>
              </a:rPr>
              <a:t>1m</a:t>
            </a:r>
            <a:r>
              <a:rPr lang="zh-CN" b="0">
                <a:cs typeface="ＭＳ 明朝" charset="0"/>
              </a:rPr>
              <a:t>，高</a:t>
            </a:r>
            <a:r>
              <a:rPr lang="en-US" b="0">
                <a:latin typeface="Cambria" panose="02040503050406030204" charset="0"/>
                <a:cs typeface="ＭＳ 明朝" charset="0"/>
              </a:rPr>
              <a:t>h</a:t>
            </a:r>
            <a:r>
              <a:rPr lang="zh-CN" b="0">
                <a:cs typeface="ＭＳ 明朝" charset="0"/>
              </a:rPr>
              <a:t>为</a:t>
            </a:r>
            <a:r>
              <a:rPr lang="en-US" b="0">
                <a:latin typeface="Cambria" panose="02040503050406030204" charset="0"/>
                <a:cs typeface="ＭＳ 明朝" charset="0"/>
              </a:rPr>
              <a:t>0.4m</a:t>
            </a:r>
            <a:r>
              <a:rPr lang="zh-CN" b="0">
                <a:cs typeface="ＭＳ 明朝" charset="0"/>
              </a:rPr>
              <a:t>，斜面的效率为</a:t>
            </a:r>
            <a:r>
              <a:rPr lang="en-US" b="0">
                <a:latin typeface="Cambria" panose="02040503050406030204" charset="0"/>
                <a:cs typeface="ＭＳ 明朝" charset="0"/>
              </a:rPr>
              <a:t>80%</a:t>
            </a:r>
            <a:r>
              <a:rPr lang="zh-CN" b="0">
                <a:cs typeface="ＭＳ 明朝" charset="0"/>
              </a:rPr>
              <a:t>．（</a:t>
            </a:r>
            <a:r>
              <a:rPr lang="en-US" b="0">
                <a:latin typeface="Cambria" panose="02040503050406030204" charset="0"/>
                <a:cs typeface="ＭＳ 明朝" charset="0"/>
              </a:rPr>
              <a:t>g</a:t>
            </a:r>
            <a:r>
              <a:rPr lang="zh-CN" b="0">
                <a:cs typeface="ＭＳ 明朝" charset="0"/>
              </a:rPr>
              <a:t>取</a:t>
            </a:r>
            <a:r>
              <a:rPr lang="en-US" b="0">
                <a:latin typeface="Cambria" panose="02040503050406030204" charset="0"/>
                <a:cs typeface="ＭＳ 明朝" charset="0"/>
              </a:rPr>
              <a:t>10N/kg</a:t>
            </a:r>
            <a:r>
              <a:rPr lang="zh-CN" b="0">
                <a:cs typeface="ＭＳ 明朝" charset="0"/>
              </a:rPr>
              <a:t>）求：</a:t>
            </a:r>
            <a:endParaRPr lang="zh-CN" b="0">
              <a:cs typeface="ＭＳ 明朝" charset="0"/>
            </a:endParaRPr>
          </a:p>
          <a:p>
            <a:pPr indent="0"/>
            <a:r>
              <a:rPr lang="zh-CN">
                <a:cs typeface="ＭＳ 明朝" charset="0"/>
                <a:sym typeface="+mn-ea"/>
              </a:rPr>
              <a:t>（</a:t>
            </a:r>
            <a:r>
              <a:rPr lang="en-US">
                <a:latin typeface="Cambria" panose="02040503050406030204" charset="0"/>
                <a:cs typeface="ＭＳ 明朝" charset="0"/>
                <a:sym typeface="+mn-ea"/>
              </a:rPr>
              <a:t>1</a:t>
            </a:r>
            <a:r>
              <a:rPr lang="zh-CN">
                <a:cs typeface="ＭＳ 明朝" charset="0"/>
                <a:sym typeface="+mn-ea"/>
              </a:rPr>
              <a:t>）拉力所做的有用功；（</a:t>
            </a:r>
            <a:r>
              <a:rPr lang="en-US">
                <a:latin typeface="Cambria" panose="02040503050406030204" charset="0"/>
                <a:cs typeface="ＭＳ 明朝" charset="0"/>
                <a:sym typeface="+mn-ea"/>
              </a:rPr>
              <a:t>2</a:t>
            </a:r>
            <a:r>
              <a:rPr lang="zh-CN">
                <a:cs typeface="ＭＳ 明朝" charset="0"/>
                <a:sym typeface="+mn-ea"/>
              </a:rPr>
              <a:t>）拉力做功的功率；（</a:t>
            </a:r>
            <a:r>
              <a:rPr lang="en-US">
                <a:latin typeface="Cambria" panose="02040503050406030204" charset="0"/>
                <a:cs typeface="ＭＳ 明朝" charset="0"/>
                <a:sym typeface="+mn-ea"/>
              </a:rPr>
              <a:t>3</a:t>
            </a:r>
            <a:r>
              <a:rPr lang="zh-CN">
                <a:cs typeface="ＭＳ 明朝" charset="0"/>
                <a:sym typeface="+mn-ea"/>
              </a:rPr>
              <a:t>）物体在斜面上运动时受到的摩擦力。</a:t>
            </a:r>
            <a:endParaRPr lang="zh-CN" altLang="en-US"/>
          </a:p>
          <a:p>
            <a:pPr indent="0"/>
            <a:endParaRPr lang="zh-CN" altLang="en-US" b="0">
              <a:cs typeface="ＭＳ 明朝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8181340" y="1296035"/>
            <a:ext cx="3192145" cy="1232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文本框 105"/>
          <p:cNvSpPr txBox="1"/>
          <p:nvPr/>
        </p:nvSpPr>
        <p:spPr>
          <a:xfrm>
            <a:off x="3556000" y="3994467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0">
                <a:latin typeface="Cambria" panose="02040503050406030204" charset="0"/>
                <a:cs typeface="ＭＳ 明朝" charset="0"/>
              </a:rPr>
              <a:t> </a:t>
            </a:r>
            <a:endParaRPr lang="zh-CN" sz="1100" b="0">
              <a:cs typeface="ＭＳ 明朝" charset="0"/>
            </a:endParaRPr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15" y="2636520"/>
            <a:ext cx="7876540" cy="3422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1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68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68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TEMPLATE_SUBCATEGORY" val="0"/>
  <p:tag name="KSO_WM_TEMPLATE_COLOR_TYPE" val="1"/>
  <p:tag name="KSO_WM_TEMPLATE_THUMBS_INDEX" val="1、2、3、4、5、6、7、8、9、10、11、12、13、14、15、18、19、20、21、22、23、24"/>
  <p:tag name="KSO_WM_TAG_VERSION" val="1.0"/>
  <p:tag name="KSO_WM_BEAUTIFY_FLAG" val="#wm#"/>
  <p:tag name="KSO_WM_TEMPLATE_CATEGORY" val="custom"/>
  <p:tag name="KSO_WM_TEMPLATE_INDEX" val="20202368"/>
  <p:tag name="KSO_WM_TEMPLATE_MASTER_TYPE" val="1"/>
  <p:tag name="KSO_WM_TEMPLATE_MASTER_THUMB_INDEX" val="12"/>
</p:tagLst>
</file>

<file path=ppt/tags/tag168.xml><?xml version="1.0" encoding="utf-8"?>
<p:tagLst xmlns:p="http://schemas.openxmlformats.org/presentationml/2006/main">
  <p:tag name="KSO_WM_TEMPLATE_CATEGORY" val="custom"/>
  <p:tag name="KSO_WM_TEMPLATE_INDEX" val="20202368"/>
</p:tagLst>
</file>

<file path=ppt/tags/tag169.xml><?xml version="1.0" encoding="utf-8"?>
<p:tagLst xmlns:p="http://schemas.openxmlformats.org/presentationml/2006/main">
  <p:tag name="KSO_WM_TEMPLATE_CATEGORY" val="custom"/>
  <p:tag name="KSO_WM_TEMPLATE_INDEX" val="2020236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CATEGORY" val="custom"/>
  <p:tag name="KSO_WM_TEMPLATE_INDEX" val="20202368"/>
</p:tagLst>
</file>

<file path=ppt/tags/tag171.xml><?xml version="1.0" encoding="utf-8"?>
<p:tagLst xmlns:p="http://schemas.openxmlformats.org/presentationml/2006/main">
  <p:tag name="KSO_WM_TEMPLATE_CATEGORY" val="custom"/>
  <p:tag name="KSO_WM_TEMPLATE_INDEX" val="20202368"/>
</p:tagLst>
</file>

<file path=ppt/tags/tag172.xml><?xml version="1.0" encoding="utf-8"?>
<p:tagLst xmlns:p="http://schemas.openxmlformats.org/presentationml/2006/main">
  <p:tag name="KSO_WM_TEMPLATE_CATEGORY" val="custom"/>
  <p:tag name="KSO_WM_TEMPLATE_INDEX" val="20202368"/>
</p:tagLst>
</file>

<file path=ppt/tags/tag173.xml><?xml version="1.0" encoding="utf-8"?>
<p:tagLst xmlns:p="http://schemas.openxmlformats.org/presentationml/2006/main">
  <p:tag name="KSO_WM_TEMPLATE_CATEGORY" val="custom"/>
  <p:tag name="KSO_WM_TEMPLATE_INDEX" val="2020236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1">
      <a:dk1>
        <a:sysClr val="windowText" lastClr="000000"/>
      </a:dk1>
      <a:lt1>
        <a:sysClr val="window" lastClr="FFFFFF"/>
      </a:lt1>
      <a:dk2>
        <a:srgbClr val="363B3B"/>
      </a:dk2>
      <a:lt2>
        <a:srgbClr val="FFFFFF"/>
      </a:lt2>
      <a:accent1>
        <a:srgbClr val="F2C87E"/>
      </a:accent1>
      <a:accent2>
        <a:srgbClr val="F5B378"/>
      </a:accent2>
      <a:accent3>
        <a:srgbClr val="F79F73"/>
      </a:accent3>
      <a:accent4>
        <a:srgbClr val="FA8A6D"/>
      </a:accent4>
      <a:accent5>
        <a:srgbClr val="FC7668"/>
      </a:accent5>
      <a:accent6>
        <a:srgbClr val="FF6162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WPS 演示</Application>
  <PresentationFormat>宽屏</PresentationFormat>
  <Paragraphs>42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幼圆</vt:lpstr>
      <vt:lpstr>汉仪乐喵体W</vt:lpstr>
      <vt:lpstr>ＭＳ 明朝</vt:lpstr>
      <vt:lpstr>Segoe Print</vt:lpstr>
      <vt:lpstr>Cambria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文山州直属党政机关单位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郭向伟</cp:lastModifiedBy>
  <cp:revision>8</cp:revision>
  <dcterms:created xsi:type="dcterms:W3CDTF">2019-09-19T02:01:00Z</dcterms:created>
  <dcterms:modified xsi:type="dcterms:W3CDTF">2024-05-28T02:45:19Z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2052-11.8.6.8722</vt:lpwstr>
  </property>
</Properties>
</file>