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03" r:id="rId2"/>
    <p:sldId id="730" r:id="rId3"/>
    <p:sldId id="729" r:id="rId4"/>
    <p:sldId id="713" r:id="rId5"/>
    <p:sldId id="714" r:id="rId6"/>
    <p:sldId id="752" r:id="rId7"/>
    <p:sldId id="737" r:id="rId8"/>
    <p:sldId id="717" r:id="rId9"/>
    <p:sldId id="716" r:id="rId10"/>
    <p:sldId id="731" r:id="rId11"/>
    <p:sldId id="732" r:id="rId12"/>
    <p:sldId id="718" r:id="rId13"/>
    <p:sldId id="772" r:id="rId14"/>
    <p:sldId id="720" r:id="rId15"/>
    <p:sldId id="721" r:id="rId16"/>
    <p:sldId id="738" r:id="rId17"/>
    <p:sldId id="722" r:id="rId18"/>
    <p:sldId id="733" r:id="rId19"/>
    <p:sldId id="734" r:id="rId20"/>
    <p:sldId id="723" r:id="rId21"/>
    <p:sldId id="724" r:id="rId22"/>
    <p:sldId id="736" r:id="rId23"/>
    <p:sldId id="735" r:id="rId24"/>
    <p:sldId id="771" r:id="rId25"/>
    <p:sldId id="770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  <a:srgbClr val="071321"/>
    <a:srgbClr val="595959"/>
    <a:srgbClr val="FFFFFF"/>
    <a:srgbClr val="D1E8E8"/>
    <a:srgbClr val="EBF5F5"/>
    <a:srgbClr val="3B8C8C"/>
    <a:srgbClr val="175B5C"/>
    <a:srgbClr val="013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2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35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5481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663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8500F-6474-46D8-8DA3-B02117C5C65B}" type="slidenum">
              <a:rPr lang="zh-CN" altLang="en-US" smtClean="0"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0593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60FA-0EBF-4DD8-953B-6CC385ED68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DE66-CC36-4C0C-8D43-5592864B5A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12.3%20&#27979;&#37327;&#26012;&#38754;&#30340;&#26426;&#26800;&#25928;&#29575;.mp4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2.3%20&#27979;&#37327;&#28369;&#36718;&#32452;&#30340;&#26426;&#26800;&#25928;&#29575;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071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第三节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567758" y="2525998"/>
            <a:ext cx="3168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机械效率  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688288" y="652626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第十二章    简单机械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0" name="文本框 7"/>
          <p:cNvSpPr txBox="1">
            <a:spLocks noChangeArrowheads="1"/>
          </p:cNvSpPr>
          <p:nvPr/>
        </p:nvSpPr>
        <p:spPr bwMode="auto">
          <a:xfrm>
            <a:off x="4511824" y="3429000"/>
            <a:ext cx="4321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测量机械效率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3">
            <a:extLst>
              <a:ext uri="{FF2B5EF4-FFF2-40B4-BE49-F238E27FC236}">
                <a16:creationId xmlns:a16="http://schemas.microsoft.com/office/drawing/2014/main" id="{C7428954-054B-4975-815D-D97A7DBEBB1C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EA76626-D9C8-4BC2-9DA6-B2698016AF5E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8245FA75-BD68-4690-B756-5B589DD59DF2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D33E48AE-60B6-4307-A1AC-54CA5C076D6E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9BEDE21A-EB65-4C85-8672-C44B1A638F5A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FBCBDFF0-0AB8-41EA-A056-CABBA6059A63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5CCA8D9F-5BFE-4451-93C9-CB7CB8B08D84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47AA6FA8-8231-4950-933C-53DB86326B09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21DA6CB7-E497-44D0-86AC-2382BF39B014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575AA85-AFD7-49F2-9509-07F76047299E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CC181800-F8B8-465E-9FB5-EC573C26908F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79786470-9CD9-4E9D-A87A-FA43D20F6A19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4BF166D5-F7F7-4216-941F-B523B732EA74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87BB82E0-D289-4389-A688-BA531CEBAD05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08FD7E9-5D8B-4DC3-9AFE-D787793C1CB6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0D745FF4-B9DD-4A9F-BF66-054695A61337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5D3C6795-B9F3-448E-B39D-62CFC939CAC8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8FE57182-6F4B-46C4-806C-CBAF9A810CE6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6CCD5EEC-3CF9-4AB4-B174-5D49946A0115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D951F617-7F59-4D81-B491-AB60633A9F6A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F2F45733-BCAF-41C0-AC6C-F04FB9BAB862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D1BAFE16-C1DA-405B-A951-1BAB917F90DA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230F18E4-9539-412F-BC6E-1DA74EFEACC3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B7197B12-788B-430D-96B4-7DC8817D28B0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0EFC1DAD-883C-434F-89E5-8F5DAD800BA4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799BB742-1E3A-465D-BF37-A59F4861F321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BD0BC54E-FC52-43ED-A3D5-FEAA400B4A2F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AA46D19B-20A0-4B98-B38E-3C1C03D03E00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A05703A6-EC0B-4DFF-9526-094CDB57F7F2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FB2D94B0-9A25-45E8-B0DE-DEAB906D031E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EBC93DBB-F7ED-4C34-B4F2-C1065B6448AA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777D704D-E3F6-46ED-BFDC-0D6E30C729CA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63BD19AA-7BEE-4182-9EE7-928737E3C310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C2ED1326-F91E-4E90-82EF-AAEBA9507D82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A826E63E-FDBC-43BA-A8FA-6B907F8BA0E1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411432C4-AF0B-47F8-B33F-30B35ACDCEE4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DB6F7156-6B33-4B52-BD86-549F47E5E13D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B8CF1C75-0B81-4BF5-9CA3-2DAB2FF34EA3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620100A6-E826-41AF-8A19-33C4BFB9A52F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39F2C4BD-3054-456D-AD2D-39255AE18654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2D0A9E8A-C556-4C26-9B43-8A92682FCBEB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C98711AB-07AB-41A7-AD9B-8AA1110BBBA6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3BD921FA-182F-4BF7-9A28-E62430412120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310A5402-68FC-4E91-89EB-05476B03B7EC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E5DF8094-839F-4499-8D04-FE8692B87FC5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3A628328-7C66-4E70-AFE5-3A8301C9C16F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A966BB1E-9FA3-4111-A5DE-065C3C7D4FF5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AA0AD42A-B07C-4F62-8AD2-A058D9169791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AAFA73F1-7A1F-4A3E-8398-FB34DC196D28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E696F32F-B6DC-4924-9EB4-E5094D30CE89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EE45A659-9BC4-4A41-A0F7-31BB67A8FAA1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C5742D52-CFF6-43AD-9D8D-F15E2F1C5B20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EAD9C2A2-FC7D-4356-87FF-3031C50D1AA4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3D3969D6-C735-4717-A073-430C00E5B78E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BCD5E2EC-AB33-45B1-94A2-D8254BA7B4FD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D84EFEA4-DF99-446C-8350-433507EB46F4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59B42FE5-A6CE-40F0-920E-9848EE0F7A89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62104A30-49BB-4BD7-A687-8CE612CA0D1D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83433" y="1040705"/>
            <a:ext cx="10153128" cy="2160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在探究“影响滑轮组机械效率的因素”时，小明同学用图所示甲、乙两个相同的滑轮组来验证的猜想是：滑轮组的机械效率可能与（　　）</a:t>
            </a:r>
            <a:endParaRPr kumimoji="0" 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88672" y="3182104"/>
            <a:ext cx="5903595" cy="284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．被提升物体重力有关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．动滑轮重力有关	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．物体被提升的高度有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．承重绳子的段数有关</a:t>
            </a: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559496" y="2643063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654503" y="2643062"/>
            <a:ext cx="2737548" cy="3715485"/>
            <a:chOff x="7654503" y="2643062"/>
            <a:chExt cx="2737548" cy="3715485"/>
          </a:xfrm>
        </p:grpSpPr>
        <p:grpSp>
          <p:nvGrpSpPr>
            <p:cNvPr id="21" name="组合 20"/>
            <p:cNvGrpSpPr/>
            <p:nvPr/>
          </p:nvGrpSpPr>
          <p:grpSpPr>
            <a:xfrm>
              <a:off x="7654503" y="2643063"/>
              <a:ext cx="951001" cy="2865102"/>
              <a:chOff x="6469835" y="2782575"/>
              <a:chExt cx="951001" cy="2865102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469835" y="2782575"/>
                <a:ext cx="951001" cy="2482066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2818" y="5092082"/>
                <a:ext cx="402764" cy="555595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9323324" y="2643062"/>
              <a:ext cx="951001" cy="3253820"/>
              <a:chOff x="8138656" y="2782574"/>
              <a:chExt cx="951001" cy="325382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9001" y="5097762"/>
                <a:ext cx="402764" cy="555595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9001" y="5480799"/>
                <a:ext cx="402764" cy="555595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8138656" y="2782574"/>
                <a:ext cx="951001" cy="2482066"/>
              </a:xfrm>
              <a:prstGeom prst="rect">
                <a:avLst/>
              </a:prstGeom>
            </p:spPr>
          </p:pic>
        </p:grpSp>
        <p:sp>
          <p:nvSpPr>
            <p:cNvPr id="22" name="文本框 21"/>
            <p:cNvSpPr txBox="1"/>
            <p:nvPr/>
          </p:nvSpPr>
          <p:spPr>
            <a:xfrm>
              <a:off x="7922766" y="5896882"/>
              <a:ext cx="781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甲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610739" y="5896882"/>
              <a:ext cx="781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83433" y="1042189"/>
            <a:ext cx="10153128" cy="2160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在如图所示的滑轮组装置中，所挂重物的重力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 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，当施加在绳子自由端的拉力为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 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时，重物恰好匀速上升，绳重及一切摩擦均可忽略不计。由此可知（　　）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73794" y="3171966"/>
            <a:ext cx="7272808" cy="284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．该装置的机械效率为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60%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．该装置的机械效率为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55.6%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．该装置中动滑轮重为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5N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．该装置中动滑轮重为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10N</a:t>
            </a:r>
          </a:p>
        </p:txBody>
      </p:sp>
      <p:sp>
        <p:nvSpPr>
          <p:cNvPr id="11" name="矩形 10"/>
          <p:cNvSpPr/>
          <p:nvPr/>
        </p:nvSpPr>
        <p:spPr>
          <a:xfrm>
            <a:off x="6888088" y="2643980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20" y="2821940"/>
            <a:ext cx="1098550" cy="35058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701020" y="5744210"/>
            <a:ext cx="4991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88120" y="4283710"/>
            <a:ext cx="4311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11424" y="1012391"/>
            <a:ext cx="10554335" cy="3453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在“测滑轮组机械效率”的实验中，用同一滑轮组进行两次实验，实验数据如下表：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）此实验所用滑轮的个数至少是</a:t>
            </a:r>
            <a:r>
              <a:rPr lang="en-US" altLang="zh-CN" sz="2800" u="sng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个，其中动滑轮有</a:t>
            </a:r>
            <a:r>
              <a:rPr lang="en-US" altLang="zh-CN" sz="2800" u="sng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</a:p>
          <a:p>
            <a:pPr algn="just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）第一次实验测得滑轮组的机械效率为</a:t>
            </a:r>
            <a:r>
              <a:rPr lang="en-US" altLang="zh-CN" sz="2800" u="sng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，第二次实验时滑轮组的机械效率</a:t>
            </a:r>
            <a:r>
              <a:rPr lang="en-US" altLang="zh-CN" sz="2800" u="sng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（选填“大于”“小于”或“等于”）第一次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的机械效率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449" name="表格 1444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24484" y="4538712"/>
          <a:ext cx="9680573" cy="2116455"/>
        </p:xfrm>
        <a:graphic>
          <a:graphicData uri="http://schemas.openxmlformats.org/drawingml/2006/table">
            <a:tbl>
              <a:tblPr/>
              <a:tblGrid>
                <a:gridCol w="118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8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45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次数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钩码重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/N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钩码上升高度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/cm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弹簧测力计示数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/N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弹簧测力计移动距离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/cm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65C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443" name="TextBox 10"/>
          <p:cNvSpPr txBox="1">
            <a:spLocks noChangeArrowheads="1"/>
          </p:cNvSpPr>
          <p:nvPr/>
        </p:nvSpPr>
        <p:spPr bwMode="auto">
          <a:xfrm>
            <a:off x="6528048" y="2195118"/>
            <a:ext cx="9122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3</a:t>
            </a:r>
          </a:p>
        </p:txBody>
      </p:sp>
      <p:sp>
        <p:nvSpPr>
          <p:cNvPr id="14444" name="TextBox 10"/>
          <p:cNvSpPr txBox="1">
            <a:spLocks noChangeArrowheads="1"/>
          </p:cNvSpPr>
          <p:nvPr/>
        </p:nvSpPr>
        <p:spPr bwMode="auto">
          <a:xfrm>
            <a:off x="10272464" y="2195118"/>
            <a:ext cx="745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4445" name="TextBox 10"/>
          <p:cNvSpPr txBox="1">
            <a:spLocks noChangeArrowheads="1"/>
          </p:cNvSpPr>
          <p:nvPr/>
        </p:nvSpPr>
        <p:spPr bwMode="auto">
          <a:xfrm>
            <a:off x="7824192" y="2743338"/>
            <a:ext cx="18012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62.5%</a:t>
            </a:r>
          </a:p>
        </p:txBody>
      </p:sp>
      <p:sp>
        <p:nvSpPr>
          <p:cNvPr id="14446" name="TextBox 10"/>
          <p:cNvSpPr txBox="1">
            <a:spLocks noChangeArrowheads="1"/>
          </p:cNvSpPr>
          <p:nvPr/>
        </p:nvSpPr>
        <p:spPr bwMode="auto">
          <a:xfrm>
            <a:off x="4342795" y="3302118"/>
            <a:ext cx="12687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</a:t>
            </a:r>
          </a:p>
        </p:txBody>
      </p:sp>
      <p:grpSp>
        <p:nvGrpSpPr>
          <p:cNvPr id="9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0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" grpId="0"/>
      <p:bldP spid="14444" grpId="0"/>
      <p:bldP spid="14445" grpId="0"/>
      <p:bldP spid="14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5240" descr="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856"/>
          <a:stretch>
            <a:fillRect/>
          </a:stretch>
        </p:blipFill>
        <p:spPr bwMode="auto">
          <a:xfrm>
            <a:off x="6384032" y="3242105"/>
            <a:ext cx="4680520" cy="168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测量斜面的机械效率</a:t>
              </a: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84006" y="1514179"/>
            <a:ext cx="17528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实验猜想 </a:t>
            </a: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889562" y="3674703"/>
            <a:ext cx="17401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实验器材</a:t>
            </a:r>
            <a:r>
              <a:rPr lang="en-US" altLang="zh-CN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911819" y="5412318"/>
            <a:ext cx="1812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注意事项</a:t>
            </a:r>
            <a:r>
              <a:rPr lang="en-US" altLang="zh-CN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743993" y="1501668"/>
            <a:ext cx="7056784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斜面的机械效率可能与斜面的倾斜程度有关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743993" y="5419055"/>
            <a:ext cx="6628591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要匀速拉动物体，拉力要与斜面平行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48791" y="3481708"/>
            <a:ext cx="3787193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6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弹簧测力计、刻度尺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、长木板、木块</a:t>
            </a:r>
            <a:endParaRPr lang="zh-CN" altLang="en-US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876821" y="2465652"/>
            <a:ext cx="17528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实验原理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956779" y="2196411"/>
            <a:ext cx="3371215" cy="1112523"/>
            <a:chOff x="5343" y="2374"/>
            <a:chExt cx="5309" cy="1752"/>
          </a:xfrm>
        </p:grpSpPr>
        <p:grpSp>
          <p:nvGrpSpPr>
            <p:cNvPr id="28" name="组合 66586"/>
            <p:cNvGrpSpPr/>
            <p:nvPr/>
          </p:nvGrpSpPr>
          <p:grpSpPr bwMode="auto">
            <a:xfrm>
              <a:off x="6464" y="2374"/>
              <a:ext cx="1683" cy="1685"/>
              <a:chOff x="2082" y="2241"/>
              <a:chExt cx="505" cy="674"/>
            </a:xfrm>
          </p:grpSpPr>
          <p:sp>
            <p:nvSpPr>
              <p:cNvPr id="35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4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文本框 66577"/>
              <p:cNvSpPr txBox="1">
                <a:spLocks noChangeArrowheads="1"/>
              </p:cNvSpPr>
              <p:nvPr/>
            </p:nvSpPr>
            <p:spPr bwMode="auto">
              <a:xfrm>
                <a:off x="2092" y="2241"/>
                <a:ext cx="495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r>
                  <a:rPr lang="zh-CN" altLang="en-US" sz="2800" baseline="-25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有用</a:t>
                </a:r>
              </a:p>
            </p:txBody>
          </p:sp>
          <p:sp>
            <p:nvSpPr>
              <p:cNvPr id="37" name="文本框 66578"/>
              <p:cNvSpPr txBox="1">
                <a:spLocks noChangeArrowheads="1"/>
              </p:cNvSpPr>
              <p:nvPr/>
            </p:nvSpPr>
            <p:spPr bwMode="auto">
              <a:xfrm>
                <a:off x="2124" y="2585"/>
                <a:ext cx="383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r>
                  <a:rPr lang="en-US" altLang="zh-CN" sz="2800" b="1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</a:t>
                </a:r>
              </a:p>
            </p:txBody>
          </p:sp>
        </p:grpSp>
        <p:grpSp>
          <p:nvGrpSpPr>
            <p:cNvPr id="29" name="组合 66587"/>
            <p:cNvGrpSpPr/>
            <p:nvPr/>
          </p:nvGrpSpPr>
          <p:grpSpPr bwMode="auto">
            <a:xfrm>
              <a:off x="9195" y="2478"/>
              <a:ext cx="1457" cy="1648"/>
              <a:chOff x="3216" y="2263"/>
              <a:chExt cx="437" cy="659"/>
            </a:xfrm>
          </p:grpSpPr>
          <p:sp>
            <p:nvSpPr>
              <p:cNvPr id="32" name="文本框 66581"/>
              <p:cNvSpPr txBox="1">
                <a:spLocks noChangeArrowheads="1"/>
              </p:cNvSpPr>
              <p:nvPr/>
            </p:nvSpPr>
            <p:spPr bwMode="auto">
              <a:xfrm>
                <a:off x="3273" y="2263"/>
                <a:ext cx="326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Gh</a:t>
                </a:r>
              </a:p>
            </p:txBody>
          </p:sp>
          <p:sp>
            <p:nvSpPr>
              <p:cNvPr id="33" name="文本框 66582"/>
              <p:cNvSpPr txBox="1">
                <a:spLocks noChangeArrowheads="1"/>
              </p:cNvSpPr>
              <p:nvPr/>
            </p:nvSpPr>
            <p:spPr bwMode="auto">
              <a:xfrm>
                <a:off x="3303" y="2592"/>
                <a:ext cx="266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Fs</a:t>
                </a:r>
                <a:endParaRPr lang="en-US" altLang="zh-CN" sz="2800" b="1" i="1" baseline="-25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直接连接符 66583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43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8226" y="2798"/>
              <a:ext cx="848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31" name="文本框 30"/>
            <p:cNvSpPr txBox="1">
              <a:spLocks noChangeArrowheads="1"/>
            </p:cNvSpPr>
            <p:nvPr/>
          </p:nvSpPr>
          <p:spPr bwMode="auto">
            <a:xfrm>
              <a:off x="5343" y="2774"/>
              <a:ext cx="138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η</a:t>
              </a:r>
              <a:r>
                <a:rPr lang="zh-CN" altLang="en-US" sz="28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文本框 47109"/>
          <p:cNvSpPr txBox="1">
            <a:spLocks noChangeArrowheads="1"/>
          </p:cNvSpPr>
          <p:nvPr/>
        </p:nvSpPr>
        <p:spPr bwMode="auto">
          <a:xfrm>
            <a:off x="1055440" y="1484784"/>
            <a:ext cx="10153128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测量木块的重量，记录数据；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把木块用弹簧测力计沿斜面匀速向上拉；分别记录拉力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、木块沿斜面移动的距离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、小车上升的高度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改变斜面的倾斜程度，重复步骤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84006" y="820096"/>
            <a:ext cx="17528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实验过程 </a:t>
            </a:r>
          </a:p>
        </p:txBody>
      </p:sp>
      <p:pic>
        <p:nvPicPr>
          <p:cNvPr id="9" name="图片 95240" descr="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856"/>
          <a:stretch>
            <a:fillRect/>
          </a:stretch>
        </p:blipFill>
        <p:spPr bwMode="auto">
          <a:xfrm>
            <a:off x="3143672" y="4303908"/>
            <a:ext cx="5472608" cy="197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58369"/>
          <p:cNvSpPr>
            <a:spLocks noGrp="1" noChangeArrowheads="1"/>
          </p:cNvSpPr>
          <p:nvPr>
            <p:ph type="title"/>
          </p:nvPr>
        </p:nvSpPr>
        <p:spPr bwMode="auto">
          <a:xfrm>
            <a:off x="919889" y="836712"/>
            <a:ext cx="2487083" cy="454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l"/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</a:rPr>
              <a:t>记录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</a:rPr>
              <a:t>数据</a:t>
            </a:r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</a:rPr>
              <a:t>：</a:t>
            </a:r>
          </a:p>
        </p:txBody>
      </p:sp>
      <p:graphicFrame>
        <p:nvGraphicFramePr>
          <p:cNvPr id="58442" name="内容占位符 58441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911424" y="1489348"/>
          <a:ext cx="10601012" cy="4808220"/>
        </p:xfrm>
        <a:graphic>
          <a:graphicData uri="http://schemas.openxmlformats.org/drawingml/2006/table">
            <a:tbl>
              <a:tblPr/>
              <a:tblGrid>
                <a:gridCol w="140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3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992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斜面的倾斜程度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木块重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/N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斜面高度</a:t>
                      </a: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/m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沿斜面拉力</a:t>
                      </a: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/N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斜面长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/m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有用功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2400" b="0" baseline="-25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/J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Gh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总功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2400" b="0" baseline="-25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/J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lang="en-US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Fs</a:t>
                      </a: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机械效率</a:t>
                      </a:r>
                      <a:r>
                        <a:rPr lang="el-GR" altLang="zh-CN" sz="2400" b="0" i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η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较缓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较陡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最陡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121920" marR="121920" anchor="ctr">
                    <a:lnL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86" name="文本框 58418"/>
          <p:cNvSpPr txBox="1">
            <a:spLocks noChangeArrowheads="1"/>
          </p:cNvSpPr>
          <p:nvPr/>
        </p:nvSpPr>
        <p:spPr bwMode="auto">
          <a:xfrm>
            <a:off x="5351056" y="2006873"/>
            <a:ext cx="11535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420" name="文本框 58419"/>
          <p:cNvSpPr txBox="1">
            <a:spLocks noChangeArrowheads="1"/>
          </p:cNvSpPr>
          <p:nvPr/>
        </p:nvSpPr>
        <p:spPr bwMode="auto">
          <a:xfrm>
            <a:off x="3464895" y="3448134"/>
            <a:ext cx="11017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0.06</a:t>
            </a:r>
          </a:p>
        </p:txBody>
      </p:sp>
      <p:sp>
        <p:nvSpPr>
          <p:cNvPr id="58421" name="文本框 58420"/>
          <p:cNvSpPr txBox="1">
            <a:spLocks noChangeArrowheads="1"/>
          </p:cNvSpPr>
          <p:nvPr/>
        </p:nvSpPr>
        <p:spPr bwMode="auto">
          <a:xfrm>
            <a:off x="2428575" y="3448134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1.7</a:t>
            </a:r>
          </a:p>
        </p:txBody>
      </p:sp>
      <p:sp>
        <p:nvSpPr>
          <p:cNvPr id="14389" name="文本框 58421"/>
          <p:cNvSpPr txBox="1">
            <a:spLocks noChangeArrowheads="1"/>
          </p:cNvSpPr>
          <p:nvPr/>
        </p:nvSpPr>
        <p:spPr bwMode="auto">
          <a:xfrm>
            <a:off x="5448424" y="2078311"/>
            <a:ext cx="7683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423" name="文本框 58422"/>
          <p:cNvSpPr txBox="1">
            <a:spLocks noChangeArrowheads="1"/>
          </p:cNvSpPr>
          <p:nvPr/>
        </p:nvSpPr>
        <p:spPr bwMode="auto">
          <a:xfrm>
            <a:off x="2374600" y="4514806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1.7</a:t>
            </a:r>
          </a:p>
        </p:txBody>
      </p:sp>
      <p:sp>
        <p:nvSpPr>
          <p:cNvPr id="58424" name="文本框 58423"/>
          <p:cNvSpPr txBox="1">
            <a:spLocks noChangeArrowheads="1"/>
          </p:cNvSpPr>
          <p:nvPr/>
        </p:nvSpPr>
        <p:spPr bwMode="auto">
          <a:xfrm>
            <a:off x="2374600" y="5536505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1.7</a:t>
            </a:r>
          </a:p>
        </p:txBody>
      </p:sp>
      <p:sp>
        <p:nvSpPr>
          <p:cNvPr id="58425" name="文本框 58424"/>
          <p:cNvSpPr txBox="1">
            <a:spLocks noChangeArrowheads="1"/>
          </p:cNvSpPr>
          <p:nvPr/>
        </p:nvSpPr>
        <p:spPr bwMode="auto">
          <a:xfrm>
            <a:off x="3583958" y="4529911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</a:p>
        </p:txBody>
      </p:sp>
      <p:sp>
        <p:nvSpPr>
          <p:cNvPr id="58426" name="文本框 58425"/>
          <p:cNvSpPr txBox="1">
            <a:spLocks noChangeArrowheads="1"/>
          </p:cNvSpPr>
          <p:nvPr/>
        </p:nvSpPr>
        <p:spPr bwMode="auto">
          <a:xfrm>
            <a:off x="3503205" y="5536505"/>
            <a:ext cx="11023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0.14</a:t>
            </a:r>
          </a:p>
        </p:txBody>
      </p:sp>
      <p:sp>
        <p:nvSpPr>
          <p:cNvPr id="58427" name="文本框 58426"/>
          <p:cNvSpPr txBox="1">
            <a:spLocks noChangeArrowheads="1"/>
          </p:cNvSpPr>
          <p:nvPr/>
        </p:nvSpPr>
        <p:spPr bwMode="auto">
          <a:xfrm>
            <a:off x="4871357" y="3448134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</a:t>
            </a:r>
          </a:p>
        </p:txBody>
      </p:sp>
      <p:sp>
        <p:nvSpPr>
          <p:cNvPr id="58428" name="文本框 58427"/>
          <p:cNvSpPr txBox="1">
            <a:spLocks noChangeArrowheads="1"/>
          </p:cNvSpPr>
          <p:nvPr/>
        </p:nvSpPr>
        <p:spPr bwMode="auto">
          <a:xfrm>
            <a:off x="4871357" y="4529911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</a:p>
        </p:txBody>
      </p:sp>
      <p:sp>
        <p:nvSpPr>
          <p:cNvPr id="58429" name="文本框 58428"/>
          <p:cNvSpPr txBox="1">
            <a:spLocks noChangeArrowheads="1"/>
          </p:cNvSpPr>
          <p:nvPr/>
        </p:nvSpPr>
        <p:spPr bwMode="auto">
          <a:xfrm>
            <a:off x="4871357" y="5536505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</a:t>
            </a:r>
          </a:p>
        </p:txBody>
      </p:sp>
      <p:sp>
        <p:nvSpPr>
          <p:cNvPr id="58430" name="文本框 58429"/>
          <p:cNvSpPr txBox="1">
            <a:spLocks noChangeArrowheads="1"/>
          </p:cNvSpPr>
          <p:nvPr/>
        </p:nvSpPr>
        <p:spPr bwMode="auto">
          <a:xfrm>
            <a:off x="6111575" y="3448134"/>
            <a:ext cx="98171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0.82</a:t>
            </a:r>
          </a:p>
        </p:txBody>
      </p:sp>
      <p:sp>
        <p:nvSpPr>
          <p:cNvPr id="58431" name="文本框 58430"/>
          <p:cNvSpPr txBox="1">
            <a:spLocks noChangeArrowheads="1"/>
          </p:cNvSpPr>
          <p:nvPr/>
        </p:nvSpPr>
        <p:spPr bwMode="auto">
          <a:xfrm>
            <a:off x="6084063" y="4529911"/>
            <a:ext cx="9820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0.82</a:t>
            </a:r>
          </a:p>
        </p:txBody>
      </p:sp>
      <p:sp>
        <p:nvSpPr>
          <p:cNvPr id="58432" name="文本框 58431"/>
          <p:cNvSpPr txBox="1">
            <a:spLocks noChangeArrowheads="1"/>
          </p:cNvSpPr>
          <p:nvPr/>
        </p:nvSpPr>
        <p:spPr bwMode="auto">
          <a:xfrm>
            <a:off x="6095493" y="5536505"/>
            <a:ext cx="9820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0.82</a:t>
            </a:r>
          </a:p>
        </p:txBody>
      </p:sp>
      <p:sp>
        <p:nvSpPr>
          <p:cNvPr id="58433" name="文本框 58432"/>
          <p:cNvSpPr txBox="1">
            <a:spLocks noChangeArrowheads="1"/>
          </p:cNvSpPr>
          <p:nvPr/>
        </p:nvSpPr>
        <p:spPr bwMode="auto">
          <a:xfrm>
            <a:off x="7478730" y="3448134"/>
            <a:ext cx="863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</a:p>
        </p:txBody>
      </p:sp>
      <p:sp>
        <p:nvSpPr>
          <p:cNvPr id="58434" name="文本框 58433"/>
          <p:cNvSpPr txBox="1">
            <a:spLocks noChangeArrowheads="1"/>
          </p:cNvSpPr>
          <p:nvPr/>
        </p:nvSpPr>
        <p:spPr bwMode="auto">
          <a:xfrm>
            <a:off x="7431560" y="4529911"/>
            <a:ext cx="9579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0.17</a:t>
            </a:r>
          </a:p>
        </p:txBody>
      </p:sp>
      <p:sp>
        <p:nvSpPr>
          <p:cNvPr id="58435" name="文本框 58434"/>
          <p:cNvSpPr txBox="1">
            <a:spLocks noChangeArrowheads="1"/>
          </p:cNvSpPr>
          <p:nvPr/>
        </p:nvSpPr>
        <p:spPr bwMode="auto">
          <a:xfrm>
            <a:off x="7431560" y="5536505"/>
            <a:ext cx="9579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0.24</a:t>
            </a:r>
          </a:p>
        </p:txBody>
      </p:sp>
      <p:sp>
        <p:nvSpPr>
          <p:cNvPr id="58436" name="文本框 58435"/>
          <p:cNvSpPr txBox="1">
            <a:spLocks noChangeArrowheads="1"/>
          </p:cNvSpPr>
          <p:nvPr/>
        </p:nvSpPr>
        <p:spPr bwMode="auto">
          <a:xfrm>
            <a:off x="8907480" y="3448134"/>
            <a:ext cx="9588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0.33</a:t>
            </a:r>
          </a:p>
        </p:txBody>
      </p:sp>
      <p:sp>
        <p:nvSpPr>
          <p:cNvPr id="58437" name="文本框 58436"/>
          <p:cNvSpPr txBox="1">
            <a:spLocks noChangeArrowheads="1"/>
          </p:cNvSpPr>
          <p:nvPr/>
        </p:nvSpPr>
        <p:spPr bwMode="auto">
          <a:xfrm>
            <a:off x="8907290" y="4529911"/>
            <a:ext cx="9592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0.41</a:t>
            </a:r>
          </a:p>
        </p:txBody>
      </p:sp>
      <p:sp>
        <p:nvSpPr>
          <p:cNvPr id="58438" name="文本框 58437"/>
          <p:cNvSpPr txBox="1">
            <a:spLocks noChangeArrowheads="1"/>
          </p:cNvSpPr>
          <p:nvPr/>
        </p:nvSpPr>
        <p:spPr bwMode="auto">
          <a:xfrm>
            <a:off x="8831797" y="5536505"/>
            <a:ext cx="11032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0.49</a:t>
            </a:r>
          </a:p>
        </p:txBody>
      </p:sp>
      <p:sp>
        <p:nvSpPr>
          <p:cNvPr id="58439" name="文本框 58438"/>
          <p:cNvSpPr txBox="1">
            <a:spLocks noChangeArrowheads="1"/>
          </p:cNvSpPr>
          <p:nvPr/>
        </p:nvSpPr>
        <p:spPr bwMode="auto">
          <a:xfrm>
            <a:off x="10218120" y="3448134"/>
            <a:ext cx="11512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58440" name="文本框 58439"/>
          <p:cNvSpPr txBox="1">
            <a:spLocks noChangeArrowheads="1"/>
          </p:cNvSpPr>
          <p:nvPr/>
        </p:nvSpPr>
        <p:spPr bwMode="auto">
          <a:xfrm>
            <a:off x="10218014" y="4529911"/>
            <a:ext cx="11514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58441" name="文本框 58440"/>
          <p:cNvSpPr txBox="1">
            <a:spLocks noChangeArrowheads="1"/>
          </p:cNvSpPr>
          <p:nvPr/>
        </p:nvSpPr>
        <p:spPr bwMode="auto">
          <a:xfrm>
            <a:off x="10218014" y="5536505"/>
            <a:ext cx="11514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0" grpId="0"/>
      <p:bldP spid="58421" grpId="0"/>
      <p:bldP spid="58423" grpId="0"/>
      <p:bldP spid="58424" grpId="0"/>
      <p:bldP spid="58425" grpId="0"/>
      <p:bldP spid="58426" grpId="0"/>
      <p:bldP spid="58427" grpId="0"/>
      <p:bldP spid="58428" grpId="0"/>
      <p:bldP spid="58429" grpId="0"/>
      <p:bldP spid="58430" grpId="0"/>
      <p:bldP spid="58431" grpId="0"/>
      <p:bldP spid="58432" grpId="0"/>
      <p:bldP spid="58433" grpId="0"/>
      <p:bldP spid="58434" grpId="0"/>
      <p:bldP spid="58435" grpId="0"/>
      <p:bldP spid="58436" grpId="0"/>
      <p:bldP spid="58437" grpId="0"/>
      <p:bldP spid="58438" grpId="0"/>
      <p:bldP spid="58439" grpId="0"/>
      <p:bldP spid="58440" grpId="0"/>
      <p:bldP spid="58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3">
            <a:extLst>
              <a:ext uri="{FF2B5EF4-FFF2-40B4-BE49-F238E27FC236}">
                <a16:creationId xmlns:a16="http://schemas.microsoft.com/office/drawing/2014/main" id="{6E779EE4-AF16-4FDB-9380-7A1DE2086B33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0EF2CC9E-8C5D-44D7-9680-34ABCBEA3C9F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D35021A0-5154-4A79-9904-1526DB6079E2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F26312B4-76A7-4F71-BBAE-3D3159974C82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9B702E98-67A7-4CE3-900F-F7BC53BA9D68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FB62325B-1649-4AFA-BC2A-4740243A249F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C934E421-6EB7-411B-8A08-4ECE4A08BB65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3525C85-07B2-4CA9-B6DD-82CB6217DCE0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F8179A13-D03A-4FD9-BE1E-9574A0D235D6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195CA705-5AB4-42A7-9A4A-C8BFA3889964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12544D84-838A-484D-AE66-A922819F17AF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09386480-D32A-4360-9932-8D22EAAFCFA3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CB49AB1-15EE-4457-A0CC-BF12E5CF2A95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007C4E73-D41A-45F7-A901-A0BFED8652A8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C0560D5-3CC4-4B2A-B26B-EB79677D96B1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D95BB78-FD8A-428E-ADBF-4766B23E85DB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2E7CD38F-9F96-413D-89AF-EC59E80C56CD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DA9522C1-D9AE-4724-86DF-86B8FF79EC6F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6B5416DE-2E6E-4349-A146-361907409902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501F961F-5B59-43FC-A283-29F33A220ADB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D7C30110-8E3A-4275-BBB3-825E1FA66B44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40C7981-6B70-475C-985C-3F70687A07DF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18A27B60-197B-42A7-ABB9-6747BE14AB22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BE710DF3-E3DC-4810-91C3-6A2F1860951C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62E5640C-4E8E-4218-8F62-4A2D4AEEF53B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4BCC96CC-8DCE-4FF9-9B89-A6B74EA850A5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D1FCB4BC-933D-4C3F-9CBF-98B40152D710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0819C854-607C-4E94-B540-68EBB03CF5CA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280C6228-B35D-400F-B08B-76DEF19C87CD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EFA29B45-C8AA-4EF6-BA82-B0366B3A0EA2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E20C0BAC-1E96-4000-BA9D-C2F4218416E8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F4BC61D-584F-4843-8A33-FBB12E84E714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EDAE5C39-F411-4F37-B67C-8C8EC88CBDA4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767EC0B5-526B-41A8-9FDA-9841779B3B1C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3DE1D83-974B-4F98-BA37-2AA77C471D0B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68219F55-1A61-467A-846D-ADFA45195AA9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2FD0DC6B-916D-4A49-BA23-0851BF386B1E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F993AB2B-6EE5-4AD5-BD09-CB61E9D2D604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29146E05-10F9-422E-85BA-3CF32A21CFAA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FDD7B4F0-B75B-43B2-9967-791AD3BCFD79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92CD4E1A-95EC-401A-9216-F946FD7DDFC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CA645FF3-19D1-403D-9B17-DC309ACEC35E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8135A90-B913-48E6-899A-1FBA3869E9ED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39DB7945-11A2-4870-A540-6F29D42CDFE6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9837B37F-D711-4777-A690-2060E345F146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0533F82C-8B91-41E0-9EC1-244E56237B86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2C10BAD2-50B8-4A8D-B03C-E9977F26D2C0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DC1B5916-976D-4210-B353-258DF590184A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818C4378-30B0-44B5-B6F0-4E4F169570EB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307A6EBE-F9EE-4A7B-BEB0-1B474CE42E58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EAA4C6E8-40DE-4B02-A6C4-67375CE8A24C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5EFC49D0-CBDF-4DCC-82A4-B1479B0EF08F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458F291-E4B5-4725-B6D3-F42710C158D4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7057F361-14B6-453A-AFAD-EFDD250DE1F4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627E2820-639B-41D7-AE30-9209BA7142C2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AEAEF247-03D5-429C-9BA9-CB68DDF2AB07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43B478CC-FC27-4AE4-A433-D7C68EFA8E9C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C7E17CF9-620E-4D15-9F3B-1413127DEEB2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1991543" y="5289362"/>
            <a:ext cx="3582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演示：测量斜面机械效率</a:t>
            </a:r>
          </a:p>
        </p:txBody>
      </p:sp>
      <p:pic>
        <p:nvPicPr>
          <p:cNvPr id="11" name="Picture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>
            <a:fillRect/>
          </a:stretch>
        </p:blipFill>
        <p:spPr bwMode="auto">
          <a:xfrm>
            <a:off x="1055440" y="1268760"/>
            <a:ext cx="5757432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3" y="1484783"/>
            <a:ext cx="5322366" cy="2984811"/>
          </a:xfrm>
          <a:prstGeom prst="rect">
            <a:avLst/>
          </a:prstGeom>
        </p:spPr>
      </p:pic>
      <p:sp>
        <p:nvSpPr>
          <p:cNvPr id="12" name="任意多边形: 形状 12">
            <a:hlinkClick r:id="rId2" action="ppaction://hlinkfile"/>
          </p:cNvPr>
          <p:cNvSpPr/>
          <p:nvPr/>
        </p:nvSpPr>
        <p:spPr>
          <a:xfrm>
            <a:off x="3575719" y="2508875"/>
            <a:ext cx="936625" cy="936625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7248128" y="2348880"/>
            <a:ext cx="3960440" cy="2390442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lvl="0" indent="0" defTabSz="914400" eaLnBrk="1" latinLnBrk="0" hangingPunct="1">
              <a:lnSpc>
                <a:spcPct val="120000"/>
              </a:lnSpc>
              <a:buNone/>
              <a:defRPr sz="2800" b="1" i="0" u="none" baseline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lvl="2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lvl="3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lvl="4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noProof="1"/>
              <a:t>结论：</a:t>
            </a:r>
          </a:p>
          <a:p>
            <a:r>
              <a:rPr lang="zh-CN" altLang="en-US" b="0" noProof="1">
                <a:solidFill>
                  <a:schemeClr val="tx1"/>
                </a:solidFill>
              </a:rPr>
              <a:t>光滑程度相同的斜面，</a:t>
            </a:r>
            <a:r>
              <a:rPr lang="zh-CN" altLang="en-US" b="0" noProof="1">
                <a:solidFill>
                  <a:srgbClr val="FF0000"/>
                </a:solidFill>
              </a:rPr>
              <a:t>斜面越倾斜</a:t>
            </a:r>
            <a:r>
              <a:rPr lang="zh-CN" altLang="en-US" b="0" noProof="1">
                <a:solidFill>
                  <a:schemeClr val="tx1"/>
                </a:solidFill>
              </a:rPr>
              <a:t>，越费力，</a:t>
            </a:r>
            <a:r>
              <a:rPr lang="zh-CN" altLang="en-US" b="0" noProof="1">
                <a:solidFill>
                  <a:srgbClr val="FF0000"/>
                </a:solidFill>
              </a:rPr>
              <a:t>机械效率越高</a:t>
            </a:r>
            <a:r>
              <a:rPr lang="zh-CN" altLang="en-US" b="0" noProof="1">
                <a:solidFill>
                  <a:schemeClr val="tx1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8" name="文本框 58417"/>
          <p:cNvSpPr txBox="1">
            <a:spLocks noChangeArrowheads="1"/>
          </p:cNvSpPr>
          <p:nvPr/>
        </p:nvSpPr>
        <p:spPr bwMode="auto">
          <a:xfrm>
            <a:off x="1343660" y="2073910"/>
            <a:ext cx="10351135" cy="3039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ts val="5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斜面的倾斜程度</a:t>
            </a:r>
          </a:p>
          <a:p>
            <a:pPr>
              <a:lnSpc>
                <a:spcPct val="170000"/>
              </a:lnSpc>
              <a:spcBef>
                <a:spcPts val="5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（光滑程度一样的斜面，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倾斜程度越大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，机械效率越高）</a:t>
            </a:r>
          </a:p>
          <a:p>
            <a:pPr>
              <a:lnSpc>
                <a:spcPct val="170000"/>
              </a:lnSpc>
              <a:spcBef>
                <a:spcPts val="5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斜面的粗糙程度</a:t>
            </a:r>
          </a:p>
          <a:p>
            <a:pPr>
              <a:lnSpc>
                <a:spcPct val="170000"/>
              </a:lnSpc>
              <a:spcBef>
                <a:spcPts val="5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（倾斜程度一样的斜面，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斜面越光滑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，机械效率越高）</a:t>
            </a:r>
          </a:p>
        </p:txBody>
      </p:sp>
      <p:sp>
        <p:nvSpPr>
          <p:cNvPr id="15363" name="文本框 3"/>
          <p:cNvSpPr txBox="1">
            <a:spLocks noChangeArrowheads="1"/>
          </p:cNvSpPr>
          <p:nvPr/>
        </p:nvSpPr>
        <p:spPr bwMode="auto">
          <a:xfrm>
            <a:off x="1343343" y="1018704"/>
            <a:ext cx="4134465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影响斜面机械效率的因素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39416" y="1017224"/>
            <a:ext cx="10360912" cy="21605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如图，在斜面上将一个重为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的物体匀速从斜面底端拉到顶端，沿斜面向上的拉力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，斜面长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2m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、斜面高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0.5m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。下列说法正确的是（　　）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74688" y="3068960"/>
            <a:ext cx="6816080" cy="284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．克服物体重力做功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50J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．额外功为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18J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．物体受到的摩擦力为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2.75N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．斜面的机械效率为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67.5%</a:t>
            </a:r>
          </a:p>
        </p:txBody>
      </p:sp>
      <p:sp>
        <p:nvSpPr>
          <p:cNvPr id="12" name="矩形 11"/>
          <p:cNvSpPr/>
          <p:nvPr/>
        </p:nvSpPr>
        <p:spPr>
          <a:xfrm>
            <a:off x="3870170" y="2610828"/>
            <a:ext cx="42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pic>
        <p:nvPicPr>
          <p:cNvPr id="11" name="图片 95240" descr="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856"/>
          <a:stretch>
            <a:fillRect/>
          </a:stretch>
        </p:blipFill>
        <p:spPr bwMode="auto">
          <a:xfrm>
            <a:off x="6562201" y="3429000"/>
            <a:ext cx="4638127" cy="167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00735" y="1439863"/>
            <a:ext cx="1075563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如图所示，斜面长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5m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，高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1m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，木块重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，小明用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32N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的力将物体从底端沿斜面匀速拉到顶端，则下列说法正确的是（　　）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911424" y="3342422"/>
            <a:ext cx="6480720" cy="284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．小明做的有用功为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32J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．木块受到的摩擦力为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32N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．斜面的机械效率为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20%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．小明做的总功为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160J</a:t>
            </a:r>
          </a:p>
        </p:txBody>
      </p:sp>
      <p:sp>
        <p:nvSpPr>
          <p:cNvPr id="12" name="矩形 11"/>
          <p:cNvSpPr/>
          <p:nvPr/>
        </p:nvSpPr>
        <p:spPr>
          <a:xfrm>
            <a:off x="10257220" y="2359035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2670" y="3759835"/>
            <a:ext cx="3739515" cy="1793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03690" y="349885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"/>
          <p:cNvSpPr txBox="1">
            <a:spLocks noChangeArrowheads="1"/>
          </p:cNvSpPr>
          <p:nvPr/>
        </p:nvSpPr>
        <p:spPr bwMode="auto">
          <a:xfrm>
            <a:off x="1791196" y="1938339"/>
            <a:ext cx="1778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有用功</a:t>
            </a:r>
          </a:p>
        </p:txBody>
      </p:sp>
      <p:sp>
        <p:nvSpPr>
          <p:cNvPr id="21507" name="文本框 3"/>
          <p:cNvSpPr txBox="1">
            <a:spLocks noChangeArrowheads="1"/>
          </p:cNvSpPr>
          <p:nvPr/>
        </p:nvSpPr>
        <p:spPr bwMode="auto">
          <a:xfrm>
            <a:off x="3804147" y="1938339"/>
            <a:ext cx="53488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对人们有用的必须要做的功</a:t>
            </a:r>
          </a:p>
        </p:txBody>
      </p:sp>
      <p:sp>
        <p:nvSpPr>
          <p:cNvPr id="21508" name="文本框 4"/>
          <p:cNvSpPr txBox="1">
            <a:spLocks noChangeArrowheads="1"/>
          </p:cNvSpPr>
          <p:nvPr/>
        </p:nvSpPr>
        <p:spPr bwMode="auto">
          <a:xfrm>
            <a:off x="3804147" y="2649539"/>
            <a:ext cx="61870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并非我们需要但又不得不做的功</a:t>
            </a:r>
          </a:p>
        </p:txBody>
      </p:sp>
      <p:sp>
        <p:nvSpPr>
          <p:cNvPr id="21509" name="文本框 5"/>
          <p:cNvSpPr txBox="1">
            <a:spLocks noChangeArrowheads="1"/>
          </p:cNvSpPr>
          <p:nvPr/>
        </p:nvSpPr>
        <p:spPr bwMode="auto">
          <a:xfrm>
            <a:off x="3804147" y="3357564"/>
            <a:ext cx="47413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有用功与额外功的总和</a:t>
            </a:r>
          </a:p>
        </p:txBody>
      </p:sp>
      <p:sp>
        <p:nvSpPr>
          <p:cNvPr id="21510" name="文本框 6"/>
          <p:cNvSpPr txBox="1">
            <a:spLocks noChangeArrowheads="1"/>
          </p:cNvSpPr>
          <p:nvPr/>
        </p:nvSpPr>
        <p:spPr bwMode="auto">
          <a:xfrm>
            <a:off x="2290730" y="4895851"/>
            <a:ext cx="64029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有用功跟总功的比值叫做机械效率</a:t>
            </a:r>
          </a:p>
        </p:txBody>
      </p:sp>
      <p:sp>
        <p:nvSpPr>
          <p:cNvPr id="21512" name="文本框 9"/>
          <p:cNvSpPr txBox="1">
            <a:spLocks noChangeArrowheads="1"/>
          </p:cNvSpPr>
          <p:nvPr/>
        </p:nvSpPr>
        <p:spPr bwMode="auto">
          <a:xfrm>
            <a:off x="1775520" y="4149080"/>
            <a:ext cx="71056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什么是机械效率，表达式是什么？</a:t>
            </a:r>
          </a:p>
        </p:txBody>
      </p:sp>
      <p:sp>
        <p:nvSpPr>
          <p:cNvPr id="21516" name="文本框 2"/>
          <p:cNvSpPr txBox="1">
            <a:spLocks noChangeArrowheads="1"/>
          </p:cNvSpPr>
          <p:nvPr/>
        </p:nvSpPr>
        <p:spPr bwMode="auto">
          <a:xfrm>
            <a:off x="1812363" y="2649539"/>
            <a:ext cx="1778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额外功</a:t>
            </a:r>
          </a:p>
        </p:txBody>
      </p:sp>
      <p:sp>
        <p:nvSpPr>
          <p:cNvPr id="21517" name="文本框 2"/>
          <p:cNvSpPr txBox="1">
            <a:spLocks noChangeArrowheads="1"/>
          </p:cNvSpPr>
          <p:nvPr/>
        </p:nvSpPr>
        <p:spPr bwMode="auto">
          <a:xfrm>
            <a:off x="1812363" y="3357564"/>
            <a:ext cx="1778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总功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8009225" y="4581128"/>
            <a:ext cx="2091267" cy="1040427"/>
            <a:chOff x="10779" y="4540"/>
            <a:chExt cx="2470" cy="1639"/>
          </a:xfrm>
        </p:grpSpPr>
        <p:grpSp>
          <p:nvGrpSpPr>
            <p:cNvPr id="5" name="组合 66586"/>
            <p:cNvGrpSpPr/>
            <p:nvPr/>
          </p:nvGrpSpPr>
          <p:grpSpPr bwMode="auto">
            <a:xfrm>
              <a:off x="11814" y="4540"/>
              <a:ext cx="1435" cy="1639"/>
              <a:chOff x="2082" y="2247"/>
              <a:chExt cx="574" cy="656"/>
            </a:xfrm>
          </p:grpSpPr>
          <p:sp>
            <p:nvSpPr>
              <p:cNvPr id="66577" name="直接连接符 66576"/>
              <p:cNvSpPr/>
              <p:nvPr/>
            </p:nvSpPr>
            <p:spPr>
              <a:xfrm>
                <a:off x="2082" y="2610"/>
                <a:ext cx="574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13" name="文本框 66577"/>
              <p:cNvSpPr txBox="1">
                <a:spLocks noChangeArrowheads="1"/>
              </p:cNvSpPr>
              <p:nvPr/>
            </p:nvSpPr>
            <p:spPr bwMode="auto">
              <a:xfrm>
                <a:off x="2124" y="2247"/>
                <a:ext cx="496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r>
                  <a:rPr lang="zh-CN" altLang="en-US" sz="2800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有用</a:t>
                </a:r>
              </a:p>
            </p:txBody>
          </p:sp>
          <p:sp>
            <p:nvSpPr>
              <p:cNvPr id="8214" name="文本框 66578"/>
              <p:cNvSpPr txBox="1">
                <a:spLocks noChangeArrowheads="1"/>
              </p:cNvSpPr>
              <p:nvPr/>
            </p:nvSpPr>
            <p:spPr bwMode="auto">
              <a:xfrm>
                <a:off x="2186" y="2573"/>
                <a:ext cx="383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W</a:t>
                </a:r>
                <a:r>
                  <a:rPr lang="en-US" altLang="zh-CN" sz="2800" b="1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总</a:t>
                </a:r>
              </a:p>
            </p:txBody>
          </p:sp>
        </p:grpSp>
        <p:sp>
          <p:nvSpPr>
            <p:cNvPr id="8211" name="文本框 6"/>
            <p:cNvSpPr txBox="1">
              <a:spLocks noChangeArrowheads="1"/>
            </p:cNvSpPr>
            <p:nvPr/>
          </p:nvSpPr>
          <p:spPr bwMode="auto">
            <a:xfrm>
              <a:off x="10779" y="5002"/>
              <a:ext cx="921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η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</p:grpSp>
      <p:sp>
        <p:nvSpPr>
          <p:cNvPr id="9" name="左箭头 8"/>
          <p:cNvSpPr/>
          <p:nvPr/>
        </p:nvSpPr>
        <p:spPr>
          <a:xfrm flipH="1">
            <a:off x="3223333" y="2063750"/>
            <a:ext cx="480484" cy="287338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8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左箭头 9"/>
          <p:cNvSpPr/>
          <p:nvPr/>
        </p:nvSpPr>
        <p:spPr>
          <a:xfrm flipH="1">
            <a:off x="3223333" y="2773364"/>
            <a:ext cx="480484" cy="287337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8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左箭头 10"/>
          <p:cNvSpPr/>
          <p:nvPr/>
        </p:nvSpPr>
        <p:spPr>
          <a:xfrm flipH="1">
            <a:off x="3223333" y="3481388"/>
            <a:ext cx="480484" cy="287337"/>
          </a:xfrm>
          <a:prstGeom prst="leftArrow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8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03512" y="1196752"/>
            <a:ext cx="8970433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有用功、额外功、总功的概念是什么？</a:t>
            </a:r>
          </a:p>
        </p:txBody>
      </p:sp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3601085" y="5621655"/>
            <a:ext cx="37814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如何测量机械效率？</a:t>
            </a: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温故知新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21512" grpId="0"/>
      <p:bldP spid="21516" grpId="0"/>
      <p:bldP spid="21517" grpId="0"/>
      <p:bldP spid="9" grpId="0" bldLvl="0" animBg="1"/>
      <p:bldP spid="10" grpId="0" bldLvl="0" animBg="1"/>
      <p:bldP spid="11" grpId="0" bldLvl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199455" y="3284984"/>
            <a:ext cx="1171823" cy="1616153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txBody>
          <a:bodyPr wrap="square" lIns="72000" tIns="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测量机械效率</a:t>
            </a:r>
          </a:p>
        </p:txBody>
      </p:sp>
      <p:grpSp>
        <p:nvGrpSpPr>
          <p:cNvPr id="8" name="组合 24"/>
          <p:cNvGrpSpPr/>
          <p:nvPr/>
        </p:nvGrpSpPr>
        <p:grpSpPr>
          <a:xfrm>
            <a:off x="2423591" y="2636912"/>
            <a:ext cx="695494" cy="2364582"/>
            <a:chOff x="1775520" y="2156166"/>
            <a:chExt cx="695494" cy="236458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775520" y="3417803"/>
              <a:ext cx="335494" cy="11197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3287688" y="2348880"/>
            <a:ext cx="38164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测量滑轮组的机械效率</a:t>
            </a: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3359696" y="4725144"/>
            <a:ext cx="37444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测量斜面的机械效率</a:t>
            </a:r>
          </a:p>
        </p:txBody>
      </p:sp>
      <p:grpSp>
        <p:nvGrpSpPr>
          <p:cNvPr id="15" name="组合 1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6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7753361" y="1480815"/>
            <a:ext cx="273630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动滑轮重</a:t>
            </a:r>
          </a:p>
        </p:txBody>
      </p:sp>
      <p:sp>
        <p:nvSpPr>
          <p:cNvPr id="21" name="文本框 6"/>
          <p:cNvSpPr txBox="1">
            <a:spLocks noChangeArrowheads="1"/>
          </p:cNvSpPr>
          <p:nvPr/>
        </p:nvSpPr>
        <p:spPr bwMode="auto">
          <a:xfrm>
            <a:off x="7767709" y="2996672"/>
            <a:ext cx="273630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摩擦、绳重等</a:t>
            </a:r>
          </a:p>
        </p:txBody>
      </p:sp>
      <p:grpSp>
        <p:nvGrpSpPr>
          <p:cNvPr id="22" name="组合 53"/>
          <p:cNvGrpSpPr/>
          <p:nvPr/>
        </p:nvGrpSpPr>
        <p:grpSpPr>
          <a:xfrm>
            <a:off x="7392143" y="4149080"/>
            <a:ext cx="389283" cy="1619672"/>
            <a:chOff x="1775520" y="2156166"/>
            <a:chExt cx="695494" cy="236458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7824191" y="3933056"/>
            <a:ext cx="27363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ctr"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斜面的倾斜程度</a:t>
            </a:r>
          </a:p>
        </p:txBody>
      </p:sp>
      <p:sp>
        <p:nvSpPr>
          <p:cNvPr id="29" name="文本框 6"/>
          <p:cNvSpPr txBox="1">
            <a:spLocks noChangeArrowheads="1"/>
          </p:cNvSpPr>
          <p:nvPr/>
        </p:nvSpPr>
        <p:spPr bwMode="auto">
          <a:xfrm>
            <a:off x="7824190" y="5373216"/>
            <a:ext cx="273630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斜面的粗糙程度</a:t>
            </a:r>
          </a:p>
        </p:txBody>
      </p:sp>
      <p:grpSp>
        <p:nvGrpSpPr>
          <p:cNvPr id="30" name="组合 53"/>
          <p:cNvGrpSpPr/>
          <p:nvPr/>
        </p:nvGrpSpPr>
        <p:grpSpPr>
          <a:xfrm>
            <a:off x="7248127" y="1772816"/>
            <a:ext cx="389283" cy="1619672"/>
            <a:chOff x="1775520" y="2156166"/>
            <a:chExt cx="695494" cy="2364582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775520" y="3273787"/>
              <a:ext cx="335494" cy="1119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7755554" y="2210617"/>
            <a:ext cx="10081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物重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2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73113" y="1055560"/>
            <a:ext cx="10363447" cy="16435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．某同学想通过实验来探究“影响滑轮组的机械效率的因素”，如图所示，并测算了各次实验装置的机械效率。关于他的实验过程，下列说法中不正确的是（　　）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0721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58410" y="2560804"/>
            <a:ext cx="2978150" cy="243713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18704" y="2699781"/>
            <a:ext cx="10317856" cy="40134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．在①实验中，应匀速竖直向上拉动绳子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．由①②可知：滑轮组的机械效率与绳子</a:t>
            </a:r>
            <a:endParaRPr kumimoji="0" lang="en-US" altLang="zh-CN" sz="2800" b="0" i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的绕法无关	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．由②③可知：同一滑轮组提起物重越大，</a:t>
            </a:r>
            <a:endParaRPr kumimoji="0" lang="en-US" altLang="zh-CN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机械效率越低	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．为使实验的结论更具可靠性，应换用不同的装置进行多次实验归纳得出普遍规律</a:t>
            </a:r>
          </a:p>
        </p:txBody>
      </p:sp>
      <p:sp>
        <p:nvSpPr>
          <p:cNvPr id="11" name="矩形 10"/>
          <p:cNvSpPr/>
          <p:nvPr/>
        </p:nvSpPr>
        <p:spPr>
          <a:xfrm>
            <a:off x="5688024" y="2176561"/>
            <a:ext cx="42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055441" y="1052736"/>
            <a:ext cx="10009112" cy="2805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．如图所示，将重为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的物体匀速从斜面的底端拉到顶端。已知斜面的长是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5m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，高是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2m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，拉力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50N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，则该装置的机械效率为（　　）</a:t>
            </a: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983432" y="3089172"/>
            <a:ext cx="3672408" cy="284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40%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</a:p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50%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</a:p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80%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	</a:t>
            </a:r>
          </a:p>
          <a:p>
            <a:pPr marL="0" marR="0" lvl="0" indent="173355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</a:t>
            </a:r>
            <a:r>
              <a:rPr kumimoji="0" lang="en-US" altLang="zh-CN" sz="2800" b="0" i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5" name="矩形 4"/>
          <p:cNvSpPr/>
          <p:nvPr/>
        </p:nvSpPr>
        <p:spPr>
          <a:xfrm>
            <a:off x="2717147" y="2661295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3205069"/>
            <a:ext cx="3309902" cy="2306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12224" y="3334946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F</a:t>
            </a:r>
            <a:r>
              <a:rPr lang="zh-CN" altLang="en-US" sz="2800" dirty="0"/>
              <a:t>＝</a:t>
            </a:r>
            <a:r>
              <a:rPr lang="en-US" altLang="zh-CN" sz="2800" dirty="0"/>
              <a:t>50N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127448" y="928342"/>
            <a:ext cx="9937104" cy="4228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．有一个螺旋形滑梯高为</a:t>
            </a: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3m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，螺旋轨道滑行的距离为</a:t>
            </a: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5m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（如图）。把质量为</a:t>
            </a: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30kg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的小孩从滑梯的底部沿着螺旋轨道匀速推上滑梯的顶端。如果小孩受到的摩擦力为</a:t>
            </a: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30N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，则小孩受到沿滑梯向上的推力为</a:t>
            </a:r>
            <a:r>
              <a:rPr kumimoji="0" lang="zh-CN" altLang="en-US" sz="2800" b="0" i="0" u="sng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　  </a:t>
            </a:r>
            <a:r>
              <a:rPr kumimoji="0" lang="en-US" altLang="zh-CN" sz="2800" b="0" i="0" u="sng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sng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　</a:t>
            </a: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，滑梯的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机械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效率为</a:t>
            </a:r>
            <a:r>
              <a:rPr kumimoji="0" lang="zh-CN" altLang="en-US" sz="2800" b="0" i="0" u="sng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　</a:t>
            </a:r>
            <a:r>
              <a:rPr kumimoji="0" lang="en-US" altLang="zh-CN" sz="2800" b="0" i="0" u="sng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800" b="0" i="0" u="sng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　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。（</a:t>
            </a: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取</a:t>
            </a:r>
            <a:r>
              <a:rPr kumimoji="0" lang="en-US" altLang="zh-CN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10N/kg</a:t>
            </a:r>
            <a:r>
              <a:rPr kumimoji="0" lang="zh-CN" altLang="en-US" sz="2800" b="0" i="0" u="none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kumimoji="0" lang="zh-CN" altLang="en-US" sz="2800" b="0" i="0" u="none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1985" name="图片24" descr="C:\Users\Administrator\Desktop\u=2919147938,1784818955&amp;fm=15&amp;gp=0.jpgu=2919147938,1784818955&amp;fm=15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4247" y="3718599"/>
            <a:ext cx="3173730" cy="287718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976014" y="3116956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</a:t>
            </a:r>
          </a:p>
        </p:txBody>
      </p:sp>
      <p:sp>
        <p:nvSpPr>
          <p:cNvPr id="5" name="矩形 4"/>
          <p:cNvSpPr/>
          <p:nvPr/>
        </p:nvSpPr>
        <p:spPr>
          <a:xfrm>
            <a:off x="9639227" y="3116956"/>
            <a:ext cx="1220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7E356CC2-8F5D-40D9-B696-133E990DA119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2ED664DA-05CB-4659-8827-1FE2E531C627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37BE935A-C4BC-45FA-8FBB-817E9844E3AA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17794781-6037-4818-A545-C1B4D684AD07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7BB5CCB8-6CFB-45C0-8C06-8BFF4A41D07C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78CBB25D-E092-42AB-AD6B-86B294F6CE47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156A53C1-E78B-44A0-8C5F-ACE087C6AD4F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EC964F2A-305C-45FB-BB9E-6837FD536FB2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55D9EAFD-C06A-4DEE-A6C6-368708297825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B974B67-FAA4-41FE-8AED-06888C90BD16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65E0614-FB2C-4536-9193-9D1B937E40EE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8A09F6C-BFB8-43BC-B697-EBBD55F2F24B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D149314D-0D27-4524-94E7-C60D83DEDFFD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A560141E-67DC-4C22-8775-ADC975506B1B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A366ED0A-AACB-4051-BE04-6E0E44450D1A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E6D89F6A-C6AA-41E4-A44A-477E17B9C404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229F7862-5A33-4DC7-8D66-6984602F3087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F5A8E63A-E6D1-4AA7-9A0E-6C96F95F9C02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3795ACC5-F72D-4563-AB1E-BA6B3EA84CF0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4C1A32D-E077-4B8B-A815-816C095EAFF5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0A77667-589C-436D-9374-D8C18EFE097E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7878A4BC-578E-467F-BE60-DD175FECD5FF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E80E12F1-71D3-44E6-815A-7C2C32988A42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AE5A0749-00DB-4C97-B2DB-1568A283309C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9E24FD8F-2E69-4AB2-A616-264F93614CD5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22D99A6A-B75E-4AE0-8754-48BAA55C4C42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3C1C703-A627-45C2-A4E1-2B12EE668977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542CE77F-55A8-4BC7-B4F4-7CE2178A0E2F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1B685F78-1824-4C32-866B-D018BA23DE04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414844A9-A6C7-4F9D-A49D-F626CA0DC778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868ABCC1-2CFD-461F-BAA1-2374A7463C1C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FB045E52-FE93-486E-87A7-EB71F63A5731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98CF4EDC-3FDE-4E56-949D-68073E90CFB8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32135B2F-499E-42C1-A163-DB2B29F2EDA2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998E0B97-1674-4F95-A25B-EB761121FF94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E631F85C-E9B5-44EB-9775-1C9F478870E1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DA5D050F-2C58-4D13-AE49-78F4E3E38127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59AD43FD-0E63-4B8C-9465-FDC7419E6C1F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DCDDD763-C019-45C1-9B7F-47E8F4402217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9E9813CE-6106-4D32-9350-8B2CA3AD8221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E2BC9A1E-972A-450D-A215-7CD0F45CCD05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28D05A37-24B1-47BA-AAD2-27F6364E3C32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7197812A-2795-444A-B6BF-B1EE5B3A6A6B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F2AD7080-9D71-4319-9B4F-C0CA031A4A2A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4CF9166A-CCA7-4191-B632-4EC0BE9A13DF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0C47697D-EE72-4022-866C-D096206ADE2D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73A81E9B-49A9-4FED-AB54-F222EEF64E9E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B3BFD8EA-0B81-4902-B38A-6F83FCCC4C52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14D9A1CD-13A6-435C-B84C-02E596829B38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5DC9D280-7FF1-4F58-8AE9-17B43E515DDF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D2377E5D-B5B1-4375-9DC3-E09AD5799378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AA8AC872-7F06-4FBC-A604-103FF0A1D3E8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2B1182A5-FB7C-466F-8083-548E70ECDA6D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9713C489-0DA1-48F3-9885-6EFD0984565F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8C350D1-0818-491E-9A9B-1C4D5D1A181D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CC80BC9F-0E12-4C9D-8B37-FAC9BA57BD77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5A762DD3-2475-4CE0-9EAC-95349F153F98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6186964-6A59-4ACD-8E3F-CAA15D76EBC2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3">
            <a:extLst>
              <a:ext uri="{FF2B5EF4-FFF2-40B4-BE49-F238E27FC236}">
                <a16:creationId xmlns:a16="http://schemas.microsoft.com/office/drawing/2014/main" id="{56FDC0BA-A084-4CE2-88FB-17414499CCD7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704D3B17-32B4-488D-B817-59EF39990E90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BA7AB2EE-430D-40FE-AFAA-5177699897C4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F7677A15-6361-44E5-869B-8772837EC535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D038B685-58BF-42C7-9242-02A341DB36D3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F434752-405E-4488-82F6-8408F60AD179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E8F3B65A-5D5C-4A01-A8E4-C567FB73684D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EEB91C5-5C7F-4ABA-8684-66590A10C444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EECBE150-3BF7-4A12-9AFD-A6DFD9A6C115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4F124CC9-56B4-48D7-A4A6-8D63B312E1B9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12BBFEF6-D431-446A-94AE-37639C3F2209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258DBA9D-B0C2-43FD-9DD7-C6D84452EEAC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7DFDEA0-8E1E-411E-8C4D-E54A97B5D037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EEFF1A1A-2BF0-4FDC-90E2-ACDCD4FBDA17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40BA792E-C78B-4A70-B4DD-4C1EC05F56B8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1732CF0F-28E8-47B4-9054-968F367BC7AD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C3D826CF-9D4C-410A-8C69-36CBF473AC38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17CE977A-A08A-4E71-9359-7F509CE6EFA5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8BC36ED3-C3E4-4758-8B1D-F9D71E1F8867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40B98E7D-2302-4773-9D85-80D046DD6053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A9D0E7D4-70F2-44A3-93F5-837536A7CF20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EAC2B6F-2213-4BF9-9BB7-F4003574974C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1A1657EE-6027-4C61-8810-45573CA2211A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DC57D40C-EA4C-4EB5-931C-03EDB0DD7159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8C031618-9C21-4958-81F9-5DCD3D2B8908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3519846E-415C-46A1-9EA4-29E0369FFAA5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75875A19-A0C0-447C-BE37-E008BD7ED8CD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2B2E57CB-3792-4629-92F2-16481C5D20DD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F9E5B63F-2D4E-4633-9738-C55873426FCC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1AD9654C-9783-40C6-9FED-D0437D3DC88D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1FBBF7F4-8315-473A-8C15-67EA1EE2DECD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78E4620D-A52C-4384-B5A2-86E86B6B48CD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678230F1-8EF2-4F95-BF06-07B51BB4569D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6451DF5A-B62C-4CA5-AB7D-71314D5957CB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AA267C11-192D-47B2-8E96-E1AA94496158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FA51856C-D5AF-4700-B83E-22EC7541688B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AB33FE82-875F-4813-AA11-B4C603C7FD45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47AEDAD3-6885-4973-920D-544EC07055F9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2DBD3363-CB60-434F-AF35-61780054F676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2D447D7-EBFD-4E1C-92C5-421F02A7CB0C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4554A5CB-7F60-44C1-AF15-9F4C8D857505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D81000AF-1C8D-4580-8E6F-9C8686329A01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4F7FF507-AF6E-4A8C-87F2-23D933E06D23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21507B36-11F1-432D-B614-F522F824C2DD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35C1866C-6B4B-4669-BE37-600A6B16C983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BF6FBC99-71C0-473A-A287-60337524E96D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B39BCAA6-B211-4B85-9E06-29CA35C4B1EB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435E02FD-E543-4733-9B02-46458E4479E6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BA4B8636-80D9-4C9E-84B2-7AD49971E4D5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834C8A3A-5F7D-4636-BE0F-B8A19B00E4EA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A4BDF6D6-2A4A-4432-8BCE-5206859E9D55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9A264F14-A5B5-435D-91D8-CE214ECA9FBD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B667397C-5CB3-448E-9215-5646CFCB1778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46F14B43-D67B-4F5F-A8D9-A209E3A4F798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567254C3-3B97-414C-807D-E0C7508402E0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E891D905-89E0-4A0B-8602-F8F30A74C414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F10241E6-6225-41ED-8E60-602D8D7AB993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8C19925F-E53C-44F0-9E35-1F47E75F7B1A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" name="组合 9"/>
          <p:cNvGrpSpPr/>
          <p:nvPr/>
        </p:nvGrpSpPr>
        <p:grpSpPr>
          <a:xfrm>
            <a:off x="2095583" y="3138842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2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了解如何提高机械效率。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</a:p>
          </p:txBody>
        </p:sp>
        <p:grpSp>
          <p:nvGrpSpPr>
            <p:cNvPr id="3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会测定某种简单机械的机械效率；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</a:p>
          </p:txBody>
        </p:sp>
        <p:grpSp>
          <p:nvGrpSpPr>
            <p:cNvPr id="5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9898" y="1585499"/>
                <a:ext cx="621001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84006" y="1514179"/>
            <a:ext cx="17528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实验原理 </a:t>
            </a: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909363" y="2966374"/>
            <a:ext cx="17401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实验器材</a:t>
            </a:r>
            <a:r>
              <a:rPr lang="en-US" altLang="zh-CN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911819" y="5164470"/>
            <a:ext cx="1812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注意事项</a:t>
            </a:r>
            <a:r>
              <a:rPr lang="en-US" altLang="zh-CN" sz="2800" b="1" noProof="1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7225" name="Rectangle 3"/>
          <p:cNvSpPr txBox="1">
            <a:spLocks noChangeArrowheads="1"/>
          </p:cNvSpPr>
          <p:nvPr/>
        </p:nvSpPr>
        <p:spPr bwMode="auto">
          <a:xfrm>
            <a:off x="2851785" y="3341370"/>
            <a:ext cx="5645785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25"/>
              </a:spcBef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弹簧测力计、刻度尺、</a:t>
            </a:r>
            <a:endParaRPr lang="en-US" altLang="zh-CN" sz="28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60000"/>
              </a:lnSpc>
              <a:spcBef>
                <a:spcPts val="25"/>
              </a:spcBef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铁架台、滑轮、细线、钩码。</a:t>
            </a:r>
          </a:p>
        </p:txBody>
      </p:sp>
      <p:sp>
        <p:nvSpPr>
          <p:cNvPr id="7226" name="Rectangle 3"/>
          <p:cNvSpPr txBox="1">
            <a:spLocks noChangeArrowheads="1"/>
          </p:cNvSpPr>
          <p:nvPr/>
        </p:nvSpPr>
        <p:spPr bwMode="auto">
          <a:xfrm>
            <a:off x="2851785" y="5687690"/>
            <a:ext cx="6021917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竖直向上，缓慢拉动测力计。</a:t>
            </a:r>
          </a:p>
        </p:txBody>
      </p:sp>
      <p:grpSp>
        <p:nvGrpSpPr>
          <p:cNvPr id="109" name="组合 9"/>
          <p:cNvGrpSpPr/>
          <p:nvPr/>
        </p:nvGrpSpPr>
        <p:grpSpPr bwMode="auto">
          <a:xfrm>
            <a:off x="-101600" y="404813"/>
            <a:ext cx="4757439" cy="523220"/>
            <a:chOff x="0" y="623478"/>
            <a:chExt cx="4193585" cy="459160"/>
          </a:xfrm>
        </p:grpSpPr>
        <p:grpSp>
          <p:nvGrpSpPr>
            <p:cNvPr id="110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1" name="文本框 11"/>
            <p:cNvSpPr txBox="1">
              <a:spLocks noChangeArrowheads="1"/>
            </p:cNvSpPr>
            <p:nvPr/>
          </p:nvSpPr>
          <p:spPr bwMode="auto">
            <a:xfrm>
              <a:off x="771661" y="623478"/>
              <a:ext cx="3421924" cy="45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测量滑轮组的机械效率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92805" y="1507173"/>
            <a:ext cx="3371215" cy="1112523"/>
            <a:chOff x="5343" y="2374"/>
            <a:chExt cx="5309" cy="1752"/>
          </a:xfrm>
        </p:grpSpPr>
        <p:grpSp>
          <p:nvGrpSpPr>
            <p:cNvPr id="19" name="组合 66586"/>
            <p:cNvGrpSpPr/>
            <p:nvPr/>
          </p:nvGrpSpPr>
          <p:grpSpPr bwMode="auto">
            <a:xfrm>
              <a:off x="6464" y="2374"/>
              <a:ext cx="1683" cy="1685"/>
              <a:chOff x="2082" y="2241"/>
              <a:chExt cx="505" cy="674"/>
            </a:xfrm>
          </p:grpSpPr>
          <p:sp>
            <p:nvSpPr>
              <p:cNvPr id="13331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4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2" name="文本框 66577"/>
              <p:cNvSpPr txBox="1">
                <a:spLocks noChangeArrowheads="1"/>
              </p:cNvSpPr>
              <p:nvPr/>
            </p:nvSpPr>
            <p:spPr bwMode="auto">
              <a:xfrm>
                <a:off x="2092" y="2241"/>
                <a:ext cx="495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r>
                  <a:rPr lang="zh-CN" altLang="en-US" sz="2800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有用</a:t>
                </a:r>
              </a:p>
            </p:txBody>
          </p:sp>
          <p:sp>
            <p:nvSpPr>
              <p:cNvPr id="13333" name="文本框 66578"/>
              <p:cNvSpPr txBox="1">
                <a:spLocks noChangeArrowheads="1"/>
              </p:cNvSpPr>
              <p:nvPr/>
            </p:nvSpPr>
            <p:spPr bwMode="auto">
              <a:xfrm>
                <a:off x="2124" y="2585"/>
                <a:ext cx="383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r>
                  <a:rPr lang="en-US" altLang="zh-CN" sz="2800" b="1" baseline="-25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</a:t>
                </a:r>
              </a:p>
            </p:txBody>
          </p:sp>
        </p:grpSp>
        <p:grpSp>
          <p:nvGrpSpPr>
            <p:cNvPr id="20" name="组合 66587"/>
            <p:cNvGrpSpPr/>
            <p:nvPr/>
          </p:nvGrpSpPr>
          <p:grpSpPr bwMode="auto">
            <a:xfrm>
              <a:off x="9195" y="2478"/>
              <a:ext cx="1457" cy="1648"/>
              <a:chOff x="3216" y="2263"/>
              <a:chExt cx="437" cy="659"/>
            </a:xfrm>
          </p:grpSpPr>
          <p:sp>
            <p:nvSpPr>
              <p:cNvPr id="13328" name="文本框 66581"/>
              <p:cNvSpPr txBox="1">
                <a:spLocks noChangeArrowheads="1"/>
              </p:cNvSpPr>
              <p:nvPr/>
            </p:nvSpPr>
            <p:spPr bwMode="auto">
              <a:xfrm>
                <a:off x="3273" y="2263"/>
                <a:ext cx="326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Gh</a:t>
                </a:r>
              </a:p>
            </p:txBody>
          </p:sp>
          <p:sp>
            <p:nvSpPr>
              <p:cNvPr id="13329" name="文本框 66582"/>
              <p:cNvSpPr txBox="1">
                <a:spLocks noChangeArrowheads="1"/>
              </p:cNvSpPr>
              <p:nvPr/>
            </p:nvSpPr>
            <p:spPr bwMode="auto">
              <a:xfrm>
                <a:off x="3303" y="2592"/>
                <a:ext cx="266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Fs</a:t>
                </a:r>
                <a:endParaRPr lang="en-US" altLang="zh-CN" sz="2800" b="1" i="1" baseline="-25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0" name="直接连接符 66583"/>
              <p:cNvSpPr>
                <a:spLocks noChangeShapeType="1"/>
              </p:cNvSpPr>
              <p:nvPr/>
            </p:nvSpPr>
            <p:spPr bwMode="auto">
              <a:xfrm>
                <a:off x="3216" y="2592"/>
                <a:ext cx="43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585" name="矩形 66584"/>
            <p:cNvSpPr>
              <a:spLocks noChangeArrowheads="1"/>
            </p:cNvSpPr>
            <p:nvPr/>
          </p:nvSpPr>
          <p:spPr bwMode="auto">
            <a:xfrm>
              <a:off x="8226" y="2798"/>
              <a:ext cx="848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66575" name="文本框 66574"/>
            <p:cNvSpPr txBox="1">
              <a:spLocks noChangeArrowheads="1"/>
            </p:cNvSpPr>
            <p:nvPr/>
          </p:nvSpPr>
          <p:spPr bwMode="auto">
            <a:xfrm>
              <a:off x="5343" y="2774"/>
              <a:ext cx="138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η</a:t>
              </a:r>
              <a:r>
                <a:rPr lang="zh-CN" altLang="en-US" sz="28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570" y="821055"/>
            <a:ext cx="2233930" cy="582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5" grpId="0"/>
      <p:bldP spid="7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9" name="表格 11268"/>
          <p:cNvGraphicFramePr/>
          <p:nvPr>
            <p:custDataLst>
              <p:tags r:id="rId1"/>
            </p:custDataLst>
          </p:nvPr>
        </p:nvGraphicFramePr>
        <p:xfrm>
          <a:off x="1174447" y="1723534"/>
          <a:ext cx="8377939" cy="2626071"/>
        </p:xfrm>
        <a:graphic>
          <a:graphicData uri="http://schemas.openxmlformats.org/drawingml/2006/table">
            <a:tbl>
              <a:tblPr/>
              <a:tblGrid>
                <a:gridCol w="76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539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381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G/N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h/m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F/N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s/m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2600" b="0" baseline="-25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</a:t>
                      </a: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/J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2600" b="0" baseline="-25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</a:t>
                      </a: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/J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η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381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55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1920" marR="121920" anchor="ctr">
                    <a:lnL w="381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381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55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1920" marR="121920" anchor="ctr">
                    <a:lnL w="381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381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55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21920" marR="121920" anchor="ctr">
                    <a:lnL w="381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 dirty="0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381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3432" y="760730"/>
            <a:ext cx="8186420" cy="674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l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2800" noProof="1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b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保持动滑轮重一定，改变钩码重。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448" y="5013176"/>
            <a:ext cx="8424936" cy="1203259"/>
          </a:xfrm>
          <a:prstGeom prst="roundRect">
            <a:avLst>
              <a:gd name="adj" fmla="val 11162"/>
            </a:avLst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l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zh-CN" altLang="en-US" sz="2800" b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 algn="l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动滑轮重一定，</a:t>
            </a:r>
            <a:r>
              <a:rPr lang="zh-CN" altLang="en-US" sz="2800" noProof="1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物重越大</a:t>
            </a:r>
            <a:r>
              <a:rPr lang="zh-CN" altLang="en-US" sz="2800" b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，机械效率越高。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635" y="760730"/>
            <a:ext cx="1671955" cy="4363720"/>
          </a:xfrm>
          <a:prstGeom prst="rect">
            <a:avLst/>
          </a:prstGeom>
        </p:spPr>
      </p:pic>
      <p:sp>
        <p:nvSpPr>
          <p:cNvPr id="26" name="Text Box 111"/>
          <p:cNvSpPr txBox="1">
            <a:spLocks noChangeArrowheads="1"/>
          </p:cNvSpPr>
          <p:nvPr/>
        </p:nvSpPr>
        <p:spPr bwMode="auto">
          <a:xfrm>
            <a:off x="9935845" y="3036570"/>
            <a:ext cx="734060" cy="808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just"/>
            <a:r>
              <a:rPr lang="en-US" altLang="zh-CN" sz="4800" i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0" y="5895340"/>
            <a:ext cx="605790" cy="8356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0" y="5033645"/>
            <a:ext cx="605790" cy="8356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800" y="5895340"/>
            <a:ext cx="605790" cy="8356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800" y="5033645"/>
            <a:ext cx="605790" cy="835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91544" y="2420888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1       0.1       0.5      0.3       0.1     0.15   66.7%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1544" y="3080573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1.5      0.1       0.7      0.3      0.15    0.21   71.4%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91544" y="3697744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2       0.1       0.8      0.3       0.2     0.24   83.3%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0398" y="4653136"/>
            <a:ext cx="8391986" cy="1246299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lvl="0" indent="0" defTabSz="914400" eaLnBrk="1" latinLnBrk="0" hangingPunct="1">
              <a:lnSpc>
                <a:spcPct val="120000"/>
              </a:lnSpc>
              <a:buNone/>
              <a:defRPr sz="2800" b="1" i="0" u="none" baseline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lvl="2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lvl="3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lvl="4" indent="0" algn="ctr" defTabSz="914400" eaLnBrk="1" latinLnBrk="0" hangingPunct="1">
              <a:lnSpc>
                <a:spcPct val="100000"/>
              </a:lnSpc>
              <a:buNone/>
              <a:defRPr sz="2400" b="1" i="0" u="none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noProof="1"/>
              <a:t>结论：</a:t>
            </a:r>
          </a:p>
          <a:p>
            <a:r>
              <a:rPr lang="zh-CN" altLang="en-US" noProof="1"/>
              <a:t>    </a:t>
            </a:r>
            <a:r>
              <a:rPr lang="zh-CN" altLang="en-US" b="0" noProof="1">
                <a:solidFill>
                  <a:schemeClr val="tx1"/>
                </a:solidFill>
              </a:rPr>
              <a:t>物重一定，</a:t>
            </a:r>
            <a:r>
              <a:rPr lang="zh-CN" altLang="en-US" noProof="1">
                <a:solidFill>
                  <a:srgbClr val="FF0000"/>
                </a:solidFill>
              </a:rPr>
              <a:t>动滑轮越重</a:t>
            </a:r>
            <a:r>
              <a:rPr lang="zh-CN" altLang="en-US" b="0" noProof="1">
                <a:solidFill>
                  <a:schemeClr val="tx1"/>
                </a:solidFill>
              </a:rPr>
              <a:t>，机械效率越低。</a:t>
            </a:r>
          </a:p>
        </p:txBody>
      </p:sp>
      <p:sp>
        <p:nvSpPr>
          <p:cNvPr id="32" name="TextBox 8"/>
          <p:cNvSpPr txBox="1"/>
          <p:nvPr/>
        </p:nvSpPr>
        <p:spPr>
          <a:xfrm>
            <a:off x="911424" y="737235"/>
            <a:ext cx="8186420" cy="625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algn="l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noProof="1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2800" noProof="1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b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保持钩码重一定，改变动滑轮重。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810" y="737235"/>
            <a:ext cx="1861185" cy="612076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174447" y="1990543"/>
          <a:ext cx="8377939" cy="1942513"/>
        </p:xfrm>
        <a:graphic>
          <a:graphicData uri="http://schemas.openxmlformats.org/drawingml/2006/table">
            <a:tbl>
              <a:tblPr/>
              <a:tblGrid>
                <a:gridCol w="76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1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539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381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G/N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h/m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F/N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s/m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2600" b="0" baseline="-25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</a:t>
                      </a: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/J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W</a:t>
                      </a:r>
                      <a:r>
                        <a:rPr lang="zh-CN" altLang="en-US" sz="2600" b="0" baseline="-25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</a:t>
                      </a: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/J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η</a:t>
                      </a: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38100">
                      <a:solidFill>
                        <a:srgbClr val="175B5C"/>
                      </a:solidFill>
                      <a:prstDash val="solid"/>
                    </a:lnR>
                    <a:lnT w="381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55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1920" marR="121920" anchor="ctr">
                    <a:lnL w="381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127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>
                      <a:solidFill>
                        <a:srgbClr val="175B5C"/>
                      </a:solidFill>
                      <a:prstDash val="solid"/>
                    </a:lnL>
                    <a:lnR w="38100">
                      <a:solidFill>
                        <a:srgbClr val="175B5C"/>
                      </a:solidFill>
                      <a:prstDash val="solid"/>
                    </a:lnR>
                    <a:lnT w="12700">
                      <a:solidFill>
                        <a:srgbClr val="175B5C"/>
                      </a:solidFill>
                      <a:prstDash val="solid"/>
                    </a:lnT>
                    <a:lnB w="127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558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1920" marR="121920" anchor="ctr">
                    <a:lnL w="38100">
                      <a:solidFill>
                        <a:srgbClr val="175B5C"/>
                      </a:solidFill>
                      <a:prstDash val="solid"/>
                    </a:lnL>
                    <a:lnR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 dirty="0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 dirty="0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6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175B5C"/>
                      </a:solidFill>
                      <a:prstDash val="solid"/>
                    </a:lnR>
                    <a:lnT w="12700" cap="flat" cmpd="sng" algn="ctr">
                      <a:solidFill>
                        <a:srgbClr val="175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175B5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991544" y="2687897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2       0.1       0.8      0.3       0.2     0.24   83.3%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1544" y="3338951"/>
            <a:ext cx="7776864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2       0.1       0.7      0.4       0.2     0.28   71.4%</a:t>
            </a:r>
            <a:endParaRPr lang="zh-CN" altLang="en-US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3">
            <a:extLst>
              <a:ext uri="{FF2B5EF4-FFF2-40B4-BE49-F238E27FC236}">
                <a16:creationId xmlns:a16="http://schemas.microsoft.com/office/drawing/2014/main" id="{FFD689A8-A239-4E57-AA6F-6DA3F1CBB83A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72C71DD6-72F5-4D11-9482-062073182BDC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AF5F84DE-373F-469F-8949-2D66C3723029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5570F4F1-EB93-47FC-B059-1D4197547309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23876BCC-86F0-4A74-B8E7-A59C30314D5C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87089873-ACDE-4FE6-99C2-68F51FE18F4E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489CB1F-5655-4617-B5C5-9CFA3C84D2D0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B8A5F3FF-3B4C-425B-A0FE-DA1195836DEF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716FA835-4CE6-4A8D-801C-79F6CB427F9D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2221A676-70B9-4A8D-82C5-FEBCBD51CF33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8EB36D3C-1870-4E52-A4B3-96CE89A407DB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BB266309-9FC3-4FB6-AAC9-B78513CEB454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C0FEA465-FFBC-4583-876E-EF3E5410898A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4D46D78-CEEC-451F-BEE0-44AE84C088BA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B4FD9F00-04B1-40EA-B625-C4A8C4EA3A7E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EA4E912-CD25-4DCA-96A3-BF961FC00FE7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36688C7-503B-4545-BF90-6DE2D2D22B73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0556258-1C38-428B-8A06-6C3B0A0D82A8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55BBC37F-7F21-419B-B341-EAC47B2FA778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6F3193E3-2860-4149-B0AD-7A7352361232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7EBA12A1-274C-494E-A313-AE31866F0D8C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06F21321-7AA8-44FD-A8B0-C785EA57D0E7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53A6E70E-6BE6-4C30-A167-F1BF4FCF8C70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8A5B742C-F8B4-4EAA-977F-4D2451DC362C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93641E37-881D-4CA0-BA70-B91536CEC93B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1C417D27-5089-483A-AEE7-9DA02D972837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5503EAC0-F1F1-44BF-B77D-93973360ABC3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FC9B6DA9-AD1D-4BAF-BBDE-71B00B9B6ABA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518A437B-78AD-402B-9897-659123804959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9ED7B0E5-8458-4D05-B25F-9A04636B0699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62722434-6C19-431E-A245-9C7CAA0D6F61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592080E5-AAF1-43F3-BDE1-A8EE7121B9FC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B8330733-2407-4FE4-8FBF-01EF6001182F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F9D29635-98F9-49AF-847F-C72F5437B9C2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FC883285-F1A1-4101-A189-C8B4106B437F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BF7EC621-3DCE-45FE-B9BD-AC814997F9A0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7B0FC813-C958-4A92-A057-6D2ED7A959B1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E47003A-C0E0-4E28-857E-4DBEA43C24ED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C670BE63-ABC9-4A50-B282-CF216B34C942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D6A999B0-53B7-4AE5-8D69-57191D43E4D7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AC35A63C-8AD2-45D9-B608-3254BF016116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FF00A8A5-8B42-42C7-A3CD-C19DDC9C94E1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79D0758A-31A7-4A1A-8D07-DBFBF6EC6DBD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AFDE5033-93F5-44D5-9B5B-BFEDC6DE4DEA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F9AEC57E-FE5C-4082-ADBC-6D5C008734EB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BABA7FDD-1885-4A86-B48C-D5F798CCE9C0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31360566-F24F-4AB8-B5B0-70958AA22C06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2C59BF0F-99F6-4AD6-A36A-07FCB22C308A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7105A702-008F-4BE7-9DF8-C89511F560CA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3770B497-CC09-4CCD-92A7-62360299983A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853A5038-9917-4FE5-8169-FABBDD727341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81092478-767A-4AD8-AD66-88A559CD2C8B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2E69F31-BD38-46CC-AA37-B62F244DE0E9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F54E57F2-EF7B-4962-8D73-4B01D9A06840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D6372FF0-3142-4F16-AD2B-3B1D2D6A9ABD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A743173D-87B9-46AA-BB0D-64E3150B1071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D4021DED-C6A6-41E0-82D3-7E8F3BA1EA5C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0FE5E510-ECA5-423B-B957-2619D48E6E4D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1" name="Picture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>
            <a:fillRect/>
          </a:stretch>
        </p:blipFill>
        <p:spPr bwMode="auto">
          <a:xfrm>
            <a:off x="2783632" y="976650"/>
            <a:ext cx="673417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4295800" y="5825844"/>
            <a:ext cx="439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演示：测量滑轮组机械效率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57" y="1228110"/>
            <a:ext cx="6236335" cy="3533140"/>
          </a:xfrm>
          <a:prstGeom prst="rect">
            <a:avLst/>
          </a:prstGeom>
        </p:spPr>
      </p:pic>
      <p:sp>
        <p:nvSpPr>
          <p:cNvPr id="12" name="任意多边形: 形状 12">
            <a:hlinkClick r:id="rId3" action="ppaction://hlinkfile"/>
          </p:cNvPr>
          <p:cNvSpPr/>
          <p:nvPr/>
        </p:nvSpPr>
        <p:spPr>
          <a:xfrm>
            <a:off x="5757920" y="2525988"/>
            <a:ext cx="936625" cy="936625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 txBox="1">
            <a:spLocks noRot="1" noChangeArrowheads="1"/>
          </p:cNvSpPr>
          <p:nvPr/>
        </p:nvSpPr>
        <p:spPr bwMode="auto">
          <a:xfrm>
            <a:off x="1422400" y="692785"/>
            <a:ext cx="6821805" cy="66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关于测量滑轮组机械效率的几点说明：</a:t>
            </a:r>
          </a:p>
        </p:txBody>
      </p:sp>
      <p:sp>
        <p:nvSpPr>
          <p:cNvPr id="67600" name="Rectangle 2"/>
          <p:cNvSpPr txBox="1">
            <a:spLocks noRot="1" noChangeArrowheads="1"/>
          </p:cNvSpPr>
          <p:nvPr/>
        </p:nvSpPr>
        <p:spPr bwMode="auto">
          <a:xfrm>
            <a:off x="1688907" y="2654082"/>
            <a:ext cx="9548284" cy="630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在测滑轮组的机械效率时，</a:t>
            </a:r>
            <a:r>
              <a:rPr lang="zh-CN" altLang="en-US" sz="28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可以不测量 </a:t>
            </a:r>
            <a:r>
              <a:rPr lang="en-US" altLang="zh-CN" sz="2800" i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  </a:t>
            </a:r>
            <a:r>
              <a:rPr lang="zh-CN" altLang="en-US" sz="28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2800" i="1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8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67606" name="Rectangle 2"/>
          <p:cNvSpPr txBox="1">
            <a:spLocks noRot="1" noChangeArrowheads="1"/>
          </p:cNvSpPr>
          <p:nvPr/>
        </p:nvSpPr>
        <p:spPr bwMode="auto">
          <a:xfrm>
            <a:off x="1688907" y="3344039"/>
            <a:ext cx="8991600" cy="630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若不考虑绳重和摩擦，</a:t>
            </a:r>
            <a:r>
              <a:rPr lang="zh-CN" altLang="en-US" sz="28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只计动滑轮重力时：</a:t>
            </a:r>
          </a:p>
        </p:txBody>
      </p:sp>
      <p:grpSp>
        <p:nvGrpSpPr>
          <p:cNvPr id="5" name="组合 67624"/>
          <p:cNvGrpSpPr/>
          <p:nvPr/>
        </p:nvGrpSpPr>
        <p:grpSpPr bwMode="auto">
          <a:xfrm>
            <a:off x="4362144" y="5416668"/>
            <a:ext cx="3092451" cy="1068388"/>
            <a:chOff x="1477" y="3465"/>
            <a:chExt cx="1461" cy="673"/>
          </a:xfrm>
        </p:grpSpPr>
        <p:sp>
          <p:nvSpPr>
            <p:cNvPr id="5142" name="矩形 67616"/>
            <p:cNvSpPr>
              <a:spLocks noChangeArrowheads="1"/>
            </p:cNvSpPr>
            <p:nvPr/>
          </p:nvSpPr>
          <p:spPr bwMode="auto">
            <a:xfrm>
              <a:off x="1477" y="3606"/>
              <a:ext cx="427" cy="33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即：</a:t>
              </a:r>
            </a:p>
          </p:txBody>
        </p:sp>
        <p:grpSp>
          <p:nvGrpSpPr>
            <p:cNvPr id="6" name="组合 67623"/>
            <p:cNvGrpSpPr/>
            <p:nvPr/>
          </p:nvGrpSpPr>
          <p:grpSpPr bwMode="auto">
            <a:xfrm>
              <a:off x="1889" y="3465"/>
              <a:ext cx="1049" cy="673"/>
              <a:chOff x="2569" y="3465"/>
              <a:chExt cx="1049" cy="673"/>
            </a:xfrm>
          </p:grpSpPr>
          <p:sp>
            <p:nvSpPr>
              <p:cNvPr id="5144" name="矩形 67617"/>
              <p:cNvSpPr>
                <a:spLocks noChangeArrowheads="1"/>
              </p:cNvSpPr>
              <p:nvPr/>
            </p:nvSpPr>
            <p:spPr bwMode="auto">
              <a:xfrm>
                <a:off x="2569" y="3596"/>
                <a:ext cx="595" cy="330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η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</a:p>
            </p:txBody>
          </p:sp>
          <p:grpSp>
            <p:nvGrpSpPr>
              <p:cNvPr id="7" name="组合 67619"/>
              <p:cNvGrpSpPr/>
              <p:nvPr/>
            </p:nvGrpSpPr>
            <p:grpSpPr bwMode="auto">
              <a:xfrm>
                <a:off x="2937" y="3465"/>
                <a:ext cx="681" cy="673"/>
                <a:chOff x="2552" y="2652"/>
                <a:chExt cx="681" cy="673"/>
              </a:xfrm>
            </p:grpSpPr>
            <p:sp>
              <p:nvSpPr>
                <p:cNvPr id="5146" name="直接连接符 67620"/>
                <p:cNvSpPr>
                  <a:spLocks noChangeShapeType="1"/>
                </p:cNvSpPr>
                <p:nvPr/>
              </p:nvSpPr>
              <p:spPr bwMode="auto">
                <a:xfrm>
                  <a:off x="2552" y="2982"/>
                  <a:ext cx="681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47" name="矩形 67621"/>
                <p:cNvSpPr>
                  <a:spLocks noChangeArrowheads="1"/>
                </p:cNvSpPr>
                <p:nvPr/>
              </p:nvSpPr>
              <p:spPr bwMode="auto">
                <a:xfrm>
                  <a:off x="2625" y="2995"/>
                  <a:ext cx="579" cy="3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i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G</a:t>
                  </a:r>
                  <a:r>
                    <a:rPr lang="en-US" altLang="zh-CN" sz="2800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+</a:t>
                  </a:r>
                  <a:r>
                    <a:rPr lang="en-US" altLang="zh-CN" sz="2800" i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G</a:t>
                  </a:r>
                  <a:r>
                    <a:rPr lang="zh-CN" altLang="en-US" sz="2800" baseline="-25000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动</a:t>
                  </a:r>
                </a:p>
              </p:txBody>
            </p:sp>
            <p:sp>
              <p:nvSpPr>
                <p:cNvPr id="5148" name="矩形 67622"/>
                <p:cNvSpPr>
                  <a:spLocks noChangeArrowheads="1"/>
                </p:cNvSpPr>
                <p:nvPr/>
              </p:nvSpPr>
              <p:spPr bwMode="auto">
                <a:xfrm>
                  <a:off x="2779" y="2652"/>
                  <a:ext cx="214" cy="32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800" i="1" dirty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G</a:t>
                  </a:r>
                </a:p>
              </p:txBody>
            </p:sp>
          </p:grpSp>
        </p:grpSp>
      </p:grpSp>
      <p:grpSp>
        <p:nvGrpSpPr>
          <p:cNvPr id="48" name="组合 47"/>
          <p:cNvGrpSpPr/>
          <p:nvPr/>
        </p:nvGrpSpPr>
        <p:grpSpPr>
          <a:xfrm>
            <a:off x="2853690" y="1481455"/>
            <a:ext cx="4194810" cy="1085850"/>
            <a:chOff x="4494" y="2333"/>
            <a:chExt cx="6606" cy="1710"/>
          </a:xfrm>
        </p:grpSpPr>
        <p:grpSp>
          <p:nvGrpSpPr>
            <p:cNvPr id="14" name="组合 66586"/>
            <p:cNvGrpSpPr/>
            <p:nvPr/>
          </p:nvGrpSpPr>
          <p:grpSpPr bwMode="auto">
            <a:xfrm>
              <a:off x="5581" y="2335"/>
              <a:ext cx="1150" cy="1708"/>
              <a:chOff x="2075" y="2223"/>
              <a:chExt cx="345" cy="683"/>
            </a:xfrm>
          </p:grpSpPr>
          <p:sp>
            <p:nvSpPr>
              <p:cNvPr id="8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文本框 66577"/>
              <p:cNvSpPr txBox="1">
                <a:spLocks noChangeArrowheads="1"/>
              </p:cNvSpPr>
              <p:nvPr/>
            </p:nvSpPr>
            <p:spPr bwMode="auto">
              <a:xfrm>
                <a:off x="2075" y="2223"/>
                <a:ext cx="318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Gh</a:t>
                </a:r>
                <a:endParaRPr lang="en-US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66578"/>
              <p:cNvSpPr txBox="1">
                <a:spLocks noChangeArrowheads="1"/>
              </p:cNvSpPr>
              <p:nvPr/>
            </p:nvSpPr>
            <p:spPr bwMode="auto">
              <a:xfrm>
                <a:off x="2124" y="2576"/>
                <a:ext cx="256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Fs</a:t>
                </a:r>
                <a:endParaRPr lang="en-US" altLang="zh-CN" sz="2800" i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6870" y="2783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4494" y="2783"/>
              <a:ext cx="157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η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grpSp>
          <p:nvGrpSpPr>
            <p:cNvPr id="15" name="组合 66586"/>
            <p:cNvGrpSpPr/>
            <p:nvPr/>
          </p:nvGrpSpPr>
          <p:grpSpPr bwMode="auto">
            <a:xfrm>
              <a:off x="7832" y="2333"/>
              <a:ext cx="1277" cy="1705"/>
              <a:chOff x="2064" y="2223"/>
              <a:chExt cx="383" cy="682"/>
            </a:xfrm>
          </p:grpSpPr>
          <p:sp>
            <p:nvSpPr>
              <p:cNvPr id="16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66577"/>
              <p:cNvSpPr txBox="1">
                <a:spLocks noChangeArrowheads="1"/>
              </p:cNvSpPr>
              <p:nvPr/>
            </p:nvSpPr>
            <p:spPr bwMode="auto">
              <a:xfrm>
                <a:off x="2075" y="2223"/>
                <a:ext cx="318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Gh</a:t>
                </a:r>
                <a:endParaRPr lang="en-US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66578"/>
              <p:cNvSpPr txBox="1">
                <a:spLocks noChangeArrowheads="1"/>
              </p:cNvSpPr>
              <p:nvPr/>
            </p:nvSpPr>
            <p:spPr bwMode="auto">
              <a:xfrm>
                <a:off x="2064" y="2576"/>
                <a:ext cx="383" cy="3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Fnh</a:t>
                </a:r>
                <a:endParaRPr lang="en-US" altLang="zh-CN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9106" y="2783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grpSp>
          <p:nvGrpSpPr>
            <p:cNvPr id="26" name="组合 66586"/>
            <p:cNvGrpSpPr/>
            <p:nvPr/>
          </p:nvGrpSpPr>
          <p:grpSpPr bwMode="auto">
            <a:xfrm>
              <a:off x="9973" y="2335"/>
              <a:ext cx="1127" cy="1708"/>
              <a:chOff x="2082" y="2223"/>
              <a:chExt cx="338" cy="683"/>
            </a:xfrm>
          </p:grpSpPr>
          <p:sp>
            <p:nvSpPr>
              <p:cNvPr id="27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文本框 66577"/>
              <p:cNvSpPr txBox="1">
                <a:spLocks noChangeArrowheads="1"/>
              </p:cNvSpPr>
              <p:nvPr/>
            </p:nvSpPr>
            <p:spPr bwMode="auto">
              <a:xfrm>
                <a:off x="2132" y="2223"/>
                <a:ext cx="214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en-US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66578"/>
              <p:cNvSpPr txBox="1">
                <a:spLocks noChangeArrowheads="1"/>
              </p:cNvSpPr>
              <p:nvPr/>
            </p:nvSpPr>
            <p:spPr bwMode="auto">
              <a:xfrm>
                <a:off x="2111" y="2576"/>
                <a:ext cx="282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Fn</a:t>
                </a:r>
                <a:endParaRPr lang="en-US" altLang="zh-CN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84720" y="1482090"/>
            <a:ext cx="2240915" cy="1084580"/>
            <a:chOff x="11472" y="2334"/>
            <a:chExt cx="3529" cy="1708"/>
          </a:xfrm>
        </p:grpSpPr>
        <p:sp>
          <p:nvSpPr>
            <p:cNvPr id="31" name="矩形 67614"/>
            <p:cNvSpPr>
              <a:spLocks noChangeArrowheads="1"/>
            </p:cNvSpPr>
            <p:nvPr/>
          </p:nvSpPr>
          <p:spPr bwMode="auto">
            <a:xfrm>
              <a:off x="11472" y="2803"/>
              <a:ext cx="1477" cy="825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即：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2754" y="2334"/>
              <a:ext cx="2247" cy="1708"/>
              <a:chOff x="12754" y="2334"/>
              <a:chExt cx="2247" cy="1708"/>
            </a:xfrm>
          </p:grpSpPr>
          <p:sp>
            <p:nvSpPr>
              <p:cNvPr id="32" name="文本框 31"/>
              <p:cNvSpPr txBox="1">
                <a:spLocks noChangeArrowheads="1"/>
              </p:cNvSpPr>
              <p:nvPr/>
            </p:nvSpPr>
            <p:spPr bwMode="auto">
              <a:xfrm>
                <a:off x="12754" y="2783"/>
                <a:ext cx="1576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η</a:t>
                </a:r>
                <a:r>
                  <a:rPr lang="zh-CN" altLang="en-US" sz="28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＝</a:t>
                </a:r>
                <a:r>
                  <a: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　　　　　　　　　</a:t>
                </a:r>
              </a:p>
            </p:txBody>
          </p:sp>
          <p:grpSp>
            <p:nvGrpSpPr>
              <p:cNvPr id="33" name="组合 66586"/>
              <p:cNvGrpSpPr/>
              <p:nvPr/>
            </p:nvGrpSpPr>
            <p:grpSpPr bwMode="auto">
              <a:xfrm>
                <a:off x="13874" y="2334"/>
                <a:ext cx="1127" cy="1708"/>
                <a:chOff x="2082" y="2223"/>
                <a:chExt cx="338" cy="683"/>
              </a:xfrm>
            </p:grpSpPr>
            <p:sp>
              <p:nvSpPr>
                <p:cNvPr id="34" name="直接连接符 66576"/>
                <p:cNvSpPr>
                  <a:spLocks noChangeShapeType="1"/>
                </p:cNvSpPr>
                <p:nvPr/>
              </p:nvSpPr>
              <p:spPr bwMode="auto">
                <a:xfrm>
                  <a:off x="2082" y="2576"/>
                  <a:ext cx="338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文本框 66577"/>
                <p:cNvSpPr txBox="1">
                  <a:spLocks noChangeArrowheads="1"/>
                </p:cNvSpPr>
                <p:nvPr/>
              </p:nvSpPr>
              <p:spPr bwMode="auto">
                <a:xfrm>
                  <a:off x="2132" y="2223"/>
                  <a:ext cx="214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i="1" dirty="0">
                      <a:solidFill>
                        <a:srgbClr val="FF33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G</a:t>
                  </a:r>
                  <a:endParaRPr lang="en-US" sz="2800" i="1" baseline="-25000" dirty="0">
                    <a:solidFill>
                      <a:srgbClr val="FF33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文本框 66578"/>
                <p:cNvSpPr txBox="1">
                  <a:spLocks noChangeArrowheads="1"/>
                </p:cNvSpPr>
                <p:nvPr/>
              </p:nvSpPr>
              <p:spPr bwMode="auto">
                <a:xfrm>
                  <a:off x="2111" y="2576"/>
                  <a:ext cx="282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i="1" dirty="0" err="1">
                      <a:solidFill>
                        <a:srgbClr val="FF33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Fn</a:t>
                  </a:r>
                  <a:endParaRPr lang="en-US" altLang="zh-CN" sz="2800" i="1" baseline="-25000" dirty="0">
                    <a:solidFill>
                      <a:srgbClr val="FF33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1" name="组合 50"/>
          <p:cNvGrpSpPr/>
          <p:nvPr/>
        </p:nvGrpSpPr>
        <p:grpSpPr>
          <a:xfrm>
            <a:off x="5704205" y="4192905"/>
            <a:ext cx="3415665" cy="1084580"/>
            <a:chOff x="8983" y="6603"/>
            <a:chExt cx="5379" cy="1708"/>
          </a:xfrm>
        </p:grpSpPr>
        <p:sp>
          <p:nvSpPr>
            <p:cNvPr id="37" name="文本框 36"/>
            <p:cNvSpPr txBox="1">
              <a:spLocks noChangeArrowheads="1"/>
            </p:cNvSpPr>
            <p:nvPr/>
          </p:nvSpPr>
          <p:spPr bwMode="auto">
            <a:xfrm>
              <a:off x="8983" y="7052"/>
              <a:ext cx="1576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η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　　　　　　　　　　</a:t>
              </a:r>
            </a:p>
          </p:txBody>
        </p:sp>
        <p:grpSp>
          <p:nvGrpSpPr>
            <p:cNvPr id="38" name="组合 66586"/>
            <p:cNvGrpSpPr/>
            <p:nvPr/>
          </p:nvGrpSpPr>
          <p:grpSpPr bwMode="auto">
            <a:xfrm>
              <a:off x="10103" y="6603"/>
              <a:ext cx="1127" cy="1708"/>
              <a:chOff x="2082" y="2223"/>
              <a:chExt cx="338" cy="683"/>
            </a:xfrm>
          </p:grpSpPr>
          <p:sp>
            <p:nvSpPr>
              <p:cNvPr id="39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33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66577"/>
              <p:cNvSpPr txBox="1">
                <a:spLocks noChangeArrowheads="1"/>
              </p:cNvSpPr>
              <p:nvPr/>
            </p:nvSpPr>
            <p:spPr bwMode="auto">
              <a:xfrm>
                <a:off x="2132" y="2223"/>
                <a:ext cx="214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en-US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66578"/>
              <p:cNvSpPr txBox="1">
                <a:spLocks noChangeArrowheads="1"/>
              </p:cNvSpPr>
              <p:nvPr/>
            </p:nvSpPr>
            <p:spPr bwMode="auto">
              <a:xfrm>
                <a:off x="2111" y="2576"/>
                <a:ext cx="282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Fn</a:t>
                </a:r>
                <a:endParaRPr lang="en-US" altLang="zh-CN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11389" y="7052"/>
              <a:ext cx="856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＝</a:t>
              </a:r>
            </a:p>
          </p:txBody>
        </p:sp>
        <p:grpSp>
          <p:nvGrpSpPr>
            <p:cNvPr id="43" name="组合 66586"/>
            <p:cNvGrpSpPr/>
            <p:nvPr/>
          </p:nvGrpSpPr>
          <p:grpSpPr bwMode="auto">
            <a:xfrm>
              <a:off x="12216" y="6728"/>
              <a:ext cx="2146" cy="1578"/>
              <a:chOff x="2082" y="2273"/>
              <a:chExt cx="644" cy="631"/>
            </a:xfrm>
          </p:grpSpPr>
          <p:sp>
            <p:nvSpPr>
              <p:cNvPr id="44" name="直接连接符 66576"/>
              <p:cNvSpPr>
                <a:spLocks noChangeShapeType="1"/>
              </p:cNvSpPr>
              <p:nvPr/>
            </p:nvSpPr>
            <p:spPr bwMode="auto">
              <a:xfrm>
                <a:off x="2082" y="2576"/>
                <a:ext cx="63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文本框 66577"/>
              <p:cNvSpPr txBox="1">
                <a:spLocks noChangeArrowheads="1"/>
              </p:cNvSpPr>
              <p:nvPr/>
            </p:nvSpPr>
            <p:spPr bwMode="auto">
              <a:xfrm>
                <a:off x="2103" y="2574"/>
                <a:ext cx="623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＋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r>
                  <a:rPr lang="zh-CN" altLang="en-US" sz="2800" baseline="-25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</a:t>
                </a:r>
              </a:p>
            </p:txBody>
          </p:sp>
          <p:sp>
            <p:nvSpPr>
              <p:cNvPr id="46" name="文本框 66578"/>
              <p:cNvSpPr txBox="1">
                <a:spLocks noChangeArrowheads="1"/>
              </p:cNvSpPr>
              <p:nvPr/>
            </p:nvSpPr>
            <p:spPr bwMode="auto">
              <a:xfrm>
                <a:off x="2287" y="2273"/>
                <a:ext cx="214" cy="3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i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</a:t>
                </a:r>
                <a:endParaRPr lang="en-US" altLang="zh-CN" sz="2800" i="1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363376" y="4224808"/>
            <a:ext cx="2085848" cy="1014413"/>
            <a:chOff x="2363376" y="4224808"/>
            <a:chExt cx="2085848" cy="1014413"/>
          </a:xfrm>
        </p:grpSpPr>
        <p:sp>
          <p:nvSpPr>
            <p:cNvPr id="67607" name="矩形 67606"/>
            <p:cNvSpPr>
              <a:spLocks noChangeArrowheads="1"/>
            </p:cNvSpPr>
            <p:nvPr/>
          </p:nvSpPr>
          <p:spPr bwMode="auto">
            <a:xfrm>
              <a:off x="2363376" y="4491474"/>
              <a:ext cx="708288" cy="523220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endParaRPr lang="en-US" altLang="zh-CN" sz="28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直接连接符 67620"/>
            <p:cNvSpPr>
              <a:spLocks noChangeShapeType="1"/>
            </p:cNvSpPr>
            <p:nvPr/>
          </p:nvSpPr>
          <p:spPr bwMode="auto">
            <a:xfrm>
              <a:off x="3007774" y="4750271"/>
              <a:ext cx="144145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67621"/>
            <p:cNvSpPr>
              <a:spLocks noChangeArrowheads="1"/>
            </p:cNvSpPr>
            <p:nvPr/>
          </p:nvSpPr>
          <p:spPr bwMode="auto">
            <a:xfrm>
              <a:off x="3162291" y="4224808"/>
              <a:ext cx="1225550" cy="523875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r>
                <a:rPr lang="zh-CN" altLang="en-US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</a:t>
              </a:r>
            </a:p>
          </p:txBody>
        </p:sp>
        <p:sp>
          <p:nvSpPr>
            <p:cNvPr id="54" name="矩形 67622"/>
            <p:cNvSpPr>
              <a:spLocks noChangeArrowheads="1"/>
            </p:cNvSpPr>
            <p:nvPr/>
          </p:nvSpPr>
          <p:spPr bwMode="auto">
            <a:xfrm>
              <a:off x="3488257" y="4716933"/>
              <a:ext cx="452967" cy="522288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0" grpId="0"/>
      <p:bldP spid="676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43009"/>
          <p:cNvSpPr>
            <a:spLocks noGrp="1" noChangeArrowheads="1"/>
          </p:cNvSpPr>
          <p:nvPr>
            <p:ph type="title"/>
          </p:nvPr>
        </p:nvSpPr>
        <p:spPr bwMode="auto">
          <a:xfrm>
            <a:off x="1055440" y="751359"/>
            <a:ext cx="5146040" cy="635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r>
              <a:rPr lang="zh-CN" altLang="en-US" sz="2800" b="1" dirty="0">
                <a:solidFill>
                  <a:srgbClr val="008080"/>
                </a:solidFill>
                <a:uFillTx/>
                <a:latin typeface="微软雅黑" panose="020B0503020204020204" pitchFamily="34" charset="-122"/>
              </a:rPr>
              <a:t>影响滑轮组机械效率的因素</a:t>
            </a:r>
          </a:p>
        </p:txBody>
      </p:sp>
      <p:sp>
        <p:nvSpPr>
          <p:cNvPr id="43011" name="内容占位符 43010"/>
          <p:cNvSpPr>
            <a:spLocks noGrp="1" noChangeArrowheads="1"/>
          </p:cNvSpPr>
          <p:nvPr>
            <p:ph idx="1"/>
          </p:nvPr>
        </p:nvSpPr>
        <p:spPr bwMode="auto">
          <a:xfrm>
            <a:off x="1055440" y="1484784"/>
            <a:ext cx="9107805" cy="48793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摩擦、绳重（轮与轴及轮与绳之间）</a:t>
            </a:r>
          </a:p>
          <a:p>
            <a:pPr>
              <a:lnSpc>
                <a:spcPct val="150000"/>
              </a:lnSpc>
              <a:spcBef>
                <a:spcPts val="25"/>
              </a:spcBef>
              <a:buFontTx/>
              <a:buNone/>
            </a:pPr>
            <a:r>
              <a:rPr lang="zh-CN" altLang="en-US" dirty="0">
                <a:solidFill>
                  <a:srgbClr val="008080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</a:rPr>
              <a:t>（减小摩擦可以减少额外功，提高机械效率）</a:t>
            </a:r>
          </a:p>
          <a:p>
            <a:pPr>
              <a:lnSpc>
                <a:spcPct val="150000"/>
              </a:lnSpc>
              <a:spcBef>
                <a:spcPts val="25"/>
              </a:spcBef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</a:rPr>
              <a:t>    如：加强机械运动部位的润滑、采用轻质细绳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物重</a:t>
            </a:r>
          </a:p>
          <a:p>
            <a:pPr>
              <a:lnSpc>
                <a:spcPct val="150000"/>
              </a:lnSpc>
              <a:spcBef>
                <a:spcPts val="25"/>
              </a:spcBef>
              <a:buFontTx/>
              <a:buNone/>
            </a:pPr>
            <a:r>
              <a:rPr lang="zh-CN" altLang="en-US" dirty="0">
                <a:solidFill>
                  <a:srgbClr val="008080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</a:rPr>
              <a:t>（物重增加，机械效率提高）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动滑轮重</a:t>
            </a:r>
          </a:p>
          <a:p>
            <a:pPr>
              <a:lnSpc>
                <a:spcPct val="150000"/>
              </a:lnSpc>
              <a:spcBef>
                <a:spcPts val="25"/>
              </a:spcBef>
              <a:buFontTx/>
              <a:buNone/>
            </a:pPr>
            <a:r>
              <a:rPr lang="zh-CN" altLang="en-US" dirty="0">
                <a:solidFill>
                  <a:srgbClr val="008080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dirty="0">
                <a:latin typeface="微软雅黑" panose="020B0503020204020204" pitchFamily="34" charset="-122"/>
              </a:rPr>
              <a:t>（动滑轮重减小，机械效率提高）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b6c0cb8-0167-4f2c-a831-67641b89f0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b6c0cb8-0167-4f2c-a831-67641b89f08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f75a5ee-93ed-47b5-8058-18d48e98a4d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4985702-a486-409e-b537-d613a1380b04}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1563</Words>
  <Application>Microsoft Office PowerPoint</Application>
  <PresentationFormat>宽屏</PresentationFormat>
  <Paragraphs>267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思源宋体 CN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影响滑轮组机械效率的因素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记录数据：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375</cp:revision>
  <dcterms:created xsi:type="dcterms:W3CDTF">2015-07-09T08:14:00Z</dcterms:created>
  <dcterms:modified xsi:type="dcterms:W3CDTF">2021-09-14T06:40:39Z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