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handoutMasterIdLst>
    <p:handoutMasterId r:id="rId28"/>
  </p:handoutMasterIdLst>
  <p:sldIdLst>
    <p:sldId id="703" r:id="rId2"/>
    <p:sldId id="711" r:id="rId3"/>
    <p:sldId id="758" r:id="rId4"/>
    <p:sldId id="666" r:id="rId5"/>
    <p:sldId id="713" r:id="rId6"/>
    <p:sldId id="714" r:id="rId7"/>
    <p:sldId id="759" r:id="rId8"/>
    <p:sldId id="760" r:id="rId9"/>
    <p:sldId id="717" r:id="rId10"/>
    <p:sldId id="719" r:id="rId11"/>
    <p:sldId id="731" r:id="rId12"/>
    <p:sldId id="730" r:id="rId13"/>
    <p:sldId id="720" r:id="rId14"/>
    <p:sldId id="721" r:id="rId15"/>
    <p:sldId id="722" r:id="rId16"/>
    <p:sldId id="723" r:id="rId17"/>
    <p:sldId id="733" r:id="rId18"/>
    <p:sldId id="735" r:id="rId19"/>
    <p:sldId id="782" r:id="rId20"/>
    <p:sldId id="726" r:id="rId21"/>
    <p:sldId id="740" r:id="rId22"/>
    <p:sldId id="738" r:id="rId23"/>
    <p:sldId id="739" r:id="rId24"/>
    <p:sldId id="788" r:id="rId25"/>
    <p:sldId id="789" r:id="rId26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27">
          <p15:clr>
            <a:srgbClr val="A4A3A4"/>
          </p15:clr>
        </p15:guide>
        <p15:guide id="2" pos="396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B183"/>
    <a:srgbClr val="008080"/>
    <a:srgbClr val="071321"/>
    <a:srgbClr val="FF0000"/>
    <a:srgbClr val="A3EBFF"/>
    <a:srgbClr val="FFFFFF"/>
    <a:srgbClr val="007473"/>
    <a:srgbClr val="003C3B"/>
    <a:srgbClr val="00D2D0"/>
    <a:srgbClr val="0BFF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60" autoAdjust="0"/>
  </p:normalViewPr>
  <p:slideViewPr>
    <p:cSldViewPr>
      <p:cViewPr varScale="1">
        <p:scale>
          <a:sx n="55" d="100"/>
          <a:sy n="55" d="100"/>
        </p:scale>
        <p:origin x="67" y="480"/>
      </p:cViewPr>
      <p:guideLst>
        <p:guide orient="horz" pos="2127"/>
        <p:guide pos="3962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320934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99973865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5.png"/><Relationship Id="rId11" Type="http://schemas.openxmlformats.org/officeDocument/2006/relationships/image" Target="../media/image4.png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0713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第三节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495750" y="2569428"/>
            <a:ext cx="3312218" cy="829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机械效率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601794" y="652403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第十二章    简单机械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20" name="文本框 7"/>
          <p:cNvSpPr txBox="1">
            <a:spLocks noChangeArrowheads="1"/>
          </p:cNvSpPr>
          <p:nvPr/>
        </p:nvSpPr>
        <p:spPr bwMode="auto">
          <a:xfrm>
            <a:off x="4511824" y="3383290"/>
            <a:ext cx="4321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</a:rPr>
              <a:t>1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课时  认识机械效率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EF7ED">
                  <a:alpha val="100000"/>
                </a:srgbClr>
              </a:clrFrom>
              <a:clrTo>
                <a:srgbClr val="FEF7ED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45"/>
            <a:ext cx="1029081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圆角矩形标注 6"/>
          <p:cNvSpPr/>
          <p:nvPr/>
        </p:nvSpPr>
        <p:spPr>
          <a:xfrm>
            <a:off x="7877175" y="773430"/>
            <a:ext cx="4134485" cy="2943602"/>
          </a:xfrm>
          <a:prstGeom prst="wedgeRoundRectCallout">
            <a:avLst>
              <a:gd name="adj1" fmla="val -79908"/>
              <a:gd name="adj2" fmla="val -5257"/>
              <a:gd name="adj3" fmla="val 16667"/>
            </a:avLst>
          </a:prstGeom>
          <a:solidFill>
            <a:schemeClr val="bg2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en-US" altLang="zh-CN" b="1" noProof="1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提升重物，要</a:t>
            </a:r>
            <a:r>
              <a:rPr lang="zh-CN" altLang="en-US" sz="2800" b="1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克服滑轮重力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800" b="1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摩擦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而额外做功，否则不能完成任务。</a:t>
            </a:r>
            <a:r>
              <a:rPr lang="zh-CN" altLang="en-US" sz="2800" b="1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这个功不是目的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而又不得不做，是</a:t>
            </a:r>
            <a:r>
              <a:rPr lang="zh-CN" altLang="en-US" sz="2800" b="1" noProof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额外功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2800" dirty="0">
              <a:solidFill>
                <a:schemeClr val="tx1"/>
              </a:solidFill>
            </a:endParaRPr>
          </a:p>
        </p:txBody>
      </p:sp>
      <p:sp>
        <p:nvSpPr>
          <p:cNvPr id="24" name="圆角矩形标注 23"/>
          <p:cNvSpPr/>
          <p:nvPr/>
        </p:nvSpPr>
        <p:spPr>
          <a:xfrm>
            <a:off x="120015" y="3212976"/>
            <a:ext cx="3743737" cy="1741294"/>
          </a:xfrm>
          <a:prstGeom prst="wedgeRoundRectCallout">
            <a:avLst>
              <a:gd name="adj1" fmla="val -2352"/>
              <a:gd name="adj2" fmla="val 68885"/>
              <a:gd name="adj3" fmla="val 16667"/>
            </a:avLst>
          </a:prstGeom>
          <a:solidFill>
            <a:schemeClr val="bg2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  <a:buClr>
                <a:schemeClr val="bg1"/>
              </a:buClr>
              <a:defRPr/>
            </a:pP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要达到目的，完成有用功，必须施加力 </a:t>
            </a:r>
            <a:r>
              <a:rPr lang="en-US" altLang="zh-CN" sz="2800" i="1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 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对滑轮做功，是</a:t>
            </a:r>
            <a:r>
              <a:rPr lang="zh-CN" altLang="en-US" sz="2800" b="1" noProof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总功</a:t>
            </a:r>
            <a:r>
              <a:rPr lang="zh-CN" altLang="en-US" sz="2800" noProof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2" name="任意多边形 1"/>
          <p:cNvSpPr/>
          <p:nvPr/>
        </p:nvSpPr>
        <p:spPr>
          <a:xfrm>
            <a:off x="10219055" y="5684520"/>
            <a:ext cx="2005965" cy="1169035"/>
          </a:xfrm>
          <a:custGeom>
            <a:avLst/>
            <a:gdLst>
              <a:gd name="connisteX0" fmla="*/ 43815 w 2005965"/>
              <a:gd name="connsiteY0" fmla="*/ 0 h 1169035"/>
              <a:gd name="connisteX1" fmla="*/ 2005965 w 2005965"/>
              <a:gd name="connsiteY1" fmla="*/ 201930 h 1169035"/>
              <a:gd name="connisteX2" fmla="*/ 2005965 w 2005965"/>
              <a:gd name="connsiteY2" fmla="*/ 1169035 h 1169035"/>
              <a:gd name="connisteX3" fmla="*/ 0 w 2005965"/>
              <a:gd name="connsiteY3" fmla="*/ 1169035 h 1169035"/>
              <a:gd name="connisteX4" fmla="*/ 43815 w 2005965"/>
              <a:gd name="connsiteY4" fmla="*/ 0 h 116903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  <a:cxn ang="0">
                <a:pos x="connisteX3" y="connsiteY3"/>
              </a:cxn>
              <a:cxn ang="0">
                <a:pos x="connisteX4" y="connsiteY4"/>
              </a:cxn>
            </a:cxnLst>
            <a:rect l="l" t="t" r="r" b="b"/>
            <a:pathLst>
              <a:path w="2005965" h="1169035">
                <a:moveTo>
                  <a:pt x="43815" y="0"/>
                </a:moveTo>
                <a:lnTo>
                  <a:pt x="2005965" y="201930"/>
                </a:lnTo>
                <a:lnTo>
                  <a:pt x="2005965" y="1169035"/>
                </a:lnTo>
                <a:lnTo>
                  <a:pt x="0" y="1169035"/>
                </a:lnTo>
                <a:lnTo>
                  <a:pt x="438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圆角矩形标注 24"/>
          <p:cNvSpPr/>
          <p:nvPr/>
        </p:nvSpPr>
        <p:spPr>
          <a:xfrm>
            <a:off x="8178165" y="5097781"/>
            <a:ext cx="3246427" cy="1067524"/>
          </a:xfrm>
          <a:prstGeom prst="wedgeRoundRectCallout">
            <a:avLst>
              <a:gd name="adj1" fmla="val -77010"/>
              <a:gd name="adj2" fmla="val -39040"/>
              <a:gd name="adj3" fmla="val 16667"/>
            </a:avLst>
          </a:prstGeom>
          <a:solidFill>
            <a:schemeClr val="bg2"/>
          </a:solidFill>
          <a:ln w="254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提升重物是</a:t>
            </a:r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目的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，是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有用功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2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24" grpId="0" bldLvl="0" animBg="1"/>
      <p:bldP spid="25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文本框 118785"/>
          <p:cNvSpPr txBox="1">
            <a:spLocks noChangeArrowheads="1"/>
          </p:cNvSpPr>
          <p:nvPr/>
        </p:nvSpPr>
        <p:spPr bwMode="auto">
          <a:xfrm>
            <a:off x="431800" y="692150"/>
            <a:ext cx="21590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endParaRPr lang="zh-CN" altLang="zh-CN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8787" name="文本框 118786"/>
          <p:cNvSpPr txBox="1">
            <a:spLocks noChangeArrowheads="1"/>
          </p:cNvSpPr>
          <p:nvPr/>
        </p:nvSpPr>
        <p:spPr bwMode="auto">
          <a:xfrm>
            <a:off x="983432" y="1115993"/>
            <a:ext cx="10264775" cy="130888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rgbClr val="0D0D0D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用水桶从井中提水的时候，所做的功哪部分是有用功，哪部分是额外功？</a:t>
            </a:r>
          </a:p>
        </p:txBody>
      </p:sp>
      <p:sp>
        <p:nvSpPr>
          <p:cNvPr id="118788" name="文本框 118787"/>
          <p:cNvSpPr txBox="1">
            <a:spLocks noChangeArrowheads="1"/>
          </p:cNvSpPr>
          <p:nvPr/>
        </p:nvSpPr>
        <p:spPr bwMode="auto">
          <a:xfrm>
            <a:off x="1053282" y="2612688"/>
            <a:ext cx="8310880" cy="5332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提水所做的功是有用功，提水桶所做的功是额外功。</a:t>
            </a:r>
          </a:p>
        </p:txBody>
      </p:sp>
      <p:sp>
        <p:nvSpPr>
          <p:cNvPr id="118789" name="文本框 118788"/>
          <p:cNvSpPr txBox="1">
            <a:spLocks noChangeArrowheads="1"/>
          </p:cNvSpPr>
          <p:nvPr/>
        </p:nvSpPr>
        <p:spPr bwMode="auto">
          <a:xfrm>
            <a:off x="983432" y="3899198"/>
            <a:ext cx="10062845" cy="138429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60000"/>
              </a:lnSpc>
              <a:spcBef>
                <a:spcPct val="50000"/>
              </a:spcBef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如果桶掉到井里，从井里捞桶的时候，捞上的桶里带了一些水，这种情况下哪部分是有用功，哪部分是额外功？</a:t>
            </a:r>
          </a:p>
        </p:txBody>
      </p:sp>
      <p:sp>
        <p:nvSpPr>
          <p:cNvPr id="118790" name="文本框 118789"/>
          <p:cNvSpPr txBox="1">
            <a:spLocks noChangeArrowheads="1"/>
          </p:cNvSpPr>
          <p:nvPr/>
        </p:nvSpPr>
        <p:spPr bwMode="auto">
          <a:xfrm>
            <a:off x="1053282" y="5583853"/>
            <a:ext cx="9432925" cy="66255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提水桶所做的功是有用功，提水所做的功是额外功。</a:t>
            </a:r>
          </a:p>
        </p:txBody>
      </p:sp>
      <p:pic>
        <p:nvPicPr>
          <p:cNvPr id="118791" name="图片 118790"/>
          <p:cNvPicPr>
            <a:picLocks noChangeAspect="1"/>
          </p:cNvPicPr>
          <p:nvPr/>
        </p:nvPicPr>
        <p:blipFill>
          <a:blip r:embed="rId2" cstate="print"/>
          <a:srcRect l="9447" r="9677"/>
          <a:stretch>
            <a:fillRect/>
          </a:stretch>
        </p:blipFill>
        <p:spPr>
          <a:xfrm>
            <a:off x="9364099" y="1992020"/>
            <a:ext cx="1581631" cy="1844992"/>
          </a:xfrm>
          <a:prstGeom prst="ellipse">
            <a:avLst/>
          </a:prstGeom>
          <a:noFill/>
          <a:ln w="9525">
            <a:noFill/>
          </a:ln>
        </p:spPr>
      </p:pic>
      <p:grpSp>
        <p:nvGrpSpPr>
          <p:cNvPr id="9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0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18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8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8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87" grpId="0"/>
      <p:bldP spid="118788" grpId="0"/>
      <p:bldP spid="118789" grpId="0"/>
      <p:bldP spid="1187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xmlns="" id="{AA6088AB-3EB1-4EFC-B4DE-CC957A54A310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xmlns="" id="{81738A0C-3663-4193-9483-84B0B6B1FAFA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xmlns="" id="{A3D2CF3E-4F25-4625-813C-7B3942FE8089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xmlns="" id="{08350B39-0A71-4B7D-838D-959182B6D520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xmlns="" id="{544C1497-A139-41CC-94E8-23180785431A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xmlns="" id="{06522973-69EF-4837-BC2F-CB1E934EA598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xmlns="" id="{F4806C7E-E992-42F0-9ABE-2A30973DD9F2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xmlns="" id="{B766504D-A0B4-4189-9B51-9E3D4E1E8296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xmlns="" id="{AAC4FD44-6158-43BB-8637-CC483967B3DB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xmlns="" id="{9BDEC958-9F46-4D7C-A1C2-CC8C3468B3C6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xmlns="" id="{1717FFBA-4C27-4C17-9621-6514226CB94D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xmlns="" id="{14B799A4-4955-4C3F-BB73-B9FD5884C63F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xmlns="" id="{BAE5BECA-F91C-40F8-81A1-57D3D1271937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xmlns="" id="{64BEBFB7-E31A-447A-8776-B34CAEFCF445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5DD332C0-4DFD-4C47-AE42-F4C3BD17717E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1F61E908-E882-4A48-95C3-DC6261AF7C21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xmlns="" id="{26D4FB17-BE82-4F95-A917-0FD7FE28D2D1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xmlns="" id="{83DDCB16-ABEC-4D01-B968-3F42A569391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xmlns="" id="{3215E666-74C3-4768-9827-4D4839274FCE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xmlns="" id="{BF59B6FF-EC23-4CBD-952E-85EB7544318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xmlns="" id="{D7CA89AE-EB32-4751-8679-E8649FC3FA38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xmlns="" id="{60A2BA14-4E74-4EA3-A1EF-373D78B9E575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xmlns="" id="{B6B64FEA-FAE4-4457-9690-AE8CE8938995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xmlns="" id="{13572D5C-E0AA-4D46-B64D-B1E17D53FCC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xmlns="" id="{147D6649-4226-44DE-8BD7-8F158928FBE6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xmlns="" id="{A2194DDF-0A2C-4A38-8150-4966B323D378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xmlns="" id="{8B12FF31-86D8-4FF0-861A-7541C4CD721D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xmlns="" id="{C0854DFC-A554-487E-86F6-E3008173133C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xmlns="" id="{336176FA-FC65-4456-9F8A-807E6FEF0B0D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xmlns="" id="{F9E8CB65-5BDC-455F-8DD9-6201719B66EB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xmlns="" id="{30698A85-5BB4-4AF9-8B28-E4BC61C60CFA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xmlns="" id="{173E7C99-C128-4B36-A8E2-54B95DE92BC0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xmlns="" id="{3940E4A9-D34E-44C6-A8D1-9F419D0A1BBE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xmlns="" id="{DD75EBFD-0E0E-4F55-B062-16F9FA251CA3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xmlns="" id="{02055CA6-0827-4122-9494-0C00E216ADCE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xmlns="" id="{67C71837-598D-41B2-A35A-603956E11737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xmlns="" id="{FF8956A6-F4DA-4705-AD47-9CD77A66A281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xmlns="" id="{32899062-1B60-497C-80E8-5AB903B641D2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xmlns="" id="{EB439DBF-6161-4B7E-9E8C-1EF9B4C3C4A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xmlns="" id="{EB66351B-7145-4CF4-9809-087B3DE38EF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xmlns="" id="{08CEFC82-4352-46CD-92B8-720DE2F9081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xmlns="" id="{8DCB6828-F761-44FA-9629-D75E2CC37E8B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xmlns="" id="{C16CEF77-A3E8-40F9-830A-3E63129AA63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xmlns="" id="{07671017-6470-4801-B7A4-3EC7D55AF821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xmlns="" id="{913029C4-3150-47CD-8D50-FDDA15A71023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xmlns="" id="{C478581E-7988-4CD5-9337-57E26313476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xmlns="" id="{593466AE-D439-400C-99EC-E7A8756539F1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xmlns="" id="{BA3A4808-455F-4EA1-B934-849D41ED1AD2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xmlns="" id="{49341734-2B1B-4602-8128-9B1B5DFB7610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xmlns="" id="{10737811-DF17-4B37-81B7-863C43FE26F9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xmlns="" id="{2A92C094-899E-4A10-B0E2-E6C1611E968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xmlns="" id="{65FD447C-18B5-4812-8335-0D508E0EEF4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xmlns="" id="{8DE83AC8-E568-4D6C-8144-39AFC95E8278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xmlns="" id="{F6683915-DBE0-4A58-B358-D922E5C6202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xmlns="" id="{2DD56CB2-4D7E-49ED-9187-75D29B436341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xmlns="" id="{9375BC65-823C-4369-9666-1C79E8A0AD81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xmlns="" id="{0CAB374B-9000-4FF4-B833-1D5E37547D3F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xmlns="" id="{6724F471-EFBF-4F35-A274-F80BB18E1F3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911225" y="1140460"/>
            <a:ext cx="10794365" cy="4227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60000"/>
              </a:lnSpc>
            </a:pP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卖茶杯的人，从货架上拿起茶杯；喝茶水的人，从桌面上端起盛茶水的茶杯，就两人克服茶杯重力做功的下列说法中正确的是（　　）</a:t>
            </a:r>
          </a:p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．都是有用功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．都是额外功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．对喝茶的人而言是有用功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．对卖茶杯的人而言是有用功</a:t>
            </a:r>
          </a:p>
        </p:txBody>
      </p:sp>
      <p:sp>
        <p:nvSpPr>
          <p:cNvPr id="8" name="矩形 7"/>
          <p:cNvSpPr/>
          <p:nvPr/>
        </p:nvSpPr>
        <p:spPr>
          <a:xfrm>
            <a:off x="10700703" y="2057410"/>
            <a:ext cx="4587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5" name="文本框 66564"/>
          <p:cNvSpPr txBox="1">
            <a:spLocks noChangeArrowheads="1"/>
          </p:cNvSpPr>
          <p:nvPr/>
        </p:nvSpPr>
        <p:spPr bwMode="auto">
          <a:xfrm>
            <a:off x="2298700" y="2656840"/>
            <a:ext cx="800862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【机械效率】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有用功跟总功的比值。</a:t>
            </a:r>
          </a:p>
        </p:txBody>
      </p:sp>
      <p:sp>
        <p:nvSpPr>
          <p:cNvPr id="66570" name="矩形 66569"/>
          <p:cNvSpPr>
            <a:spLocks noChangeArrowheads="1"/>
          </p:cNvSpPr>
          <p:nvPr/>
        </p:nvSpPr>
        <p:spPr bwMode="auto">
          <a:xfrm>
            <a:off x="2298700" y="5604510"/>
            <a:ext cx="8010525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注：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机械效率一般用百分数表示，没有单位。 </a:t>
            </a:r>
          </a:p>
        </p:txBody>
      </p:sp>
      <p:sp>
        <p:nvSpPr>
          <p:cNvPr id="66574" name="文本框 66573"/>
          <p:cNvSpPr txBox="1">
            <a:spLocks noChangeArrowheads="1"/>
          </p:cNvSpPr>
          <p:nvPr/>
        </p:nvSpPr>
        <p:spPr bwMode="auto">
          <a:xfrm>
            <a:off x="346075" y="1326515"/>
            <a:ext cx="11587480" cy="82994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40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我们总希望，</a:t>
            </a:r>
            <a:r>
              <a:rPr lang="zh-CN" altLang="en-US" sz="4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有用功</a:t>
            </a:r>
            <a:r>
              <a:rPr lang="zh-CN" altLang="en-US" sz="40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占总功的</a:t>
            </a:r>
            <a:r>
              <a:rPr lang="zh-CN" altLang="en-US" sz="4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份额越大越好</a:t>
            </a:r>
            <a:r>
              <a:rPr lang="zh-CN" altLang="en-US" sz="40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66575" name="文本框 66574"/>
          <p:cNvSpPr txBox="1">
            <a:spLocks noChangeArrowheads="1"/>
          </p:cNvSpPr>
          <p:nvPr/>
        </p:nvSpPr>
        <p:spPr bwMode="auto">
          <a:xfrm>
            <a:off x="2854659" y="4107715"/>
            <a:ext cx="542648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公式：</a:t>
            </a:r>
            <a:r>
              <a:rPr lang="en-US" altLang="zh-CN" sz="2800" b="1" i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η</a:t>
            </a:r>
            <a:r>
              <a:rPr lang="zh-CN" altLang="en-US" sz="28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　　　　　　　　　　</a:t>
            </a:r>
          </a:p>
        </p:txBody>
      </p:sp>
      <p:grpSp>
        <p:nvGrpSpPr>
          <p:cNvPr id="2" name="组合 66586"/>
          <p:cNvGrpSpPr/>
          <p:nvPr/>
        </p:nvGrpSpPr>
        <p:grpSpPr bwMode="auto">
          <a:xfrm>
            <a:off x="4664198" y="3677597"/>
            <a:ext cx="1136651" cy="1216024"/>
            <a:chOff x="2082" y="2140"/>
            <a:chExt cx="537" cy="766"/>
          </a:xfrm>
        </p:grpSpPr>
        <p:sp>
          <p:nvSpPr>
            <p:cNvPr id="13331" name="直接连接符 66576"/>
            <p:cNvSpPr>
              <a:spLocks noChangeShapeType="1"/>
            </p:cNvSpPr>
            <p:nvPr/>
          </p:nvSpPr>
          <p:spPr bwMode="auto">
            <a:xfrm>
              <a:off x="2082" y="2576"/>
              <a:ext cx="484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</a:ln>
          </p:spPr>
          <p:txBody>
            <a:bodyPr/>
            <a:lstStyle/>
            <a:p>
              <a:endParaRPr lang="zh-CN" altLang="en-US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2" name="文本框 66577"/>
            <p:cNvSpPr txBox="1">
              <a:spLocks noChangeArrowheads="1"/>
            </p:cNvSpPr>
            <p:nvPr/>
          </p:nvSpPr>
          <p:spPr bwMode="auto">
            <a:xfrm>
              <a:off x="2124" y="2140"/>
              <a:ext cx="495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</a:t>
              </a:r>
              <a:r>
                <a:rPr lang="zh-CN" altLang="en-US" sz="2800" baseline="-250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有用</a:t>
              </a:r>
            </a:p>
          </p:txBody>
        </p:sp>
        <p:sp>
          <p:nvSpPr>
            <p:cNvPr id="13333" name="文本框 66578"/>
            <p:cNvSpPr txBox="1">
              <a:spLocks noChangeArrowheads="1"/>
            </p:cNvSpPr>
            <p:nvPr/>
          </p:nvSpPr>
          <p:spPr bwMode="auto">
            <a:xfrm>
              <a:off x="2124" y="2576"/>
              <a:ext cx="383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</a:t>
              </a:r>
              <a:r>
                <a:rPr lang="en-US" altLang="zh-CN" sz="2800" b="1" baseline="-2500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总</a:t>
              </a:r>
            </a:p>
          </p:txBody>
        </p:sp>
      </p:grpSp>
      <p:grpSp>
        <p:nvGrpSpPr>
          <p:cNvPr id="3" name="组合 66587"/>
          <p:cNvGrpSpPr/>
          <p:nvPr/>
        </p:nvGrpSpPr>
        <p:grpSpPr bwMode="auto">
          <a:xfrm>
            <a:off x="6398057" y="3732738"/>
            <a:ext cx="2269067" cy="1216024"/>
            <a:chOff x="3216" y="2156"/>
            <a:chExt cx="1072" cy="766"/>
          </a:xfrm>
        </p:grpSpPr>
        <p:sp>
          <p:nvSpPr>
            <p:cNvPr id="13328" name="文本框 66581"/>
            <p:cNvSpPr txBox="1">
              <a:spLocks noChangeArrowheads="1"/>
            </p:cNvSpPr>
            <p:nvPr/>
          </p:nvSpPr>
          <p:spPr bwMode="auto">
            <a:xfrm>
              <a:off x="3548" y="2156"/>
              <a:ext cx="495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</a:t>
              </a:r>
              <a:r>
                <a:rPr lang="en-US" altLang="zh-CN" sz="2800" baseline="-25000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有用</a:t>
              </a:r>
              <a:endPara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29" name="文本框 66582"/>
            <p:cNvSpPr txBox="1">
              <a:spLocks noChangeArrowheads="1"/>
            </p:cNvSpPr>
            <p:nvPr/>
          </p:nvSpPr>
          <p:spPr bwMode="auto">
            <a:xfrm>
              <a:off x="3255" y="2592"/>
              <a:ext cx="1033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</a:t>
              </a:r>
              <a:r>
                <a:rPr lang="en-US" altLang="zh-CN" sz="2800" baseline="-25000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有用</a:t>
              </a:r>
              <a:r>
                <a:rPr lang="en-US" altLang="zh-CN" sz="2800" b="1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+</a:t>
              </a:r>
              <a:r>
                <a:rPr lang="en-US" altLang="zh-CN" sz="2800" b="1" i="1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</a:t>
              </a:r>
              <a:r>
                <a:rPr lang="en-US" altLang="zh-CN" sz="2800" baseline="-25000" dirty="0" err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额外</a:t>
              </a:r>
              <a:endParaRPr lang="en-US" altLang="zh-CN" sz="2800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30" name="直接连接符 66583"/>
            <p:cNvSpPr>
              <a:spLocks noChangeShapeType="1"/>
            </p:cNvSpPr>
            <p:nvPr/>
          </p:nvSpPr>
          <p:spPr bwMode="auto">
            <a:xfrm>
              <a:off x="3216" y="2592"/>
              <a:ext cx="1072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</a:ln>
          </p:spPr>
          <p:txBody>
            <a:bodyPr/>
            <a:lstStyle/>
            <a:p>
              <a:endParaRPr lang="zh-CN" altLang="en-US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6585" name="矩形 66584"/>
          <p:cNvSpPr>
            <a:spLocks noChangeArrowheads="1"/>
          </p:cNvSpPr>
          <p:nvPr/>
        </p:nvSpPr>
        <p:spPr bwMode="auto">
          <a:xfrm>
            <a:off x="5887630" y="4147403"/>
            <a:ext cx="543739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</a:p>
        </p:txBody>
      </p:sp>
      <p:grpSp>
        <p:nvGrpSpPr>
          <p:cNvPr id="2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5" name="矩形 2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机械效率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"/>
                                        <p:tgtEl>
                                          <p:spTgt spid="665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66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66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6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5" grpId="0"/>
      <p:bldP spid="66570" grpId="0"/>
      <p:bldP spid="66574" grpId="0"/>
      <p:bldP spid="66575" grpId="0"/>
      <p:bldP spid="6658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7" name="矩形 102416"/>
          <p:cNvSpPr>
            <a:spLocks noChangeArrowheads="1"/>
          </p:cNvSpPr>
          <p:nvPr/>
        </p:nvSpPr>
        <p:spPr bwMode="auto">
          <a:xfrm>
            <a:off x="4568974" y="1454163"/>
            <a:ext cx="5988083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额外</a:t>
            </a:r>
            <a:r>
              <a:rPr lang="zh-CN" altLang="en-US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＞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</a:t>
            </a:r>
            <a:r>
              <a:rPr lang="zh-CN" altLang="en-US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</a:t>
            </a:r>
            <a:r>
              <a:rPr lang="zh-CN" altLang="en-US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＞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有用</a:t>
            </a:r>
            <a:r>
              <a:rPr lang="zh-CN" altLang="en-US" sz="2800" b="1" i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　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所以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η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＜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02418" name="矩形 102417"/>
          <p:cNvSpPr>
            <a:spLocks noChangeArrowheads="1"/>
          </p:cNvSpPr>
          <p:nvPr/>
        </p:nvSpPr>
        <p:spPr bwMode="auto">
          <a:xfrm>
            <a:off x="4568974" y="2854338"/>
            <a:ext cx="594566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额外</a:t>
            </a:r>
            <a:r>
              <a:rPr lang="zh-CN" altLang="en-US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</a:t>
            </a:r>
            <a:r>
              <a:rPr lang="zh-CN" altLang="en-US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</a:t>
            </a:r>
            <a:r>
              <a:rPr lang="zh-CN" altLang="en-US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有用  </a:t>
            </a:r>
            <a:r>
              <a:rPr lang="zh-CN" altLang="en-US" sz="2800" b="1" i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所以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η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4341" name="矩形 102421"/>
          <p:cNvSpPr>
            <a:spLocks noChangeArrowheads="1"/>
          </p:cNvSpPr>
          <p:nvPr/>
        </p:nvSpPr>
        <p:spPr bwMode="auto">
          <a:xfrm>
            <a:off x="1008380" y="764704"/>
            <a:ext cx="177673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分析公式</a:t>
            </a:r>
          </a:p>
        </p:txBody>
      </p:sp>
      <p:grpSp>
        <p:nvGrpSpPr>
          <p:cNvPr id="5" name="组合 102425"/>
          <p:cNvGrpSpPr/>
          <p:nvPr/>
        </p:nvGrpSpPr>
        <p:grpSpPr bwMode="auto">
          <a:xfrm>
            <a:off x="3863752" y="5028603"/>
            <a:ext cx="5939680" cy="1295400"/>
            <a:chOff x="1296" y="1968"/>
            <a:chExt cx="3654" cy="816"/>
          </a:xfrm>
          <a:solidFill>
            <a:schemeClr val="bg1">
              <a:lumMod val="85000"/>
            </a:schemeClr>
          </a:solidFill>
        </p:grpSpPr>
        <p:sp>
          <p:nvSpPr>
            <p:cNvPr id="14347" name="椭圆 102424"/>
            <p:cNvSpPr>
              <a:spLocks noChangeArrowheads="1"/>
            </p:cNvSpPr>
            <p:nvPr/>
          </p:nvSpPr>
          <p:spPr bwMode="auto">
            <a:xfrm>
              <a:off x="1296" y="1968"/>
              <a:ext cx="3654" cy="816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 wrap="none" anchor="ctr"/>
            <a:lstStyle/>
            <a:p>
              <a:pPr algn="ctr"/>
              <a:endParaRPr lang="zh-CN" altLang="zh-CN" sz="2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48" name="矩形 102422"/>
            <p:cNvSpPr>
              <a:spLocks noChangeArrowheads="1"/>
            </p:cNvSpPr>
            <p:nvPr/>
          </p:nvSpPr>
          <p:spPr bwMode="auto">
            <a:xfrm>
              <a:off x="1546" y="2078"/>
              <a:ext cx="3341" cy="6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理想状态，忽略机械自重和摩擦等因素。</a:t>
              </a:r>
            </a:p>
          </p:txBody>
        </p:sp>
      </p:grpSp>
      <p:sp>
        <p:nvSpPr>
          <p:cNvPr id="102424" name="左大括号 102423"/>
          <p:cNvSpPr/>
          <p:nvPr/>
        </p:nvSpPr>
        <p:spPr bwMode="auto">
          <a:xfrm>
            <a:off x="4168775" y="1722755"/>
            <a:ext cx="241300" cy="1491615"/>
          </a:xfrm>
          <a:prstGeom prst="leftBrace">
            <a:avLst>
              <a:gd name="adj1" fmla="val 30126"/>
              <a:gd name="adj2" fmla="val 50000"/>
            </a:avLst>
          </a:prstGeom>
          <a:noFill/>
          <a:ln w="31750">
            <a:solidFill>
              <a:srgbClr val="FF0000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428" name="直接连接符 102427"/>
          <p:cNvSpPr>
            <a:spLocks noChangeShapeType="1"/>
          </p:cNvSpPr>
          <p:nvPr/>
        </p:nvSpPr>
        <p:spPr bwMode="auto">
          <a:xfrm flipH="1">
            <a:off x="8445431" y="3578225"/>
            <a:ext cx="1129953" cy="1450378"/>
          </a:xfrm>
          <a:prstGeom prst="line">
            <a:avLst/>
          </a:prstGeom>
          <a:noFill/>
          <a:ln w="76200">
            <a:solidFill>
              <a:schemeClr val="bg2">
                <a:lumMod val="50000"/>
              </a:schemeClr>
            </a:solidFill>
            <a:round/>
            <a:tailEnd type="triangle" w="med" len="med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96745" y="1722755"/>
            <a:ext cx="1304925" cy="41624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02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0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02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17" grpId="0"/>
      <p:bldP spid="102418" grpId="0"/>
      <p:bldP spid="102428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902" name="图片 8090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672064" y="1340768"/>
            <a:ext cx="4869815" cy="4871720"/>
          </a:xfrm>
          <a:prstGeom prst="ellipse">
            <a:avLst/>
          </a:prstGeom>
          <a:noFill/>
          <a:ln w="28575">
            <a:noFill/>
          </a:ln>
        </p:spPr>
      </p:pic>
      <p:sp>
        <p:nvSpPr>
          <p:cNvPr id="15366" name="文本框 80898"/>
          <p:cNvSpPr txBox="1">
            <a:spLocks noChangeArrowheads="1"/>
          </p:cNvSpPr>
          <p:nvPr/>
        </p:nvSpPr>
        <p:spPr bwMode="auto">
          <a:xfrm>
            <a:off x="1023576" y="1041698"/>
            <a:ext cx="6512584" cy="13849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起重机的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机械效率是</a:t>
            </a:r>
            <a:r>
              <a:rPr lang="en-US" altLang="zh-CN" sz="2800" b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，它表示什么意义？</a:t>
            </a:r>
          </a:p>
        </p:txBody>
      </p:sp>
      <p:sp>
        <p:nvSpPr>
          <p:cNvPr id="80900" name="矩形 80899"/>
          <p:cNvSpPr>
            <a:spLocks noChangeArrowheads="1"/>
          </p:cNvSpPr>
          <p:nvPr/>
        </p:nvSpPr>
        <p:spPr bwMode="auto">
          <a:xfrm>
            <a:off x="1055440" y="2481858"/>
            <a:ext cx="5040560" cy="35394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60000"/>
              </a:lnSpc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使用起重机提升重物时所做的有用功跟总功的比值是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，也可以说有用功在总功中占的比例是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，另外的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50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％是额外功。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0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0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0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3" name="矩形 119812"/>
          <p:cNvSpPr>
            <a:spLocks noChangeArrowheads="1"/>
          </p:cNvSpPr>
          <p:nvPr/>
        </p:nvSpPr>
        <p:spPr bwMode="auto">
          <a:xfrm>
            <a:off x="4220348" y="568133"/>
            <a:ext cx="3722727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常见机械的效率</a:t>
            </a:r>
          </a:p>
        </p:txBody>
      </p:sp>
      <p:sp>
        <p:nvSpPr>
          <p:cNvPr id="119815" name="矩形 119814"/>
          <p:cNvSpPr>
            <a:spLocks noChangeArrowheads="1"/>
          </p:cNvSpPr>
          <p:nvPr/>
        </p:nvSpPr>
        <p:spPr bwMode="auto">
          <a:xfrm>
            <a:off x="210820" y="1939290"/>
            <a:ext cx="3652932" cy="134190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滑轮组 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r>
              <a:rPr lang="zh-CN" altLang="en-US" sz="2800" b="1" dirty="0">
                <a:solidFill>
                  <a:schemeClr val="tx1"/>
                </a:solidFill>
                <a:uFillTx/>
                <a:latin typeface="宋体" panose="02010600030101010101" pitchFamily="2" charset="-122"/>
              </a:rPr>
              <a:t>～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70%    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</a:p>
          <a:p>
            <a:pPr>
              <a:lnSpc>
                <a:spcPct val="12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起重机</a:t>
            </a: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40%</a:t>
            </a:r>
            <a:r>
              <a:rPr lang="zh-CN" altLang="en-US" sz="2800" b="1" dirty="0">
                <a:latin typeface="宋体" panose="02010600030101010101" pitchFamily="2" charset="-122"/>
              </a:rPr>
              <a:t>～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50% 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endParaRPr lang="en-US" altLang="zh-CN" sz="2800" b="1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9818" name="图片 119817"/>
          <p:cNvPicPr>
            <a:picLocks noChangeAspect="1"/>
          </p:cNvPicPr>
          <p:nvPr/>
        </p:nvPicPr>
        <p:blipFill>
          <a:blip r:embed="rId2" cstate="print"/>
          <a:srcRect b="12666"/>
          <a:stretch>
            <a:fillRect/>
          </a:stretch>
        </p:blipFill>
        <p:spPr>
          <a:xfrm>
            <a:off x="3778250" y="1549083"/>
            <a:ext cx="4606925" cy="2954655"/>
          </a:xfrm>
          <a:prstGeom prst="ellipse">
            <a:avLst/>
          </a:prstGeom>
          <a:noFill/>
          <a:ln w="28575">
            <a:noFill/>
          </a:ln>
        </p:spPr>
      </p:pic>
      <p:sp>
        <p:nvSpPr>
          <p:cNvPr id="8" name="标题 122881"/>
          <p:cNvSpPr txBox="1">
            <a:spLocks noChangeArrowheads="1"/>
          </p:cNvSpPr>
          <p:nvPr/>
        </p:nvSpPr>
        <p:spPr bwMode="auto">
          <a:xfrm>
            <a:off x="1866900" y="4488815"/>
            <a:ext cx="8704580" cy="662554"/>
          </a:xfrm>
          <a:prstGeom prst="rect">
            <a:avLst/>
          </a:prstGeom>
          <a:noFill/>
          <a:ln>
            <a:miter lim="800000"/>
          </a:ln>
        </p:spPr>
        <p:txBody>
          <a:bodyPr vert="horz" wrap="square" lIns="91440" tIns="45720" rIns="91440" bIns="45720" numCol="1" anchor="t" anchorCtr="0" compatLnSpc="1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微软雅黑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</a:rPr>
              <a:t>请谈谈我们可以采取哪些措施来提高机械效率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</a:rPr>
              <a:t>?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2037286" y="5490097"/>
            <a:ext cx="1947545" cy="5397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2075" tIns="46038" rIns="92075" bIns="46038" anchor="ctr"/>
          <a:lstStyle/>
          <a:p>
            <a:pPr>
              <a:lnSpc>
                <a:spcPct val="120000"/>
              </a:lnSpc>
              <a:buClr>
                <a:srgbClr val="FF0000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减小摩擦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4467225" y="5490097"/>
            <a:ext cx="3917950" cy="5397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2075" tIns="46038" rIns="92075" bIns="46038" anchor="ctr"/>
          <a:lstStyle/>
          <a:p>
            <a:pPr>
              <a:lnSpc>
                <a:spcPct val="120000"/>
              </a:lnSpc>
              <a:buClr>
                <a:srgbClr val="FF0000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减小机械本身的重力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8439294" y="2009899"/>
            <a:ext cx="3417346" cy="160043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抽水机 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60%</a:t>
            </a:r>
            <a:r>
              <a:rPr lang="zh-CN" altLang="en-US" sz="2800" b="1" dirty="0">
                <a:latin typeface="宋体" panose="02010600030101010101" pitchFamily="2" charset="-122"/>
              </a:rPr>
              <a:t>～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80%</a:t>
            </a:r>
          </a:p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离心式水泵 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60%</a:t>
            </a:r>
            <a:r>
              <a:rPr lang="zh-CN" altLang="en-US" sz="2800" b="1" dirty="0">
                <a:latin typeface="宋体" panose="02010600030101010101" pitchFamily="2" charset="-122"/>
              </a:rPr>
              <a:t>～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80%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98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98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98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98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98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98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98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23">
            <a:extLst>
              <a:ext uri="{FF2B5EF4-FFF2-40B4-BE49-F238E27FC236}">
                <a16:creationId xmlns:a16="http://schemas.microsoft.com/office/drawing/2014/main" xmlns="" id="{2EFE11F8-5B3C-4127-95E3-3A5560D7A0E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xmlns="" id="{8930DBB3-66A2-4089-AC3B-D52651E27952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xmlns="" id="{7495F41A-F8DD-4875-BC3E-B11655FCD123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xmlns="" id="{5D0B212D-1B13-4F4B-89EB-6B290AFC8EFD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xmlns="" id="{72A81579-D620-43DF-AB13-3F70F72CD9E5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xmlns="" id="{E3B781EB-25E7-409D-8FE5-2843DA0DD74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xmlns="" id="{F59E0551-389E-433B-87C6-95725C2D97D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xmlns="" id="{A819C366-C3F9-4380-B45B-91E181A15B47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xmlns="" id="{F605B02C-18D8-49EB-B387-06FB7487466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A4E249AB-2486-45B4-BF66-2EBFF72BE74B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E82B3831-04F7-4D04-9F5F-001CAE87F8F1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xmlns="" id="{F31F8DE6-7D88-410A-97CF-8FC85546E5E4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xmlns="" id="{11687C09-F2E5-47E9-ADA7-6CF452DDB153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xmlns="" id="{B1C1E35D-1AF7-47FA-8FAC-AD3CC21741BE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xmlns="" id="{DFA07D7F-FA71-415E-8A82-DAC59DE390F7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xmlns="" id="{FF66E621-A967-4575-B31C-F403A030B18C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xmlns="" id="{C2FDFBE2-9BFC-410B-B4B5-CBBD5D349D16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xmlns="" id="{226DC255-8D9C-4D18-80DA-710F519007A3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xmlns="" id="{FEA4231D-10F7-41E9-AFB0-AB81573896F1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xmlns="" id="{FC79FBBE-D977-495A-B2B5-DF677264E7BA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xmlns="" id="{D71AC080-7080-4872-ADCB-BFA2E4DDA95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xmlns="" id="{FD182047-8B8F-4E67-AC7F-6212573B401F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xmlns="" id="{5D0E8ECB-743D-46D9-B075-C118CAF7794B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xmlns="" id="{A75BB4F8-2740-488E-B348-25EFAFCCBAD6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xmlns="" id="{F6469935-8EF5-4AD0-9BBC-6EEDE0056C40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xmlns="" id="{E97AF7DD-F587-4B79-88C2-C5D4581ECB5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xmlns="" id="{5D8EBF89-0A41-42CE-9187-D6359F53B3A1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xmlns="" id="{68368A9C-4CD5-4CCF-AAF3-2497C71E2500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xmlns="" id="{98669CC5-1566-4FF8-9858-D52D865A5D9E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xmlns="" id="{4053A40D-4FFF-4562-8FCA-5D23C500EF3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xmlns="" id="{EE941B57-24F3-41B4-9FFC-EFC5ADF2C1F3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xmlns="" id="{98D0BF32-328C-4834-9956-0332DC7A2A45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xmlns="" id="{D5D859DD-247A-49FC-AB0B-5D868725F3D1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xmlns="" id="{0DBB4AC8-A6D1-47C1-8B50-DD1C41882FD0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xmlns="" id="{64868AAC-6404-4204-8DEB-42E0D4C07D8B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xmlns="" id="{60FC5925-C2B2-4898-98AE-E61493960F41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xmlns="" id="{D4AC4BAA-460D-4410-8713-C91B44FC1751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xmlns="" id="{E9D2D606-24E3-4835-9564-E2EA8FD672CE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xmlns="" id="{2679640B-66A4-48BF-958E-18798DCEFA5F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xmlns="" id="{3EE0492F-0AB3-4118-8D77-5044D008E790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xmlns="" id="{B092CA51-9245-48FD-912D-7ED6D76BFCEC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xmlns="" id="{9441E35C-B015-4125-88BE-3C678DBACC4C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xmlns="" id="{11EFD002-7B2C-4BD5-BF36-FE4E74D78EF2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xmlns="" id="{9BCD6EBE-A8FB-4B8E-810B-FE73C395BBF8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xmlns="" id="{78A67BC7-39FA-414F-8870-ED85C92F7889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xmlns="" id="{62A15CC7-7955-4BBC-A76F-9776FB0056F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xmlns="" id="{555DAC0E-66CF-4BD9-9EEA-A6C70F1AB030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xmlns="" id="{59C261EA-B305-4853-9408-2E5AC65DB5EB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xmlns="" id="{E02AE398-C347-4244-AB13-A5D4253C5DD4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xmlns="" id="{1F91DC21-A8C6-4C23-BF65-A7A467AF78FF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xmlns="" id="{CB070E23-BB09-456E-BB12-E03B37298FD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xmlns="" id="{28457804-C050-4232-88E3-9DFC5A56586B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xmlns="" id="{87BE2232-9898-46CF-91BD-C22F51DC1D31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xmlns="" id="{CA030E12-AB3D-4D8D-ABD5-EAE987AF910D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xmlns="" id="{1E13B664-E2D1-4EF4-A7DE-5BAA4CF01E4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xmlns="" id="{789DD140-F05A-4C4F-BE1A-FED8060B6CD2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xmlns="" id="{7FD98F11-4D3E-4B95-B768-FCDE8E7D1EB0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xmlns="" id="{5C8D36EE-92D5-47B2-96C7-7688762F0750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70" name="TextBox 1"/>
          <p:cNvSpPr txBox="1">
            <a:spLocks noChangeArrowheads="1"/>
          </p:cNvSpPr>
          <p:nvPr/>
        </p:nvSpPr>
        <p:spPr bwMode="auto">
          <a:xfrm>
            <a:off x="930276" y="1552258"/>
            <a:ext cx="10331449" cy="375221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>
            <a:lvl1pPr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l" eaLnBrk="1" hangingPunct="1">
              <a:lnSpc>
                <a:spcPct val="170000"/>
              </a:lnSpc>
            </a:pP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关于机械效率的说法中正确的是（  </a:t>
            </a:r>
            <a:r>
              <a:rPr 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endParaRPr lang="en-US" altLang="zh-CN" sz="2800" b="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eaLnBrk="1" hangingPunct="1">
              <a:lnSpc>
                <a:spcPct val="170000"/>
              </a:lnSpc>
            </a:pPr>
            <a:r>
              <a:rPr lang="en-US" altLang="zh-CN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．越省力的机械，效率越高</a:t>
            </a:r>
          </a:p>
          <a:p>
            <a:pPr algn="l" eaLnBrk="1" hangingPunct="1">
              <a:lnSpc>
                <a:spcPct val="170000"/>
              </a:lnSpc>
            </a:pPr>
            <a:r>
              <a:rPr lang="en-US" altLang="zh-CN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．做有用功越多的机械，效率越高</a:t>
            </a:r>
          </a:p>
          <a:p>
            <a:pPr algn="l" eaLnBrk="1" hangingPunct="1">
              <a:lnSpc>
                <a:spcPct val="170000"/>
              </a:lnSpc>
            </a:pPr>
            <a:r>
              <a:rPr lang="en-US" altLang="zh-CN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．做相同的功，额外功的值越小，效率越高</a:t>
            </a:r>
          </a:p>
          <a:p>
            <a:pPr algn="l" eaLnBrk="1" hangingPunct="1">
              <a:lnSpc>
                <a:spcPct val="170000"/>
              </a:lnSpc>
            </a:pPr>
            <a:r>
              <a:rPr lang="en-US" altLang="zh-CN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．做功越快的机械，效率越高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6456040" y="1772816"/>
            <a:ext cx="53091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l" eaLnBrk="1" hangingPunct="1"/>
            <a:r>
              <a:rPr lang="en-US" altLang="zh-CN" sz="2800" b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 </a:t>
            </a:r>
          </a:p>
        </p:txBody>
      </p:sp>
      <p:grpSp>
        <p:nvGrpSpPr>
          <p:cNvPr id="8" name="组合 7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9" name="组合 8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950595" y="1109980"/>
            <a:ext cx="10847070" cy="1412875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 algn="just" eaLnBrk="1" hangingPunct="1"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例题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起重机把质量为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0.5t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的重物匀速提升了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3m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，而它的电动机所做的功是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3.4×10</a:t>
            </a:r>
            <a:r>
              <a:rPr lang="en-US" altLang="zh-CN" sz="2800" baseline="30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J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，起重机的效率是多少？（</a:t>
            </a:r>
            <a:r>
              <a:rPr lang="en-US" altLang="zh-CN" sz="2800" i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 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取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10N/kg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</a:p>
        </p:txBody>
      </p:sp>
      <p:pic>
        <p:nvPicPr>
          <p:cNvPr id="14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888" y="3380491"/>
            <a:ext cx="4589677" cy="3058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组合 3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4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机械效率的计算</a:t>
              </a:r>
            </a:p>
          </p:txBody>
        </p:sp>
      </p:grpSp>
      <p:sp>
        <p:nvSpPr>
          <p:cNvPr id="9" name="TextBox 4"/>
          <p:cNvSpPr txBox="1">
            <a:spLocks noChangeArrowheads="1"/>
          </p:cNvSpPr>
          <p:nvPr/>
        </p:nvSpPr>
        <p:spPr bwMode="auto">
          <a:xfrm>
            <a:off x="950595" y="2564904"/>
            <a:ext cx="6305829" cy="198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defRPr/>
            </a:pPr>
            <a:r>
              <a:rPr lang="zh-CN" altLang="en-US" sz="2800" b="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解：</a:t>
            </a:r>
          </a:p>
          <a:p>
            <a:pPr eaLnBrk="1" hangingPunct="1">
              <a:lnSpc>
                <a:spcPct val="150000"/>
              </a:lnSpc>
              <a:defRPr/>
            </a:pPr>
            <a:r>
              <a:rPr lang="zh-CN" altLang="en-US" sz="2800" b="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起重机匀速提升重物所用的力与物体所受的重力大小相等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1055440" y="4648196"/>
            <a:ext cx="72442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uFillTx/>
              </a:rPr>
              <a:t>F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G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mg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0.5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</a:rPr>
              <a:t>3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kg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10N/kg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5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</a:rPr>
              <a:t>3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N</a:t>
            </a:r>
          </a:p>
        </p:txBody>
      </p:sp>
      <p:sp>
        <p:nvSpPr>
          <p:cNvPr id="11" name="TextBox 7"/>
          <p:cNvSpPr txBox="1">
            <a:spLocks noChangeArrowheads="1"/>
          </p:cNvSpPr>
          <p:nvPr/>
        </p:nvSpPr>
        <p:spPr bwMode="auto">
          <a:xfrm>
            <a:off x="952182" y="5296268"/>
            <a:ext cx="6483985" cy="551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起重机提升重物所做的功是有用功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026736" y="5997184"/>
            <a:ext cx="60436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uFillTx/>
              </a:rPr>
              <a:t>W</a:t>
            </a:r>
            <a:r>
              <a:rPr lang="zh-CN" altLang="en-US" sz="2800" baseline="-250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有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 err="1">
                <a:solidFill>
                  <a:srgbClr val="FF0000"/>
                </a:solidFill>
                <a:uFillTx/>
              </a:rPr>
              <a:t>Fh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5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</a:rPr>
              <a:t>3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N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3m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1.5</a:t>
            </a:r>
            <a:r>
              <a:rPr lang="zh-CN" altLang="en-US" sz="2800" dirty="0">
                <a:solidFill>
                  <a:srgbClr val="FF0000"/>
                </a:solidFill>
                <a:uFillTx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</a:rPr>
              <a:t>4</a:t>
            </a:r>
            <a:r>
              <a:rPr lang="en-US" altLang="zh-CN" sz="2800" dirty="0">
                <a:solidFill>
                  <a:srgbClr val="FF0000"/>
                </a:solidFill>
                <a:uFillTx/>
              </a:rPr>
              <a:t>J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950595" y="764704"/>
            <a:ext cx="10847070" cy="1188848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 algn="just" eaLnBrk="1" hangingPunct="1"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例题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起重机把质量为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0.5t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的重物匀速提升了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3m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，而它的电动机所做的功是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3.4×10</a:t>
            </a:r>
            <a:r>
              <a:rPr lang="en-US" altLang="zh-CN" sz="2800" baseline="30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J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，起重机的效率是多少？（</a:t>
            </a:r>
            <a:r>
              <a:rPr lang="en-US" altLang="zh-CN" sz="2800" i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 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取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10N/kg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）。</a:t>
            </a:r>
          </a:p>
        </p:txBody>
      </p:sp>
      <p:sp>
        <p:nvSpPr>
          <p:cNvPr id="2" name="TextBox 7"/>
          <p:cNvSpPr txBox="1">
            <a:spLocks noChangeArrowheads="1"/>
          </p:cNvSpPr>
          <p:nvPr/>
        </p:nvSpPr>
        <p:spPr bwMode="auto">
          <a:xfrm>
            <a:off x="1091565" y="2132856"/>
            <a:ext cx="6483985" cy="551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起重机提升重物所做的功是有用功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1136981" y="2830324"/>
            <a:ext cx="58961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aseline="-250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有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 err="1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Fh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3m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1.5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J</a:t>
            </a:r>
          </a:p>
        </p:txBody>
      </p:sp>
      <p:sp>
        <p:nvSpPr>
          <p:cNvPr id="17" name="TextBox 13"/>
          <p:cNvSpPr txBox="1">
            <a:spLocks noChangeArrowheads="1"/>
          </p:cNvSpPr>
          <p:nvPr/>
        </p:nvSpPr>
        <p:spPr bwMode="auto">
          <a:xfrm>
            <a:off x="1070821" y="4747022"/>
            <a:ext cx="4936067" cy="551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因此，起重机的机械效率</a:t>
            </a: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1091564" y="3484863"/>
            <a:ext cx="6483985" cy="551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起重机的电动机所做的功是总功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136981" y="4101374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zh-CN" altLang="en-US" sz="2800" baseline="-250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总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3.4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en-US" altLang="zh-CN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J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1136981" y="5335573"/>
            <a:ext cx="7401560" cy="1198245"/>
            <a:chOff x="4516" y="8827"/>
            <a:chExt cx="11656" cy="1887"/>
          </a:xfrm>
        </p:grpSpPr>
        <p:grpSp>
          <p:nvGrpSpPr>
            <p:cNvPr id="14" name="组合 66586"/>
            <p:cNvGrpSpPr/>
            <p:nvPr/>
          </p:nvGrpSpPr>
          <p:grpSpPr bwMode="auto">
            <a:xfrm>
              <a:off x="5573" y="8827"/>
              <a:ext cx="1667" cy="1708"/>
              <a:chOff x="2066" y="2223"/>
              <a:chExt cx="500" cy="683"/>
            </a:xfrm>
          </p:grpSpPr>
          <p:sp>
            <p:nvSpPr>
              <p:cNvPr id="13331" name="直接连接符 66576"/>
              <p:cNvSpPr>
                <a:spLocks noChangeShapeType="1"/>
              </p:cNvSpPr>
              <p:nvPr/>
            </p:nvSpPr>
            <p:spPr bwMode="auto">
              <a:xfrm>
                <a:off x="2082" y="2576"/>
                <a:ext cx="484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332" name="文本框 66577"/>
              <p:cNvSpPr txBox="1">
                <a:spLocks noChangeArrowheads="1"/>
              </p:cNvSpPr>
              <p:nvPr/>
            </p:nvSpPr>
            <p:spPr bwMode="auto">
              <a:xfrm>
                <a:off x="2066" y="2223"/>
                <a:ext cx="485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W</a:t>
                </a:r>
                <a:r>
                  <a:rPr lang="zh-CN" altLang="en-US" sz="2800" baseline="-250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有用</a:t>
                </a:r>
              </a:p>
            </p:txBody>
          </p:sp>
          <p:sp>
            <p:nvSpPr>
              <p:cNvPr id="13333" name="文本框 66578"/>
              <p:cNvSpPr txBox="1">
                <a:spLocks noChangeArrowheads="1"/>
              </p:cNvSpPr>
              <p:nvPr/>
            </p:nvSpPr>
            <p:spPr bwMode="auto">
              <a:xfrm>
                <a:off x="2124" y="2576"/>
                <a:ext cx="373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W</a:t>
                </a:r>
                <a:r>
                  <a:rPr lang="en-US" altLang="zh-CN" sz="2800" baseline="-2500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总</a:t>
                </a:r>
              </a:p>
            </p:txBody>
          </p:sp>
        </p:grpSp>
        <p:sp>
          <p:nvSpPr>
            <p:cNvPr id="13330" name="直接连接符 66583"/>
            <p:cNvSpPr>
              <a:spLocks noChangeShapeType="1"/>
            </p:cNvSpPr>
            <p:nvPr/>
          </p:nvSpPr>
          <p:spPr bwMode="auto">
            <a:xfrm>
              <a:off x="8357" y="9794"/>
              <a:ext cx="3573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</a:ln>
          </p:spPr>
          <p:txBody>
            <a:bodyPr/>
            <a:lstStyle/>
            <a:p>
              <a:endParaRPr lang="zh-CN" altLang="en-US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585" name="矩形 66584"/>
            <p:cNvSpPr>
              <a:spLocks noChangeArrowheads="1"/>
            </p:cNvSpPr>
            <p:nvPr/>
          </p:nvSpPr>
          <p:spPr bwMode="auto">
            <a:xfrm>
              <a:off x="7553" y="9357"/>
              <a:ext cx="856" cy="8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</a:p>
          </p:txBody>
        </p:sp>
        <p:sp>
          <p:nvSpPr>
            <p:cNvPr id="66575" name="文本框 66574"/>
            <p:cNvSpPr txBox="1">
              <a:spLocks noChangeArrowheads="1"/>
            </p:cNvSpPr>
            <p:nvPr/>
          </p:nvSpPr>
          <p:spPr bwMode="auto">
            <a:xfrm>
              <a:off x="4516" y="9275"/>
              <a:ext cx="1576" cy="8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800" i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η</a:t>
              </a:r>
              <a:r>
                <a:rPr lang="zh-CN" altLang="en-US" sz="280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　　　　　　　　　　</a:t>
              </a: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8638" y="8892"/>
              <a:ext cx="2616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1.5</a:t>
              </a:r>
              <a:r>
                <a:rPr lang="zh-CN" altLang="en-US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×</a:t>
              </a:r>
              <a:r>
                <a:rPr lang="en-US" altLang="zh-CN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10</a:t>
              </a:r>
              <a:r>
                <a:rPr lang="en-US" altLang="zh-CN" sz="2800" baseline="300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r>
                <a:rPr lang="en-US" altLang="zh-CN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J</a:t>
              </a: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8672" y="9892"/>
              <a:ext cx="2585" cy="8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3.4</a:t>
              </a:r>
              <a:r>
                <a:rPr lang="zh-CN" altLang="en-US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×</a:t>
              </a:r>
              <a:r>
                <a:rPr lang="en-US" altLang="zh-CN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10</a:t>
              </a:r>
              <a:r>
                <a:rPr lang="en-US" altLang="zh-CN" sz="2800" baseline="300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r>
                <a:rPr lang="en-US" altLang="zh-CN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J</a:t>
              </a:r>
            </a:p>
          </p:txBody>
        </p:sp>
        <p:sp>
          <p:nvSpPr>
            <p:cNvPr id="22" name="矩形 21"/>
            <p:cNvSpPr>
              <a:spLocks noChangeArrowheads="1"/>
            </p:cNvSpPr>
            <p:nvPr/>
          </p:nvSpPr>
          <p:spPr bwMode="auto">
            <a:xfrm>
              <a:off x="12033" y="9358"/>
              <a:ext cx="856" cy="8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12757" y="9383"/>
              <a:ext cx="1419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0.44</a:t>
              </a:r>
            </a:p>
          </p:txBody>
        </p:sp>
        <p:sp>
          <p:nvSpPr>
            <p:cNvPr id="24" name="文本框 23"/>
            <p:cNvSpPr txBox="1"/>
            <p:nvPr/>
          </p:nvSpPr>
          <p:spPr>
            <a:xfrm>
              <a:off x="14717" y="9383"/>
              <a:ext cx="1455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44%</a:t>
              </a:r>
            </a:p>
          </p:txBody>
        </p:sp>
        <p:sp>
          <p:nvSpPr>
            <p:cNvPr id="25" name="矩形 24"/>
            <p:cNvSpPr>
              <a:spLocks noChangeArrowheads="1"/>
            </p:cNvSpPr>
            <p:nvPr/>
          </p:nvSpPr>
          <p:spPr bwMode="auto">
            <a:xfrm>
              <a:off x="14133" y="9358"/>
              <a:ext cx="856" cy="8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3" grpId="0"/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8" name="文本框 86018"/>
          <p:cNvSpPr txBox="1">
            <a:spLocks noChangeArrowheads="1"/>
          </p:cNvSpPr>
          <p:nvPr/>
        </p:nvSpPr>
        <p:spPr bwMode="auto">
          <a:xfrm>
            <a:off x="3575720" y="1124744"/>
            <a:ext cx="4801314" cy="64633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buClr>
                <a:schemeClr val="bg1"/>
              </a:buClr>
            </a:pPr>
            <a:r>
              <a:rPr lang="zh-CN" altLang="en-US" sz="36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你知道生活中的率吗？</a:t>
            </a:r>
          </a:p>
        </p:txBody>
      </p:sp>
      <p:grpSp>
        <p:nvGrpSpPr>
          <p:cNvPr id="14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5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pic>
        <p:nvPicPr>
          <p:cNvPr id="10" name="图片 9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179126" y="4385826"/>
            <a:ext cx="3454400" cy="1578610"/>
          </a:xfrm>
          <a:prstGeom prst="ellips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7050693" y="2045758"/>
            <a:ext cx="3454400" cy="1603375"/>
          </a:xfrm>
          <a:prstGeom prst="ellips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4" cstate="print"/>
          <a:srcRect b="7042"/>
          <a:stretch>
            <a:fillRect/>
          </a:stretch>
        </p:blipFill>
        <p:spPr>
          <a:xfrm>
            <a:off x="1199456" y="2008187"/>
            <a:ext cx="3352800" cy="1609725"/>
          </a:xfrm>
          <a:prstGeom prst="ellips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48656" y="4385826"/>
            <a:ext cx="3454400" cy="1578610"/>
          </a:xfrm>
          <a:prstGeom prst="ellips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20" name="文本框 19"/>
          <p:cNvSpPr txBox="1">
            <a:spLocks noChangeArrowheads="1"/>
          </p:cNvSpPr>
          <p:nvPr/>
        </p:nvSpPr>
        <p:spPr bwMode="auto">
          <a:xfrm>
            <a:off x="9624392" y="5604238"/>
            <a:ext cx="1944216" cy="9233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chemeClr val="tx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工作效</a:t>
            </a:r>
            <a:r>
              <a:rPr lang="zh-CN" altLang="en-US" sz="36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率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sp>
        <p:nvSpPr>
          <p:cNvPr id="21" name="文本框 20"/>
          <p:cNvSpPr txBox="1">
            <a:spLocks noChangeArrowheads="1"/>
          </p:cNvSpPr>
          <p:nvPr/>
        </p:nvSpPr>
        <p:spPr bwMode="auto">
          <a:xfrm>
            <a:off x="9336360" y="3255274"/>
            <a:ext cx="2232248" cy="9233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chemeClr val="tx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树的成活</a:t>
            </a:r>
            <a:r>
              <a:rPr lang="zh-CN" altLang="en-US" sz="36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率</a:t>
            </a:r>
          </a:p>
        </p:txBody>
      </p:sp>
      <p:sp>
        <p:nvSpPr>
          <p:cNvPr id="22" name="文本框 21"/>
          <p:cNvSpPr txBox="1">
            <a:spLocks noChangeArrowheads="1"/>
          </p:cNvSpPr>
          <p:nvPr/>
        </p:nvSpPr>
        <p:spPr bwMode="auto">
          <a:xfrm>
            <a:off x="2969607" y="5661248"/>
            <a:ext cx="2223721" cy="9233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chemeClr val="tx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油烟净化</a:t>
            </a:r>
            <a:r>
              <a:rPr lang="zh-CN" altLang="en-US" sz="36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率</a:t>
            </a:r>
          </a:p>
        </p:txBody>
      </p:sp>
      <p:sp>
        <p:nvSpPr>
          <p:cNvPr id="12" name="文本框 11"/>
          <p:cNvSpPr txBox="1">
            <a:spLocks noChangeArrowheads="1"/>
          </p:cNvSpPr>
          <p:nvPr/>
        </p:nvSpPr>
        <p:spPr bwMode="auto">
          <a:xfrm>
            <a:off x="2665607" y="3340061"/>
            <a:ext cx="2552089" cy="9220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buClr>
                <a:schemeClr val="tx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种子的发芽</a:t>
            </a:r>
            <a:r>
              <a:rPr lang="zh-CN" altLang="en-US" sz="36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率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文本框 1"/>
          <p:cNvSpPr txBox="1">
            <a:spLocks noChangeArrowheads="1"/>
          </p:cNvSpPr>
          <p:nvPr/>
        </p:nvSpPr>
        <p:spPr bwMode="auto">
          <a:xfrm>
            <a:off x="1319251" y="1739240"/>
            <a:ext cx="658361" cy="3048860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 smtClean="0"/>
              <a:t>认识机械效率</a:t>
            </a:r>
            <a:endParaRPr lang="zh-CN" altLang="en-US" dirty="0"/>
          </a:p>
        </p:txBody>
      </p:sp>
      <p:sp>
        <p:nvSpPr>
          <p:cNvPr id="19459" name="文本框 2"/>
          <p:cNvSpPr txBox="1">
            <a:spLocks noChangeArrowheads="1"/>
          </p:cNvSpPr>
          <p:nvPr/>
        </p:nvSpPr>
        <p:spPr bwMode="auto">
          <a:xfrm>
            <a:off x="2818757" y="1681352"/>
            <a:ext cx="1271894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有用功</a:t>
            </a:r>
          </a:p>
        </p:txBody>
      </p:sp>
      <p:sp>
        <p:nvSpPr>
          <p:cNvPr id="19460" name="文本框 3"/>
          <p:cNvSpPr txBox="1">
            <a:spLocks noChangeArrowheads="1"/>
          </p:cNvSpPr>
          <p:nvPr/>
        </p:nvSpPr>
        <p:spPr bwMode="auto">
          <a:xfrm>
            <a:off x="4831708" y="1681352"/>
            <a:ext cx="4515527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对人们有用的必须要做的功</a:t>
            </a:r>
          </a:p>
        </p:txBody>
      </p:sp>
      <p:sp>
        <p:nvSpPr>
          <p:cNvPr id="19461" name="文本框 4"/>
          <p:cNvSpPr txBox="1">
            <a:spLocks noChangeArrowheads="1"/>
          </p:cNvSpPr>
          <p:nvPr/>
        </p:nvSpPr>
        <p:spPr bwMode="auto">
          <a:xfrm>
            <a:off x="4831708" y="2392552"/>
            <a:ext cx="5163599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并非我们需要但又不得不做的功</a:t>
            </a:r>
          </a:p>
        </p:txBody>
      </p:sp>
      <p:sp>
        <p:nvSpPr>
          <p:cNvPr id="19462" name="文本框 5"/>
          <p:cNvSpPr txBox="1">
            <a:spLocks noChangeArrowheads="1"/>
          </p:cNvSpPr>
          <p:nvPr/>
        </p:nvSpPr>
        <p:spPr bwMode="auto">
          <a:xfrm>
            <a:off x="4831708" y="3100577"/>
            <a:ext cx="3795447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有用功与额外功的总和</a:t>
            </a:r>
          </a:p>
        </p:txBody>
      </p:sp>
      <p:sp>
        <p:nvSpPr>
          <p:cNvPr id="19463" name="文本框 6"/>
          <p:cNvSpPr txBox="1">
            <a:spLocks noChangeArrowheads="1"/>
          </p:cNvSpPr>
          <p:nvPr/>
        </p:nvSpPr>
        <p:spPr bwMode="auto">
          <a:xfrm>
            <a:off x="4831708" y="4005064"/>
            <a:ext cx="5586412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有用功跟总功的比值叫做机械效率</a:t>
            </a:r>
          </a:p>
        </p:txBody>
      </p:sp>
      <p:sp>
        <p:nvSpPr>
          <p:cNvPr id="19464" name="文本框 8"/>
          <p:cNvSpPr txBox="1">
            <a:spLocks noChangeArrowheads="1"/>
          </p:cNvSpPr>
          <p:nvPr/>
        </p:nvSpPr>
        <p:spPr bwMode="auto">
          <a:xfrm>
            <a:off x="4831708" y="5877272"/>
            <a:ext cx="2922115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机械效率总小于</a:t>
            </a:r>
            <a:r>
              <a:rPr lang="en-US" altLang="zh-CN" dirty="0"/>
              <a:t>1</a:t>
            </a:r>
          </a:p>
        </p:txBody>
      </p:sp>
      <p:sp>
        <p:nvSpPr>
          <p:cNvPr id="19465" name="文本框 9"/>
          <p:cNvSpPr txBox="1">
            <a:spLocks noChangeArrowheads="1"/>
          </p:cNvSpPr>
          <p:nvPr/>
        </p:nvSpPr>
        <p:spPr bwMode="auto">
          <a:xfrm>
            <a:off x="2491733" y="4943476"/>
            <a:ext cx="1670925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机械效率</a:t>
            </a:r>
          </a:p>
        </p:txBody>
      </p:sp>
      <p:sp>
        <p:nvSpPr>
          <p:cNvPr id="19469" name="文本框 2"/>
          <p:cNvSpPr txBox="1">
            <a:spLocks noChangeArrowheads="1"/>
          </p:cNvSpPr>
          <p:nvPr/>
        </p:nvSpPr>
        <p:spPr bwMode="auto">
          <a:xfrm>
            <a:off x="2839924" y="2392552"/>
            <a:ext cx="1250727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额外功</a:t>
            </a:r>
          </a:p>
        </p:txBody>
      </p:sp>
      <p:sp>
        <p:nvSpPr>
          <p:cNvPr id="19470" name="文本框 2"/>
          <p:cNvSpPr txBox="1">
            <a:spLocks noChangeArrowheads="1"/>
          </p:cNvSpPr>
          <p:nvPr/>
        </p:nvSpPr>
        <p:spPr bwMode="auto">
          <a:xfrm>
            <a:off x="2839924" y="3100577"/>
            <a:ext cx="1250727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总功</a:t>
            </a:r>
          </a:p>
        </p:txBody>
      </p:sp>
      <p:sp>
        <p:nvSpPr>
          <p:cNvPr id="9" name="左箭头 8"/>
          <p:cNvSpPr/>
          <p:nvPr/>
        </p:nvSpPr>
        <p:spPr>
          <a:xfrm flipH="1">
            <a:off x="4223792" y="1768665"/>
            <a:ext cx="480484" cy="287337"/>
          </a:xfrm>
          <a:prstGeom prst="leftArrow">
            <a:avLst/>
          </a:prstGeom>
          <a:noFill/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10" name="左箭头 9"/>
          <p:cNvSpPr/>
          <p:nvPr/>
        </p:nvSpPr>
        <p:spPr>
          <a:xfrm flipH="1">
            <a:off x="4223792" y="2478276"/>
            <a:ext cx="480484" cy="287338"/>
          </a:xfrm>
          <a:prstGeom prst="leftArrow">
            <a:avLst/>
          </a:prstGeom>
          <a:noFill/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noProof="1">
              <a:ea typeface="微软雅黑" panose="020B0503020204020204" pitchFamily="34" charset="-122"/>
            </a:endParaRPr>
          </a:p>
        </p:txBody>
      </p:sp>
      <p:sp>
        <p:nvSpPr>
          <p:cNvPr id="11" name="左箭头 10"/>
          <p:cNvSpPr/>
          <p:nvPr/>
        </p:nvSpPr>
        <p:spPr>
          <a:xfrm flipH="1">
            <a:off x="4223792" y="3246021"/>
            <a:ext cx="480484" cy="287338"/>
          </a:xfrm>
          <a:prstGeom prst="leftArrow">
            <a:avLst/>
          </a:prstGeom>
          <a:noFill/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noProof="1">
              <a:ea typeface="微软雅黑" panose="020B0503020204020204" pitchFamily="34" charset="-122"/>
            </a:endParaRPr>
          </a:p>
        </p:txBody>
      </p:sp>
      <p:grpSp>
        <p:nvGrpSpPr>
          <p:cNvPr id="25" name="组合 24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25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2002419" y="1754982"/>
            <a:ext cx="695494" cy="3272804"/>
            <a:chOff x="1775520" y="2156166"/>
            <a:chExt cx="695494" cy="2364582"/>
          </a:xfrm>
        </p:grpSpPr>
        <p:cxnSp>
          <p:nvCxnSpPr>
            <p:cNvPr id="31" name="直接连接符 30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组合 34"/>
          <p:cNvGrpSpPr/>
          <p:nvPr/>
        </p:nvGrpSpPr>
        <p:grpSpPr>
          <a:xfrm>
            <a:off x="4382727" y="4293096"/>
            <a:ext cx="389283" cy="1770804"/>
            <a:chOff x="1775520" y="2156166"/>
            <a:chExt cx="695494" cy="2364582"/>
          </a:xfrm>
        </p:grpSpPr>
        <p:cxnSp>
          <p:nvCxnSpPr>
            <p:cNvPr id="36" name="直接连接符 35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rgbClr val="F4B18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rgbClr val="F4B18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rgbClr val="F4B18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rgbClr val="F4B18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组合 4"/>
          <p:cNvGrpSpPr/>
          <p:nvPr/>
        </p:nvGrpSpPr>
        <p:grpSpPr>
          <a:xfrm>
            <a:off x="4844774" y="4653136"/>
            <a:ext cx="2538134" cy="1090037"/>
            <a:chOff x="5358066" y="4732882"/>
            <a:chExt cx="2538134" cy="1090037"/>
          </a:xfrm>
        </p:grpSpPr>
        <p:sp>
          <p:nvSpPr>
            <p:cNvPr id="4" name="矩形 3"/>
            <p:cNvSpPr/>
            <p:nvPr/>
          </p:nvSpPr>
          <p:spPr>
            <a:xfrm>
              <a:off x="5358066" y="4736222"/>
              <a:ext cx="2538134" cy="1086697"/>
            </a:xfrm>
            <a:prstGeom prst="rect">
              <a:avLst/>
            </a:prstGeom>
            <a:solidFill>
              <a:srgbClr val="F4B18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" name="组合 7"/>
            <p:cNvGrpSpPr/>
            <p:nvPr/>
          </p:nvGrpSpPr>
          <p:grpSpPr bwMode="auto">
            <a:xfrm>
              <a:off x="5460849" y="4732882"/>
              <a:ext cx="2332567" cy="1038841"/>
              <a:chOff x="10779" y="4540"/>
              <a:chExt cx="2755" cy="1637"/>
            </a:xfrm>
          </p:grpSpPr>
          <p:grpSp>
            <p:nvGrpSpPr>
              <p:cNvPr id="3" name="组合 66586"/>
              <p:cNvGrpSpPr/>
              <p:nvPr/>
            </p:nvGrpSpPr>
            <p:grpSpPr bwMode="auto">
              <a:xfrm>
                <a:off x="11812" y="4540"/>
                <a:ext cx="1722" cy="1637"/>
                <a:chOff x="2082" y="2247"/>
                <a:chExt cx="689" cy="655"/>
              </a:xfrm>
            </p:grpSpPr>
            <p:sp>
              <p:nvSpPr>
                <p:cNvPr id="66577" name="直接连接符 66576"/>
                <p:cNvSpPr/>
                <p:nvPr/>
              </p:nvSpPr>
              <p:spPr>
                <a:xfrm>
                  <a:off x="2082" y="2576"/>
                  <a:ext cx="689" cy="0"/>
                </a:xfrm>
                <a:prstGeom prst="line">
                  <a:avLst/>
                </a:prstGeom>
                <a:ln w="25400" cap="flat" cmpd="sng">
                  <a:solidFill>
                    <a:schemeClr val="tx1"/>
                  </a:solidFill>
                  <a:prstDash val="solid"/>
                  <a:headEnd type="none" w="med" len="med"/>
                  <a:tailEnd type="none" w="med" len="med"/>
                </a:ln>
              </p:spPr>
            </p:sp>
            <p:sp>
              <p:nvSpPr>
                <p:cNvPr id="19479" name="文本框 66577"/>
                <p:cNvSpPr txBox="1">
                  <a:spLocks noChangeArrowheads="1"/>
                </p:cNvSpPr>
                <p:nvPr/>
              </p:nvSpPr>
              <p:spPr bwMode="auto">
                <a:xfrm>
                  <a:off x="2124" y="2247"/>
                  <a:ext cx="599" cy="32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 eaLnBrk="1" hangingPunct="1">
                    <a:defRPr sz="2800">
                      <a:latin typeface="微软雅黑" panose="020B0503020204020204" pitchFamily="34" charset="-122"/>
                      <a:ea typeface="微软雅黑" panose="020B0503020204020204" pitchFamily="34" charset="-122"/>
                    </a:defRPr>
                  </a:lvl1pPr>
                  <a:lvl2pPr marL="742950" indent="-285750" eaLnBrk="0" hangingPunct="0"/>
                  <a:lvl3pPr marL="1143000" indent="-228600" eaLnBrk="0" hangingPunct="0"/>
                  <a:lvl4pPr marL="1600200" indent="-228600" eaLnBrk="0" hangingPunct="0"/>
                  <a:lvl5pPr marL="2057400" indent="-228600" eaLnBrk="0" hangingPunct="0"/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9pPr>
                </a:lstStyle>
                <a:p>
                  <a:r>
                    <a:rPr lang="en-US" altLang="zh-CN" dirty="0"/>
                    <a:t>W</a:t>
                  </a:r>
                  <a:r>
                    <a:rPr lang="zh-CN" altLang="en-US" baseline="-25000" dirty="0"/>
                    <a:t>有用</a:t>
                  </a:r>
                </a:p>
              </p:txBody>
            </p:sp>
            <p:sp>
              <p:nvSpPr>
                <p:cNvPr id="19480" name="文本框 66578"/>
                <p:cNvSpPr txBox="1">
                  <a:spLocks noChangeArrowheads="1"/>
                </p:cNvSpPr>
                <p:nvPr/>
              </p:nvSpPr>
              <p:spPr bwMode="auto">
                <a:xfrm>
                  <a:off x="2186" y="2573"/>
                  <a:ext cx="430" cy="32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>
                  <a:defPPr>
                    <a:defRPr lang="zh-CN"/>
                  </a:defPPr>
                  <a:lvl1pPr eaLnBrk="1" hangingPunct="1">
                    <a:defRPr sz="2800">
                      <a:latin typeface="微软雅黑" panose="020B0503020204020204" pitchFamily="34" charset="-122"/>
                      <a:ea typeface="微软雅黑" panose="020B0503020204020204" pitchFamily="34" charset="-122"/>
                    </a:defRPr>
                  </a:lvl1pPr>
                  <a:lvl2pPr marL="742950" indent="-285750" eaLnBrk="0" hangingPunct="0"/>
                  <a:lvl3pPr marL="1143000" indent="-228600" eaLnBrk="0" hangingPunct="0"/>
                  <a:lvl4pPr marL="1600200" indent="-228600" eaLnBrk="0" hangingPunct="0"/>
                  <a:lvl5pPr marL="2057400" indent="-228600" eaLnBrk="0" hangingPunct="0"/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</a:lvl9pPr>
                </a:lstStyle>
                <a:p>
                  <a:r>
                    <a:rPr lang="en-US" altLang="zh-CN" dirty="0" err="1">
                      <a:sym typeface="宋体" panose="02010600030101010101" pitchFamily="2" charset="-122"/>
                    </a:rPr>
                    <a:t>W</a:t>
                  </a:r>
                  <a:r>
                    <a:rPr lang="en-US" altLang="zh-CN" baseline="-25000" dirty="0" err="1">
                      <a:sym typeface="宋体" panose="02010600030101010101" pitchFamily="2" charset="-122"/>
                    </a:rPr>
                    <a:t>总</a:t>
                  </a:r>
                </a:p>
              </p:txBody>
            </p:sp>
          </p:grpSp>
          <p:sp>
            <p:nvSpPr>
              <p:cNvPr id="19477" name="文本框 6"/>
              <p:cNvSpPr txBox="1">
                <a:spLocks noChangeArrowheads="1"/>
              </p:cNvSpPr>
              <p:nvPr/>
            </p:nvSpPr>
            <p:spPr bwMode="auto">
              <a:xfrm>
                <a:off x="10779" y="5002"/>
                <a:ext cx="921" cy="8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eaLnBrk="1" hangingPunct="1">
                  <a:defRPr sz="2800"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 marL="742950" indent="-285750" eaLnBrk="0" hangingPunct="0"/>
                <a:lvl3pPr marL="1143000" indent="-228600" eaLnBrk="0" hangingPunct="0"/>
                <a:lvl4pPr marL="1600200" indent="-228600" eaLnBrk="0" hangingPunct="0"/>
                <a:lvl5pPr marL="2057400" indent="-228600" eaLnBrk="0" hangingPunct="0"/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</a:lvl9pPr>
              </a:lstStyle>
              <a:p>
                <a:r>
                  <a:rPr lang="en-US" altLang="zh-CN" dirty="0"/>
                  <a:t>η</a:t>
                </a:r>
                <a:r>
                  <a:rPr lang="zh-CN" altLang="en-US" dirty="0"/>
                  <a:t>＝</a:t>
                </a:r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xmlns="" id="{24BABB96-9860-4824-BDEE-5AA1201B72C1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xmlns="" id="{74EAB3B9-21DF-4C6A-8426-73CFCBFDAB2D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xmlns="" id="{6F92AD95-711E-4F67-80C0-81E69C34397B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xmlns="" id="{4EA73182-2992-4EFA-AC2B-D19768EA1CF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xmlns="" id="{16C860E4-3437-4F58-BEA6-68782E6B9D4F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xmlns="" id="{6349C581-98A1-4123-BBCB-785F62D48284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xmlns="" id="{97C7D6BA-F86C-483A-B213-D4B8583499DC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xmlns="" id="{2DB22AE3-7EC4-42AE-8873-DD3AA041D85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xmlns="" id="{B8C6D444-A95D-4A8A-ACBB-28C3D9459EC3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xmlns="" id="{64EA3498-F67A-4BB3-BB70-65AF627AD9F1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xmlns="" id="{F03F23BC-D921-4F65-BB57-FA11EBD61E64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xmlns="" id="{DBCFAE6E-0D7F-45AA-B084-978FB1D68C06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xmlns="" id="{FE729836-868A-4F18-B5F8-F091EADDE5BB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xmlns="" id="{ED4CA2B6-018F-4222-BFD5-1885F9EAD47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08817E91-5FB8-4ABC-8D23-FAF8138ECEE5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8F831848-AC9E-4B00-B51E-D5E5233AAD46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xmlns="" id="{9891C49B-8107-499B-85CF-7B4E192D4B2F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xmlns="" id="{E7C87EB8-034E-4F4C-9708-E2CD3EF2A5C3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xmlns="" id="{EAFB5949-F0C7-4FB2-BA3D-D88130EBF58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xmlns="" id="{94CC455B-98F5-4266-AD40-0C39E54871F4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xmlns="" id="{7B7A6984-0BB8-4DE8-A9BA-B36AF346B46B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xmlns="" id="{B46D32CE-9C69-4B5F-A6CD-12F6F9245742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xmlns="" id="{2F079C6E-21A2-44EB-A2A1-A5798CD1551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xmlns="" id="{D10738C3-35B5-42A0-9C51-9AFAC36D68AA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xmlns="" id="{D9B1FC6E-DD85-4A00-ABAE-2B469F866B67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xmlns="" id="{872E05FC-044F-4FAF-A0E0-611A4F5E42FF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xmlns="" id="{41229EF6-C6C7-4DF7-BB0C-C9D68DB6E1A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xmlns="" id="{8D5A578A-3C27-4EC7-AA05-72B7F988F25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xmlns="" id="{F6BEEDF4-60F9-4ACD-A977-62FC6A08A1C0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xmlns="" id="{9C1DCCF0-0CB5-497C-B759-3136CC60ADD6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xmlns="" id="{B869F11C-9269-473E-B939-C8D89161CDE6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xmlns="" id="{9BF44ECD-49BA-4C2E-A934-2DA7F7DFABC2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xmlns="" id="{64E0414F-10FE-4D79-A806-CFDE92B6B78D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xmlns="" id="{82290204-B08D-4F91-BFC7-A5A3B6299327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xmlns="" id="{B49E23A7-1020-4001-B7D7-44E8FCBBB50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xmlns="" id="{3FB2FB15-4E46-4DBD-8BBE-D6C0A2F6DC65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xmlns="" id="{83EDE984-0F0A-47AD-9C1E-FB5A28E3B4E8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xmlns="" id="{2360A36E-DDF7-4070-AC72-E8DD3AFFA479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xmlns="" id="{AD3B327D-57EF-4AB9-940D-C407B6125D5C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xmlns="" id="{4C6B8F9A-70FD-45CD-A091-491C1A66D408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xmlns="" id="{29F61ABE-D0FA-4361-B991-B14C272E97B7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xmlns="" id="{2F0C57EB-4CEF-41B5-AB55-38CA3FAA2795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xmlns="" id="{E9ECB7E6-E5CE-4C4D-9DC8-885D2EE6BD7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xmlns="" id="{198A3EEA-E92E-4081-BE18-331236285C33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xmlns="" id="{B83270B2-B801-4C61-8975-600BB33AE79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xmlns="" id="{8F2C417A-6444-427D-8020-76FBD6D1CB18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xmlns="" id="{2482E200-12B2-4F6C-AEAE-15C591E34AD5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xmlns="" id="{21290436-7D58-46EF-9D57-FD837FA225CD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xmlns="" id="{2C614B7C-DC19-4634-A951-225C1DCB307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xmlns="" id="{C894BD4D-405B-49D4-9D36-9EF444ED4197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xmlns="" id="{A40C1163-1B40-49FB-8239-A17DE35B181D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xmlns="" id="{8E98CEA9-7FF4-4947-9D4D-08AAC4EAEB22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xmlns="" id="{4FC95B77-2D28-4C5C-A054-FA5B252D03F5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xmlns="" id="{F729D73F-C7B4-487A-BD53-6A2F261BF2BA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xmlns="" id="{61C4DEA5-5787-4E27-BCED-C21D091F45BF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xmlns="" id="{AC9AB197-03DF-4211-B062-68FF200FB2B4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xmlns="" id="{A0C35B40-FBB5-48CF-907D-8ACB4419A496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xmlns="" id="{F0ACF614-504A-493F-B22F-7918AA384DDD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983432" y="1340768"/>
            <a:ext cx="10147106" cy="4227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．施工工地上一个滑轮组经过改进后提高了机械效率，用它把同一物体提升到相同的高度，改进后和改进前相比较（　　）</a:t>
            </a:r>
          </a:p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．总功不变，有用功增加了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．总功不变，额外功增加了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．有用功减少了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	</a:t>
            </a:r>
            <a:endParaRPr lang="zh-CN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．有用功不变，总功减少了</a:t>
            </a: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9768408" y="2204864"/>
            <a:ext cx="56457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l" eaLnBrk="1" hangingPunct="1"/>
            <a:r>
              <a:rPr lang="en-US" altLang="zh-CN" sz="2800" b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 </a:t>
            </a:r>
          </a:p>
        </p:txBody>
      </p:sp>
      <p:grpSp>
        <p:nvGrpSpPr>
          <p:cNvPr id="4" name="组合 3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4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055440" y="692696"/>
            <a:ext cx="10025578" cy="5262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．如图所示，用甲、乙两个滑轮组分别将不同的物体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和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匀速提升相同的高度，滑轮完全相同且不计绳重和摩擦，若滑轮组甲的机械效率较大，则下列判断正确的是（　　）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①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物体比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物体轻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②提升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的拉力较大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③提升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所做的额外功较少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④提升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做的总功较少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911424" y="5157713"/>
            <a:ext cx="6427018" cy="1308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460500" algn="l"/>
                <a:tab pos="2794000" algn="l"/>
                <a:tab pos="406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．只有①③	  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．只有②④</a:t>
            </a:r>
            <a:endParaRPr kumimoji="0" lang="en-US" altLang="zh-CN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460500" algn="l"/>
                <a:tab pos="2794000" algn="l"/>
                <a:tab pos="406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．只有②③	  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．只有①④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8472264" y="2185700"/>
            <a:ext cx="51648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l" eaLnBrk="1" hangingPunct="1"/>
            <a:r>
              <a:rPr lang="en-US" altLang="zh-CN" sz="2800" b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 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87310" y="2763520"/>
            <a:ext cx="3310890" cy="30486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025525" y="652145"/>
            <a:ext cx="10140950" cy="21605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．一台起重机将重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3600N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的货物提高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5m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。求：</a:t>
            </a:r>
          </a:p>
          <a:p>
            <a:pPr>
              <a:lnSpc>
                <a:spcPct val="160000"/>
              </a:lnSpc>
            </a:pP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）起重机做的有用功是多少？</a:t>
            </a:r>
          </a:p>
          <a:p>
            <a:pPr>
              <a:lnSpc>
                <a:spcPct val="160000"/>
              </a:lnSpc>
            </a:pP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）如果额外功是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12000J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，起重机的机械效率是多少？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5320" y="2852936"/>
            <a:ext cx="9561195" cy="267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解：（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）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W</a:t>
            </a:r>
            <a:r>
              <a:rPr kumimoji="0" lang="zh-CN" altLang="en-US" sz="2800" b="0" i="0" u="none" strike="noStrike" cap="none" normalizeH="0" baseline="-3000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有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Gh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3600N×5m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18000J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（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）如果额外功是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12000J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，则总功为：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         W</a:t>
            </a:r>
            <a:r>
              <a:rPr kumimoji="0" lang="zh-CN" altLang="en-US" sz="2800" b="0" i="0" u="none" strike="noStrike" cap="none" normalizeH="0" baseline="-3000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总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W</a:t>
            </a:r>
            <a:r>
              <a:rPr kumimoji="0" lang="zh-CN" altLang="en-US" sz="2800" b="0" i="0" u="none" strike="noStrike" cap="none" normalizeH="0" baseline="-3000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有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+W</a:t>
            </a:r>
            <a:r>
              <a:rPr kumimoji="0" lang="zh-CN" altLang="en-US" sz="2800" b="0" i="0" u="none" strike="noStrike" cap="none" normalizeH="0" baseline="-3000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额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18000J+12000J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30000J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  起重机的机械效率：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4775200" y="4692213"/>
            <a:ext cx="7115175" cy="1647190"/>
            <a:chOff x="7520" y="8081"/>
            <a:chExt cx="11205" cy="2594"/>
          </a:xfrm>
        </p:grpSpPr>
        <p:grpSp>
          <p:nvGrpSpPr>
            <p:cNvPr id="14" name="组合 66586"/>
            <p:cNvGrpSpPr/>
            <p:nvPr/>
          </p:nvGrpSpPr>
          <p:grpSpPr bwMode="auto">
            <a:xfrm>
              <a:off x="8577" y="8081"/>
              <a:ext cx="1667" cy="1708"/>
              <a:chOff x="2066" y="2223"/>
              <a:chExt cx="500" cy="683"/>
            </a:xfrm>
          </p:grpSpPr>
          <p:sp>
            <p:nvSpPr>
              <p:cNvPr id="13331" name="直接连接符 66576"/>
              <p:cNvSpPr>
                <a:spLocks noChangeShapeType="1"/>
              </p:cNvSpPr>
              <p:nvPr/>
            </p:nvSpPr>
            <p:spPr bwMode="auto">
              <a:xfrm>
                <a:off x="2082" y="2576"/>
                <a:ext cx="484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332" name="文本框 66577"/>
              <p:cNvSpPr txBox="1">
                <a:spLocks noChangeArrowheads="1"/>
              </p:cNvSpPr>
              <p:nvPr/>
            </p:nvSpPr>
            <p:spPr bwMode="auto">
              <a:xfrm>
                <a:off x="2066" y="2223"/>
                <a:ext cx="485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W</a:t>
                </a:r>
                <a:r>
                  <a:rPr lang="zh-CN" altLang="en-US" sz="2800" baseline="-2500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有用</a:t>
                </a:r>
              </a:p>
            </p:txBody>
          </p:sp>
          <p:sp>
            <p:nvSpPr>
              <p:cNvPr id="13333" name="文本框 66578"/>
              <p:cNvSpPr txBox="1">
                <a:spLocks noChangeArrowheads="1"/>
              </p:cNvSpPr>
              <p:nvPr/>
            </p:nvSpPr>
            <p:spPr bwMode="auto">
              <a:xfrm>
                <a:off x="2124" y="2576"/>
                <a:ext cx="373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W</a:t>
                </a:r>
                <a:r>
                  <a:rPr lang="en-US" altLang="zh-CN" sz="2800" baseline="-2500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总</a:t>
                </a:r>
              </a:p>
            </p:txBody>
          </p:sp>
        </p:grpSp>
        <p:sp>
          <p:nvSpPr>
            <p:cNvPr id="13330" name="直接连接符 66583"/>
            <p:cNvSpPr>
              <a:spLocks noChangeShapeType="1"/>
            </p:cNvSpPr>
            <p:nvPr/>
          </p:nvSpPr>
          <p:spPr bwMode="auto">
            <a:xfrm>
              <a:off x="12930" y="9008"/>
              <a:ext cx="3573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</a:ln>
          </p:spPr>
          <p:txBody>
            <a:bodyPr/>
            <a:lstStyle/>
            <a:p>
              <a:endParaRPr lang="zh-CN" altLang="en-US" sz="28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585" name="矩形 66584"/>
            <p:cNvSpPr>
              <a:spLocks noChangeArrowheads="1"/>
            </p:cNvSpPr>
            <p:nvPr/>
          </p:nvSpPr>
          <p:spPr bwMode="auto">
            <a:xfrm>
              <a:off x="10231" y="8551"/>
              <a:ext cx="2745" cy="8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×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100%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</a:t>
              </a:r>
            </a:p>
          </p:txBody>
        </p:sp>
        <p:sp>
          <p:nvSpPr>
            <p:cNvPr id="66575" name="文本框 66574"/>
            <p:cNvSpPr txBox="1">
              <a:spLocks noChangeArrowheads="1"/>
            </p:cNvSpPr>
            <p:nvPr/>
          </p:nvSpPr>
          <p:spPr bwMode="auto">
            <a:xfrm>
              <a:off x="7520" y="8529"/>
              <a:ext cx="1576" cy="8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800" i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η</a:t>
              </a:r>
              <a:r>
                <a:rPr lang="zh-CN" altLang="en-US" sz="280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＝　　　　　　　　　　</a:t>
              </a: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13211" y="8106"/>
              <a:ext cx="2767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>
                  <a:solidFill>
                    <a:srgbClr val="FF0000"/>
                  </a:solidFill>
                  <a:uFillTx/>
                </a:rPr>
                <a:t>1.8</a:t>
              </a:r>
              <a:r>
                <a:rPr lang="zh-CN" altLang="en-US" sz="2800">
                  <a:solidFill>
                    <a:srgbClr val="FF0000"/>
                  </a:solidFill>
                  <a:uFillTx/>
                </a:rPr>
                <a:t>×</a:t>
              </a:r>
              <a:r>
                <a:rPr lang="en-US" altLang="zh-CN" sz="2800">
                  <a:solidFill>
                    <a:srgbClr val="FF0000"/>
                  </a:solidFill>
                  <a:uFillTx/>
                </a:rPr>
                <a:t>10</a:t>
              </a:r>
              <a:r>
                <a:rPr lang="en-US" altLang="zh-CN" sz="2800" baseline="30000">
                  <a:solidFill>
                    <a:srgbClr val="FF0000"/>
                  </a:solidFill>
                  <a:uFillTx/>
                </a:rPr>
                <a:t>4</a:t>
              </a:r>
              <a:r>
                <a:rPr lang="en-US" altLang="zh-CN" sz="2800">
                  <a:solidFill>
                    <a:srgbClr val="FF0000"/>
                  </a:solidFill>
                  <a:uFillTx/>
                </a:rPr>
                <a:t>J</a:t>
              </a: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13435" y="9106"/>
              <a:ext cx="2295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>
                  <a:solidFill>
                    <a:srgbClr val="FF0000"/>
                  </a:solidFill>
                  <a:uFillTx/>
                </a:rPr>
                <a:t>3</a:t>
              </a:r>
              <a:r>
                <a:rPr lang="zh-CN" altLang="en-US" sz="2800">
                  <a:solidFill>
                    <a:srgbClr val="FF0000"/>
                  </a:solidFill>
                  <a:uFillTx/>
                </a:rPr>
                <a:t>×</a:t>
              </a:r>
              <a:r>
                <a:rPr lang="en-US" altLang="zh-CN" sz="2800">
                  <a:solidFill>
                    <a:srgbClr val="FF0000"/>
                  </a:solidFill>
                  <a:uFillTx/>
                </a:rPr>
                <a:t>10</a:t>
              </a:r>
              <a:r>
                <a:rPr lang="en-US" altLang="zh-CN" sz="2800" baseline="30000">
                  <a:solidFill>
                    <a:srgbClr val="FF0000"/>
                  </a:solidFill>
                  <a:uFillTx/>
                </a:rPr>
                <a:t>4</a:t>
              </a:r>
              <a:r>
                <a:rPr lang="en-US" altLang="zh-CN" sz="2800">
                  <a:solidFill>
                    <a:srgbClr val="FF0000"/>
                  </a:solidFill>
                  <a:uFillTx/>
                </a:rPr>
                <a:t>J</a:t>
              </a:r>
            </a:p>
          </p:txBody>
        </p:sp>
        <p:sp>
          <p:nvSpPr>
            <p:cNvPr id="24" name="文本框 23"/>
            <p:cNvSpPr txBox="1"/>
            <p:nvPr/>
          </p:nvSpPr>
          <p:spPr>
            <a:xfrm>
              <a:off x="12196" y="9853"/>
              <a:ext cx="1968" cy="8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＝</a:t>
              </a:r>
              <a:r>
                <a:rPr lang="en-US" sz="2800">
                  <a:solidFill>
                    <a:srgbClr val="FF0000"/>
                  </a:solidFill>
                  <a:uFillTx/>
                </a:rPr>
                <a:t>60%</a:t>
              </a:r>
            </a:p>
          </p:txBody>
        </p:sp>
        <p:sp>
          <p:nvSpPr>
            <p:cNvPr id="5" name="矩形 4"/>
            <p:cNvSpPr>
              <a:spLocks noChangeArrowheads="1"/>
            </p:cNvSpPr>
            <p:nvPr/>
          </p:nvSpPr>
          <p:spPr bwMode="auto">
            <a:xfrm>
              <a:off x="16540" y="8551"/>
              <a:ext cx="2185" cy="82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×</a:t>
              </a:r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100%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kumimoji="1" lang="zh-CN" altLang="en-US" sz="1800" b="0" dirty="0">
                <a:solidFill>
                  <a:srgbClr val="4363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xmlns="" id="{E3EBE2DE-08E2-4564-AB34-9264B9CF0BB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xmlns="" id="{5D475E09-C28F-4A6C-B427-3AF8C583A678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xmlns="" id="{D480C0BB-B55B-4DAB-B029-49211ED7C50B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xmlns="" id="{CE1921E0-1146-449F-BCF1-F7FA68CC9BA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xmlns="" id="{CAE06282-45A5-449C-848C-3E8FB1FFE852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xmlns="" id="{D5245BE9-6399-4414-875C-E37E4921D913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xmlns="" id="{3A4B5B92-5DE1-4F69-AFF2-4C6DC1B5F1E9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xmlns="" id="{565C0EF8-8A30-4DC2-BF8F-7E30E30AA5E1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xmlns="" id="{A9959FD2-97F7-4CD4-A7FE-04596E87EB86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xmlns="" id="{FE90A1AC-55C6-40A5-8B1D-29D424D9C85F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xmlns="" id="{531ACB44-CC8E-42F4-8C6A-441B7A2B21E6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xmlns="" id="{EF71C0AE-1C84-45B7-905E-EC134A53D3D5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xmlns="" id="{19F8DAA4-2A4B-40AD-A4D5-42D958B3C8D5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xmlns="" id="{603248A5-5CAC-45AB-AB8F-320AD5403231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xmlns="" id="{0B05E290-DB03-4D53-874B-DED4CFEE10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xmlns="" id="{72B57513-DAB6-4231-9CA5-0647B3FC419A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xmlns="" id="{8C69F729-FEE2-4EB9-9FED-85620183D299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xmlns="" id="{1178E89B-48BF-46B8-AD69-F6E5CA02FD31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xmlns="" id="{41A10937-E184-4907-BFC4-DA719CE3FE7A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5BCA46E8-8510-44EA-85B9-57E8D9C150B7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1BEB778D-CE1F-45C1-B595-0D58B91F869D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xmlns="" id="{1330B890-E4DB-4426-94F6-D333711A8095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xmlns="" id="{951F3CFF-454E-4CD4-82D9-055D7CCE4FC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xmlns="" id="{691E2D53-74AC-4529-B666-ABE5FFDECB2F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xmlns="" id="{1D304E39-5252-4158-BBD1-4B772424CAF5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xmlns="" id="{459F432D-CD0B-4EB4-B558-B4F9D4DCDC12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xmlns="" id="{B62BF9DA-AA80-4132-B2E7-02891430BF81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xmlns="" id="{4849104B-E25A-4474-9B5B-2A8BF36499F3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xmlns="" id="{1003E055-21FC-4F72-8434-732C2E6B953E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xmlns="" id="{84BDA675-1E2E-446A-A67A-FC07B77DF011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xmlns="" id="{2D209BF5-B6C8-4485-AF27-F51A5A77FF7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xmlns="" id="{6BE9C586-E63D-4AE3-93A0-3C8DFC58DAF3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xmlns="" id="{74E2078B-EADD-4639-867E-E95D7B78282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xmlns="" id="{67912DAA-9CC6-4047-A018-E87EC7EA4604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xmlns="" id="{222831E1-CCAF-4923-AC75-F7C38C8FD8CD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xmlns="" id="{8512B07D-CA52-419D-BCA9-D725263F1BFE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xmlns="" id="{5B0B9EA0-FE1A-4147-BC7C-E81B39163B73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xmlns="" id="{30F5EF6D-E9A2-48AB-AF29-7EC163201309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xmlns="" id="{6BC233AB-F072-482E-BE87-E93523B1871C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xmlns="" id="{2CB9F064-F5A2-487A-B4A2-1B23B449EBA0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xmlns="" id="{C7EA5463-FBEF-4253-B666-3FA4A62D7546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xmlns="" id="{641ACFFB-2ADD-4BEB-921C-39B727F174E8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xmlns="" id="{232F7F6E-05E0-4300-A9BE-057BBE44E9B9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xmlns="" id="{02ADC819-8A6F-48B6-9022-CE23CE65623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xmlns="" id="{50D27754-7ADF-4DED-8C7D-8E37522BEB89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xmlns="" id="{59BB7E1F-E5A2-4376-A778-F93CB5CF6872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xmlns="" id="{755E89D0-53CD-45F3-956D-5D42338EFEF6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xmlns="" id="{61145D07-2673-491A-AA7D-88CA31D5415A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xmlns="" id="{8F009EB1-9075-4012-9197-B95ADCB40B47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xmlns="" id="{8DA7BDCA-5DB4-4F00-A2A2-C1E213276F2D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xmlns="" id="{6E280D1F-B7BD-4679-9C83-56F6AA44191C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xmlns="" id="{D91AEA53-254C-4E9F-B003-5510E1F5430E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xmlns="" id="{F6F598B7-E6B5-4DDB-84C8-BEB0772B65DB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xmlns="" id="{3112B4B4-E3EC-415B-8399-A3B7BA513793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xmlns="" id="{4E85DE5E-EF45-42C0-B88A-AEDBB2ED3CED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xmlns="" id="{796C52CF-68B5-431B-9410-02E59960BB7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xmlns="" id="{31A0CB61-B01B-41E4-B1C4-1AEA981CB3EE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xmlns="" id="{F750FCC3-F940-473F-B705-59D6CA45DD01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22" name="文本框 86021"/>
          <p:cNvSpPr txBox="1">
            <a:spLocks noChangeArrowheads="1"/>
          </p:cNvSpPr>
          <p:nvPr/>
        </p:nvSpPr>
        <p:spPr bwMode="auto">
          <a:xfrm>
            <a:off x="911424" y="608286"/>
            <a:ext cx="8867775" cy="66255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chemeClr val="bg1"/>
              </a:buClr>
            </a:pP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“</a:t>
            </a: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率”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有用量</a:t>
            </a:r>
            <a:r>
              <a:rPr lang="en-US" altLang="zh-CN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总量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，表示事物某一方面的优劣。</a:t>
            </a:r>
          </a:p>
        </p:txBody>
      </p:sp>
      <p:pic>
        <p:nvPicPr>
          <p:cNvPr id="5124" name="Picture 5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EFEFE">
                  <a:alpha val="100000"/>
                </a:srgbClr>
              </a:clrFrom>
              <a:clrTo>
                <a:srgbClr val="FEFEFE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4625" y="1344464"/>
            <a:ext cx="3727400" cy="371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44" name="Group 24"/>
          <p:cNvGrpSpPr/>
          <p:nvPr/>
        </p:nvGrpSpPr>
        <p:grpSpPr bwMode="auto">
          <a:xfrm>
            <a:off x="8156147" y="4039338"/>
            <a:ext cx="1160070" cy="1014905"/>
            <a:chOff x="3986" y="3339"/>
            <a:chExt cx="964" cy="721"/>
          </a:xfrm>
        </p:grpSpPr>
        <p:sp>
          <p:nvSpPr>
            <p:cNvPr id="5130" name="Line 10"/>
            <p:cNvSpPr>
              <a:spLocks noChangeShapeType="1"/>
            </p:cNvSpPr>
            <p:nvPr/>
          </p:nvSpPr>
          <p:spPr bwMode="auto">
            <a:xfrm>
              <a:off x="4439" y="3339"/>
              <a:ext cx="0" cy="363"/>
            </a:xfrm>
            <a:prstGeom prst="line">
              <a:avLst/>
            </a:prstGeom>
            <a:noFill/>
            <a:ln w="28575">
              <a:solidFill>
                <a:srgbClr val="4D4D4D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143" name="Group 23"/>
            <p:cNvGrpSpPr/>
            <p:nvPr/>
          </p:nvGrpSpPr>
          <p:grpSpPr bwMode="auto">
            <a:xfrm>
              <a:off x="3986" y="3691"/>
              <a:ext cx="964" cy="369"/>
              <a:chOff x="3447" y="3521"/>
              <a:chExt cx="964" cy="369"/>
            </a:xfrm>
          </p:grpSpPr>
          <p:sp>
            <p:nvSpPr>
              <p:cNvPr id="5138" name="AutoShape 18"/>
              <p:cNvSpPr>
                <a:spLocks noChangeArrowheads="1"/>
              </p:cNvSpPr>
              <p:nvPr/>
            </p:nvSpPr>
            <p:spPr bwMode="auto">
              <a:xfrm>
                <a:off x="3447" y="3748"/>
                <a:ext cx="936" cy="142"/>
              </a:xfrm>
              <a:prstGeom prst="parallelogram">
                <a:avLst>
                  <a:gd name="adj" fmla="val 164789"/>
                </a:avLst>
              </a:prstGeom>
              <a:gradFill rotWithShape="1">
                <a:gsLst>
                  <a:gs pos="0">
                    <a:srgbClr val="4D4D4D"/>
                  </a:gs>
                  <a:gs pos="100000">
                    <a:schemeClr val="bg1"/>
                  </a:gs>
                </a:gsLst>
                <a:lin ang="5400000" scaled="1"/>
              </a:gradFill>
              <a:ln w="38100" algn="ctr">
                <a:solidFill>
                  <a:srgbClr val="4D4D4D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131" name="AutoShape 11"/>
              <p:cNvSpPr>
                <a:spLocks noChangeArrowheads="1"/>
              </p:cNvSpPr>
              <p:nvPr/>
            </p:nvSpPr>
            <p:spPr bwMode="auto">
              <a:xfrm>
                <a:off x="3475" y="3719"/>
                <a:ext cx="936" cy="142"/>
              </a:xfrm>
              <a:prstGeom prst="parallelogram">
                <a:avLst>
                  <a:gd name="adj" fmla="val 164789"/>
                </a:avLst>
              </a:prstGeom>
              <a:gradFill rotWithShape="1">
                <a:gsLst>
                  <a:gs pos="0">
                    <a:srgbClr val="4D4D4D"/>
                  </a:gs>
                  <a:gs pos="100000">
                    <a:schemeClr val="bg1"/>
                  </a:gs>
                </a:gsLst>
                <a:lin ang="5400000" scaled="1"/>
              </a:gradFill>
              <a:ln w="38100" algn="ctr">
                <a:solidFill>
                  <a:srgbClr val="4D4D4D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132" name="AutoShape 12"/>
              <p:cNvSpPr>
                <a:spLocks noChangeArrowheads="1"/>
              </p:cNvSpPr>
              <p:nvPr/>
            </p:nvSpPr>
            <p:spPr bwMode="auto">
              <a:xfrm>
                <a:off x="3447" y="3691"/>
                <a:ext cx="936" cy="142"/>
              </a:xfrm>
              <a:prstGeom prst="parallelogram">
                <a:avLst>
                  <a:gd name="adj" fmla="val 164789"/>
                </a:avLst>
              </a:prstGeom>
              <a:gradFill rotWithShape="1">
                <a:gsLst>
                  <a:gs pos="0">
                    <a:srgbClr val="4D4D4D"/>
                  </a:gs>
                  <a:gs pos="100000">
                    <a:schemeClr val="bg1"/>
                  </a:gs>
                </a:gsLst>
                <a:lin ang="5400000" scaled="1"/>
              </a:gradFill>
              <a:ln w="38100" algn="ctr">
                <a:solidFill>
                  <a:srgbClr val="4D4D4D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5141" name="Group 21"/>
              <p:cNvGrpSpPr/>
              <p:nvPr/>
            </p:nvGrpSpPr>
            <p:grpSpPr bwMode="auto">
              <a:xfrm>
                <a:off x="3589" y="3521"/>
                <a:ext cx="708" cy="368"/>
                <a:chOff x="3589" y="3521"/>
                <a:chExt cx="708" cy="368"/>
              </a:xfrm>
            </p:grpSpPr>
            <p:sp>
              <p:nvSpPr>
                <p:cNvPr id="5133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3589" y="3521"/>
                  <a:ext cx="340" cy="227"/>
                </a:xfrm>
                <a:prstGeom prst="line">
                  <a:avLst/>
                </a:prstGeom>
                <a:noFill/>
                <a:ln w="28575">
                  <a:solidFill>
                    <a:srgbClr val="4D4D4D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4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3872" y="3521"/>
                  <a:ext cx="29" cy="312"/>
                </a:xfrm>
                <a:prstGeom prst="line">
                  <a:avLst/>
                </a:prstGeom>
                <a:noFill/>
                <a:ln w="28575">
                  <a:solidFill>
                    <a:srgbClr val="4D4D4D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5" name="Line 15"/>
                <p:cNvSpPr>
                  <a:spLocks noChangeShapeType="1"/>
                </p:cNvSpPr>
                <p:nvPr/>
              </p:nvSpPr>
              <p:spPr bwMode="auto">
                <a:xfrm flipH="1" flipV="1">
                  <a:off x="3901" y="3521"/>
                  <a:ext cx="85" cy="170"/>
                </a:xfrm>
                <a:prstGeom prst="line">
                  <a:avLst/>
                </a:prstGeom>
                <a:noFill/>
                <a:ln w="28575">
                  <a:solidFill>
                    <a:srgbClr val="4D4D4D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6" name="Line 16"/>
                <p:cNvSpPr>
                  <a:spLocks noChangeShapeType="1"/>
                </p:cNvSpPr>
                <p:nvPr/>
              </p:nvSpPr>
              <p:spPr bwMode="auto">
                <a:xfrm flipH="1" flipV="1">
                  <a:off x="3901" y="3521"/>
                  <a:ext cx="368" cy="227"/>
                </a:xfrm>
                <a:prstGeom prst="line">
                  <a:avLst/>
                </a:prstGeom>
                <a:noFill/>
                <a:ln w="28575">
                  <a:solidFill>
                    <a:srgbClr val="4D4D4D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9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3872" y="3833"/>
                  <a:ext cx="0" cy="56"/>
                </a:xfrm>
                <a:prstGeom prst="line">
                  <a:avLst/>
                </a:prstGeom>
                <a:noFill/>
                <a:ln w="28575">
                  <a:solidFill>
                    <a:srgbClr val="4D4D4D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0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4297" y="3748"/>
                  <a:ext cx="0" cy="56"/>
                </a:xfrm>
                <a:prstGeom prst="line">
                  <a:avLst/>
                </a:prstGeom>
                <a:noFill/>
                <a:ln w="28575">
                  <a:solidFill>
                    <a:srgbClr val="4D4D4D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2" name="TextBox 1"/>
          <p:cNvSpPr txBox="1"/>
          <p:nvPr/>
        </p:nvSpPr>
        <p:spPr>
          <a:xfrm>
            <a:off x="3747676" y="5237956"/>
            <a:ext cx="4223953" cy="1452384"/>
          </a:xfrm>
          <a:prstGeom prst="cloudCallout">
            <a:avLst>
              <a:gd name="adj1" fmla="val 67562"/>
              <a:gd name="adj2" fmla="val 21491"/>
            </a:avLst>
          </a:prstGeom>
          <a:solidFill>
            <a:srgbClr val="008080">
              <a:alpha val="74000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机械做功时有没有效率呢？</a:t>
            </a:r>
          </a:p>
        </p:txBody>
      </p:sp>
      <p:pic>
        <p:nvPicPr>
          <p:cNvPr id="3" name="图片 2" descr="thinking-face_1f9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84615" y="5523865"/>
            <a:ext cx="978535" cy="97853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0942" y="1344464"/>
            <a:ext cx="1683855" cy="283098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23">
            <a:extLst>
              <a:ext uri="{FF2B5EF4-FFF2-40B4-BE49-F238E27FC236}">
                <a16:creationId xmlns:a16="http://schemas.microsoft.com/office/drawing/2014/main" xmlns="" id="{4033CC92-7C6C-4089-A86D-3BB3E834A99F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xmlns="" id="{20348EF7-5FC5-49D8-98B0-45C874226B90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xmlns="" id="{F8476A01-50FC-4F13-BB2C-2D699F3E5E42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4D190622-56F8-4B31-AC56-11FE11CF2E5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D5CDC1CD-D2AC-43C1-9793-4F4834F0C0E3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xmlns="" id="{04CB6BF6-F033-464A-A6A4-0D961BEA4016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xmlns="" id="{BD0076DB-0514-4EBE-9828-404C67C592E2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xmlns="" id="{5CE973FE-CC8B-4BDC-A2D8-504D7667D2A6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xmlns="" id="{E7C2CEF0-E8E8-450D-A012-C9386B7B9296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xmlns="" id="{9387D68D-54A1-4C2F-A080-24C4549E5D7E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xmlns="" id="{E15E9365-7CBE-4170-8115-DFCE33D52E4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xmlns="" id="{A8F50CF8-9F54-441C-8DF1-7D7F70F7B79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xmlns="" id="{335CB8B0-03BD-4472-AA5B-31A7404E8217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xmlns="" id="{13AE00E2-5920-4D4F-BF3C-24199234D2CC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xmlns="" id="{EBF7FE84-2534-4FFF-A3DA-52DB5B791F57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xmlns="" id="{DA7F80AA-FD47-47F1-BCCF-B7FF8322B26A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xmlns="" id="{48A6A660-37B1-4173-A2B0-CB2C9E5FB9D1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xmlns="" id="{2888FF54-F173-42CD-BD79-A0F6BC7EC11F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xmlns="" id="{C705347C-9033-47D7-87E9-BB01AA05941C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xmlns="" id="{363954F9-436F-4EF1-9882-C23A0AE133E0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xmlns="" id="{8B201D8A-E538-43B4-B189-A881D86697D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xmlns="" id="{68C3123A-8E96-4CF4-84AB-DB4A140D074C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xmlns="" id="{8CF0A5D9-FB29-4789-912D-CAEF5FC0B97A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xmlns="" id="{43F478E7-E77C-4B25-916A-49424F57331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xmlns="" id="{6B4581F1-498B-4DF1-86CE-FB7237F0C36A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xmlns="" id="{161215B0-0E98-4D9B-B693-DE8FB5EB245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xmlns="" id="{A5EEA5EB-2D10-4BF4-A12F-E4E542706E25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xmlns="" id="{0944DA5B-12B2-4355-801E-2BD5238559F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xmlns="" id="{65DBF5A7-1CCB-4701-A24E-E2D04A4CFC61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xmlns="" id="{2152790D-A6D3-4C55-B373-E0DAAFABBFC8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xmlns="" id="{9C19A5E8-3C71-4A49-AF8E-370AAFD5564B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xmlns="" id="{79127B4D-D079-48A7-9A56-9310A85C79B4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xmlns="" id="{645F72F7-387B-4B8C-AEC7-6D7FD12BDFC3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xmlns="" id="{DF866D2F-4265-4C5D-93AB-FFBFD97DB3E2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xmlns="" id="{F3B30584-F8FF-47E4-A7FD-87796278F805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xmlns="" id="{94727FFC-D75D-4DC5-85FA-DDD6DEE241FB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xmlns="" id="{C7568A27-18E6-4D6F-BEBE-D1533471AAB1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xmlns="" id="{3AE35539-F76B-4A21-9DCD-D1455C6B7A86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xmlns="" id="{959E2FD8-2CCF-43F6-9921-E5A10EB274E2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xmlns="" id="{63A2AE3E-FF9A-47B4-BD3E-4E4B670EE686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xmlns="" id="{7D66D5A0-22CE-4AA8-88FE-0080DFD8018E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xmlns="" id="{5A27D83F-3D63-446C-A33A-4F854D4E70B1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xmlns="" id="{23593A8B-56E6-409B-9CE0-2069B0F3A172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xmlns="" id="{148A3FC6-3194-432F-8D72-F9F88B0D4E15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xmlns="" id="{C7B1E308-D8E6-4E94-9ACF-2FEE3BC68D6D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xmlns="" id="{69A25417-0D11-4AA7-88B0-F75C16614A1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xmlns="" id="{E60BFFDB-4DCB-488F-81BF-5A8B4B00B005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xmlns="" id="{7D241E16-CE2D-41EF-96B7-E0F175A53FCD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xmlns="" id="{B660F6A6-B116-4F98-8E42-8EFBBA6E0C2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xmlns="" id="{377891C6-4075-4903-8541-94656DF0ECD1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xmlns="" id="{BE5FE78C-5BE8-4812-8EEA-5B1949A5B6E2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xmlns="" id="{37D10FD3-446A-4A62-8112-6E430DC932E2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xmlns="" id="{FE669AC9-F9CD-4207-8E17-A111AE051C7C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xmlns="" id="{3DC68E6A-77B9-4A14-A03C-A18F8DA06A66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xmlns="" id="{FCF2CE52-C379-4A49-B079-547F4BE048AD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xmlns="" id="{77A758B1-6110-4ADB-A7B5-41F51981CA9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xmlns="" id="{78BF20C9-C002-4631-81DE-28182398EFF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xmlns="" id="{6D0236BC-3C4F-4EAB-BD2D-5DE768975283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Clr>
                  <a:schemeClr val="tx1"/>
                </a:buClr>
                <a:buFont typeface="Wingdings" panose="05000000000000000000" pitchFamily="2" charset="2"/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理解什么是机械效率。 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  <a:endParaRPr lang="en-US" altLang="zh-CN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了解什么是有用功、额外功和总功；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xmlns="" id="{3F5BCC01-4ABA-4123-A72E-E702CF9AA98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xmlns="" id="{CA5EED3F-8CCF-4629-877E-83605CAD5169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xmlns="" id="{B63A219F-148D-43F3-9221-743A04E23A29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xmlns="" id="{029F13BF-BF64-4401-BAD2-4F4DD87E9B21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xmlns="" id="{958812B1-AF71-4C02-8830-DED7B7990C98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xmlns="" id="{8844D9F2-E325-4F7A-A650-D9F7E6073344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xmlns="" id="{9F542DF6-3B90-447D-9068-472B9DA6BCE9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xmlns="" id="{9688719B-D124-4654-8B34-3370D8976B9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xmlns="" id="{3444DB85-5E0D-4961-965E-057E17146340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xmlns="" id="{9BE42940-27D4-4BD3-B668-1879F142BC73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xmlns="" id="{5E76B292-BA6B-4D3B-ABD2-3AC642B5BD44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xmlns="" id="{48C64A3C-6F7F-4358-8F51-28D501F5947A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xmlns="" id="{F6980223-B50E-4299-855D-AFD013A9B8AB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xmlns="" id="{63EB5AFF-7B19-4720-AC3A-EB4D402B6F96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xmlns="" id="{666570F2-2AA3-487E-BA94-98915177804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xmlns="" id="{7797CF02-68C8-4ECC-8C14-119F85AD9010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xmlns="" id="{4BDD9239-C942-496E-9055-300474F3DCEC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xmlns="" id="{1C828A9F-B959-428C-AC12-F9EAC3430D65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xmlns="" id="{C54DB622-B685-48DE-8E47-318FC0146D1E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xmlns="" id="{5A153C09-1889-4835-A06A-0C091056B6FA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xmlns="" id="{D2254EFD-FEDC-49A7-892A-A0D6E5797E9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xmlns="" id="{997D1409-A678-4A98-B8B5-FADFBEF52652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xmlns="" id="{19099795-4946-4557-BFB5-101DC2338A9E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xmlns="" id="{C904B458-D624-4847-8156-6975A2035169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xmlns="" id="{F846642E-A675-48A7-91F1-FA6DFA9E4EF5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xmlns="" id="{103B6215-63D1-4B11-98E6-0EB192E698C4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xmlns="" id="{214C6D73-2714-4438-8EBA-2AD1856C367F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xmlns="" id="{AAB72B79-2B69-4AA1-9092-55B3570C474A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xmlns="" id="{A63DB27B-68E8-46D6-8A1B-4F2522C15B26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xmlns="" id="{1A7CACB0-8ACC-4DC9-8F5B-9BD8CB628A3E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xmlns="" id="{4A939869-2AAC-4F7C-A4E6-3C5453E13FB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xmlns="" id="{BCA79B27-2979-49C8-9AAC-2193B2D432F2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xmlns="" id="{844AE33A-D580-4E4D-B100-B4E85B865CCB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xmlns="" id="{23F6079E-A683-4291-B40C-AD9AD04EA24D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xmlns="" id="{8B0E652E-9593-4550-8B63-CE391665AB8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xmlns="" id="{F7E22F19-AF35-45DE-B844-FE75EB38761E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xmlns="" id="{D041C5CF-6AC8-47E4-9566-F8A2E5E41FB2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xmlns="" id="{BEF8107A-9A52-4C34-A8AE-E32298C5DBAF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xmlns="" id="{04770A1A-F02A-4424-B408-3ECC7FC6230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xmlns="" id="{576A2B2E-8E1A-4D00-A414-72F8392FD602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xmlns="" id="{320A0BD6-C3A4-47A5-B719-1E5F795AFD05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xmlns="" id="{329B5236-BF6D-4C7D-B0F8-8F287F16F6EE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xmlns="" id="{FEF72C24-D60B-4517-AD87-949CB76BFD72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xmlns="" id="{FDC7B1DD-DD59-4810-BEF3-95E9F5689808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xmlns="" id="{F581B69B-EBF9-4158-BCB7-32D7BEB571F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xmlns="" id="{8A81CE5F-BF50-4E3D-B0B2-F734F72944DE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xmlns="" id="{CDF79964-9E07-436D-90F5-C780F43657FB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xmlns="" id="{EFB372DC-54E2-4E3C-8768-BF8C0817EB86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xmlns="" id="{C200A44D-1B8C-4AFC-9843-AAB6F5417024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xmlns="" id="{B97BE1D6-0C46-4642-AE9A-473501E0B96C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xmlns="" id="{59234ACC-F5A1-4CE9-BD89-938D53FD6CF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xmlns="" id="{A8966366-5C1E-40BE-AA18-976B507D5925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xmlns="" id="{CEAF0DB6-F318-4F31-A598-C97AA06419A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xmlns="" id="{5F11F34E-426A-4A75-93EE-5342B6004F52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xmlns="" id="{CE9516B6-DECB-4314-8A81-8CD1D3A374AD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xmlns="" id="{F02C4641-041A-43AD-A15F-08B255B8FAC0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xmlns="" id="{96322A09-BF44-41BC-AF98-0AA942538226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xmlns="" id="{B358713D-A4F9-41A5-818B-9D9998BAED96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228" name="文本框 52227"/>
          <p:cNvSpPr txBox="1">
            <a:spLocks noChangeArrowheads="1"/>
          </p:cNvSpPr>
          <p:nvPr/>
        </p:nvSpPr>
        <p:spPr bwMode="auto">
          <a:xfrm>
            <a:off x="1511935" y="1192530"/>
            <a:ext cx="891032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要把重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100N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的沙子运上三楼。下图画了三种办法。</a:t>
            </a:r>
          </a:p>
        </p:txBody>
      </p:sp>
      <p:sp>
        <p:nvSpPr>
          <p:cNvPr id="6151" name="文本框 1"/>
          <p:cNvSpPr txBox="1">
            <a:spLocks noChangeArrowheads="1"/>
          </p:cNvSpPr>
          <p:nvPr/>
        </p:nvSpPr>
        <p:spPr bwMode="auto">
          <a:xfrm>
            <a:off x="4438876" y="5805946"/>
            <a:ext cx="2698175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哪种办法最好？</a:t>
            </a:r>
          </a:p>
        </p:txBody>
      </p:sp>
      <p:grpSp>
        <p:nvGrpSpPr>
          <p:cNvPr id="1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9" name="矩形 1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0" name="矩形 1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有用功和额外功</a:t>
              </a: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1544" y="1918770"/>
            <a:ext cx="7592841" cy="368290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文本框 113665"/>
          <p:cNvSpPr txBox="1">
            <a:spLocks noChangeArrowheads="1"/>
          </p:cNvSpPr>
          <p:nvPr/>
        </p:nvSpPr>
        <p:spPr bwMode="auto">
          <a:xfrm>
            <a:off x="5092462" y="2184400"/>
            <a:ext cx="615553" cy="27768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eaVert"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人提沙子做功</a:t>
            </a:r>
          </a:p>
        </p:txBody>
      </p:sp>
      <p:sp>
        <p:nvSpPr>
          <p:cNvPr id="113667" name="左大括号 113666"/>
          <p:cNvSpPr/>
          <p:nvPr/>
        </p:nvSpPr>
        <p:spPr bwMode="auto">
          <a:xfrm>
            <a:off x="5797972" y="2182495"/>
            <a:ext cx="203200" cy="2667000"/>
          </a:xfrm>
          <a:prstGeom prst="leftBrace">
            <a:avLst>
              <a:gd name="adj1" fmla="val 64062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68" name="文本框 113667"/>
          <p:cNvSpPr txBox="1">
            <a:spLocks noChangeArrowheads="1"/>
          </p:cNvSpPr>
          <p:nvPr/>
        </p:nvSpPr>
        <p:spPr bwMode="auto">
          <a:xfrm>
            <a:off x="6026151" y="1955801"/>
            <a:ext cx="3033183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对沙子做功</a:t>
            </a:r>
          </a:p>
        </p:txBody>
      </p:sp>
      <p:sp>
        <p:nvSpPr>
          <p:cNvPr id="113669" name="文本框 113668"/>
          <p:cNvSpPr txBox="1">
            <a:spLocks noChangeArrowheads="1"/>
          </p:cNvSpPr>
          <p:nvPr/>
        </p:nvSpPr>
        <p:spPr bwMode="auto">
          <a:xfrm>
            <a:off x="6026150" y="3175000"/>
            <a:ext cx="267081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 桶 做 功</a:t>
            </a:r>
          </a:p>
        </p:txBody>
      </p:sp>
      <p:sp>
        <p:nvSpPr>
          <p:cNvPr id="113670" name="文本框 113669"/>
          <p:cNvSpPr txBox="1">
            <a:spLocks noChangeArrowheads="1"/>
          </p:cNvSpPr>
          <p:nvPr/>
        </p:nvSpPr>
        <p:spPr bwMode="auto">
          <a:xfrm>
            <a:off x="6290308" y="2581275"/>
            <a:ext cx="23114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600 J</a:t>
            </a:r>
          </a:p>
        </p:txBody>
      </p:sp>
      <p:sp>
        <p:nvSpPr>
          <p:cNvPr id="113671" name="文本框 113670"/>
          <p:cNvSpPr txBox="1">
            <a:spLocks noChangeArrowheads="1"/>
          </p:cNvSpPr>
          <p:nvPr/>
        </p:nvSpPr>
        <p:spPr bwMode="auto">
          <a:xfrm>
            <a:off x="6026151" y="4394201"/>
            <a:ext cx="3765549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克服自重做功</a:t>
            </a:r>
          </a:p>
        </p:txBody>
      </p:sp>
      <p:sp>
        <p:nvSpPr>
          <p:cNvPr id="113672" name="文本框 113671"/>
          <p:cNvSpPr txBox="1">
            <a:spLocks noChangeArrowheads="1"/>
          </p:cNvSpPr>
          <p:nvPr/>
        </p:nvSpPr>
        <p:spPr bwMode="auto">
          <a:xfrm>
            <a:off x="10692145" y="2706836"/>
            <a:ext cx="1545167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总功 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3120J</a:t>
            </a:r>
          </a:p>
        </p:txBody>
      </p:sp>
      <p:sp>
        <p:nvSpPr>
          <p:cNvPr id="113673" name="文本框 113672"/>
          <p:cNvSpPr txBox="1">
            <a:spLocks noChangeArrowheads="1"/>
          </p:cNvSpPr>
          <p:nvPr/>
        </p:nvSpPr>
        <p:spPr bwMode="auto">
          <a:xfrm>
            <a:off x="8892540" y="3694430"/>
            <a:ext cx="1936115" cy="823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额外功</a:t>
            </a:r>
            <a:endParaRPr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2520 J</a:t>
            </a:r>
          </a:p>
        </p:txBody>
      </p:sp>
      <p:sp>
        <p:nvSpPr>
          <p:cNvPr id="113674" name="右大括号 113673"/>
          <p:cNvSpPr/>
          <p:nvPr/>
        </p:nvSpPr>
        <p:spPr bwMode="auto">
          <a:xfrm>
            <a:off x="8668385" y="3321685"/>
            <a:ext cx="287655" cy="1475740"/>
          </a:xfrm>
          <a:prstGeom prst="rightBrace">
            <a:avLst>
              <a:gd name="adj1" fmla="val 36676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75" name="文本框 113674"/>
          <p:cNvSpPr>
            <a:spLocks noChangeArrowheads="1"/>
          </p:cNvSpPr>
          <p:nvPr/>
        </p:nvSpPr>
        <p:spPr bwMode="auto">
          <a:xfrm>
            <a:off x="535306" y="4489450"/>
            <a:ext cx="4085588" cy="2009775"/>
          </a:xfrm>
          <a:prstGeom prst="rect">
            <a:avLst/>
          </a:prstGeom>
          <a:noFill/>
          <a:ln w="25400" cmpd="sng">
            <a:solidFill>
              <a:schemeClr val="tx1"/>
            </a:solidFill>
            <a:prstDash val="dash"/>
            <a:miter lim="800000"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沙子重100N    人体重400N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动滑轮重10N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桶重20N    麻袋重5N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地面到三楼高6m </a:t>
            </a:r>
          </a:p>
        </p:txBody>
      </p:sp>
      <p:sp>
        <p:nvSpPr>
          <p:cNvPr id="113676" name="文本框 113675"/>
          <p:cNvSpPr txBox="1">
            <a:spLocks noChangeArrowheads="1"/>
          </p:cNvSpPr>
          <p:nvPr/>
        </p:nvSpPr>
        <p:spPr bwMode="auto">
          <a:xfrm>
            <a:off x="6290308" y="3783649"/>
            <a:ext cx="2495549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120 J</a:t>
            </a:r>
          </a:p>
        </p:txBody>
      </p:sp>
      <p:sp>
        <p:nvSpPr>
          <p:cNvPr id="113677" name="文本框 113676"/>
          <p:cNvSpPr txBox="1">
            <a:spLocks noChangeArrowheads="1"/>
          </p:cNvSpPr>
          <p:nvPr/>
        </p:nvSpPr>
        <p:spPr bwMode="auto">
          <a:xfrm>
            <a:off x="6290308" y="4959351"/>
            <a:ext cx="259926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b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2400 J</a:t>
            </a:r>
          </a:p>
        </p:txBody>
      </p:sp>
      <p:sp>
        <p:nvSpPr>
          <p:cNvPr id="113678" name="文本框 113677"/>
          <p:cNvSpPr txBox="1">
            <a:spLocks noChangeArrowheads="1"/>
          </p:cNvSpPr>
          <p:nvPr/>
        </p:nvSpPr>
        <p:spPr bwMode="auto">
          <a:xfrm>
            <a:off x="9241790" y="1871980"/>
            <a:ext cx="1310005" cy="823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有用功</a:t>
            </a:r>
            <a:endParaRPr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600 J</a:t>
            </a:r>
          </a:p>
        </p:txBody>
      </p:sp>
      <p:sp>
        <p:nvSpPr>
          <p:cNvPr id="113682" name="直接连接符 113681"/>
          <p:cNvSpPr>
            <a:spLocks noChangeShapeType="1"/>
          </p:cNvSpPr>
          <p:nvPr/>
        </p:nvSpPr>
        <p:spPr bwMode="auto">
          <a:xfrm>
            <a:off x="8512175" y="2226310"/>
            <a:ext cx="702310" cy="6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83" name="右大括号 113682"/>
          <p:cNvSpPr/>
          <p:nvPr/>
        </p:nvSpPr>
        <p:spPr bwMode="auto">
          <a:xfrm>
            <a:off x="10625455" y="2183130"/>
            <a:ext cx="203200" cy="1889125"/>
          </a:xfrm>
          <a:prstGeom prst="rightBrace">
            <a:avLst>
              <a:gd name="adj1" fmla="val 54307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7185" name="图片 52236" descr="15 2 21"/>
          <p:cNvPicPr>
            <a:picLocks noChangeAspect="1" noChangeArrowheads="1"/>
          </p:cNvPicPr>
          <p:nvPr/>
        </p:nvPicPr>
        <p:blipFill>
          <a:blip r:embed="rId2" cstate="print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</a:extLst>
          </a:blip>
          <a:srcRect t="8174" r="55867" b="17241"/>
          <a:stretch>
            <a:fillRect/>
          </a:stretch>
        </p:blipFill>
        <p:spPr bwMode="auto">
          <a:xfrm>
            <a:off x="637207" y="589335"/>
            <a:ext cx="3433699" cy="347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extBox 1"/>
          <p:cNvSpPr txBox="1"/>
          <p:nvPr/>
        </p:nvSpPr>
        <p:spPr>
          <a:xfrm>
            <a:off x="4460875" y="847090"/>
            <a:ext cx="1540510" cy="5219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【方法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13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3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13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3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13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3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3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3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3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13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13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13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66" grpId="0"/>
      <p:bldP spid="113668" grpId="0"/>
      <p:bldP spid="113669" grpId="0"/>
      <p:bldP spid="113670" grpId="0"/>
      <p:bldP spid="113671" grpId="0"/>
      <p:bldP spid="113672" grpId="0"/>
      <p:bldP spid="113673" grpId="0"/>
      <p:bldP spid="113675" grpId="0" bldLvl="0" animBg="1"/>
      <p:bldP spid="113676" grpId="0"/>
      <p:bldP spid="113678" grpId="0"/>
      <p:bldP spid="113682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5" name="文本框 113674"/>
          <p:cNvSpPr>
            <a:spLocks noChangeArrowheads="1"/>
          </p:cNvSpPr>
          <p:nvPr/>
        </p:nvSpPr>
        <p:spPr bwMode="auto">
          <a:xfrm>
            <a:off x="535306" y="4478655"/>
            <a:ext cx="4085588" cy="2009775"/>
          </a:xfrm>
          <a:prstGeom prst="rect">
            <a:avLst/>
          </a:prstGeom>
          <a:noFill/>
          <a:ln w="25400" cmpd="sng">
            <a:solidFill>
              <a:schemeClr val="tx1"/>
            </a:solidFill>
            <a:prstDash val="dash"/>
            <a:miter lim="800000"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沙子重100N    人体重400N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动滑轮重10N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桶重20N    麻袋重5N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地面到三楼高6m </a:t>
            </a:r>
          </a:p>
        </p:txBody>
      </p:sp>
      <p:sp>
        <p:nvSpPr>
          <p:cNvPr id="113666" name="文本框 113665"/>
          <p:cNvSpPr txBox="1">
            <a:spLocks noChangeArrowheads="1"/>
          </p:cNvSpPr>
          <p:nvPr/>
        </p:nvSpPr>
        <p:spPr bwMode="auto">
          <a:xfrm>
            <a:off x="5074047" y="1745615"/>
            <a:ext cx="615553" cy="39884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eaVert"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人拉滑轮利用桶做功</a:t>
            </a:r>
          </a:p>
        </p:txBody>
      </p:sp>
      <p:sp>
        <p:nvSpPr>
          <p:cNvPr id="113667" name="左大括号 113666"/>
          <p:cNvSpPr/>
          <p:nvPr/>
        </p:nvSpPr>
        <p:spPr bwMode="auto">
          <a:xfrm>
            <a:off x="5797972" y="2182495"/>
            <a:ext cx="203200" cy="2667000"/>
          </a:xfrm>
          <a:prstGeom prst="leftBrace">
            <a:avLst>
              <a:gd name="adj1" fmla="val 64062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68" name="文本框 113667"/>
          <p:cNvSpPr txBox="1">
            <a:spLocks noChangeArrowheads="1"/>
          </p:cNvSpPr>
          <p:nvPr/>
        </p:nvSpPr>
        <p:spPr bwMode="auto">
          <a:xfrm>
            <a:off x="6026151" y="1945006"/>
            <a:ext cx="3033183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对沙子做功</a:t>
            </a:r>
          </a:p>
        </p:txBody>
      </p:sp>
      <p:sp>
        <p:nvSpPr>
          <p:cNvPr id="113669" name="文本框 113668"/>
          <p:cNvSpPr txBox="1">
            <a:spLocks noChangeArrowheads="1"/>
          </p:cNvSpPr>
          <p:nvPr/>
        </p:nvSpPr>
        <p:spPr bwMode="auto">
          <a:xfrm>
            <a:off x="6026150" y="3164205"/>
            <a:ext cx="267081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 桶 做 功</a:t>
            </a:r>
          </a:p>
        </p:txBody>
      </p:sp>
      <p:sp>
        <p:nvSpPr>
          <p:cNvPr id="113670" name="文本框 113669"/>
          <p:cNvSpPr txBox="1">
            <a:spLocks noChangeArrowheads="1"/>
          </p:cNvSpPr>
          <p:nvPr/>
        </p:nvSpPr>
        <p:spPr bwMode="auto">
          <a:xfrm>
            <a:off x="6290308" y="2581275"/>
            <a:ext cx="23114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600 J</a:t>
            </a:r>
          </a:p>
        </p:txBody>
      </p:sp>
      <p:sp>
        <p:nvSpPr>
          <p:cNvPr id="113671" name="文本框 113670"/>
          <p:cNvSpPr txBox="1">
            <a:spLocks noChangeArrowheads="1"/>
          </p:cNvSpPr>
          <p:nvPr/>
        </p:nvSpPr>
        <p:spPr bwMode="auto">
          <a:xfrm>
            <a:off x="6026151" y="4394201"/>
            <a:ext cx="3765549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对滑轮做功</a:t>
            </a:r>
          </a:p>
        </p:txBody>
      </p:sp>
      <p:sp>
        <p:nvSpPr>
          <p:cNvPr id="113672" name="文本框 113671"/>
          <p:cNvSpPr txBox="1">
            <a:spLocks noChangeArrowheads="1"/>
          </p:cNvSpPr>
          <p:nvPr/>
        </p:nvSpPr>
        <p:spPr bwMode="auto">
          <a:xfrm>
            <a:off x="10692145" y="2706836"/>
            <a:ext cx="1545167" cy="9531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总功 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780J</a:t>
            </a:r>
          </a:p>
        </p:txBody>
      </p:sp>
      <p:sp>
        <p:nvSpPr>
          <p:cNvPr id="113673" name="文本框 113672"/>
          <p:cNvSpPr txBox="1">
            <a:spLocks noChangeArrowheads="1"/>
          </p:cNvSpPr>
          <p:nvPr/>
        </p:nvSpPr>
        <p:spPr bwMode="auto">
          <a:xfrm>
            <a:off x="8892540" y="3694430"/>
            <a:ext cx="1936115" cy="823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额外功</a:t>
            </a:r>
            <a:endParaRPr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180 J</a:t>
            </a:r>
          </a:p>
        </p:txBody>
      </p:sp>
      <p:sp>
        <p:nvSpPr>
          <p:cNvPr id="113674" name="右大括号 113673"/>
          <p:cNvSpPr/>
          <p:nvPr/>
        </p:nvSpPr>
        <p:spPr bwMode="auto">
          <a:xfrm>
            <a:off x="8668385" y="3321685"/>
            <a:ext cx="287655" cy="1475740"/>
          </a:xfrm>
          <a:prstGeom prst="rightBrace">
            <a:avLst>
              <a:gd name="adj1" fmla="val 36676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76" name="文本框 113675"/>
          <p:cNvSpPr txBox="1">
            <a:spLocks noChangeArrowheads="1"/>
          </p:cNvSpPr>
          <p:nvPr/>
        </p:nvSpPr>
        <p:spPr bwMode="auto">
          <a:xfrm>
            <a:off x="6290308" y="3783649"/>
            <a:ext cx="2495549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120 J</a:t>
            </a:r>
          </a:p>
        </p:txBody>
      </p:sp>
      <p:sp>
        <p:nvSpPr>
          <p:cNvPr id="113677" name="文本框 113676"/>
          <p:cNvSpPr txBox="1">
            <a:spLocks noChangeArrowheads="1"/>
          </p:cNvSpPr>
          <p:nvPr/>
        </p:nvSpPr>
        <p:spPr bwMode="auto">
          <a:xfrm>
            <a:off x="6290308" y="5031106"/>
            <a:ext cx="2599267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b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60 J</a:t>
            </a:r>
          </a:p>
        </p:txBody>
      </p:sp>
      <p:sp>
        <p:nvSpPr>
          <p:cNvPr id="113678" name="文本框 113677"/>
          <p:cNvSpPr txBox="1">
            <a:spLocks noChangeArrowheads="1"/>
          </p:cNvSpPr>
          <p:nvPr/>
        </p:nvSpPr>
        <p:spPr bwMode="auto">
          <a:xfrm>
            <a:off x="9241790" y="1871980"/>
            <a:ext cx="1310005" cy="823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有用功</a:t>
            </a:r>
            <a:endParaRPr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600 J</a:t>
            </a:r>
          </a:p>
        </p:txBody>
      </p:sp>
      <p:sp>
        <p:nvSpPr>
          <p:cNvPr id="113682" name="直接连接符 113681"/>
          <p:cNvSpPr>
            <a:spLocks noChangeShapeType="1"/>
          </p:cNvSpPr>
          <p:nvPr/>
        </p:nvSpPr>
        <p:spPr bwMode="auto">
          <a:xfrm>
            <a:off x="8512175" y="2226310"/>
            <a:ext cx="702310" cy="6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83" name="右大括号 113682"/>
          <p:cNvSpPr/>
          <p:nvPr/>
        </p:nvSpPr>
        <p:spPr bwMode="auto">
          <a:xfrm>
            <a:off x="10625455" y="2183130"/>
            <a:ext cx="203200" cy="1889125"/>
          </a:xfrm>
          <a:prstGeom prst="rightBrace">
            <a:avLst>
              <a:gd name="adj1" fmla="val 54307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TextBox 1"/>
          <p:cNvSpPr txBox="1"/>
          <p:nvPr/>
        </p:nvSpPr>
        <p:spPr>
          <a:xfrm>
            <a:off x="4460875" y="836295"/>
            <a:ext cx="1540510" cy="5219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【方法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381" y="729465"/>
            <a:ext cx="3334801" cy="347502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3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3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3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3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3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3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3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3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3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3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13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13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66" grpId="0"/>
      <p:bldP spid="113668" grpId="0"/>
      <p:bldP spid="113669" grpId="0"/>
      <p:bldP spid="113670" grpId="0"/>
      <p:bldP spid="113671" grpId="0"/>
      <p:bldP spid="113672" grpId="0"/>
      <p:bldP spid="113673" grpId="0"/>
      <p:bldP spid="113676" grpId="0"/>
      <p:bldP spid="113678" grpId="0"/>
      <p:bldP spid="113682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5" name="文本框 113674"/>
          <p:cNvSpPr>
            <a:spLocks noChangeArrowheads="1"/>
          </p:cNvSpPr>
          <p:nvPr/>
        </p:nvSpPr>
        <p:spPr bwMode="auto">
          <a:xfrm>
            <a:off x="535305" y="4489450"/>
            <a:ext cx="4130437" cy="2009775"/>
          </a:xfrm>
          <a:prstGeom prst="rect">
            <a:avLst/>
          </a:prstGeom>
          <a:noFill/>
          <a:ln w="25400" cmpd="sng">
            <a:solidFill>
              <a:schemeClr val="tx1"/>
            </a:solidFill>
            <a:prstDash val="dash"/>
            <a:miter lim="800000"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沙子重100N    人体重400N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动滑轮重10N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桶重20N    麻袋重5N    </a:t>
            </a:r>
          </a:p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4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地面到三楼高6m </a:t>
            </a:r>
          </a:p>
        </p:txBody>
      </p:sp>
      <p:sp>
        <p:nvSpPr>
          <p:cNvPr id="113666" name="文本框 113665"/>
          <p:cNvSpPr txBox="1">
            <a:spLocks noChangeArrowheads="1"/>
          </p:cNvSpPr>
          <p:nvPr/>
        </p:nvSpPr>
        <p:spPr bwMode="auto">
          <a:xfrm>
            <a:off x="5074047" y="1756410"/>
            <a:ext cx="615553" cy="431228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eaVert"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人拉滑轮利用麻袋做功</a:t>
            </a:r>
          </a:p>
        </p:txBody>
      </p:sp>
      <p:sp>
        <p:nvSpPr>
          <p:cNvPr id="113667" name="左大括号 113666"/>
          <p:cNvSpPr/>
          <p:nvPr/>
        </p:nvSpPr>
        <p:spPr bwMode="auto">
          <a:xfrm>
            <a:off x="5797972" y="2182495"/>
            <a:ext cx="203200" cy="2667000"/>
          </a:xfrm>
          <a:prstGeom prst="leftBrace">
            <a:avLst>
              <a:gd name="adj1" fmla="val 64062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68" name="文本框 113667"/>
          <p:cNvSpPr txBox="1">
            <a:spLocks noChangeArrowheads="1"/>
          </p:cNvSpPr>
          <p:nvPr/>
        </p:nvSpPr>
        <p:spPr bwMode="auto">
          <a:xfrm>
            <a:off x="6026151" y="1955801"/>
            <a:ext cx="3033183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对沙子做功</a:t>
            </a:r>
          </a:p>
        </p:txBody>
      </p:sp>
      <p:sp>
        <p:nvSpPr>
          <p:cNvPr id="113669" name="文本框 113668"/>
          <p:cNvSpPr txBox="1">
            <a:spLocks noChangeArrowheads="1"/>
          </p:cNvSpPr>
          <p:nvPr/>
        </p:nvSpPr>
        <p:spPr bwMode="auto">
          <a:xfrm>
            <a:off x="6026150" y="3175000"/>
            <a:ext cx="3033395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 麻袋 做 功</a:t>
            </a:r>
          </a:p>
        </p:txBody>
      </p:sp>
      <p:sp>
        <p:nvSpPr>
          <p:cNvPr id="113670" name="文本框 113669"/>
          <p:cNvSpPr txBox="1">
            <a:spLocks noChangeArrowheads="1"/>
          </p:cNvSpPr>
          <p:nvPr/>
        </p:nvSpPr>
        <p:spPr bwMode="auto">
          <a:xfrm>
            <a:off x="6290308" y="2581275"/>
            <a:ext cx="23114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 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600 J</a:t>
            </a:r>
          </a:p>
        </p:txBody>
      </p:sp>
      <p:sp>
        <p:nvSpPr>
          <p:cNvPr id="113671" name="文本框 113670"/>
          <p:cNvSpPr txBox="1">
            <a:spLocks noChangeArrowheads="1"/>
          </p:cNvSpPr>
          <p:nvPr/>
        </p:nvSpPr>
        <p:spPr bwMode="auto">
          <a:xfrm>
            <a:off x="6026151" y="4394201"/>
            <a:ext cx="3765549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对滑轮做功</a:t>
            </a:r>
          </a:p>
        </p:txBody>
      </p:sp>
      <p:sp>
        <p:nvSpPr>
          <p:cNvPr id="113672" name="文本框 113671"/>
          <p:cNvSpPr txBox="1">
            <a:spLocks noChangeArrowheads="1"/>
          </p:cNvSpPr>
          <p:nvPr/>
        </p:nvSpPr>
        <p:spPr bwMode="auto">
          <a:xfrm>
            <a:off x="10692145" y="2706836"/>
            <a:ext cx="1545167" cy="9531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总功 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690J</a:t>
            </a:r>
          </a:p>
        </p:txBody>
      </p:sp>
      <p:sp>
        <p:nvSpPr>
          <p:cNvPr id="113673" name="文本框 113672"/>
          <p:cNvSpPr txBox="1">
            <a:spLocks noChangeArrowheads="1"/>
          </p:cNvSpPr>
          <p:nvPr/>
        </p:nvSpPr>
        <p:spPr bwMode="auto">
          <a:xfrm>
            <a:off x="8892540" y="3694430"/>
            <a:ext cx="1936115" cy="823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额外功</a:t>
            </a:r>
            <a:endParaRPr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 J</a:t>
            </a:r>
          </a:p>
        </p:txBody>
      </p:sp>
      <p:sp>
        <p:nvSpPr>
          <p:cNvPr id="113674" name="右大括号 113673"/>
          <p:cNvSpPr/>
          <p:nvPr/>
        </p:nvSpPr>
        <p:spPr bwMode="auto">
          <a:xfrm>
            <a:off x="8668385" y="3321685"/>
            <a:ext cx="287655" cy="1475740"/>
          </a:xfrm>
          <a:prstGeom prst="rightBrace">
            <a:avLst>
              <a:gd name="adj1" fmla="val 36676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76" name="文本框 113675"/>
          <p:cNvSpPr txBox="1">
            <a:spLocks noChangeArrowheads="1"/>
          </p:cNvSpPr>
          <p:nvPr/>
        </p:nvSpPr>
        <p:spPr bwMode="auto">
          <a:xfrm>
            <a:off x="6290308" y="3783649"/>
            <a:ext cx="2495549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30 J</a:t>
            </a:r>
          </a:p>
        </p:txBody>
      </p:sp>
      <p:sp>
        <p:nvSpPr>
          <p:cNvPr id="113677" name="文本框 113676"/>
          <p:cNvSpPr txBox="1">
            <a:spLocks noChangeArrowheads="1"/>
          </p:cNvSpPr>
          <p:nvPr/>
        </p:nvSpPr>
        <p:spPr bwMode="auto">
          <a:xfrm>
            <a:off x="6290308" y="5031106"/>
            <a:ext cx="2599267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  <a:r>
              <a:rPr lang="en-US" altLang="zh-CN" sz="2800" b="1" i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b="1" baseline="-250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60 J</a:t>
            </a:r>
          </a:p>
        </p:txBody>
      </p:sp>
      <p:sp>
        <p:nvSpPr>
          <p:cNvPr id="113678" name="文本框 113677"/>
          <p:cNvSpPr txBox="1">
            <a:spLocks noChangeArrowheads="1"/>
          </p:cNvSpPr>
          <p:nvPr/>
        </p:nvSpPr>
        <p:spPr bwMode="auto">
          <a:xfrm>
            <a:off x="9241790" y="1871980"/>
            <a:ext cx="1310005" cy="8235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有用功</a:t>
            </a:r>
            <a:endParaRPr lang="en-US" altLang="zh-CN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buClr>
                <a:schemeClr val="bg1"/>
              </a:buClr>
            </a:pP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600 J</a:t>
            </a:r>
          </a:p>
        </p:txBody>
      </p:sp>
      <p:sp>
        <p:nvSpPr>
          <p:cNvPr id="113682" name="直接连接符 113681"/>
          <p:cNvSpPr>
            <a:spLocks noChangeShapeType="1"/>
          </p:cNvSpPr>
          <p:nvPr/>
        </p:nvSpPr>
        <p:spPr bwMode="auto">
          <a:xfrm>
            <a:off x="8512175" y="2226310"/>
            <a:ext cx="702310" cy="6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683" name="右大括号 113682"/>
          <p:cNvSpPr/>
          <p:nvPr/>
        </p:nvSpPr>
        <p:spPr bwMode="auto">
          <a:xfrm>
            <a:off x="10625455" y="2183130"/>
            <a:ext cx="203200" cy="1889125"/>
          </a:xfrm>
          <a:prstGeom prst="rightBrace">
            <a:avLst>
              <a:gd name="adj1" fmla="val 54307"/>
              <a:gd name="adj2" fmla="val 50000"/>
            </a:avLst>
          </a:prstGeom>
          <a:noFill/>
          <a:ln w="28575" cap="rnd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TextBox 1"/>
          <p:cNvSpPr txBox="1"/>
          <p:nvPr/>
        </p:nvSpPr>
        <p:spPr>
          <a:xfrm>
            <a:off x="4460875" y="847090"/>
            <a:ext cx="1540510" cy="5219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【方法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58"/>
          <a:stretch>
            <a:fillRect/>
          </a:stretch>
        </p:blipFill>
        <p:spPr>
          <a:xfrm>
            <a:off x="719291" y="836712"/>
            <a:ext cx="3316511" cy="338161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3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3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3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3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3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3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3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3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3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3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13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13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66" grpId="0"/>
      <p:bldP spid="113668" grpId="0"/>
      <p:bldP spid="113669" grpId="0"/>
      <p:bldP spid="113670" grpId="0"/>
      <p:bldP spid="113671" grpId="0"/>
      <p:bldP spid="113672" grpId="0"/>
      <p:bldP spid="113673" grpId="0"/>
      <p:bldP spid="113676" grpId="0"/>
      <p:bldP spid="113678" grpId="0"/>
      <p:bldP spid="113682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6" name="文本框 64515"/>
          <p:cNvSpPr txBox="1"/>
          <p:nvPr/>
        </p:nvSpPr>
        <p:spPr>
          <a:xfrm>
            <a:off x="6242541" y="3033395"/>
            <a:ext cx="1077595" cy="334645"/>
          </a:xfrm>
          <a:prstGeom prst="rect">
            <a:avLst/>
          </a:prstGeom>
          <a:noFill/>
          <a:ln w="19050">
            <a:noFill/>
          </a:ln>
        </p:spPr>
        <p:txBody>
          <a:bodyPr wrap="none" anchor="ctr"/>
          <a:lstStyle/>
          <a:p>
            <a:pPr algn="ctr">
              <a:spcBef>
                <a:spcPct val="50000"/>
              </a:spcBef>
              <a:buClr>
                <a:schemeClr val="bg1"/>
              </a:buClr>
              <a:buFont typeface="Arial" panose="020B0604020202020204" pitchFamily="34" charset="0"/>
              <a:buNone/>
              <a:defRPr/>
            </a:pPr>
            <a:r>
              <a:rPr lang="zh-CN" altLang="en-US" sz="2800" b="1" noProof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额外功</a:t>
            </a:r>
          </a:p>
        </p:txBody>
      </p:sp>
      <p:sp>
        <p:nvSpPr>
          <p:cNvPr id="64518" name="文本框 64517"/>
          <p:cNvSpPr txBox="1">
            <a:spLocks noChangeArrowheads="1"/>
          </p:cNvSpPr>
          <p:nvPr/>
        </p:nvSpPr>
        <p:spPr bwMode="auto">
          <a:xfrm>
            <a:off x="4660265" y="3827780"/>
            <a:ext cx="3404870" cy="227838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在做有用功的同时，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人们不需要但又不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得不做的功，叫做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额外功。</a:t>
            </a:r>
          </a:p>
        </p:txBody>
      </p:sp>
      <p:sp>
        <p:nvSpPr>
          <p:cNvPr id="64522" name="文本框 64521"/>
          <p:cNvSpPr txBox="1"/>
          <p:nvPr/>
        </p:nvSpPr>
        <p:spPr>
          <a:xfrm>
            <a:off x="2233712" y="2938780"/>
            <a:ext cx="1270000" cy="523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bg1"/>
              </a:buClr>
              <a:buFont typeface="Arial" panose="020B0604020202020204" pitchFamily="34" charset="0"/>
              <a:buNone/>
              <a:defRPr/>
            </a:pPr>
            <a:r>
              <a:rPr lang="zh-CN" altLang="en-US" sz="2800" b="1" noProof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有用功</a:t>
            </a:r>
          </a:p>
        </p:txBody>
      </p:sp>
      <p:sp>
        <p:nvSpPr>
          <p:cNvPr id="64523" name="文本框 64522"/>
          <p:cNvSpPr txBox="1">
            <a:spLocks noChangeArrowheads="1"/>
          </p:cNvSpPr>
          <p:nvPr/>
        </p:nvSpPr>
        <p:spPr bwMode="auto">
          <a:xfrm>
            <a:off x="1415480" y="3824333"/>
            <a:ext cx="2254885" cy="177279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我们要做的，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必须做的功，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叫做有用功。</a:t>
            </a:r>
          </a:p>
        </p:txBody>
      </p:sp>
      <p:sp>
        <p:nvSpPr>
          <p:cNvPr id="10252" name="矩形 64528"/>
          <p:cNvSpPr>
            <a:spLocks noChangeArrowheads="1"/>
          </p:cNvSpPr>
          <p:nvPr/>
        </p:nvSpPr>
        <p:spPr bwMode="auto">
          <a:xfrm>
            <a:off x="1148448" y="1131253"/>
            <a:ext cx="2346592" cy="954107"/>
          </a:xfrm>
          <a:prstGeom prst="rect">
            <a:avLst/>
          </a:prstGeom>
          <a:noFill/>
          <a:ln w="25400" cmpd="sng">
            <a:solidFill>
              <a:srgbClr val="FF0000"/>
            </a:solidFill>
            <a:prstDash val="sysDash"/>
            <a:miter lim="800000"/>
          </a:ln>
        </p:spPr>
        <p:txBody>
          <a:bodyPr wrap="square">
            <a:spAutoFit/>
          </a:bodyPr>
          <a:lstStyle/>
          <a:p>
            <a:pPr algn="l"/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实现目的而做的功</a:t>
            </a:r>
          </a:p>
        </p:txBody>
      </p:sp>
      <p:sp>
        <p:nvSpPr>
          <p:cNvPr id="10250" name="矩形 64532"/>
          <p:cNvSpPr>
            <a:spLocks noChangeArrowheads="1"/>
          </p:cNvSpPr>
          <p:nvPr/>
        </p:nvSpPr>
        <p:spPr bwMode="auto">
          <a:xfrm>
            <a:off x="4313899" y="782543"/>
            <a:ext cx="3761212" cy="1384995"/>
          </a:xfrm>
          <a:prstGeom prst="rect">
            <a:avLst/>
          </a:prstGeom>
          <a:noFill/>
          <a:ln w="25400" cmpd="sng">
            <a:solidFill>
              <a:srgbClr val="FF0000"/>
            </a:solidFill>
            <a:prstDash val="sysDash"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克服机械自身（如动滑轮、绳子）的重力和摩擦等而做的功</a:t>
            </a:r>
          </a:p>
        </p:txBody>
      </p:sp>
      <p:sp>
        <p:nvSpPr>
          <p:cNvPr id="65545" name="文本框 65544"/>
          <p:cNvSpPr txBox="1"/>
          <p:nvPr/>
        </p:nvSpPr>
        <p:spPr>
          <a:xfrm>
            <a:off x="9979590" y="2844165"/>
            <a:ext cx="1156970" cy="5238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buClr>
                <a:schemeClr val="bg1"/>
              </a:buClr>
              <a:buFont typeface="Arial" panose="020B0604020202020204" pitchFamily="34" charset="0"/>
              <a:buNone/>
              <a:defRPr/>
            </a:pPr>
            <a:r>
              <a:rPr lang="zh-CN" altLang="en-US" sz="2800" b="1" noProof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总  功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991235" y="2296795"/>
            <a:ext cx="139974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4897120" y="2296795"/>
            <a:ext cx="139974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8739505" y="2296795"/>
            <a:ext cx="139974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b="1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3495040" y="2456180"/>
            <a:ext cx="121983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/>
              <a:t>＋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7557240" y="2456180"/>
            <a:ext cx="121983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/>
              <a:t>＝</a:t>
            </a:r>
          </a:p>
        </p:txBody>
      </p:sp>
      <p:sp>
        <p:nvSpPr>
          <p:cNvPr id="65541" name="文本框 65540"/>
          <p:cNvSpPr txBox="1">
            <a:spLocks noChangeArrowheads="1"/>
          </p:cNvSpPr>
          <p:nvPr/>
        </p:nvSpPr>
        <p:spPr bwMode="auto">
          <a:xfrm>
            <a:off x="8722426" y="3824333"/>
            <a:ext cx="2988945" cy="171822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buClr>
                <a:schemeClr val="bg1"/>
              </a:buClr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有用功加额外功是总共做的功，叫总功。</a:t>
            </a:r>
          </a:p>
        </p:txBody>
      </p:sp>
      <p:sp>
        <p:nvSpPr>
          <p:cNvPr id="11272" name="矩形 65554"/>
          <p:cNvSpPr>
            <a:spLocks noChangeArrowheads="1"/>
          </p:cNvSpPr>
          <p:nvPr/>
        </p:nvSpPr>
        <p:spPr bwMode="auto">
          <a:xfrm>
            <a:off x="8990042" y="1139320"/>
            <a:ext cx="2359485" cy="954107"/>
          </a:xfrm>
          <a:prstGeom prst="rect">
            <a:avLst/>
          </a:prstGeom>
          <a:noFill/>
          <a:ln w="25400" cmpd="sng">
            <a:solidFill>
              <a:srgbClr val="FF0000"/>
            </a:solidFill>
            <a:prstDash val="sysDash"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动力对机械所做的功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4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64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65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18" grpId="0"/>
      <p:bldP spid="64523" grpId="0"/>
      <p:bldP spid="10252" grpId="0" animBg="1"/>
      <p:bldP spid="10250" grpId="0" animBg="1"/>
      <p:bldP spid="7" grpId="0"/>
      <p:bldP spid="8" grpId="0"/>
      <p:bldP spid="9" grpId="0"/>
      <p:bldP spid="10" grpId="0"/>
      <p:bldP spid="11" grpId="0"/>
      <p:bldP spid="65541" grpId="0"/>
      <p:bldP spid="11272" grpId="0" animBg="1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</TotalTime>
  <Words>1388</Words>
  <Application>Microsoft Office PowerPoint</Application>
  <PresentationFormat>宽屏</PresentationFormat>
  <Paragraphs>213</Paragraphs>
  <Slides>25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4" baseType="lpstr">
      <vt:lpstr>思源宋体 CN</vt:lpstr>
      <vt:lpstr>宋体</vt:lpstr>
      <vt:lpstr>微软雅黑</vt:lpstr>
      <vt:lpstr>Arial</vt:lpstr>
      <vt:lpstr>Calibri</vt:lpstr>
      <vt:lpstr>Calibri Light</vt:lpstr>
      <vt:lpstr>Times New Roman</vt:lpstr>
      <vt:lpstr>Wingdings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b</cp:lastModifiedBy>
  <cp:revision>365</cp:revision>
  <dcterms:created xsi:type="dcterms:W3CDTF">2015-07-09T08:14:00Z</dcterms:created>
  <dcterms:modified xsi:type="dcterms:W3CDTF">2021-09-16T05:38:01Z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