
<file path=[Content_Types].xml><?xml version="1.0" encoding="utf-8"?>
<Types xmlns="http://schemas.openxmlformats.org/package/2006/content-types">
  <Default Extension="bin" ContentType="application/vnd.ms-office.activeX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activeX/activeX1.xml" ContentType="application/vnd.ms-office.activeX+xml"/>
  <Override PartName="/ppt/activeX/activeX2.xml" ContentType="application/vnd.ms-office.activeX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1"/>
  </p:notesMasterIdLst>
  <p:handoutMasterIdLst>
    <p:handoutMasterId r:id="rId32"/>
  </p:handoutMasterIdLst>
  <p:sldIdLst>
    <p:sldId id="703" r:id="rId2"/>
    <p:sldId id="732" r:id="rId3"/>
    <p:sldId id="666" r:id="rId4"/>
    <p:sldId id="713" r:id="rId5"/>
    <p:sldId id="715" r:id="rId6"/>
    <p:sldId id="796" r:id="rId7"/>
    <p:sldId id="794" r:id="rId8"/>
    <p:sldId id="716" r:id="rId9"/>
    <p:sldId id="717" r:id="rId10"/>
    <p:sldId id="718" r:id="rId11"/>
    <p:sldId id="795" r:id="rId12"/>
    <p:sldId id="797" r:id="rId13"/>
    <p:sldId id="719" r:id="rId14"/>
    <p:sldId id="777" r:id="rId15"/>
    <p:sldId id="740" r:id="rId16"/>
    <p:sldId id="733" r:id="rId17"/>
    <p:sldId id="722" r:id="rId18"/>
    <p:sldId id="735" r:id="rId19"/>
    <p:sldId id="725" r:id="rId20"/>
    <p:sldId id="736" r:id="rId21"/>
    <p:sldId id="726" r:id="rId22"/>
    <p:sldId id="727" r:id="rId23"/>
    <p:sldId id="737" r:id="rId24"/>
    <p:sldId id="728" r:id="rId25"/>
    <p:sldId id="729" r:id="rId26"/>
    <p:sldId id="738" r:id="rId27"/>
    <p:sldId id="739" r:id="rId28"/>
    <p:sldId id="793" r:id="rId29"/>
    <p:sldId id="792" r:id="rId30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44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8080"/>
    <a:srgbClr val="5B9BD5"/>
    <a:srgbClr val="071321"/>
    <a:srgbClr val="F2F2F2"/>
    <a:srgbClr val="DBEAED"/>
    <a:srgbClr val="00C8C6"/>
    <a:srgbClr val="013564"/>
    <a:srgbClr val="175B5C"/>
    <a:srgbClr val="3399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799B23B-EC83-4686-B30A-512413B5E67A}" styleName="浅色样式 3 - 强调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660" autoAdjust="0"/>
  </p:normalViewPr>
  <p:slideViewPr>
    <p:cSldViewPr>
      <p:cViewPr varScale="1">
        <p:scale>
          <a:sx n="85" d="100"/>
          <a:sy n="85" d="100"/>
        </p:scale>
        <p:origin x="744" y="90"/>
      </p:cViewPr>
      <p:guideLst>
        <p:guide orient="horz" pos="2144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0" cy="720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activeX1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noProof="1"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fld id="{97507433-7F0B-49F0-AB65-E126794EF150}" type="slidenum">
              <a:rPr lang="zh-CN" altLang="en-US">
                <a:ea typeface="微软雅黑" panose="020B0503020204020204" pitchFamily="34" charset="-122"/>
              </a:rPr>
              <a:t>‹#›</a:t>
            </a:fld>
            <a:endParaRPr lang="zh-CN" altLang="en-US" dirty="0">
              <a:ea typeface="微软雅黑" panose="020B0503020204020204" pitchFamily="34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3075" name="Rectangle 3"/>
          <p:cNvSpPr>
            <a:spLocks noGrp="1" noChangeArrowheads="1"/>
          </p:cNvSpPr>
          <p:nvPr>
            <p:ph type="body" sz="quarter" idx="9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noProof="0" dirty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/>
          <a:lstStyle>
            <a:lvl1pPr algn="r">
              <a:defRPr sz="1200">
                <a:ea typeface="微软雅黑" panose="020B0503020204020204" pitchFamily="34" charset="-122"/>
              </a:defRPr>
            </a:lvl1pPr>
          </a:lstStyle>
          <a:p>
            <a:fld id="{5188500F-6474-46D8-8DA3-B02117C5C65B}" type="slidenum">
              <a:rPr lang="zh-CN" altLang="en-US" smtClean="0"/>
              <a:t>‹#›</a:t>
            </a:fld>
            <a:endParaRPr lang="en-US" altLang="zh-CN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51EF3A-BA68-4267-8B67-FA4E02C8158F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23.wmf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control" Target="../activeX/activeX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27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0.jpeg"/><Relationship Id="rId4" Type="http://schemas.openxmlformats.org/officeDocument/2006/relationships/image" Target="../media/image39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image" Target="../media/image47.png"/><Relationship Id="rId7" Type="http://schemas.openxmlformats.org/officeDocument/2006/relationships/image" Target="../media/image51.png"/><Relationship Id="rId12" Type="http://schemas.openxmlformats.org/officeDocument/2006/relationships/hyperlink" Target="http://www.youyi100.com/" TargetMode="Externa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0.png"/><Relationship Id="rId11" Type="http://schemas.openxmlformats.org/officeDocument/2006/relationships/image" Target="../media/image4.png"/><Relationship Id="rId5" Type="http://schemas.openxmlformats.org/officeDocument/2006/relationships/image" Target="../media/image49.png"/><Relationship Id="rId10" Type="http://schemas.openxmlformats.org/officeDocument/2006/relationships/image" Target="../media/image54.png"/><Relationship Id="rId4" Type="http://schemas.openxmlformats.org/officeDocument/2006/relationships/image" Target="../media/image48.png"/><Relationship Id="rId9" Type="http://schemas.openxmlformats.org/officeDocument/2006/relationships/image" Target="../media/image53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jpe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9120188" y="1844675"/>
            <a:ext cx="1800225" cy="1800225"/>
          </a:xfrm>
          <a:prstGeom prst="ellipse">
            <a:avLst/>
          </a:prstGeom>
          <a:solidFill>
            <a:srgbClr val="0713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51988" y="3213100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191625" y="2420938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第二节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2495750" y="3356995"/>
            <a:ext cx="6337100" cy="56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2495436" y="2526072"/>
            <a:ext cx="17680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滑  轮  </a:t>
            </a: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544272" y="652626"/>
            <a:ext cx="312911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第十二章    简单机械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10418763" y="5065713"/>
            <a:ext cx="1543050" cy="395287"/>
          </a:xfrm>
          <a:prstGeom prst="round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5" name="文本框 17"/>
          <p:cNvSpPr txBox="1">
            <a:spLocks noChangeArrowheads="1"/>
          </p:cNvSpPr>
          <p:nvPr/>
        </p:nvSpPr>
        <p:spPr bwMode="auto">
          <a:xfrm>
            <a:off x="10507663" y="5118100"/>
            <a:ext cx="16748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>
                <a:solidFill>
                  <a:srgbClr val="C00000"/>
                </a:solidFill>
                <a:latin typeface="Arial" panose="020B0604020202020204" pitchFamily="34" charset="0"/>
                <a:sym typeface="+mn-ea"/>
              </a:rPr>
              <a:t>优翼理综学科号</a:t>
            </a:r>
            <a:endParaRPr lang="zh-CN" altLang="en-US" sz="1400" b="1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图片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2438" y="5568950"/>
            <a:ext cx="1209675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31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20" name="文本框 7"/>
          <p:cNvSpPr txBox="1">
            <a:spLocks noChangeArrowheads="1"/>
          </p:cNvSpPr>
          <p:nvPr/>
        </p:nvSpPr>
        <p:spPr bwMode="auto">
          <a:xfrm>
            <a:off x="3503712" y="3357713"/>
            <a:ext cx="53291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</a:rPr>
              <a:t>2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课时  滑轮组、轮轴和斜面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">
            <a:extLst>
              <a:ext uri="{FF2B5EF4-FFF2-40B4-BE49-F238E27FC236}">
                <a16:creationId xmlns:a16="http://schemas.microsoft.com/office/drawing/2014/main" id="{419EF6D7-8A35-4BD6-BD75-AA1E4776EEB9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0DE13916-85EF-4983-B908-FA63443C10CB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63964CE0-C957-4483-9914-8EE4EFFF8894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1B6DAFBF-CCC5-4265-89C2-D77710E5A97C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B77E6EE8-6468-4922-B74E-E4840595644E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10873813-0F0A-46E1-8792-6C869085FFA0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ED6D9CFE-A062-442D-BF03-091EFA9BD459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445E82C4-5500-45EE-9157-8AB941F1FF1B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3BD4B60B-FDA3-4888-A872-D1A9B5028BAA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593FE223-FDCB-420F-9FC5-B92C8AC415E7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8C97F7A8-DD84-46A0-8E5C-91C763E8B555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57E28FD8-13AE-495A-BDFD-8D0294B361CD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0374AA08-AEC3-41B1-A460-1FB052BDF50B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89F9E76D-3270-4310-AA81-4510951F6391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314EA652-BD7A-48BB-B421-F19B2EA54960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C28A8807-501A-424C-8667-87660AA3F08B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C85CADE4-D914-4AC8-BA41-3A1E97D1BA93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A068E781-E7E4-4561-B56A-EB8713FC0C92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C9389F8E-A347-433C-B644-0F5391358577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C8FCD0B5-2344-40F8-B947-B33D86FD2FDB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AAC543B2-0EB6-43B1-9C77-633A13A8A8E0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99B2C2D7-DF01-4618-A09F-7CAAFC4AF70E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59686091-1016-4551-944F-E32A1DCDCC57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7D5AB13D-79C0-422E-9EBF-D4A349F49689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722D2005-4DD3-4C8E-A682-951AD0A363E3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0F6E9AEA-ED1B-4376-B568-E2D1F7ECFA00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C75353D8-FDD8-47CC-B8BF-A46523F5DBBE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50EA7A68-0D53-4F3E-8D4A-E79A4590C5E9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2552571A-717D-43F3-9149-A0EACE8E62A6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66074B24-B9E4-4639-B2B4-980804149B6E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222AFBA0-D588-47EE-B836-D8F10CEF139D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6B5292EE-FF91-494E-846F-EDD84E9977D1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EBB4D35C-0A1C-4B70-A579-511BB920E34C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F84BAC90-F095-469F-9C96-41581EA66709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93FC25C5-45C7-4567-8A9A-45FD03B05777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9D4F0E6C-5D8B-4F1C-B0E4-BBCFE7BD28C0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B3B36677-025C-498D-B7FF-9B6910EE14ED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27A33108-F16A-464D-BFEC-BEE85425CF48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8503FA75-C2F9-4B51-A994-170BE580C88E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66D132A5-B6B2-480A-BAE7-548E3193277F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20B0F455-2706-4A6A-B5D8-D4FAC2E743EE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0F816E28-7D50-44EB-9BE0-88434249A31B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347283E7-84EA-4921-8E37-833AF6EC2FF7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1A570D2F-1273-49C7-893C-5FDD59D89398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16B74198-1C25-4041-B502-73175848823B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8941275E-00BB-432F-A9BF-BA7B5DEEA004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B29F6A04-CFF2-4065-9339-0298152ADC20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5464DB0D-9D1F-4CEB-842E-3FA7A6CBD77F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07E6911C-5C4F-4DF5-93A3-2BE981A42DD8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51151742-A401-4CCE-95E7-A191CD6640C7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9FE9FC59-AC77-40C3-894E-AD919253280F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37518821-8A7D-456E-8D60-285D5D55719F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4A84606E-5F10-4072-B7C4-8F3369D321C5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A3081F2D-39AD-4B37-936B-5337E40933F8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id="{47FF3CFD-B1F6-467E-AE74-5BCC5C5B3C31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id="{C237857C-83CC-4521-B570-9E8B9BFC3524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id="{0FB98F71-7644-4311-BE07-AF690B19E444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3" name="Freeform 23">
            <a:extLst>
              <a:ext uri="{FF2B5EF4-FFF2-40B4-BE49-F238E27FC236}">
                <a16:creationId xmlns:a16="http://schemas.microsoft.com/office/drawing/2014/main" id="{6C1B908F-0799-4859-AC36-9028536E0C0C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Text Box 19"/>
          <p:cNvSpPr txBox="1">
            <a:spLocks noChangeArrowheads="1"/>
          </p:cNvSpPr>
          <p:nvPr/>
        </p:nvSpPr>
        <p:spPr bwMode="auto">
          <a:xfrm>
            <a:off x="2799977" y="2738091"/>
            <a:ext cx="38504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grpSp>
        <p:nvGrpSpPr>
          <p:cNvPr id="2" name="Group 19"/>
          <p:cNvGrpSpPr/>
          <p:nvPr/>
        </p:nvGrpSpPr>
        <p:grpSpPr bwMode="auto">
          <a:xfrm>
            <a:off x="5691860" y="1498392"/>
            <a:ext cx="1725084" cy="3733800"/>
            <a:chOff x="1405" y="1071"/>
            <a:chExt cx="815" cy="2352"/>
          </a:xfrm>
        </p:grpSpPr>
        <p:pic>
          <p:nvPicPr>
            <p:cNvPr id="2070" name="Picture 4"/>
            <p:cNvPicPr>
              <a:picLocks noChangeAspect="1" noChangeArrowheads="1"/>
            </p:cNvPicPr>
            <p:nvPr/>
          </p:nvPicPr>
          <p:blipFill>
            <a:blip r:embed="rId2" cstate="print">
              <a:clrChange>
                <a:clrFrom>
                  <a:srgbClr val="FFFFFF">
                    <a:alpha val="100000"/>
                  </a:srgbClr>
                </a:clrFrom>
                <a:clrTo>
                  <a:srgbClr val="FFFFFF">
                    <a:alpha val="100000"/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746" y="1071"/>
              <a:ext cx="474" cy="23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071" name="Line 6"/>
            <p:cNvSpPr>
              <a:spLocks noChangeShapeType="1"/>
            </p:cNvSpPr>
            <p:nvPr/>
          </p:nvSpPr>
          <p:spPr bwMode="auto">
            <a:xfrm flipH="1">
              <a:off x="1882" y="1888"/>
              <a:ext cx="91" cy="4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2" name="Line 7"/>
            <p:cNvSpPr>
              <a:spLocks noChangeShapeType="1"/>
            </p:cNvSpPr>
            <p:nvPr/>
          </p:nvSpPr>
          <p:spPr bwMode="auto">
            <a:xfrm flipV="1">
              <a:off x="2082" y="1616"/>
              <a:ext cx="0" cy="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3" name="Line 8"/>
            <p:cNvSpPr>
              <a:spLocks noChangeShapeType="1"/>
            </p:cNvSpPr>
            <p:nvPr/>
          </p:nvSpPr>
          <p:spPr bwMode="auto">
            <a:xfrm flipH="1">
              <a:off x="1837" y="1660"/>
              <a:ext cx="45" cy="10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4" name="Line 9"/>
            <p:cNvSpPr>
              <a:spLocks noChangeShapeType="1"/>
            </p:cNvSpPr>
            <p:nvPr/>
          </p:nvSpPr>
          <p:spPr bwMode="auto">
            <a:xfrm flipH="1" flipV="1">
              <a:off x="2154" y="1371"/>
              <a:ext cx="0" cy="13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5" name="Line 10"/>
            <p:cNvSpPr>
              <a:spLocks noChangeShapeType="1"/>
            </p:cNvSpPr>
            <p:nvPr/>
          </p:nvSpPr>
          <p:spPr bwMode="auto">
            <a:xfrm flipH="1">
              <a:off x="1655" y="1389"/>
              <a:ext cx="182" cy="11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tailEnd type="triangle" w="med" len="med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6" name="Text Box 16"/>
            <p:cNvSpPr txBox="1">
              <a:spLocks noChangeArrowheads="1"/>
            </p:cNvSpPr>
            <p:nvPr/>
          </p:nvSpPr>
          <p:spPr bwMode="auto">
            <a:xfrm>
              <a:off x="1405" y="2415"/>
              <a:ext cx="182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</a:p>
          </p:txBody>
        </p:sp>
      </p:grpSp>
      <p:grpSp>
        <p:nvGrpSpPr>
          <p:cNvPr id="3" name="Group 20"/>
          <p:cNvGrpSpPr/>
          <p:nvPr/>
        </p:nvGrpSpPr>
        <p:grpSpPr bwMode="auto">
          <a:xfrm>
            <a:off x="9059756" y="1481034"/>
            <a:ext cx="1293283" cy="3733800"/>
            <a:chOff x="3676" y="1033"/>
            <a:chExt cx="611" cy="2352"/>
          </a:xfrm>
        </p:grpSpPr>
        <p:pic>
          <p:nvPicPr>
            <p:cNvPr id="2063" name="Picture 5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>
                    <a:alpha val="100000"/>
                  </a:srgbClr>
                </a:clrFrom>
                <a:clrTo>
                  <a:srgbClr val="FFFFFF">
                    <a:alpha val="100000"/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676" y="1033"/>
              <a:ext cx="474" cy="23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064" name="Line 11"/>
            <p:cNvSpPr>
              <a:spLocks noChangeShapeType="1"/>
            </p:cNvSpPr>
            <p:nvPr/>
          </p:nvSpPr>
          <p:spPr bwMode="auto">
            <a:xfrm flipV="1">
              <a:off x="3923" y="1616"/>
              <a:ext cx="91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5" name="Line 12"/>
            <p:cNvSpPr>
              <a:spLocks noChangeShapeType="1"/>
            </p:cNvSpPr>
            <p:nvPr/>
          </p:nvSpPr>
          <p:spPr bwMode="auto">
            <a:xfrm>
              <a:off x="3824" y="1616"/>
              <a:ext cx="0" cy="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6" name="Line 13"/>
            <p:cNvSpPr>
              <a:spLocks noChangeShapeType="1"/>
            </p:cNvSpPr>
            <p:nvPr/>
          </p:nvSpPr>
          <p:spPr bwMode="auto">
            <a:xfrm flipV="1">
              <a:off x="4014" y="1354"/>
              <a:ext cx="57" cy="9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7" name="Line 14"/>
            <p:cNvSpPr>
              <a:spLocks noChangeShapeType="1"/>
            </p:cNvSpPr>
            <p:nvPr/>
          </p:nvSpPr>
          <p:spPr bwMode="auto">
            <a:xfrm flipH="1">
              <a:off x="3768" y="1354"/>
              <a:ext cx="6" cy="13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8" name="Line 15"/>
            <p:cNvSpPr>
              <a:spLocks noChangeShapeType="1"/>
            </p:cNvSpPr>
            <p:nvPr/>
          </p:nvSpPr>
          <p:spPr bwMode="auto">
            <a:xfrm flipV="1">
              <a:off x="4085" y="2166"/>
              <a:ext cx="0" cy="4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tailEnd type="triangle" w="med" len="med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9" name="Text Box 17"/>
            <p:cNvSpPr txBox="1">
              <a:spLocks noChangeArrowheads="1"/>
            </p:cNvSpPr>
            <p:nvPr/>
          </p:nvSpPr>
          <p:spPr bwMode="auto">
            <a:xfrm>
              <a:off x="4105" y="2069"/>
              <a:ext cx="182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</a:p>
          </p:txBody>
        </p:sp>
      </p:grpSp>
      <p:sp>
        <p:nvSpPr>
          <p:cNvPr id="8" name="圆角矩形 7"/>
          <p:cNvSpPr>
            <a:spLocks noChangeArrowheads="1"/>
          </p:cNvSpPr>
          <p:nvPr/>
        </p:nvSpPr>
        <p:spPr bwMode="auto">
          <a:xfrm>
            <a:off x="4526280" y="5690870"/>
            <a:ext cx="3575685" cy="661529"/>
          </a:xfrm>
          <a:prstGeom prst="roundRect">
            <a:avLst>
              <a:gd name="adj" fmla="val 16667"/>
            </a:avLst>
          </a:prstGeom>
          <a:noFill/>
          <a:ln w="9525">
            <a:noFill/>
            <a:round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28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你发现了什么规律？</a:t>
            </a:r>
          </a:p>
        </p:txBody>
      </p:sp>
      <p:pic>
        <p:nvPicPr>
          <p:cNvPr id="2055" name="Picture 21"/>
          <p:cNvPicPr>
            <a:picLocks noChangeAspect="1" noChangeArrowheads="1"/>
          </p:cNvPicPr>
          <p:nvPr/>
        </p:nvPicPr>
        <p:blipFill rotWithShape="1">
          <a:blip r:embed="rId4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21704"/>
          <a:stretch>
            <a:fillRect/>
          </a:stretch>
        </p:blipFill>
        <p:spPr bwMode="auto">
          <a:xfrm>
            <a:off x="1943236" y="1514158"/>
            <a:ext cx="984412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6" name="Picture 22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25715"/>
          <a:stretch>
            <a:fillRect/>
          </a:stretch>
        </p:blipFill>
        <p:spPr bwMode="auto">
          <a:xfrm>
            <a:off x="4493931" y="1498392"/>
            <a:ext cx="905690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矩形 8"/>
          <p:cNvSpPr/>
          <p:nvPr/>
        </p:nvSpPr>
        <p:spPr>
          <a:xfrm>
            <a:off x="1710483" y="762588"/>
            <a:ext cx="8857168" cy="2301977"/>
          </a:xfrm>
          <a:prstGeom prst="rect">
            <a:avLst/>
          </a:prstGeom>
          <a:gradFill>
            <a:gsLst>
              <a:gs pos="0">
                <a:srgbClr val="F2F2F2">
                  <a:alpha val="71000"/>
                </a:srgbClr>
              </a:gs>
              <a:gs pos="63000">
                <a:srgbClr val="F2F2F2"/>
              </a:gs>
            </a:gsLst>
            <a:lin ang="5400000" scaled="0"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Text Box 19"/>
          <p:cNvSpPr txBox="1">
            <a:spLocks noChangeArrowheads="1"/>
          </p:cNvSpPr>
          <p:nvPr/>
        </p:nvSpPr>
        <p:spPr bwMode="auto">
          <a:xfrm>
            <a:off x="5191460" y="3191461"/>
            <a:ext cx="38504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9" grpId="0" bldLvl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1055440" y="672530"/>
            <a:ext cx="10081120" cy="1533369"/>
          </a:xfrm>
          <a:prstGeom prst="round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对于用一根绳子组装的滑轮组而言，拉力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与动滑轮相连的绳子段数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有什么关系呢？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不计绳重，动滑轮重和摩擦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1024797" y="2498782"/>
            <a:ext cx="809553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拉力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的大小与吊起动滑轮的绳子段数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有关。动滑轮被几段绳子吊起，所用的力就是物重的几分之一。</a:t>
            </a:r>
            <a:endParaRPr lang="en-US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即：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2077795" y="4343904"/>
            <a:ext cx="1224136" cy="961862"/>
            <a:chOff x="3743106" y="5453780"/>
            <a:chExt cx="1224136" cy="961862"/>
          </a:xfrm>
        </p:grpSpPr>
        <p:sp>
          <p:nvSpPr>
            <p:cNvPr id="6" name="文本框 5"/>
            <p:cNvSpPr txBox="1"/>
            <p:nvPr/>
          </p:nvSpPr>
          <p:spPr>
            <a:xfrm>
              <a:off x="3743106" y="5639901"/>
              <a:ext cx="12241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b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F=      </a:t>
              </a:r>
              <a:endPara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330624" y="5453780"/>
              <a:ext cx="510210" cy="961862"/>
              <a:chOff x="6168008" y="5203442"/>
              <a:chExt cx="510210" cy="961862"/>
            </a:xfrm>
          </p:grpSpPr>
          <p:sp>
            <p:nvSpPr>
              <p:cNvPr id="8" name="TextBox 20"/>
              <p:cNvSpPr txBox="1"/>
              <p:nvPr/>
            </p:nvSpPr>
            <p:spPr>
              <a:xfrm>
                <a:off x="6240016" y="5642084"/>
                <a:ext cx="432048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b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n</a:t>
                </a:r>
                <a:endParaRPr lang="zh-CN" altLang="en-US" sz="2800" b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9" name="TextBox 21"/>
              <p:cNvSpPr txBox="1"/>
              <p:nvPr/>
            </p:nvSpPr>
            <p:spPr>
              <a:xfrm>
                <a:off x="6210166" y="5203442"/>
                <a:ext cx="46805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b="1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G</a:t>
                </a:r>
                <a:endParaRPr lang="zh-CN" altLang="en-US" sz="2800" b="1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0" name="直接连接符 9"/>
              <p:cNvCxnSpPr/>
              <p:nvPr/>
            </p:nvCxnSpPr>
            <p:spPr>
              <a:xfrm>
                <a:off x="6168008" y="5670712"/>
                <a:ext cx="504056" cy="0"/>
              </a:xfrm>
              <a:prstGeom prst="line">
                <a:avLst/>
              </a:prstGeom>
              <a:ln w="190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11" name="Picture 13"/>
          <p:cNvPicPr>
            <a:picLocks noChangeAspect="1" noChangeArrowheads="1"/>
          </p:cNvPicPr>
          <p:nvPr/>
        </p:nvPicPr>
        <p:blipFill rotWithShape="1">
          <a:blip r:embed="rId2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20682"/>
          <a:stretch>
            <a:fillRect/>
          </a:stretch>
        </p:blipFill>
        <p:spPr bwMode="auto">
          <a:xfrm>
            <a:off x="9623133" y="2420888"/>
            <a:ext cx="997267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矩形 13"/>
          <p:cNvSpPr/>
          <p:nvPr/>
        </p:nvSpPr>
        <p:spPr>
          <a:xfrm>
            <a:off x="9696400" y="4941168"/>
            <a:ext cx="1008112" cy="1127795"/>
          </a:xfrm>
          <a:prstGeom prst="rect">
            <a:avLst/>
          </a:prstGeom>
          <a:noFill/>
          <a:ln w="28575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文本框 24"/>
          <p:cNvSpPr txBox="1"/>
          <p:nvPr/>
        </p:nvSpPr>
        <p:spPr>
          <a:xfrm>
            <a:off x="10704512" y="3745543"/>
            <a:ext cx="1218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n=3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0" name="组合 29"/>
          <p:cNvGrpSpPr/>
          <p:nvPr/>
        </p:nvGrpSpPr>
        <p:grpSpPr>
          <a:xfrm>
            <a:off x="9912424" y="4221088"/>
            <a:ext cx="1440160" cy="2520280"/>
            <a:chOff x="9912424" y="4221088"/>
            <a:chExt cx="1440160" cy="2520280"/>
          </a:xfrm>
        </p:grpSpPr>
        <p:cxnSp>
          <p:nvCxnSpPr>
            <p:cNvPr id="20" name="直接箭头连接符 19"/>
            <p:cNvCxnSpPr/>
            <p:nvPr/>
          </p:nvCxnSpPr>
          <p:spPr>
            <a:xfrm flipV="1">
              <a:off x="9912424" y="4221088"/>
              <a:ext cx="0" cy="720080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箭头连接符 20"/>
            <p:cNvCxnSpPr/>
            <p:nvPr/>
          </p:nvCxnSpPr>
          <p:spPr>
            <a:xfrm flipV="1">
              <a:off x="10200456" y="4221088"/>
              <a:ext cx="0" cy="720080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箭头连接符 21"/>
            <p:cNvCxnSpPr/>
            <p:nvPr/>
          </p:nvCxnSpPr>
          <p:spPr>
            <a:xfrm flipV="1">
              <a:off x="10488488" y="4221088"/>
              <a:ext cx="0" cy="720080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箭头连接符 22"/>
            <p:cNvCxnSpPr/>
            <p:nvPr/>
          </p:nvCxnSpPr>
          <p:spPr>
            <a:xfrm>
              <a:off x="10216928" y="5445224"/>
              <a:ext cx="8711" cy="1296144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文本框 25"/>
            <p:cNvSpPr txBox="1"/>
            <p:nvPr/>
          </p:nvSpPr>
          <p:spPr>
            <a:xfrm>
              <a:off x="10704512" y="4343904"/>
              <a:ext cx="64807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3F</a:t>
              </a:r>
              <a:endPara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文本框 26"/>
            <p:cNvSpPr txBox="1"/>
            <p:nvPr/>
          </p:nvSpPr>
          <p:spPr>
            <a:xfrm>
              <a:off x="10225639" y="6218148"/>
              <a:ext cx="6948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G</a:t>
              </a:r>
              <a:endPara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9" name="文本框 28"/>
          <p:cNvSpPr txBox="1"/>
          <p:nvPr/>
        </p:nvSpPr>
        <p:spPr>
          <a:xfrm>
            <a:off x="10819434" y="5305766"/>
            <a:ext cx="1218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3F=G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4" grpId="0" animBg="1"/>
      <p:bldP spid="25" grpId="0"/>
      <p:bldP spid="2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1038337" y="1029740"/>
            <a:ext cx="10081120" cy="817245"/>
          </a:xfrm>
          <a:prstGeom prst="round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绳子自由端移动距离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s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与物体移动距离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h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之间有什么关系呢？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1055440" y="2326272"/>
            <a:ext cx="809553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物体升高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h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，相当于吊起动滑轮的每段绳子抽走了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h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，这些都只能从绳子自由端抽走，则绳子自由端在相等的时间内共需要抽走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3h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，即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s=3h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pic>
        <p:nvPicPr>
          <p:cNvPr id="11" name="Picture 13"/>
          <p:cNvPicPr>
            <a:picLocks noChangeAspect="1" noChangeArrowheads="1"/>
          </p:cNvPicPr>
          <p:nvPr/>
        </p:nvPicPr>
        <p:blipFill rotWithShape="1">
          <a:blip r:embed="rId2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20682"/>
          <a:stretch>
            <a:fillRect/>
          </a:stretch>
        </p:blipFill>
        <p:spPr bwMode="auto">
          <a:xfrm>
            <a:off x="9623133" y="2420888"/>
            <a:ext cx="997267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文本框 23"/>
          <p:cNvSpPr txBox="1"/>
          <p:nvPr/>
        </p:nvSpPr>
        <p:spPr>
          <a:xfrm>
            <a:off x="1038337" y="4489402"/>
            <a:ext cx="809553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若吊起动滑轮的绳子段数为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，则有：</a:t>
            </a:r>
            <a:r>
              <a:rPr lang="en-US" altLang="zh-CN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s=</a:t>
            </a:r>
            <a:r>
              <a:rPr lang="en-US" altLang="zh-CN" sz="2800" b="1" dirty="0" err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nh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grpSp>
        <p:nvGrpSpPr>
          <p:cNvPr id="16" name="组合 15"/>
          <p:cNvGrpSpPr/>
          <p:nvPr/>
        </p:nvGrpSpPr>
        <p:grpSpPr>
          <a:xfrm>
            <a:off x="9597380" y="3710086"/>
            <a:ext cx="1752977" cy="1692652"/>
            <a:chOff x="9597380" y="3710086"/>
            <a:chExt cx="1752977" cy="1692652"/>
          </a:xfrm>
        </p:grpSpPr>
        <p:grpSp>
          <p:nvGrpSpPr>
            <p:cNvPr id="30" name="组合 29"/>
            <p:cNvGrpSpPr/>
            <p:nvPr/>
          </p:nvGrpSpPr>
          <p:grpSpPr>
            <a:xfrm>
              <a:off x="9912424" y="3717032"/>
              <a:ext cx="1437933" cy="1656184"/>
              <a:chOff x="9912424" y="4221088"/>
              <a:chExt cx="1437933" cy="720080"/>
            </a:xfrm>
          </p:grpSpPr>
          <p:cxnSp>
            <p:nvCxnSpPr>
              <p:cNvPr id="20" name="直接箭头连接符 19"/>
              <p:cNvCxnSpPr/>
              <p:nvPr/>
            </p:nvCxnSpPr>
            <p:spPr>
              <a:xfrm flipV="1">
                <a:off x="9912424" y="4221088"/>
                <a:ext cx="0" cy="720080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箭头连接符 20"/>
              <p:cNvCxnSpPr/>
              <p:nvPr/>
            </p:nvCxnSpPr>
            <p:spPr>
              <a:xfrm flipV="1">
                <a:off x="10200456" y="4221088"/>
                <a:ext cx="0" cy="720080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箭头连接符 21"/>
              <p:cNvCxnSpPr/>
              <p:nvPr/>
            </p:nvCxnSpPr>
            <p:spPr>
              <a:xfrm flipV="1">
                <a:off x="10488488" y="4221088"/>
                <a:ext cx="0" cy="720080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文本框 25"/>
              <p:cNvSpPr txBox="1"/>
              <p:nvPr/>
            </p:nvSpPr>
            <p:spPr>
              <a:xfrm>
                <a:off x="10702285" y="4466539"/>
                <a:ext cx="648072" cy="32701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800" dirty="0">
                    <a:solidFill>
                      <a:srgbClr val="FF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h</a:t>
                </a:r>
                <a:endParaRPr lang="zh-CN" altLang="en-US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cxnSp>
          <p:nvCxnSpPr>
            <p:cNvPr id="15" name="直接连接符 14"/>
            <p:cNvCxnSpPr/>
            <p:nvPr/>
          </p:nvCxnSpPr>
          <p:spPr>
            <a:xfrm>
              <a:off x="9597380" y="3710086"/>
              <a:ext cx="1368152" cy="0"/>
            </a:xfrm>
            <a:prstGeom prst="line">
              <a:avLst/>
            </a:prstGeom>
            <a:ln w="28575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接连接符 27"/>
            <p:cNvCxnSpPr/>
            <p:nvPr/>
          </p:nvCxnSpPr>
          <p:spPr>
            <a:xfrm>
              <a:off x="9597380" y="5402738"/>
              <a:ext cx="1368152" cy="0"/>
            </a:xfrm>
            <a:prstGeom prst="line">
              <a:avLst/>
            </a:prstGeom>
            <a:ln w="28575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3138344" y="452001"/>
            <a:ext cx="639953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若每个滑轮重</a:t>
            </a:r>
            <a:r>
              <a:rPr lang="en-US" altLang="zh-CN" sz="28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30N</a:t>
            </a:r>
            <a:r>
              <a:rPr lang="zh-CN" altLang="en-US" sz="28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，结果如何？</a:t>
            </a: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5930" y="1087755"/>
            <a:ext cx="1304925" cy="4162425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85335" y="1087755"/>
            <a:ext cx="1304925" cy="4162425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71460" y="1087755"/>
            <a:ext cx="1304925" cy="4152900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10636885" y="1087755"/>
            <a:ext cx="1304925" cy="4162425"/>
          </a:xfrm>
          <a:prstGeom prst="rect">
            <a:avLst/>
          </a:prstGeom>
        </p:spPr>
      </p:pic>
      <p:sp>
        <p:nvSpPr>
          <p:cNvPr id="32" name="Text Box 82"/>
          <p:cNvSpPr txBox="1">
            <a:spLocks noChangeArrowheads="1"/>
          </p:cNvSpPr>
          <p:nvPr/>
        </p:nvSpPr>
        <p:spPr bwMode="auto">
          <a:xfrm>
            <a:off x="1798407" y="4051242"/>
            <a:ext cx="939296" cy="10763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3200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=?</a:t>
            </a:r>
          </a:p>
          <a:p>
            <a:r>
              <a:rPr lang="en-US" altLang="zh-CN" sz="3200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</a:t>
            </a:r>
            <a:r>
              <a:rPr lang="en-US" altLang="zh-CN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=?</a:t>
            </a:r>
          </a:p>
        </p:txBody>
      </p:sp>
      <p:sp>
        <p:nvSpPr>
          <p:cNvPr id="33" name="Text Box 82"/>
          <p:cNvSpPr txBox="1">
            <a:spLocks noChangeArrowheads="1"/>
          </p:cNvSpPr>
          <p:nvPr/>
        </p:nvSpPr>
        <p:spPr bwMode="auto">
          <a:xfrm>
            <a:off x="3164840" y="2328545"/>
            <a:ext cx="1840865" cy="10763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3200" i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=100N</a:t>
            </a:r>
          </a:p>
          <a:p>
            <a:r>
              <a:rPr lang="en-US" altLang="zh-CN" sz="3200" i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</a:t>
            </a:r>
            <a:r>
              <a:rPr lang="en-US" altLang="zh-CN"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=10m</a:t>
            </a:r>
          </a:p>
        </p:txBody>
      </p:sp>
      <p:sp>
        <p:nvSpPr>
          <p:cNvPr id="34" name="Text Box 82"/>
          <p:cNvSpPr txBox="1">
            <a:spLocks noChangeArrowheads="1"/>
          </p:cNvSpPr>
          <p:nvPr/>
        </p:nvSpPr>
        <p:spPr bwMode="auto">
          <a:xfrm>
            <a:off x="6490335" y="4051242"/>
            <a:ext cx="1840865" cy="10763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3200" i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=100N</a:t>
            </a:r>
            <a:endParaRPr lang="en-US" altLang="zh-CN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3200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</a:t>
            </a:r>
            <a:r>
              <a:rPr lang="en-US" altLang="zh-CN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=?</a:t>
            </a:r>
          </a:p>
        </p:txBody>
      </p:sp>
      <p:sp>
        <p:nvSpPr>
          <p:cNvPr id="35" name="Text Box 82"/>
          <p:cNvSpPr txBox="1">
            <a:spLocks noChangeArrowheads="1"/>
          </p:cNvSpPr>
          <p:nvPr/>
        </p:nvSpPr>
        <p:spPr bwMode="auto">
          <a:xfrm>
            <a:off x="9564370" y="2660650"/>
            <a:ext cx="963930" cy="10763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r"/>
            <a:r>
              <a:rPr lang="en-US" altLang="zh-CN" sz="3200" i="1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endParaRPr lang="en-US" altLang="zh-CN" sz="32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/>
            <a:r>
              <a:rPr lang="en-US" altLang="zh-CN" sz="3200" i="1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</a:t>
            </a:r>
            <a:r>
              <a:rPr lang="en-US" altLang="zh-CN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=?</a:t>
            </a:r>
          </a:p>
        </p:txBody>
      </p:sp>
      <p:sp>
        <p:nvSpPr>
          <p:cNvPr id="36" name="Text Box 87"/>
          <p:cNvSpPr txBox="1">
            <a:spLocks noChangeArrowheads="1"/>
          </p:cNvSpPr>
          <p:nvPr/>
        </p:nvSpPr>
        <p:spPr bwMode="auto">
          <a:xfrm>
            <a:off x="671239" y="5355135"/>
            <a:ext cx="2025415" cy="10763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3200" i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en-US" altLang="zh-CN" sz="32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=100 N</a:t>
            </a:r>
          </a:p>
          <a:p>
            <a:pPr algn="ctr"/>
            <a:r>
              <a:rPr lang="en-US" altLang="zh-CN" sz="3200" i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</a:t>
            </a:r>
            <a:r>
              <a:rPr lang="en-US" altLang="zh-CN" sz="32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=10 m</a:t>
            </a:r>
          </a:p>
        </p:txBody>
      </p:sp>
      <p:sp>
        <p:nvSpPr>
          <p:cNvPr id="37" name="Text Box 87"/>
          <p:cNvSpPr txBox="1">
            <a:spLocks noChangeArrowheads="1"/>
          </p:cNvSpPr>
          <p:nvPr/>
        </p:nvSpPr>
        <p:spPr bwMode="auto">
          <a:xfrm>
            <a:off x="3695744" y="5355135"/>
            <a:ext cx="2025415" cy="10763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32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en-US" altLang="zh-CN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=?</a:t>
            </a:r>
          </a:p>
          <a:p>
            <a:pPr algn="ctr"/>
            <a:r>
              <a:rPr lang="en-US" altLang="zh-CN" sz="32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</a:t>
            </a:r>
            <a:r>
              <a:rPr lang="en-US" altLang="zh-CN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=?</a:t>
            </a:r>
          </a:p>
        </p:txBody>
      </p:sp>
      <p:sp>
        <p:nvSpPr>
          <p:cNvPr id="38" name="Text Box 87"/>
          <p:cNvSpPr txBox="1">
            <a:spLocks noChangeArrowheads="1"/>
          </p:cNvSpPr>
          <p:nvPr/>
        </p:nvSpPr>
        <p:spPr bwMode="auto">
          <a:xfrm>
            <a:off x="7036479" y="5355135"/>
            <a:ext cx="2025415" cy="10763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3200" i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en-US" altLang="zh-CN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=?</a:t>
            </a:r>
            <a:endParaRPr lang="en-US" altLang="zh-CN" sz="3200" dirty="0">
              <a:solidFill>
                <a:srgbClr val="00808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en-US" altLang="zh-CN" sz="3200" i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</a:t>
            </a:r>
            <a:r>
              <a:rPr lang="en-US" altLang="zh-CN" sz="32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=10 m</a:t>
            </a:r>
          </a:p>
        </p:txBody>
      </p:sp>
      <p:sp>
        <p:nvSpPr>
          <p:cNvPr id="39" name="Text Box 87"/>
          <p:cNvSpPr txBox="1">
            <a:spLocks noChangeArrowheads="1"/>
          </p:cNvSpPr>
          <p:nvPr/>
        </p:nvSpPr>
        <p:spPr bwMode="auto">
          <a:xfrm>
            <a:off x="9564370" y="5263515"/>
            <a:ext cx="2597150" cy="1383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just"/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物体以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0.2m/s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的速度匀速上升</a:t>
            </a: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10s</a:t>
            </a:r>
          </a:p>
        </p:txBody>
      </p:sp>
      <p:cxnSp>
        <p:nvCxnSpPr>
          <p:cNvPr id="40" name="直接连接符 39"/>
          <p:cNvCxnSpPr/>
          <p:nvPr/>
        </p:nvCxnSpPr>
        <p:spPr>
          <a:xfrm>
            <a:off x="2981325" y="-504190"/>
            <a:ext cx="0" cy="8023225"/>
          </a:xfrm>
          <a:prstGeom prst="line">
            <a:avLst/>
          </a:prstGeom>
          <a:ln w="19050"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58000">
                  <a:srgbClr val="008080"/>
                </a:gs>
                <a:gs pos="99000">
                  <a:srgbClr val="DBEAED">
                    <a:alpha val="0"/>
                  </a:srgb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/>
          <p:nvPr/>
        </p:nvCxnSpPr>
        <p:spPr>
          <a:xfrm>
            <a:off x="6257925" y="-504190"/>
            <a:ext cx="0" cy="8023225"/>
          </a:xfrm>
          <a:prstGeom prst="line">
            <a:avLst/>
          </a:prstGeom>
          <a:ln w="19050"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58000">
                  <a:srgbClr val="008080"/>
                </a:gs>
                <a:gs pos="99000">
                  <a:srgbClr val="DBEAED">
                    <a:alpha val="0"/>
                  </a:srgb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/>
          <p:nvPr/>
        </p:nvCxnSpPr>
        <p:spPr>
          <a:xfrm>
            <a:off x="9370060" y="-504190"/>
            <a:ext cx="0" cy="8023225"/>
          </a:xfrm>
          <a:prstGeom prst="line">
            <a:avLst/>
          </a:prstGeom>
          <a:ln w="19050"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58000">
                  <a:srgbClr val="008080"/>
                </a:gs>
                <a:gs pos="99000">
                  <a:srgbClr val="DBEAED">
                    <a:alpha val="0"/>
                  </a:srgb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9"/>
          <p:cNvGrpSpPr/>
          <p:nvPr/>
        </p:nvGrpSpPr>
        <p:grpSpPr bwMode="auto">
          <a:xfrm>
            <a:off x="5668434" y="364490"/>
            <a:ext cx="1725084" cy="3733800"/>
            <a:chOff x="1405" y="1071"/>
            <a:chExt cx="815" cy="2352"/>
          </a:xfrm>
        </p:grpSpPr>
        <p:pic>
          <p:nvPicPr>
            <p:cNvPr id="2070" name="Picture 4"/>
            <p:cNvPicPr>
              <a:picLocks noChangeAspect="1" noChangeArrowheads="1"/>
            </p:cNvPicPr>
            <p:nvPr/>
          </p:nvPicPr>
          <p:blipFill>
            <a:blip r:embed="rId2" cstate="print">
              <a:clrChange>
                <a:clrFrom>
                  <a:srgbClr val="FFFFFF">
                    <a:alpha val="100000"/>
                  </a:srgbClr>
                </a:clrFrom>
                <a:clrTo>
                  <a:srgbClr val="FFFFFF">
                    <a:alpha val="100000"/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746" y="1071"/>
              <a:ext cx="474" cy="23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071" name="Line 6"/>
            <p:cNvSpPr>
              <a:spLocks noChangeShapeType="1"/>
            </p:cNvSpPr>
            <p:nvPr/>
          </p:nvSpPr>
          <p:spPr bwMode="auto">
            <a:xfrm flipH="1">
              <a:off x="1882" y="1888"/>
              <a:ext cx="91" cy="4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2" name="Line 7"/>
            <p:cNvSpPr>
              <a:spLocks noChangeShapeType="1"/>
            </p:cNvSpPr>
            <p:nvPr/>
          </p:nvSpPr>
          <p:spPr bwMode="auto">
            <a:xfrm flipV="1">
              <a:off x="2082" y="1616"/>
              <a:ext cx="0" cy="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3" name="Line 8"/>
            <p:cNvSpPr>
              <a:spLocks noChangeShapeType="1"/>
            </p:cNvSpPr>
            <p:nvPr/>
          </p:nvSpPr>
          <p:spPr bwMode="auto">
            <a:xfrm flipH="1">
              <a:off x="1837" y="1660"/>
              <a:ext cx="45" cy="10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4" name="Line 9"/>
            <p:cNvSpPr>
              <a:spLocks noChangeShapeType="1"/>
            </p:cNvSpPr>
            <p:nvPr/>
          </p:nvSpPr>
          <p:spPr bwMode="auto">
            <a:xfrm flipH="1" flipV="1">
              <a:off x="2154" y="1371"/>
              <a:ext cx="0" cy="13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5" name="Line 10"/>
            <p:cNvSpPr>
              <a:spLocks noChangeShapeType="1"/>
            </p:cNvSpPr>
            <p:nvPr/>
          </p:nvSpPr>
          <p:spPr bwMode="auto">
            <a:xfrm flipH="1">
              <a:off x="1655" y="1389"/>
              <a:ext cx="182" cy="11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tailEnd type="triangle" w="med" len="med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6" name="Text Box 16"/>
            <p:cNvSpPr txBox="1">
              <a:spLocks noChangeArrowheads="1"/>
            </p:cNvSpPr>
            <p:nvPr/>
          </p:nvSpPr>
          <p:spPr bwMode="auto">
            <a:xfrm>
              <a:off x="1405" y="2415"/>
              <a:ext cx="182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</a:p>
          </p:txBody>
        </p:sp>
      </p:grpSp>
      <p:grpSp>
        <p:nvGrpSpPr>
          <p:cNvPr id="3" name="Group 20"/>
          <p:cNvGrpSpPr/>
          <p:nvPr/>
        </p:nvGrpSpPr>
        <p:grpSpPr bwMode="auto">
          <a:xfrm>
            <a:off x="8644465" y="293053"/>
            <a:ext cx="1293283" cy="3733800"/>
            <a:chOff x="3676" y="1033"/>
            <a:chExt cx="611" cy="2352"/>
          </a:xfrm>
        </p:grpSpPr>
        <p:pic>
          <p:nvPicPr>
            <p:cNvPr id="2063" name="Picture 5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>
                    <a:alpha val="100000"/>
                  </a:srgbClr>
                </a:clrFrom>
                <a:clrTo>
                  <a:srgbClr val="FFFFFF">
                    <a:alpha val="100000"/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676" y="1033"/>
              <a:ext cx="474" cy="23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064" name="Line 11"/>
            <p:cNvSpPr>
              <a:spLocks noChangeShapeType="1"/>
            </p:cNvSpPr>
            <p:nvPr/>
          </p:nvSpPr>
          <p:spPr bwMode="auto">
            <a:xfrm flipV="1">
              <a:off x="3923" y="1616"/>
              <a:ext cx="91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5" name="Line 12"/>
            <p:cNvSpPr>
              <a:spLocks noChangeShapeType="1"/>
            </p:cNvSpPr>
            <p:nvPr/>
          </p:nvSpPr>
          <p:spPr bwMode="auto">
            <a:xfrm>
              <a:off x="3824" y="1616"/>
              <a:ext cx="0" cy="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6" name="Line 13"/>
            <p:cNvSpPr>
              <a:spLocks noChangeShapeType="1"/>
            </p:cNvSpPr>
            <p:nvPr/>
          </p:nvSpPr>
          <p:spPr bwMode="auto">
            <a:xfrm flipV="1">
              <a:off x="4014" y="1354"/>
              <a:ext cx="57" cy="9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7" name="Line 14"/>
            <p:cNvSpPr>
              <a:spLocks noChangeShapeType="1"/>
            </p:cNvSpPr>
            <p:nvPr/>
          </p:nvSpPr>
          <p:spPr bwMode="auto">
            <a:xfrm flipH="1">
              <a:off x="3768" y="1354"/>
              <a:ext cx="6" cy="13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8" name="Line 15"/>
            <p:cNvSpPr>
              <a:spLocks noChangeShapeType="1"/>
            </p:cNvSpPr>
            <p:nvPr/>
          </p:nvSpPr>
          <p:spPr bwMode="auto">
            <a:xfrm flipV="1">
              <a:off x="4085" y="2166"/>
              <a:ext cx="0" cy="4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tailEnd type="triangle" w="med" len="med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9" name="Text Box 17"/>
            <p:cNvSpPr txBox="1">
              <a:spLocks noChangeArrowheads="1"/>
            </p:cNvSpPr>
            <p:nvPr/>
          </p:nvSpPr>
          <p:spPr bwMode="auto">
            <a:xfrm>
              <a:off x="4105" y="2069"/>
              <a:ext cx="182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</a:p>
          </p:txBody>
        </p:sp>
      </p:grpSp>
      <p:pic>
        <p:nvPicPr>
          <p:cNvPr id="2055" name="Picture 21"/>
          <p:cNvPicPr>
            <a:picLocks noChangeAspect="1" noChangeArrowheads="1"/>
          </p:cNvPicPr>
          <p:nvPr/>
        </p:nvPicPr>
        <p:blipFill rotWithShape="1">
          <a:blip r:embed="rId4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21000"/>
          <a:stretch>
            <a:fillRect/>
          </a:stretch>
        </p:blipFill>
        <p:spPr bwMode="auto">
          <a:xfrm>
            <a:off x="2366434" y="407353"/>
            <a:ext cx="993262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6" name="Picture 22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24517"/>
          <a:stretch>
            <a:fillRect/>
          </a:stretch>
        </p:blipFill>
        <p:spPr bwMode="auto">
          <a:xfrm>
            <a:off x="4383617" y="388303"/>
            <a:ext cx="920295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36" name="Rectangle 6"/>
          <p:cNvSpPr>
            <a:spLocks noChangeArrowheads="1"/>
          </p:cNvSpPr>
          <p:nvPr/>
        </p:nvSpPr>
        <p:spPr bwMode="auto">
          <a:xfrm>
            <a:off x="911424" y="4412021"/>
            <a:ext cx="1797142" cy="521970"/>
          </a:xfrm>
          <a:prstGeom prst="rect">
            <a:avLst/>
          </a:prstGeom>
          <a:noFill/>
          <a:ln w="25400">
            <a:noFill/>
            <a:miter lim="800000"/>
          </a:ln>
        </p:spPr>
        <p:txBody>
          <a:bodyPr wrap="square" anchor="ctr">
            <a:spAutoFit/>
          </a:bodyPr>
          <a:lstStyle/>
          <a:p>
            <a:pPr algn="just"/>
            <a:r>
              <a:rPr lang="zh-CN" altLang="en-US" sz="28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结 论：</a:t>
            </a:r>
          </a:p>
        </p:txBody>
      </p:sp>
      <p:sp>
        <p:nvSpPr>
          <p:cNvPr id="1037" name="Rectangle 6"/>
          <p:cNvSpPr>
            <a:spLocks noChangeArrowheads="1"/>
          </p:cNvSpPr>
          <p:nvPr/>
        </p:nvSpPr>
        <p:spPr bwMode="auto">
          <a:xfrm>
            <a:off x="3964878" y="5958482"/>
            <a:ext cx="5257800" cy="581762"/>
          </a:xfrm>
          <a:prstGeom prst="rect">
            <a:avLst/>
          </a:prstGeom>
          <a:noFill/>
          <a:ln w="25400">
            <a:noFill/>
            <a:miter lim="800000"/>
          </a:ln>
        </p:spPr>
        <p:txBody>
          <a:bodyPr wrap="square" anchor="ctr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2800" b="1" i="1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为承担物重的绳子段数）</a:t>
            </a:r>
          </a:p>
        </p:txBody>
      </p:sp>
      <p:grpSp>
        <p:nvGrpSpPr>
          <p:cNvPr id="15" name="组合 14"/>
          <p:cNvGrpSpPr/>
          <p:nvPr/>
        </p:nvGrpSpPr>
        <p:grpSpPr>
          <a:xfrm>
            <a:off x="6236315" y="4193581"/>
            <a:ext cx="3524250" cy="1016635"/>
            <a:chOff x="4258" y="7175"/>
            <a:chExt cx="5550" cy="1601"/>
          </a:xfrm>
        </p:grpSpPr>
        <p:sp>
          <p:nvSpPr>
            <p:cNvPr id="5" name="文本框 4"/>
            <p:cNvSpPr txBox="1"/>
            <p:nvPr/>
          </p:nvSpPr>
          <p:spPr>
            <a:xfrm>
              <a:off x="4258" y="7519"/>
              <a:ext cx="5550" cy="8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i="1" dirty="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F</a:t>
              </a:r>
              <a:r>
                <a:rPr lang="zh-CN" altLang="en-US" sz="2800" i="1" dirty="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＝       （</a:t>
              </a:r>
              <a:r>
                <a:rPr lang="en-US" altLang="zh-CN" sz="2800" i="1" dirty="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G+G</a:t>
              </a:r>
              <a:r>
                <a:rPr lang="zh-CN" altLang="en-US" sz="2800" baseline="-25000" dirty="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动</a:t>
              </a:r>
              <a:r>
                <a:rPr lang="zh-CN" altLang="en-US" sz="2800" i="1" dirty="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）</a:t>
              </a:r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5489" y="7175"/>
              <a:ext cx="996" cy="1601"/>
              <a:chOff x="2954" y="8671"/>
              <a:chExt cx="996" cy="1601"/>
            </a:xfrm>
          </p:grpSpPr>
          <p:sp>
            <p:nvSpPr>
              <p:cNvPr id="10" name="文本框 9"/>
              <p:cNvSpPr txBox="1"/>
              <p:nvPr/>
            </p:nvSpPr>
            <p:spPr>
              <a:xfrm>
                <a:off x="3158" y="8671"/>
                <a:ext cx="606" cy="82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800" i="1">
                    <a:solidFill>
                      <a:srgbClr val="FF0000"/>
                    </a:solidFill>
                  </a:rPr>
                  <a:t>1</a:t>
                </a:r>
              </a:p>
            </p:txBody>
          </p:sp>
          <p:sp>
            <p:nvSpPr>
              <p:cNvPr id="11" name="文本框 10"/>
              <p:cNvSpPr txBox="1"/>
              <p:nvPr/>
            </p:nvSpPr>
            <p:spPr>
              <a:xfrm>
                <a:off x="3097" y="9448"/>
                <a:ext cx="606" cy="82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800" i="1">
                    <a:solidFill>
                      <a:srgbClr val="FF0000"/>
                    </a:solidFill>
                  </a:rPr>
                  <a:t>n</a:t>
                </a:r>
              </a:p>
            </p:txBody>
          </p:sp>
          <p:cxnSp>
            <p:nvCxnSpPr>
              <p:cNvPr id="12" name="直接连接符 11"/>
              <p:cNvCxnSpPr/>
              <p:nvPr/>
            </p:nvCxnSpPr>
            <p:spPr>
              <a:xfrm>
                <a:off x="2954" y="9472"/>
                <a:ext cx="996" cy="0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" name="文本框 13"/>
          <p:cNvSpPr txBox="1"/>
          <p:nvPr/>
        </p:nvSpPr>
        <p:spPr>
          <a:xfrm>
            <a:off x="2492382" y="5999955"/>
            <a:ext cx="149352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i="1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s</a:t>
            </a:r>
            <a:r>
              <a:rPr lang="zh-CN" altLang="en-US" sz="2800" i="1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＝</a:t>
            </a:r>
            <a:r>
              <a:rPr lang="en-US" altLang="zh-CN" sz="2800" i="1" dirty="0" err="1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nh</a:t>
            </a:r>
            <a:endParaRPr lang="en-US" altLang="zh-CN" sz="2800" i="1" dirty="0">
              <a:solidFill>
                <a:srgbClr val="FF0000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29" name="Text Box 19"/>
          <p:cNvSpPr txBox="1">
            <a:spLocks noChangeArrowheads="1"/>
          </p:cNvSpPr>
          <p:nvPr/>
        </p:nvSpPr>
        <p:spPr bwMode="auto">
          <a:xfrm>
            <a:off x="3239142" y="1841659"/>
            <a:ext cx="38504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sp>
        <p:nvSpPr>
          <p:cNvPr id="30" name="Text Box 19"/>
          <p:cNvSpPr txBox="1">
            <a:spLocks noChangeArrowheads="1"/>
          </p:cNvSpPr>
          <p:nvPr/>
        </p:nvSpPr>
        <p:spPr bwMode="auto">
          <a:xfrm>
            <a:off x="5173193" y="2082166"/>
            <a:ext cx="38504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2419537" y="4264314"/>
            <a:ext cx="392951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不计绳重和摩擦时，有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2464384" y="5172826"/>
            <a:ext cx="571984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不计绳重、摩擦和动滑轮重时，有</a:t>
            </a:r>
          </a:p>
        </p:txBody>
      </p:sp>
      <p:grpSp>
        <p:nvGrpSpPr>
          <p:cNvPr id="34" name="组合 33"/>
          <p:cNvGrpSpPr/>
          <p:nvPr/>
        </p:nvGrpSpPr>
        <p:grpSpPr>
          <a:xfrm>
            <a:off x="8054338" y="5085184"/>
            <a:ext cx="1569720" cy="1016635"/>
            <a:chOff x="4258" y="7175"/>
            <a:chExt cx="2472" cy="1601"/>
          </a:xfrm>
        </p:grpSpPr>
        <p:sp>
          <p:nvSpPr>
            <p:cNvPr id="35" name="文本框 34"/>
            <p:cNvSpPr txBox="1"/>
            <p:nvPr/>
          </p:nvSpPr>
          <p:spPr>
            <a:xfrm>
              <a:off x="4258" y="7519"/>
              <a:ext cx="2472" cy="8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i="1" dirty="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F</a:t>
              </a:r>
              <a:r>
                <a:rPr lang="zh-CN" altLang="en-US" sz="2800" i="1" dirty="0">
                  <a:solidFill>
                    <a:srgbClr val="FF0000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＝       </a:t>
              </a:r>
            </a:p>
          </p:txBody>
        </p:sp>
        <p:grpSp>
          <p:nvGrpSpPr>
            <p:cNvPr id="36" name="组合 35"/>
            <p:cNvGrpSpPr/>
            <p:nvPr/>
          </p:nvGrpSpPr>
          <p:grpSpPr>
            <a:xfrm>
              <a:off x="5489" y="7175"/>
              <a:ext cx="996" cy="1601"/>
              <a:chOff x="2954" y="8671"/>
              <a:chExt cx="996" cy="1601"/>
            </a:xfrm>
          </p:grpSpPr>
          <p:sp>
            <p:nvSpPr>
              <p:cNvPr id="37" name="文本框 36"/>
              <p:cNvSpPr txBox="1"/>
              <p:nvPr/>
            </p:nvSpPr>
            <p:spPr>
              <a:xfrm>
                <a:off x="3158" y="8671"/>
                <a:ext cx="730" cy="82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800" i="1" dirty="0">
                    <a:solidFill>
                      <a:srgbClr val="FF0000"/>
                    </a:solidFill>
                  </a:rPr>
                  <a:t>G</a:t>
                </a:r>
              </a:p>
            </p:txBody>
          </p:sp>
          <p:sp>
            <p:nvSpPr>
              <p:cNvPr id="38" name="文本框 37"/>
              <p:cNvSpPr txBox="1"/>
              <p:nvPr/>
            </p:nvSpPr>
            <p:spPr>
              <a:xfrm>
                <a:off x="3097" y="9448"/>
                <a:ext cx="606" cy="82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800" i="1">
                    <a:solidFill>
                      <a:srgbClr val="FF0000"/>
                    </a:solidFill>
                  </a:rPr>
                  <a:t>n</a:t>
                </a:r>
              </a:p>
            </p:txBody>
          </p:sp>
          <p:cxnSp>
            <p:nvCxnSpPr>
              <p:cNvPr id="39" name="直接连接符 38"/>
              <p:cNvCxnSpPr/>
              <p:nvPr/>
            </p:nvCxnSpPr>
            <p:spPr>
              <a:xfrm>
                <a:off x="2954" y="9472"/>
                <a:ext cx="996" cy="0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6" grpId="0" bldLvl="0" animBg="1"/>
      <p:bldP spid="1037" grpId="0" bldLvl="0" animBg="1"/>
      <p:bldP spid="14" grpId="0"/>
      <p:bldP spid="32" grpId="0"/>
      <p:bldP spid="3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D3A32E09-FB9D-46D0-831F-279A35EA7114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AB7F0598-0506-4473-85FA-4A90814C2F0E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1D4E3AB3-C01F-4926-B8D2-1486145D9A64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7FA7497F-96DF-4AC0-9667-C887B7D07545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4C5E45B3-250A-44EE-B20B-52D0128DBF4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39E430FE-ECB7-4F2B-B3BF-3BD1645CB32A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C68D250F-8402-4EA9-A890-E5B0AF2760F5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963644D5-7D57-47B0-BA82-A5A082E7638A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4E86289E-B641-463C-B0B9-6EA2543CD476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9455AFC2-253A-4A0E-96EC-FBAC24113399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2E6B47BD-F950-4327-9406-F256E9D80EA1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00398152-C16B-4320-885A-AD9A6C9BD07E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CBBC01B6-1EDF-48B6-9227-90FE6E7C4203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E8A14C9A-BE63-46B8-B9A2-005E0274CE24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ACA04FAF-875F-46AC-A2E1-01A91C8A9A58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6765F2C2-C768-49C0-92DE-0FDE4AB8DA6F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96A7426A-5A8A-4BC5-BE8F-A017ACEE349E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17104C37-3CAD-4F1F-9E74-D00F4151AC85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FB80527C-D40B-41B6-8CC2-88A5BCC1BDE9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B3D46414-ACC3-4B2E-AE48-0EC61AADEB3B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8647CF57-D5C7-4170-9B28-7F3CC49C9F48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6646C851-9447-4378-8F0A-F5B30AE2A52A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EF004C52-BE72-4674-812C-CE03C000523C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246CD89C-3325-4DBD-AA9C-86E041EABF84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1374721C-CA4B-445C-B09F-BE21DFE32746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F1B886C3-F8FF-4ACD-811E-868E56AF46B4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5CFBDA60-3A78-4339-B686-3EB1156E7222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93385E6F-5EAF-4E54-B1C9-699CB15E20BE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360A99D3-9855-4882-BCF9-2C2D5B3F326C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2153ECB9-C4FB-4301-93E4-F7ED8F16DAD4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F5B14AB1-9ABF-45B1-B5A5-862AEB2FD015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D572560D-30DB-4ADD-9226-0CDC0B0F61F1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94D950DD-BBA8-4BC6-9C92-56818D31C502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E472E5F4-2658-446C-9944-1011F43CE0A2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2DECE71E-D267-4431-93A8-CE5DC93E08BA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07116F20-9679-44BF-BE0E-551D2C6D8D0C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061B129D-C55D-425D-BB45-F0E35483B6AB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D9033411-F65C-49F0-AB8F-93A0F27CF37A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A1FEC241-234C-498D-898C-268284B78CF4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09CE0DC9-55AC-48C5-9CD8-268C8D8D7467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6DFB0AEE-D342-4D02-A367-2821F99FF969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6D6D2B91-D0CE-49BE-B5F8-DF49631989E9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D5C89459-5401-4F10-B063-9182B33FFD56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371E7CC5-43DC-437B-A52D-F172AB57C0CB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8A93B314-73AD-4746-B1C3-B2EFC7EE4DEE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DD67FE8E-B978-4319-97E0-DDF142B294AF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FB3EF6E8-BCDF-4841-BFF0-C89C9536FF90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EDFCA793-D2C7-4641-A318-D334975A8E0A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97814633-BB92-4239-8231-33955D773EBF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676505D7-ECD4-45C9-A702-3DB70AFF4394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AD488CEC-812B-4801-B896-9E8437DCE298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22D595B0-0D87-489A-BCDA-278C7AC26047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8EDA3C24-34C6-4083-8AF4-C26E12ED2603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27C65FDD-35C5-47C3-8BC0-9F7DB6F18316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5AFD6EA0-7F1B-4096-B112-DD44EC3613CB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980AD4A6-E885-45D8-9CBE-E92BE9256496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08386031-8562-4E54-9E3D-ECBF2B3C80B0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6C8E23FE-0C27-4127-BF2D-9EFA56B3692B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TextBox 1"/>
          <p:cNvSpPr txBox="1"/>
          <p:nvPr/>
        </p:nvSpPr>
        <p:spPr bwMode="auto">
          <a:xfrm>
            <a:off x="5049401" y="6044238"/>
            <a:ext cx="2092875" cy="49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  <a:defRPr/>
            </a:pPr>
            <a:r>
              <a:rPr lang="zh-CN" altLang="en-US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演示：滑轮组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13386" name="ShockwaveFlash1" r:id="rId2" imgW="8856720" imgH="5100480"/>
        </mc:Choice>
        <mc:Fallback>
          <p:control name="ShockwaveFlash1" r:id="rId2" imgW="8856720" imgH="5100480">
            <p:pic>
              <p:nvPicPr>
                <p:cNvPr id="3" name="ShockwaveFlash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 bwMode="auto">
                <a:xfrm>
                  <a:off x="1667508" y="908720"/>
                  <a:ext cx="8856345" cy="51009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90"/>
          <p:cNvSpPr txBox="1">
            <a:spLocks noChangeArrowheads="1"/>
          </p:cNvSpPr>
          <p:nvPr/>
        </p:nvSpPr>
        <p:spPr bwMode="auto">
          <a:xfrm>
            <a:off x="997585" y="1095375"/>
            <a:ext cx="10413365" cy="130888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汽车重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2×10</a:t>
            </a:r>
            <a:r>
              <a:rPr lang="en-US" altLang="zh-CN" sz="2800" baseline="30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4 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，陷入泥中，受到的阻力为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3×10</a:t>
            </a:r>
            <a:r>
              <a:rPr lang="en-US" altLang="zh-CN" sz="2800" baseline="30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 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。用如图所示装置，则至少要用多大的力才能将汽车拉出？</a:t>
            </a:r>
          </a:p>
        </p:txBody>
      </p:sp>
      <p:grpSp>
        <p:nvGrpSpPr>
          <p:cNvPr id="2" name="组合 17555"/>
          <p:cNvGrpSpPr/>
          <p:nvPr/>
        </p:nvGrpSpPr>
        <p:grpSpPr bwMode="auto">
          <a:xfrm>
            <a:off x="675198" y="3026867"/>
            <a:ext cx="4232209" cy="2058679"/>
            <a:chOff x="497" y="431"/>
            <a:chExt cx="4427" cy="2360"/>
          </a:xfrm>
        </p:grpSpPr>
        <p:pic>
          <p:nvPicPr>
            <p:cNvPr id="14341" name="图片 17469" descr="1keshu"/>
            <p:cNvPicPr>
              <a:picLocks noChangeAspect="1" noChangeArrowheads="1"/>
            </p:cNvPicPr>
            <p:nvPr/>
          </p:nvPicPr>
          <p:blipFill>
            <a:blip r:embed="rId2" cstate="print">
              <a:clrChange>
                <a:clrFrom>
                  <a:srgbClr val="FFFFFF">
                    <a:alpha val="100000"/>
                  </a:srgbClr>
                </a:clrFrom>
                <a:clrTo>
                  <a:srgbClr val="FFFFFF">
                    <a:alpha val="100000"/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560" y="431"/>
              <a:ext cx="1364" cy="23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342" name="Text Box 91"/>
            <p:cNvSpPr txBox="1">
              <a:spLocks noChangeArrowheads="1"/>
            </p:cNvSpPr>
            <p:nvPr/>
          </p:nvSpPr>
          <p:spPr bwMode="auto">
            <a:xfrm>
              <a:off x="3169" y="1436"/>
              <a:ext cx="312" cy="60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2800" b="1" i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</a:p>
          </p:txBody>
        </p:sp>
        <p:grpSp>
          <p:nvGrpSpPr>
            <p:cNvPr id="3" name="组合 17554"/>
            <p:cNvGrpSpPr/>
            <p:nvPr/>
          </p:nvGrpSpPr>
          <p:grpSpPr bwMode="auto">
            <a:xfrm>
              <a:off x="497" y="1791"/>
              <a:ext cx="3687" cy="766"/>
              <a:chOff x="497" y="1791"/>
              <a:chExt cx="3687" cy="766"/>
            </a:xfrm>
          </p:grpSpPr>
          <p:grpSp>
            <p:nvGrpSpPr>
              <p:cNvPr id="4" name="组合 17466"/>
              <p:cNvGrpSpPr/>
              <p:nvPr/>
            </p:nvGrpSpPr>
            <p:grpSpPr bwMode="auto">
              <a:xfrm>
                <a:off x="2653" y="2018"/>
                <a:ext cx="1531" cy="255"/>
                <a:chOff x="2880" y="515"/>
                <a:chExt cx="1928" cy="315"/>
              </a:xfrm>
            </p:grpSpPr>
            <p:sp>
              <p:nvSpPr>
                <p:cNvPr id="14375" name="Line 223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3589" y="204"/>
                  <a:ext cx="0" cy="624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round/>
                  <a:headEnd type="stealth" w="med" len="lg"/>
                </a:ln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14376" name="Line 222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3903" y="200"/>
                  <a:ext cx="0" cy="1243"/>
                </a:xfrm>
                <a:prstGeom prst="line">
                  <a:avLst/>
                </a:prstGeom>
                <a:noFill/>
                <a:ln w="28575">
                  <a:solidFill>
                    <a:srgbClr val="CC0000"/>
                  </a:solidFill>
                  <a:round/>
                </a:ln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14377" name="Line 236"/>
                <p:cNvSpPr>
                  <a:spLocks noChangeShapeType="1"/>
                </p:cNvSpPr>
                <p:nvPr/>
              </p:nvSpPr>
              <p:spPr bwMode="auto">
                <a:xfrm rot="-5400000" flipH="1" flipV="1">
                  <a:off x="3953" y="142"/>
                  <a:ext cx="141" cy="879"/>
                </a:xfrm>
                <a:prstGeom prst="line">
                  <a:avLst/>
                </a:prstGeom>
                <a:noFill/>
                <a:ln w="28575">
                  <a:solidFill>
                    <a:srgbClr val="CC0000"/>
                  </a:solidFill>
                  <a:round/>
                </a:ln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grpSp>
              <p:nvGrpSpPr>
                <p:cNvPr id="5" name="Group 256"/>
                <p:cNvGrpSpPr/>
                <p:nvPr/>
              </p:nvGrpSpPr>
              <p:grpSpPr bwMode="auto">
                <a:xfrm rot="5400000">
                  <a:off x="3075" y="310"/>
                  <a:ext cx="315" cy="715"/>
                  <a:chOff x="1669" y="2585"/>
                  <a:chExt cx="304" cy="634"/>
                </a:xfrm>
              </p:grpSpPr>
              <p:sp>
                <p:nvSpPr>
                  <p:cNvPr id="14391" name="Oval 224"/>
                  <p:cNvSpPr>
                    <a:spLocks noChangeArrowheads="1"/>
                  </p:cNvSpPr>
                  <p:nvPr/>
                </p:nvSpPr>
                <p:spPr bwMode="auto">
                  <a:xfrm>
                    <a:off x="1669" y="2725"/>
                    <a:ext cx="304" cy="297"/>
                  </a:xfrm>
                  <a:prstGeom prst="ellipse">
                    <a:avLst/>
                  </a:prstGeom>
                  <a:solidFill>
                    <a:srgbClr val="C0C0C0"/>
                  </a:solidFill>
                  <a:ln w="28575">
                    <a:solidFill>
                      <a:srgbClr val="000000"/>
                    </a:solidFill>
                    <a:round/>
                  </a:ln>
                </p:spPr>
                <p:txBody>
                  <a:bodyPr rot="10800000" vert="eaVert"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14392" name="Rectangle 225"/>
                  <p:cNvSpPr>
                    <a:spLocks noChangeArrowheads="1"/>
                  </p:cNvSpPr>
                  <p:nvPr/>
                </p:nvSpPr>
                <p:spPr bwMode="auto">
                  <a:xfrm>
                    <a:off x="1794" y="2669"/>
                    <a:ext cx="41" cy="395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</a:ln>
                </p:spPr>
                <p:txBody>
                  <a:bodyPr rot="10800000" vert="eaVert"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grpSp>
                <p:nvGrpSpPr>
                  <p:cNvPr id="6" name="Group 226"/>
                  <p:cNvGrpSpPr/>
                  <p:nvPr/>
                </p:nvGrpSpPr>
                <p:grpSpPr bwMode="auto">
                  <a:xfrm>
                    <a:off x="1779" y="2585"/>
                    <a:ext cx="69" cy="84"/>
                    <a:chOff x="990" y="2466"/>
                    <a:chExt cx="109" cy="131"/>
                  </a:xfrm>
                </p:grpSpPr>
                <p:sp>
                  <p:nvSpPr>
                    <p:cNvPr id="14400" name="Oval 2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23" y="2466"/>
                      <a:ext cx="76" cy="7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28575">
                      <a:solidFill>
                        <a:srgbClr val="000000"/>
                      </a:solidFill>
                      <a:round/>
                    </a:ln>
                  </p:spPr>
                  <p:txBody>
                    <a:bodyPr rot="10800000" vert="eaVert"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401" name="Rectangle 2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" y="2490"/>
                      <a:ext cx="65" cy="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</a:ln>
                  </p:spPr>
                  <p:txBody>
                    <a:bodyPr rot="10800000" vert="eaVert"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402" name="Line 2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55" y="2537"/>
                      <a:ext cx="0" cy="6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</p:grpSp>
              <p:sp>
                <p:nvSpPr>
                  <p:cNvPr id="14394" name="Oval 230"/>
                  <p:cNvSpPr>
                    <a:spLocks noChangeArrowheads="1"/>
                  </p:cNvSpPr>
                  <p:nvPr/>
                </p:nvSpPr>
                <p:spPr bwMode="auto">
                  <a:xfrm>
                    <a:off x="1807" y="2867"/>
                    <a:ext cx="28" cy="13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rot="10800000" vert="eaVert"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14395" name="Line 232"/>
                  <p:cNvSpPr>
                    <a:spLocks noChangeShapeType="1"/>
                  </p:cNvSpPr>
                  <p:nvPr/>
                </p:nvSpPr>
                <p:spPr bwMode="auto">
                  <a:xfrm>
                    <a:off x="1807" y="3163"/>
                    <a:ext cx="0" cy="56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grpSp>
                <p:nvGrpSpPr>
                  <p:cNvPr id="7" name="Group 237"/>
                  <p:cNvGrpSpPr/>
                  <p:nvPr/>
                </p:nvGrpSpPr>
                <p:grpSpPr bwMode="auto">
                  <a:xfrm flipH="1" flipV="1">
                    <a:off x="1790" y="3071"/>
                    <a:ext cx="70" cy="85"/>
                    <a:chOff x="990" y="2466"/>
                    <a:chExt cx="109" cy="131"/>
                  </a:xfrm>
                </p:grpSpPr>
                <p:sp>
                  <p:nvSpPr>
                    <p:cNvPr id="14397" name="Oval 2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23" y="2466"/>
                      <a:ext cx="76" cy="71"/>
                    </a:xfrm>
                    <a:prstGeom prst="ellipse">
                      <a:avLst/>
                    </a:prstGeom>
                    <a:solidFill>
                      <a:srgbClr val="FFF9F9"/>
                    </a:solidFill>
                    <a:ln w="28575">
                      <a:solidFill>
                        <a:srgbClr val="000000"/>
                      </a:solidFill>
                      <a:round/>
                    </a:ln>
                  </p:spPr>
                  <p:txBody>
                    <a:bodyPr vert="eaVert"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98" name="Rectangle 2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" y="2490"/>
                      <a:ext cx="65" cy="60"/>
                    </a:xfrm>
                    <a:prstGeom prst="rect">
                      <a:avLst/>
                    </a:prstGeom>
                    <a:solidFill>
                      <a:srgbClr val="FFF9F9"/>
                    </a:solidFill>
                    <a:ln w="9525">
                      <a:noFill/>
                      <a:miter lim="800000"/>
                    </a:ln>
                  </p:spPr>
                  <p:txBody>
                    <a:bodyPr vert="eaVert"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99" name="Line 24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55" y="2537"/>
                      <a:ext cx="0" cy="6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</p:grpSp>
            </p:grpSp>
            <p:grpSp>
              <p:nvGrpSpPr>
                <p:cNvPr id="8" name="Group 255"/>
                <p:cNvGrpSpPr/>
                <p:nvPr/>
              </p:nvGrpSpPr>
              <p:grpSpPr bwMode="auto">
                <a:xfrm rot="5400000">
                  <a:off x="4336" y="359"/>
                  <a:ext cx="315" cy="618"/>
                  <a:chOff x="1669" y="1394"/>
                  <a:chExt cx="304" cy="552"/>
                </a:xfrm>
              </p:grpSpPr>
              <p:sp>
                <p:nvSpPr>
                  <p:cNvPr id="14380" name="Oval 233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1669" y="1522"/>
                    <a:ext cx="304" cy="295"/>
                  </a:xfrm>
                  <a:prstGeom prst="ellipse">
                    <a:avLst/>
                  </a:prstGeom>
                  <a:solidFill>
                    <a:srgbClr val="C0C0C0"/>
                  </a:solidFill>
                  <a:ln w="28575">
                    <a:solidFill>
                      <a:srgbClr val="000000"/>
                    </a:solidFill>
                    <a:round/>
                  </a:ln>
                </p:spPr>
                <p:txBody>
                  <a:bodyPr vert="eaVert"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14381" name="Rectangle 234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1794" y="1479"/>
                    <a:ext cx="46" cy="391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</a:ln>
                </p:spPr>
                <p:txBody>
                  <a:bodyPr vert="eaVert"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14382" name="Oval 235"/>
                  <p:cNvSpPr>
                    <a:spLocks noChangeArrowheads="1"/>
                  </p:cNvSpPr>
                  <p:nvPr/>
                </p:nvSpPr>
                <p:spPr bwMode="auto">
                  <a:xfrm>
                    <a:off x="1794" y="1661"/>
                    <a:ext cx="28" cy="14"/>
                  </a:xfrm>
                  <a:prstGeom prst="ellipse">
                    <a:avLst/>
                  </a:prstGeom>
                  <a:solidFill>
                    <a:srgbClr val="000000"/>
                  </a:solidFill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rot="10800000" vert="eaVert"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grpSp>
                <p:nvGrpSpPr>
                  <p:cNvPr id="9" name="Group 241"/>
                  <p:cNvGrpSpPr/>
                  <p:nvPr/>
                </p:nvGrpSpPr>
                <p:grpSpPr bwMode="auto">
                  <a:xfrm flipH="1">
                    <a:off x="1790" y="1394"/>
                    <a:ext cx="70" cy="85"/>
                    <a:chOff x="990" y="2466"/>
                    <a:chExt cx="109" cy="131"/>
                  </a:xfrm>
                </p:grpSpPr>
                <p:sp>
                  <p:nvSpPr>
                    <p:cNvPr id="14388" name="Oval 2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23" y="2466"/>
                      <a:ext cx="76" cy="71"/>
                    </a:xfrm>
                    <a:prstGeom prst="ellipse">
                      <a:avLst/>
                    </a:prstGeom>
                    <a:solidFill>
                      <a:srgbClr val="FFFFCC"/>
                    </a:solidFill>
                    <a:ln w="28575">
                      <a:solidFill>
                        <a:srgbClr val="000000"/>
                      </a:solidFill>
                      <a:round/>
                    </a:ln>
                  </p:spPr>
                  <p:txBody>
                    <a:bodyPr rot="10800000" vert="eaVert"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89" name="Rectangle 2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" y="2490"/>
                      <a:ext cx="65" cy="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</a:ln>
                  </p:spPr>
                  <p:txBody>
                    <a:bodyPr rot="10800000" vert="eaVert"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90" name="Line 24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55" y="2537"/>
                      <a:ext cx="0" cy="6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</p:grpSp>
              <p:grpSp>
                <p:nvGrpSpPr>
                  <p:cNvPr id="10" name="Group 245"/>
                  <p:cNvGrpSpPr/>
                  <p:nvPr/>
                </p:nvGrpSpPr>
                <p:grpSpPr bwMode="auto">
                  <a:xfrm flipV="1">
                    <a:off x="1760" y="1861"/>
                    <a:ext cx="69" cy="85"/>
                    <a:chOff x="990" y="2466"/>
                    <a:chExt cx="109" cy="131"/>
                  </a:xfrm>
                </p:grpSpPr>
                <p:sp>
                  <p:nvSpPr>
                    <p:cNvPr id="14385" name="Oval 2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23" y="2466"/>
                      <a:ext cx="76" cy="7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28575">
                      <a:solidFill>
                        <a:srgbClr val="000000"/>
                      </a:solidFill>
                      <a:round/>
                    </a:ln>
                  </p:spPr>
                  <p:txBody>
                    <a:bodyPr vert="eaVert"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86" name="Rectangle 2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90" y="2490"/>
                      <a:ext cx="65" cy="6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</a:ln>
                  </p:spPr>
                  <p:txBody>
                    <a:bodyPr vert="eaVert"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87" name="Line 24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55" y="2537"/>
                      <a:ext cx="0" cy="6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</p:grpSp>
            </p:grpSp>
          </p:grpSp>
          <p:grpSp>
            <p:nvGrpSpPr>
              <p:cNvPr id="11" name="组合 17553"/>
              <p:cNvGrpSpPr/>
              <p:nvPr/>
            </p:nvGrpSpPr>
            <p:grpSpPr bwMode="auto">
              <a:xfrm>
                <a:off x="497" y="1791"/>
                <a:ext cx="1816" cy="766"/>
                <a:chOff x="470" y="1791"/>
                <a:chExt cx="1816" cy="766"/>
              </a:xfrm>
            </p:grpSpPr>
            <p:sp>
              <p:nvSpPr>
                <p:cNvPr id="14347" name="任意多边形 17471"/>
                <p:cNvSpPr>
                  <a:spLocks noChangeArrowheads="1"/>
                </p:cNvSpPr>
                <p:nvPr/>
              </p:nvSpPr>
              <p:spPr bwMode="auto">
                <a:xfrm>
                  <a:off x="499" y="2273"/>
                  <a:ext cx="1787" cy="284"/>
                </a:xfrm>
                <a:custGeom>
                  <a:avLst/>
                  <a:gdLst>
                    <a:gd name="T0" fmla="*/ 318 w 3171"/>
                    <a:gd name="T1" fmla="*/ 35 h 581"/>
                    <a:gd name="T2" fmla="*/ 1124 w 3171"/>
                    <a:gd name="T3" fmla="*/ 10 h 581"/>
                    <a:gd name="T4" fmla="*/ 1566 w 3171"/>
                    <a:gd name="T5" fmla="*/ 95 h 581"/>
                    <a:gd name="T6" fmla="*/ 2142 w 3171"/>
                    <a:gd name="T7" fmla="*/ 72 h 581"/>
                    <a:gd name="T8" fmla="*/ 3095 w 3171"/>
                    <a:gd name="T9" fmla="*/ 242 h 581"/>
                    <a:gd name="T10" fmla="*/ 1683 w 3171"/>
                    <a:gd name="T11" fmla="*/ 549 h 581"/>
                    <a:gd name="T12" fmla="*/ 824 w 3171"/>
                    <a:gd name="T13" fmla="*/ 436 h 581"/>
                    <a:gd name="T14" fmla="*/ 395 w 3171"/>
                    <a:gd name="T15" fmla="*/ 436 h 581"/>
                    <a:gd name="T16" fmla="*/ 94 w 3171"/>
                    <a:gd name="T17" fmla="*/ 407 h 581"/>
                    <a:gd name="T18" fmla="*/ 8 w 3171"/>
                    <a:gd name="T19" fmla="*/ 237 h 581"/>
                    <a:gd name="T20" fmla="*/ 136 w 3171"/>
                    <a:gd name="T21" fmla="*/ 95 h 581"/>
                    <a:gd name="T22" fmla="*/ 309 w 3171"/>
                    <a:gd name="T23" fmla="*/ 39 h 58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171"/>
                    <a:gd name="T37" fmla="*/ 0 h 581"/>
                    <a:gd name="T38" fmla="*/ 3171 w 3171"/>
                    <a:gd name="T39" fmla="*/ 581 h 58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171" h="581">
                      <a:moveTo>
                        <a:pt x="318" y="35"/>
                      </a:moveTo>
                      <a:cubicBezTo>
                        <a:pt x="451" y="29"/>
                        <a:pt x="916" y="0"/>
                        <a:pt x="1124" y="10"/>
                      </a:cubicBezTo>
                      <a:cubicBezTo>
                        <a:pt x="1332" y="20"/>
                        <a:pt x="1396" y="85"/>
                        <a:pt x="1566" y="95"/>
                      </a:cubicBezTo>
                      <a:cubicBezTo>
                        <a:pt x="1736" y="105"/>
                        <a:pt x="1887" y="48"/>
                        <a:pt x="2142" y="72"/>
                      </a:cubicBezTo>
                      <a:cubicBezTo>
                        <a:pt x="2397" y="96"/>
                        <a:pt x="3171" y="163"/>
                        <a:pt x="3095" y="242"/>
                      </a:cubicBezTo>
                      <a:cubicBezTo>
                        <a:pt x="3019" y="321"/>
                        <a:pt x="2061" y="517"/>
                        <a:pt x="1683" y="549"/>
                      </a:cubicBezTo>
                      <a:cubicBezTo>
                        <a:pt x="1305" y="581"/>
                        <a:pt x="1039" y="455"/>
                        <a:pt x="824" y="436"/>
                      </a:cubicBezTo>
                      <a:cubicBezTo>
                        <a:pt x="609" y="417"/>
                        <a:pt x="516" y="441"/>
                        <a:pt x="395" y="436"/>
                      </a:cubicBezTo>
                      <a:cubicBezTo>
                        <a:pt x="274" y="431"/>
                        <a:pt x="158" y="440"/>
                        <a:pt x="94" y="407"/>
                      </a:cubicBezTo>
                      <a:cubicBezTo>
                        <a:pt x="30" y="374"/>
                        <a:pt x="0" y="289"/>
                        <a:pt x="8" y="237"/>
                      </a:cubicBezTo>
                      <a:cubicBezTo>
                        <a:pt x="15" y="185"/>
                        <a:pt x="86" y="128"/>
                        <a:pt x="136" y="95"/>
                      </a:cubicBezTo>
                      <a:cubicBezTo>
                        <a:pt x="186" y="62"/>
                        <a:pt x="247" y="50"/>
                        <a:pt x="309" y="39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8AAB47"/>
                    </a:gs>
                    <a:gs pos="100000">
                      <a:srgbClr val="CCFFCC"/>
                    </a:gs>
                  </a:gsLst>
                  <a:path path="rect">
                    <a:fillToRect l="50000" t="50000" r="50000" b="50000"/>
                  </a:path>
                </a:gradFill>
                <a:ln w="9525">
                  <a:noFill/>
                  <a:round/>
                </a:ln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grpSp>
              <p:nvGrpSpPr>
                <p:cNvPr id="12" name="组合 17551"/>
                <p:cNvGrpSpPr/>
                <p:nvPr/>
              </p:nvGrpSpPr>
              <p:grpSpPr bwMode="auto">
                <a:xfrm>
                  <a:off x="470" y="1791"/>
                  <a:ext cx="1673" cy="596"/>
                  <a:chOff x="867" y="1905"/>
                  <a:chExt cx="1446" cy="482"/>
                </a:xfrm>
              </p:grpSpPr>
              <p:sp>
                <p:nvSpPr>
                  <p:cNvPr id="14349" name="矩形 17525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867" y="1905"/>
                    <a:ext cx="943" cy="359"/>
                  </a:xfrm>
                  <a:prstGeom prst="rect">
                    <a:avLst/>
                  </a:prstGeom>
                  <a:solidFill>
                    <a:srgbClr val="588400"/>
                  </a:solidFill>
                  <a:ln w="9525">
                    <a:solidFill>
                      <a:srgbClr val="000000"/>
                    </a:solidFill>
                    <a:miter lim="800000"/>
                  </a:ln>
                </p:spPr>
                <p:txBody>
                  <a:bodyPr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14350" name="矩形 17526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761" y="2174"/>
                    <a:ext cx="67" cy="100"/>
                  </a:xfrm>
                  <a:prstGeom prst="rect">
                    <a:avLst/>
                  </a:prstGeom>
                  <a:solidFill>
                    <a:srgbClr val="588400"/>
                  </a:solidFill>
                  <a:ln w="9525">
                    <a:solidFill>
                      <a:srgbClr val="333333"/>
                    </a:solidFill>
                    <a:miter lim="800000"/>
                  </a:ln>
                </p:spPr>
                <p:txBody>
                  <a:bodyPr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14351" name="任意多边形 17527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829" y="1940"/>
                    <a:ext cx="313" cy="183"/>
                  </a:xfrm>
                  <a:custGeom>
                    <a:avLst/>
                    <a:gdLst>
                      <a:gd name="T0" fmla="*/ 464 w 967"/>
                      <a:gd name="T1" fmla="*/ 0 h 874"/>
                      <a:gd name="T2" fmla="*/ 967 w 967"/>
                      <a:gd name="T3" fmla="*/ 6 h 874"/>
                      <a:gd name="T4" fmla="*/ 967 w 967"/>
                      <a:gd name="T5" fmla="*/ 874 h 874"/>
                      <a:gd name="T6" fmla="*/ 0 w 967"/>
                      <a:gd name="T7" fmla="*/ 874 h 874"/>
                      <a:gd name="T8" fmla="*/ 464 w 967"/>
                      <a:gd name="T9" fmla="*/ 0 h 87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67"/>
                      <a:gd name="T16" fmla="*/ 0 h 874"/>
                      <a:gd name="T17" fmla="*/ 967 w 967"/>
                      <a:gd name="T18" fmla="*/ 874 h 87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67" h="874">
                        <a:moveTo>
                          <a:pt x="464" y="0"/>
                        </a:moveTo>
                        <a:lnTo>
                          <a:pt x="967" y="6"/>
                        </a:lnTo>
                        <a:lnTo>
                          <a:pt x="967" y="874"/>
                        </a:lnTo>
                        <a:lnTo>
                          <a:pt x="0" y="874"/>
                        </a:lnTo>
                        <a:lnTo>
                          <a:pt x="464" y="0"/>
                        </a:lnTo>
                        <a:close/>
                      </a:path>
                    </a:pathLst>
                  </a:custGeom>
                  <a:solidFill>
                    <a:srgbClr val="588400"/>
                  </a:solidFill>
                  <a:ln w="9525">
                    <a:noFill/>
                    <a:round/>
                  </a:ln>
                </p:spPr>
                <p:txBody>
                  <a:bodyPr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14352" name="任意多边形 17528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829" y="2116"/>
                    <a:ext cx="484" cy="165"/>
                  </a:xfrm>
                  <a:custGeom>
                    <a:avLst/>
                    <a:gdLst>
                      <a:gd name="T0" fmla="*/ 152 w 1497"/>
                      <a:gd name="T1" fmla="*/ 0 h 455"/>
                      <a:gd name="T2" fmla="*/ 1497 w 1497"/>
                      <a:gd name="T3" fmla="*/ 3 h 455"/>
                      <a:gd name="T4" fmla="*/ 1497 w 1497"/>
                      <a:gd name="T5" fmla="*/ 455 h 455"/>
                      <a:gd name="T6" fmla="*/ 0 w 1497"/>
                      <a:gd name="T7" fmla="*/ 440 h 455"/>
                      <a:gd name="T8" fmla="*/ 152 w 1497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497"/>
                      <a:gd name="T16" fmla="*/ 0 h 455"/>
                      <a:gd name="T17" fmla="*/ 1497 w 1497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497" h="455">
                        <a:moveTo>
                          <a:pt x="152" y="0"/>
                        </a:moveTo>
                        <a:lnTo>
                          <a:pt x="1497" y="3"/>
                        </a:lnTo>
                        <a:lnTo>
                          <a:pt x="1497" y="455"/>
                        </a:lnTo>
                        <a:lnTo>
                          <a:pt x="0" y="440"/>
                        </a:lnTo>
                        <a:lnTo>
                          <a:pt x="152" y="0"/>
                        </a:lnTo>
                        <a:close/>
                      </a:path>
                    </a:pathLst>
                  </a:custGeom>
                  <a:solidFill>
                    <a:srgbClr val="588400"/>
                  </a:solidFill>
                  <a:ln w="9525">
                    <a:noFill/>
                    <a:round/>
                  </a:ln>
                </p:spPr>
                <p:txBody>
                  <a:bodyPr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14353" name="任意多边形 17529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875" y="2004"/>
                    <a:ext cx="166" cy="98"/>
                  </a:xfrm>
                  <a:custGeom>
                    <a:avLst/>
                    <a:gdLst>
                      <a:gd name="T0" fmla="*/ 464 w 967"/>
                      <a:gd name="T1" fmla="*/ 0 h 874"/>
                      <a:gd name="T2" fmla="*/ 967 w 967"/>
                      <a:gd name="T3" fmla="*/ 6 h 874"/>
                      <a:gd name="T4" fmla="*/ 967 w 967"/>
                      <a:gd name="T5" fmla="*/ 874 h 874"/>
                      <a:gd name="T6" fmla="*/ 0 w 967"/>
                      <a:gd name="T7" fmla="*/ 874 h 874"/>
                      <a:gd name="T8" fmla="*/ 464 w 967"/>
                      <a:gd name="T9" fmla="*/ 0 h 87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67"/>
                      <a:gd name="T16" fmla="*/ 0 h 874"/>
                      <a:gd name="T17" fmla="*/ 967 w 967"/>
                      <a:gd name="T18" fmla="*/ 874 h 87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67" h="874">
                        <a:moveTo>
                          <a:pt x="464" y="0"/>
                        </a:moveTo>
                        <a:lnTo>
                          <a:pt x="967" y="6"/>
                        </a:lnTo>
                        <a:lnTo>
                          <a:pt x="967" y="874"/>
                        </a:lnTo>
                        <a:lnTo>
                          <a:pt x="0" y="874"/>
                        </a:lnTo>
                        <a:lnTo>
                          <a:pt x="464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</a:ln>
                </p:spPr>
                <p:txBody>
                  <a:bodyPr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grpSp>
                <p:nvGrpSpPr>
                  <p:cNvPr id="13" name="组合 17530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990" y="2182"/>
                    <a:ext cx="208" cy="205"/>
                    <a:chOff x="2757" y="3484"/>
                    <a:chExt cx="1612" cy="1627"/>
                  </a:xfrm>
                </p:grpSpPr>
                <p:sp>
                  <p:nvSpPr>
                    <p:cNvPr id="14366" name="椭圆 175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7" y="3484"/>
                      <a:ext cx="1612" cy="162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67" name="任意多边形 175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37" y="4541"/>
                      <a:ext cx="280" cy="348"/>
                    </a:xfrm>
                    <a:custGeom>
                      <a:avLst/>
                      <a:gdLst>
                        <a:gd name="T0" fmla="*/ 0 w 280"/>
                        <a:gd name="T1" fmla="*/ 323 h 348"/>
                        <a:gd name="T2" fmla="*/ 107 w 280"/>
                        <a:gd name="T3" fmla="*/ 0 h 348"/>
                        <a:gd name="T4" fmla="*/ 175 w 280"/>
                        <a:gd name="T5" fmla="*/ 0 h 348"/>
                        <a:gd name="T6" fmla="*/ 280 w 280"/>
                        <a:gd name="T7" fmla="*/ 335 h 348"/>
                        <a:gd name="T8" fmla="*/ 145 w 280"/>
                        <a:gd name="T9" fmla="*/ 348 h 348"/>
                        <a:gd name="T10" fmla="*/ 0 w 280"/>
                        <a:gd name="T11" fmla="*/ 323 h 348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80"/>
                        <a:gd name="T19" fmla="*/ 0 h 348"/>
                        <a:gd name="T20" fmla="*/ 280 w 280"/>
                        <a:gd name="T21" fmla="*/ 348 h 348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80" h="348">
                          <a:moveTo>
                            <a:pt x="0" y="323"/>
                          </a:moveTo>
                          <a:lnTo>
                            <a:pt x="107" y="0"/>
                          </a:lnTo>
                          <a:lnTo>
                            <a:pt x="175" y="0"/>
                          </a:lnTo>
                          <a:lnTo>
                            <a:pt x="280" y="335"/>
                          </a:lnTo>
                          <a:lnTo>
                            <a:pt x="145" y="348"/>
                          </a:lnTo>
                          <a:lnTo>
                            <a:pt x="0" y="323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68" name="任意多边形 175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19" y="3701"/>
                      <a:ext cx="290" cy="348"/>
                    </a:xfrm>
                    <a:custGeom>
                      <a:avLst/>
                      <a:gdLst>
                        <a:gd name="T0" fmla="*/ 0 w 290"/>
                        <a:gd name="T1" fmla="*/ 25 h 348"/>
                        <a:gd name="T2" fmla="*/ 115 w 290"/>
                        <a:gd name="T3" fmla="*/ 348 h 348"/>
                        <a:gd name="T4" fmla="*/ 185 w 290"/>
                        <a:gd name="T5" fmla="*/ 348 h 348"/>
                        <a:gd name="T6" fmla="*/ 290 w 290"/>
                        <a:gd name="T7" fmla="*/ 15 h 348"/>
                        <a:gd name="T8" fmla="*/ 150 w 290"/>
                        <a:gd name="T9" fmla="*/ 0 h 348"/>
                        <a:gd name="T10" fmla="*/ 0 w 290"/>
                        <a:gd name="T11" fmla="*/ 25 h 348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90"/>
                        <a:gd name="T19" fmla="*/ 0 h 348"/>
                        <a:gd name="T20" fmla="*/ 290 w 290"/>
                        <a:gd name="T21" fmla="*/ 348 h 348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90" h="348">
                          <a:moveTo>
                            <a:pt x="0" y="25"/>
                          </a:moveTo>
                          <a:lnTo>
                            <a:pt x="115" y="348"/>
                          </a:lnTo>
                          <a:lnTo>
                            <a:pt x="185" y="348"/>
                          </a:lnTo>
                          <a:lnTo>
                            <a:pt x="290" y="15"/>
                          </a:lnTo>
                          <a:lnTo>
                            <a:pt x="150" y="0"/>
                          </a:lnTo>
                          <a:lnTo>
                            <a:pt x="0" y="25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69" name="任意多边形 175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04" y="4146"/>
                      <a:ext cx="348" cy="283"/>
                    </a:xfrm>
                    <a:custGeom>
                      <a:avLst/>
                      <a:gdLst>
                        <a:gd name="T0" fmla="*/ 323 w 348"/>
                        <a:gd name="T1" fmla="*/ 0 h 283"/>
                        <a:gd name="T2" fmla="*/ 0 w 348"/>
                        <a:gd name="T3" fmla="*/ 113 h 283"/>
                        <a:gd name="T4" fmla="*/ 0 w 348"/>
                        <a:gd name="T5" fmla="*/ 180 h 283"/>
                        <a:gd name="T6" fmla="*/ 333 w 348"/>
                        <a:gd name="T7" fmla="*/ 283 h 283"/>
                        <a:gd name="T8" fmla="*/ 348 w 348"/>
                        <a:gd name="T9" fmla="*/ 148 h 283"/>
                        <a:gd name="T10" fmla="*/ 323 w 348"/>
                        <a:gd name="T11" fmla="*/ 0 h 28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48"/>
                        <a:gd name="T19" fmla="*/ 0 h 283"/>
                        <a:gd name="T20" fmla="*/ 348 w 348"/>
                        <a:gd name="T21" fmla="*/ 283 h 28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48" h="283">
                          <a:moveTo>
                            <a:pt x="323" y="0"/>
                          </a:moveTo>
                          <a:lnTo>
                            <a:pt x="0" y="113"/>
                          </a:lnTo>
                          <a:lnTo>
                            <a:pt x="0" y="180"/>
                          </a:lnTo>
                          <a:lnTo>
                            <a:pt x="333" y="283"/>
                          </a:lnTo>
                          <a:lnTo>
                            <a:pt x="348" y="148"/>
                          </a:lnTo>
                          <a:lnTo>
                            <a:pt x="323" y="0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70" name="任意多边形 175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7" y="4146"/>
                      <a:ext cx="347" cy="283"/>
                    </a:xfrm>
                    <a:custGeom>
                      <a:avLst/>
                      <a:gdLst>
                        <a:gd name="T0" fmla="*/ 25 w 347"/>
                        <a:gd name="T1" fmla="*/ 0 h 283"/>
                        <a:gd name="T2" fmla="*/ 347 w 347"/>
                        <a:gd name="T3" fmla="*/ 113 h 283"/>
                        <a:gd name="T4" fmla="*/ 347 w 347"/>
                        <a:gd name="T5" fmla="*/ 180 h 283"/>
                        <a:gd name="T6" fmla="*/ 15 w 347"/>
                        <a:gd name="T7" fmla="*/ 283 h 283"/>
                        <a:gd name="T8" fmla="*/ 0 w 347"/>
                        <a:gd name="T9" fmla="*/ 148 h 283"/>
                        <a:gd name="T10" fmla="*/ 25 w 347"/>
                        <a:gd name="T11" fmla="*/ 0 h 28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47"/>
                        <a:gd name="T19" fmla="*/ 0 h 283"/>
                        <a:gd name="T20" fmla="*/ 347 w 347"/>
                        <a:gd name="T21" fmla="*/ 283 h 28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47" h="283">
                          <a:moveTo>
                            <a:pt x="25" y="0"/>
                          </a:moveTo>
                          <a:lnTo>
                            <a:pt x="347" y="113"/>
                          </a:lnTo>
                          <a:lnTo>
                            <a:pt x="347" y="180"/>
                          </a:lnTo>
                          <a:lnTo>
                            <a:pt x="15" y="283"/>
                          </a:lnTo>
                          <a:lnTo>
                            <a:pt x="0" y="148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71" name="椭圆 175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4" y="3696"/>
                      <a:ext cx="1165" cy="1180"/>
                    </a:xfrm>
                    <a:prstGeom prst="ellipse">
                      <a:avLst/>
                    </a:prstGeom>
                    <a:noFill/>
                    <a:ln w="9525">
                      <a:solidFill>
                        <a:srgbClr val="C0C0C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grpSp>
                  <p:nvGrpSpPr>
                    <p:cNvPr id="14" name="组合 1753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339" y="4061"/>
                      <a:ext cx="443" cy="450"/>
                      <a:chOff x="3081" y="3057"/>
                      <a:chExt cx="443" cy="450"/>
                    </a:xfrm>
                  </p:grpSpPr>
                  <p:sp>
                    <p:nvSpPr>
                      <p:cNvPr id="14373" name="椭圆 1753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081" y="3057"/>
                        <a:ext cx="443" cy="45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solidFill>
                          <a:srgbClr val="C0C0C0"/>
                        </a:solidFill>
                        <a:round/>
                      </a:ln>
                    </p:spPr>
                    <p:txBody>
                      <a:bodyPr/>
                      <a:lstStyle/>
                      <a:p>
                        <a:endParaRPr lang="zh-CN" altLang="en-US" sz="2800">
                          <a:latin typeface="微软雅黑" panose="020B0503020204020204" pitchFamily="34" charset="-122"/>
                          <a:ea typeface="微软雅黑" panose="020B0503020204020204" pitchFamily="34" charset="-122"/>
                        </a:endParaRPr>
                      </a:p>
                    </p:txBody>
                  </p:sp>
                  <p:sp>
                    <p:nvSpPr>
                      <p:cNvPr id="14374" name="椭圆 1753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174" y="3152"/>
                        <a:ext cx="250" cy="263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solidFill>
                          <a:srgbClr val="C0C0C0"/>
                        </a:solidFill>
                        <a:round/>
                      </a:ln>
                    </p:spPr>
                    <p:txBody>
                      <a:bodyPr/>
                      <a:lstStyle/>
                      <a:p>
                        <a:endParaRPr lang="zh-CN" altLang="en-US" sz="2800">
                          <a:latin typeface="微软雅黑" panose="020B0503020204020204" pitchFamily="34" charset="-122"/>
                          <a:ea typeface="微软雅黑" panose="020B0503020204020204" pitchFamily="34" charset="-122"/>
                        </a:endParaRPr>
                      </a:p>
                    </p:txBody>
                  </p:sp>
                </p:grpSp>
              </p:grpSp>
              <p:sp>
                <p:nvSpPr>
                  <p:cNvPr id="14355" name="任意多边形 17540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914" y="2022"/>
                    <a:ext cx="56" cy="80"/>
                  </a:xfrm>
                  <a:custGeom>
                    <a:avLst/>
                    <a:gdLst>
                      <a:gd name="T0" fmla="*/ 137 w 623"/>
                      <a:gd name="T1" fmla="*/ 508 h 776"/>
                      <a:gd name="T2" fmla="*/ 110 w 623"/>
                      <a:gd name="T3" fmla="*/ 426 h 776"/>
                      <a:gd name="T4" fmla="*/ 82 w 623"/>
                      <a:gd name="T5" fmla="*/ 291 h 776"/>
                      <a:gd name="T6" fmla="*/ 82 w 623"/>
                      <a:gd name="T7" fmla="*/ 162 h 776"/>
                      <a:gd name="T8" fmla="*/ 101 w 623"/>
                      <a:gd name="T9" fmla="*/ 83 h 776"/>
                      <a:gd name="T10" fmla="*/ 152 w 623"/>
                      <a:gd name="T11" fmla="*/ 28 h 776"/>
                      <a:gd name="T12" fmla="*/ 249 w 623"/>
                      <a:gd name="T13" fmla="*/ 0 h 776"/>
                      <a:gd name="T14" fmla="*/ 345 w 623"/>
                      <a:gd name="T15" fmla="*/ 14 h 776"/>
                      <a:gd name="T16" fmla="*/ 418 w 623"/>
                      <a:gd name="T17" fmla="*/ 55 h 776"/>
                      <a:gd name="T18" fmla="*/ 488 w 623"/>
                      <a:gd name="T19" fmla="*/ 152 h 776"/>
                      <a:gd name="T20" fmla="*/ 558 w 623"/>
                      <a:gd name="T21" fmla="*/ 272 h 776"/>
                      <a:gd name="T22" fmla="*/ 613 w 623"/>
                      <a:gd name="T23" fmla="*/ 439 h 776"/>
                      <a:gd name="T24" fmla="*/ 623 w 623"/>
                      <a:gd name="T25" fmla="*/ 578 h 776"/>
                      <a:gd name="T26" fmla="*/ 608 w 623"/>
                      <a:gd name="T27" fmla="*/ 694 h 776"/>
                      <a:gd name="T28" fmla="*/ 558 w 623"/>
                      <a:gd name="T29" fmla="*/ 749 h 776"/>
                      <a:gd name="T30" fmla="*/ 469 w 623"/>
                      <a:gd name="T31" fmla="*/ 776 h 776"/>
                      <a:gd name="T32" fmla="*/ 363 w 623"/>
                      <a:gd name="T33" fmla="*/ 772 h 776"/>
                      <a:gd name="T34" fmla="*/ 277 w 623"/>
                      <a:gd name="T35" fmla="*/ 703 h 776"/>
                      <a:gd name="T36" fmla="*/ 207 w 623"/>
                      <a:gd name="T37" fmla="*/ 624 h 776"/>
                      <a:gd name="T38" fmla="*/ 192 w 623"/>
                      <a:gd name="T39" fmla="*/ 597 h 776"/>
                      <a:gd name="T40" fmla="*/ 40 w 623"/>
                      <a:gd name="T41" fmla="*/ 694 h 776"/>
                      <a:gd name="T42" fmla="*/ 4 w 623"/>
                      <a:gd name="T43" fmla="*/ 694 h 776"/>
                      <a:gd name="T44" fmla="*/ 0 w 623"/>
                      <a:gd name="T45" fmla="*/ 665 h 776"/>
                      <a:gd name="T46" fmla="*/ 152 w 623"/>
                      <a:gd name="T47" fmla="*/ 536 h 776"/>
                      <a:gd name="T48" fmla="*/ 137 w 623"/>
                      <a:gd name="T49" fmla="*/ 508 h 77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23"/>
                      <a:gd name="T76" fmla="*/ 0 h 776"/>
                      <a:gd name="T77" fmla="*/ 623 w 623"/>
                      <a:gd name="T78" fmla="*/ 776 h 77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23" h="776">
                        <a:moveTo>
                          <a:pt x="137" y="508"/>
                        </a:moveTo>
                        <a:lnTo>
                          <a:pt x="110" y="426"/>
                        </a:lnTo>
                        <a:lnTo>
                          <a:pt x="82" y="291"/>
                        </a:lnTo>
                        <a:lnTo>
                          <a:pt x="82" y="162"/>
                        </a:lnTo>
                        <a:lnTo>
                          <a:pt x="101" y="83"/>
                        </a:lnTo>
                        <a:lnTo>
                          <a:pt x="152" y="28"/>
                        </a:lnTo>
                        <a:lnTo>
                          <a:pt x="249" y="0"/>
                        </a:lnTo>
                        <a:lnTo>
                          <a:pt x="345" y="14"/>
                        </a:lnTo>
                        <a:lnTo>
                          <a:pt x="418" y="55"/>
                        </a:lnTo>
                        <a:lnTo>
                          <a:pt x="488" y="152"/>
                        </a:lnTo>
                        <a:lnTo>
                          <a:pt x="558" y="272"/>
                        </a:lnTo>
                        <a:lnTo>
                          <a:pt x="613" y="439"/>
                        </a:lnTo>
                        <a:lnTo>
                          <a:pt x="623" y="578"/>
                        </a:lnTo>
                        <a:lnTo>
                          <a:pt x="608" y="694"/>
                        </a:lnTo>
                        <a:lnTo>
                          <a:pt x="558" y="749"/>
                        </a:lnTo>
                        <a:lnTo>
                          <a:pt x="469" y="776"/>
                        </a:lnTo>
                        <a:lnTo>
                          <a:pt x="363" y="772"/>
                        </a:lnTo>
                        <a:lnTo>
                          <a:pt x="277" y="703"/>
                        </a:lnTo>
                        <a:lnTo>
                          <a:pt x="207" y="624"/>
                        </a:lnTo>
                        <a:lnTo>
                          <a:pt x="192" y="597"/>
                        </a:lnTo>
                        <a:lnTo>
                          <a:pt x="40" y="694"/>
                        </a:lnTo>
                        <a:lnTo>
                          <a:pt x="4" y="694"/>
                        </a:lnTo>
                        <a:lnTo>
                          <a:pt x="0" y="665"/>
                        </a:lnTo>
                        <a:lnTo>
                          <a:pt x="152" y="536"/>
                        </a:lnTo>
                        <a:lnTo>
                          <a:pt x="137" y="50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</a:ln>
                </p:spPr>
                <p:txBody>
                  <a:bodyPr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grpSp>
                <p:nvGrpSpPr>
                  <p:cNvPr id="15" name="组合 17541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072" y="2188"/>
                    <a:ext cx="220" cy="199"/>
                    <a:chOff x="2757" y="3484"/>
                    <a:chExt cx="1612" cy="1627"/>
                  </a:xfrm>
                </p:grpSpPr>
                <p:sp>
                  <p:nvSpPr>
                    <p:cNvPr id="14357" name="椭圆 175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57" y="3484"/>
                      <a:ext cx="1612" cy="1627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952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58" name="任意多边形 175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37" y="4541"/>
                      <a:ext cx="280" cy="348"/>
                    </a:xfrm>
                    <a:custGeom>
                      <a:avLst/>
                      <a:gdLst>
                        <a:gd name="T0" fmla="*/ 0 w 280"/>
                        <a:gd name="T1" fmla="*/ 323 h 348"/>
                        <a:gd name="T2" fmla="*/ 107 w 280"/>
                        <a:gd name="T3" fmla="*/ 0 h 348"/>
                        <a:gd name="T4" fmla="*/ 175 w 280"/>
                        <a:gd name="T5" fmla="*/ 0 h 348"/>
                        <a:gd name="T6" fmla="*/ 280 w 280"/>
                        <a:gd name="T7" fmla="*/ 335 h 348"/>
                        <a:gd name="T8" fmla="*/ 145 w 280"/>
                        <a:gd name="T9" fmla="*/ 348 h 348"/>
                        <a:gd name="T10" fmla="*/ 0 w 280"/>
                        <a:gd name="T11" fmla="*/ 323 h 348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80"/>
                        <a:gd name="T19" fmla="*/ 0 h 348"/>
                        <a:gd name="T20" fmla="*/ 280 w 280"/>
                        <a:gd name="T21" fmla="*/ 348 h 348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80" h="348">
                          <a:moveTo>
                            <a:pt x="0" y="323"/>
                          </a:moveTo>
                          <a:lnTo>
                            <a:pt x="107" y="0"/>
                          </a:lnTo>
                          <a:lnTo>
                            <a:pt x="175" y="0"/>
                          </a:lnTo>
                          <a:lnTo>
                            <a:pt x="280" y="335"/>
                          </a:lnTo>
                          <a:lnTo>
                            <a:pt x="145" y="348"/>
                          </a:lnTo>
                          <a:lnTo>
                            <a:pt x="0" y="323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59" name="任意多边形 175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19" y="3701"/>
                      <a:ext cx="290" cy="348"/>
                    </a:xfrm>
                    <a:custGeom>
                      <a:avLst/>
                      <a:gdLst>
                        <a:gd name="T0" fmla="*/ 0 w 290"/>
                        <a:gd name="T1" fmla="*/ 25 h 348"/>
                        <a:gd name="T2" fmla="*/ 115 w 290"/>
                        <a:gd name="T3" fmla="*/ 348 h 348"/>
                        <a:gd name="T4" fmla="*/ 185 w 290"/>
                        <a:gd name="T5" fmla="*/ 348 h 348"/>
                        <a:gd name="T6" fmla="*/ 290 w 290"/>
                        <a:gd name="T7" fmla="*/ 15 h 348"/>
                        <a:gd name="T8" fmla="*/ 150 w 290"/>
                        <a:gd name="T9" fmla="*/ 0 h 348"/>
                        <a:gd name="T10" fmla="*/ 0 w 290"/>
                        <a:gd name="T11" fmla="*/ 25 h 348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90"/>
                        <a:gd name="T19" fmla="*/ 0 h 348"/>
                        <a:gd name="T20" fmla="*/ 290 w 290"/>
                        <a:gd name="T21" fmla="*/ 348 h 348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90" h="348">
                          <a:moveTo>
                            <a:pt x="0" y="25"/>
                          </a:moveTo>
                          <a:lnTo>
                            <a:pt x="115" y="348"/>
                          </a:lnTo>
                          <a:lnTo>
                            <a:pt x="185" y="348"/>
                          </a:lnTo>
                          <a:lnTo>
                            <a:pt x="290" y="15"/>
                          </a:lnTo>
                          <a:lnTo>
                            <a:pt x="150" y="0"/>
                          </a:lnTo>
                          <a:lnTo>
                            <a:pt x="0" y="25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60" name="任意多边形 175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04" y="4146"/>
                      <a:ext cx="348" cy="283"/>
                    </a:xfrm>
                    <a:custGeom>
                      <a:avLst/>
                      <a:gdLst>
                        <a:gd name="T0" fmla="*/ 323 w 348"/>
                        <a:gd name="T1" fmla="*/ 0 h 283"/>
                        <a:gd name="T2" fmla="*/ 0 w 348"/>
                        <a:gd name="T3" fmla="*/ 113 h 283"/>
                        <a:gd name="T4" fmla="*/ 0 w 348"/>
                        <a:gd name="T5" fmla="*/ 180 h 283"/>
                        <a:gd name="T6" fmla="*/ 333 w 348"/>
                        <a:gd name="T7" fmla="*/ 283 h 283"/>
                        <a:gd name="T8" fmla="*/ 348 w 348"/>
                        <a:gd name="T9" fmla="*/ 148 h 283"/>
                        <a:gd name="T10" fmla="*/ 323 w 348"/>
                        <a:gd name="T11" fmla="*/ 0 h 28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48"/>
                        <a:gd name="T19" fmla="*/ 0 h 283"/>
                        <a:gd name="T20" fmla="*/ 348 w 348"/>
                        <a:gd name="T21" fmla="*/ 283 h 28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48" h="283">
                          <a:moveTo>
                            <a:pt x="323" y="0"/>
                          </a:moveTo>
                          <a:lnTo>
                            <a:pt x="0" y="113"/>
                          </a:lnTo>
                          <a:lnTo>
                            <a:pt x="0" y="180"/>
                          </a:lnTo>
                          <a:lnTo>
                            <a:pt x="333" y="283"/>
                          </a:lnTo>
                          <a:lnTo>
                            <a:pt x="348" y="148"/>
                          </a:lnTo>
                          <a:lnTo>
                            <a:pt x="323" y="0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61" name="任意多边形 175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7" y="4146"/>
                      <a:ext cx="347" cy="283"/>
                    </a:xfrm>
                    <a:custGeom>
                      <a:avLst/>
                      <a:gdLst>
                        <a:gd name="T0" fmla="*/ 25 w 347"/>
                        <a:gd name="T1" fmla="*/ 0 h 283"/>
                        <a:gd name="T2" fmla="*/ 347 w 347"/>
                        <a:gd name="T3" fmla="*/ 113 h 283"/>
                        <a:gd name="T4" fmla="*/ 347 w 347"/>
                        <a:gd name="T5" fmla="*/ 180 h 283"/>
                        <a:gd name="T6" fmla="*/ 15 w 347"/>
                        <a:gd name="T7" fmla="*/ 283 h 283"/>
                        <a:gd name="T8" fmla="*/ 0 w 347"/>
                        <a:gd name="T9" fmla="*/ 148 h 283"/>
                        <a:gd name="T10" fmla="*/ 25 w 347"/>
                        <a:gd name="T11" fmla="*/ 0 h 28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47"/>
                        <a:gd name="T19" fmla="*/ 0 h 283"/>
                        <a:gd name="T20" fmla="*/ 347 w 347"/>
                        <a:gd name="T21" fmla="*/ 283 h 28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47" h="283">
                          <a:moveTo>
                            <a:pt x="25" y="0"/>
                          </a:moveTo>
                          <a:lnTo>
                            <a:pt x="347" y="113"/>
                          </a:lnTo>
                          <a:lnTo>
                            <a:pt x="347" y="180"/>
                          </a:lnTo>
                          <a:lnTo>
                            <a:pt x="15" y="283"/>
                          </a:lnTo>
                          <a:lnTo>
                            <a:pt x="0" y="148"/>
                          </a:ln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solidFill>
                      <a:srgbClr val="969696"/>
                    </a:solidFill>
                    <a:ln w="9525">
                      <a:solidFill>
                        <a:srgbClr val="00000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sp>
                  <p:nvSpPr>
                    <p:cNvPr id="14362" name="椭圆 175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4" y="3696"/>
                      <a:ext cx="1165" cy="1180"/>
                    </a:xfrm>
                    <a:prstGeom prst="ellipse">
                      <a:avLst/>
                    </a:prstGeom>
                    <a:noFill/>
                    <a:ln w="9525">
                      <a:solidFill>
                        <a:srgbClr val="C0C0C0"/>
                      </a:solidFill>
                      <a:round/>
                    </a:ln>
                  </p:spPr>
                  <p:txBody>
                    <a:bodyPr/>
                    <a:lstStyle/>
                    <a:p>
                      <a:endParaRPr lang="zh-CN" altLang="en-US" sz="280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p:txBody>
                </p:sp>
                <p:grpSp>
                  <p:nvGrpSpPr>
                    <p:cNvPr id="16" name="组合 1754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339" y="4061"/>
                      <a:ext cx="443" cy="450"/>
                      <a:chOff x="3081" y="3057"/>
                      <a:chExt cx="443" cy="450"/>
                    </a:xfrm>
                  </p:grpSpPr>
                  <p:sp>
                    <p:nvSpPr>
                      <p:cNvPr id="14364" name="椭圆 1754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081" y="3057"/>
                        <a:ext cx="443" cy="450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solidFill>
                          <a:srgbClr val="C0C0C0"/>
                        </a:solidFill>
                        <a:round/>
                      </a:ln>
                    </p:spPr>
                    <p:txBody>
                      <a:bodyPr/>
                      <a:lstStyle/>
                      <a:p>
                        <a:endParaRPr lang="zh-CN" altLang="en-US" sz="2800">
                          <a:latin typeface="微软雅黑" panose="020B0503020204020204" pitchFamily="34" charset="-122"/>
                          <a:ea typeface="微软雅黑" panose="020B0503020204020204" pitchFamily="34" charset="-122"/>
                        </a:endParaRPr>
                      </a:p>
                    </p:txBody>
                  </p:sp>
                  <p:sp>
                    <p:nvSpPr>
                      <p:cNvPr id="14365" name="椭圆 1755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174" y="3152"/>
                        <a:ext cx="250" cy="263"/>
                      </a:xfrm>
                      <a:prstGeom prst="ellipse">
                        <a:avLst/>
                      </a:prstGeom>
                      <a:solidFill>
                        <a:srgbClr val="000000"/>
                      </a:solidFill>
                      <a:ln w="9525">
                        <a:solidFill>
                          <a:srgbClr val="C0C0C0"/>
                        </a:solidFill>
                        <a:round/>
                      </a:ln>
                    </p:spPr>
                    <p:txBody>
                      <a:bodyPr/>
                      <a:lstStyle/>
                      <a:p>
                        <a:endParaRPr lang="zh-CN" altLang="en-US" sz="2800">
                          <a:latin typeface="微软雅黑" panose="020B0503020204020204" pitchFamily="34" charset="-122"/>
                          <a:ea typeface="微软雅黑" panose="020B0503020204020204" pitchFamily="34" charset="-122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14346" name="直接连接符 17552"/>
              <p:cNvSpPr>
                <a:spLocks noChangeShapeType="1"/>
              </p:cNvSpPr>
              <p:nvPr/>
            </p:nvSpPr>
            <p:spPr bwMode="auto">
              <a:xfrm>
                <a:off x="2114" y="2132"/>
                <a:ext cx="596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67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6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0" name="矩形 6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71" name="矩形 7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9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5763260" y="3027045"/>
            <a:ext cx="4969510" cy="11245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解：由图可知，有三段绳子连接动滑轮，故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999733" y="4561608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</a:p>
        </p:txBody>
      </p:sp>
      <p:sp>
        <p:nvSpPr>
          <p:cNvPr id="19" name="矩形 18"/>
          <p:cNvSpPr/>
          <p:nvPr/>
        </p:nvSpPr>
        <p:spPr>
          <a:xfrm>
            <a:off x="7079853" y="4532250"/>
            <a:ext cx="511256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×3×10</a:t>
            </a:r>
            <a:r>
              <a:rPr lang="en-US" altLang="zh-CN" sz="2800" baseline="30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 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＝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1×10</a:t>
            </a:r>
            <a:r>
              <a:rPr lang="en-US" altLang="zh-CN" sz="2800" baseline="30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 </a:t>
            </a:r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6629803" y="4361237"/>
            <a:ext cx="540060" cy="958314"/>
            <a:chOff x="6168008" y="5206990"/>
            <a:chExt cx="540060" cy="958314"/>
          </a:xfrm>
        </p:grpSpPr>
        <p:sp>
          <p:nvSpPr>
            <p:cNvPr id="21" name="TextBox 20"/>
            <p:cNvSpPr txBox="1"/>
            <p:nvPr/>
          </p:nvSpPr>
          <p:spPr>
            <a:xfrm>
              <a:off x="6240016" y="5642084"/>
              <a:ext cx="43204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240016" y="5206990"/>
              <a:ext cx="46805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24" name="直接连接符 23"/>
            <p:cNvCxnSpPr/>
            <p:nvPr/>
          </p:nvCxnSpPr>
          <p:spPr>
            <a:xfrm>
              <a:off x="6168008" y="5670712"/>
              <a:ext cx="504056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1987"/>
          <p:cNvGrpSpPr/>
          <p:nvPr/>
        </p:nvGrpSpPr>
        <p:grpSpPr bwMode="auto">
          <a:xfrm>
            <a:off x="1255395" y="1307465"/>
            <a:ext cx="4362450" cy="3025775"/>
            <a:chOff x="0" y="0"/>
            <a:chExt cx="2304" cy="1918"/>
          </a:xfrm>
        </p:grpSpPr>
        <p:grpSp>
          <p:nvGrpSpPr>
            <p:cNvPr id="3" name="组合 41988"/>
            <p:cNvGrpSpPr/>
            <p:nvPr/>
          </p:nvGrpSpPr>
          <p:grpSpPr bwMode="auto">
            <a:xfrm>
              <a:off x="0" y="0"/>
              <a:ext cx="2304" cy="1918"/>
              <a:chOff x="0" y="0"/>
              <a:chExt cx="1811" cy="1830"/>
            </a:xfrm>
          </p:grpSpPr>
          <p:sp>
            <p:nvSpPr>
              <p:cNvPr id="16411" name="矩形 41989"/>
              <p:cNvSpPr>
                <a:spLocks noChangeArrowheads="1"/>
              </p:cNvSpPr>
              <p:nvPr/>
            </p:nvSpPr>
            <p:spPr bwMode="auto">
              <a:xfrm>
                <a:off x="10" y="11"/>
                <a:ext cx="1801" cy="1819"/>
              </a:xfrm>
              <a:prstGeom prst="rect">
                <a:avLst/>
              </a:prstGeom>
              <a:noFill/>
              <a:ln w="57150">
                <a:solidFill>
                  <a:srgbClr val="111111">
                    <a:alpha val="25098"/>
                  </a:srgbClr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414" name="矩形 4199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93" cy="1811"/>
              </a:xfrm>
              <a:prstGeom prst="rect">
                <a:avLst/>
              </a:prstGeom>
              <a:gradFill rotWithShape="0">
                <a:gsLst>
                  <a:gs pos="0">
                    <a:srgbClr val="FFFFFF">
                      <a:alpha val="57999"/>
                    </a:srgbClr>
                  </a:gs>
                  <a:gs pos="50000">
                    <a:srgbClr val="FFFFFF">
                      <a:alpha val="81998"/>
                    </a:srgbClr>
                  </a:gs>
                  <a:gs pos="100000">
                    <a:srgbClr val="FFFFFF">
                      <a:alpha val="57999"/>
                    </a:srgbClr>
                  </a:gs>
                </a:gsLst>
                <a:lin ang="5400000" scaled="1"/>
              </a:gradFill>
              <a:ln w="9525">
                <a:noFill/>
                <a:miter lim="800000"/>
              </a:ln>
            </p:spPr>
            <p:txBody>
              <a:bodyPr wrap="none" anchor="ctr"/>
              <a:lstStyle/>
              <a:p>
                <a:pPr algn="ctr">
                  <a:buFont typeface="Arial" panose="020B0604020202020204" pitchFamily="34" charset="0"/>
                  <a:buNone/>
                  <a:defRPr/>
                </a:pPr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pic>
          <p:nvPicPr>
            <p:cNvPr id="16410" name="图片 41991" descr="30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58" y="88"/>
              <a:ext cx="2082" cy="17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组合 41992"/>
          <p:cNvGrpSpPr/>
          <p:nvPr/>
        </p:nvGrpSpPr>
        <p:grpSpPr bwMode="auto">
          <a:xfrm>
            <a:off x="6925940" y="1299237"/>
            <a:ext cx="3996070" cy="3044825"/>
            <a:chOff x="0" y="0"/>
            <a:chExt cx="2277" cy="1918"/>
          </a:xfrm>
        </p:grpSpPr>
        <p:grpSp>
          <p:nvGrpSpPr>
            <p:cNvPr id="5" name="组合 41993"/>
            <p:cNvGrpSpPr/>
            <p:nvPr/>
          </p:nvGrpSpPr>
          <p:grpSpPr bwMode="auto">
            <a:xfrm>
              <a:off x="0" y="0"/>
              <a:ext cx="2112" cy="1918"/>
              <a:chOff x="0" y="0"/>
              <a:chExt cx="1811" cy="1830"/>
            </a:xfrm>
          </p:grpSpPr>
          <p:sp>
            <p:nvSpPr>
              <p:cNvPr id="16405" name="矩形 41994"/>
              <p:cNvSpPr>
                <a:spLocks noChangeArrowheads="1"/>
              </p:cNvSpPr>
              <p:nvPr/>
            </p:nvSpPr>
            <p:spPr bwMode="auto">
              <a:xfrm>
                <a:off x="10" y="11"/>
                <a:ext cx="1801" cy="1819"/>
              </a:xfrm>
              <a:prstGeom prst="rect">
                <a:avLst/>
              </a:prstGeom>
              <a:noFill/>
              <a:ln w="57150">
                <a:solidFill>
                  <a:srgbClr val="111111">
                    <a:alpha val="25098"/>
                  </a:srgbClr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419" name="矩形 41995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93" cy="1811"/>
              </a:xfrm>
              <a:prstGeom prst="rect">
                <a:avLst/>
              </a:prstGeom>
              <a:gradFill rotWithShape="0">
                <a:gsLst>
                  <a:gs pos="0">
                    <a:srgbClr val="FFFFFF">
                      <a:alpha val="57999"/>
                    </a:srgbClr>
                  </a:gs>
                  <a:gs pos="50000">
                    <a:srgbClr val="FFFFFF">
                      <a:alpha val="81998"/>
                    </a:srgbClr>
                  </a:gs>
                  <a:gs pos="100000">
                    <a:srgbClr val="FFFFFF">
                      <a:alpha val="57999"/>
                    </a:srgbClr>
                  </a:gs>
                </a:gsLst>
                <a:lin ang="5400000" scaled="1"/>
              </a:gradFill>
              <a:ln w="9525">
                <a:noFill/>
                <a:miter lim="800000"/>
              </a:ln>
            </p:spPr>
            <p:txBody>
              <a:bodyPr wrap="none" anchor="ctr"/>
              <a:lstStyle/>
              <a:p>
                <a:pPr algn="ctr">
                  <a:buFont typeface="Arial" panose="020B0604020202020204" pitchFamily="34" charset="0"/>
                  <a:buNone/>
                  <a:defRPr/>
                </a:pPr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6" name="组合 41996"/>
            <p:cNvGrpSpPr/>
            <p:nvPr/>
          </p:nvGrpSpPr>
          <p:grpSpPr bwMode="auto">
            <a:xfrm>
              <a:off x="138" y="233"/>
              <a:ext cx="2139" cy="1623"/>
              <a:chOff x="0" y="0"/>
              <a:chExt cx="2139" cy="1623"/>
            </a:xfrm>
          </p:grpSpPr>
          <p:pic>
            <p:nvPicPr>
              <p:cNvPr id="16399" name="图片 41997" descr="42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0" y="0"/>
                <a:ext cx="1751" cy="15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6400" name="矩形 41998"/>
              <p:cNvSpPr>
                <a:spLocks noChangeArrowheads="1"/>
              </p:cNvSpPr>
              <p:nvPr/>
            </p:nvSpPr>
            <p:spPr bwMode="auto">
              <a:xfrm>
                <a:off x="705" y="58"/>
                <a:ext cx="487" cy="330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zh-CN" sz="2800" b="1" i="1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F</a:t>
                </a:r>
                <a:r>
                  <a:rPr lang="en-US" altLang="zh-CN" sz="2800" b="1" baseline="-2500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</a:t>
                </a:r>
                <a:r>
                  <a:rPr lang="en-US" altLang="zh-CN" sz="2800" b="1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</a:t>
                </a:r>
              </a:p>
            </p:txBody>
          </p:sp>
          <p:sp>
            <p:nvSpPr>
              <p:cNvPr id="16401" name="文本框 41999"/>
              <p:cNvSpPr txBox="1">
                <a:spLocks noChangeArrowheads="1"/>
              </p:cNvSpPr>
              <p:nvPr/>
            </p:nvSpPr>
            <p:spPr bwMode="auto">
              <a:xfrm>
                <a:off x="1058" y="103"/>
                <a:ext cx="1081" cy="330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altLang="zh-CN" sz="2800" b="1" i="1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l</a:t>
                </a:r>
                <a:r>
                  <a:rPr lang="en-US" altLang="zh-CN" sz="2800" b="1" baseline="-2500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</a:t>
                </a:r>
                <a:r>
                  <a:rPr lang="en-US" altLang="zh-CN" sz="2800" b="1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= </a:t>
                </a:r>
                <a:r>
                  <a:rPr lang="en-US" altLang="zh-CN" sz="2800" b="1" i="1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R</a:t>
                </a:r>
              </a:p>
            </p:txBody>
          </p:sp>
          <p:sp>
            <p:nvSpPr>
              <p:cNvPr id="16402" name="文本框 42000"/>
              <p:cNvSpPr txBox="1">
                <a:spLocks noChangeArrowheads="1"/>
              </p:cNvSpPr>
              <p:nvPr/>
            </p:nvSpPr>
            <p:spPr bwMode="auto">
              <a:xfrm>
                <a:off x="663" y="779"/>
                <a:ext cx="1081" cy="330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altLang="zh-CN" sz="2800" b="1" i="1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l</a:t>
                </a:r>
                <a:r>
                  <a:rPr lang="en-US" altLang="zh-CN" sz="2800" b="1" baseline="-2500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</a:t>
                </a:r>
                <a:r>
                  <a:rPr lang="en-US" altLang="zh-CN" sz="2800" b="1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= </a:t>
                </a:r>
                <a:r>
                  <a:rPr lang="en-US" altLang="zh-CN" sz="2800" b="1" i="1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r</a:t>
                </a:r>
              </a:p>
            </p:txBody>
          </p:sp>
          <p:sp>
            <p:nvSpPr>
              <p:cNvPr id="16403" name="矩形 42001"/>
              <p:cNvSpPr>
                <a:spLocks noChangeArrowheads="1"/>
              </p:cNvSpPr>
              <p:nvPr/>
            </p:nvSpPr>
            <p:spPr bwMode="auto">
              <a:xfrm>
                <a:off x="410" y="589"/>
                <a:ext cx="456" cy="330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zh-CN" sz="2800" b="1" i="1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O   </a:t>
                </a:r>
              </a:p>
            </p:txBody>
          </p:sp>
          <p:sp>
            <p:nvSpPr>
              <p:cNvPr id="16404" name="矩形 42002"/>
              <p:cNvSpPr>
                <a:spLocks noChangeArrowheads="1"/>
              </p:cNvSpPr>
              <p:nvPr/>
            </p:nvSpPr>
            <p:spPr bwMode="auto">
              <a:xfrm>
                <a:off x="1339" y="1293"/>
                <a:ext cx="487" cy="330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zh-CN" sz="2800" b="1" i="1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F</a:t>
                </a:r>
                <a:r>
                  <a:rPr lang="en-US" altLang="zh-CN" sz="2800" b="1" baseline="-2500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</a:t>
                </a:r>
                <a:r>
                  <a:rPr lang="en-US" altLang="zh-CN" sz="2800" b="1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   </a:t>
                </a:r>
              </a:p>
            </p:txBody>
          </p:sp>
        </p:grpSp>
      </p:grpSp>
      <p:grpSp>
        <p:nvGrpSpPr>
          <p:cNvPr id="27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30" name="矩形 2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31" name="矩形 3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9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轮轴</a:t>
              </a:r>
            </a:p>
          </p:txBody>
        </p:sp>
      </p:grpSp>
      <p:sp>
        <p:nvSpPr>
          <p:cNvPr id="32" name="Rectangle 3"/>
          <p:cNvSpPr>
            <a:spLocks noChangeArrowheads="1"/>
          </p:cNvSpPr>
          <p:nvPr/>
        </p:nvSpPr>
        <p:spPr bwMode="auto">
          <a:xfrm>
            <a:off x="1255303" y="4627984"/>
            <a:ext cx="9560021" cy="12988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 eaLnBrk="1" hangingPunct="1">
              <a:lnSpc>
                <a:spcPct val="140000"/>
              </a:lnSpc>
              <a:defRPr/>
            </a:pPr>
            <a:r>
              <a:rPr lang="zh-CN" altLang="en-US" sz="2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轮轴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是由一个轴和一个大轮组成能绕共同的轴线转动的简单机械，实质是一个可以连续转动的杠杆，使用轮轴可以省力。</a:t>
            </a:r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bldLvl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9E741F7E-BE74-4D18-A41D-88149120A9CE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431D264E-1DBE-440B-8EB3-96BE395A35B4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24F7668F-1097-4A07-8B66-B6E49F39A0DE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25446036-66C1-460E-B88D-8FDBB5CBDF81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AAA8243D-1678-446F-9494-2A759221BA5E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107F0320-4EA0-4C2A-8C8B-7C84FF5DA581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23AD13DF-A976-43EC-8F76-8E70E7B5CE7F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8AFEBA69-DE55-4628-B2CE-8300A2C3CAC2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F935A6B0-3E4B-46BE-8753-4F8AE1AD273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E40A53C9-C953-4661-BC55-C7BDAAAE640A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AC2F3FDA-77FF-4F0E-A715-A1DAAD558EB9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CA3F9361-13F5-44EC-9658-C7CA55B3022C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8B445DCC-F66A-4470-9942-0ECBF197602F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78F8F354-9987-40A5-B762-FBC68E2793DD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3E5DB8C5-6D4B-4D06-A12D-FDC56A47AE74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F691FDE1-8E41-406B-B9F8-0B9A809D374C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245BD9B0-5460-4E10-9EE3-234277E0227E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92BBB7FF-9AD1-4EBE-A6BC-682A4B408D37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231723AC-C976-4CFE-82B6-7F891CCAD9C7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CA4C74BC-6C4C-4B07-A284-EE7B10B681EF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49FF9757-0C7C-44CC-9C3C-198BE3F81DDD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060F0541-5BF0-4009-B663-42976BAE226C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8ED00873-9C35-4096-BD52-836209B67CB0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C0FD7B5B-EDA9-40BF-AB0C-282F840FE000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6AA10F52-A1D0-4E5B-8649-EAA87D531ADF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18AB548F-2CFE-454D-8628-64BE4F17A09C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EED366E7-6B9D-4B9D-A23D-97AADF230BC6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AF0AF65B-C382-4A33-A901-08347027796F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0A631B4D-D37E-48D4-8704-338453308742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7D4BC84C-4017-407F-B023-D481FE7EDCD5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81605842-CD7A-4B1A-96A8-F988F537ED53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5057BCC0-2705-4D6D-B482-22858B9EB3E1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DBE855FB-D81D-41A0-AE4B-4C29EC5DD1D9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8DCCDBA8-7B6E-496E-82A0-3E6A507FBBDF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0176EEBA-FAA9-4856-9410-8AD449AD5430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F6EC8B68-96DD-4E96-A82A-AFBE0A4EBC0B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458945C1-4034-4848-9B4B-902ADED1FE73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C30BF555-72C7-4773-969C-3B54CD990A53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F9208BDA-996D-4BAA-8FBB-3B74AE2A034C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5AE56D44-C1BA-44CC-B219-03F5BDB773DB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9F272F0A-F990-4273-88D3-7DE2341DB9E2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F5B76EED-987C-4D8B-9353-A2075D816034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311EB89E-7849-4159-97DE-02AA27953B3D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5F186B93-F4C3-4180-B9EB-AE126FA6D9BF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8C9FED17-F71F-424E-A863-0FA832588136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C416853A-B0CC-4830-B0F9-687832F5B9C4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74A3958A-2B6D-4F95-9571-DF1A24C9F30A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E9AA1045-BBFF-431F-AE89-556B4428D04D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5A5027DD-77BE-46E7-BE3D-B28C071852B9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3749A25C-FD28-4AED-9760-738CEA7260D1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1E1A9D57-D659-496C-86C9-FFF34EA51FBD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684BB9BE-8662-4798-95F7-260E14C7AC00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0855E3A2-E950-48B6-AF81-86EDE607BA10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D61230B7-95EE-4FA7-A40E-546F9DC744D8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6DF9DF67-83E4-4C9B-BEA9-DB3ECBC94AAA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83DD6FB3-CCAF-4CAB-A846-09B25F7BFC3B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FB9FF85A-2AFC-4A40-83C5-82EFE447DD19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437D76B1-764E-4680-AA22-EC967EC1D675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TextBox 1"/>
          <p:cNvSpPr txBox="1"/>
          <p:nvPr/>
        </p:nvSpPr>
        <p:spPr bwMode="auto">
          <a:xfrm>
            <a:off x="5015880" y="5870622"/>
            <a:ext cx="1785098" cy="49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  <a:defRPr/>
            </a:pPr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</a:t>
            </a:r>
            <a:r>
              <a:rPr lang="zh-CN" altLang="en-US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轮轴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5194" name="ShockwaveFlash1" r:id="rId2" imgW="8569440" imgH="4732200"/>
        </mc:Choice>
        <mc:Fallback>
          <p:control name="ShockwaveFlash1" r:id="rId2" imgW="8569440" imgH="4732200">
            <p:pic>
              <p:nvPicPr>
                <p:cNvPr id="3" name="ShockwaveFlash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 bwMode="auto">
                <a:xfrm>
                  <a:off x="1847850" y="1125538"/>
                  <a:ext cx="8569325" cy="47320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23">
            <a:extLst>
              <a:ext uri="{FF2B5EF4-FFF2-40B4-BE49-F238E27FC236}">
                <a16:creationId xmlns:a16="http://schemas.microsoft.com/office/drawing/2014/main" id="{3F53AD3A-86E2-4972-B3E6-764084862762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349EB818-ABBA-4120-B2F8-C9C10F9C74B8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B01D802D-C8F4-4F0C-A6C5-77082E1D0A00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096DE0BD-4B2E-4E88-81BC-DF036562CC5B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5A4961C2-FDD8-4F81-8CA7-27ADEC57402E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F230C6A7-C7C3-48AD-B887-713D17ABE87E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080F30EC-5B1A-4404-9412-AED810E27DE1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D7E59D7D-9C24-4DF8-B0EA-928E5554E4E4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C1EE3BE2-20EA-47B3-B742-AAB71BE1FD84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DB785B08-5063-4FB0-A25B-0ED6CF9DBAEC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FEDE6948-4AB8-43D0-A4A4-8D5A6B547B19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3C0CFADF-5725-4331-8CB9-8D08C32BEEB1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2FB3C022-D7DC-41AF-AE1F-DA53AB33C373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61E088AF-8060-42DC-92AF-F18B3A328301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6ADE60BD-98B3-4C70-A0FE-AEDEF1811B96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4D861417-EED7-4155-919A-33BDF07460D0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9C0128B1-B1F4-488B-A1D2-022BBE053BE6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3611E76E-E057-47A2-972B-0716CEC59D8B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16E760FC-CC3C-43B2-8337-A54612449F4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929FADA3-CA01-4907-9460-14CD056933DA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6EA564AE-EAB2-45C9-B5AC-FDF806180941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C9362F62-637B-435C-BA70-34D1D6636BB4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9C951BA0-124F-4320-BEBF-FAB93B9A22BE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B2E4D995-5F03-4074-84EC-F24353AEAAD3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5D2075A6-84AB-4079-BB67-4BB1E39B6799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DF43A7A4-B2CE-4D91-B185-A72D5D0F0B07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4A21FCFA-9BEC-4463-A6EC-8375720100F9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EEB45660-EAC3-4F5F-8EE7-F35111B68E38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C1F70C8B-5188-4778-ACDB-9E5178B81502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0777F792-F2A9-450A-A23D-1F5F8A9E87B5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8FA92A90-444A-4757-9FCD-A53306E1A135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733E488D-6C71-49C1-AED3-3F73BD6767C7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8F0843C9-C31E-4151-ACA5-2DF3550303DF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841336F8-BF71-4F7C-A6A2-1BF3A9CFD81C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8C6B7F6C-44C9-4555-94E6-263E64A36179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5F14BFB1-5CAC-4B2F-87BD-0E9894C856EF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D058EE53-0689-4DA7-B513-BB82072D2AEE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1D991EA6-7C2A-4624-8BDC-CF9C493FF588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BAC949F0-2486-49F6-950C-4AD46B8DF928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9BD760F2-D38F-4328-BED8-3652AB366D56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98DC368B-DB2B-40B0-A7DB-D12022A4D57B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CE183E4F-757D-4CDF-922D-B2F7AC53B87C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CC555161-CCEE-44E4-88B4-1E8145BFADFB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BF336F76-7B12-4271-B6EB-E145D26DB3F6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94BE3B7C-37D7-473C-BE00-41EA5C60022A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EAFFA0E4-25A0-4581-9923-8BA5E456BA0D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A4492782-9021-497F-AE07-BC0837E1CEBA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3B4E0F24-9461-43F4-B8EF-6A678BF1FFA3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4D9B08E5-5D30-4AED-B38A-E09765A9FFDE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08399043-FFF4-425E-B4A1-519B496C713A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BA674FA1-F0B3-4788-A548-C3ABDCA5B411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62B41BF3-B668-4E1C-81A4-5C4120050DD0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2EA99576-7076-44B5-8237-34F00EAF26E6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DC702AA6-6504-4CE9-A4F2-F0CD018E9502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05E0653F-A1DD-4D25-8F8A-8998A6B2B062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A18C834E-D077-4BBA-BBB7-8F9F3F1676F6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BB03F668-C92F-4526-A0C8-9AA989A0F71C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DB2F30F0-3551-4E41-8AE5-119784488416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pic>
        <p:nvPicPr>
          <p:cNvPr id="19458" name="图片 45057" descr="3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02984" y="1174750"/>
            <a:ext cx="2250016" cy="2189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59" name="矩形 45058"/>
          <p:cNvSpPr>
            <a:spLocks noChangeArrowheads="1"/>
          </p:cNvSpPr>
          <p:nvPr/>
        </p:nvSpPr>
        <p:spPr bwMode="auto">
          <a:xfrm>
            <a:off x="3299884" y="3476625"/>
            <a:ext cx="153760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船舵      </a:t>
            </a:r>
          </a:p>
        </p:txBody>
      </p:sp>
      <p:sp>
        <p:nvSpPr>
          <p:cNvPr id="19460" name="矩形 45059"/>
          <p:cNvSpPr>
            <a:spLocks noChangeArrowheads="1"/>
          </p:cNvSpPr>
          <p:nvPr/>
        </p:nvSpPr>
        <p:spPr bwMode="auto">
          <a:xfrm>
            <a:off x="7471834" y="3479800"/>
            <a:ext cx="2149948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门的把手     </a:t>
            </a:r>
          </a:p>
        </p:txBody>
      </p:sp>
      <p:sp>
        <p:nvSpPr>
          <p:cNvPr id="19461" name="矩形 45060"/>
          <p:cNvSpPr>
            <a:spLocks noChangeArrowheads="1"/>
          </p:cNvSpPr>
          <p:nvPr/>
        </p:nvSpPr>
        <p:spPr bwMode="auto">
          <a:xfrm>
            <a:off x="3091252" y="5731657"/>
            <a:ext cx="147348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螺丝刀  </a:t>
            </a:r>
          </a:p>
        </p:txBody>
      </p:sp>
      <p:sp>
        <p:nvSpPr>
          <p:cNvPr id="19462" name="矩形 45061"/>
          <p:cNvSpPr>
            <a:spLocks noChangeArrowheads="1"/>
          </p:cNvSpPr>
          <p:nvPr/>
        </p:nvSpPr>
        <p:spPr bwMode="auto">
          <a:xfrm>
            <a:off x="7332133" y="5842000"/>
            <a:ext cx="22974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单车的踏板   </a:t>
            </a:r>
          </a:p>
        </p:txBody>
      </p:sp>
      <p:pic>
        <p:nvPicPr>
          <p:cNvPr id="19463" name="图片 45062" descr="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96100" y="1458913"/>
            <a:ext cx="2971800" cy="1649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464" name="图片 45063" descr="3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851651" y="4113213"/>
            <a:ext cx="3454400" cy="1700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65" name="矩形 45064"/>
          <p:cNvSpPr>
            <a:spLocks noChangeArrowheads="1"/>
          </p:cNvSpPr>
          <p:nvPr/>
        </p:nvSpPr>
        <p:spPr bwMode="auto">
          <a:xfrm>
            <a:off x="1055440" y="603123"/>
            <a:ext cx="2442210" cy="6948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60000"/>
              </a:lnSpc>
            </a:pPr>
            <a:r>
              <a:rPr lang="zh-CN" altLang="en-US" sz="28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其他轮轴</a:t>
            </a:r>
          </a:p>
        </p:txBody>
      </p:sp>
      <p:pic>
        <p:nvPicPr>
          <p:cNvPr id="19466" name="图片 45065" descr="87"/>
          <p:cNvPicPr>
            <a:picLocks noChangeAspect="1" noChangeArrowheads="1"/>
          </p:cNvPicPr>
          <p:nvPr/>
        </p:nvPicPr>
        <p:blipFill>
          <a:blip r:embed="rId5" cstate="print"/>
          <a:srcRect t="30798" b="41283"/>
          <a:stretch>
            <a:fillRect/>
          </a:stretch>
        </p:blipFill>
        <p:spPr bwMode="auto">
          <a:xfrm>
            <a:off x="1928285" y="4641851"/>
            <a:ext cx="3687233" cy="771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>
    <p:wipe dir="r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Box 4"/>
          <p:cNvSpPr txBox="1">
            <a:spLocks noChangeArrowheads="1"/>
          </p:cNvSpPr>
          <p:nvPr/>
        </p:nvSpPr>
        <p:spPr bwMode="auto">
          <a:xfrm>
            <a:off x="4826633" y="1687193"/>
            <a:ext cx="7130415" cy="138429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定滑轮可以改变力的方向，但不能省力。</a:t>
            </a:r>
          </a:p>
          <a:p>
            <a:pPr>
              <a:lnSpc>
                <a:spcPct val="160000"/>
              </a:lnSpc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动滑轮可以省力，但不能改变力的方向。</a:t>
            </a:r>
          </a:p>
        </p:txBody>
      </p:sp>
      <p:pic>
        <p:nvPicPr>
          <p:cNvPr id="6147" name="Picture 13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127448" y="1319768"/>
            <a:ext cx="1582331" cy="28498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148" name="Picture 14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359696" y="1328792"/>
            <a:ext cx="1466937" cy="29568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0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2" name="矩形 11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1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观察与思考</a:t>
              </a:r>
            </a:p>
          </p:txBody>
        </p:sp>
      </p:grpSp>
      <p:sp>
        <p:nvSpPr>
          <p:cNvPr id="14" name="文本框 2"/>
          <p:cNvSpPr txBox="1">
            <a:spLocks noChangeArrowheads="1"/>
          </p:cNvSpPr>
          <p:nvPr/>
        </p:nvSpPr>
        <p:spPr bwMode="auto">
          <a:xfrm>
            <a:off x="4093164" y="3933056"/>
            <a:ext cx="6912767" cy="2698623"/>
          </a:xfrm>
          <a:prstGeom prst="cloudCallout">
            <a:avLst>
              <a:gd name="adj1" fmla="val -64767"/>
              <a:gd name="adj2" fmla="val 8182"/>
            </a:avLst>
          </a:prstGeom>
          <a:solidFill>
            <a:srgbClr val="008080">
              <a:alpha val="65000"/>
            </a:srgbClr>
          </a:solidFill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zh-CN" altLang="en-US" sz="2800" dirty="0">
                <a:solidFill>
                  <a:schemeClr val="bg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能否得到这样一种机械，它既可以省力，又可以改变力的方向呢？</a:t>
            </a:r>
          </a:p>
        </p:txBody>
      </p:sp>
      <p:pic>
        <p:nvPicPr>
          <p:cNvPr id="15" name="图片 14" descr="thinking-face_1f9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1504" y="5085184"/>
            <a:ext cx="1277620" cy="127762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6" grpId="0"/>
      <p:bldP spid="14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74980" y="1129665"/>
            <a:ext cx="11284585" cy="2191365"/>
          </a:xfrm>
          <a:prstGeom prst="rect">
            <a:avLst/>
          </a:prstGeom>
        </p:spPr>
        <p:txBody>
          <a:bodyPr wrap="square" lIns="121917" tIns="60958" rIns="121917" bIns="60958">
            <a:spAutoFit/>
          </a:bodyPr>
          <a:lstStyle/>
          <a:p>
            <a:pPr eaLnBrk="1" hangingPunct="1">
              <a:lnSpc>
                <a:spcPct val="160000"/>
              </a:lnSpc>
              <a:buFont typeface="Arial" panose="020B0604020202020204" pitchFamily="34" charset="0"/>
              <a:buNone/>
              <a:defRPr/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人们在生产劳动的过程中表现出了非凡的创造性和聪明才智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如图是使用扳手拧螺母，它其实是一个</a:t>
            </a:r>
            <a:r>
              <a:rPr lang="en-US" altLang="zh-CN" sz="2800" u="sng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______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，当作用在手柄上的力为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时，则拧开螺母的力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en-US" altLang="zh-CN" sz="2800" u="sng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____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（选填“＞”“＝”或“＜”）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en-US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5059" name="Picture 2" descr="E:\罗梦\2017春下\人八物下\人八物导学案（下）\HZX24-X.TIF"/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2317" b="30296"/>
          <a:stretch>
            <a:fillRect/>
          </a:stretch>
        </p:blipFill>
        <p:spPr bwMode="auto">
          <a:xfrm>
            <a:off x="3721417" y="3222801"/>
            <a:ext cx="4791710" cy="24561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 bwMode="auto">
          <a:xfrm>
            <a:off x="5923727" y="1899236"/>
            <a:ext cx="964361" cy="553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轮轴</a:t>
            </a:r>
          </a:p>
        </p:txBody>
      </p:sp>
      <p:sp>
        <p:nvSpPr>
          <p:cNvPr id="5" name="TextBox 4"/>
          <p:cNvSpPr txBox="1"/>
          <p:nvPr/>
        </p:nvSpPr>
        <p:spPr bwMode="auto">
          <a:xfrm>
            <a:off x="3410735" y="2495488"/>
            <a:ext cx="759176" cy="738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  <a:defRPr/>
            </a:pPr>
            <a:r>
              <a:rPr lang="zh-CN" altLang="en-US" sz="4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＞</a:t>
            </a:r>
          </a:p>
        </p:txBody>
      </p:sp>
      <p:grpSp>
        <p:nvGrpSpPr>
          <p:cNvPr id="6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7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9" name="矩形 8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0" name="矩形 9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6081"/>
          <p:cNvGrpSpPr/>
          <p:nvPr/>
        </p:nvGrpSpPr>
        <p:grpSpPr bwMode="auto">
          <a:xfrm>
            <a:off x="1000696" y="1965721"/>
            <a:ext cx="4218703" cy="2824660"/>
            <a:chOff x="0" y="0"/>
            <a:chExt cx="1811" cy="1830"/>
          </a:xfrm>
        </p:grpSpPr>
        <p:sp>
          <p:nvSpPr>
            <p:cNvPr id="20492" name="矩形 46082"/>
            <p:cNvSpPr>
              <a:spLocks noChangeArrowheads="1"/>
            </p:cNvSpPr>
            <p:nvPr/>
          </p:nvSpPr>
          <p:spPr bwMode="auto">
            <a:xfrm>
              <a:off x="10" y="11"/>
              <a:ext cx="1801" cy="1819"/>
            </a:xfrm>
            <a:prstGeom prst="rect">
              <a:avLst/>
            </a:prstGeom>
            <a:noFill/>
            <a:ln w="57150">
              <a:solidFill>
                <a:srgbClr val="111111">
                  <a:alpha val="25098"/>
                </a:srgbClr>
              </a:solidFill>
              <a:miter lim="800000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507" name="矩形 46083"/>
            <p:cNvSpPr>
              <a:spLocks noChangeArrowheads="1"/>
            </p:cNvSpPr>
            <p:nvPr/>
          </p:nvSpPr>
          <p:spPr bwMode="auto">
            <a:xfrm>
              <a:off x="0" y="0"/>
              <a:ext cx="1793" cy="1811"/>
            </a:xfrm>
            <a:prstGeom prst="rect">
              <a:avLst/>
            </a:prstGeom>
            <a:gradFill rotWithShape="0">
              <a:gsLst>
                <a:gs pos="0">
                  <a:srgbClr val="FFFFFF">
                    <a:alpha val="57999"/>
                  </a:srgbClr>
                </a:gs>
                <a:gs pos="50000">
                  <a:srgbClr val="FFFFFF">
                    <a:alpha val="81998"/>
                  </a:srgbClr>
                </a:gs>
                <a:gs pos="100000">
                  <a:srgbClr val="FFFFFF">
                    <a:alpha val="57999"/>
                  </a:srgbClr>
                </a:gs>
              </a:gsLst>
              <a:lin ang="5400000" scaled="1"/>
            </a:gradFill>
            <a:ln w="9525">
              <a:noFill/>
              <a:miter lim="800000"/>
            </a:ln>
          </p:spPr>
          <p:txBody>
            <a:bodyPr wrap="none" anchor="ctr"/>
            <a:lstStyle/>
            <a:p>
              <a:pPr algn="ctr">
                <a:buFont typeface="Arial" panose="020B0604020202020204" pitchFamily="34" charset="0"/>
                <a:buNone/>
                <a:defRPr/>
              </a:pPr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0488" name="矩形 46085"/>
          <p:cNvSpPr>
            <a:spLocks noChangeArrowheads="1"/>
          </p:cNvSpPr>
          <p:nvPr/>
        </p:nvSpPr>
        <p:spPr bwMode="auto">
          <a:xfrm>
            <a:off x="6049010" y="1969135"/>
            <a:ext cx="5283835" cy="2807970"/>
          </a:xfrm>
          <a:prstGeom prst="rect">
            <a:avLst/>
          </a:prstGeom>
          <a:noFill/>
          <a:ln w="57150">
            <a:solidFill>
              <a:srgbClr val="111111">
                <a:alpha val="25098"/>
              </a:srgbClr>
            </a:solidFill>
            <a:miter lim="800000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10" name="矩形 46086"/>
          <p:cNvSpPr>
            <a:spLocks noChangeArrowheads="1"/>
          </p:cNvSpPr>
          <p:nvPr/>
        </p:nvSpPr>
        <p:spPr bwMode="auto">
          <a:xfrm>
            <a:off x="6024245" y="1951990"/>
            <a:ext cx="5308600" cy="2795270"/>
          </a:xfrm>
          <a:prstGeom prst="rect">
            <a:avLst/>
          </a:prstGeom>
          <a:gradFill rotWithShape="0">
            <a:gsLst>
              <a:gs pos="0">
                <a:srgbClr val="FFFFFF">
                  <a:alpha val="57999"/>
                </a:srgbClr>
              </a:gs>
              <a:gs pos="50000">
                <a:srgbClr val="FFFFFF">
                  <a:alpha val="81998"/>
                </a:srgbClr>
              </a:gs>
              <a:gs pos="100000">
                <a:srgbClr val="FFFFFF">
                  <a:alpha val="57999"/>
                </a:srgbClr>
              </a:gs>
            </a:gsLst>
            <a:lin ang="5400000" scaled="1"/>
          </a:gradFill>
          <a:ln w="9525">
            <a:noFill/>
            <a:miter lim="800000"/>
          </a:ln>
        </p:spPr>
        <p:txBody>
          <a:bodyPr wrap="none" anchor="ctr"/>
          <a:lstStyle/>
          <a:p>
            <a:pPr algn="ctr">
              <a:buFont typeface="Arial" panose="020B0604020202020204" pitchFamily="34" charset="0"/>
              <a:buNone/>
              <a:defRPr/>
            </a:pP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484" name="矩形 46087"/>
          <p:cNvSpPr>
            <a:spLocks noChangeArrowheads="1"/>
          </p:cNvSpPr>
          <p:nvPr/>
        </p:nvSpPr>
        <p:spPr bwMode="auto">
          <a:xfrm>
            <a:off x="773430" y="1179195"/>
            <a:ext cx="4417060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斜面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也是一种省力机械</a:t>
            </a:r>
          </a:p>
        </p:txBody>
      </p:sp>
      <p:pic>
        <p:nvPicPr>
          <p:cNvPr id="20485" name="图片 46088" descr="3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85591" y="2242339"/>
            <a:ext cx="3535180" cy="2176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486" name="图片 46089" descr="4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588406" y="2384560"/>
            <a:ext cx="4490485" cy="1903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2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3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5" name="矩形 1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6" name="矩形 1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斜面</a:t>
              </a:r>
            </a:p>
          </p:txBody>
        </p:sp>
      </p:grpSp>
      <p:sp>
        <p:nvSpPr>
          <p:cNvPr id="17" name="Rectangle 3"/>
          <p:cNvSpPr>
            <a:spLocks noChangeArrowheads="1"/>
          </p:cNvSpPr>
          <p:nvPr/>
        </p:nvSpPr>
        <p:spPr bwMode="auto">
          <a:xfrm>
            <a:off x="1198880" y="5107305"/>
            <a:ext cx="10022840" cy="12988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lnSpc>
                <a:spcPct val="140000"/>
              </a:lnSpc>
              <a:defRPr/>
            </a:pPr>
            <a:r>
              <a:rPr lang="zh-CN" altLang="en-US" sz="2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注意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：斜面长是斜面高度的</a:t>
            </a:r>
            <a:r>
              <a:rPr lang="en-US" altLang="zh-CN" sz="2800" i="1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倍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时，在不计摩擦的情况下，所用的推力为物重的</a:t>
            </a:r>
            <a:r>
              <a:rPr lang="en-US" altLang="zh-CN" sz="2800" i="1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n 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分之一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en-US" altLang="zh-CN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ldLvl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23">
            <a:extLst>
              <a:ext uri="{FF2B5EF4-FFF2-40B4-BE49-F238E27FC236}">
                <a16:creationId xmlns:a16="http://schemas.microsoft.com/office/drawing/2014/main" id="{4E41BE80-93A4-4EF0-9023-2592D2A9726C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B5C61918-2EDB-4B00-B718-CC99778E139F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31DCE88B-1272-4EB0-B5B5-72A897A5A8CA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1CF57979-CA6A-431B-85B6-B5ABB16F6C97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98D8BAF8-ECDA-4CE3-893F-12972CA37D16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DC078E48-A21E-48A1-A22B-16FAC00D9F60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9CAEE805-DD0C-4EA4-9113-6185C1705ED7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14D4CEC2-1BCF-42E5-B835-E56CB82E5AD5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4CFC7E4C-88E6-4963-AEEF-6DDA7C0582D4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A6AF268C-CA2A-495E-8CB6-F8FB180B3A4D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0457EACD-7F4F-40B7-8AA2-9E75D9577DAC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86023BDB-F917-496D-9D01-A93AA5396A0F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590BCB55-95D5-4856-A5E6-E11AC3EDA089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F32C12D6-4586-4EA7-9510-E073A13752C6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A040BF47-83A4-46F0-84C4-69DEC662160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E7677E8B-F04A-4EBB-AFB7-52F008D0652B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D7063882-7024-4E22-BA26-49690FFB3A26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1B801E6A-E4D3-44D3-BEC9-AEA6E522E91A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2EAA61AC-59E8-4785-A2C4-5B7B8B9372B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D808B56A-5E55-48F1-B538-578625CC39D6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17DC3AC0-3F41-4F58-849F-4E97458ED53D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00FC335F-0C4B-448D-8AF3-4C7077CEB1F8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B1B65F89-D22C-4EDE-99D5-48A9FBA2064C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335B2E4A-8545-4259-8B4F-3529AC456813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169C80EF-D47F-4740-8DF1-AA4EA2C986E6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0489AB0-3FBD-40AD-B056-AE7EA53D1185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DFE03F4F-0981-4A82-91E4-C60582A78068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2E62B0F0-E00A-43EF-B8C4-8674C112C1D2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D9A5CE7F-8097-4186-8921-3BF149325410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0E381ACB-3C89-4519-A2B1-F7CBE32E9579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E4B728CA-FEFA-4745-965B-AA2A2DDB7741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642055FB-D528-43EE-B84F-D8B4E721D1F3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14FEB543-4211-4926-AA42-8782E0578B5A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9BC22729-12BF-46B3-BB26-FB9C33A4130C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66AD0EED-B5BC-4754-9B81-1E925D9CB03F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4FC9E803-AF3F-4BC9-8B69-218378728F36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495CF5F2-317C-443E-9285-888E3076F7F9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5A0CE43B-1234-486E-AB6B-7C6156DAB07E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1221C282-E889-415E-AF20-5C00A118119E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DBEB6B8C-F95C-4521-AF89-3D3EB3162F81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E3956BC5-2F51-4A4E-A6BC-D42F66D16B6C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7CE84548-5694-49BD-95D4-B0B413B63D90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46656C89-8680-4D5F-87EC-C8208952ECAC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5414D2D3-22E5-475D-B34F-73EC14D5B0F3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80F487E3-E962-4C06-A31A-E2543DF9C49B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9FDBAA60-F676-4DC0-8FEB-00A055DC4865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6968B936-F0C4-46FF-9711-659EAF557E92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33A8A7B5-8EBF-42A0-BFD7-968C1CDDEBF8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2F8AFF97-89CE-4DC2-B0B1-C46E136CF8BA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3342D6E1-6A04-4A11-8675-654C05C68B14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F62FCD56-04B5-4D77-A0F1-144AD035132A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1624DF75-2608-468B-A60F-774068494AAB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B266A155-5E79-438B-A8B0-B5F2B685B7CE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2371736A-D0DF-4F76-9162-4A136F9ECF16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2EB22379-0629-4683-9E86-4357E251E9F8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ABC056DB-258C-4215-9B9A-868CB9869B9E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E3061968-4358-4E0B-B013-9460506ABD07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D1A1DCD9-75F5-45C1-8E83-82A729329251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2" name="组合 49153"/>
          <p:cNvGrpSpPr/>
          <p:nvPr/>
        </p:nvGrpSpPr>
        <p:grpSpPr bwMode="auto">
          <a:xfrm>
            <a:off x="1824567" y="2174876"/>
            <a:ext cx="2482851" cy="3870325"/>
            <a:chOff x="0" y="0"/>
            <a:chExt cx="1411" cy="2932"/>
          </a:xfrm>
        </p:grpSpPr>
        <p:grpSp>
          <p:nvGrpSpPr>
            <p:cNvPr id="3" name="组合 49154"/>
            <p:cNvGrpSpPr/>
            <p:nvPr/>
          </p:nvGrpSpPr>
          <p:grpSpPr bwMode="auto">
            <a:xfrm>
              <a:off x="0" y="0"/>
              <a:ext cx="1411" cy="2932"/>
              <a:chOff x="0" y="0"/>
              <a:chExt cx="1811" cy="1830"/>
            </a:xfrm>
          </p:grpSpPr>
          <p:sp>
            <p:nvSpPr>
              <p:cNvPr id="21518" name="矩形 49155"/>
              <p:cNvSpPr>
                <a:spLocks noChangeArrowheads="1"/>
              </p:cNvSpPr>
              <p:nvPr/>
            </p:nvSpPr>
            <p:spPr bwMode="auto">
              <a:xfrm>
                <a:off x="10" y="11"/>
                <a:ext cx="1801" cy="1819"/>
              </a:xfrm>
              <a:prstGeom prst="rect">
                <a:avLst/>
              </a:prstGeom>
              <a:noFill/>
              <a:ln w="57150">
                <a:solidFill>
                  <a:srgbClr val="111111">
                    <a:alpha val="25098"/>
                  </a:srgbClr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2532" name="矩形 4915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93" cy="1811"/>
              </a:xfrm>
              <a:prstGeom prst="rect">
                <a:avLst/>
              </a:prstGeom>
              <a:gradFill rotWithShape="0">
                <a:gsLst>
                  <a:gs pos="0">
                    <a:srgbClr val="FFFFFF">
                      <a:alpha val="57999"/>
                    </a:srgbClr>
                  </a:gs>
                  <a:gs pos="50000">
                    <a:srgbClr val="FFFFFF">
                      <a:alpha val="81998"/>
                    </a:srgbClr>
                  </a:gs>
                  <a:gs pos="100000">
                    <a:srgbClr val="FFFFFF">
                      <a:alpha val="57999"/>
                    </a:srgbClr>
                  </a:gs>
                </a:gsLst>
                <a:lin ang="5400000" scaled="1"/>
              </a:gradFill>
              <a:ln w="9525">
                <a:noFill/>
                <a:miter lim="800000"/>
              </a:ln>
            </p:spPr>
            <p:txBody>
              <a:bodyPr wrap="none" anchor="ctr"/>
              <a:lstStyle/>
              <a:p>
                <a:pPr algn="ctr">
                  <a:buFont typeface="Arial" panose="020B0604020202020204" pitchFamily="34" charset="0"/>
                  <a:buNone/>
                  <a:defRPr/>
                </a:pPr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pic>
          <p:nvPicPr>
            <p:cNvPr id="21517" name="图片 49157" descr="36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5" y="110"/>
              <a:ext cx="775" cy="26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组合 49158"/>
          <p:cNvGrpSpPr/>
          <p:nvPr/>
        </p:nvGrpSpPr>
        <p:grpSpPr bwMode="auto">
          <a:xfrm>
            <a:off x="5748868" y="3020061"/>
            <a:ext cx="4984749" cy="2162175"/>
            <a:chOff x="0" y="0"/>
            <a:chExt cx="2832" cy="1637"/>
          </a:xfrm>
        </p:grpSpPr>
        <p:grpSp>
          <p:nvGrpSpPr>
            <p:cNvPr id="5" name="组合 49159"/>
            <p:cNvGrpSpPr/>
            <p:nvPr/>
          </p:nvGrpSpPr>
          <p:grpSpPr bwMode="auto">
            <a:xfrm>
              <a:off x="0" y="0"/>
              <a:ext cx="2832" cy="1637"/>
              <a:chOff x="0" y="0"/>
              <a:chExt cx="1811" cy="1830"/>
            </a:xfrm>
          </p:grpSpPr>
          <p:sp>
            <p:nvSpPr>
              <p:cNvPr id="21512" name="矩形 49160"/>
              <p:cNvSpPr>
                <a:spLocks noChangeArrowheads="1"/>
              </p:cNvSpPr>
              <p:nvPr/>
            </p:nvSpPr>
            <p:spPr bwMode="auto">
              <a:xfrm>
                <a:off x="10" y="11"/>
                <a:ext cx="1801" cy="1819"/>
              </a:xfrm>
              <a:prstGeom prst="rect">
                <a:avLst/>
              </a:prstGeom>
              <a:noFill/>
              <a:ln w="57150">
                <a:solidFill>
                  <a:srgbClr val="111111">
                    <a:alpha val="25098"/>
                  </a:srgbClr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2537" name="矩形 49161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93" cy="1811"/>
              </a:xfrm>
              <a:prstGeom prst="rect">
                <a:avLst/>
              </a:prstGeom>
              <a:gradFill rotWithShape="0">
                <a:gsLst>
                  <a:gs pos="0">
                    <a:srgbClr val="FFFFFF">
                      <a:alpha val="57999"/>
                    </a:srgbClr>
                  </a:gs>
                  <a:gs pos="50000">
                    <a:srgbClr val="FFFFFF">
                      <a:alpha val="81998"/>
                    </a:srgbClr>
                  </a:gs>
                  <a:gs pos="100000">
                    <a:srgbClr val="FFFFFF">
                      <a:alpha val="57999"/>
                    </a:srgbClr>
                  </a:gs>
                </a:gsLst>
                <a:lin ang="5400000" scaled="1"/>
              </a:gradFill>
              <a:ln w="9525">
                <a:noFill/>
                <a:miter lim="800000"/>
              </a:ln>
            </p:spPr>
            <p:txBody>
              <a:bodyPr wrap="none" anchor="ctr"/>
              <a:lstStyle/>
              <a:p>
                <a:pPr algn="ctr">
                  <a:buFont typeface="Arial" panose="020B0604020202020204" pitchFamily="34" charset="0"/>
                  <a:buNone/>
                  <a:defRPr/>
                </a:pPr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pic>
          <p:nvPicPr>
            <p:cNvPr id="21511" name="图片 49162" descr="3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29" y="569"/>
              <a:ext cx="2644" cy="5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1508" name="矩形 49163"/>
          <p:cNvSpPr>
            <a:spLocks noChangeArrowheads="1"/>
          </p:cNvSpPr>
          <p:nvPr/>
        </p:nvSpPr>
        <p:spPr bwMode="auto">
          <a:xfrm>
            <a:off x="1077533" y="764704"/>
            <a:ext cx="1976120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其他斜面</a:t>
            </a:r>
          </a:p>
        </p:txBody>
      </p:sp>
    </p:spTree>
  </p:cSld>
  <p:clrMapOvr>
    <a:masterClrMapping/>
  </p:clrMapOvr>
  <p:transition>
    <p:wipe dir="r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ChangeArrowheads="1"/>
          </p:cNvSpPr>
          <p:nvPr/>
        </p:nvSpPr>
        <p:spPr bwMode="auto">
          <a:xfrm>
            <a:off x="674688" y="1229202"/>
            <a:ext cx="9336360" cy="5219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如图所示的简单机械，属于斜面应用的是（　　）</a:t>
            </a:r>
          </a:p>
        </p:txBody>
      </p:sp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674759" y="4252878"/>
            <a:ext cx="1847528" cy="5219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lvl="0" indent="173355"/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剪刀</a:t>
            </a:r>
            <a:endParaRPr kumimoji="0" lang="zh-CN" altLang="en-US" sz="2800" b="0" i="0" baseline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auto">
          <a:xfrm>
            <a:off x="5619194" y="4294071"/>
            <a:ext cx="30099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>
              <a:tabLst>
                <a:tab pos="2794000" algn="l"/>
              </a:tabLst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自行车手闸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	</a:t>
            </a:r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2854524" y="4252699"/>
            <a:ext cx="3024336" cy="5219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/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指甲钳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	</a:t>
            </a: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9025812" y="4252767"/>
            <a:ext cx="2692297" cy="5219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>
              <a:tabLst>
                <a:tab pos="2794000" algn="l"/>
              </a:tabLst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盘山公路</a:t>
            </a:r>
          </a:p>
        </p:txBody>
      </p:sp>
      <p:sp>
        <p:nvSpPr>
          <p:cNvPr id="7" name="矩形 6"/>
          <p:cNvSpPr/>
          <p:nvPr/>
        </p:nvSpPr>
        <p:spPr>
          <a:xfrm>
            <a:off x="7824192" y="1224646"/>
            <a:ext cx="45878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</a:p>
        </p:txBody>
      </p:sp>
      <p:grpSp>
        <p:nvGrpSpPr>
          <p:cNvPr id="12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3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5" name="矩形 1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6" name="矩形 1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  <p:pic>
        <p:nvPicPr>
          <p:cNvPr id="8" name="图片 7" descr="jiandao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4688" y="2436876"/>
            <a:ext cx="2336165" cy="1558290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3392" y="2199005"/>
            <a:ext cx="2984926" cy="1989951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9741" y="2199005"/>
            <a:ext cx="2799353" cy="1873871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89" b="4956"/>
          <a:stretch>
            <a:fillRect/>
          </a:stretch>
        </p:blipFill>
        <p:spPr>
          <a:xfrm>
            <a:off x="9017112" y="2348276"/>
            <a:ext cx="2683445" cy="173549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8447146" y="2148119"/>
            <a:ext cx="3312368" cy="93610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76" name="文本框 1"/>
          <p:cNvSpPr txBox="1">
            <a:spLocks noChangeArrowheads="1"/>
          </p:cNvSpPr>
          <p:nvPr/>
        </p:nvSpPr>
        <p:spPr bwMode="auto">
          <a:xfrm>
            <a:off x="497035" y="2199318"/>
            <a:ext cx="1340638" cy="2619384"/>
          </a:xfrm>
          <a:prstGeom prst="roundRect">
            <a:avLst/>
          </a:prstGeom>
          <a:solidFill>
            <a:srgbClr val="008080"/>
          </a:solidFill>
          <a:ln>
            <a:noFill/>
          </a:ln>
        </p:spPr>
        <p:txBody>
          <a:bodyPr wrap="square" lIns="72000" tIns="0" rIns="0" bIns="36000">
            <a:spAutoFit/>
          </a:bodyPr>
          <a:lstStyle>
            <a:defPPr>
              <a:defRPr lang="zh-CN"/>
            </a:defPPr>
            <a:lvl1pPr eaLnBrk="1" hangingPunct="1">
              <a:defRPr sz="3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滑轮组、</a:t>
            </a:r>
          </a:p>
          <a:p>
            <a:r>
              <a:rPr lang="zh-CN" altLang="en-US" dirty="0"/>
              <a:t>轮轴和斜面</a:t>
            </a:r>
          </a:p>
        </p:txBody>
      </p:sp>
      <p:sp>
        <p:nvSpPr>
          <p:cNvPr id="3077" name="文本框 4"/>
          <p:cNvSpPr txBox="1">
            <a:spLocks noChangeArrowheads="1"/>
          </p:cNvSpPr>
          <p:nvPr/>
        </p:nvSpPr>
        <p:spPr bwMode="auto">
          <a:xfrm>
            <a:off x="2462064" y="2302392"/>
            <a:ext cx="1296143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滑轮组</a:t>
            </a:r>
          </a:p>
        </p:txBody>
      </p:sp>
      <p:sp>
        <p:nvSpPr>
          <p:cNvPr id="3078" name="文本框 5"/>
          <p:cNvSpPr txBox="1">
            <a:spLocks noChangeArrowheads="1"/>
          </p:cNvSpPr>
          <p:nvPr/>
        </p:nvSpPr>
        <p:spPr bwMode="auto">
          <a:xfrm>
            <a:off x="2462064" y="3992082"/>
            <a:ext cx="1988445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轮轴与斜面</a:t>
            </a:r>
          </a:p>
        </p:txBody>
      </p:sp>
      <p:sp>
        <p:nvSpPr>
          <p:cNvPr id="19" name="左箭头 18"/>
          <p:cNvSpPr/>
          <p:nvPr/>
        </p:nvSpPr>
        <p:spPr>
          <a:xfrm flipH="1">
            <a:off x="7790279" y="2457069"/>
            <a:ext cx="480484" cy="287338"/>
          </a:xfrm>
          <a:prstGeom prst="leftArrow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buFont typeface="Arial" panose="020B0604020202020204" pitchFamily="34" charset="0"/>
              <a:buNone/>
              <a:defRPr/>
            </a:pPr>
            <a:endParaRPr lang="zh-CN" altLang="en-US" sz="2800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83" name="文本框 1"/>
          <p:cNvSpPr txBox="1">
            <a:spLocks noChangeArrowheads="1"/>
          </p:cNvSpPr>
          <p:nvPr/>
        </p:nvSpPr>
        <p:spPr bwMode="auto">
          <a:xfrm>
            <a:off x="4334272" y="1556792"/>
            <a:ext cx="5211683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定滑轮与动滑轮的组合叫滑轮组</a:t>
            </a:r>
          </a:p>
        </p:txBody>
      </p:sp>
      <p:sp>
        <p:nvSpPr>
          <p:cNvPr id="3087" name="文本框 2"/>
          <p:cNvSpPr txBox="1">
            <a:spLocks noChangeArrowheads="1"/>
          </p:cNvSpPr>
          <p:nvPr/>
        </p:nvSpPr>
        <p:spPr bwMode="auto">
          <a:xfrm>
            <a:off x="4334252" y="2360901"/>
            <a:ext cx="3056890" cy="52324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绳子自由端的拉力</a:t>
            </a:r>
          </a:p>
        </p:txBody>
      </p:sp>
      <p:sp>
        <p:nvSpPr>
          <p:cNvPr id="3086" name="文本框 3"/>
          <p:cNvSpPr txBox="1">
            <a:spLocks noChangeArrowheads="1"/>
          </p:cNvSpPr>
          <p:nvPr/>
        </p:nvSpPr>
        <p:spPr bwMode="auto">
          <a:xfrm>
            <a:off x="4359652" y="3234026"/>
            <a:ext cx="3056890" cy="52324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绳子自由端的距离</a:t>
            </a:r>
          </a:p>
        </p:txBody>
      </p:sp>
      <p:grpSp>
        <p:nvGrpSpPr>
          <p:cNvPr id="16" name="组合 15"/>
          <p:cNvGrpSpPr/>
          <p:nvPr/>
        </p:nvGrpSpPr>
        <p:grpSpPr>
          <a:xfrm>
            <a:off x="1861849" y="2462144"/>
            <a:ext cx="464000" cy="2053158"/>
            <a:chOff x="1775520" y="2156166"/>
            <a:chExt cx="695494" cy="2364582"/>
          </a:xfrm>
        </p:grpSpPr>
        <p:cxnSp>
          <p:nvCxnSpPr>
            <p:cNvPr id="17" name="直接连接符 16"/>
            <p:cNvCxnSpPr/>
            <p:nvPr/>
          </p:nvCxnSpPr>
          <p:spPr>
            <a:xfrm>
              <a:off x="1775520" y="3417803"/>
              <a:ext cx="335494" cy="11197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连接符 19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组合 21"/>
          <p:cNvGrpSpPr/>
          <p:nvPr/>
        </p:nvGrpSpPr>
        <p:grpSpPr>
          <a:xfrm>
            <a:off x="3878377" y="1702312"/>
            <a:ext cx="389283" cy="1855306"/>
            <a:chOff x="1775520" y="2156166"/>
            <a:chExt cx="695494" cy="2364582"/>
          </a:xfrm>
        </p:grpSpPr>
        <p:cxnSp>
          <p:nvCxnSpPr>
            <p:cNvPr id="23" name="直接连接符 22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连接符 24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组合 26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8" name="组合 27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30" name="矩形 2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31" name="矩形 3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9" name="文本框 2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8447145" y="2107853"/>
            <a:ext cx="3524250" cy="1016635"/>
            <a:chOff x="15539" y="1870"/>
            <a:chExt cx="5550" cy="1601"/>
          </a:xfrm>
        </p:grpSpPr>
        <p:sp>
          <p:nvSpPr>
            <p:cNvPr id="12" name="文本框 11"/>
            <p:cNvSpPr txBox="1"/>
            <p:nvPr/>
          </p:nvSpPr>
          <p:spPr>
            <a:xfrm>
              <a:off x="15539" y="2259"/>
              <a:ext cx="5550" cy="8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i="1" spc="300" dirty="0"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F</a:t>
              </a:r>
              <a:r>
                <a:rPr lang="zh-CN" altLang="en-US" sz="2800" i="1" spc="300" dirty="0"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＝    （</a:t>
              </a:r>
              <a:r>
                <a:rPr lang="en-US" altLang="zh-CN" sz="2800" i="1" spc="300" dirty="0"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G+G</a:t>
              </a:r>
              <a:r>
                <a:rPr lang="zh-CN" altLang="en-US" sz="2800" spc="300" baseline="-25000" dirty="0"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动</a:t>
              </a:r>
              <a:r>
                <a:rPr lang="zh-CN" altLang="en-US" sz="2800" i="1" spc="300" dirty="0"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）</a:t>
              </a:r>
            </a:p>
          </p:txBody>
        </p:sp>
        <p:grpSp>
          <p:nvGrpSpPr>
            <p:cNvPr id="14" name="组合 13"/>
            <p:cNvGrpSpPr/>
            <p:nvPr/>
          </p:nvGrpSpPr>
          <p:grpSpPr>
            <a:xfrm>
              <a:off x="16763" y="1870"/>
              <a:ext cx="996" cy="1601"/>
              <a:chOff x="2899" y="8671"/>
              <a:chExt cx="996" cy="1601"/>
            </a:xfrm>
          </p:grpSpPr>
          <p:sp>
            <p:nvSpPr>
              <p:cNvPr id="15" name="文本框 14"/>
              <p:cNvSpPr txBox="1"/>
              <p:nvPr/>
            </p:nvSpPr>
            <p:spPr>
              <a:xfrm>
                <a:off x="3158" y="8671"/>
                <a:ext cx="606" cy="82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800" i="1" dirty="0"/>
                  <a:t>1</a:t>
                </a:r>
              </a:p>
            </p:txBody>
          </p:sp>
          <p:sp>
            <p:nvSpPr>
              <p:cNvPr id="4" name="文本框 3"/>
              <p:cNvSpPr txBox="1"/>
              <p:nvPr/>
            </p:nvSpPr>
            <p:spPr>
              <a:xfrm>
                <a:off x="3097" y="9448"/>
                <a:ext cx="606" cy="82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800" i="1"/>
                  <a:t>n</a:t>
                </a:r>
              </a:p>
            </p:txBody>
          </p:sp>
          <p:cxnSp>
            <p:nvCxnSpPr>
              <p:cNvPr id="5" name="直接连接符 4"/>
              <p:cNvCxnSpPr/>
              <p:nvPr/>
            </p:nvCxnSpPr>
            <p:spPr>
              <a:xfrm>
                <a:off x="2899" y="9448"/>
                <a:ext cx="996" cy="0"/>
              </a:xfrm>
              <a:prstGeom prst="line">
                <a:avLst/>
              </a:prstGeom>
              <a:ln w="25400">
                <a:solidFill>
                  <a:srgbClr val="07132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" name="文本框 6"/>
          <p:cNvSpPr txBox="1"/>
          <p:nvPr/>
        </p:nvSpPr>
        <p:spPr>
          <a:xfrm>
            <a:off x="8447147" y="3227041"/>
            <a:ext cx="1493520" cy="52197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en-US" altLang="zh-CN" sz="2800" i="1" spc="300" dirty="0"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s</a:t>
            </a:r>
            <a:r>
              <a:rPr lang="zh-CN" altLang="en-US" sz="2800" i="1" spc="300" dirty="0"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＝</a:t>
            </a:r>
            <a:r>
              <a:rPr lang="en-US" altLang="zh-CN" sz="2800" i="1" spc="300" dirty="0" err="1"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nh</a:t>
            </a:r>
            <a:endParaRPr lang="en-US" altLang="zh-CN" sz="2800" i="1" spc="300" dirty="0">
              <a:uFillTx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8" name="左箭头 7"/>
          <p:cNvSpPr/>
          <p:nvPr/>
        </p:nvSpPr>
        <p:spPr>
          <a:xfrm flipH="1">
            <a:off x="7790279" y="3334004"/>
            <a:ext cx="480484" cy="287338"/>
          </a:xfrm>
          <a:prstGeom prst="leftArrow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buFont typeface="Arial" panose="020B0604020202020204" pitchFamily="34" charset="0"/>
              <a:buNone/>
              <a:defRPr/>
            </a:pPr>
            <a:endParaRPr lang="zh-CN" altLang="en-US" sz="2800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5" name="组合 4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" name="文本框 2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随堂训练</a:t>
              </a:r>
            </a:p>
          </p:txBody>
        </p:sp>
      </p:grpSp>
      <p:pic>
        <p:nvPicPr>
          <p:cNvPr id="10244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DFDFD">
                  <a:alpha val="100000"/>
                </a:srgbClr>
              </a:clrFrom>
              <a:clrTo>
                <a:srgbClr val="FDFDFD">
                  <a:alpha val="100000"/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1769" y="1971943"/>
            <a:ext cx="2141726" cy="11496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3" name="Picture 3" descr="菁优网：http://www.jyeoo.com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2284" y="3949188"/>
            <a:ext cx="457236" cy="1887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Picture 2" descr="菁优网：http://www.jyeoo.com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4375" y="4026272"/>
            <a:ext cx="1296144" cy="17333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1" name="Picture 1" descr="菁优网：http://www.jyeoo.com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1601" y="1971948"/>
            <a:ext cx="2938603" cy="1170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5"/>
          <p:cNvSpPr>
            <a:spLocks noChangeArrowheads="1"/>
          </p:cNvSpPr>
          <p:nvPr/>
        </p:nvSpPr>
        <p:spPr bwMode="auto">
          <a:xfrm>
            <a:off x="674688" y="1266502"/>
            <a:ext cx="8729345" cy="5219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．下列各种机械中，不省力的机械是（　　）</a:t>
            </a:r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7193280" y="3358197"/>
            <a:ext cx="2487295" cy="5219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/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钢丝钳</a:t>
            </a:r>
            <a:endParaRPr kumimoji="0" lang="zh-CN" altLang="en-US" sz="2800" b="0" i="0" baseline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3127130" y="5759669"/>
            <a:ext cx="248399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/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动滑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	</a:t>
            </a:r>
          </a:p>
        </p:txBody>
      </p:sp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7097395" y="5821045"/>
            <a:ext cx="3824605" cy="9531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/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旗杆顶定滑轮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	</a:t>
            </a: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auto">
          <a:xfrm>
            <a:off x="3005706" y="3358197"/>
            <a:ext cx="1991544" cy="5219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indent="173355"/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斜面</a:t>
            </a:r>
          </a:p>
        </p:txBody>
      </p:sp>
      <p:sp>
        <p:nvSpPr>
          <p:cNvPr id="18" name="矩形 17"/>
          <p:cNvSpPr/>
          <p:nvPr/>
        </p:nvSpPr>
        <p:spPr>
          <a:xfrm>
            <a:off x="7320136" y="1292234"/>
            <a:ext cx="45878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</a:p>
        </p:txBody>
      </p:sp>
      <p:sp>
        <p:nvSpPr>
          <p:cNvPr id="13" name="任意多边形 12"/>
          <p:cNvSpPr/>
          <p:nvPr/>
        </p:nvSpPr>
        <p:spPr>
          <a:xfrm>
            <a:off x="2754630" y="2616200"/>
            <a:ext cx="640715" cy="126365"/>
          </a:xfrm>
          <a:custGeom>
            <a:avLst/>
            <a:gdLst>
              <a:gd name="connisteX0" fmla="*/ 0 w 640715"/>
              <a:gd name="connsiteY0" fmla="*/ 76200 h 126365"/>
              <a:gd name="connisteX1" fmla="*/ 250190 w 640715"/>
              <a:gd name="connsiteY1" fmla="*/ 5080 h 126365"/>
              <a:gd name="connisteX2" fmla="*/ 640715 w 640715"/>
              <a:gd name="connsiteY2" fmla="*/ 0 h 126365"/>
              <a:gd name="connisteX3" fmla="*/ 619125 w 640715"/>
              <a:gd name="connsiteY3" fmla="*/ 112395 h 126365"/>
              <a:gd name="connisteX4" fmla="*/ 19050 w 640715"/>
              <a:gd name="connsiteY4" fmla="*/ 126365 h 126365"/>
              <a:gd name="connisteX5" fmla="*/ 0 w 640715"/>
              <a:gd name="connsiteY5" fmla="*/ 76200 h 12636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  <a:cxn ang="0">
                <a:pos x="connisteX3" y="connsiteY3"/>
              </a:cxn>
              <a:cxn ang="0">
                <a:pos x="connisteX4" y="connsiteY4"/>
              </a:cxn>
              <a:cxn ang="0">
                <a:pos x="connisteX5" y="connsiteY5"/>
              </a:cxn>
            </a:cxnLst>
            <a:rect l="l" t="t" r="r" b="b"/>
            <a:pathLst>
              <a:path w="640715" h="126365">
                <a:moveTo>
                  <a:pt x="0" y="76200"/>
                </a:moveTo>
                <a:lnTo>
                  <a:pt x="250190" y="5080"/>
                </a:lnTo>
                <a:lnTo>
                  <a:pt x="640715" y="0"/>
                </a:lnTo>
                <a:lnTo>
                  <a:pt x="619125" y="112395"/>
                </a:lnTo>
                <a:lnTo>
                  <a:pt x="19050" y="126365"/>
                </a:lnTo>
                <a:lnTo>
                  <a:pt x="0" y="7620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983615" y="485775"/>
            <a:ext cx="10775315" cy="2805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．斜面是一种简单机械，生活中经常用到它，甲、乙两人分别用如图所示的两种方法，将同样的物体拉到斜面顶端，下列说法正确的是（　　）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just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pic>
        <p:nvPicPr>
          <p:cNvPr id="11265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4485" y="2996952"/>
            <a:ext cx="4096131" cy="19006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839416" y="2734836"/>
            <a:ext cx="6768752" cy="2848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．甲的方法可以省力，也能省功	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．甲的方法可以省力，但不能省功	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．乙的方法可以省力，但不能省功	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．乙的方法不可以省力，但能省功</a:t>
            </a:r>
          </a:p>
        </p:txBody>
      </p:sp>
      <p:sp>
        <p:nvSpPr>
          <p:cNvPr id="5" name="矩形 4"/>
          <p:cNvSpPr/>
          <p:nvPr/>
        </p:nvSpPr>
        <p:spPr>
          <a:xfrm>
            <a:off x="1991544" y="2060848"/>
            <a:ext cx="41069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</a:p>
        </p:txBody>
      </p:sp>
      <p:sp>
        <p:nvSpPr>
          <p:cNvPr id="4" name="任意多边形 3"/>
          <p:cNvSpPr/>
          <p:nvPr/>
        </p:nvSpPr>
        <p:spPr>
          <a:xfrm>
            <a:off x="8115300" y="4263390"/>
            <a:ext cx="752475" cy="147955"/>
          </a:xfrm>
          <a:custGeom>
            <a:avLst/>
            <a:gdLst>
              <a:gd name="connisteX0" fmla="*/ 9525 w 752475"/>
              <a:gd name="connsiteY0" fmla="*/ 0 h 147955"/>
              <a:gd name="connisteX1" fmla="*/ 619125 w 752475"/>
              <a:gd name="connsiteY1" fmla="*/ 0 h 147955"/>
              <a:gd name="connisteX2" fmla="*/ 752475 w 752475"/>
              <a:gd name="connsiteY2" fmla="*/ 85725 h 147955"/>
              <a:gd name="connisteX3" fmla="*/ 638175 w 752475"/>
              <a:gd name="connsiteY3" fmla="*/ 147955 h 147955"/>
              <a:gd name="connisteX4" fmla="*/ 0 w 752475"/>
              <a:gd name="connsiteY4" fmla="*/ 133350 h 147955"/>
              <a:gd name="connisteX5" fmla="*/ 9525 w 752475"/>
              <a:gd name="connsiteY5" fmla="*/ 0 h 14795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  <a:cxn ang="0">
                <a:pos x="connisteX3" y="connsiteY3"/>
              </a:cxn>
              <a:cxn ang="0">
                <a:pos x="connisteX4" y="connsiteY4"/>
              </a:cxn>
              <a:cxn ang="0">
                <a:pos x="connisteX5" y="connsiteY5"/>
              </a:cxn>
            </a:cxnLst>
            <a:rect l="l" t="t" r="r" b="b"/>
            <a:pathLst>
              <a:path w="752475" h="147955">
                <a:moveTo>
                  <a:pt x="9525" y="0"/>
                </a:moveTo>
                <a:lnTo>
                  <a:pt x="619125" y="0"/>
                </a:lnTo>
                <a:lnTo>
                  <a:pt x="752475" y="85725"/>
                </a:lnTo>
                <a:lnTo>
                  <a:pt x="638175" y="147955"/>
                </a:lnTo>
                <a:lnTo>
                  <a:pt x="0" y="133350"/>
                </a:lnTo>
                <a:lnTo>
                  <a:pt x="9525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975072" y="685216"/>
            <a:ext cx="10299005" cy="30223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7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．小明利用如图所示的装置探究滑轮组的特点，他将重为</a:t>
            </a:r>
            <a:r>
              <a:rPr kumimoji="0" lang="en-US" altLang="zh-CN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5N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的物体匀速提高了</a:t>
            </a:r>
            <a:r>
              <a:rPr kumimoji="0" lang="en-US" altLang="zh-CN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1m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，每个滑轮重均为</a:t>
            </a:r>
            <a:r>
              <a:rPr kumimoji="0" lang="en-US" altLang="zh-CN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1N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，不计绳重及摩擦，则绳端移动距离是</a:t>
            </a:r>
            <a:r>
              <a:rPr kumimoji="0" lang="zh-CN" altLang="en-US" sz="2800" b="0" i="0" u="sng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　</a:t>
            </a:r>
            <a:r>
              <a:rPr kumimoji="0" lang="en-US" altLang="zh-CN" sz="2800" b="0" i="0" u="sng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  </a:t>
            </a:r>
            <a:r>
              <a:rPr kumimoji="0" lang="zh-CN" altLang="en-US" sz="2800" b="0" i="0" u="sng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　</a:t>
            </a:r>
            <a:r>
              <a:rPr kumimoji="0" lang="en-US" altLang="zh-CN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m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，施加在绳端的拉力</a:t>
            </a:r>
            <a:r>
              <a:rPr kumimoji="0" lang="en-US" altLang="zh-CN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是</a:t>
            </a:r>
            <a:r>
              <a:rPr kumimoji="0" lang="zh-CN" altLang="en-US" sz="2800" b="0" i="0" u="sng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　</a:t>
            </a:r>
            <a:r>
              <a:rPr kumimoji="0" lang="en-US" altLang="zh-CN" sz="2800" b="0" i="0" u="sng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  </a:t>
            </a:r>
            <a:r>
              <a:rPr kumimoji="0" lang="zh-CN" altLang="en-US" sz="2800" b="0" i="0" u="sng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　</a:t>
            </a:r>
            <a:r>
              <a:rPr kumimoji="0" lang="en-US" altLang="zh-CN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N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，悬挂定滑轮处拉力</a:t>
            </a:r>
            <a:r>
              <a:rPr kumimoji="0" lang="en-US" altLang="zh-CN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F′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是</a:t>
            </a:r>
            <a:r>
              <a:rPr kumimoji="0" lang="zh-CN" altLang="en-US" sz="2800" b="0" i="0" u="sng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　</a:t>
            </a:r>
            <a:r>
              <a:rPr kumimoji="0" lang="en-US" altLang="zh-CN" sz="2800" b="0" i="0" u="sng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  </a:t>
            </a:r>
            <a:r>
              <a:rPr kumimoji="0" lang="zh-CN" altLang="en-US" sz="2800" b="0" i="0" u="sng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　</a:t>
            </a:r>
            <a:r>
              <a:rPr kumimoji="0" lang="en-US" altLang="zh-CN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N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。</a:t>
            </a:r>
            <a:endParaRPr kumimoji="0" lang="zh-CN" altLang="en-US" sz="2800" b="0" i="0" u="none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909238" y="2348880"/>
            <a:ext cx="3946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" name="矩形 4"/>
          <p:cNvSpPr/>
          <p:nvPr/>
        </p:nvSpPr>
        <p:spPr>
          <a:xfrm>
            <a:off x="8976320" y="2348880"/>
            <a:ext cx="3946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6" name="矩形 5"/>
          <p:cNvSpPr/>
          <p:nvPr/>
        </p:nvSpPr>
        <p:spPr>
          <a:xfrm>
            <a:off x="3976944" y="3068960"/>
            <a:ext cx="60465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10</a:t>
            </a: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90439" y="3121804"/>
            <a:ext cx="1057910" cy="3375660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8319697" y="4579303"/>
            <a:ext cx="40427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i="1" dirty="0"/>
              <a:t>F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9506135" y="3131518"/>
            <a:ext cx="48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i="1" dirty="0"/>
              <a:t>F’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0" y="1626235"/>
            <a:ext cx="3668105" cy="3284220"/>
            <a:chOff x="0" y="1626235"/>
            <a:chExt cx="3668105" cy="3284220"/>
          </a:xfrm>
        </p:grpSpPr>
        <p:pic>
          <p:nvPicPr>
            <p:cNvPr id="13" name="图片 12" descr="学练优物理"/>
            <p:cNvPicPr>
              <a:picLocks noChangeAspect="1"/>
            </p:cNvPicPr>
            <p:nvPr/>
          </p:nvPicPr>
          <p:blipFill>
            <a:blip r:embed="rId3" cstate="hqprint"/>
            <a:srcRect/>
            <a:stretch>
              <a:fillRect/>
            </a:stretch>
          </p:blipFill>
          <p:spPr>
            <a:xfrm>
              <a:off x="0" y="1739265"/>
              <a:ext cx="2195195" cy="3171190"/>
            </a:xfrm>
            <a:prstGeom prst="rect">
              <a:avLst/>
            </a:prstGeom>
          </p:spPr>
        </p:pic>
        <p:pic>
          <p:nvPicPr>
            <p:cNvPr id="14" name="图片 13" descr="学练优化学"/>
            <p:cNvPicPr>
              <a:picLocks noChangeAspect="1"/>
            </p:cNvPicPr>
            <p:nvPr/>
          </p:nvPicPr>
          <p:blipFill>
            <a:blip r:embed="rId4" cstate="hqprint"/>
            <a:srcRect/>
            <a:stretch>
              <a:fillRect/>
            </a:stretch>
          </p:blipFill>
          <p:spPr>
            <a:xfrm>
              <a:off x="736310" y="1739265"/>
              <a:ext cx="2133600" cy="3048000"/>
            </a:xfrm>
            <a:prstGeom prst="rect">
              <a:avLst/>
            </a:prstGeom>
          </p:spPr>
        </p:pic>
        <p:pic>
          <p:nvPicPr>
            <p:cNvPr id="15" name="图片 14" descr="学练优生物"/>
            <p:cNvPicPr>
              <a:picLocks noChangeAspect="1"/>
            </p:cNvPicPr>
            <p:nvPr/>
          </p:nvPicPr>
          <p:blipFill>
            <a:blip r:embed="rId5" cstate="hqprint"/>
            <a:srcRect/>
            <a:stretch>
              <a:fillRect/>
            </a:stretch>
          </p:blipFill>
          <p:spPr>
            <a:xfrm>
              <a:off x="1361785" y="1626235"/>
              <a:ext cx="2306320" cy="3115310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3857625" y="1482725"/>
            <a:ext cx="3130605" cy="3202305"/>
            <a:chOff x="3857625" y="1482725"/>
            <a:chExt cx="3130605" cy="3202305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57625" y="1683385"/>
              <a:ext cx="2199640" cy="3001645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 rotWithShape="1">
            <a:blip r:embed="rId7" cstate="hqprint"/>
            <a:srcRect/>
            <a:stretch>
              <a:fillRect/>
            </a:stretch>
          </p:blipFill>
          <p:spPr>
            <a:xfrm>
              <a:off x="4124380" y="1482725"/>
              <a:ext cx="2863850" cy="3183890"/>
            </a:xfrm>
            <a:prstGeom prst="rect">
              <a:avLst/>
            </a:prstGeom>
          </p:spPr>
        </p:pic>
      </p:grpSp>
      <p:pic>
        <p:nvPicPr>
          <p:cNvPr id="19" name="图片 18" descr="时习之物理"/>
          <p:cNvPicPr>
            <a:picLocks noChangeAspect="1"/>
          </p:cNvPicPr>
          <p:nvPr/>
        </p:nvPicPr>
        <p:blipFill>
          <a:blip r:embed="rId8" cstate="hqprint"/>
          <a:srcRect/>
          <a:stretch>
            <a:fillRect/>
          </a:stretch>
        </p:blipFill>
        <p:spPr>
          <a:xfrm>
            <a:off x="6703520" y="1626235"/>
            <a:ext cx="2337435" cy="3078480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3529190" y="6028055"/>
            <a:ext cx="4386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更多精彩，请访问：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www.youyi100.com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54596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初中《学练优》系列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069198" y="5067251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初中《新领程》系列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6778240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初中《时习之》系列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9517114" y="5056216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初中《优干线》系列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149636" y="2369708"/>
            <a:ext cx="2815450" cy="1914419"/>
            <a:chOff x="9149636" y="2369708"/>
            <a:chExt cx="2815450" cy="1914419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 rotWithShape="1">
            <a:blip r:embed="rId9" cstate="hqprint"/>
            <a:srcRect/>
            <a:stretch>
              <a:fillRect/>
            </a:stretch>
          </p:blipFill>
          <p:spPr>
            <a:xfrm rot="273989">
              <a:off x="9159011" y="2369708"/>
              <a:ext cx="2806075" cy="17853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10" cstate="hqprint"/>
            <a:srcRect/>
            <a:stretch>
              <a:fillRect/>
            </a:stretch>
          </p:blipFill>
          <p:spPr>
            <a:xfrm rot="21034940">
              <a:off x="9149636" y="2487677"/>
              <a:ext cx="2758877" cy="179645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</p:grpSp>
      <p:pic>
        <p:nvPicPr>
          <p:cNvPr id="29" name="图片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文本框 29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2" name="圆角矩形 31">
            <a:hlinkClick r:id="rId12"/>
          </p:cNvPr>
          <p:cNvSpPr/>
          <p:nvPr/>
        </p:nvSpPr>
        <p:spPr>
          <a:xfrm>
            <a:off x="8112140" y="6042858"/>
            <a:ext cx="1173163" cy="339725"/>
          </a:xfrm>
          <a:prstGeom prst="round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kumimoji="1" lang="zh-CN" altLang="en-US" sz="1800" b="0" dirty="0">
                <a:solidFill>
                  <a:srgbClr val="4363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点击进入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  <p:bldP spid="24" grpId="0"/>
      <p:bldP spid="2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46ECD790-31A8-400A-AC51-3F7234A39D65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A611F473-4441-46BF-9673-76A7212BD544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1080310A-9E74-49A5-9A65-48E8BD63C326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A4E5B754-239E-4F30-AEA0-355D2D0B93E2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20A59D70-3B30-4ADA-B36D-8C678596B590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72358469-767C-492D-8591-461AD01294F8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622D7CAC-2059-4B50-8F4B-280047DA6246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DD4F4C39-FB22-49FA-9ACE-E3491673C03B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2864F82E-6C39-49DF-A604-6BA5D987C2D6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3990C39B-4BD4-4A56-A499-FA74177BB5AA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582BA559-C9C7-4E06-9FF0-64A4D8BA0B19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5B809406-CAF0-45F9-BD1F-6B3D3EFAC2AB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3C03A547-BF00-4DA4-ABC5-44230A031FD7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1E09AF91-4613-4D92-B963-A6B1106ECCD7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36457BC9-32C5-4DEA-BBE3-10BF831FCFAC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652D0E4D-9CD0-4D83-A4E7-C8CC5ED84EC4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E15EBB1D-0239-465D-880D-CFBD0D9EB90E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3E39335B-7028-418F-B620-0BA716677524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0C412FB5-C6F5-4C65-AA73-8A30B0413374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EAFDEE6F-CBF4-4B5C-9D32-4C83A2AA6C07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BA7A17C-B81B-4E4A-A84A-CB0D01303C24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2B359F59-F535-4E8A-8F35-54030C31102B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C300826B-674F-4084-85B3-CEFF3A2D99B8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11DF67C7-1481-4E84-905F-B5698CF3BCF3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E7F4A4B7-BF3B-4900-95DA-6F627C05BCAF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8B10EF78-D2A5-465A-A0A6-0C4960DF14BC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D1EB5D08-E54A-44B0-9F4B-49E27F3DCFF0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374A91C3-555A-4CEB-8995-7F23A5B21E28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338A8287-83FD-49E4-98B7-B56660EC8272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721E3B3F-ABE3-4998-87FE-3A81AD7B8AA2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96DB04E8-20D5-4C89-8C39-2A1E226FBEB0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0DEBD10B-5E3A-44EA-BBE5-7D1BCB1007A3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87341F3D-EEAB-4FCB-B32E-F97E32278E0F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66C30C98-0C1D-47CA-890D-8925AD5F4787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19A468A9-DB72-432D-A4A0-3AE55980AAEC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42AFFC93-6B67-425A-B964-D8FD72CA9613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98112D12-0D06-4302-A616-302AE1B048FC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EA29F6E7-7E2B-46AD-88F9-5D24EF156CDA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E03B0946-C3CD-4349-9E0E-BCA2DD18D939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12B46ECB-3358-4060-A188-CE76278274AC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C79A646A-CB43-4B40-9793-EA1E245A5E4D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B934B552-D0D8-48B7-AFE6-0D075F1003E4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9B084DA3-8DC9-4F77-8B3E-02EAE8329934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55CFD601-4FA8-4361-B9FF-FA27592A32A5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FE62F0F0-F809-4AEA-BF27-5507E73BE406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AF989E6A-FDE7-4603-8933-1968C72C8138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46C36F43-9CD8-4498-B781-DDE5C03205EF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00FB305A-2998-498A-A911-59F3C0166659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2ED3B8BF-6B9C-4A13-BA05-F2672D57009F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0AA0E011-77D6-4102-BA1F-D6A072DD51BD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186DA30D-79BE-4A3F-9BF9-12E6FAC93152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38AB71DF-3F36-4DF5-B936-3B684D8EE09C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618F8525-EB5F-433D-9ED8-37EF98BF0133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0302B7E6-0FFE-404F-8C65-309ED3E9BBDA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1F088960-0C91-4F5F-9F4D-15B79B160A53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C2672F2F-5EFD-4BB1-9A83-01ABDC6C1A25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DFD01A36-94AA-4287-B446-8D93A365B5F2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0FF50A41-8D14-4E4A-B28D-39D99D3AC7B9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977130" y="960755"/>
            <a:ext cx="1501140" cy="70675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algn="ctr"/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声</a:t>
            </a:r>
            <a:r>
              <a:rPr lang="en-US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 </a:t>
            </a:r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明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882015" y="1806575"/>
            <a:ext cx="10228580" cy="33229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latinLnBrk="0">
              <a:lnSpc>
                <a:spcPct val="150000"/>
              </a:lnSpc>
            </a:pP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本文件著作权为创作公司所有，仅限于教师教学及其他非商业性和非盈利性用途。如发现盗用、转卖、网络传播等侵权行为，本公司将依法追究其相应法律责任。</a:t>
            </a:r>
          </a:p>
          <a:p>
            <a:pPr latinLnBrk="0">
              <a:lnSpc>
                <a:spcPct val="150000"/>
              </a:lnSpc>
            </a:pPr>
            <a:r>
              <a:rPr lang="zh-CN" altLang="en-US" sz="2800" b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部分素材选自网络，如有争议，请联系删改。</a:t>
            </a: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atinLnBrk="0">
              <a:lnSpc>
                <a:spcPct val="150000"/>
              </a:lnSpc>
            </a:pP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23">
            <a:extLst>
              <a:ext uri="{FF2B5EF4-FFF2-40B4-BE49-F238E27FC236}">
                <a16:creationId xmlns:a16="http://schemas.microsoft.com/office/drawing/2014/main" id="{CF0A935C-74CF-4093-8008-E5A32BFBDE26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6EB28BA4-6A4D-4209-A019-1CBFB25001FC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EBB6E6DE-178C-4646-9DC8-52457B2E9F72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22C6E934-7F32-4424-B84D-87CE05B2A1B2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69629121-0C12-4899-B58E-62A4554ADE74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B19A57DA-A3C0-4517-BEFC-123B1F1AD0AC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B7FE78EE-E6B2-4CB4-AEDE-A023735D497D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C46FD471-DC6A-4B7E-816A-C6718563D8EB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F74C7120-0F47-49CE-8D88-2EA05E62E67D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B41BDD8A-2F47-486D-914F-FEB1FAD7E428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F7B92E4D-5B3C-4968-A2C5-A61780B965A2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3187055A-772B-4061-AC76-BA521FB57786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F0C59D94-A5D3-4826-9DCA-FE519E79361F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03468F20-9C36-4FA9-808C-6BE49C6A14F1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D4DDF24B-6ABE-43A5-B956-1BEDE4926928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B9DBD76B-9F7A-4CA9-9F58-AE8530602B51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85A38B9F-396A-43E6-A4A7-D763B2B3048C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9A16638B-F6B1-42AB-AE23-CEA7EE8CF4DE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0A6079B5-898B-42A2-8C47-5034106F4EB3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531A2AA9-7BB9-4D84-A06D-22DCE6956E13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6CB205FF-0FFF-4ADA-BC9E-B3D50A0A289E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3664E956-13F7-4785-A2E4-6C12D8467728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D1A29C5E-7798-49F8-A6F9-915A3BB72EC5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1B0B3321-999B-493E-9F61-8A1E1F987246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91FE09E6-D035-451B-8390-DD7AAB96DA71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F17377B3-A2DB-450E-A3ED-0F8235781ADC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D35C51BB-47E3-4D09-966B-8832E442DAC9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473BD20A-313D-4197-854C-229DD7C81A26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D9594468-1E7B-4FEB-894E-B858DCA6913E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F4B880A7-52C5-41BD-8AE6-221521D792A9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73C92297-B37C-4FF0-A22A-428FF88A194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815434DA-FD75-45C6-96A2-EC436B037E6E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7509945B-DAB6-4C85-8639-4AA6523B2B1E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44B4EDE2-8315-440C-A55B-927F77D2DD03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9708B0F0-9923-4736-876C-171DF2259C87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6DC5856A-28C2-4DE7-B5F5-AA9BBCCBDDD3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62BC6937-BD35-48CC-B550-15C8BFBBF43F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496AF6A9-FCAD-4054-BEBC-253156ED73D4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ECDD2892-F190-421D-A684-4408A598D8F4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B9383EBE-AF02-4BB2-9EC7-CEA1A5AB75C3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20DD80F4-15CB-4575-BD60-1CB3AE7AF2CD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C29E16A7-111C-4314-81DB-7CA80649B2AD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7D937067-46FC-4651-B940-2252ABE92C0F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0332BFFA-55C4-4980-8F67-06E3D1028428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9639B2DB-5C67-4433-BB67-508E3DEFC5C0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0D964448-6BCB-42A3-97E2-EA4113F9E239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67EF758B-2604-448B-9776-ACDCE26A555D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E872B45B-715C-4A96-8B93-07929B7484C2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EE5ADD72-D63A-4F08-BBD1-40987DC15AF1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38BC02EE-AABF-4836-99C7-40D2AD7CFD23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81390A91-A2B6-4760-A671-C1D94DE4CA64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FAEB4C2A-D2EE-4006-8449-FA72A7F60C9D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4FE94511-8A5D-42A2-B35E-CAB607CE7954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1AC2AF86-D6D3-4494-AAF2-3C434B984C11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F5AF565D-DC08-4269-969F-556F4E19B8C8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id="{1E11771B-70A3-43D6-80F2-3463AB272647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id="{F00D7936-46CA-4D04-B02D-20ABEA532744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id="{EF2E8D7A-488B-4FDD-8626-2C32D4C74C2D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2095583" y="3138842"/>
            <a:ext cx="8377238" cy="679450"/>
            <a:chOff x="2111375" y="3579813"/>
            <a:chExt cx="8377238" cy="679450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2927350" y="3608372"/>
              <a:ext cx="7561263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了解轮轴和斜面的简单应用。</a:t>
              </a:r>
            </a:p>
          </p:txBody>
        </p:sp>
        <p:grpSp>
          <p:nvGrpSpPr>
            <p:cNvPr id="12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11"/>
              <p:cNvSpPr txBox="1">
                <a:spLocks noChangeArrowheads="1"/>
              </p:cNvSpPr>
              <p:nvPr/>
            </p:nvSpPr>
            <p:spPr bwMode="auto">
              <a:xfrm>
                <a:off x="7044575" y="4521020"/>
                <a:ext cx="635443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2089233" y="2000604"/>
            <a:ext cx="8743950" cy="700088"/>
            <a:chOff x="2105025" y="2441575"/>
            <a:chExt cx="8743950" cy="700088"/>
          </a:xfrm>
        </p:grpSpPr>
        <p:sp>
          <p:nvSpPr>
            <p:cNvPr id="16" name="矩形 1"/>
            <p:cNvSpPr>
              <a:spLocks noChangeArrowheads="1"/>
            </p:cNvSpPr>
            <p:nvPr/>
          </p:nvSpPr>
          <p:spPr bwMode="auto">
            <a:xfrm>
              <a:off x="2927350" y="2492359"/>
              <a:ext cx="7921625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知道滑轮组的使用及特点；</a:t>
              </a:r>
              <a:r>
                <a:rPr lang="zh-CN" altLang="en-US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（重点）</a:t>
              </a:r>
            </a:p>
          </p:txBody>
        </p:sp>
        <p:grpSp>
          <p:nvGrpSpPr>
            <p:cNvPr id="17" name="组合 1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18" name="椭圆 1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7"/>
              <p:cNvSpPr txBox="1">
                <a:spLocks noChangeArrowheads="1"/>
              </p:cNvSpPr>
              <p:nvPr/>
            </p:nvSpPr>
            <p:spPr bwMode="auto">
              <a:xfrm>
                <a:off x="7019898" y="1585499"/>
                <a:ext cx="621001" cy="536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5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4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917825" y="2104390"/>
            <a:ext cx="1803400" cy="2926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195" name="Picture 5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933027" y="2058988"/>
            <a:ext cx="1511300" cy="318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75" name="Picture 7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471285" y="1972945"/>
            <a:ext cx="2131060" cy="319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776" name="Picture 8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0153015" y="1972945"/>
            <a:ext cx="1412240" cy="3288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777" name="AutoShape 9"/>
          <p:cNvSpPr/>
          <p:nvPr/>
        </p:nvSpPr>
        <p:spPr>
          <a:xfrm>
            <a:off x="5417706" y="3388044"/>
            <a:ext cx="648236" cy="358775"/>
          </a:xfrm>
          <a:prstGeom prst="rightArrow">
            <a:avLst>
              <a:gd name="adj1" fmla="val 50000"/>
              <a:gd name="adj2" fmla="val 55199"/>
            </a:avLst>
          </a:prstGeom>
          <a:solidFill>
            <a:srgbClr val="008080"/>
          </a:solidFill>
          <a:ln w="19050" cap="flat" cmpd="sng">
            <a:noFill/>
            <a:prstDash val="solid"/>
            <a:miter/>
            <a:headEnd type="none" w="med" len="med"/>
            <a:tailEnd type="none" w="med" len="med"/>
          </a:ln>
        </p:spPr>
        <p:txBody>
          <a:bodyPr wrap="none" anchor="ctr"/>
          <a:lstStyle/>
          <a:p>
            <a:pPr>
              <a:buFont typeface="Arial" panose="020B0604020202020204" pitchFamily="34" charset="0"/>
              <a:buNone/>
              <a:defRPr/>
            </a:pPr>
            <a:endParaRPr lang="zh-CN" altLang="en-US" sz="2800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782" name="Text Box 4"/>
          <p:cNvSpPr txBox="1">
            <a:spLocks noChangeArrowheads="1"/>
          </p:cNvSpPr>
          <p:nvPr/>
        </p:nvSpPr>
        <p:spPr bwMode="auto">
          <a:xfrm>
            <a:off x="1055440" y="1066676"/>
            <a:ext cx="7137400" cy="58176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定滑轮与动滑轮的组合叫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滑轮组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745427" y="5621554"/>
            <a:ext cx="8641030" cy="721900"/>
          </a:xfrm>
          <a:prstGeom prst="roundRect">
            <a:avLst>
              <a:gd name="adj" fmla="val 16667"/>
            </a:avLst>
          </a:prstGeom>
          <a:solidFill>
            <a:schemeClr val="bg2"/>
          </a:solidFill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b="1"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结论：</a:t>
            </a:r>
            <a:r>
              <a:rPr lang="zh-CN" altLang="en-US" sz="2800"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使用滑轮组既可以省力；又可以改变力的方向。</a:t>
            </a:r>
          </a:p>
        </p:txBody>
      </p:sp>
      <p:grpSp>
        <p:nvGrpSpPr>
          <p:cNvPr id="17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8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0" name="矩形 19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1" name="矩形 20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9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滑轮组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774065" y="1957705"/>
            <a:ext cx="3924935" cy="3384550"/>
          </a:xfrm>
          <a:prstGeom prst="rect">
            <a:avLst/>
          </a:prstGeom>
          <a:noFill/>
          <a:ln w="22225" cmpd="sng">
            <a:solidFill>
              <a:srgbClr val="00808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2275840" y="3293745"/>
            <a:ext cx="641985" cy="6451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solidFill>
                  <a:srgbClr val="008080"/>
                </a:solidFill>
              </a:rPr>
              <a:t>＋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8774430" y="3224849"/>
            <a:ext cx="120650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或者</a:t>
            </a:r>
          </a:p>
        </p:txBody>
      </p:sp>
      <p:sp>
        <p:nvSpPr>
          <p:cNvPr id="22" name="矩形 21"/>
          <p:cNvSpPr>
            <a:spLocks noChangeArrowheads="1"/>
          </p:cNvSpPr>
          <p:nvPr/>
        </p:nvSpPr>
        <p:spPr bwMode="auto">
          <a:xfrm>
            <a:off x="8018462" y="1298273"/>
            <a:ext cx="3924935" cy="58176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还有别的绕线方法吗？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2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2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2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7" grpId="0" bldLvl="0" animBg="1"/>
      <p:bldP spid="32782" grpId="0"/>
      <p:bldP spid="7" grpId="0" bldLvl="0" animBg="1"/>
      <p:bldP spid="4" grpId="0"/>
      <p:bldP spid="22" grpId="0" bldLvl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圆角矩形 7"/>
          <p:cNvSpPr>
            <a:spLocks noChangeArrowheads="1"/>
          </p:cNvSpPr>
          <p:nvPr/>
        </p:nvSpPr>
        <p:spPr bwMode="auto">
          <a:xfrm>
            <a:off x="2320329" y="807334"/>
            <a:ext cx="4899541" cy="578882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buFontTx/>
              <a:buNone/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这两种绕线方法有什么不同？</a:t>
            </a:r>
          </a:p>
        </p:txBody>
      </p:sp>
      <p:pic>
        <p:nvPicPr>
          <p:cNvPr id="33805" name="Picture 13"/>
          <p:cNvPicPr>
            <a:picLocks noChangeAspect="1" noChangeArrowheads="1"/>
          </p:cNvPicPr>
          <p:nvPr/>
        </p:nvPicPr>
        <p:blipFill rotWithShape="1">
          <a:blip r:embed="rId2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20682"/>
          <a:stretch>
            <a:fillRect/>
          </a:stretch>
        </p:blipFill>
        <p:spPr bwMode="auto">
          <a:xfrm>
            <a:off x="1066285" y="1767216"/>
            <a:ext cx="997267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806" name="Picture 14"/>
          <p:cNvPicPr>
            <a:picLocks noChangeAspect="1" noChangeArrowheads="1"/>
          </p:cNvPicPr>
          <p:nvPr/>
        </p:nvPicPr>
        <p:blipFill rotWithShape="1">
          <a:blip r:embed="rId3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24206"/>
          <a:stretch>
            <a:fillRect/>
          </a:stretch>
        </p:blipFill>
        <p:spPr bwMode="auto">
          <a:xfrm>
            <a:off x="3587735" y="1766735"/>
            <a:ext cx="924089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19" name="Rectangle 6"/>
          <p:cNvSpPr>
            <a:spLocks noChangeArrowheads="1"/>
          </p:cNvSpPr>
          <p:nvPr/>
        </p:nvSpPr>
        <p:spPr bwMode="auto">
          <a:xfrm>
            <a:off x="6528048" y="2539003"/>
            <a:ext cx="3828415" cy="2470418"/>
          </a:xfrm>
          <a:prstGeom prst="roundRect">
            <a:avLst>
              <a:gd name="adj" fmla="val 9707"/>
            </a:avLst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30000"/>
              </a:lnSpc>
              <a:buFontTx/>
              <a:buNone/>
            </a:pPr>
            <a:r>
              <a:rPr lang="en-US" altLang="zh-CN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绳子的起点</a:t>
            </a:r>
          </a:p>
          <a:p>
            <a:pPr>
              <a:lnSpc>
                <a:spcPct val="130000"/>
              </a:lnSpc>
              <a:buFontTx/>
              <a:buNone/>
            </a:pPr>
            <a:r>
              <a:rPr lang="en-US" altLang="zh-CN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拉力的方向</a:t>
            </a:r>
          </a:p>
          <a:p>
            <a:pPr>
              <a:lnSpc>
                <a:spcPct val="130000"/>
              </a:lnSpc>
              <a:buFontTx/>
              <a:buNone/>
            </a:pPr>
            <a:r>
              <a:rPr lang="en-US" altLang="zh-CN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拉力的大小</a:t>
            </a:r>
          </a:p>
          <a:p>
            <a:pPr>
              <a:lnSpc>
                <a:spcPct val="130000"/>
              </a:lnSpc>
              <a:buFontTx/>
              <a:buNone/>
            </a:pPr>
            <a:r>
              <a:rPr lang="en-US" altLang="zh-CN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4.</a:t>
            </a:r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移动的距离</a:t>
            </a:r>
          </a:p>
        </p:txBody>
      </p:sp>
      <p:sp>
        <p:nvSpPr>
          <p:cNvPr id="4" name="TextBox 1"/>
          <p:cNvSpPr txBox="1"/>
          <p:nvPr/>
        </p:nvSpPr>
        <p:spPr>
          <a:xfrm>
            <a:off x="992694" y="807334"/>
            <a:ext cx="1059063" cy="57888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buFontTx/>
              <a:buNone/>
              <a:defRPr/>
            </a:pPr>
            <a:r>
              <a:rPr lang="zh-CN" sz="2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讨 论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6655400" y="2060848"/>
            <a:ext cx="1960880" cy="4781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zh-CN" altLang="en-US" sz="2800" b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思考角度：</a:t>
            </a:r>
          </a:p>
        </p:txBody>
      </p:sp>
      <p:sp>
        <p:nvSpPr>
          <p:cNvPr id="22" name="Text Box 19"/>
          <p:cNvSpPr txBox="1">
            <a:spLocks noChangeArrowheads="1"/>
          </p:cNvSpPr>
          <p:nvPr/>
        </p:nvSpPr>
        <p:spPr bwMode="auto">
          <a:xfrm>
            <a:off x="1963571" y="2941292"/>
            <a:ext cx="38504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sp>
        <p:nvSpPr>
          <p:cNvPr id="23" name="Text Box 19"/>
          <p:cNvSpPr txBox="1">
            <a:spLocks noChangeArrowheads="1"/>
          </p:cNvSpPr>
          <p:nvPr/>
        </p:nvSpPr>
        <p:spPr bwMode="auto">
          <a:xfrm>
            <a:off x="4386990" y="3679008"/>
            <a:ext cx="38504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13319" grpId="0" bldLvl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9"/>
          <p:cNvGrpSpPr/>
          <p:nvPr/>
        </p:nvGrpSpPr>
        <p:grpSpPr bwMode="auto">
          <a:xfrm>
            <a:off x="-101600" y="404813"/>
            <a:ext cx="4757439" cy="523220"/>
            <a:chOff x="0" y="623478"/>
            <a:chExt cx="4193585" cy="459160"/>
          </a:xfrm>
        </p:grpSpPr>
        <p:grpSp>
          <p:nvGrpSpPr>
            <p:cNvPr id="4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6" name="矩形 5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5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421924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探究使用滑轮组的特点</a:t>
              </a:r>
            </a:p>
          </p:txBody>
        </p:sp>
      </p:grpSp>
      <p:pic>
        <p:nvPicPr>
          <p:cNvPr id="8" name="Picture 13"/>
          <p:cNvPicPr>
            <a:picLocks noChangeAspect="1" noChangeArrowheads="1"/>
          </p:cNvPicPr>
          <p:nvPr/>
        </p:nvPicPr>
        <p:blipFill rotWithShape="1">
          <a:blip r:embed="rId2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20682"/>
          <a:stretch>
            <a:fillRect/>
          </a:stretch>
        </p:blipFill>
        <p:spPr bwMode="auto">
          <a:xfrm>
            <a:off x="694432" y="1470426"/>
            <a:ext cx="997267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Picture 14"/>
          <p:cNvPicPr>
            <a:picLocks noChangeAspect="1" noChangeArrowheads="1"/>
          </p:cNvPicPr>
          <p:nvPr/>
        </p:nvPicPr>
        <p:blipFill rotWithShape="1">
          <a:blip r:embed="rId3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24206"/>
          <a:stretch>
            <a:fillRect/>
          </a:stretch>
        </p:blipFill>
        <p:spPr bwMode="auto">
          <a:xfrm>
            <a:off x="2062584" y="1484784"/>
            <a:ext cx="924089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 Box 19"/>
          <p:cNvSpPr txBox="1">
            <a:spLocks noChangeArrowheads="1"/>
          </p:cNvSpPr>
          <p:nvPr/>
        </p:nvSpPr>
        <p:spPr bwMode="auto">
          <a:xfrm>
            <a:off x="1591718" y="2644502"/>
            <a:ext cx="38504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sp>
        <p:nvSpPr>
          <p:cNvPr id="11" name="Text Box 19"/>
          <p:cNvSpPr txBox="1">
            <a:spLocks noChangeArrowheads="1"/>
          </p:cNvSpPr>
          <p:nvPr/>
        </p:nvSpPr>
        <p:spPr bwMode="auto">
          <a:xfrm>
            <a:off x="2861839" y="3397057"/>
            <a:ext cx="38504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3503713" y="1484784"/>
          <a:ext cx="8064895" cy="3770532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9397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98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67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921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409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081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41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152128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物重</a:t>
                      </a:r>
                      <a:r>
                        <a:rPr lang="en-US" altLang="zh-CN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G/N</a:t>
                      </a:r>
                      <a:endParaRPr lang="zh-CN" altLang="en-US" sz="2400" b="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物体移动方向</a:t>
                      </a:r>
                    </a:p>
                  </a:txBody>
                  <a:tcP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物体移动距离</a:t>
                      </a:r>
                      <a:r>
                        <a:rPr lang="en-US" altLang="zh-CN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h/m</a:t>
                      </a:r>
                      <a:endParaRPr lang="zh-CN" altLang="en-US" sz="2400" b="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与动滑轮相连的绳子段数</a:t>
                      </a:r>
                      <a:r>
                        <a:rPr lang="en-US" altLang="zh-CN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n</a:t>
                      </a:r>
                      <a:endParaRPr lang="zh-CN" altLang="en-US" sz="2400" b="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拉力</a:t>
                      </a:r>
                      <a:r>
                        <a:rPr lang="en-US" altLang="zh-CN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F/N</a:t>
                      </a:r>
                      <a:endParaRPr lang="zh-CN" altLang="en-US" sz="2400" b="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拉力方向</a:t>
                      </a:r>
                    </a:p>
                  </a:txBody>
                  <a:tcP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拉力移动距离</a:t>
                      </a:r>
                      <a:r>
                        <a:rPr lang="en-US" altLang="zh-CN" sz="24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s/m</a:t>
                      </a:r>
                      <a:endParaRPr lang="zh-CN" altLang="en-US" sz="2400" b="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5453"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5453"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5453"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45453"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文本框 12"/>
          <p:cNvSpPr txBox="1"/>
          <p:nvPr/>
        </p:nvSpPr>
        <p:spPr>
          <a:xfrm>
            <a:off x="3503712" y="2779371"/>
            <a:ext cx="79928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0.5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0.1           2         0.3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向下   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0.2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3503712" y="3415563"/>
            <a:ext cx="79928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1.5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0.05         2         0.8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向下   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0.1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3504617" y="4051755"/>
            <a:ext cx="79928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0.5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0.1           3         0.2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0.3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3500703" y="4687947"/>
            <a:ext cx="79928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1.5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0.05         3         0.5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0.15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92694" y="807334"/>
            <a:ext cx="3086814" cy="57888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buFontTx/>
              <a:buNone/>
              <a:defRPr/>
            </a:pPr>
            <a:r>
              <a:rPr lang="zh-CN" altLang="en-US" sz="2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使用滑轮组的特点</a:t>
            </a:r>
            <a:endParaRPr lang="zh-CN" sz="2800" b="1" dirty="0">
              <a:solidFill>
                <a:srgbClr val="008080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015803" y="1628800"/>
            <a:ext cx="2520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拉力的方向：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1015803" y="2564904"/>
            <a:ext cx="2520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拉力的大小：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1015803" y="3501008"/>
            <a:ext cx="42161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拉力作用点移动的距离：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3971764" y="1628800"/>
            <a:ext cx="38524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可以改变拉力的方向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3971764" y="2564904"/>
            <a:ext cx="38524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绕线越多越省力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5627949" y="3501008"/>
            <a:ext cx="38524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绕线越多越费距离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1015803" y="4794179"/>
            <a:ext cx="10185814" cy="11580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使用滑轮组既可以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省力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，又可以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改变力的方向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，但不能既省力又省距离。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7856334" y="2673370"/>
            <a:ext cx="1330325" cy="2214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380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？</a:t>
            </a:r>
          </a:p>
        </p:txBody>
      </p:sp>
      <p:sp>
        <p:nvSpPr>
          <p:cNvPr id="5" name="椭圆 4"/>
          <p:cNvSpPr/>
          <p:nvPr/>
        </p:nvSpPr>
        <p:spPr>
          <a:xfrm>
            <a:off x="1049769" y="1988840"/>
            <a:ext cx="6075680" cy="4246245"/>
          </a:xfrm>
          <a:prstGeom prst="ellipse">
            <a:avLst/>
          </a:prstGeom>
          <a:noFill/>
          <a:ln w="25400" cmpd="sng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圆角矩形 7"/>
          <p:cNvSpPr>
            <a:spLocks noChangeArrowheads="1"/>
          </p:cNvSpPr>
          <p:nvPr/>
        </p:nvSpPr>
        <p:spPr bwMode="auto">
          <a:xfrm>
            <a:off x="2477199" y="916111"/>
            <a:ext cx="8443337" cy="578882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buFontTx/>
              <a:buNone/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利用两个定滑轮和两个动滑轮，可以怎样绕绳子呢？</a:t>
            </a:r>
          </a:p>
        </p:txBody>
      </p:sp>
      <p:pic>
        <p:nvPicPr>
          <p:cNvPr id="11267" name="Picture 8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9917236" y="2244903"/>
            <a:ext cx="1003300" cy="3733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268" name="图片 14344" descr="双滑轮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EEEDF3">
                  <a:alpha val="100000"/>
                </a:srgbClr>
              </a:clrFrom>
              <a:clrTo>
                <a:srgbClr val="EEEDF3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91189" y="1988840"/>
            <a:ext cx="1308100" cy="26981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269" name="图片 14346" descr="C:\Users\Administrator\Desktop\图片1.png图片1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C9E0D8">
                  <a:alpha val="100000"/>
                </a:srgbClr>
              </a:clrFrom>
              <a:clrTo>
                <a:srgbClr val="C9E0D8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667624" y="1988840"/>
            <a:ext cx="2112645" cy="24136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组合 14349"/>
          <p:cNvGrpSpPr/>
          <p:nvPr/>
        </p:nvGrpSpPr>
        <p:grpSpPr bwMode="auto">
          <a:xfrm>
            <a:off x="4136435" y="5212269"/>
            <a:ext cx="2819400" cy="585787"/>
            <a:chOff x="3532" y="3407"/>
            <a:chExt cx="1099" cy="340"/>
          </a:xfrm>
        </p:grpSpPr>
        <p:sp>
          <p:nvSpPr>
            <p:cNvPr id="11276" name="任意多边形 14347"/>
            <p:cNvSpPr>
              <a:spLocks noChangeArrowheads="1"/>
            </p:cNvSpPr>
            <p:nvPr/>
          </p:nvSpPr>
          <p:spPr bwMode="auto">
            <a:xfrm>
              <a:off x="3532" y="3407"/>
              <a:ext cx="1099" cy="340"/>
            </a:xfrm>
            <a:custGeom>
              <a:avLst/>
              <a:gdLst>
                <a:gd name="T0" fmla="*/ 0 w 1099"/>
                <a:gd name="T1" fmla="*/ 141 h 465"/>
                <a:gd name="T2" fmla="*/ 310 w 1099"/>
                <a:gd name="T3" fmla="*/ 22 h 465"/>
                <a:gd name="T4" fmla="*/ 472 w 1099"/>
                <a:gd name="T5" fmla="*/ 15 h 465"/>
                <a:gd name="T6" fmla="*/ 517 w 1099"/>
                <a:gd name="T7" fmla="*/ 111 h 465"/>
                <a:gd name="T8" fmla="*/ 576 w 1099"/>
                <a:gd name="T9" fmla="*/ 118 h 465"/>
                <a:gd name="T10" fmla="*/ 628 w 1099"/>
                <a:gd name="T11" fmla="*/ 155 h 465"/>
                <a:gd name="T12" fmla="*/ 509 w 1099"/>
                <a:gd name="T13" fmla="*/ 192 h 465"/>
                <a:gd name="T14" fmla="*/ 384 w 1099"/>
                <a:gd name="T15" fmla="*/ 170 h 465"/>
                <a:gd name="T16" fmla="*/ 264 w 1099"/>
                <a:gd name="T17" fmla="*/ 209 h 465"/>
                <a:gd name="T18" fmla="*/ 251 w 1099"/>
                <a:gd name="T19" fmla="*/ 288 h 465"/>
                <a:gd name="T20" fmla="*/ 292 w 1099"/>
                <a:gd name="T21" fmla="*/ 322 h 465"/>
                <a:gd name="T22" fmla="*/ 434 w 1099"/>
                <a:gd name="T23" fmla="*/ 350 h 465"/>
                <a:gd name="T24" fmla="*/ 805 w 1099"/>
                <a:gd name="T25" fmla="*/ 355 h 465"/>
                <a:gd name="T26" fmla="*/ 989 w 1099"/>
                <a:gd name="T27" fmla="*/ 347 h 465"/>
                <a:gd name="T28" fmla="*/ 1085 w 1099"/>
                <a:gd name="T29" fmla="*/ 384 h 465"/>
                <a:gd name="T30" fmla="*/ 1071 w 1099"/>
                <a:gd name="T31" fmla="*/ 465 h 4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99"/>
                <a:gd name="T49" fmla="*/ 0 h 465"/>
                <a:gd name="T50" fmla="*/ 1099 w 1099"/>
                <a:gd name="T51" fmla="*/ 465 h 46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99" h="465">
                  <a:moveTo>
                    <a:pt x="0" y="141"/>
                  </a:moveTo>
                  <a:cubicBezTo>
                    <a:pt x="52" y="120"/>
                    <a:pt x="231" y="43"/>
                    <a:pt x="310" y="22"/>
                  </a:cubicBezTo>
                  <a:cubicBezTo>
                    <a:pt x="389" y="1"/>
                    <a:pt x="438" y="0"/>
                    <a:pt x="472" y="15"/>
                  </a:cubicBezTo>
                  <a:cubicBezTo>
                    <a:pt x="506" y="30"/>
                    <a:pt x="500" y="94"/>
                    <a:pt x="517" y="111"/>
                  </a:cubicBezTo>
                  <a:cubicBezTo>
                    <a:pt x="534" y="128"/>
                    <a:pt x="558" y="111"/>
                    <a:pt x="576" y="118"/>
                  </a:cubicBezTo>
                  <a:cubicBezTo>
                    <a:pt x="594" y="125"/>
                    <a:pt x="639" y="143"/>
                    <a:pt x="628" y="155"/>
                  </a:cubicBezTo>
                  <a:cubicBezTo>
                    <a:pt x="617" y="167"/>
                    <a:pt x="550" y="189"/>
                    <a:pt x="509" y="192"/>
                  </a:cubicBezTo>
                  <a:cubicBezTo>
                    <a:pt x="468" y="195"/>
                    <a:pt x="425" y="167"/>
                    <a:pt x="384" y="170"/>
                  </a:cubicBezTo>
                  <a:cubicBezTo>
                    <a:pt x="343" y="173"/>
                    <a:pt x="286" y="189"/>
                    <a:pt x="264" y="209"/>
                  </a:cubicBezTo>
                  <a:cubicBezTo>
                    <a:pt x="242" y="229"/>
                    <a:pt x="246" y="269"/>
                    <a:pt x="251" y="288"/>
                  </a:cubicBezTo>
                  <a:cubicBezTo>
                    <a:pt x="256" y="307"/>
                    <a:pt x="262" y="312"/>
                    <a:pt x="292" y="322"/>
                  </a:cubicBezTo>
                  <a:cubicBezTo>
                    <a:pt x="322" y="332"/>
                    <a:pt x="349" y="345"/>
                    <a:pt x="434" y="350"/>
                  </a:cubicBezTo>
                  <a:cubicBezTo>
                    <a:pt x="519" y="355"/>
                    <a:pt x="713" y="355"/>
                    <a:pt x="805" y="355"/>
                  </a:cubicBezTo>
                  <a:cubicBezTo>
                    <a:pt x="897" y="355"/>
                    <a:pt x="942" y="342"/>
                    <a:pt x="989" y="347"/>
                  </a:cubicBezTo>
                  <a:cubicBezTo>
                    <a:pt x="1036" y="352"/>
                    <a:pt x="1071" y="364"/>
                    <a:pt x="1085" y="384"/>
                  </a:cubicBezTo>
                  <a:cubicBezTo>
                    <a:pt x="1099" y="404"/>
                    <a:pt x="1074" y="448"/>
                    <a:pt x="1071" y="465"/>
                  </a:cubicBezTo>
                </a:path>
              </a:pathLst>
            </a:custGeom>
            <a:noFill/>
            <a:ln w="28575">
              <a:solidFill>
                <a:srgbClr val="B2B2B2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277" name="任意多边形 14348"/>
            <p:cNvSpPr>
              <a:spLocks noChangeArrowheads="1"/>
            </p:cNvSpPr>
            <p:nvPr/>
          </p:nvSpPr>
          <p:spPr bwMode="auto">
            <a:xfrm>
              <a:off x="3532" y="3407"/>
              <a:ext cx="1099" cy="340"/>
            </a:xfrm>
            <a:custGeom>
              <a:avLst/>
              <a:gdLst>
                <a:gd name="T0" fmla="*/ 0 w 1099"/>
                <a:gd name="T1" fmla="*/ 141 h 465"/>
                <a:gd name="T2" fmla="*/ 310 w 1099"/>
                <a:gd name="T3" fmla="*/ 22 h 465"/>
                <a:gd name="T4" fmla="*/ 472 w 1099"/>
                <a:gd name="T5" fmla="*/ 15 h 465"/>
                <a:gd name="T6" fmla="*/ 517 w 1099"/>
                <a:gd name="T7" fmla="*/ 111 h 465"/>
                <a:gd name="T8" fmla="*/ 576 w 1099"/>
                <a:gd name="T9" fmla="*/ 118 h 465"/>
                <a:gd name="T10" fmla="*/ 628 w 1099"/>
                <a:gd name="T11" fmla="*/ 155 h 465"/>
                <a:gd name="T12" fmla="*/ 509 w 1099"/>
                <a:gd name="T13" fmla="*/ 192 h 465"/>
                <a:gd name="T14" fmla="*/ 384 w 1099"/>
                <a:gd name="T15" fmla="*/ 170 h 465"/>
                <a:gd name="T16" fmla="*/ 264 w 1099"/>
                <a:gd name="T17" fmla="*/ 209 h 465"/>
                <a:gd name="T18" fmla="*/ 251 w 1099"/>
                <a:gd name="T19" fmla="*/ 288 h 465"/>
                <a:gd name="T20" fmla="*/ 292 w 1099"/>
                <a:gd name="T21" fmla="*/ 322 h 465"/>
                <a:gd name="T22" fmla="*/ 434 w 1099"/>
                <a:gd name="T23" fmla="*/ 350 h 465"/>
                <a:gd name="T24" fmla="*/ 805 w 1099"/>
                <a:gd name="T25" fmla="*/ 355 h 465"/>
                <a:gd name="T26" fmla="*/ 989 w 1099"/>
                <a:gd name="T27" fmla="*/ 347 h 465"/>
                <a:gd name="T28" fmla="*/ 1085 w 1099"/>
                <a:gd name="T29" fmla="*/ 384 h 465"/>
                <a:gd name="T30" fmla="*/ 1071 w 1099"/>
                <a:gd name="T31" fmla="*/ 465 h 4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99"/>
                <a:gd name="T49" fmla="*/ 0 h 465"/>
                <a:gd name="T50" fmla="*/ 1099 w 1099"/>
                <a:gd name="T51" fmla="*/ 465 h 46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99" h="465">
                  <a:moveTo>
                    <a:pt x="0" y="141"/>
                  </a:moveTo>
                  <a:cubicBezTo>
                    <a:pt x="52" y="120"/>
                    <a:pt x="231" y="43"/>
                    <a:pt x="310" y="22"/>
                  </a:cubicBezTo>
                  <a:cubicBezTo>
                    <a:pt x="389" y="1"/>
                    <a:pt x="438" y="0"/>
                    <a:pt x="472" y="15"/>
                  </a:cubicBezTo>
                  <a:cubicBezTo>
                    <a:pt x="506" y="30"/>
                    <a:pt x="500" y="94"/>
                    <a:pt x="517" y="111"/>
                  </a:cubicBezTo>
                  <a:cubicBezTo>
                    <a:pt x="534" y="128"/>
                    <a:pt x="558" y="111"/>
                    <a:pt x="576" y="118"/>
                  </a:cubicBezTo>
                  <a:cubicBezTo>
                    <a:pt x="594" y="125"/>
                    <a:pt x="639" y="143"/>
                    <a:pt x="628" y="155"/>
                  </a:cubicBezTo>
                  <a:cubicBezTo>
                    <a:pt x="617" y="167"/>
                    <a:pt x="550" y="189"/>
                    <a:pt x="509" y="192"/>
                  </a:cubicBezTo>
                  <a:cubicBezTo>
                    <a:pt x="468" y="195"/>
                    <a:pt x="425" y="167"/>
                    <a:pt x="384" y="170"/>
                  </a:cubicBezTo>
                  <a:cubicBezTo>
                    <a:pt x="343" y="173"/>
                    <a:pt x="286" y="189"/>
                    <a:pt x="264" y="209"/>
                  </a:cubicBezTo>
                  <a:cubicBezTo>
                    <a:pt x="242" y="229"/>
                    <a:pt x="246" y="269"/>
                    <a:pt x="251" y="288"/>
                  </a:cubicBezTo>
                  <a:cubicBezTo>
                    <a:pt x="256" y="307"/>
                    <a:pt x="262" y="312"/>
                    <a:pt x="292" y="322"/>
                  </a:cubicBezTo>
                  <a:cubicBezTo>
                    <a:pt x="322" y="332"/>
                    <a:pt x="349" y="345"/>
                    <a:pt x="434" y="350"/>
                  </a:cubicBezTo>
                  <a:cubicBezTo>
                    <a:pt x="519" y="355"/>
                    <a:pt x="713" y="355"/>
                    <a:pt x="805" y="355"/>
                  </a:cubicBezTo>
                  <a:cubicBezTo>
                    <a:pt x="897" y="355"/>
                    <a:pt x="942" y="342"/>
                    <a:pt x="989" y="347"/>
                  </a:cubicBezTo>
                  <a:cubicBezTo>
                    <a:pt x="1036" y="352"/>
                    <a:pt x="1071" y="364"/>
                    <a:pt x="1085" y="384"/>
                  </a:cubicBezTo>
                  <a:cubicBezTo>
                    <a:pt x="1099" y="404"/>
                    <a:pt x="1074" y="448"/>
                    <a:pt x="1071" y="465"/>
                  </a:cubicBezTo>
                </a:path>
              </a:pathLst>
            </a:custGeom>
            <a:noFill/>
            <a:ln w="19050">
              <a:solidFill>
                <a:srgbClr val="969696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pic>
        <p:nvPicPr>
          <p:cNvPr id="11271" name="图片 14350" descr="钩码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EFEFE">
                  <a:alpha val="100000"/>
                </a:srgbClr>
              </a:clrFrom>
              <a:clrTo>
                <a:srgbClr val="FEFEFE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994649" y="4686955"/>
            <a:ext cx="1896745" cy="952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1"/>
          <p:cNvSpPr txBox="1"/>
          <p:nvPr/>
        </p:nvSpPr>
        <p:spPr>
          <a:xfrm>
            <a:off x="1114848" y="912813"/>
            <a:ext cx="1310700" cy="57888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buFontTx/>
              <a:buNone/>
              <a:defRPr/>
            </a:pPr>
            <a:r>
              <a:rPr lang="zh-CN" sz="2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试一试</a:t>
            </a:r>
          </a:p>
        </p:txBody>
      </p:sp>
      <p:sp>
        <p:nvSpPr>
          <p:cNvPr id="32777" name="AutoShape 9"/>
          <p:cNvSpPr/>
          <p:nvPr/>
        </p:nvSpPr>
        <p:spPr>
          <a:xfrm>
            <a:off x="7620114" y="3550940"/>
            <a:ext cx="1802765" cy="459740"/>
          </a:xfrm>
          <a:prstGeom prst="rightArrow">
            <a:avLst>
              <a:gd name="adj1" fmla="val 50000"/>
              <a:gd name="adj2" fmla="val 102348"/>
            </a:avLst>
          </a:prstGeom>
          <a:solidFill>
            <a:srgbClr val="0070C0"/>
          </a:solidFill>
          <a:ln w="19050" cap="flat" cmpd="sng">
            <a:noFill/>
            <a:prstDash val="solid"/>
            <a:miter/>
            <a:headEnd type="none" w="med" len="med"/>
            <a:tailEnd type="none" w="med" len="med"/>
          </a:ln>
        </p:spPr>
        <p:txBody>
          <a:bodyPr wrap="none" anchor="ctr"/>
          <a:lstStyle/>
          <a:p>
            <a:pPr>
              <a:buFont typeface="Arial" panose="020B0604020202020204" pitchFamily="34" charset="0"/>
              <a:buNone/>
              <a:defRPr/>
            </a:pPr>
            <a:endParaRPr lang="zh-CN" altLang="en-US" sz="2800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2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ldLvl="0" animBg="1"/>
      <p:bldP spid="8" grpId="0" bldLvl="0" animBg="1"/>
      <p:bldP spid="32777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5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502636" y="1639416"/>
            <a:ext cx="1003300" cy="3733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291" name="Picture 6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303912" y="1639416"/>
            <a:ext cx="1003300" cy="3733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847" name="Line 7"/>
          <p:cNvSpPr>
            <a:spLocks noChangeShapeType="1"/>
          </p:cNvSpPr>
          <p:nvPr/>
        </p:nvSpPr>
        <p:spPr bwMode="auto">
          <a:xfrm flipH="1">
            <a:off x="2817173" y="2955454"/>
            <a:ext cx="192617" cy="7921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848" name="Line 8"/>
          <p:cNvSpPr>
            <a:spLocks noChangeShapeType="1"/>
          </p:cNvSpPr>
          <p:nvPr/>
        </p:nvSpPr>
        <p:spPr bwMode="auto">
          <a:xfrm flipV="1">
            <a:off x="3209390" y="2523654"/>
            <a:ext cx="0" cy="12239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849" name="Line 9"/>
          <p:cNvSpPr>
            <a:spLocks noChangeShapeType="1"/>
          </p:cNvSpPr>
          <p:nvPr/>
        </p:nvSpPr>
        <p:spPr bwMode="auto">
          <a:xfrm flipH="1">
            <a:off x="2721710" y="2580803"/>
            <a:ext cx="95250" cy="165544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850" name="Line 10"/>
          <p:cNvSpPr>
            <a:spLocks noChangeShapeType="1"/>
          </p:cNvSpPr>
          <p:nvPr/>
        </p:nvSpPr>
        <p:spPr bwMode="auto">
          <a:xfrm flipH="1" flipV="1">
            <a:off x="3356075" y="2083598"/>
            <a:ext cx="635" cy="219583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851" name="Line 11"/>
          <p:cNvSpPr>
            <a:spLocks noChangeShapeType="1"/>
          </p:cNvSpPr>
          <p:nvPr/>
        </p:nvSpPr>
        <p:spPr bwMode="auto">
          <a:xfrm flipH="1">
            <a:off x="2336055" y="2024227"/>
            <a:ext cx="385233" cy="1800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tailEnd type="triangle" w="med" len="med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854" name="Line 14"/>
          <p:cNvSpPr>
            <a:spLocks noChangeShapeType="1"/>
          </p:cNvSpPr>
          <p:nvPr/>
        </p:nvSpPr>
        <p:spPr bwMode="auto">
          <a:xfrm flipV="1">
            <a:off x="5826729" y="2564928"/>
            <a:ext cx="192616" cy="863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855" name="Line 15"/>
          <p:cNvSpPr>
            <a:spLocks noChangeShapeType="1"/>
          </p:cNvSpPr>
          <p:nvPr/>
        </p:nvSpPr>
        <p:spPr bwMode="auto">
          <a:xfrm>
            <a:off x="5619295" y="2538258"/>
            <a:ext cx="635" cy="124079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856" name="Line 16"/>
          <p:cNvSpPr>
            <a:spLocks noChangeShapeType="1"/>
          </p:cNvSpPr>
          <p:nvPr/>
        </p:nvSpPr>
        <p:spPr bwMode="auto">
          <a:xfrm flipV="1">
            <a:off x="6019345" y="2133128"/>
            <a:ext cx="139700" cy="164592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857" name="Line 17"/>
          <p:cNvSpPr>
            <a:spLocks noChangeShapeType="1"/>
          </p:cNvSpPr>
          <p:nvPr/>
        </p:nvSpPr>
        <p:spPr bwMode="auto">
          <a:xfrm flipH="1">
            <a:off x="5498645" y="2133128"/>
            <a:ext cx="0" cy="2171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858" name="Line 18"/>
          <p:cNvSpPr>
            <a:spLocks noChangeShapeType="1"/>
          </p:cNvSpPr>
          <p:nvPr/>
        </p:nvSpPr>
        <p:spPr bwMode="auto">
          <a:xfrm flipV="1">
            <a:off x="6152696" y="3438054"/>
            <a:ext cx="0" cy="7921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tailEnd type="triangle" w="med" len="med"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859" name="Text Box 19"/>
          <p:cNvSpPr txBox="1">
            <a:spLocks noChangeArrowheads="1"/>
          </p:cNvSpPr>
          <p:nvPr/>
        </p:nvSpPr>
        <p:spPr bwMode="auto">
          <a:xfrm>
            <a:off x="1847528" y="3706976"/>
            <a:ext cx="38504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i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sp>
        <p:nvSpPr>
          <p:cNvPr id="35860" name="Text Box 20"/>
          <p:cNvSpPr txBox="1">
            <a:spLocks noChangeArrowheads="1"/>
          </p:cNvSpPr>
          <p:nvPr/>
        </p:nvSpPr>
        <p:spPr bwMode="auto">
          <a:xfrm>
            <a:off x="6211963" y="3284066"/>
            <a:ext cx="385042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b="1" i="1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sp>
        <p:nvSpPr>
          <p:cNvPr id="21" name="圆角矩形 20"/>
          <p:cNvSpPr>
            <a:spLocks noChangeArrowheads="1"/>
          </p:cNvSpPr>
          <p:nvPr/>
        </p:nvSpPr>
        <p:spPr bwMode="auto">
          <a:xfrm>
            <a:off x="2320329" y="807334"/>
            <a:ext cx="4899541" cy="578882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buFontTx/>
              <a:buNone/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这两种绕线方法有什么不同？</a:t>
            </a:r>
          </a:p>
        </p:txBody>
      </p:sp>
      <p:sp>
        <p:nvSpPr>
          <p:cNvPr id="22" name="TextBox 1"/>
          <p:cNvSpPr txBox="1"/>
          <p:nvPr/>
        </p:nvSpPr>
        <p:spPr>
          <a:xfrm>
            <a:off x="992694" y="807334"/>
            <a:ext cx="1059063" cy="578882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buFontTx/>
              <a:buNone/>
              <a:defRPr/>
            </a:pPr>
            <a:r>
              <a:rPr lang="zh-CN" sz="2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讨 论</a:t>
            </a:r>
          </a:p>
        </p:txBody>
      </p:sp>
      <p:sp>
        <p:nvSpPr>
          <p:cNvPr id="35" name="Rectangle 6"/>
          <p:cNvSpPr>
            <a:spLocks noChangeArrowheads="1"/>
          </p:cNvSpPr>
          <p:nvPr/>
        </p:nvSpPr>
        <p:spPr bwMode="auto">
          <a:xfrm>
            <a:off x="7896200" y="2471767"/>
            <a:ext cx="3828415" cy="2470418"/>
          </a:xfrm>
          <a:prstGeom prst="roundRect">
            <a:avLst>
              <a:gd name="adj" fmla="val 9707"/>
            </a:avLst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30000"/>
              </a:lnSpc>
              <a:buFontTx/>
              <a:buNone/>
            </a:pPr>
            <a:r>
              <a:rPr lang="en-US" altLang="zh-CN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绳子的起点</a:t>
            </a:r>
          </a:p>
          <a:p>
            <a:pPr>
              <a:lnSpc>
                <a:spcPct val="130000"/>
              </a:lnSpc>
              <a:buFontTx/>
              <a:buNone/>
            </a:pPr>
            <a:r>
              <a:rPr lang="en-US" altLang="zh-CN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拉力的方向</a:t>
            </a:r>
          </a:p>
          <a:p>
            <a:pPr>
              <a:lnSpc>
                <a:spcPct val="130000"/>
              </a:lnSpc>
              <a:buFontTx/>
              <a:buNone/>
            </a:pPr>
            <a:r>
              <a:rPr lang="en-US" altLang="zh-CN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拉力的大小</a:t>
            </a:r>
          </a:p>
          <a:p>
            <a:pPr>
              <a:lnSpc>
                <a:spcPct val="130000"/>
              </a:lnSpc>
              <a:buFontTx/>
              <a:buNone/>
            </a:pPr>
            <a:r>
              <a:rPr lang="en-US" altLang="zh-CN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4.</a:t>
            </a:r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移动的距离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5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5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5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5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5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5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5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5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7" grpId="0" bldLvl="0" animBg="1"/>
      <p:bldP spid="35848" grpId="0" bldLvl="0" animBg="1"/>
      <p:bldP spid="35849" grpId="0" bldLvl="0" animBg="1"/>
      <p:bldP spid="35850" grpId="0" bldLvl="0" animBg="1"/>
      <p:bldP spid="35851" grpId="0" bldLvl="0" animBg="1"/>
      <p:bldP spid="35854" grpId="0" bldLvl="0" animBg="1"/>
      <p:bldP spid="35855" grpId="0" bldLvl="0" animBg="1"/>
      <p:bldP spid="35856" grpId="0" bldLvl="0" animBg="1"/>
      <p:bldP spid="35857" grpId="0" bldLvl="0" animBg="1"/>
      <p:bldP spid="35858" grpId="0" bldLvl="0" animBg="1"/>
      <p:bldP spid="35859" grpId="0"/>
      <p:bldP spid="35860" grpId="0"/>
      <p:bldP spid="21" grpId="0" bldLvl="0" animBg="1"/>
      <p:bldP spid="35" grpId="0" bldLvl="0"/>
    </p:bldLst>
  </p:timing>
</p:sld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</TotalTime>
  <Words>1215</Words>
  <Application>Microsoft Office PowerPoint</Application>
  <PresentationFormat>宽屏</PresentationFormat>
  <Paragraphs>189</Paragraphs>
  <Slides>29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5" baseType="lpstr">
      <vt:lpstr>思源宋体 CN</vt:lpstr>
      <vt:lpstr>微软雅黑</vt:lpstr>
      <vt:lpstr>Arial</vt:lpstr>
      <vt:lpstr>Calibri</vt:lpstr>
      <vt:lpstr>Calibri Light</vt:lpstr>
      <vt:lpstr>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TWJ</cp:lastModifiedBy>
  <cp:revision>380</cp:revision>
  <dcterms:created xsi:type="dcterms:W3CDTF">2015-07-09T08:14:00Z</dcterms:created>
  <dcterms:modified xsi:type="dcterms:W3CDTF">2021-09-14T06:40:28Z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2052-11.1.0.10214</vt:lpwstr>
  </property>
</Properties>
</file>