
<file path=[Content_Types].xml><?xml version="1.0" encoding="utf-8"?>
<Types xmlns="http://schemas.openxmlformats.org/package/2006/content-types">
  <Default Extension="bin" ContentType="application/vnd.ms-office.activeX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activeX/activeX1.xml" ContentType="application/vnd.ms-office.activeX+xml"/>
  <Override PartName="/ppt/activeX/activeX2.xml" ContentType="application/vnd.ms-office.activeX+xml"/>
  <Override PartName="/ppt/tags/tag1.xml" ContentType="application/vnd.openxmlformats-officedocument.presentationml.tags+xml"/>
  <Override PartName="/ppt/activeX/activeX3.xml" ContentType="application/vnd.ms-office.activeX+xml"/>
  <Override PartName="/ppt/tags/tag2.xml" ContentType="application/vnd.openxmlformats-officedocument.presentationml.tags+xml"/>
  <Override PartName="/ppt/activeX/activeX4.xml" ContentType="application/vnd.ms-office.activeX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8"/>
  </p:notesMasterIdLst>
  <p:handoutMasterIdLst>
    <p:handoutMasterId r:id="rId29"/>
  </p:handoutMasterIdLst>
  <p:sldIdLst>
    <p:sldId id="703" r:id="rId2"/>
    <p:sldId id="711" r:id="rId3"/>
    <p:sldId id="731" r:id="rId4"/>
    <p:sldId id="715" r:id="rId5"/>
    <p:sldId id="745" r:id="rId6"/>
    <p:sldId id="741" r:id="rId7"/>
    <p:sldId id="739" r:id="rId8"/>
    <p:sldId id="742" r:id="rId9"/>
    <p:sldId id="740" r:id="rId10"/>
    <p:sldId id="736" r:id="rId11"/>
    <p:sldId id="719" r:id="rId12"/>
    <p:sldId id="790" r:id="rId13"/>
    <p:sldId id="743" r:id="rId14"/>
    <p:sldId id="721" r:id="rId15"/>
    <p:sldId id="735" r:id="rId16"/>
    <p:sldId id="720" r:id="rId17"/>
    <p:sldId id="791" r:id="rId18"/>
    <p:sldId id="744" r:id="rId19"/>
    <p:sldId id="722" r:id="rId20"/>
    <p:sldId id="737" r:id="rId21"/>
    <p:sldId id="725" r:id="rId22"/>
    <p:sldId id="726" r:id="rId23"/>
    <p:sldId id="734" r:id="rId24"/>
    <p:sldId id="738" r:id="rId25"/>
    <p:sldId id="788" r:id="rId26"/>
    <p:sldId id="789" r:id="rId27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59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080"/>
    <a:srgbClr val="071321"/>
    <a:srgbClr val="FF0000"/>
    <a:srgbClr val="F2F2F2"/>
    <a:srgbClr val="D1E8E8"/>
    <a:srgbClr val="175B5C"/>
    <a:srgbClr val="EBF5F5"/>
    <a:srgbClr val="3B8C8C"/>
    <a:srgbClr val="013564"/>
    <a:srgbClr val="5B9BD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60" autoAdjust="0"/>
  </p:normalViewPr>
  <p:slideViewPr>
    <p:cSldViewPr>
      <p:cViewPr varScale="1">
        <p:scale>
          <a:sx n="85" d="100"/>
          <a:sy n="85" d="100"/>
        </p:scale>
        <p:origin x="744" y="90"/>
      </p:cViewPr>
      <p:guideLst>
        <p:guide orient="horz" pos="2159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activeX1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D27CDB6E-AE6D-11CF-96B8-444553540000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9315542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9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/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4613885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标题和四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sz="quarter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quarter" idx="1"/>
          </p:nvPr>
        </p:nvSpPr>
        <p:spPr>
          <a:xfrm>
            <a:off x="838200" y="1825626"/>
            <a:ext cx="5181600" cy="2098675"/>
          </a:xfrm>
        </p:spPr>
        <p:txBody>
          <a:bodyPr/>
          <a:lstStyle/>
          <a:p>
            <a:pPr lvl="0"/>
            <a:r>
              <a:rPr lang="zh-CN" altLang="en-US" noProof="1"/>
              <a:t>单击此处编辑母版文本样式</a:t>
            </a:r>
          </a:p>
          <a:p>
            <a:pPr lvl="1"/>
            <a:r>
              <a:rPr lang="zh-CN" altLang="en-US" noProof="1"/>
              <a:t>第二级</a:t>
            </a:r>
          </a:p>
          <a:p>
            <a:pPr lvl="2"/>
            <a:r>
              <a:rPr lang="zh-CN" altLang="en-US" noProof="1"/>
              <a:t>第三级</a:t>
            </a:r>
          </a:p>
          <a:p>
            <a:pPr lvl="3"/>
            <a:r>
              <a:rPr lang="zh-CN" altLang="en-US" noProof="1"/>
              <a:t>第四级</a:t>
            </a:r>
          </a:p>
          <a:p>
            <a:pPr lvl="4"/>
            <a:r>
              <a:rPr lang="zh-CN" altLang="en-US" noProof="1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6172200" y="1825626"/>
            <a:ext cx="5181600" cy="2098675"/>
          </a:xfrm>
        </p:spPr>
        <p:txBody>
          <a:bodyPr/>
          <a:lstStyle/>
          <a:p>
            <a:pPr lvl="0"/>
            <a:r>
              <a:rPr lang="zh-CN" altLang="en-US" noProof="1"/>
              <a:t>单击此处编辑母版文本样式</a:t>
            </a:r>
          </a:p>
          <a:p>
            <a:pPr lvl="1"/>
            <a:r>
              <a:rPr lang="zh-CN" altLang="en-US" noProof="1"/>
              <a:t>第二级</a:t>
            </a:r>
          </a:p>
          <a:p>
            <a:pPr lvl="2"/>
            <a:r>
              <a:rPr lang="zh-CN" altLang="en-US" noProof="1"/>
              <a:t>第三级</a:t>
            </a:r>
          </a:p>
          <a:p>
            <a:pPr lvl="3"/>
            <a:r>
              <a:rPr lang="zh-CN" altLang="en-US" noProof="1"/>
              <a:t>第四级</a:t>
            </a:r>
          </a:p>
          <a:p>
            <a:pPr lvl="4"/>
            <a:r>
              <a:rPr lang="zh-CN" altLang="en-US" noProof="1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838200" y="4076701"/>
            <a:ext cx="5181600" cy="2100263"/>
          </a:xfrm>
        </p:spPr>
        <p:txBody>
          <a:bodyPr/>
          <a:lstStyle/>
          <a:p>
            <a:pPr lvl="0"/>
            <a:r>
              <a:rPr lang="zh-CN" altLang="en-US" noProof="1"/>
              <a:t>单击此处编辑母版文本样式</a:t>
            </a:r>
          </a:p>
          <a:p>
            <a:pPr lvl="1"/>
            <a:r>
              <a:rPr lang="zh-CN" altLang="en-US" noProof="1"/>
              <a:t>第二级</a:t>
            </a:r>
          </a:p>
          <a:p>
            <a:pPr lvl="2"/>
            <a:r>
              <a:rPr lang="zh-CN" altLang="en-US" noProof="1"/>
              <a:t>第三级</a:t>
            </a:r>
          </a:p>
          <a:p>
            <a:pPr lvl="3"/>
            <a:r>
              <a:rPr lang="zh-CN" altLang="en-US" noProof="1"/>
              <a:t>第四级</a:t>
            </a:r>
          </a:p>
          <a:p>
            <a:pPr lvl="4"/>
            <a:r>
              <a:rPr lang="zh-CN" altLang="en-US" noProof="1"/>
              <a:t>第五级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4076701"/>
            <a:ext cx="5181600" cy="2100263"/>
          </a:xfrm>
        </p:spPr>
        <p:txBody>
          <a:bodyPr/>
          <a:lstStyle/>
          <a:p>
            <a:pPr lvl="0"/>
            <a:r>
              <a:rPr lang="zh-CN" altLang="en-US" noProof="1"/>
              <a:t>单击此处编辑母版文本样式</a:t>
            </a:r>
          </a:p>
          <a:p>
            <a:pPr lvl="1"/>
            <a:r>
              <a:rPr lang="zh-CN" altLang="en-US" noProof="1"/>
              <a:t>第二级</a:t>
            </a:r>
          </a:p>
          <a:p>
            <a:pPr lvl="2"/>
            <a:r>
              <a:rPr lang="zh-CN" altLang="en-US" noProof="1"/>
              <a:t>第三级</a:t>
            </a:r>
          </a:p>
          <a:p>
            <a:pPr lvl="3"/>
            <a:r>
              <a:rPr lang="zh-CN" altLang="en-US" noProof="1"/>
              <a:t>第四级</a:t>
            </a:r>
          </a:p>
          <a:p>
            <a:pPr lvl="4"/>
            <a:r>
              <a:rPr lang="zh-CN" altLang="en-US" noProof="1"/>
              <a:t>第五级</a:t>
            </a:r>
          </a:p>
        </p:txBody>
      </p:sp>
      <p:sp>
        <p:nvSpPr>
          <p:cNvPr id="7" name="Rectangle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8" name="Rectangle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Rectangl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D79DCE-3F42-4105-A019-6F3F3634CF49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6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t>‹#›</a:t>
            </a:fld>
            <a:endParaRPr lang="zh-CN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control" Target="../activeX/activeX3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18.wmf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control" Target="../activeX/activeX4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21.wmf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7.png"/><Relationship Id="rId11" Type="http://schemas.openxmlformats.org/officeDocument/2006/relationships/image" Target="../media/image4.png"/><Relationship Id="rId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3.wmf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control" Target="../activeX/activeX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5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0713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第二节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518931" y="2511467"/>
            <a:ext cx="176805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滑  轮  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688288" y="652626"/>
            <a:ext cx="31291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第十二章    简单机械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20" name="文本框 7"/>
          <p:cNvSpPr txBox="1">
            <a:spLocks noChangeArrowheads="1"/>
          </p:cNvSpPr>
          <p:nvPr/>
        </p:nvSpPr>
        <p:spPr bwMode="auto">
          <a:xfrm>
            <a:off x="4234696" y="3410744"/>
            <a:ext cx="460905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</a:rPr>
              <a:t>1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</a:rPr>
              <a:t>课时  定滑轮和动滑轮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6" name="矩形 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1057275" y="1027182"/>
            <a:ext cx="10423525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如图是手摇升降晾衣架的结构示意图，使用它可以方便地升降衣架来晾晒衣物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。该装置通过一些机械的组合来实现此功能。该装置有</a:t>
            </a:r>
            <a:r>
              <a:rPr kumimoji="0" lang="zh-CN" altLang="en-US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　　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个定滑轮，有</a:t>
            </a:r>
            <a:r>
              <a:rPr kumimoji="0" lang="zh-CN" altLang="en-US" sz="2800" b="0" i="0" u="sng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       </a:t>
            </a:r>
            <a:r>
              <a:rPr kumimoji="0" lang="zh-CN" altLang="en-US" sz="2800" b="0" i="0" u="none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个动滑轮。</a:t>
            </a:r>
            <a:endParaRPr kumimoji="0" lang="zh-CN" altLang="en-US" sz="2800" b="0" i="0" u="none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en-US" sz="2800" b="0" i="0" u="none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87982" y="2424148"/>
            <a:ext cx="72008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871864" y="2420056"/>
            <a:ext cx="72008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35985" y="3398520"/>
            <a:ext cx="4648200" cy="282575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384032" y="1437807"/>
            <a:ext cx="4752528" cy="2709448"/>
          </a:xfrm>
          <a:prstGeom prst="roundRect">
            <a:avLst>
              <a:gd name="adj" fmla="val 5992"/>
            </a:avLst>
          </a:prstGeom>
          <a:ln w="19050">
            <a:noFill/>
          </a:ln>
        </p:spPr>
      </p:pic>
      <p:grpSp>
        <p:nvGrpSpPr>
          <p:cNvPr id="8" name="组合 9"/>
          <p:cNvGrpSpPr/>
          <p:nvPr/>
        </p:nvGrpSpPr>
        <p:grpSpPr bwMode="auto">
          <a:xfrm>
            <a:off x="-101600" y="404813"/>
            <a:ext cx="4829447" cy="523220"/>
            <a:chOff x="0" y="623478"/>
            <a:chExt cx="4257059" cy="459160"/>
          </a:xfrm>
        </p:grpSpPr>
        <p:grpSp>
          <p:nvGrpSpPr>
            <p:cNvPr id="9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2" name="矩形 11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485398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探究使用定滑轮的特点</a:t>
              </a:r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1055440" y="1471598"/>
            <a:ext cx="5256584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使用定滑轮拉动物体时，拉力与物体的重力有什么关系呢？ 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1055440" y="3092381"/>
            <a:ext cx="5256584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2.绳端（自由端）移动的距离与物体上升的距离有什么关系呢？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1055440" y="4581128"/>
            <a:ext cx="1728192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b="1" u="none" spc="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实验器材</a:t>
            </a:r>
            <a:endParaRPr lang="en-US" sz="2800" b="1" u="none" spc="0" dirty="0">
              <a:solidFill>
                <a:srgbClr val="00808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063871" y="5212781"/>
            <a:ext cx="7177219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滑轮、钩码、弹簧测力计、刻度尺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81" name="表格 6180"/>
          <p:cNvGraphicFramePr/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946779831"/>
              </p:ext>
            </p:extLst>
          </p:nvPr>
        </p:nvGraphicFramePr>
        <p:xfrm>
          <a:off x="1496377" y="1751234"/>
          <a:ext cx="9199245" cy="2943795"/>
        </p:xfrm>
        <a:graphic>
          <a:graphicData uri="http://schemas.openxmlformats.org/drawingml/2006/table">
            <a:tbl>
              <a:tblPr/>
              <a:tblGrid>
                <a:gridCol w="14395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278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95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002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099944"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物重</a:t>
                      </a:r>
                      <a:r>
                        <a:rPr lang="en-US" altLang="zh-CN" sz="2600" b="0" i="1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G</a:t>
                      </a:r>
                      <a:r>
                        <a:rPr lang="en-US" altLang="zh-CN" sz="26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/N</a:t>
                      </a:r>
                    </a:p>
                  </a:txBody>
                  <a:tcPr marL="121920" marR="121920" anchor="ctr">
                    <a:lnL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物体移动方向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物体移动距离</a:t>
                      </a:r>
                      <a:r>
                        <a:rPr lang="en-US" altLang="zh-CN" sz="2600" b="0" i="1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h</a:t>
                      </a:r>
                      <a:r>
                        <a:rPr lang="en-US" altLang="zh-CN" sz="26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/m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拉力</a:t>
                      </a:r>
                      <a:r>
                        <a:rPr lang="en-US" altLang="zh-CN" sz="2600" b="0" i="1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F</a:t>
                      </a:r>
                      <a:r>
                        <a:rPr lang="en-US" altLang="zh-CN" sz="26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/N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拉力</a:t>
                      </a:r>
                    </a:p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方向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拉力移动距离</a:t>
                      </a:r>
                      <a:r>
                        <a:rPr lang="en-US" altLang="zh-CN" sz="2600" b="0" i="1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s</a:t>
                      </a:r>
                      <a:r>
                        <a:rPr lang="en-US" altLang="zh-CN" sz="26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/m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9981"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9981"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9981"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" name="文本框 12"/>
          <p:cNvSpPr txBox="1"/>
          <p:nvPr/>
        </p:nvSpPr>
        <p:spPr>
          <a:xfrm>
            <a:off x="1127448" y="764704"/>
            <a:ext cx="1728192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b="1" u="none" spc="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实验表格</a:t>
            </a:r>
            <a:endParaRPr lang="en-US" sz="2800" b="1" u="none" spc="0" dirty="0">
              <a:solidFill>
                <a:srgbClr val="00808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991544" y="2762259"/>
            <a:ext cx="842493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0.5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0.2         0.5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向下 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0.2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1991544" y="3482339"/>
            <a:ext cx="842493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1.0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0.1         1.0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向下 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991544" y="4186535"/>
            <a:ext cx="842493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1.5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0.15       1.5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向下 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0.15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Rectangle 6"/>
          <p:cNvSpPr>
            <a:spLocks noChangeArrowheads="1"/>
          </p:cNvSpPr>
          <p:nvPr/>
        </p:nvSpPr>
        <p:spPr bwMode="auto">
          <a:xfrm>
            <a:off x="1703512" y="5563121"/>
            <a:ext cx="10160635" cy="69557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>
            <a:spAutoFit/>
          </a:bodyPr>
          <a:lstStyle/>
          <a:p>
            <a:pPr algn="just">
              <a:lnSpc>
                <a:spcPct val="140000"/>
              </a:lnSpc>
              <a:defRPr/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使用定滑轮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不省力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不省距离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；但可以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改变力的方向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1127448" y="5066020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结论</a:t>
            </a:r>
          </a:p>
        </p:txBody>
      </p:sp>
    </p:spTree>
    <p:extLst>
      <p:ext uri="{BB962C8B-B14F-4D97-AF65-F5344CB8AC3E}">
        <p14:creationId xmlns:p14="http://schemas.microsoft.com/office/powerpoint/2010/main" val="294929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 bldLvl="0" animBg="1"/>
      <p:bldP spid="1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CBEACEFF-F684-4024-9629-85E0C11D9AC3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CCBE94A9-E80B-4C7E-A6E5-4245541B4930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C87E082A-6BEB-428C-AA40-598FFE593047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93501153-0AE8-4954-A75D-C7FB30594D78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3C83C034-F36C-4B69-941A-1F1F3BB11EEF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6031F2B3-B5CB-43E1-AFC2-14EF4D92CC62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A4C54F55-CB10-414D-ADFB-93F0EA9883D9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DF4F2013-CBF4-4D85-8F17-A06233027214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DB68806A-4B10-423A-8BC3-3F5FC8089D02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E35ECCD3-ABE0-4EC6-8437-71D0DD9C2926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3BFE1E30-CBF4-4E99-8346-13DFA21079C3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D9084214-0A91-492F-87F8-ACBAE8019625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DB68707C-0253-4176-8C0A-F7364610696D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524482DF-5BE2-4165-8A62-84806D63C976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C49776FD-6145-441F-8BB7-01CF2FC6B050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B3CDC826-028E-4F57-A431-8BA44519A203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9B6C819E-92F2-4F8D-8175-8F26B7958B6C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9E9B06C6-4235-4B26-8FE5-A895761D1B7A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863A23FF-9409-486F-BF8D-ADC4C762E1B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5B32009B-119D-46EF-91AF-608A7FDF6A5E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DB269E66-DA14-4781-8621-7FCC784B7ED2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4FD84579-C9CC-4B74-86FE-8B3A34A007B4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40E1F225-C29F-490C-A155-58B35280494C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8905F480-D665-4632-9D3F-BAB5B55BF21E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20CBDD95-3BDB-471B-9153-70B88D272A5B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D0F3784C-9F2F-4D11-8BB4-C98A149AB162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2E33AE32-9618-4954-9E16-F3026CBBC423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D68DFC18-B3C0-4883-87B6-109EB28C8ABF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ACFD2738-B6E1-4AC9-AAF0-AAB00C8D2825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2AB3A57F-B305-4673-AD35-1993838D27B3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2CBA073F-CB55-4E4A-8010-66FAA85C550D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F7C6CC9D-462D-40C6-8591-3E4866C70999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4ECEF16B-8C6F-4233-9CC7-843C3D1E485C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42CD3052-705F-4AF0-9622-B281A1D15E38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F6C22332-E631-44DB-BD0F-EA97C932CEFF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186CE518-F7B9-4985-8E83-6D4859D38140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B1E9B0B7-50D2-46C4-A9C9-22627AEEF8CB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65C04ED2-0CE2-4660-BF30-1B0709F6C11B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9AF7B6A3-F6BF-4E87-9851-BD9FFA9E9268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B2B7ADE1-721C-4EC2-B124-7DA026AC6916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E7DD6FEB-1201-4105-B0A2-A6DE484CA018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6B876F80-C6FC-4D82-A2BE-70FFCD8D6F90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EC4001F3-B9E2-495F-8A21-C0772B5E83B8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D5E0EEB5-9774-4E8A-9210-10AA788808B9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29D6DBBE-5C34-4254-8884-72EC73D91411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7259265C-80B4-496E-AB62-1708BF37149F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2AEA8910-C6C9-4880-B1C8-272ECFBEAB9D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C18DF263-BE08-4613-8C9A-428CAF51A910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818119FD-C835-4BBC-BC89-3DC87E9693A8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A72F0BB2-D5E1-4A9B-9B6E-1371AF4500AE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65888DEC-941F-4EFD-B080-9F11B59A4506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01EB6DF4-E790-4F72-9702-1D72D8DD5E4B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8A0179BB-C8A7-4F65-A67C-9973FC051EA0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64ADCA7A-BD3B-4E51-94F7-CE8B95EED50F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F90AEDD0-EA2E-4C78-8BD4-C2A9126987DE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4F13F3E7-37B7-4C52-B6BA-9D1F2CDA88EF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B2FB1653-2496-43F6-990F-BCDA223DBFA7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755AE1F7-705F-40CE-A5D1-E605BF478E23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" name="TextBox 2"/>
          <p:cNvSpPr txBox="1"/>
          <p:nvPr/>
        </p:nvSpPr>
        <p:spPr bwMode="auto">
          <a:xfrm>
            <a:off x="4725058" y="5949280"/>
            <a:ext cx="3016204" cy="49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演示：定滑轮的本质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8263" name="ShockwaveFlash1" r:id="rId2" imgW="8424720" imgH="5010120"/>
        </mc:Choice>
        <mc:Fallback>
          <p:control name="ShockwaveFlash1" r:id="rId2" imgW="8424720" imgH="5010120">
            <p:pic>
              <p:nvPicPr>
                <p:cNvPr id="2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2020570" y="836712"/>
                  <a:ext cx="8425180" cy="50101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矩形 38913"/>
          <p:cNvSpPr>
            <a:spLocks noChangeArrowheads="1"/>
          </p:cNvSpPr>
          <p:nvPr/>
        </p:nvSpPr>
        <p:spPr bwMode="auto">
          <a:xfrm>
            <a:off x="676008" y="1093632"/>
            <a:ext cx="10412095" cy="2031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理论分析</a:t>
            </a:r>
          </a:p>
          <a:p>
            <a:pPr algn="just"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转轴固定不动，相当于支点 </a:t>
            </a:r>
            <a:r>
              <a:rPr lang="en-US" altLang="zh-CN" sz="2800" b="1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O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，拉力相当于动力，物体对绳子的拉力相当于阻力。</a:t>
            </a:r>
          </a:p>
        </p:txBody>
      </p:sp>
      <p:grpSp>
        <p:nvGrpSpPr>
          <p:cNvPr id="2" name="组合 38914"/>
          <p:cNvGrpSpPr/>
          <p:nvPr/>
        </p:nvGrpSpPr>
        <p:grpSpPr bwMode="auto">
          <a:xfrm>
            <a:off x="704369" y="3304868"/>
            <a:ext cx="7871883" cy="1565275"/>
            <a:chOff x="133" y="-732"/>
            <a:chExt cx="3719" cy="986"/>
          </a:xfrm>
        </p:grpSpPr>
        <p:sp>
          <p:nvSpPr>
            <p:cNvPr id="14355" name="矩形 38915"/>
            <p:cNvSpPr>
              <a:spLocks noChangeArrowheads="1"/>
            </p:cNvSpPr>
            <p:nvPr/>
          </p:nvSpPr>
          <p:spPr bwMode="auto">
            <a:xfrm>
              <a:off x="133" y="-732"/>
              <a:ext cx="3719" cy="40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3600" i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l</a:t>
              </a:r>
              <a:r>
                <a:rPr lang="en-US" altLang="zh-CN" sz="3600" baseline="-250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r>
                <a:rPr lang="en-US" altLang="zh-CN" sz="36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= </a:t>
              </a:r>
              <a:r>
                <a:rPr lang="en-US" altLang="zh-CN" sz="3600" i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l</a:t>
              </a:r>
              <a:r>
                <a:rPr lang="en-US" altLang="zh-CN" sz="3600" baseline="-250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en-US" altLang="zh-CN" sz="36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     </a:t>
              </a:r>
              <a:r>
                <a:rPr lang="en-US" altLang="zh-CN" sz="3600" i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3600" baseline="-250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r>
                <a:rPr lang="en-US" altLang="zh-CN" sz="36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= </a:t>
              </a:r>
              <a:r>
                <a:rPr lang="en-US" altLang="zh-CN" sz="3600" i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3600" baseline="-250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en-US" altLang="zh-CN" sz="36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       </a:t>
              </a:r>
              <a:r>
                <a:rPr lang="en-US" altLang="zh-CN" sz="3600" i="1" dirty="0" err="1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3600" baseline="-25000" dirty="0" err="1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en-US" altLang="zh-CN" sz="36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= </a:t>
              </a:r>
              <a:r>
                <a:rPr lang="en-US" altLang="zh-CN" sz="3600" i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G</a:t>
              </a:r>
              <a:r>
                <a:rPr lang="zh-CN" altLang="en-US" sz="3600" baseline="-250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物</a:t>
              </a:r>
            </a:p>
          </p:txBody>
        </p:sp>
        <p:sp>
          <p:nvSpPr>
            <p:cNvPr id="14356" name="矩形 38916"/>
            <p:cNvSpPr>
              <a:spLocks noChangeArrowheads="1"/>
            </p:cNvSpPr>
            <p:nvPr/>
          </p:nvSpPr>
          <p:spPr bwMode="auto">
            <a:xfrm>
              <a:off x="1350" y="-152"/>
              <a:ext cx="1225" cy="406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r>
                <a:rPr lang="en-US" altLang="zh-CN" sz="3600" i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3600" baseline="-250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r>
                <a:rPr lang="en-US" altLang="zh-CN" sz="36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= </a:t>
              </a:r>
              <a:r>
                <a:rPr lang="en-US" altLang="zh-CN" sz="3600" i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G</a:t>
              </a:r>
              <a:r>
                <a:rPr lang="zh-CN" altLang="en-US" sz="3600" baseline="-25000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物</a:t>
              </a:r>
            </a:p>
          </p:txBody>
        </p:sp>
        <p:sp>
          <p:nvSpPr>
            <p:cNvPr id="14357" name="直接连接符 38917"/>
            <p:cNvSpPr>
              <a:spLocks noChangeShapeType="1"/>
            </p:cNvSpPr>
            <p:nvPr/>
          </p:nvSpPr>
          <p:spPr bwMode="auto">
            <a:xfrm>
              <a:off x="965" y="-529"/>
              <a:ext cx="280" cy="0"/>
            </a:xfrm>
            <a:prstGeom prst="line">
              <a:avLst/>
            </a:prstGeom>
            <a:noFill/>
            <a:ln w="25400">
              <a:solidFill>
                <a:srgbClr val="FF3300"/>
              </a:solidFill>
              <a:round/>
              <a:tailEnd type="stealth" w="lg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358" name="直接连接符 38918"/>
            <p:cNvSpPr>
              <a:spLocks noChangeShapeType="1"/>
            </p:cNvSpPr>
            <p:nvPr/>
          </p:nvSpPr>
          <p:spPr bwMode="auto">
            <a:xfrm>
              <a:off x="2312" y="-529"/>
              <a:ext cx="381" cy="2"/>
            </a:xfrm>
            <a:prstGeom prst="line">
              <a:avLst/>
            </a:prstGeom>
            <a:noFill/>
            <a:ln w="25400">
              <a:solidFill>
                <a:srgbClr val="FF3300"/>
              </a:solidFill>
              <a:round/>
              <a:tailEnd type="stealth" w="lg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359" name="直接连接符 38919"/>
            <p:cNvSpPr>
              <a:spLocks noChangeShapeType="1"/>
            </p:cNvSpPr>
            <p:nvPr/>
          </p:nvSpPr>
          <p:spPr bwMode="auto">
            <a:xfrm>
              <a:off x="913" y="51"/>
              <a:ext cx="382" cy="0"/>
            </a:xfrm>
            <a:prstGeom prst="line">
              <a:avLst/>
            </a:prstGeom>
            <a:noFill/>
            <a:ln w="25400">
              <a:solidFill>
                <a:srgbClr val="FF3300"/>
              </a:solidFill>
              <a:round/>
              <a:tailEnd type="stealth" w="lg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8921" name="文本框 38920"/>
          <p:cNvSpPr>
            <a:spLocks noChangeArrowheads="1"/>
          </p:cNvSpPr>
          <p:nvPr/>
        </p:nvSpPr>
        <p:spPr bwMode="auto">
          <a:xfrm>
            <a:off x="839416" y="5157470"/>
            <a:ext cx="7708319" cy="1383665"/>
          </a:xfrm>
          <a:prstGeom prst="rect">
            <a:avLst/>
          </a:prstGeom>
          <a:noFill/>
          <a:ln w="25400" cmpd="sng">
            <a:solidFill>
              <a:schemeClr val="tx1"/>
            </a:solidFill>
            <a:prstDash val="sysDash"/>
            <a:miter lim="800000"/>
          </a:ln>
          <a:effectLst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defRPr/>
            </a:pPr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定滑轮相当于一个</a:t>
            </a:r>
            <a:r>
              <a:rPr lang="zh-CN" altLang="en-US" sz="2800" b="1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等臂杠杆</a:t>
            </a:r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，因此，不省力也不费力。</a:t>
            </a:r>
          </a:p>
        </p:txBody>
      </p:sp>
      <p:grpSp>
        <p:nvGrpSpPr>
          <p:cNvPr id="3" name="组合 38921"/>
          <p:cNvGrpSpPr/>
          <p:nvPr/>
        </p:nvGrpSpPr>
        <p:grpSpPr bwMode="auto">
          <a:xfrm>
            <a:off x="9130423" y="2752101"/>
            <a:ext cx="2705100" cy="3706813"/>
            <a:chOff x="0" y="0"/>
            <a:chExt cx="1278" cy="2335"/>
          </a:xfrm>
        </p:grpSpPr>
        <p:grpSp>
          <p:nvGrpSpPr>
            <p:cNvPr id="4" name="组合 38922"/>
            <p:cNvGrpSpPr/>
            <p:nvPr/>
          </p:nvGrpSpPr>
          <p:grpSpPr bwMode="auto">
            <a:xfrm>
              <a:off x="0" y="0"/>
              <a:ext cx="1278" cy="2335"/>
              <a:chOff x="0" y="0"/>
              <a:chExt cx="1811" cy="1830"/>
            </a:xfrm>
          </p:grpSpPr>
          <p:sp>
            <p:nvSpPr>
              <p:cNvPr id="14351" name="矩形 38923"/>
              <p:cNvSpPr>
                <a:spLocks noChangeArrowheads="1"/>
              </p:cNvSpPr>
              <p:nvPr/>
            </p:nvSpPr>
            <p:spPr bwMode="auto">
              <a:xfrm>
                <a:off x="10" y="11"/>
                <a:ext cx="1801" cy="1819"/>
              </a:xfrm>
              <a:prstGeom prst="rect">
                <a:avLst/>
              </a:prstGeom>
              <a:noFill/>
              <a:ln w="57150">
                <a:solidFill>
                  <a:srgbClr val="111111">
                    <a:alpha val="25098"/>
                  </a:srgbClr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 b="1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396" name="矩形 3892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93" cy="1811"/>
              </a:xfrm>
              <a:prstGeom prst="rect">
                <a:avLst/>
              </a:prstGeom>
              <a:gradFill rotWithShape="0">
                <a:gsLst>
                  <a:gs pos="0">
                    <a:srgbClr val="FFFFFF">
                      <a:alpha val="57999"/>
                    </a:srgbClr>
                  </a:gs>
                  <a:gs pos="50000">
                    <a:srgbClr val="FFFFFF">
                      <a:alpha val="81998"/>
                    </a:srgbClr>
                  </a:gs>
                  <a:gs pos="100000">
                    <a:srgbClr val="FFFFFF">
                      <a:alpha val="57999"/>
                    </a:srgbClr>
                  </a:gs>
                </a:gsLst>
                <a:lin ang="5400000" scaled="1"/>
              </a:gradFill>
              <a:ln w="9525">
                <a:noFill/>
                <a:miter lim="800000"/>
              </a:ln>
            </p:spPr>
            <p:txBody>
              <a:bodyPr wrap="none" anchor="ctr"/>
              <a:lstStyle/>
              <a:p>
                <a:pPr algn="ctr">
                  <a:defRPr/>
                </a:pPr>
                <a:endParaRPr lang="zh-CN" altLang="en-US" sz="2800" b="1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pic>
          <p:nvPicPr>
            <p:cNvPr id="14345" name="图片 38925" descr="45"/>
            <p:cNvPicPr>
              <a:picLocks noChangeAspect="1" noChangeArrowheads="1"/>
            </p:cNvPicPr>
            <p:nvPr/>
          </p:nvPicPr>
          <p:blipFill>
            <a:blip r:embed="rId2" cstate="print"/>
            <a:srcRect r="75229"/>
            <a:stretch>
              <a:fillRect/>
            </a:stretch>
          </p:blipFill>
          <p:spPr bwMode="auto">
            <a:xfrm>
              <a:off x="161" y="224"/>
              <a:ext cx="965" cy="2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346" name="矩形 38926"/>
            <p:cNvSpPr>
              <a:spLocks noChangeArrowheads="1"/>
            </p:cNvSpPr>
            <p:nvPr/>
          </p:nvSpPr>
          <p:spPr bwMode="auto">
            <a:xfrm>
              <a:off x="422" y="779"/>
              <a:ext cx="207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l</a:t>
              </a:r>
              <a:r>
                <a:rPr lang="en-US" altLang="zh-CN" sz="2800" b="1" baseline="-25000"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</a:p>
          </p:txBody>
        </p:sp>
        <p:sp>
          <p:nvSpPr>
            <p:cNvPr id="14347" name="矩形 38927"/>
            <p:cNvSpPr>
              <a:spLocks noChangeArrowheads="1"/>
            </p:cNvSpPr>
            <p:nvPr/>
          </p:nvSpPr>
          <p:spPr bwMode="auto">
            <a:xfrm>
              <a:off x="671" y="779"/>
              <a:ext cx="207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l</a:t>
              </a:r>
              <a:r>
                <a:rPr lang="en-US" altLang="zh-CN" sz="2800" b="1" baseline="-25000"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</a:p>
          </p:txBody>
        </p:sp>
        <p:sp>
          <p:nvSpPr>
            <p:cNvPr id="14348" name="矩形 38928"/>
            <p:cNvSpPr>
              <a:spLocks noChangeArrowheads="1"/>
            </p:cNvSpPr>
            <p:nvPr/>
          </p:nvSpPr>
          <p:spPr bwMode="auto">
            <a:xfrm>
              <a:off x="625" y="1252"/>
              <a:ext cx="226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O</a:t>
              </a:r>
            </a:p>
          </p:txBody>
        </p:sp>
        <p:sp>
          <p:nvSpPr>
            <p:cNvPr id="14349" name="矩形 38929"/>
            <p:cNvSpPr>
              <a:spLocks noChangeArrowheads="1"/>
            </p:cNvSpPr>
            <p:nvPr/>
          </p:nvSpPr>
          <p:spPr bwMode="auto">
            <a:xfrm>
              <a:off x="221" y="1605"/>
              <a:ext cx="252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2800" b="1" baseline="-25000"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</a:p>
          </p:txBody>
        </p:sp>
        <p:sp>
          <p:nvSpPr>
            <p:cNvPr id="14350" name="矩形 38930"/>
            <p:cNvSpPr>
              <a:spLocks noChangeArrowheads="1"/>
            </p:cNvSpPr>
            <p:nvPr/>
          </p:nvSpPr>
          <p:spPr bwMode="auto">
            <a:xfrm>
              <a:off x="851" y="1605"/>
              <a:ext cx="252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2800" b="1" baseline="-25000"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</a:p>
          </p:txBody>
        </p:sp>
      </p:grpSp>
      <p:sp>
        <p:nvSpPr>
          <p:cNvPr id="14" name="矩形 13"/>
          <p:cNvSpPr/>
          <p:nvPr/>
        </p:nvSpPr>
        <p:spPr bwMode="auto">
          <a:xfrm>
            <a:off x="605790" y="642620"/>
            <a:ext cx="3607435" cy="5435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121917" tIns="60958" rIns="121917" bIns="60958" anchor="ctr"/>
          <a:lstStyle/>
          <a:p>
            <a:pPr marL="457200" indent="-457200" algn="just">
              <a:spcBef>
                <a:spcPct val="20000"/>
              </a:spcBef>
              <a:defRPr/>
            </a:pPr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定滑轮的本质</a:t>
            </a: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8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21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Box 1"/>
          <p:cNvSpPr txBox="1">
            <a:spLocks noChangeArrowheads="1"/>
          </p:cNvSpPr>
          <p:nvPr/>
        </p:nvSpPr>
        <p:spPr bwMode="auto">
          <a:xfrm>
            <a:off x="675005" y="1102995"/>
            <a:ext cx="11250930" cy="52171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just">
              <a:lnSpc>
                <a:spcPct val="170000"/>
              </a:lnSpc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定滑轮左端绳子下端挂着相同的重物，若在定滑轮右端的绳子自由端分别沿三个方向用力（如图所示），力的大小分别为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，则   （       ）</a:t>
            </a:r>
          </a:p>
          <a:p>
            <a:pPr algn="just"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最大</a:t>
            </a:r>
          </a:p>
          <a:p>
            <a:pPr algn="just"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最大</a:t>
            </a:r>
          </a:p>
          <a:p>
            <a:pPr algn="just"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C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最大</a:t>
            </a:r>
          </a:p>
          <a:p>
            <a:pPr algn="just">
              <a:lnSpc>
                <a:spcPct val="17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．三个力一样大 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7287895" y="3112135"/>
            <a:ext cx="2971165" cy="2445385"/>
            <a:chOff x="10568" y="5447"/>
            <a:chExt cx="4679" cy="3851"/>
          </a:xfrm>
        </p:grpSpPr>
        <p:sp>
          <p:nvSpPr>
            <p:cNvPr id="16391" name="Text Box 39"/>
            <p:cNvSpPr txBox="1">
              <a:spLocks noChangeArrowheads="1"/>
            </p:cNvSpPr>
            <p:nvPr/>
          </p:nvSpPr>
          <p:spPr bwMode="auto">
            <a:xfrm>
              <a:off x="13247" y="7070"/>
              <a:ext cx="1498" cy="9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/>
            <a:lstStyle/>
            <a:p>
              <a:pPr algn="just"/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2800" b="1" baseline="-25000"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en-US" altLang="zh-CN" sz="2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" name="Group 16"/>
            <p:cNvGrpSpPr/>
            <p:nvPr/>
          </p:nvGrpSpPr>
          <p:grpSpPr bwMode="auto">
            <a:xfrm>
              <a:off x="11041" y="5447"/>
              <a:ext cx="1451" cy="2107"/>
              <a:chOff x="4140" y="5846"/>
              <a:chExt cx="540" cy="1099"/>
            </a:xfrm>
          </p:grpSpPr>
          <p:sp>
            <p:nvSpPr>
              <p:cNvPr id="16410" name="Oval 17"/>
              <p:cNvSpPr>
                <a:spLocks noChangeArrowheads="1"/>
              </p:cNvSpPr>
              <p:nvPr/>
            </p:nvSpPr>
            <p:spPr bwMode="auto">
              <a:xfrm>
                <a:off x="4140" y="6018"/>
                <a:ext cx="540" cy="757"/>
              </a:xfrm>
              <a:prstGeom prst="ellipse">
                <a:avLst/>
              </a:prstGeom>
              <a:noFill/>
              <a:ln w="2540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411" name="Rectangle 18"/>
              <p:cNvSpPr>
                <a:spLocks noChangeArrowheads="1"/>
              </p:cNvSpPr>
              <p:nvPr/>
            </p:nvSpPr>
            <p:spPr bwMode="auto">
              <a:xfrm>
                <a:off x="4361" y="6021"/>
                <a:ext cx="120" cy="754"/>
              </a:xfrm>
              <a:prstGeom prst="rect">
                <a:avLst/>
              </a:prstGeom>
              <a:noFill/>
              <a:ln w="25400">
                <a:solidFill>
                  <a:srgbClr val="000000"/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412" name="Oval 19"/>
              <p:cNvSpPr>
                <a:spLocks noChangeArrowheads="1"/>
              </p:cNvSpPr>
              <p:nvPr/>
            </p:nvSpPr>
            <p:spPr bwMode="auto">
              <a:xfrm>
                <a:off x="4396" y="6360"/>
                <a:ext cx="44" cy="45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413" name="Freeform 20"/>
              <p:cNvSpPr>
                <a:spLocks noChangeArrowheads="1"/>
              </p:cNvSpPr>
              <p:nvPr/>
            </p:nvSpPr>
            <p:spPr bwMode="auto">
              <a:xfrm flipH="1">
                <a:off x="4360" y="6774"/>
                <a:ext cx="94" cy="171"/>
              </a:xfrm>
              <a:custGeom>
                <a:avLst/>
                <a:gdLst>
                  <a:gd name="T0" fmla="*/ 38 w 125"/>
                  <a:gd name="T1" fmla="*/ 0 h 290"/>
                  <a:gd name="T2" fmla="*/ 38 w 125"/>
                  <a:gd name="T3" fmla="*/ 80 h 290"/>
                  <a:gd name="T4" fmla="*/ 4 w 125"/>
                  <a:gd name="T5" fmla="*/ 133 h 290"/>
                  <a:gd name="T6" fmla="*/ 61 w 125"/>
                  <a:gd name="T7" fmla="*/ 168 h 290"/>
                  <a:gd name="T8" fmla="*/ 94 w 125"/>
                  <a:gd name="T9" fmla="*/ 115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290"/>
                  <a:gd name="T17" fmla="*/ 125 w 125"/>
                  <a:gd name="T18" fmla="*/ 290 h 2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290">
                    <a:moveTo>
                      <a:pt x="51" y="0"/>
                    </a:moveTo>
                    <a:cubicBezTo>
                      <a:pt x="55" y="49"/>
                      <a:pt x="59" y="98"/>
                      <a:pt x="51" y="135"/>
                    </a:cubicBezTo>
                    <a:cubicBezTo>
                      <a:pt x="43" y="172"/>
                      <a:pt x="0" y="200"/>
                      <a:pt x="5" y="225"/>
                    </a:cubicBezTo>
                    <a:cubicBezTo>
                      <a:pt x="10" y="250"/>
                      <a:pt x="61" y="290"/>
                      <a:pt x="81" y="285"/>
                    </a:cubicBezTo>
                    <a:cubicBezTo>
                      <a:pt x="101" y="280"/>
                      <a:pt x="118" y="215"/>
                      <a:pt x="125" y="195"/>
                    </a:cubicBez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6414" name="Freeform 21"/>
              <p:cNvSpPr>
                <a:spLocks noChangeArrowheads="1"/>
              </p:cNvSpPr>
              <p:nvPr/>
            </p:nvSpPr>
            <p:spPr bwMode="auto">
              <a:xfrm flipV="1">
                <a:off x="4382" y="5846"/>
                <a:ext cx="94" cy="171"/>
              </a:xfrm>
              <a:custGeom>
                <a:avLst/>
                <a:gdLst>
                  <a:gd name="T0" fmla="*/ 38 w 125"/>
                  <a:gd name="T1" fmla="*/ 0 h 290"/>
                  <a:gd name="T2" fmla="*/ 38 w 125"/>
                  <a:gd name="T3" fmla="*/ 80 h 290"/>
                  <a:gd name="T4" fmla="*/ 4 w 125"/>
                  <a:gd name="T5" fmla="*/ 133 h 290"/>
                  <a:gd name="T6" fmla="*/ 61 w 125"/>
                  <a:gd name="T7" fmla="*/ 168 h 290"/>
                  <a:gd name="T8" fmla="*/ 94 w 125"/>
                  <a:gd name="T9" fmla="*/ 115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290"/>
                  <a:gd name="T17" fmla="*/ 125 w 125"/>
                  <a:gd name="T18" fmla="*/ 290 h 2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290">
                    <a:moveTo>
                      <a:pt x="51" y="0"/>
                    </a:moveTo>
                    <a:cubicBezTo>
                      <a:pt x="55" y="49"/>
                      <a:pt x="59" y="98"/>
                      <a:pt x="51" y="135"/>
                    </a:cubicBezTo>
                    <a:cubicBezTo>
                      <a:pt x="43" y="172"/>
                      <a:pt x="0" y="200"/>
                      <a:pt x="5" y="225"/>
                    </a:cubicBezTo>
                    <a:cubicBezTo>
                      <a:pt x="10" y="250"/>
                      <a:pt x="61" y="290"/>
                      <a:pt x="81" y="285"/>
                    </a:cubicBezTo>
                    <a:cubicBezTo>
                      <a:pt x="101" y="280"/>
                      <a:pt x="118" y="215"/>
                      <a:pt x="125" y="195"/>
                    </a:cubicBez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6403" name="Rectangle 33"/>
            <p:cNvSpPr>
              <a:spLocks noChangeArrowheads="1"/>
            </p:cNvSpPr>
            <p:nvPr/>
          </p:nvSpPr>
          <p:spPr bwMode="auto">
            <a:xfrm>
              <a:off x="10568" y="8466"/>
              <a:ext cx="949" cy="833"/>
            </a:xfrm>
            <a:prstGeom prst="rect">
              <a:avLst/>
            </a:prstGeom>
            <a:noFill/>
            <a:ln w="25400">
              <a:solidFill>
                <a:srgbClr val="000000"/>
              </a:solidFill>
              <a:miter lim="800000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04" name="Line 34"/>
            <p:cNvSpPr>
              <a:spLocks noChangeShapeType="1"/>
            </p:cNvSpPr>
            <p:nvPr/>
          </p:nvSpPr>
          <p:spPr bwMode="auto">
            <a:xfrm>
              <a:off x="11035" y="6453"/>
              <a:ext cx="0" cy="20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05" name="Line 35"/>
            <p:cNvSpPr>
              <a:spLocks noChangeShapeType="1"/>
            </p:cNvSpPr>
            <p:nvPr/>
          </p:nvSpPr>
          <p:spPr bwMode="auto">
            <a:xfrm>
              <a:off x="12336" y="6049"/>
              <a:ext cx="1145" cy="111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tailEnd type="triangle" w="sm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06" name="Line 36"/>
            <p:cNvSpPr>
              <a:spLocks noChangeShapeType="1"/>
            </p:cNvSpPr>
            <p:nvPr/>
          </p:nvSpPr>
          <p:spPr bwMode="auto">
            <a:xfrm>
              <a:off x="12492" y="6465"/>
              <a:ext cx="0" cy="116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tailEnd type="triangle" w="sm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07" name="Line 37"/>
            <p:cNvSpPr>
              <a:spLocks noChangeShapeType="1"/>
            </p:cNvSpPr>
            <p:nvPr/>
          </p:nvSpPr>
          <p:spPr bwMode="auto">
            <a:xfrm>
              <a:off x="11959" y="5777"/>
              <a:ext cx="1671" cy="32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tailEnd type="triangle" w="sm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08" name="Text Box 38"/>
            <p:cNvSpPr txBox="1">
              <a:spLocks noChangeArrowheads="1"/>
            </p:cNvSpPr>
            <p:nvPr/>
          </p:nvSpPr>
          <p:spPr bwMode="auto">
            <a:xfrm>
              <a:off x="13745" y="6120"/>
              <a:ext cx="1502" cy="95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/>
            <a:lstStyle/>
            <a:p>
              <a:pPr algn="just"/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2800" b="1" baseline="-25000"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en-US" altLang="zh-CN" sz="2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409" name="Text Box 40"/>
            <p:cNvSpPr txBox="1">
              <a:spLocks noChangeArrowheads="1"/>
            </p:cNvSpPr>
            <p:nvPr/>
          </p:nvSpPr>
          <p:spPr bwMode="auto">
            <a:xfrm>
              <a:off x="12243" y="7702"/>
              <a:ext cx="1502" cy="953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/>
            <a:lstStyle/>
            <a:p>
              <a:pPr algn="just"/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2800" b="1" baseline="-25000"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en-US" altLang="zh-CN" sz="28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1271464" y="2775340"/>
            <a:ext cx="681567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</a:p>
        </p:txBody>
      </p:sp>
      <p:grpSp>
        <p:nvGrpSpPr>
          <p:cNvPr id="31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2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34" name="矩形 33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35" name="矩形 34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33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384032" y="1406027"/>
            <a:ext cx="4752000" cy="2709865"/>
          </a:xfrm>
          <a:prstGeom prst="roundRect">
            <a:avLst>
              <a:gd name="adj" fmla="val 6572"/>
            </a:avLst>
          </a:prstGeom>
          <a:ln w="19050">
            <a:noFill/>
          </a:ln>
        </p:spPr>
      </p:pic>
      <p:grpSp>
        <p:nvGrpSpPr>
          <p:cNvPr id="8" name="组合 9"/>
          <p:cNvGrpSpPr/>
          <p:nvPr/>
        </p:nvGrpSpPr>
        <p:grpSpPr bwMode="auto">
          <a:xfrm>
            <a:off x="-101600" y="404813"/>
            <a:ext cx="4757439" cy="523220"/>
            <a:chOff x="0" y="623478"/>
            <a:chExt cx="4193585" cy="459160"/>
          </a:xfrm>
        </p:grpSpPr>
        <p:grpSp>
          <p:nvGrpSpPr>
            <p:cNvPr id="9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2" name="矩形 11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0" name="文本框 11"/>
            <p:cNvSpPr txBox="1">
              <a:spLocks noChangeArrowheads="1"/>
            </p:cNvSpPr>
            <p:nvPr/>
          </p:nvSpPr>
          <p:spPr bwMode="auto">
            <a:xfrm>
              <a:off x="771661" y="623478"/>
              <a:ext cx="3421924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探究使用动滑轮的特点</a:t>
              </a:r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1055440" y="1471598"/>
            <a:ext cx="5256584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使用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动</a:t>
            </a:r>
            <a:r>
              <a:rPr lang="en-US" sz="2800" u="none" spc="0" dirty="0" err="1">
                <a:latin typeface="微软雅黑" panose="020B0503020204020204" pitchFamily="34" charset="-122"/>
                <a:ea typeface="微软雅黑" panose="020B0503020204020204" pitchFamily="34" charset="-122"/>
              </a:rPr>
              <a:t>滑轮拉动物体时，拉力与物体的重力有什么关系呢</a:t>
            </a: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？ 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1055440" y="3092381"/>
            <a:ext cx="5256584" cy="107721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2.绳端（自由端）移动的距离与物体上升的距离有什么关系呢？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1055440" y="4581128"/>
            <a:ext cx="1728192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b="1" u="none" spc="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实验器材</a:t>
            </a:r>
            <a:endParaRPr lang="en-US" sz="2800" b="1" u="none" spc="0" dirty="0">
              <a:solidFill>
                <a:srgbClr val="00808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063871" y="5212781"/>
            <a:ext cx="7177219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滑轮、钩码、弹簧测力计、刻度尺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81" name="表格 6180"/>
          <p:cNvGraphicFramePr/>
          <p:nvPr>
            <p:custDataLst>
              <p:tags r:id="rId1"/>
            </p:custDataLst>
          </p:nvPr>
        </p:nvGraphicFramePr>
        <p:xfrm>
          <a:off x="1415480" y="1538123"/>
          <a:ext cx="9199245" cy="2943795"/>
        </p:xfrm>
        <a:graphic>
          <a:graphicData uri="http://schemas.openxmlformats.org/drawingml/2006/table">
            <a:tbl>
              <a:tblPr/>
              <a:tblGrid>
                <a:gridCol w="14395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278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60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954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002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099944"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物重</a:t>
                      </a:r>
                      <a:r>
                        <a:rPr lang="en-US" altLang="zh-CN" sz="2600" b="0" i="1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G</a:t>
                      </a:r>
                      <a:r>
                        <a:rPr lang="en-US" altLang="zh-CN" sz="26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/N</a:t>
                      </a:r>
                    </a:p>
                  </a:txBody>
                  <a:tcPr marL="121920" marR="121920" anchor="ctr">
                    <a:lnL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物体移动方向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物体移动距离</a:t>
                      </a:r>
                      <a:r>
                        <a:rPr lang="en-US" altLang="zh-CN" sz="2600" b="0" i="1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h</a:t>
                      </a:r>
                      <a:r>
                        <a:rPr lang="en-US" altLang="zh-CN" sz="26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/m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拉力</a:t>
                      </a:r>
                      <a:r>
                        <a:rPr lang="en-US" altLang="zh-CN" sz="2600" b="0" i="1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F</a:t>
                      </a:r>
                      <a:r>
                        <a:rPr lang="en-US" altLang="zh-CN" sz="26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/N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拉力</a:t>
                      </a:r>
                    </a:p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方向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spcBef>
                          <a:spcPct val="0"/>
                        </a:spcBef>
                        <a:buNone/>
                      </a:pPr>
                      <a:r>
                        <a:rPr lang="zh-CN" altLang="en-US" sz="2600" b="0" dirty="0">
                          <a:solidFill>
                            <a:schemeClr val="bg1"/>
                          </a:solidFill>
                          <a:latin typeface="Times New Roman" panose="02020603050405020304" pitchFamily="18" charset="0"/>
                          <a:ea typeface="黑体" panose="02010609060101010101" pitchFamily="49" charset="-122"/>
                        </a:rPr>
                        <a:t>拉力移动距离</a:t>
                      </a:r>
                      <a:r>
                        <a:rPr lang="en-US" altLang="zh-CN" sz="2600" b="0" i="1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s</a:t>
                      </a:r>
                      <a:r>
                        <a:rPr lang="en-US" altLang="zh-CN" sz="2600" b="0" dirty="0">
                          <a:solidFill>
                            <a:schemeClr val="bg1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/m</a:t>
                      </a:r>
                    </a:p>
                  </a:txBody>
                  <a:tcPr marL="121920" marR="121920" anchor="ctr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9981"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lvl="0" indent="-3429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rtl="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9981"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9981"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eaLnBrk="1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buNone/>
                      </a:pPr>
                      <a:endParaRPr lang="zh-CN" altLang="en-US" sz="2600" b="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黑体" panose="02010609060101010101" pitchFamily="49" charset="-122"/>
                      </a:endParaRPr>
                    </a:p>
                  </a:txBody>
                  <a:tcPr marL="121920" marR="121920">
                    <a:lnL w="12700" cap="flat" cmpd="sng" algn="ctr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R>
                    <a:lnT w="1270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T>
                    <a:lnB w="19050">
                      <a:solidFill>
                        <a:schemeClr val="accent1">
                          <a:lumMod val="50000"/>
                        </a:schemeClr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3" name="文本框 12"/>
          <p:cNvSpPr txBox="1"/>
          <p:nvPr/>
        </p:nvSpPr>
        <p:spPr>
          <a:xfrm>
            <a:off x="1127448" y="764704"/>
            <a:ext cx="1728192" cy="4894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zh-CN" altLang="en-US" sz="2800" b="1" u="none" spc="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实验表格</a:t>
            </a:r>
            <a:endParaRPr lang="en-US" sz="2800" b="1" u="none" spc="0" dirty="0">
              <a:solidFill>
                <a:srgbClr val="00808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1991544" y="2762259"/>
            <a:ext cx="842493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0.5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0.2         0.3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0.4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1991544" y="3287456"/>
            <a:ext cx="842493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1.0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0.1         0.6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0.2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975066" y="3884687"/>
            <a:ext cx="8424936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1.5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0.15       0.8       </a:t>
            </a:r>
            <a:r>
              <a:rPr lang="zh-CN" altLang="en-US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向上           </a:t>
            </a:r>
            <a:r>
              <a:rPr lang="en-US" altLang="zh-CN" sz="2800" u="none" spc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0.3</a:t>
            </a:r>
            <a:endParaRPr lang="en-US" sz="2800" u="none" spc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Rectangle 6"/>
          <p:cNvSpPr>
            <a:spLocks noChangeArrowheads="1"/>
          </p:cNvSpPr>
          <p:nvPr/>
        </p:nvSpPr>
        <p:spPr bwMode="auto">
          <a:xfrm>
            <a:off x="1703512" y="5563121"/>
            <a:ext cx="10160635" cy="630237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>
            <a:spAutoFit/>
          </a:bodyPr>
          <a:lstStyle/>
          <a:p>
            <a:pPr algn="just">
              <a:lnSpc>
                <a:spcPct val="140000"/>
              </a:lnSpc>
              <a:defRPr/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使用动滑轮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可以省力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，但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费距离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；且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不改变力的方向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1127448" y="5066020"/>
            <a:ext cx="9028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结论</a:t>
            </a:r>
          </a:p>
        </p:txBody>
      </p:sp>
    </p:spTree>
    <p:extLst>
      <p:ext uri="{BB962C8B-B14F-4D97-AF65-F5344CB8AC3E}">
        <p14:creationId xmlns:p14="http://schemas.microsoft.com/office/powerpoint/2010/main" val="878775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/>
      <p:bldP spid="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3">
            <a:extLst>
              <a:ext uri="{FF2B5EF4-FFF2-40B4-BE49-F238E27FC236}">
                <a16:creationId xmlns:a16="http://schemas.microsoft.com/office/drawing/2014/main" id="{D21A5F5E-0882-4285-9AB8-3E544E62B160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77B37560-C68B-43BD-9FDC-CDD7B0585B67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5E9221BE-7CA8-46D0-B547-001BBC0EFF33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A8625E48-7577-424F-891F-B09201796C5E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AC705B26-1B12-4B73-AA27-B18D5657F7CF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87E1DAFF-3CC9-40B2-B844-57D08CBD56DC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059A9C7F-E21F-4792-984D-B1ED2078673B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D3370C9E-320A-46D4-BFC1-807572DA43FD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29AADE17-2D33-49DA-A83C-AC4E9933859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CA044D08-C771-487B-BD4C-9621E43DD5AB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14782A5E-A53F-4A49-86A6-CAB13F05574D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D9F2AA20-1E27-4B83-B17A-806627A99C05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11F41E35-38E8-4081-9400-9F4C5207C4FA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A76F8F13-8809-474B-8C3B-1599549FC8C4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54C97FA9-04C3-440C-8C9A-2CAA011214FD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A8726106-8326-44C7-9E01-9A4713C20254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941B9114-007F-4889-811D-9589E14C9C67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7EA286AE-5C81-4D59-B0C7-D9E2D992EDCD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60241515-36BE-46DA-A817-6F4880A08CBE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11DB160-0852-4583-82D5-C564A20B71FE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CDAA5661-D568-4CA7-AB32-18AFA41901EC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891BEF7F-3C4B-4599-89AD-39330D39D643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7B0AE5E1-636D-4D0D-BC16-5CFDCFDC02A6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CB3D13C5-9E40-4FFC-B9CF-4941D6B488F7}"/>
              </a:ext>
            </a:extLst>
          </p:cNvPr>
          <p:cNvSpPr/>
          <p:nvPr/>
        </p:nvSpPr>
        <p:spPr bwMode="auto">
          <a:xfrm rot="-1800000">
            <a:off x="399532" y="298617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39114689-CDF9-47CD-B3BB-03F52F5BDC51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C662ED27-D1D1-4057-86C5-0D9AB0E0FAC5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E31FEC63-6813-4E7B-A00D-B3DD2EA229D0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91457529-0359-429F-97B5-21C6F907192E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42FFF159-9C95-4BAB-911D-00E5D98E927F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AFAFF479-66B1-431C-A9CB-05DDCCC20DB4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D4AB1F9A-F49D-4E31-955C-FAB293D44973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9A72A201-064B-483B-A757-53A0CF8C7C39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ED78043A-D069-40BC-B4D6-CE41F2E8F81B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029216E5-F126-4BE9-8D02-A55F5B8BB26A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D20F3E1A-F09B-40F6-871F-90AF06F6FCEF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D0C7E2F1-3D58-45C1-BFE3-39CDC31BB950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2F3AF36E-DE88-4052-A118-8D8995F0BC67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188F1DAA-E38E-4543-88B7-2D2E4342ED84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80151E55-E54D-4483-A53A-932DA6688178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236D94DC-3A7B-4F68-A714-9C2D8807BD71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4A93585E-546B-4B85-9004-7BAAB435555F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5C99442F-BD78-4E90-9CDD-6C7172CA4AAC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451812B0-6DDE-4A4B-9E86-63FE743AC1EB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2EEF95B9-55D0-4DC4-ACB7-A174C7EACDA8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D4A1A687-B4C8-49D1-BDA0-D55C997466C3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0BF35D20-EEC9-412E-BD80-FDE28F3D0127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F1E4DC2F-B473-4874-A929-3FC75ED8E252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3D25287D-745A-4918-832A-DCA84AC0699D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83EC5B82-0AE1-4528-9DCE-FB4254D53B30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1BC006E9-3B16-4383-B914-40345E0E8CB6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8614467A-B72E-4F26-B7AB-AED4593D604B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DEBFEF6D-96D4-4E44-B9B3-CD17C7707F32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C9F87572-CE29-4F5A-91C1-5D1068D88CCE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04BDE3DD-4AC3-4758-A0DC-C90A861DDB2F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C30B96EF-AED3-4E01-A5C8-398A55755BA1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FD249F99-6EDF-4320-81BA-D363679CDA84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BF657918-FBE0-434C-AED4-93DB547F54B1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7C59CB6F-7290-4478-A893-7718CE3D9489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" name="TextBox 2"/>
          <p:cNvSpPr txBox="1"/>
          <p:nvPr/>
        </p:nvSpPr>
        <p:spPr bwMode="auto">
          <a:xfrm>
            <a:off x="4725058" y="5949280"/>
            <a:ext cx="3016204" cy="49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演示：动滑轮的本质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9287" name="ShockwaveFlash1" r:id="rId2" imgW="8567640" imgH="4941720"/>
        </mc:Choice>
        <mc:Fallback>
          <p:control name="ShockwaveFlash1" r:id="rId2" imgW="8567640" imgH="4941720">
            <p:pic>
              <p:nvPicPr>
                <p:cNvPr id="3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1703512" y="908720"/>
                  <a:ext cx="8567737" cy="49418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文本框 39937"/>
          <p:cNvSpPr txBox="1">
            <a:spLocks noChangeArrowheads="1"/>
          </p:cNvSpPr>
          <p:nvPr/>
        </p:nvSpPr>
        <p:spPr bwMode="auto">
          <a:xfrm>
            <a:off x="7263130" y="1159510"/>
            <a:ext cx="2106930" cy="73723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rgbClr val="00808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理论分析</a:t>
            </a:r>
          </a:p>
        </p:txBody>
      </p:sp>
      <p:sp>
        <p:nvSpPr>
          <p:cNvPr id="39939" name="文本框 39938"/>
          <p:cNvSpPr txBox="1">
            <a:spLocks noChangeArrowheads="1"/>
          </p:cNvSpPr>
          <p:nvPr/>
        </p:nvSpPr>
        <p:spPr bwMode="auto">
          <a:xfrm>
            <a:off x="6994206" y="2022520"/>
            <a:ext cx="4499623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∵ </a:t>
            </a:r>
            <a:r>
              <a:rPr lang="en-US" altLang="zh-CN" sz="2800" i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r>
              <a:rPr lang="en-US" altLang="zh-CN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·</a:t>
            </a:r>
            <a:r>
              <a:rPr lang="en-US" altLang="zh-CN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i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</a:t>
            </a:r>
            <a:r>
              <a:rPr lang="en-US" altLang="zh-CN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= 2</a:t>
            </a:r>
            <a:r>
              <a:rPr lang="en-US" altLang="zh-CN" sz="2800" i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R</a:t>
            </a:r>
            <a:r>
              <a:rPr lang="en-US" altLang="zh-CN" sz="2800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· </a:t>
            </a:r>
            <a:r>
              <a:rPr lang="en-US" altLang="zh-CN" sz="2800" i="1" dirty="0">
                <a:solidFill>
                  <a:srgbClr val="00808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  <p:grpSp>
        <p:nvGrpSpPr>
          <p:cNvPr id="2" name="组合 39939"/>
          <p:cNvGrpSpPr/>
          <p:nvPr/>
        </p:nvGrpSpPr>
        <p:grpSpPr bwMode="auto">
          <a:xfrm>
            <a:off x="7529973" y="2586354"/>
            <a:ext cx="1966481" cy="1039813"/>
            <a:chOff x="0" y="47"/>
            <a:chExt cx="660" cy="655"/>
          </a:xfrm>
        </p:grpSpPr>
        <p:sp>
          <p:nvSpPr>
            <p:cNvPr id="15391" name="文本框 39940"/>
            <p:cNvSpPr txBox="1">
              <a:spLocks noChangeArrowheads="1"/>
            </p:cNvSpPr>
            <p:nvPr/>
          </p:nvSpPr>
          <p:spPr bwMode="auto">
            <a:xfrm>
              <a:off x="0" y="169"/>
              <a:ext cx="528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2800" i="1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280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= </a:t>
              </a:r>
            </a:p>
          </p:txBody>
        </p:sp>
        <p:grpSp>
          <p:nvGrpSpPr>
            <p:cNvPr id="3" name="组合 39941"/>
            <p:cNvGrpSpPr/>
            <p:nvPr/>
          </p:nvGrpSpPr>
          <p:grpSpPr bwMode="auto">
            <a:xfrm>
              <a:off x="132" y="47"/>
              <a:ext cx="528" cy="655"/>
              <a:chOff x="-210" y="47"/>
              <a:chExt cx="528" cy="655"/>
            </a:xfrm>
          </p:grpSpPr>
          <p:sp>
            <p:nvSpPr>
              <p:cNvPr id="15393" name="文本框 39942"/>
              <p:cNvSpPr txBox="1">
                <a:spLocks noChangeArrowheads="1"/>
              </p:cNvSpPr>
              <p:nvPr/>
            </p:nvSpPr>
            <p:spPr bwMode="auto">
              <a:xfrm>
                <a:off x="-210" y="47"/>
                <a:ext cx="528" cy="65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>
                <a:spAutoFit/>
              </a:bodyPr>
              <a:lstStyle/>
              <a:p>
                <a:pPr algn="ctr">
                  <a:lnSpc>
                    <a:spcPct val="110000"/>
                  </a:lnSpc>
                </a:pPr>
                <a:r>
                  <a:rPr lang="en-US" altLang="zh-CN" sz="2800" i="1" dirty="0">
                    <a:solidFill>
                      <a:srgbClr val="00808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GR</a:t>
                </a:r>
              </a:p>
              <a:p>
                <a:pPr algn="ctr">
                  <a:lnSpc>
                    <a:spcPct val="110000"/>
                  </a:lnSpc>
                </a:pPr>
                <a:r>
                  <a:rPr lang="en-US" altLang="zh-CN" sz="2800" dirty="0">
                    <a:solidFill>
                      <a:srgbClr val="00808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</a:t>
                </a:r>
                <a:r>
                  <a:rPr lang="en-US" altLang="zh-CN" sz="2800" i="1" dirty="0">
                    <a:solidFill>
                      <a:srgbClr val="00808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R</a:t>
                </a:r>
              </a:p>
            </p:txBody>
          </p:sp>
          <p:sp>
            <p:nvSpPr>
              <p:cNvPr id="15394" name="直接连接符 39943"/>
              <p:cNvSpPr>
                <a:spLocks noChangeShapeType="1"/>
              </p:cNvSpPr>
              <p:nvPr/>
            </p:nvSpPr>
            <p:spPr bwMode="auto">
              <a:xfrm>
                <a:off x="-78" y="372"/>
                <a:ext cx="317" cy="0"/>
              </a:xfrm>
              <a:prstGeom prst="line">
                <a:avLst/>
              </a:prstGeom>
              <a:noFill/>
              <a:ln w="25400">
                <a:solidFill>
                  <a:srgbClr val="00808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4" name="组合 39944"/>
          <p:cNvGrpSpPr/>
          <p:nvPr/>
        </p:nvGrpSpPr>
        <p:grpSpPr bwMode="auto">
          <a:xfrm>
            <a:off x="9252273" y="2609849"/>
            <a:ext cx="1536700" cy="954088"/>
            <a:chOff x="0" y="0"/>
            <a:chExt cx="726" cy="601"/>
          </a:xfrm>
        </p:grpSpPr>
        <p:sp>
          <p:nvSpPr>
            <p:cNvPr id="15386" name="文本框 39945"/>
            <p:cNvSpPr txBox="1">
              <a:spLocks noChangeArrowheads="1"/>
            </p:cNvSpPr>
            <p:nvPr/>
          </p:nvSpPr>
          <p:spPr bwMode="auto">
            <a:xfrm>
              <a:off x="0" y="110"/>
              <a:ext cx="240" cy="32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280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=</a:t>
              </a:r>
            </a:p>
          </p:txBody>
        </p:sp>
        <p:grpSp>
          <p:nvGrpSpPr>
            <p:cNvPr id="5" name="组合 39946"/>
            <p:cNvGrpSpPr/>
            <p:nvPr/>
          </p:nvGrpSpPr>
          <p:grpSpPr bwMode="auto">
            <a:xfrm>
              <a:off x="236" y="0"/>
              <a:ext cx="490" cy="601"/>
              <a:chOff x="0" y="0"/>
              <a:chExt cx="490" cy="601"/>
            </a:xfrm>
          </p:grpSpPr>
          <p:sp>
            <p:nvSpPr>
              <p:cNvPr id="15388" name="矩形 3994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92" cy="601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zh-CN" sz="2800" dirty="0">
                    <a:solidFill>
                      <a:srgbClr val="00808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</a:t>
                </a:r>
              </a:p>
              <a:p>
                <a:r>
                  <a:rPr lang="en-US" altLang="zh-CN" sz="2800" dirty="0">
                    <a:solidFill>
                      <a:srgbClr val="00808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</a:t>
                </a:r>
              </a:p>
            </p:txBody>
          </p:sp>
          <p:sp>
            <p:nvSpPr>
              <p:cNvPr id="15389" name="直接连接符 39948"/>
              <p:cNvSpPr>
                <a:spLocks noChangeShapeType="1"/>
              </p:cNvSpPr>
              <p:nvPr/>
            </p:nvSpPr>
            <p:spPr bwMode="auto">
              <a:xfrm>
                <a:off x="13" y="300"/>
                <a:ext cx="159" cy="0"/>
              </a:xfrm>
              <a:prstGeom prst="line">
                <a:avLst/>
              </a:prstGeom>
              <a:noFill/>
              <a:ln w="22225">
                <a:solidFill>
                  <a:srgbClr val="00808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5390" name="矩形 39949"/>
              <p:cNvSpPr>
                <a:spLocks noChangeArrowheads="1"/>
              </p:cNvSpPr>
              <p:nvPr/>
            </p:nvSpPr>
            <p:spPr bwMode="auto">
              <a:xfrm>
                <a:off x="172" y="141"/>
                <a:ext cx="318" cy="330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wrap="none">
                <a:spAutoFit/>
              </a:bodyPr>
              <a:lstStyle/>
              <a:p>
                <a:r>
                  <a:rPr lang="en-US" altLang="zh-CN" sz="2800" i="1" dirty="0">
                    <a:solidFill>
                      <a:srgbClr val="00808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G  </a:t>
                </a:r>
              </a:p>
            </p:txBody>
          </p:sp>
        </p:grpSp>
      </p:grpSp>
      <p:sp>
        <p:nvSpPr>
          <p:cNvPr id="39951" name="文本框 39950"/>
          <p:cNvSpPr>
            <a:spLocks noChangeArrowheads="1"/>
          </p:cNvSpPr>
          <p:nvPr/>
        </p:nvSpPr>
        <p:spPr bwMode="auto">
          <a:xfrm>
            <a:off x="5884858" y="4629436"/>
            <a:ext cx="6177280" cy="1471172"/>
          </a:xfrm>
          <a:prstGeom prst="rect">
            <a:avLst/>
          </a:prstGeom>
          <a:noFill/>
          <a:ln w="25400" cmpd="sng">
            <a:solidFill>
              <a:schemeClr val="tx1"/>
            </a:solidFill>
            <a:prstDash val="dash"/>
            <a:miter lim="800000"/>
          </a:ln>
          <a:effectLst/>
        </p:spPr>
        <p:txBody>
          <a:bodyPr wrap="square">
            <a:spAutoFit/>
          </a:bodyPr>
          <a:lstStyle/>
          <a:p>
            <a:pPr algn="just">
              <a:lnSpc>
                <a:spcPct val="160000"/>
              </a:lnSpc>
              <a:defRPr/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动滑轮相当于一个动力臂是阻力臂二倍的</a:t>
            </a:r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省力杠杆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。因此能省一半力。</a:t>
            </a:r>
          </a:p>
        </p:txBody>
      </p:sp>
      <p:grpSp>
        <p:nvGrpSpPr>
          <p:cNvPr id="6" name="组合 39951"/>
          <p:cNvGrpSpPr/>
          <p:nvPr/>
        </p:nvGrpSpPr>
        <p:grpSpPr bwMode="auto">
          <a:xfrm>
            <a:off x="530866" y="2365067"/>
            <a:ext cx="4940299" cy="3829703"/>
            <a:chOff x="0" y="0"/>
            <a:chExt cx="2413" cy="2427"/>
          </a:xfrm>
        </p:grpSpPr>
        <p:grpSp>
          <p:nvGrpSpPr>
            <p:cNvPr id="7" name="组合 39952"/>
            <p:cNvGrpSpPr/>
            <p:nvPr/>
          </p:nvGrpSpPr>
          <p:grpSpPr bwMode="auto">
            <a:xfrm>
              <a:off x="0" y="0"/>
              <a:ext cx="2413" cy="2427"/>
              <a:chOff x="0" y="0"/>
              <a:chExt cx="1811" cy="1830"/>
            </a:xfrm>
          </p:grpSpPr>
          <p:sp>
            <p:nvSpPr>
              <p:cNvPr id="15382" name="矩形 39953"/>
              <p:cNvSpPr>
                <a:spLocks noChangeArrowheads="1"/>
              </p:cNvSpPr>
              <p:nvPr/>
            </p:nvSpPr>
            <p:spPr bwMode="auto">
              <a:xfrm>
                <a:off x="10" y="11"/>
                <a:ext cx="1801" cy="1819"/>
              </a:xfrm>
              <a:prstGeom prst="rect">
                <a:avLst/>
              </a:prstGeom>
              <a:noFill/>
              <a:ln w="57150">
                <a:solidFill>
                  <a:srgbClr val="111111">
                    <a:alpha val="25098"/>
                  </a:srgbClr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26" name="矩形 3995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93" cy="1811"/>
              </a:xfrm>
              <a:prstGeom prst="rect">
                <a:avLst/>
              </a:prstGeom>
              <a:gradFill rotWithShape="0">
                <a:gsLst>
                  <a:gs pos="0">
                    <a:srgbClr val="FFFFFF">
                      <a:alpha val="57999"/>
                    </a:srgbClr>
                  </a:gs>
                  <a:gs pos="50000">
                    <a:srgbClr val="FFFFFF">
                      <a:alpha val="81998"/>
                    </a:srgbClr>
                  </a:gs>
                  <a:gs pos="100000">
                    <a:srgbClr val="FFFFFF">
                      <a:alpha val="57999"/>
                    </a:srgbClr>
                  </a:gs>
                </a:gsLst>
                <a:lin ang="5400000" scaled="1"/>
              </a:gradFill>
              <a:ln w="9525">
                <a:noFill/>
                <a:miter lim="800000"/>
              </a:ln>
            </p:spPr>
            <p:txBody>
              <a:bodyPr wrap="none" anchor="ctr"/>
              <a:lstStyle/>
              <a:p>
                <a:pPr algn="ctr">
                  <a:defRPr/>
                </a:pPr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5371" name="矩形 39955"/>
            <p:cNvSpPr>
              <a:spLocks noChangeArrowheads="1"/>
            </p:cNvSpPr>
            <p:nvPr/>
          </p:nvSpPr>
          <p:spPr bwMode="auto">
            <a:xfrm>
              <a:off x="382" y="2015"/>
              <a:ext cx="1876" cy="331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zh-CN" altLang="en-US"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杠杆的支点在</a:t>
              </a:r>
              <a:r>
                <a:rPr lang="zh-CN" altLang="en-US" sz="280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en-US" altLang="zh-CN" sz="2800" b="1" i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O</a:t>
              </a:r>
              <a:r>
                <a:rPr lang="en-US" altLang="zh-CN" sz="2800" b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2800" b="1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点</a:t>
              </a:r>
              <a:r>
                <a:rPr lang="zh-CN" altLang="en-US" sz="2800">
                  <a:solidFill>
                    <a:schemeClr val="tx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处</a:t>
              </a:r>
              <a:r>
                <a:rPr lang="zh-CN" altLang="en-US" sz="280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    </a:t>
              </a:r>
            </a:p>
          </p:txBody>
        </p:sp>
        <p:pic>
          <p:nvPicPr>
            <p:cNvPr id="15372" name="图片 39956" descr="49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2" y="188"/>
              <a:ext cx="2233" cy="16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5373" name="矩形 39957"/>
            <p:cNvSpPr>
              <a:spLocks noChangeArrowheads="1"/>
            </p:cNvSpPr>
            <p:nvPr/>
          </p:nvSpPr>
          <p:spPr bwMode="auto">
            <a:xfrm>
              <a:off x="129" y="760"/>
              <a:ext cx="233" cy="33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O</a:t>
              </a:r>
            </a:p>
          </p:txBody>
        </p:sp>
        <p:sp>
          <p:nvSpPr>
            <p:cNvPr id="15374" name="矩形 39958"/>
            <p:cNvSpPr>
              <a:spLocks noChangeArrowheads="1"/>
            </p:cNvSpPr>
            <p:nvPr/>
          </p:nvSpPr>
          <p:spPr bwMode="auto">
            <a:xfrm>
              <a:off x="504" y="628"/>
              <a:ext cx="222" cy="33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A</a:t>
              </a:r>
            </a:p>
          </p:txBody>
        </p:sp>
        <p:sp>
          <p:nvSpPr>
            <p:cNvPr id="15375" name="矩形 39959"/>
            <p:cNvSpPr>
              <a:spLocks noChangeArrowheads="1"/>
            </p:cNvSpPr>
            <p:nvPr/>
          </p:nvSpPr>
          <p:spPr bwMode="auto">
            <a:xfrm>
              <a:off x="735" y="260"/>
              <a:ext cx="398" cy="33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    </a:t>
              </a:r>
            </a:p>
          </p:txBody>
        </p:sp>
        <p:sp>
          <p:nvSpPr>
            <p:cNvPr id="15376" name="文本框 39960"/>
            <p:cNvSpPr txBox="1">
              <a:spLocks noChangeArrowheads="1"/>
            </p:cNvSpPr>
            <p:nvPr/>
          </p:nvSpPr>
          <p:spPr bwMode="auto">
            <a:xfrm>
              <a:off x="1281" y="501"/>
              <a:ext cx="674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2800" b="1" i="1">
                  <a:solidFill>
                    <a:srgbClr val="FA141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l</a:t>
              </a:r>
              <a:r>
                <a:rPr lang="en-US" altLang="zh-CN" sz="2800" b="1" baseline="-25000">
                  <a:solidFill>
                    <a:srgbClr val="FA141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 </a:t>
              </a:r>
              <a:r>
                <a:rPr lang="en-US" altLang="zh-CN" sz="2800" b="1">
                  <a:solidFill>
                    <a:srgbClr val="FA141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= </a:t>
              </a:r>
              <a:r>
                <a:rPr lang="en-US" altLang="zh-CN" sz="2800" b="1" i="1">
                  <a:solidFill>
                    <a:srgbClr val="FA141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R</a:t>
              </a:r>
            </a:p>
          </p:txBody>
        </p:sp>
        <p:sp>
          <p:nvSpPr>
            <p:cNvPr id="15377" name="文本框 39961"/>
            <p:cNvSpPr txBox="1">
              <a:spLocks noChangeArrowheads="1"/>
            </p:cNvSpPr>
            <p:nvPr/>
          </p:nvSpPr>
          <p:spPr bwMode="auto">
            <a:xfrm>
              <a:off x="1449" y="197"/>
              <a:ext cx="768" cy="33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altLang="zh-CN" sz="2800" b="1" i="1" dirty="0">
                  <a:solidFill>
                    <a:srgbClr val="FA141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l</a:t>
              </a:r>
              <a:r>
                <a:rPr lang="en-US" altLang="zh-CN" sz="2800" b="1" baseline="-25000" dirty="0">
                  <a:solidFill>
                    <a:srgbClr val="FA141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r>
                <a:rPr lang="en-US" altLang="zh-CN" sz="2800" b="1" dirty="0">
                  <a:solidFill>
                    <a:srgbClr val="FA141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= 2</a:t>
              </a:r>
              <a:r>
                <a:rPr lang="en-US" altLang="zh-CN" sz="2800" b="1" i="1" dirty="0">
                  <a:solidFill>
                    <a:srgbClr val="FA141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R</a:t>
              </a:r>
            </a:p>
          </p:txBody>
        </p:sp>
        <p:sp>
          <p:nvSpPr>
            <p:cNvPr id="15378" name="矩形 39962"/>
            <p:cNvSpPr>
              <a:spLocks noChangeArrowheads="1"/>
            </p:cNvSpPr>
            <p:nvPr/>
          </p:nvSpPr>
          <p:spPr bwMode="auto">
            <a:xfrm>
              <a:off x="1117" y="760"/>
              <a:ext cx="233" cy="33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O</a:t>
              </a:r>
            </a:p>
          </p:txBody>
        </p:sp>
        <p:sp>
          <p:nvSpPr>
            <p:cNvPr id="15379" name="矩形 39963"/>
            <p:cNvSpPr>
              <a:spLocks noChangeArrowheads="1"/>
            </p:cNvSpPr>
            <p:nvPr/>
          </p:nvSpPr>
          <p:spPr bwMode="auto">
            <a:xfrm>
              <a:off x="1615" y="1435"/>
              <a:ext cx="329" cy="33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G  </a:t>
              </a:r>
            </a:p>
          </p:txBody>
        </p:sp>
        <p:sp>
          <p:nvSpPr>
            <p:cNvPr id="15380" name="矩形 39964"/>
            <p:cNvSpPr>
              <a:spLocks noChangeArrowheads="1"/>
            </p:cNvSpPr>
            <p:nvPr/>
          </p:nvSpPr>
          <p:spPr bwMode="auto">
            <a:xfrm>
              <a:off x="2156" y="260"/>
              <a:ext cx="241" cy="33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F </a:t>
              </a:r>
            </a:p>
          </p:txBody>
        </p:sp>
        <p:sp>
          <p:nvSpPr>
            <p:cNvPr id="15381" name="矩形 39965"/>
            <p:cNvSpPr>
              <a:spLocks noChangeArrowheads="1"/>
            </p:cNvSpPr>
            <p:nvPr/>
          </p:nvSpPr>
          <p:spPr bwMode="auto">
            <a:xfrm>
              <a:off x="479" y="1499"/>
              <a:ext cx="329" cy="332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800" b="1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G  </a:t>
              </a:r>
            </a:p>
          </p:txBody>
        </p:sp>
      </p:grpSp>
      <p:sp>
        <p:nvSpPr>
          <p:cNvPr id="14" name="矩形 13"/>
          <p:cNvSpPr/>
          <p:nvPr/>
        </p:nvSpPr>
        <p:spPr bwMode="auto">
          <a:xfrm>
            <a:off x="1156970" y="615950"/>
            <a:ext cx="2910205" cy="5435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121917" tIns="60958" rIns="121917" bIns="60958" anchor="ctr"/>
          <a:lstStyle/>
          <a:p>
            <a:pPr marL="457200" indent="-457200" algn="just">
              <a:spcBef>
                <a:spcPct val="20000"/>
              </a:spcBef>
              <a:defRPr/>
            </a:pPr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动滑轮的本质</a:t>
            </a:r>
          </a:p>
        </p:txBody>
      </p:sp>
      <p:sp>
        <p:nvSpPr>
          <p:cNvPr id="8" name="文本框 39937"/>
          <p:cNvSpPr txBox="1">
            <a:spLocks noChangeArrowheads="1"/>
          </p:cNvSpPr>
          <p:nvPr/>
        </p:nvSpPr>
        <p:spPr bwMode="auto">
          <a:xfrm>
            <a:off x="1156970" y="1198245"/>
            <a:ext cx="4152265" cy="73723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支点是 A 点还是 </a:t>
            </a:r>
            <a:r>
              <a:rPr lang="zh-CN" altLang="en-US" sz="2800" i="1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O</a:t>
            </a:r>
            <a:r>
              <a:rPr lang="zh-CN" altLang="en-US" sz="2800" dirty="0">
                <a:solidFill>
                  <a:srgbClr val="FF0000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点?</a:t>
            </a: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39" grpId="0"/>
      <p:bldP spid="39951" grpId="0" bldLvl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23">
            <a:extLst>
              <a:ext uri="{FF2B5EF4-FFF2-40B4-BE49-F238E27FC236}">
                <a16:creationId xmlns:a16="http://schemas.microsoft.com/office/drawing/2014/main" id="{5E82F3B5-E2C5-4AC5-B272-797CD004586E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F21E6C75-D33A-4815-B41D-670EE8773595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C4DA3DC1-2FBA-41CF-AA07-B5D245C4465B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79B0B71D-A25F-4353-9FA7-E6E5D32F9290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35E27B83-ECF7-4449-9FDA-D1156DF5FC43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DC35DEF5-FE35-4EC4-B3D8-58A686073011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AB138C7D-813E-4613-86B3-8338D015DFA2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DF67EFF8-F41A-4708-8EDD-00E51AF9F69C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78B7253A-0C40-4055-BBBF-0EB0E5811591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6AE32791-4006-4528-8C5F-AB22E9109227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BA9910FC-3F87-46B3-9A90-ABDED2920AE2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6F99DE3C-37D5-42A0-A429-70CD90B46229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5E95DE77-2096-43CC-932F-8F03C9A117C5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71D19DD-D4D4-4C84-A12F-53F52692A3F9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2BCBA063-FACC-4ACE-9861-4BD729BE21B4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D50FE8C4-D7D7-4FFD-B348-396C05255D1F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C7D06CE7-11EF-4432-A096-364CB1E982EE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E89394B0-ED40-4E0E-B18E-86C648DAB3D2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7A73A2DC-8138-40BC-9448-91CA6C4323BF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91993E7C-C8AB-4851-B96C-36CB36A74348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FEAFD07D-0429-4DE3-B607-0B239A744B8A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A5EAC44A-A0EB-469F-AE01-ADBDD8C8F07F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DFFCA2C3-A70C-4821-B585-996BC41A86FE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1F28570E-66B9-4D7E-93D8-B56ABB5671C2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8EA4973A-834E-4026-B1BA-DBD7CC181B02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6E77F578-BA90-42C5-A0AB-C4433886035C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DD694C6B-26C9-42AB-92F9-33A328B7D9C5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444392C5-9488-4E1F-9759-71D9D42E0275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CA1D56AB-AED1-4CCE-B6F0-A86C7FB2C006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66A8B3AC-171F-4BA1-A313-4CD8D5708039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B4766210-8DDA-4743-A649-A5436E11A841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16F63CA7-D946-44AF-9083-BC42C48F120C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7B3932F1-EAAF-4793-AC2C-438F0FBEA1A7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CD385738-5A6D-43C7-BC3E-30EEC534741F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387AE77C-A5FB-445B-A618-E7D5F31E7D62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562C47EF-435B-4B89-9373-1A887F7D2776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23CAB742-EB33-4350-8484-96E0C2B57A24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4DE4128C-7348-43D6-978C-9479D5C511DF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D3D0620E-B586-46C2-B416-2F30CF025415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171B8D25-FC24-46B9-B509-C7C41F309102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D375682C-5B13-44DF-ABC0-283A07766AAB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39959BC9-390E-42C5-A2E4-0C98C98BEC38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4584BBEF-4A26-4096-BE4A-B2460CAEAA2D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EFE7012B-D0A5-4AEA-9492-B2FC3B258369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17080AD8-5276-47F2-BA06-C0A96453D1DE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1480E5B2-BECF-4028-B27A-FA0D8ABC5BFF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624080E1-A842-42F6-9320-15CC5B02DE69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60A55F7E-78B7-495E-8EE0-B0B801D496D9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9F9151B0-61F6-426D-AA69-737EC34ADAFE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3EBD97EE-557C-4B19-B29F-A9C2AE41E65A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27B81077-19DC-44EE-BAC1-6D4579818FC1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37F3B200-06F8-448D-A26B-9E7F975D7E60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9BA390CF-7E62-4202-BDDC-26FF8FA3AA57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0F6E80A-DCCE-428D-81C7-9F69C9887762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FDD59428-AF4F-40C1-BD1C-D4993E36DF8D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260F8587-55D6-471A-9154-8A06358B9D6D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26C46159-852F-42CF-8E20-690DDC7B0C0B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CF6E2CA2-64A4-4B43-B7A0-390BDA20915B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pic>
        <p:nvPicPr>
          <p:cNvPr id="4099" name="图片 33799" descr="5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05990" y="1245870"/>
            <a:ext cx="7780655" cy="33731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文本框 1"/>
          <p:cNvSpPr txBox="1">
            <a:spLocks noChangeArrowheads="1"/>
          </p:cNvSpPr>
          <p:nvPr/>
        </p:nvSpPr>
        <p:spPr bwMode="auto">
          <a:xfrm>
            <a:off x="1188085" y="4937125"/>
            <a:ext cx="10014585" cy="1308884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你能讲述一下这个故事吗？故事中起到关键作用的是哪个部件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? 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你在哪里见到过吗？</a:t>
            </a:r>
          </a:p>
        </p:txBody>
      </p:sp>
      <p:grpSp>
        <p:nvGrpSpPr>
          <p:cNvPr id="6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9" name="矩形 8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0" name="矩形 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</p:spTree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777349" y="991683"/>
            <a:ext cx="10435455" cy="20737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如图所示，用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5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牛的拉力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匀速竖直提升重为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的物体，使其上升了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0.2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米。若不计滑轮自重及摩擦，关于物体的重力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和绳子自由端移动的距离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s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，下列判断中正确的是（　　）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773872" y="3306103"/>
            <a:ext cx="5850954" cy="2848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2.5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牛  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s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0.1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米	</a:t>
            </a:r>
            <a:endParaRPr kumimoji="0" lang="en-US" altLang="zh-CN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 marL="0" marR="0" lvl="0" indent="173355" algn="l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2.5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牛  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s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0.4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米	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10 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牛  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s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0.1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米	</a:t>
            </a:r>
            <a:endParaRPr kumimoji="0" lang="en-US" altLang="zh-CN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 marL="0" marR="0" lvl="0" indent="173355" algn="l" defTabSz="914400" rtl="0" eaLnBrk="0" fontAlgn="base" latinLnBrk="0" hangingPunct="0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G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10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牛  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s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0.4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米</a:t>
            </a:r>
          </a:p>
        </p:txBody>
      </p:sp>
      <p:grpSp>
        <p:nvGrpSpPr>
          <p:cNvPr id="5" name="组合 9"/>
          <p:cNvGrpSpPr/>
          <p:nvPr/>
        </p:nvGrpSpPr>
        <p:grpSpPr bwMode="auto">
          <a:xfrm>
            <a:off x="-101600" y="404813"/>
            <a:ext cx="2453183" cy="523875"/>
            <a:chOff x="0" y="623478"/>
            <a:chExt cx="2162431" cy="459735"/>
          </a:xfrm>
        </p:grpSpPr>
        <p:grpSp>
          <p:nvGrpSpPr>
            <p:cNvPr id="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1390769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sp>
        <p:nvSpPr>
          <p:cNvPr id="4" name="矩形 3"/>
          <p:cNvSpPr/>
          <p:nvPr/>
        </p:nvSpPr>
        <p:spPr>
          <a:xfrm>
            <a:off x="7286854" y="2551115"/>
            <a:ext cx="45878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</a:p>
        </p:txBody>
      </p:sp>
      <p:grpSp>
        <p:nvGrpSpPr>
          <p:cNvPr id="15" name="组合 14"/>
          <p:cNvGrpSpPr/>
          <p:nvPr/>
        </p:nvGrpSpPr>
        <p:grpSpPr>
          <a:xfrm>
            <a:off x="8040216" y="3306103"/>
            <a:ext cx="2412268" cy="2608364"/>
            <a:chOff x="8040216" y="3306103"/>
            <a:chExt cx="2412268" cy="2608364"/>
          </a:xfrm>
        </p:grpSpPr>
        <p:pic>
          <p:nvPicPr>
            <p:cNvPr id="14" name="图片 39956" descr="49"/>
            <p:cNvPicPr>
              <a:picLocks noChangeAspect="1" noChangeArrowheads="1"/>
            </p:cNvPicPr>
            <p:nvPr/>
          </p:nvPicPr>
          <p:blipFill rotWithShape="1">
            <a:blip r:embed="rId2" cstate="print">
              <a:grayscl/>
            </a:blip>
            <a:srcRect r="54323"/>
            <a:stretch/>
          </p:blipFill>
          <p:spPr bwMode="auto">
            <a:xfrm>
              <a:off x="8040216" y="3306103"/>
              <a:ext cx="2088232" cy="26083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" name="文本框 12"/>
            <p:cNvSpPr txBox="1"/>
            <p:nvPr/>
          </p:nvSpPr>
          <p:spPr>
            <a:xfrm>
              <a:off x="9804412" y="3861048"/>
              <a:ext cx="64807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endPara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文本框 15"/>
            <p:cNvSpPr txBox="1"/>
            <p:nvPr/>
          </p:nvSpPr>
          <p:spPr>
            <a:xfrm>
              <a:off x="9084332" y="5391247"/>
              <a:ext cx="64807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8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G</a:t>
              </a:r>
              <a:endPara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文本框 1"/>
          <p:cNvSpPr txBox="1">
            <a:spLocks noChangeArrowheads="1"/>
          </p:cNvSpPr>
          <p:nvPr/>
        </p:nvSpPr>
        <p:spPr bwMode="auto">
          <a:xfrm>
            <a:off x="1107530" y="2188815"/>
            <a:ext cx="693876" cy="3550827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>
            <a:defPPr>
              <a:defRPr lang="zh-CN"/>
            </a:defPPr>
            <a:lvl1pPr eaLnBrk="1" hangingPunct="1">
              <a:defRPr sz="3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定滑轮和动滑轮</a:t>
            </a:r>
          </a:p>
        </p:txBody>
      </p:sp>
      <p:sp>
        <p:nvSpPr>
          <p:cNvPr id="18435" name="文本框 2"/>
          <p:cNvSpPr txBox="1">
            <a:spLocks noChangeArrowheads="1"/>
          </p:cNvSpPr>
          <p:nvPr/>
        </p:nvSpPr>
        <p:spPr bwMode="auto">
          <a:xfrm>
            <a:off x="2535568" y="2397547"/>
            <a:ext cx="1259632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定滑轮</a:t>
            </a:r>
          </a:p>
        </p:txBody>
      </p:sp>
      <p:sp>
        <p:nvSpPr>
          <p:cNvPr id="18436" name="文本框 3"/>
          <p:cNvSpPr txBox="1">
            <a:spLocks noChangeArrowheads="1"/>
          </p:cNvSpPr>
          <p:nvPr/>
        </p:nvSpPr>
        <p:spPr bwMode="auto">
          <a:xfrm>
            <a:off x="4060622" y="1698836"/>
            <a:ext cx="4466959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轴不随物体一起运动的滑轮</a:t>
            </a:r>
          </a:p>
        </p:txBody>
      </p:sp>
      <p:sp>
        <p:nvSpPr>
          <p:cNvPr id="18437" name="文本框 4"/>
          <p:cNvSpPr txBox="1">
            <a:spLocks noChangeArrowheads="1"/>
          </p:cNvSpPr>
          <p:nvPr/>
        </p:nvSpPr>
        <p:spPr bwMode="auto">
          <a:xfrm>
            <a:off x="4060622" y="2408450"/>
            <a:ext cx="6627199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不省力也不费距离，但可以改变力的方向</a:t>
            </a:r>
          </a:p>
        </p:txBody>
      </p:sp>
      <p:sp>
        <p:nvSpPr>
          <p:cNvPr id="18438" name="文本框 5"/>
          <p:cNvSpPr txBox="1">
            <a:spLocks noChangeArrowheads="1"/>
          </p:cNvSpPr>
          <p:nvPr/>
        </p:nvSpPr>
        <p:spPr bwMode="auto">
          <a:xfrm>
            <a:off x="4060622" y="3116474"/>
            <a:ext cx="2738767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实质：等臂杠杆</a:t>
            </a:r>
          </a:p>
        </p:txBody>
      </p:sp>
      <p:sp>
        <p:nvSpPr>
          <p:cNvPr id="18439" name="文本框 6"/>
          <p:cNvSpPr txBox="1">
            <a:spLocks noChangeArrowheads="1"/>
          </p:cNvSpPr>
          <p:nvPr/>
        </p:nvSpPr>
        <p:spPr bwMode="auto">
          <a:xfrm>
            <a:off x="4026824" y="3958079"/>
            <a:ext cx="4500758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轴随物体一起运动的滑轮</a:t>
            </a:r>
          </a:p>
        </p:txBody>
      </p:sp>
      <p:sp>
        <p:nvSpPr>
          <p:cNvPr id="18440" name="文本框 7"/>
          <p:cNvSpPr txBox="1">
            <a:spLocks noChangeArrowheads="1"/>
          </p:cNvSpPr>
          <p:nvPr/>
        </p:nvSpPr>
        <p:spPr bwMode="auto">
          <a:xfrm>
            <a:off x="4026824" y="4816221"/>
            <a:ext cx="6660998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省力但费距离，且不能改变力的方向</a:t>
            </a:r>
          </a:p>
        </p:txBody>
      </p:sp>
      <p:sp>
        <p:nvSpPr>
          <p:cNvPr id="18441" name="文本框 8"/>
          <p:cNvSpPr txBox="1">
            <a:spLocks noChangeArrowheads="1"/>
          </p:cNvSpPr>
          <p:nvPr/>
        </p:nvSpPr>
        <p:spPr bwMode="auto">
          <a:xfrm>
            <a:off x="4026823" y="5636951"/>
            <a:ext cx="2772566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实质：省力杠杆</a:t>
            </a:r>
          </a:p>
        </p:txBody>
      </p:sp>
      <p:sp>
        <p:nvSpPr>
          <p:cNvPr id="18442" name="文本框 9"/>
          <p:cNvSpPr txBox="1">
            <a:spLocks noChangeArrowheads="1"/>
          </p:cNvSpPr>
          <p:nvPr/>
        </p:nvSpPr>
        <p:spPr bwMode="auto">
          <a:xfrm>
            <a:off x="2411707" y="4765284"/>
            <a:ext cx="1259632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动滑轮</a:t>
            </a:r>
          </a:p>
        </p:txBody>
      </p:sp>
      <p:grpSp>
        <p:nvGrpSpPr>
          <p:cNvPr id="15" name="组合 14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6" name="组合 15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1801405" y="2618176"/>
            <a:ext cx="695494" cy="2459655"/>
            <a:chOff x="1775520" y="2156166"/>
            <a:chExt cx="695494" cy="2364582"/>
          </a:xfrm>
        </p:grpSpPr>
        <p:cxnSp>
          <p:nvCxnSpPr>
            <p:cNvPr id="21" name="直接连接符 20"/>
            <p:cNvCxnSpPr/>
            <p:nvPr/>
          </p:nvCxnSpPr>
          <p:spPr>
            <a:xfrm>
              <a:off x="1775520" y="3417803"/>
              <a:ext cx="335494" cy="11197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组合 24"/>
          <p:cNvGrpSpPr/>
          <p:nvPr/>
        </p:nvGrpSpPr>
        <p:grpSpPr>
          <a:xfrm>
            <a:off x="3758818" y="1808683"/>
            <a:ext cx="389283" cy="1712666"/>
            <a:chOff x="1775520" y="2156166"/>
            <a:chExt cx="695494" cy="2364582"/>
          </a:xfrm>
        </p:grpSpPr>
        <p:cxnSp>
          <p:nvCxnSpPr>
            <p:cNvPr id="26" name="直接连接符 25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接连接符 27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组合 29"/>
          <p:cNvGrpSpPr/>
          <p:nvPr/>
        </p:nvGrpSpPr>
        <p:grpSpPr>
          <a:xfrm>
            <a:off x="3671339" y="4157041"/>
            <a:ext cx="389283" cy="1803827"/>
            <a:chOff x="1775520" y="2156166"/>
            <a:chExt cx="695494" cy="2364582"/>
          </a:xfrm>
        </p:grpSpPr>
        <p:cxnSp>
          <p:nvCxnSpPr>
            <p:cNvPr id="31" name="直接连接符 30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4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819150" y="1101247"/>
            <a:ext cx="10553700" cy="21605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．同一滑轮用如图甲、乙两种方式匀速提升重为</a:t>
            </a: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100N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的物体，已知滑轮重</a:t>
            </a: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20N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、绳重和滑轮的摩擦力不计，则（　　）</a:t>
            </a:r>
            <a:endParaRPr kumimoji="0" lang="zh-CN" altLang="en-US" sz="2800" b="0" i="0" baseline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en-US" sz="2800" b="0" i="0" baseline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695347" y="2799670"/>
            <a:ext cx="6087110" cy="2848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．手的拉力：</a:t>
            </a: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zh-CN" altLang="en-US" sz="2800" b="0" i="0" baseline="-3000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甲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＝</a:t>
            </a: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zh-CN" altLang="en-US" sz="2800" b="0" i="0" baseline="-3000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乙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	</a:t>
            </a:r>
            <a:endParaRPr kumimoji="0" lang="en-US" altLang="zh-CN" sz="2800" b="0" i="0" baseline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 marL="0" marR="0" lvl="0" indent="173355" algn="l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．手的拉力：</a:t>
            </a: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zh-CN" altLang="en-US" sz="2800" b="0" i="0" baseline="-3000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甲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＜</a:t>
            </a: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zh-CN" altLang="en-US" sz="2800" b="0" i="0" baseline="-3000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乙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	</a:t>
            </a:r>
            <a:endParaRPr kumimoji="0" lang="zh-CN" altLang="en-US" sz="2800" b="0" i="0" baseline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．手的拉力：</a:t>
            </a: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zh-CN" altLang="en-US" sz="2800" b="0" i="0" baseline="-3000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甲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＞</a:t>
            </a: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zh-CN" altLang="en-US" sz="2800" b="0" i="0" baseline="-3000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乙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	</a:t>
            </a:r>
            <a:endParaRPr kumimoji="0" lang="en-US" altLang="zh-CN" sz="2800" b="0" i="0" baseline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  <a:p>
            <a:pPr marL="0" marR="0" lvl="0" indent="173355" algn="l" defTabSz="914400" rtl="0" eaLnBrk="0" fontAlgn="base" latinLnBrk="0" hangingPunct="0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baseline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．无法确定</a:t>
            </a:r>
          </a:p>
        </p:txBody>
      </p:sp>
      <p:sp>
        <p:nvSpPr>
          <p:cNvPr id="10" name="矩形 9"/>
          <p:cNvSpPr/>
          <p:nvPr/>
        </p:nvSpPr>
        <p:spPr>
          <a:xfrm>
            <a:off x="8563598" y="1974895"/>
            <a:ext cx="42511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</a:p>
        </p:txBody>
      </p:sp>
      <p:grpSp>
        <p:nvGrpSpPr>
          <p:cNvPr id="16" name="组合 15"/>
          <p:cNvGrpSpPr/>
          <p:nvPr/>
        </p:nvGrpSpPr>
        <p:grpSpPr>
          <a:xfrm>
            <a:off x="6742662" y="3014149"/>
            <a:ext cx="1221740" cy="2527935"/>
            <a:chOff x="10568" y="5318"/>
            <a:chExt cx="1924" cy="3981"/>
          </a:xfrm>
        </p:grpSpPr>
        <p:grpSp>
          <p:nvGrpSpPr>
            <p:cNvPr id="18" name="Group 16"/>
            <p:cNvGrpSpPr/>
            <p:nvPr/>
          </p:nvGrpSpPr>
          <p:grpSpPr bwMode="auto">
            <a:xfrm>
              <a:off x="11041" y="5318"/>
              <a:ext cx="1451" cy="2233"/>
              <a:chOff x="4140" y="5780"/>
              <a:chExt cx="540" cy="1165"/>
            </a:xfrm>
          </p:grpSpPr>
          <p:sp>
            <p:nvSpPr>
              <p:cNvPr id="26" name="Oval 17"/>
              <p:cNvSpPr>
                <a:spLocks noChangeArrowheads="1"/>
              </p:cNvSpPr>
              <p:nvPr/>
            </p:nvSpPr>
            <p:spPr bwMode="auto">
              <a:xfrm>
                <a:off x="4140" y="6018"/>
                <a:ext cx="540" cy="757"/>
              </a:xfrm>
              <a:prstGeom prst="ellipse">
                <a:avLst/>
              </a:prstGeom>
              <a:noFill/>
              <a:ln w="2540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7" name="Rectangle 18"/>
              <p:cNvSpPr>
                <a:spLocks noChangeArrowheads="1"/>
              </p:cNvSpPr>
              <p:nvPr/>
            </p:nvSpPr>
            <p:spPr bwMode="auto">
              <a:xfrm>
                <a:off x="4356" y="5780"/>
                <a:ext cx="120" cy="75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5400">
                <a:solidFill>
                  <a:srgbClr val="000000"/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8" name="Oval 19"/>
              <p:cNvSpPr>
                <a:spLocks noChangeArrowheads="1"/>
              </p:cNvSpPr>
              <p:nvPr/>
            </p:nvSpPr>
            <p:spPr bwMode="auto">
              <a:xfrm>
                <a:off x="4396" y="6360"/>
                <a:ext cx="44" cy="45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Freeform 20"/>
              <p:cNvSpPr>
                <a:spLocks noChangeArrowheads="1"/>
              </p:cNvSpPr>
              <p:nvPr/>
            </p:nvSpPr>
            <p:spPr bwMode="auto">
              <a:xfrm flipH="1">
                <a:off x="4360" y="6774"/>
                <a:ext cx="94" cy="171"/>
              </a:xfrm>
              <a:custGeom>
                <a:avLst/>
                <a:gdLst>
                  <a:gd name="T0" fmla="*/ 38 w 125"/>
                  <a:gd name="T1" fmla="*/ 0 h 290"/>
                  <a:gd name="T2" fmla="*/ 38 w 125"/>
                  <a:gd name="T3" fmla="*/ 80 h 290"/>
                  <a:gd name="T4" fmla="*/ 4 w 125"/>
                  <a:gd name="T5" fmla="*/ 133 h 290"/>
                  <a:gd name="T6" fmla="*/ 61 w 125"/>
                  <a:gd name="T7" fmla="*/ 168 h 290"/>
                  <a:gd name="T8" fmla="*/ 94 w 125"/>
                  <a:gd name="T9" fmla="*/ 115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290"/>
                  <a:gd name="T17" fmla="*/ 125 w 125"/>
                  <a:gd name="T18" fmla="*/ 290 h 2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290">
                    <a:moveTo>
                      <a:pt x="51" y="0"/>
                    </a:moveTo>
                    <a:cubicBezTo>
                      <a:pt x="55" y="49"/>
                      <a:pt x="59" y="98"/>
                      <a:pt x="51" y="135"/>
                    </a:cubicBezTo>
                    <a:cubicBezTo>
                      <a:pt x="43" y="172"/>
                      <a:pt x="0" y="200"/>
                      <a:pt x="5" y="225"/>
                    </a:cubicBezTo>
                    <a:cubicBezTo>
                      <a:pt x="10" y="250"/>
                      <a:pt x="61" y="290"/>
                      <a:pt x="81" y="285"/>
                    </a:cubicBezTo>
                    <a:cubicBezTo>
                      <a:pt x="101" y="280"/>
                      <a:pt x="118" y="215"/>
                      <a:pt x="125" y="195"/>
                    </a:cubicBez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9" name="Rectangle 33"/>
            <p:cNvSpPr>
              <a:spLocks noChangeArrowheads="1"/>
            </p:cNvSpPr>
            <p:nvPr/>
          </p:nvSpPr>
          <p:spPr bwMode="auto">
            <a:xfrm>
              <a:off x="10568" y="8466"/>
              <a:ext cx="949" cy="833"/>
            </a:xfrm>
            <a:prstGeom prst="rect">
              <a:avLst/>
            </a:prstGeom>
            <a:noFill/>
            <a:ln w="25400">
              <a:solidFill>
                <a:srgbClr val="000000"/>
              </a:solidFill>
              <a:miter lim="800000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0" name="Line 34"/>
            <p:cNvSpPr>
              <a:spLocks noChangeShapeType="1"/>
            </p:cNvSpPr>
            <p:nvPr/>
          </p:nvSpPr>
          <p:spPr bwMode="auto">
            <a:xfrm>
              <a:off x="11035" y="6453"/>
              <a:ext cx="0" cy="20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2" name="Line 36"/>
            <p:cNvSpPr>
              <a:spLocks noChangeShapeType="1"/>
            </p:cNvSpPr>
            <p:nvPr/>
          </p:nvSpPr>
          <p:spPr bwMode="auto">
            <a:xfrm>
              <a:off x="12492" y="6465"/>
              <a:ext cx="0" cy="116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tailEnd type="triangle" w="sm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099" name="组合 4098"/>
          <p:cNvGrpSpPr/>
          <p:nvPr/>
        </p:nvGrpSpPr>
        <p:grpSpPr>
          <a:xfrm>
            <a:off x="6515923" y="2952583"/>
            <a:ext cx="2068830" cy="77470"/>
            <a:chOff x="6573568" y="3207514"/>
            <a:chExt cx="2068830" cy="77470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2"/>
            <a:srcRect t="89959"/>
            <a:stretch>
              <a:fillRect/>
            </a:stretch>
          </p:blipFill>
          <p:spPr>
            <a:xfrm>
              <a:off x="6573568" y="3207514"/>
              <a:ext cx="2068830" cy="77470"/>
            </a:xfrm>
            <a:prstGeom prst="rect">
              <a:avLst/>
            </a:prstGeom>
          </p:spPr>
        </p:pic>
        <p:cxnSp>
          <p:nvCxnSpPr>
            <p:cNvPr id="4096" name="直接连接符 4095"/>
            <p:cNvCxnSpPr/>
            <p:nvPr/>
          </p:nvCxnSpPr>
          <p:spPr>
            <a:xfrm flipV="1">
              <a:off x="6573568" y="3272413"/>
              <a:ext cx="2052000" cy="12571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组合 35"/>
          <p:cNvGrpSpPr/>
          <p:nvPr/>
        </p:nvGrpSpPr>
        <p:grpSpPr>
          <a:xfrm>
            <a:off x="8904868" y="2949693"/>
            <a:ext cx="2068830" cy="77470"/>
            <a:chOff x="6573568" y="3207514"/>
            <a:chExt cx="2068830" cy="77470"/>
          </a:xfrm>
        </p:grpSpPr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2"/>
            <a:srcRect t="89959"/>
            <a:stretch>
              <a:fillRect/>
            </a:stretch>
          </p:blipFill>
          <p:spPr>
            <a:xfrm>
              <a:off x="6573568" y="3207514"/>
              <a:ext cx="2068830" cy="77470"/>
            </a:xfrm>
            <a:prstGeom prst="rect">
              <a:avLst/>
            </a:prstGeom>
          </p:spPr>
        </p:pic>
        <p:cxnSp>
          <p:nvCxnSpPr>
            <p:cNvPr id="38" name="直接连接符 37"/>
            <p:cNvCxnSpPr/>
            <p:nvPr/>
          </p:nvCxnSpPr>
          <p:spPr>
            <a:xfrm flipV="1">
              <a:off x="6573568" y="3272413"/>
              <a:ext cx="2052000" cy="12571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组合 38"/>
          <p:cNvGrpSpPr/>
          <p:nvPr/>
        </p:nvGrpSpPr>
        <p:grpSpPr>
          <a:xfrm>
            <a:off x="9390540" y="3023482"/>
            <a:ext cx="921385" cy="2799080"/>
            <a:chOff x="11041" y="5210"/>
            <a:chExt cx="1451" cy="4408"/>
          </a:xfrm>
        </p:grpSpPr>
        <p:grpSp>
          <p:nvGrpSpPr>
            <p:cNvPr id="40" name="Group 16"/>
            <p:cNvGrpSpPr/>
            <p:nvPr/>
          </p:nvGrpSpPr>
          <p:grpSpPr bwMode="auto">
            <a:xfrm>
              <a:off x="11041" y="6565"/>
              <a:ext cx="1451" cy="2224"/>
              <a:chOff x="4140" y="6435"/>
              <a:chExt cx="540" cy="1161"/>
            </a:xfrm>
          </p:grpSpPr>
          <p:sp>
            <p:nvSpPr>
              <p:cNvPr id="44" name="Oval 17"/>
              <p:cNvSpPr>
                <a:spLocks noChangeArrowheads="1"/>
              </p:cNvSpPr>
              <p:nvPr/>
            </p:nvSpPr>
            <p:spPr bwMode="auto">
              <a:xfrm>
                <a:off x="4140" y="6435"/>
                <a:ext cx="540" cy="757"/>
              </a:xfrm>
              <a:prstGeom prst="ellipse">
                <a:avLst/>
              </a:prstGeom>
              <a:noFill/>
              <a:ln w="2540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5" name="Rectangle 18"/>
              <p:cNvSpPr>
                <a:spLocks noChangeArrowheads="1"/>
              </p:cNvSpPr>
              <p:nvPr/>
            </p:nvSpPr>
            <p:spPr bwMode="auto">
              <a:xfrm>
                <a:off x="4360" y="6668"/>
                <a:ext cx="120" cy="75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5400">
                <a:solidFill>
                  <a:srgbClr val="000000"/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6" name="Oval 19"/>
              <p:cNvSpPr>
                <a:spLocks noChangeArrowheads="1"/>
              </p:cNvSpPr>
              <p:nvPr/>
            </p:nvSpPr>
            <p:spPr bwMode="auto">
              <a:xfrm>
                <a:off x="4396" y="6777"/>
                <a:ext cx="44" cy="45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47" name="Freeform 20"/>
              <p:cNvSpPr>
                <a:spLocks noChangeArrowheads="1"/>
              </p:cNvSpPr>
              <p:nvPr/>
            </p:nvSpPr>
            <p:spPr bwMode="auto">
              <a:xfrm flipH="1">
                <a:off x="4360" y="7425"/>
                <a:ext cx="94" cy="171"/>
              </a:xfrm>
              <a:custGeom>
                <a:avLst/>
                <a:gdLst>
                  <a:gd name="T0" fmla="*/ 38 w 125"/>
                  <a:gd name="T1" fmla="*/ 0 h 290"/>
                  <a:gd name="T2" fmla="*/ 38 w 125"/>
                  <a:gd name="T3" fmla="*/ 80 h 290"/>
                  <a:gd name="T4" fmla="*/ 4 w 125"/>
                  <a:gd name="T5" fmla="*/ 133 h 290"/>
                  <a:gd name="T6" fmla="*/ 61 w 125"/>
                  <a:gd name="T7" fmla="*/ 168 h 290"/>
                  <a:gd name="T8" fmla="*/ 94 w 125"/>
                  <a:gd name="T9" fmla="*/ 115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290"/>
                  <a:gd name="T17" fmla="*/ 125 w 125"/>
                  <a:gd name="T18" fmla="*/ 290 h 2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290">
                    <a:moveTo>
                      <a:pt x="51" y="0"/>
                    </a:moveTo>
                    <a:cubicBezTo>
                      <a:pt x="55" y="49"/>
                      <a:pt x="59" y="98"/>
                      <a:pt x="51" y="135"/>
                    </a:cubicBezTo>
                    <a:cubicBezTo>
                      <a:pt x="43" y="172"/>
                      <a:pt x="0" y="200"/>
                      <a:pt x="5" y="225"/>
                    </a:cubicBezTo>
                    <a:cubicBezTo>
                      <a:pt x="10" y="250"/>
                      <a:pt x="61" y="290"/>
                      <a:pt x="81" y="285"/>
                    </a:cubicBezTo>
                    <a:cubicBezTo>
                      <a:pt x="101" y="280"/>
                      <a:pt x="118" y="215"/>
                      <a:pt x="125" y="195"/>
                    </a:cubicBez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1" name="Rectangle 33"/>
            <p:cNvSpPr>
              <a:spLocks noChangeArrowheads="1"/>
            </p:cNvSpPr>
            <p:nvPr/>
          </p:nvSpPr>
          <p:spPr bwMode="auto">
            <a:xfrm>
              <a:off x="11313" y="8785"/>
              <a:ext cx="949" cy="833"/>
            </a:xfrm>
            <a:prstGeom prst="rect">
              <a:avLst/>
            </a:prstGeom>
            <a:noFill/>
            <a:ln w="25400">
              <a:solidFill>
                <a:srgbClr val="000000"/>
              </a:solidFill>
              <a:miter lim="800000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Line 34"/>
            <p:cNvSpPr>
              <a:spLocks noChangeShapeType="1"/>
            </p:cNvSpPr>
            <p:nvPr/>
          </p:nvSpPr>
          <p:spPr bwMode="auto">
            <a:xfrm>
              <a:off x="11041" y="5210"/>
              <a:ext cx="0" cy="20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Line 36"/>
            <p:cNvSpPr>
              <a:spLocks noChangeShapeType="1"/>
            </p:cNvSpPr>
            <p:nvPr/>
          </p:nvSpPr>
          <p:spPr bwMode="auto">
            <a:xfrm flipV="1">
              <a:off x="12492" y="6132"/>
              <a:ext cx="0" cy="116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tailEnd type="triangle" w="sm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4100" name="文本框 4099"/>
          <p:cNvSpPr txBox="1"/>
          <p:nvPr/>
        </p:nvSpPr>
        <p:spPr>
          <a:xfrm>
            <a:off x="7345277" y="5913243"/>
            <a:ext cx="7455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甲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9597889" y="5913060"/>
            <a:ext cx="7455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乙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Box 1"/>
          <p:cNvSpPr txBox="1">
            <a:spLocks noChangeArrowheads="1"/>
          </p:cNvSpPr>
          <p:nvPr/>
        </p:nvSpPr>
        <p:spPr bwMode="auto">
          <a:xfrm>
            <a:off x="1003378" y="1020988"/>
            <a:ext cx="10133182" cy="285001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just"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2.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用滑轮按图甲、乙、丙所示三种不同方式，拉着同一物体在水平面上做匀速直线运动，拉力分别是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，则（       ）</a:t>
            </a:r>
          </a:p>
          <a:p>
            <a:pPr algn="just"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      A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 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&gt;F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&gt;F</a:t>
            </a:r>
            <a:r>
              <a:rPr lang="en-US" altLang="zh-CN" sz="2800" i="1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　 	           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 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&gt;F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&gt;F</a:t>
            </a:r>
            <a:r>
              <a:rPr lang="en-US" altLang="zh-CN" sz="2800" i="1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　    </a:t>
            </a:r>
          </a:p>
          <a:p>
            <a:pPr algn="just">
              <a:lnSpc>
                <a:spcPct val="160000"/>
              </a:lnSpc>
            </a:pP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      C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 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&gt;F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&gt;F</a:t>
            </a:r>
            <a:r>
              <a:rPr lang="en-US" altLang="zh-CN" sz="2800" i="1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　	           </a:t>
            </a:r>
            <a:r>
              <a:rPr lang="en-US" altLang="zh-CN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zh-CN" altLang="en-US" sz="28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． 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&gt;F</a:t>
            </a:r>
            <a:r>
              <a:rPr lang="en-US" altLang="zh-CN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en-US" altLang="zh-CN" sz="2800" i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&gt;F</a:t>
            </a:r>
            <a:r>
              <a:rPr lang="en-US" altLang="zh-CN" sz="2800" i="1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800" baseline="-2500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zh-CN" altLang="en-US" sz="2800" dirty="0">
              <a:solidFill>
                <a:schemeClr val="tx1"/>
              </a:solidFill>
              <a:uFillTx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9676130" y="1897668"/>
            <a:ext cx="458780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</a:p>
        </p:txBody>
      </p:sp>
      <p:grpSp>
        <p:nvGrpSpPr>
          <p:cNvPr id="10" name="组合 9296"/>
          <p:cNvGrpSpPr/>
          <p:nvPr/>
        </p:nvGrpSpPr>
        <p:grpSpPr bwMode="auto">
          <a:xfrm>
            <a:off x="4655840" y="4221088"/>
            <a:ext cx="2220795" cy="1393825"/>
            <a:chOff x="2171" y="3067"/>
            <a:chExt cx="1446" cy="878"/>
          </a:xfrm>
        </p:grpSpPr>
        <p:sp>
          <p:nvSpPr>
            <p:cNvPr id="17434" name="Rectangle 62"/>
            <p:cNvSpPr>
              <a:spLocks noChangeArrowheads="1"/>
            </p:cNvSpPr>
            <p:nvPr/>
          </p:nvSpPr>
          <p:spPr bwMode="auto">
            <a:xfrm flipH="1">
              <a:off x="2767" y="3748"/>
              <a:ext cx="162" cy="19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pPr algn="just"/>
              <a:r>
                <a:rPr lang="zh-CN" altLang="en-US" sz="280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乙</a:t>
              </a:r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1" name="组合 9293"/>
            <p:cNvGrpSpPr/>
            <p:nvPr/>
          </p:nvGrpSpPr>
          <p:grpSpPr bwMode="auto">
            <a:xfrm>
              <a:off x="2171" y="3067"/>
              <a:ext cx="1446" cy="596"/>
              <a:chOff x="2171" y="3067"/>
              <a:chExt cx="1446" cy="596"/>
            </a:xfrm>
          </p:grpSpPr>
          <p:sp>
            <p:nvSpPr>
              <p:cNvPr id="17436" name="直接连接符 9288"/>
              <p:cNvSpPr>
                <a:spLocks noChangeShapeType="1"/>
              </p:cNvSpPr>
              <p:nvPr/>
            </p:nvSpPr>
            <p:spPr bwMode="auto">
              <a:xfrm>
                <a:off x="2993" y="3464"/>
                <a:ext cx="17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2" name="Group 48"/>
              <p:cNvGrpSpPr/>
              <p:nvPr/>
            </p:nvGrpSpPr>
            <p:grpSpPr bwMode="auto">
              <a:xfrm rot="-5400000" flipH="1" flipV="1">
                <a:off x="2036" y="3469"/>
                <a:ext cx="321" cy="60"/>
                <a:chOff x="7369" y="3110"/>
                <a:chExt cx="2053" cy="211"/>
              </a:xfrm>
            </p:grpSpPr>
            <p:sp>
              <p:nvSpPr>
                <p:cNvPr id="17450" name="Rectangle 49" descr="浅色下对角线"/>
                <p:cNvSpPr>
                  <a:spLocks noChangeArrowheads="1"/>
                </p:cNvSpPr>
                <p:nvPr/>
              </p:nvSpPr>
              <p:spPr bwMode="auto">
                <a:xfrm>
                  <a:off x="7369" y="3110"/>
                  <a:ext cx="2021" cy="211"/>
                </a:xfrm>
                <a:prstGeom prst="rect">
                  <a:avLst/>
                </a:prstGeom>
                <a:pattFill prst="ltDnDiag">
                  <a:fgClr>
                    <a:srgbClr val="000000"/>
                  </a:fgClr>
                  <a:bgClr>
                    <a:srgbClr val="FFFFFF"/>
                  </a:bgClr>
                </a:pattFill>
                <a:ln w="9525">
                  <a:solidFill>
                    <a:srgbClr val="FFFFFF"/>
                  </a:solidFill>
                  <a:miter lim="800000"/>
                </a:ln>
              </p:spPr>
              <p:txBody>
                <a:bodyPr rot="10800000" vert="eaVert"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17451" name="Line 50" descr="浅色下对角线"/>
                <p:cNvSpPr>
                  <a:spLocks noChangeShapeType="1"/>
                </p:cNvSpPr>
                <p:nvPr/>
              </p:nvSpPr>
              <p:spPr bwMode="auto">
                <a:xfrm flipV="1">
                  <a:off x="7386" y="3114"/>
                  <a:ext cx="2036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</a:ln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17438" name="Line 54"/>
              <p:cNvSpPr>
                <a:spLocks noChangeShapeType="1"/>
              </p:cNvSpPr>
              <p:nvPr/>
            </p:nvSpPr>
            <p:spPr bwMode="auto">
              <a:xfrm rot="5400000" flipH="1" flipV="1">
                <a:off x="2536" y="3290"/>
                <a:ext cx="0" cy="62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39" name="Line 56"/>
              <p:cNvSpPr>
                <a:spLocks noChangeShapeType="1"/>
              </p:cNvSpPr>
              <p:nvPr/>
            </p:nvSpPr>
            <p:spPr bwMode="auto">
              <a:xfrm flipH="1">
                <a:off x="2483" y="3322"/>
                <a:ext cx="36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tailEnd type="triangle" w="sm" len="lg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3" name="Group 57"/>
              <p:cNvGrpSpPr/>
              <p:nvPr/>
            </p:nvGrpSpPr>
            <p:grpSpPr bwMode="auto">
              <a:xfrm rot="10800000" flipH="1" flipV="1">
                <a:off x="3023" y="3575"/>
                <a:ext cx="594" cy="59"/>
                <a:chOff x="7369" y="3110"/>
                <a:chExt cx="2053" cy="211"/>
              </a:xfrm>
            </p:grpSpPr>
            <p:sp>
              <p:nvSpPr>
                <p:cNvPr id="17448" name="Rectangle 58" descr="浅色下对角线"/>
                <p:cNvSpPr>
                  <a:spLocks noChangeArrowheads="1"/>
                </p:cNvSpPr>
                <p:nvPr/>
              </p:nvSpPr>
              <p:spPr bwMode="auto">
                <a:xfrm>
                  <a:off x="7369" y="3110"/>
                  <a:ext cx="2021" cy="211"/>
                </a:xfrm>
                <a:prstGeom prst="rect">
                  <a:avLst/>
                </a:prstGeom>
                <a:pattFill prst="ltDnDiag">
                  <a:fgClr>
                    <a:srgbClr val="000000"/>
                  </a:fgClr>
                  <a:bgClr>
                    <a:srgbClr val="FFFFFF"/>
                  </a:bgClr>
                </a:pattFill>
                <a:ln w="9525">
                  <a:solidFill>
                    <a:srgbClr val="FFFFFF"/>
                  </a:solidFill>
                  <a:miter lim="800000"/>
                </a:ln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17449" name="Line 59" descr="浅色下对角线"/>
                <p:cNvSpPr>
                  <a:spLocks noChangeShapeType="1"/>
                </p:cNvSpPr>
                <p:nvPr/>
              </p:nvSpPr>
              <p:spPr bwMode="auto">
                <a:xfrm flipV="1">
                  <a:off x="7386" y="3114"/>
                  <a:ext cx="2036" cy="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</a:ln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17441" name="Rectangle 60"/>
              <p:cNvSpPr>
                <a:spLocks noChangeArrowheads="1"/>
              </p:cNvSpPr>
              <p:nvPr/>
            </p:nvSpPr>
            <p:spPr bwMode="auto">
              <a:xfrm>
                <a:off x="3166" y="3361"/>
                <a:ext cx="196" cy="213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42" name="Rectangle 61"/>
              <p:cNvSpPr>
                <a:spLocks noChangeArrowheads="1"/>
              </p:cNvSpPr>
              <p:nvPr/>
            </p:nvSpPr>
            <p:spPr bwMode="auto">
              <a:xfrm flipH="1">
                <a:off x="2341" y="3067"/>
                <a:ext cx="240" cy="255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lIns="0" tIns="0" rIns="0" bIns="0"/>
              <a:lstStyle/>
              <a:p>
                <a:pPr algn="just"/>
                <a:r>
                  <a:rPr lang="en-US" altLang="zh-CN" sz="2800" i="1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F</a:t>
                </a:r>
                <a:r>
                  <a:rPr lang="en-US" altLang="zh-CN" sz="2800" baseline="-2500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</a:t>
                </a:r>
                <a:endParaRPr lang="en-US" altLang="zh-CN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4" name="组合 9286"/>
              <p:cNvGrpSpPr/>
              <p:nvPr/>
            </p:nvGrpSpPr>
            <p:grpSpPr bwMode="auto">
              <a:xfrm>
                <a:off x="2653" y="3322"/>
                <a:ext cx="369" cy="282"/>
                <a:chOff x="2568" y="3322"/>
                <a:chExt cx="369" cy="282"/>
              </a:xfrm>
            </p:grpSpPr>
            <p:grpSp>
              <p:nvGrpSpPr>
                <p:cNvPr id="15" name="组合 9285"/>
                <p:cNvGrpSpPr/>
                <p:nvPr/>
              </p:nvGrpSpPr>
              <p:grpSpPr bwMode="auto">
                <a:xfrm>
                  <a:off x="2568" y="3322"/>
                  <a:ext cx="369" cy="282"/>
                  <a:chOff x="2568" y="3322"/>
                  <a:chExt cx="369" cy="282"/>
                </a:xfrm>
              </p:grpSpPr>
              <p:sp>
                <p:nvSpPr>
                  <p:cNvPr id="17446" name="Oval 77"/>
                  <p:cNvSpPr>
                    <a:spLocks noChangeArrowheads="1"/>
                  </p:cNvSpPr>
                  <p:nvPr/>
                </p:nvSpPr>
                <p:spPr bwMode="auto">
                  <a:xfrm rot="16200000" flipV="1">
                    <a:off x="2607" y="3310"/>
                    <a:ext cx="282" cy="297"/>
                  </a:xfrm>
                  <a:prstGeom prst="ellipse">
                    <a:avLst/>
                  </a:prstGeom>
                  <a:solidFill>
                    <a:srgbClr val="C0C0C0"/>
                  </a:solidFill>
                  <a:ln w="19050">
                    <a:solidFill>
                      <a:srgbClr val="000000"/>
                    </a:solidFill>
                    <a:round/>
                  </a:ln>
                </p:spPr>
                <p:txBody>
                  <a:bodyPr rot="10800000"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7447" name="Rectangle 78"/>
                  <p:cNvSpPr>
                    <a:spLocks noChangeArrowheads="1"/>
                  </p:cNvSpPr>
                  <p:nvPr/>
                </p:nvSpPr>
                <p:spPr bwMode="auto">
                  <a:xfrm rot="16200000" flipV="1">
                    <a:off x="2722" y="3276"/>
                    <a:ext cx="54" cy="369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miter lim="800000"/>
                  </a:ln>
                </p:spPr>
                <p:txBody>
                  <a:bodyPr rot="10800000"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</p:grpSp>
            <p:sp>
              <p:nvSpPr>
                <p:cNvPr id="17445" name="Oval 79"/>
                <p:cNvSpPr>
                  <a:spLocks noChangeArrowheads="1"/>
                </p:cNvSpPr>
                <p:nvPr/>
              </p:nvSpPr>
              <p:spPr bwMode="auto">
                <a:xfrm rot="16200000" flipV="1">
                  <a:off x="2743" y="3450"/>
                  <a:ext cx="25" cy="26"/>
                </a:xfrm>
                <a:prstGeom prst="ellipse">
                  <a:avLst/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</a:ln>
              </p:spPr>
              <p:txBody>
                <a:bodyPr rot="10800000" vert="eaVert"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</p:grpSp>
      <p:grpSp>
        <p:nvGrpSpPr>
          <p:cNvPr id="16" name="组合 9295"/>
          <p:cNvGrpSpPr/>
          <p:nvPr/>
        </p:nvGrpSpPr>
        <p:grpSpPr bwMode="auto">
          <a:xfrm>
            <a:off x="1551835" y="4223295"/>
            <a:ext cx="2172758" cy="1395412"/>
            <a:chOff x="414" y="3067"/>
            <a:chExt cx="1361" cy="879"/>
          </a:xfrm>
        </p:grpSpPr>
        <p:sp>
          <p:nvSpPr>
            <p:cNvPr id="17417" name="Rectangle 47"/>
            <p:cNvSpPr>
              <a:spLocks noChangeArrowheads="1"/>
            </p:cNvSpPr>
            <p:nvPr/>
          </p:nvSpPr>
          <p:spPr bwMode="auto">
            <a:xfrm flipH="1">
              <a:off x="1094" y="3748"/>
              <a:ext cx="161" cy="198"/>
            </a:xfrm>
            <a:prstGeom prst="rect">
              <a:avLst/>
            </a:prstGeom>
            <a:noFill/>
            <a:ln w="9525">
              <a:solidFill>
                <a:srgbClr val="FFFFFF"/>
              </a:solidFill>
              <a:miter lim="800000"/>
            </a:ln>
          </p:spPr>
          <p:txBody>
            <a:bodyPr lIns="0" tIns="0" rIns="0" bIns="0"/>
            <a:lstStyle/>
            <a:p>
              <a:pPr algn="just"/>
              <a:r>
                <a:rPr lang="zh-CN" altLang="en-US" sz="280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甲</a:t>
              </a:r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7" name="组合 9292"/>
            <p:cNvGrpSpPr/>
            <p:nvPr/>
          </p:nvGrpSpPr>
          <p:grpSpPr bwMode="auto">
            <a:xfrm>
              <a:off x="414" y="3067"/>
              <a:ext cx="1361" cy="595"/>
              <a:chOff x="612" y="3039"/>
              <a:chExt cx="1361" cy="595"/>
            </a:xfrm>
          </p:grpSpPr>
          <p:grpSp>
            <p:nvGrpSpPr>
              <p:cNvPr id="18" name="Group 34"/>
              <p:cNvGrpSpPr/>
              <p:nvPr/>
            </p:nvGrpSpPr>
            <p:grpSpPr bwMode="auto">
              <a:xfrm>
                <a:off x="612" y="3181"/>
                <a:ext cx="60" cy="320"/>
                <a:chOff x="1494" y="10746"/>
                <a:chExt cx="135" cy="520"/>
              </a:xfrm>
            </p:grpSpPr>
            <p:sp>
              <p:nvSpPr>
                <p:cNvPr id="17432" name="Rectangle 35" descr="浅色下对角线"/>
                <p:cNvSpPr>
                  <a:spLocks noChangeArrowheads="1"/>
                </p:cNvSpPr>
                <p:nvPr/>
              </p:nvSpPr>
              <p:spPr bwMode="auto">
                <a:xfrm rot="-5400000" flipH="1" flipV="1">
                  <a:off x="1301" y="10931"/>
                  <a:ext cx="513" cy="135"/>
                </a:xfrm>
                <a:prstGeom prst="rect">
                  <a:avLst/>
                </a:prstGeom>
                <a:pattFill prst="ltDnDiag">
                  <a:fgClr>
                    <a:srgbClr val="000000"/>
                  </a:fgClr>
                  <a:bgClr>
                    <a:srgbClr val="FFFFFF"/>
                  </a:bgClr>
                </a:pattFill>
                <a:ln w="9525">
                  <a:solidFill>
                    <a:srgbClr val="FFFFFF"/>
                  </a:solidFill>
                  <a:miter lim="800000"/>
                </a:ln>
              </p:spPr>
              <p:txBody>
                <a:bodyPr rot="10800000" vert="eaVert"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17433" name="Line 36" descr="浅色下对角线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1361" y="11004"/>
                  <a:ext cx="517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</a:ln>
              </p:spPr>
              <p:txBody>
                <a:bodyPr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17420" name="Line 37"/>
              <p:cNvSpPr>
                <a:spLocks noChangeShapeType="1"/>
              </p:cNvSpPr>
              <p:nvPr/>
            </p:nvSpPr>
            <p:spPr bwMode="auto">
              <a:xfrm rot="16200000" flipH="1">
                <a:off x="1278" y="3165"/>
                <a:ext cx="0" cy="5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21" name="Line 43"/>
              <p:cNvSpPr>
                <a:spLocks noChangeShapeType="1"/>
              </p:cNvSpPr>
              <p:nvPr/>
            </p:nvSpPr>
            <p:spPr bwMode="auto">
              <a:xfrm>
                <a:off x="995" y="3179"/>
                <a:ext cx="304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tailEnd type="triangle" w="sm" len="lg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22" name="Rectangle 44" descr="浅色下对角线"/>
              <p:cNvSpPr>
                <a:spLocks noChangeArrowheads="1"/>
              </p:cNvSpPr>
              <p:nvPr/>
            </p:nvSpPr>
            <p:spPr bwMode="auto">
              <a:xfrm rot="10800000" flipH="1" flipV="1">
                <a:off x="1357" y="3569"/>
                <a:ext cx="616" cy="65"/>
              </a:xfrm>
              <a:prstGeom prst="rect">
                <a:avLst/>
              </a:prstGeom>
              <a:pattFill prst="ltDnDiag">
                <a:fgClr>
                  <a:srgbClr val="000000"/>
                </a:fgClr>
                <a:bgClr>
                  <a:srgbClr val="FFFFFF"/>
                </a:bgClr>
              </a:pattFill>
              <a:ln w="9525">
                <a:solidFill>
                  <a:srgbClr val="FFFFFF"/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23" name="Line 45" descr="浅色下对角线"/>
              <p:cNvSpPr>
                <a:spLocks noChangeShapeType="1"/>
              </p:cNvSpPr>
              <p:nvPr/>
            </p:nvSpPr>
            <p:spPr bwMode="auto">
              <a:xfrm rot="10800000" flipH="1" flipV="1">
                <a:off x="1361" y="3571"/>
                <a:ext cx="555" cy="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24" name="Rectangle 46"/>
              <p:cNvSpPr>
                <a:spLocks noChangeArrowheads="1"/>
              </p:cNvSpPr>
              <p:nvPr/>
            </p:nvSpPr>
            <p:spPr bwMode="auto">
              <a:xfrm>
                <a:off x="1578" y="3351"/>
                <a:ext cx="196" cy="213"/>
              </a:xfrm>
              <a:prstGeom prst="rect">
                <a:avLst/>
              </a:prstGeom>
              <a:noFill/>
              <a:ln w="19050">
                <a:solidFill>
                  <a:srgbClr val="000000"/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7425" name="Rectangle 85"/>
              <p:cNvSpPr>
                <a:spLocks noChangeArrowheads="1"/>
              </p:cNvSpPr>
              <p:nvPr/>
            </p:nvSpPr>
            <p:spPr bwMode="auto">
              <a:xfrm flipH="1">
                <a:off x="1321" y="3039"/>
                <a:ext cx="342" cy="198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lIns="0" tIns="0" rIns="0" bIns="0"/>
              <a:lstStyle/>
              <a:p>
                <a:pPr algn="just"/>
                <a:r>
                  <a:rPr lang="en-US" altLang="zh-CN" sz="2800" i="1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F</a:t>
                </a:r>
                <a:r>
                  <a:rPr lang="en-US" altLang="zh-CN" sz="2800" baseline="-25000">
                    <a:solidFill>
                      <a:srgbClr val="00000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1</a:t>
                </a:r>
                <a:endParaRPr lang="en-US" altLang="zh-CN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9" name="组合 9291"/>
              <p:cNvGrpSpPr/>
              <p:nvPr/>
            </p:nvGrpSpPr>
            <p:grpSpPr bwMode="auto">
              <a:xfrm>
                <a:off x="782" y="3181"/>
                <a:ext cx="375" cy="282"/>
                <a:chOff x="782" y="3181"/>
                <a:chExt cx="375" cy="282"/>
              </a:xfrm>
            </p:grpSpPr>
            <p:grpSp>
              <p:nvGrpSpPr>
                <p:cNvPr id="20" name="组合 9284"/>
                <p:cNvGrpSpPr/>
                <p:nvPr/>
              </p:nvGrpSpPr>
              <p:grpSpPr bwMode="auto">
                <a:xfrm>
                  <a:off x="782" y="3181"/>
                  <a:ext cx="375" cy="282"/>
                  <a:chOff x="782" y="3181"/>
                  <a:chExt cx="375" cy="282"/>
                </a:xfrm>
              </p:grpSpPr>
              <p:sp>
                <p:nvSpPr>
                  <p:cNvPr id="17430" name="Oval 77"/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829" y="3169"/>
                    <a:ext cx="282" cy="297"/>
                  </a:xfrm>
                  <a:prstGeom prst="ellipse">
                    <a:avLst/>
                  </a:prstGeom>
                  <a:solidFill>
                    <a:srgbClr val="C0C0C0"/>
                  </a:solidFill>
                  <a:ln w="19050">
                    <a:solidFill>
                      <a:srgbClr val="000000"/>
                    </a:solidFill>
                    <a:round/>
                  </a:ln>
                </p:spPr>
                <p:txBody>
                  <a:bodyPr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17431" name="Rectangle 78"/>
                  <p:cNvSpPr>
                    <a:spLocks noChangeArrowheads="1"/>
                  </p:cNvSpPr>
                  <p:nvPr/>
                </p:nvSpPr>
                <p:spPr bwMode="auto">
                  <a:xfrm rot="5400000" flipH="1" flipV="1">
                    <a:off x="939" y="3132"/>
                    <a:ext cx="54" cy="375"/>
                  </a:xfrm>
                  <a:prstGeom prst="rect">
                    <a:avLst/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miter lim="800000"/>
                  </a:ln>
                </p:spPr>
                <p:txBody>
                  <a:bodyPr vert="eaVert"/>
                  <a:lstStyle/>
                  <a:p>
                    <a:endParaRPr lang="zh-CN" altLang="en-US" sz="2800"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</p:grpSp>
            <p:sp>
              <p:nvSpPr>
                <p:cNvPr id="17429" name="Oval 79"/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948" y="3309"/>
                  <a:ext cx="25" cy="26"/>
                </a:xfrm>
                <a:prstGeom prst="ellipse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</a:ln>
              </p:spPr>
              <p:txBody>
                <a:bodyPr vert="eaVert"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17427" name="直接连接符 9289"/>
              <p:cNvSpPr>
                <a:spLocks noChangeShapeType="1"/>
              </p:cNvSpPr>
              <p:nvPr/>
            </p:nvSpPr>
            <p:spPr bwMode="auto">
              <a:xfrm>
                <a:off x="669" y="3322"/>
                <a:ext cx="11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7440035" y="4246759"/>
            <a:ext cx="2495550" cy="1348740"/>
            <a:chOff x="12236" y="7120"/>
            <a:chExt cx="3930" cy="2124"/>
          </a:xfrm>
        </p:grpSpPr>
        <p:sp>
          <p:nvSpPr>
            <p:cNvPr id="17452" name="Rectangle 83"/>
            <p:cNvSpPr>
              <a:spLocks noChangeArrowheads="1"/>
            </p:cNvSpPr>
            <p:nvPr/>
          </p:nvSpPr>
          <p:spPr bwMode="auto">
            <a:xfrm flipH="1">
              <a:off x="14265" y="8750"/>
              <a:ext cx="369" cy="49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pPr algn="just"/>
              <a:r>
                <a:rPr lang="zh-CN" altLang="en-US" sz="280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丙</a:t>
              </a:r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70" name="Rectangle 70"/>
            <p:cNvSpPr>
              <a:spLocks noChangeArrowheads="1"/>
            </p:cNvSpPr>
            <p:nvPr/>
          </p:nvSpPr>
          <p:spPr bwMode="auto">
            <a:xfrm flipH="1">
              <a:off x="12907" y="7228"/>
              <a:ext cx="3258" cy="1154"/>
            </a:xfrm>
            <a:custGeom>
              <a:avLst/>
              <a:gdLst>
                <a:gd name="connsiteX0" fmla="*/ 3258 w 3258"/>
                <a:gd name="connsiteY0" fmla="*/ 1154 h 1154"/>
                <a:gd name="connsiteX1" fmla="*/ 0 w 3258"/>
                <a:gd name="connsiteY1" fmla="*/ 1154 h 1154"/>
                <a:gd name="connsiteX2" fmla="*/ 0 w 3258"/>
                <a:gd name="connsiteY2" fmla="*/ 0 h 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8" h="1154">
                  <a:moveTo>
                    <a:pt x="3258" y="1154"/>
                  </a:moveTo>
                  <a:lnTo>
                    <a:pt x="0" y="1154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miter lim="800000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55" name="Line 73"/>
            <p:cNvSpPr>
              <a:spLocks noChangeShapeType="1"/>
            </p:cNvSpPr>
            <p:nvPr/>
          </p:nvSpPr>
          <p:spPr bwMode="auto">
            <a:xfrm rot="5400000" flipH="1">
              <a:off x="15065" y="6314"/>
              <a:ext cx="0" cy="220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56" name="Line 74"/>
            <p:cNvSpPr>
              <a:spLocks noChangeShapeType="1"/>
            </p:cNvSpPr>
            <p:nvPr/>
          </p:nvSpPr>
          <p:spPr bwMode="auto">
            <a:xfrm rot="16200000" flipV="1">
              <a:off x="13028" y="7302"/>
              <a:ext cx="0" cy="8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tailEnd type="triangle" w="sm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7" name="组合 9290"/>
            <p:cNvGrpSpPr/>
            <p:nvPr/>
          </p:nvGrpSpPr>
          <p:grpSpPr bwMode="auto">
            <a:xfrm>
              <a:off x="13480" y="7407"/>
              <a:ext cx="877" cy="705"/>
              <a:chOff x="4241" y="3182"/>
              <a:chExt cx="380" cy="282"/>
            </a:xfrm>
          </p:grpSpPr>
          <p:grpSp>
            <p:nvGrpSpPr>
              <p:cNvPr id="9" name="组合 9287"/>
              <p:cNvGrpSpPr/>
              <p:nvPr/>
            </p:nvGrpSpPr>
            <p:grpSpPr bwMode="auto">
              <a:xfrm>
                <a:off x="4241" y="3182"/>
                <a:ext cx="380" cy="282"/>
                <a:chOff x="4241" y="3182"/>
                <a:chExt cx="380" cy="282"/>
              </a:xfrm>
            </p:grpSpPr>
            <p:sp>
              <p:nvSpPr>
                <p:cNvPr id="17463" name="Oval 77"/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293" y="3170"/>
                  <a:ext cx="282" cy="297"/>
                </a:xfrm>
                <a:prstGeom prst="ellipse">
                  <a:avLst/>
                </a:prstGeom>
                <a:solidFill>
                  <a:srgbClr val="C0C0C0"/>
                </a:solidFill>
                <a:ln w="19050">
                  <a:solidFill>
                    <a:srgbClr val="000000"/>
                  </a:solidFill>
                  <a:round/>
                </a:ln>
              </p:spPr>
              <p:txBody>
                <a:bodyPr vert="eaVert"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17464" name="Rectangle 78"/>
                <p:cNvSpPr>
                  <a:spLocks noChangeArrowheads="1"/>
                </p:cNvSpPr>
                <p:nvPr/>
              </p:nvSpPr>
              <p:spPr bwMode="auto">
                <a:xfrm rot="5400000" flipH="1" flipV="1">
                  <a:off x="4400" y="3131"/>
                  <a:ext cx="53" cy="380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</a:ln>
              </p:spPr>
              <p:txBody>
                <a:bodyPr vert="eaVert"/>
                <a:lstStyle/>
                <a:p>
                  <a:endParaRPr lang="zh-CN" altLang="en-US" sz="280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17462" name="Oval 79"/>
              <p:cNvSpPr>
                <a:spLocks noChangeArrowheads="1"/>
              </p:cNvSpPr>
              <p:nvPr/>
            </p:nvSpPr>
            <p:spPr bwMode="auto">
              <a:xfrm rot="5400000" flipH="1" flipV="1">
                <a:off x="4412" y="3310"/>
                <a:ext cx="25" cy="26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vert="eaVert"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458" name="Line 80"/>
            <p:cNvSpPr>
              <a:spLocks noChangeShapeType="1"/>
            </p:cNvSpPr>
            <p:nvPr/>
          </p:nvSpPr>
          <p:spPr bwMode="auto">
            <a:xfrm flipH="1">
              <a:off x="13870" y="8110"/>
              <a:ext cx="113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59" name="Rectangle 86"/>
            <p:cNvSpPr>
              <a:spLocks noChangeArrowheads="1"/>
            </p:cNvSpPr>
            <p:nvPr/>
          </p:nvSpPr>
          <p:spPr bwMode="auto">
            <a:xfrm flipH="1">
              <a:off x="12236" y="7120"/>
              <a:ext cx="715" cy="637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lIns="0" tIns="0" rIns="0" bIns="0"/>
            <a:lstStyle/>
            <a:p>
              <a:pPr algn="just"/>
              <a:r>
                <a:rPr lang="en-US" altLang="zh-CN" sz="2800" i="1">
                  <a:latin typeface="微软雅黑" panose="020B0503020204020204" pitchFamily="34" charset="-122"/>
                  <a:ea typeface="微软雅黑" panose="020B0503020204020204" pitchFamily="34" charset="-122"/>
                </a:rPr>
                <a:t>F</a:t>
              </a:r>
              <a:r>
                <a:rPr lang="en-US" altLang="zh-CN" sz="2800" baseline="-25000"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460" name="Rectangle 90"/>
            <p:cNvSpPr>
              <a:spLocks noChangeArrowheads="1"/>
            </p:cNvSpPr>
            <p:nvPr/>
          </p:nvSpPr>
          <p:spPr bwMode="auto">
            <a:xfrm>
              <a:off x="15012" y="7835"/>
              <a:ext cx="452" cy="532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2"/>
            <a:srcRect t="89959"/>
            <a:stretch>
              <a:fillRect/>
            </a:stretch>
          </p:blipFill>
          <p:spPr>
            <a:xfrm>
              <a:off x="12908" y="8395"/>
              <a:ext cx="3258" cy="122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983433" y="895026"/>
            <a:ext cx="10153128" cy="28500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．如图所示，在竖直方向大小为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20N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的拉力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F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作用下，重物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沿竖直方向，以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0.2m/s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的速度匀速上升。不计滑轮重、绳重、摩擦，物体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的重力及滑轮移动的速度是（　　）</a:t>
            </a: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0" algn="just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</a:pPr>
            <a:endParaRPr kumimoji="0" lang="zh-CN" altLang="en-US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064712" y="3086857"/>
            <a:ext cx="3902832" cy="2848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spAutoFit/>
          </a:bodyPr>
          <a:lstStyle/>
          <a:p>
            <a:pPr marL="0" marR="0" lvl="0" indent="173355" algn="l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A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40N  0.4m/s	</a:t>
            </a:r>
          </a:p>
          <a:p>
            <a:pPr marL="0" marR="0" lvl="0" indent="173355" algn="l" defTabSz="914400" rtl="0" eaLnBrk="1" fontAlgn="base" latinLnBrk="0" hangingPunct="1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B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10N  0.1m/s	</a:t>
            </a:r>
            <a:endParaRPr kumimoji="0" lang="en-US" altLang="zh-CN" sz="2800" b="0" i="0" dirty="0">
              <a:ln>
                <a:noFill/>
              </a:ln>
              <a:solidFill>
                <a:schemeClr val="tx1"/>
              </a:solidFill>
              <a:effectLst/>
              <a:uFillTx/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  <a:p>
            <a:pPr marL="0" marR="0" lvl="0" indent="173355" algn="l" defTabSz="914400" rtl="0" eaLnBrk="0" fontAlgn="base" latinLnBrk="0" hangingPunct="0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C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20N 0.1m/s	</a:t>
            </a:r>
          </a:p>
          <a:p>
            <a:pPr marL="0" marR="0" lvl="0" indent="173355" algn="l" defTabSz="914400" rtl="0" eaLnBrk="0" fontAlgn="base" latinLnBrk="0" hangingPunct="0">
              <a:lnSpc>
                <a:spcPct val="16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2794000" algn="l"/>
              </a:tabLst>
            </a:pP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D</a:t>
            </a:r>
            <a:r>
              <a:rPr kumimoji="0" lang="zh-CN" altLang="en-US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．</a:t>
            </a:r>
            <a:r>
              <a:rPr kumimoji="0" lang="en-US" altLang="zh-CN" sz="2800" b="0" i="0" dirty="0">
                <a:ln>
                  <a:noFill/>
                </a:ln>
                <a:solidFill>
                  <a:schemeClr val="tx1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10N  0.4m/s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536160" y="2430761"/>
            <a:ext cx="5884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</a:p>
        </p:txBody>
      </p:sp>
      <p:grpSp>
        <p:nvGrpSpPr>
          <p:cNvPr id="9" name="组合 8"/>
          <p:cNvGrpSpPr/>
          <p:nvPr/>
        </p:nvGrpSpPr>
        <p:grpSpPr>
          <a:xfrm>
            <a:off x="8448492" y="5661248"/>
            <a:ext cx="2073272" cy="90041"/>
            <a:chOff x="6569126" y="3194943"/>
            <a:chExt cx="2073272" cy="90041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2"/>
            <a:srcRect t="89959"/>
            <a:stretch>
              <a:fillRect/>
            </a:stretch>
          </p:blipFill>
          <p:spPr>
            <a:xfrm>
              <a:off x="6573568" y="3207514"/>
              <a:ext cx="2068830" cy="77470"/>
            </a:xfrm>
            <a:prstGeom prst="rect">
              <a:avLst/>
            </a:prstGeom>
          </p:spPr>
        </p:pic>
        <p:cxnSp>
          <p:nvCxnSpPr>
            <p:cNvPr id="11" name="直接连接符 10"/>
            <p:cNvCxnSpPr/>
            <p:nvPr/>
          </p:nvCxnSpPr>
          <p:spPr>
            <a:xfrm flipV="1">
              <a:off x="6569126" y="3194943"/>
              <a:ext cx="2052000" cy="12571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组合 11"/>
          <p:cNvGrpSpPr/>
          <p:nvPr/>
        </p:nvGrpSpPr>
        <p:grpSpPr>
          <a:xfrm>
            <a:off x="8888014" y="2769060"/>
            <a:ext cx="1083945" cy="2908935"/>
            <a:chOff x="8107" y="5407"/>
            <a:chExt cx="1707" cy="4581"/>
          </a:xfrm>
        </p:grpSpPr>
        <p:grpSp>
          <p:nvGrpSpPr>
            <p:cNvPr id="13" name="Group 16"/>
            <p:cNvGrpSpPr/>
            <p:nvPr/>
          </p:nvGrpSpPr>
          <p:grpSpPr bwMode="auto">
            <a:xfrm>
              <a:off x="8107" y="6898"/>
              <a:ext cx="1451" cy="1778"/>
              <a:chOff x="3048" y="6608"/>
              <a:chExt cx="540" cy="928"/>
            </a:xfrm>
          </p:grpSpPr>
          <p:sp>
            <p:nvSpPr>
              <p:cNvPr id="17" name="Oval 17"/>
              <p:cNvSpPr>
                <a:spLocks noChangeArrowheads="1"/>
              </p:cNvSpPr>
              <p:nvPr/>
            </p:nvSpPr>
            <p:spPr bwMode="auto">
              <a:xfrm>
                <a:off x="3048" y="6608"/>
                <a:ext cx="540" cy="757"/>
              </a:xfrm>
              <a:prstGeom prst="ellipse">
                <a:avLst/>
              </a:prstGeom>
              <a:noFill/>
              <a:ln w="2540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8" name="Rectangle 18"/>
              <p:cNvSpPr>
                <a:spLocks noChangeArrowheads="1"/>
              </p:cNvSpPr>
              <p:nvPr/>
            </p:nvSpPr>
            <p:spPr bwMode="auto">
              <a:xfrm>
                <a:off x="3264" y="6608"/>
                <a:ext cx="120" cy="75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5400">
                <a:solidFill>
                  <a:srgbClr val="000000"/>
                </a:solidFill>
                <a:miter lim="800000"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Oval 19"/>
              <p:cNvSpPr>
                <a:spLocks noChangeArrowheads="1"/>
              </p:cNvSpPr>
              <p:nvPr/>
            </p:nvSpPr>
            <p:spPr bwMode="auto">
              <a:xfrm>
                <a:off x="3304" y="6950"/>
                <a:ext cx="44" cy="45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20" name="Freeform 20"/>
              <p:cNvSpPr>
                <a:spLocks noChangeArrowheads="1"/>
              </p:cNvSpPr>
              <p:nvPr/>
            </p:nvSpPr>
            <p:spPr bwMode="auto">
              <a:xfrm flipH="1">
                <a:off x="3264" y="7365"/>
                <a:ext cx="94" cy="171"/>
              </a:xfrm>
              <a:custGeom>
                <a:avLst/>
                <a:gdLst>
                  <a:gd name="T0" fmla="*/ 38 w 125"/>
                  <a:gd name="T1" fmla="*/ 0 h 290"/>
                  <a:gd name="T2" fmla="*/ 38 w 125"/>
                  <a:gd name="T3" fmla="*/ 80 h 290"/>
                  <a:gd name="T4" fmla="*/ 4 w 125"/>
                  <a:gd name="T5" fmla="*/ 133 h 290"/>
                  <a:gd name="T6" fmla="*/ 61 w 125"/>
                  <a:gd name="T7" fmla="*/ 168 h 290"/>
                  <a:gd name="T8" fmla="*/ 94 w 125"/>
                  <a:gd name="T9" fmla="*/ 115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"/>
                  <a:gd name="T16" fmla="*/ 0 h 290"/>
                  <a:gd name="T17" fmla="*/ 125 w 125"/>
                  <a:gd name="T18" fmla="*/ 290 h 2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" h="290">
                    <a:moveTo>
                      <a:pt x="51" y="0"/>
                    </a:moveTo>
                    <a:cubicBezTo>
                      <a:pt x="55" y="49"/>
                      <a:pt x="59" y="98"/>
                      <a:pt x="51" y="135"/>
                    </a:cubicBezTo>
                    <a:cubicBezTo>
                      <a:pt x="43" y="172"/>
                      <a:pt x="0" y="200"/>
                      <a:pt x="5" y="225"/>
                    </a:cubicBezTo>
                    <a:cubicBezTo>
                      <a:pt x="10" y="250"/>
                      <a:pt x="61" y="290"/>
                      <a:pt x="81" y="285"/>
                    </a:cubicBezTo>
                    <a:cubicBezTo>
                      <a:pt x="101" y="280"/>
                      <a:pt x="118" y="215"/>
                      <a:pt x="125" y="195"/>
                    </a:cubicBez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</a:ln>
            </p:spPr>
            <p:txBody>
              <a:bodyPr/>
              <a:lstStyle/>
              <a:p>
                <a:endParaRPr lang="zh-CN" altLang="en-US" sz="280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4" name="Rectangle 33"/>
            <p:cNvSpPr>
              <a:spLocks noChangeArrowheads="1"/>
            </p:cNvSpPr>
            <p:nvPr/>
          </p:nvSpPr>
          <p:spPr bwMode="auto">
            <a:xfrm>
              <a:off x="9301" y="8930"/>
              <a:ext cx="513" cy="450"/>
            </a:xfrm>
            <a:prstGeom prst="rect">
              <a:avLst/>
            </a:prstGeom>
            <a:noFill/>
            <a:ln w="25400">
              <a:solidFill>
                <a:srgbClr val="000000"/>
              </a:solidFill>
              <a:miter lim="800000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Line 34"/>
            <p:cNvSpPr>
              <a:spLocks noChangeShapeType="1"/>
            </p:cNvSpPr>
            <p:nvPr/>
          </p:nvSpPr>
          <p:spPr bwMode="auto">
            <a:xfrm>
              <a:off x="8107" y="7596"/>
              <a:ext cx="0" cy="239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Line 36"/>
            <p:cNvSpPr>
              <a:spLocks noChangeShapeType="1"/>
            </p:cNvSpPr>
            <p:nvPr/>
          </p:nvSpPr>
          <p:spPr bwMode="auto">
            <a:xfrm flipV="1">
              <a:off x="8849" y="5407"/>
              <a:ext cx="0" cy="116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tailEnd type="triangle" w="sm" len="lg"/>
            </a:ln>
          </p:spPr>
          <p:txBody>
            <a:bodyPr/>
            <a:lstStyle/>
            <a:p>
              <a:endPara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1" name="Freeform 20"/>
          <p:cNvSpPr>
            <a:spLocks noChangeArrowheads="1"/>
          </p:cNvSpPr>
          <p:nvPr/>
        </p:nvSpPr>
        <p:spPr bwMode="auto">
          <a:xfrm flipH="1" flipV="1">
            <a:off x="9268511" y="3507802"/>
            <a:ext cx="160389" cy="208043"/>
          </a:xfrm>
          <a:custGeom>
            <a:avLst/>
            <a:gdLst>
              <a:gd name="T0" fmla="*/ 38 w 125"/>
              <a:gd name="T1" fmla="*/ 0 h 290"/>
              <a:gd name="T2" fmla="*/ 38 w 125"/>
              <a:gd name="T3" fmla="*/ 80 h 290"/>
              <a:gd name="T4" fmla="*/ 4 w 125"/>
              <a:gd name="T5" fmla="*/ 133 h 290"/>
              <a:gd name="T6" fmla="*/ 61 w 125"/>
              <a:gd name="T7" fmla="*/ 168 h 290"/>
              <a:gd name="T8" fmla="*/ 94 w 125"/>
              <a:gd name="T9" fmla="*/ 115 h 2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5"/>
              <a:gd name="T16" fmla="*/ 0 h 290"/>
              <a:gd name="T17" fmla="*/ 125 w 125"/>
              <a:gd name="T18" fmla="*/ 290 h 29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5" h="290">
                <a:moveTo>
                  <a:pt x="51" y="0"/>
                </a:moveTo>
                <a:cubicBezTo>
                  <a:pt x="55" y="49"/>
                  <a:pt x="59" y="98"/>
                  <a:pt x="51" y="135"/>
                </a:cubicBezTo>
                <a:cubicBezTo>
                  <a:pt x="43" y="172"/>
                  <a:pt x="0" y="200"/>
                  <a:pt x="5" y="225"/>
                </a:cubicBezTo>
                <a:cubicBezTo>
                  <a:pt x="10" y="250"/>
                  <a:pt x="61" y="290"/>
                  <a:pt x="81" y="285"/>
                </a:cubicBezTo>
                <a:cubicBezTo>
                  <a:pt x="101" y="280"/>
                  <a:pt x="118" y="215"/>
                  <a:pt x="125" y="195"/>
                </a:cubicBezTo>
              </a:path>
            </a:pathLst>
          </a:custGeom>
          <a:noFill/>
          <a:ln w="19050">
            <a:solidFill>
              <a:srgbClr val="000000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Line 34"/>
          <p:cNvSpPr>
            <a:spLocks noChangeShapeType="1"/>
          </p:cNvSpPr>
          <p:nvPr/>
        </p:nvSpPr>
        <p:spPr bwMode="auto">
          <a:xfrm>
            <a:off x="9809399" y="4186680"/>
            <a:ext cx="0" cy="80702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</a:ln>
        </p:spPr>
        <p:txBody>
          <a:bodyPr/>
          <a:lstStyle/>
          <a:p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9439730" y="2867617"/>
            <a:ext cx="7455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10011444" y="4927724"/>
            <a:ext cx="7455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000" r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/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/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/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/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/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/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/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kumimoji="1" lang="zh-CN" altLang="en-US" sz="1800" b="0" dirty="0">
                <a:solidFill>
                  <a:srgbClr val="4363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点击进入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23">
            <a:extLst>
              <a:ext uri="{FF2B5EF4-FFF2-40B4-BE49-F238E27FC236}">
                <a16:creationId xmlns:a16="http://schemas.microsoft.com/office/drawing/2014/main" id="{C88689A8-03CC-4DBB-978D-A5EE6E7554D1}"/>
              </a:ext>
            </a:extLst>
          </p:cNvPr>
          <p:cNvSpPr/>
          <p:nvPr/>
        </p:nvSpPr>
        <p:spPr bwMode="auto">
          <a:xfrm rot="-1800000">
            <a:off x="551933" y="7059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0E8F3AB0-062C-4777-A26B-9E8C1A1ECFE6}"/>
              </a:ext>
            </a:extLst>
          </p:cNvPr>
          <p:cNvSpPr/>
          <p:nvPr/>
        </p:nvSpPr>
        <p:spPr bwMode="auto">
          <a:xfrm rot="-1800000">
            <a:off x="2928197" y="7059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40233605-BD5F-40C1-B69E-72BC4217C961}"/>
              </a:ext>
            </a:extLst>
          </p:cNvPr>
          <p:cNvSpPr/>
          <p:nvPr/>
        </p:nvSpPr>
        <p:spPr bwMode="auto">
          <a:xfrm rot="-1800000">
            <a:off x="5304461" y="7059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3BBB3FEC-7A7C-46D7-9758-1199213BE813}"/>
              </a:ext>
            </a:extLst>
          </p:cNvPr>
          <p:cNvSpPr/>
          <p:nvPr/>
        </p:nvSpPr>
        <p:spPr bwMode="auto">
          <a:xfrm rot="-1800000">
            <a:off x="7680725" y="7059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A879904C-62F0-45ED-9E17-A5C051C46CA5}"/>
              </a:ext>
            </a:extLst>
          </p:cNvPr>
          <p:cNvSpPr/>
          <p:nvPr/>
        </p:nvSpPr>
        <p:spPr bwMode="auto">
          <a:xfrm rot="-1800000">
            <a:off x="553893" y="12100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A19E75A2-4707-4025-96AF-50918CE40E98}"/>
              </a:ext>
            </a:extLst>
          </p:cNvPr>
          <p:cNvSpPr/>
          <p:nvPr/>
        </p:nvSpPr>
        <p:spPr bwMode="auto">
          <a:xfrm rot="-1800000">
            <a:off x="2930157" y="12100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BEE11A3C-DC84-4D94-9720-58BC67EC5B68}"/>
              </a:ext>
            </a:extLst>
          </p:cNvPr>
          <p:cNvSpPr/>
          <p:nvPr/>
        </p:nvSpPr>
        <p:spPr bwMode="auto">
          <a:xfrm rot="-1800000">
            <a:off x="5306421" y="12100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D5E58880-6236-4EF5-9BAC-B8B95F191912}"/>
              </a:ext>
            </a:extLst>
          </p:cNvPr>
          <p:cNvSpPr/>
          <p:nvPr/>
        </p:nvSpPr>
        <p:spPr bwMode="auto">
          <a:xfrm rot="-1800000">
            <a:off x="7682685" y="12100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3B5BED7E-A31C-4F93-8570-55AEED1E8687}"/>
              </a:ext>
            </a:extLst>
          </p:cNvPr>
          <p:cNvSpPr/>
          <p:nvPr/>
        </p:nvSpPr>
        <p:spPr bwMode="auto">
          <a:xfrm rot="-1800000">
            <a:off x="555853" y="17140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46787F9F-0130-4988-B2D0-86BC8568C0C6}"/>
              </a:ext>
            </a:extLst>
          </p:cNvPr>
          <p:cNvSpPr/>
          <p:nvPr/>
        </p:nvSpPr>
        <p:spPr bwMode="auto">
          <a:xfrm rot="-1800000">
            <a:off x="2932117" y="17140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DA06D8F0-B3A2-46C0-B9A2-A38760952959}"/>
              </a:ext>
            </a:extLst>
          </p:cNvPr>
          <p:cNvSpPr/>
          <p:nvPr/>
        </p:nvSpPr>
        <p:spPr bwMode="auto">
          <a:xfrm rot="-1800000">
            <a:off x="5308381" y="17140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DF0C1E2E-3E6D-4A3B-86A7-56A99AC2CF65}"/>
              </a:ext>
            </a:extLst>
          </p:cNvPr>
          <p:cNvSpPr/>
          <p:nvPr/>
        </p:nvSpPr>
        <p:spPr bwMode="auto">
          <a:xfrm rot="-1800000">
            <a:off x="7684645" y="17140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181A19CE-343D-4696-8BEC-DC6060FCD53A}"/>
              </a:ext>
            </a:extLst>
          </p:cNvPr>
          <p:cNvSpPr/>
          <p:nvPr/>
        </p:nvSpPr>
        <p:spPr bwMode="auto">
          <a:xfrm rot="-1800000">
            <a:off x="10060909" y="17140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1B926C6D-591D-4062-9B1F-4C2ECDED1F94}"/>
              </a:ext>
            </a:extLst>
          </p:cNvPr>
          <p:cNvSpPr/>
          <p:nvPr/>
        </p:nvSpPr>
        <p:spPr bwMode="auto">
          <a:xfrm rot="-1800000">
            <a:off x="557813" y="22181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0480AF5D-322B-46F1-8A15-E08261A27480}"/>
              </a:ext>
            </a:extLst>
          </p:cNvPr>
          <p:cNvSpPr/>
          <p:nvPr/>
        </p:nvSpPr>
        <p:spPr bwMode="auto">
          <a:xfrm rot="-1800000">
            <a:off x="2934077" y="22181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AF1D437B-2E8D-4460-B905-F642ECE785C7}"/>
              </a:ext>
            </a:extLst>
          </p:cNvPr>
          <p:cNvSpPr/>
          <p:nvPr/>
        </p:nvSpPr>
        <p:spPr bwMode="auto">
          <a:xfrm rot="-1800000">
            <a:off x="5310341" y="22181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FF7380C2-1088-453D-8C5D-AE5DD5BB92AD}"/>
              </a:ext>
            </a:extLst>
          </p:cNvPr>
          <p:cNvSpPr/>
          <p:nvPr/>
        </p:nvSpPr>
        <p:spPr bwMode="auto">
          <a:xfrm rot="-1800000">
            <a:off x="7686605" y="22181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1E8AC445-F4FD-4CBE-AA19-7976BD7A325C}"/>
              </a:ext>
            </a:extLst>
          </p:cNvPr>
          <p:cNvSpPr/>
          <p:nvPr/>
        </p:nvSpPr>
        <p:spPr bwMode="auto">
          <a:xfrm rot="-1800000">
            <a:off x="10062869" y="22181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974F2869-5CCE-456A-AB98-7A2B060CC644}"/>
              </a:ext>
            </a:extLst>
          </p:cNvPr>
          <p:cNvSpPr/>
          <p:nvPr/>
        </p:nvSpPr>
        <p:spPr bwMode="auto">
          <a:xfrm rot="-1800000">
            <a:off x="559773" y="27221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EF225AFD-55AC-4EF0-A533-EAD4F95818CD}"/>
              </a:ext>
            </a:extLst>
          </p:cNvPr>
          <p:cNvSpPr/>
          <p:nvPr/>
        </p:nvSpPr>
        <p:spPr bwMode="auto">
          <a:xfrm rot="-1800000">
            <a:off x="2936037" y="27221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E810D460-F2FA-4F35-A293-28AFE1F14BFB}"/>
              </a:ext>
            </a:extLst>
          </p:cNvPr>
          <p:cNvSpPr/>
          <p:nvPr/>
        </p:nvSpPr>
        <p:spPr bwMode="auto">
          <a:xfrm rot="-1800000">
            <a:off x="5312301" y="27221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3" name="Freeform 23">
            <a:extLst>
              <a:ext uri="{FF2B5EF4-FFF2-40B4-BE49-F238E27FC236}">
                <a16:creationId xmlns:a16="http://schemas.microsoft.com/office/drawing/2014/main" id="{75DE8A2D-C870-4EC0-92CD-639DEC13D21F}"/>
              </a:ext>
            </a:extLst>
          </p:cNvPr>
          <p:cNvSpPr/>
          <p:nvPr/>
        </p:nvSpPr>
        <p:spPr bwMode="auto">
          <a:xfrm rot="-1800000">
            <a:off x="7688565" y="27221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4" name="Freeform 23">
            <a:extLst>
              <a:ext uri="{FF2B5EF4-FFF2-40B4-BE49-F238E27FC236}">
                <a16:creationId xmlns:a16="http://schemas.microsoft.com/office/drawing/2014/main" id="{422DD1D4-3D24-4B69-AE22-AAF265E15579}"/>
              </a:ext>
            </a:extLst>
          </p:cNvPr>
          <p:cNvSpPr/>
          <p:nvPr/>
        </p:nvSpPr>
        <p:spPr bwMode="auto">
          <a:xfrm rot="-1800000">
            <a:off x="10064829" y="27221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5" name="Freeform 23">
            <a:extLst>
              <a:ext uri="{FF2B5EF4-FFF2-40B4-BE49-F238E27FC236}">
                <a16:creationId xmlns:a16="http://schemas.microsoft.com/office/drawing/2014/main" id="{95180468-4E7C-4266-9BB1-DDDEC3EE02D9}"/>
              </a:ext>
            </a:extLst>
          </p:cNvPr>
          <p:cNvSpPr/>
          <p:nvPr/>
        </p:nvSpPr>
        <p:spPr bwMode="auto">
          <a:xfrm rot="-1800000">
            <a:off x="561733" y="32262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6" name="Freeform 23">
            <a:extLst>
              <a:ext uri="{FF2B5EF4-FFF2-40B4-BE49-F238E27FC236}">
                <a16:creationId xmlns:a16="http://schemas.microsoft.com/office/drawing/2014/main" id="{7D7665C0-579E-4055-820E-0E97F7AB0A6B}"/>
              </a:ext>
            </a:extLst>
          </p:cNvPr>
          <p:cNvSpPr/>
          <p:nvPr/>
        </p:nvSpPr>
        <p:spPr bwMode="auto">
          <a:xfrm rot="-1800000">
            <a:off x="2937997" y="32262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7" name="Freeform 23">
            <a:extLst>
              <a:ext uri="{FF2B5EF4-FFF2-40B4-BE49-F238E27FC236}">
                <a16:creationId xmlns:a16="http://schemas.microsoft.com/office/drawing/2014/main" id="{6E050526-0736-4B06-947F-FB4B87647E93}"/>
              </a:ext>
            </a:extLst>
          </p:cNvPr>
          <p:cNvSpPr/>
          <p:nvPr/>
        </p:nvSpPr>
        <p:spPr bwMode="auto">
          <a:xfrm rot="-1800000">
            <a:off x="5314261" y="32262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8" name="Freeform 23">
            <a:extLst>
              <a:ext uri="{FF2B5EF4-FFF2-40B4-BE49-F238E27FC236}">
                <a16:creationId xmlns:a16="http://schemas.microsoft.com/office/drawing/2014/main" id="{CC22A0CC-DBEA-43C4-9521-FEBF33561E3E}"/>
              </a:ext>
            </a:extLst>
          </p:cNvPr>
          <p:cNvSpPr/>
          <p:nvPr/>
        </p:nvSpPr>
        <p:spPr bwMode="auto">
          <a:xfrm rot="-1800000">
            <a:off x="7690525" y="32262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9" name="Freeform 23">
            <a:extLst>
              <a:ext uri="{FF2B5EF4-FFF2-40B4-BE49-F238E27FC236}">
                <a16:creationId xmlns:a16="http://schemas.microsoft.com/office/drawing/2014/main" id="{AB579429-FC4F-4421-8EDA-331F007BA73C}"/>
              </a:ext>
            </a:extLst>
          </p:cNvPr>
          <p:cNvSpPr/>
          <p:nvPr/>
        </p:nvSpPr>
        <p:spPr bwMode="auto">
          <a:xfrm rot="-1800000">
            <a:off x="10066789" y="32262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0" name="Freeform 23">
            <a:extLst>
              <a:ext uri="{FF2B5EF4-FFF2-40B4-BE49-F238E27FC236}">
                <a16:creationId xmlns:a16="http://schemas.microsoft.com/office/drawing/2014/main" id="{BC298054-E7F9-42D5-839F-772E01F979B8}"/>
              </a:ext>
            </a:extLst>
          </p:cNvPr>
          <p:cNvSpPr/>
          <p:nvPr/>
        </p:nvSpPr>
        <p:spPr bwMode="auto">
          <a:xfrm rot="-1800000">
            <a:off x="563693" y="37302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1" name="Freeform 23">
            <a:extLst>
              <a:ext uri="{FF2B5EF4-FFF2-40B4-BE49-F238E27FC236}">
                <a16:creationId xmlns:a16="http://schemas.microsoft.com/office/drawing/2014/main" id="{22F2F1A5-7162-421E-AB4D-1A2E1D6C04DD}"/>
              </a:ext>
            </a:extLst>
          </p:cNvPr>
          <p:cNvSpPr/>
          <p:nvPr/>
        </p:nvSpPr>
        <p:spPr bwMode="auto">
          <a:xfrm rot="-1800000">
            <a:off x="2939957" y="37302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2" name="Freeform 23">
            <a:extLst>
              <a:ext uri="{FF2B5EF4-FFF2-40B4-BE49-F238E27FC236}">
                <a16:creationId xmlns:a16="http://schemas.microsoft.com/office/drawing/2014/main" id="{E8F74B6E-B472-44B7-8C67-42FEB64DACF3}"/>
              </a:ext>
            </a:extLst>
          </p:cNvPr>
          <p:cNvSpPr/>
          <p:nvPr/>
        </p:nvSpPr>
        <p:spPr bwMode="auto">
          <a:xfrm rot="-1800000">
            <a:off x="5316221" y="37302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3" name="Freeform 23">
            <a:extLst>
              <a:ext uri="{FF2B5EF4-FFF2-40B4-BE49-F238E27FC236}">
                <a16:creationId xmlns:a16="http://schemas.microsoft.com/office/drawing/2014/main" id="{FFC508DD-0C5D-47B9-A1E0-2076131504E9}"/>
              </a:ext>
            </a:extLst>
          </p:cNvPr>
          <p:cNvSpPr/>
          <p:nvPr/>
        </p:nvSpPr>
        <p:spPr bwMode="auto">
          <a:xfrm rot="-1800000">
            <a:off x="7692485" y="37302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4" name="Freeform 23">
            <a:extLst>
              <a:ext uri="{FF2B5EF4-FFF2-40B4-BE49-F238E27FC236}">
                <a16:creationId xmlns:a16="http://schemas.microsoft.com/office/drawing/2014/main" id="{1C2A9075-E1F8-4ACB-B96D-247B8917B2F0}"/>
              </a:ext>
            </a:extLst>
          </p:cNvPr>
          <p:cNvSpPr/>
          <p:nvPr/>
        </p:nvSpPr>
        <p:spPr bwMode="auto">
          <a:xfrm rot="-1800000">
            <a:off x="10068749" y="37302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5" name="Freeform 23">
            <a:extLst>
              <a:ext uri="{FF2B5EF4-FFF2-40B4-BE49-F238E27FC236}">
                <a16:creationId xmlns:a16="http://schemas.microsoft.com/office/drawing/2014/main" id="{3C26FC5A-92DD-46FB-B1EA-C480F76270AF}"/>
              </a:ext>
            </a:extLst>
          </p:cNvPr>
          <p:cNvSpPr/>
          <p:nvPr/>
        </p:nvSpPr>
        <p:spPr bwMode="auto">
          <a:xfrm rot="-1800000">
            <a:off x="565653" y="42343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6" name="Freeform 23">
            <a:extLst>
              <a:ext uri="{FF2B5EF4-FFF2-40B4-BE49-F238E27FC236}">
                <a16:creationId xmlns:a16="http://schemas.microsoft.com/office/drawing/2014/main" id="{B3FB6FE0-4700-4541-A84B-9D6B1BBF83CC}"/>
              </a:ext>
            </a:extLst>
          </p:cNvPr>
          <p:cNvSpPr/>
          <p:nvPr/>
        </p:nvSpPr>
        <p:spPr bwMode="auto">
          <a:xfrm rot="-1800000">
            <a:off x="2941917" y="42343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7" name="Freeform 23">
            <a:extLst>
              <a:ext uri="{FF2B5EF4-FFF2-40B4-BE49-F238E27FC236}">
                <a16:creationId xmlns:a16="http://schemas.microsoft.com/office/drawing/2014/main" id="{2DCD90A4-9142-4531-AFA3-4D14A8B0B74C}"/>
              </a:ext>
            </a:extLst>
          </p:cNvPr>
          <p:cNvSpPr/>
          <p:nvPr/>
        </p:nvSpPr>
        <p:spPr bwMode="auto">
          <a:xfrm rot="-1800000">
            <a:off x="5318181" y="42343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8" name="Freeform 23">
            <a:extLst>
              <a:ext uri="{FF2B5EF4-FFF2-40B4-BE49-F238E27FC236}">
                <a16:creationId xmlns:a16="http://schemas.microsoft.com/office/drawing/2014/main" id="{18C6EDBC-036E-4881-9B8C-135C24504346}"/>
              </a:ext>
            </a:extLst>
          </p:cNvPr>
          <p:cNvSpPr/>
          <p:nvPr/>
        </p:nvSpPr>
        <p:spPr bwMode="auto">
          <a:xfrm rot="-1800000">
            <a:off x="7694445" y="42343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9" name="Freeform 23">
            <a:extLst>
              <a:ext uri="{FF2B5EF4-FFF2-40B4-BE49-F238E27FC236}">
                <a16:creationId xmlns:a16="http://schemas.microsoft.com/office/drawing/2014/main" id="{048E0DA4-742F-4E48-B365-32A5FBAA50B0}"/>
              </a:ext>
            </a:extLst>
          </p:cNvPr>
          <p:cNvSpPr/>
          <p:nvPr/>
        </p:nvSpPr>
        <p:spPr bwMode="auto">
          <a:xfrm rot="-1800000">
            <a:off x="10070709" y="42343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0" name="Freeform 23">
            <a:extLst>
              <a:ext uri="{FF2B5EF4-FFF2-40B4-BE49-F238E27FC236}">
                <a16:creationId xmlns:a16="http://schemas.microsoft.com/office/drawing/2014/main" id="{1DC24DE6-0777-4495-8940-C1B95D578A70}"/>
              </a:ext>
            </a:extLst>
          </p:cNvPr>
          <p:cNvSpPr/>
          <p:nvPr/>
        </p:nvSpPr>
        <p:spPr bwMode="auto">
          <a:xfrm rot="-1800000">
            <a:off x="567613" y="47383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1" name="Freeform 23">
            <a:extLst>
              <a:ext uri="{FF2B5EF4-FFF2-40B4-BE49-F238E27FC236}">
                <a16:creationId xmlns:a16="http://schemas.microsoft.com/office/drawing/2014/main" id="{9321AEE8-FF0D-4F81-B4BD-C640458F9010}"/>
              </a:ext>
            </a:extLst>
          </p:cNvPr>
          <p:cNvSpPr/>
          <p:nvPr/>
        </p:nvSpPr>
        <p:spPr bwMode="auto">
          <a:xfrm rot="-1800000">
            <a:off x="2943877" y="47383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2" name="Freeform 23">
            <a:extLst>
              <a:ext uri="{FF2B5EF4-FFF2-40B4-BE49-F238E27FC236}">
                <a16:creationId xmlns:a16="http://schemas.microsoft.com/office/drawing/2014/main" id="{B52BD73A-4183-438F-A507-4884E221BC52}"/>
              </a:ext>
            </a:extLst>
          </p:cNvPr>
          <p:cNvSpPr/>
          <p:nvPr/>
        </p:nvSpPr>
        <p:spPr bwMode="auto">
          <a:xfrm rot="-1800000">
            <a:off x="5320141" y="47383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3" name="Freeform 23">
            <a:extLst>
              <a:ext uri="{FF2B5EF4-FFF2-40B4-BE49-F238E27FC236}">
                <a16:creationId xmlns:a16="http://schemas.microsoft.com/office/drawing/2014/main" id="{F84B5C0C-3373-4A8C-99E9-760539B6C1F5}"/>
              </a:ext>
            </a:extLst>
          </p:cNvPr>
          <p:cNvSpPr/>
          <p:nvPr/>
        </p:nvSpPr>
        <p:spPr bwMode="auto">
          <a:xfrm rot="-1800000">
            <a:off x="7696405" y="47383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4" name="Freeform 23">
            <a:extLst>
              <a:ext uri="{FF2B5EF4-FFF2-40B4-BE49-F238E27FC236}">
                <a16:creationId xmlns:a16="http://schemas.microsoft.com/office/drawing/2014/main" id="{0EDEF369-082A-4F2B-A704-B3CB7E3E2EC7}"/>
              </a:ext>
            </a:extLst>
          </p:cNvPr>
          <p:cNvSpPr/>
          <p:nvPr/>
        </p:nvSpPr>
        <p:spPr bwMode="auto">
          <a:xfrm rot="-1800000">
            <a:off x="10072669" y="47383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5" name="Freeform 23">
            <a:extLst>
              <a:ext uri="{FF2B5EF4-FFF2-40B4-BE49-F238E27FC236}">
                <a16:creationId xmlns:a16="http://schemas.microsoft.com/office/drawing/2014/main" id="{5C2AE5EF-8D8E-43A2-98D5-75A9BEA5057B}"/>
              </a:ext>
            </a:extLst>
          </p:cNvPr>
          <p:cNvSpPr/>
          <p:nvPr/>
        </p:nvSpPr>
        <p:spPr bwMode="auto">
          <a:xfrm rot="-1800000">
            <a:off x="569573" y="52424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6" name="Freeform 23">
            <a:extLst>
              <a:ext uri="{FF2B5EF4-FFF2-40B4-BE49-F238E27FC236}">
                <a16:creationId xmlns:a16="http://schemas.microsoft.com/office/drawing/2014/main" id="{A3940EB4-A0E1-42B7-A7EC-4569E14F6274}"/>
              </a:ext>
            </a:extLst>
          </p:cNvPr>
          <p:cNvSpPr/>
          <p:nvPr/>
        </p:nvSpPr>
        <p:spPr bwMode="auto">
          <a:xfrm rot="-1800000">
            <a:off x="2945837" y="52424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7" name="Freeform 23">
            <a:extLst>
              <a:ext uri="{FF2B5EF4-FFF2-40B4-BE49-F238E27FC236}">
                <a16:creationId xmlns:a16="http://schemas.microsoft.com/office/drawing/2014/main" id="{1394780D-1729-4403-BFC4-EE920B8E5686}"/>
              </a:ext>
            </a:extLst>
          </p:cNvPr>
          <p:cNvSpPr/>
          <p:nvPr/>
        </p:nvSpPr>
        <p:spPr bwMode="auto">
          <a:xfrm rot="-1800000">
            <a:off x="5322101" y="52424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8" name="Freeform 23">
            <a:extLst>
              <a:ext uri="{FF2B5EF4-FFF2-40B4-BE49-F238E27FC236}">
                <a16:creationId xmlns:a16="http://schemas.microsoft.com/office/drawing/2014/main" id="{FC9C55A3-D4D9-4C7D-9275-E2E1E2CD196C}"/>
              </a:ext>
            </a:extLst>
          </p:cNvPr>
          <p:cNvSpPr/>
          <p:nvPr/>
        </p:nvSpPr>
        <p:spPr bwMode="auto">
          <a:xfrm rot="-1800000">
            <a:off x="7698365" y="52424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9" name="Freeform 23">
            <a:extLst>
              <a:ext uri="{FF2B5EF4-FFF2-40B4-BE49-F238E27FC236}">
                <a16:creationId xmlns:a16="http://schemas.microsoft.com/office/drawing/2014/main" id="{BEEBAC77-9C68-4D7B-A832-7DAAF4DEC650}"/>
              </a:ext>
            </a:extLst>
          </p:cNvPr>
          <p:cNvSpPr/>
          <p:nvPr/>
        </p:nvSpPr>
        <p:spPr bwMode="auto">
          <a:xfrm rot="-1800000">
            <a:off x="10074629" y="52424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0" name="Freeform 23">
            <a:extLst>
              <a:ext uri="{FF2B5EF4-FFF2-40B4-BE49-F238E27FC236}">
                <a16:creationId xmlns:a16="http://schemas.microsoft.com/office/drawing/2014/main" id="{60DEF91E-4944-4831-B9B6-B835E13B0BCD}"/>
              </a:ext>
            </a:extLst>
          </p:cNvPr>
          <p:cNvSpPr/>
          <p:nvPr/>
        </p:nvSpPr>
        <p:spPr bwMode="auto">
          <a:xfrm rot="-1800000">
            <a:off x="571533" y="57465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1" name="Freeform 23">
            <a:extLst>
              <a:ext uri="{FF2B5EF4-FFF2-40B4-BE49-F238E27FC236}">
                <a16:creationId xmlns:a16="http://schemas.microsoft.com/office/drawing/2014/main" id="{3FC42790-FA10-4C67-8821-37A76FB4C6C1}"/>
              </a:ext>
            </a:extLst>
          </p:cNvPr>
          <p:cNvSpPr/>
          <p:nvPr/>
        </p:nvSpPr>
        <p:spPr bwMode="auto">
          <a:xfrm rot="-1800000">
            <a:off x="2947797" y="57465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2" name="Freeform 23">
            <a:extLst>
              <a:ext uri="{FF2B5EF4-FFF2-40B4-BE49-F238E27FC236}">
                <a16:creationId xmlns:a16="http://schemas.microsoft.com/office/drawing/2014/main" id="{58E98599-571E-4C9D-A895-CB49F12724D1}"/>
              </a:ext>
            </a:extLst>
          </p:cNvPr>
          <p:cNvSpPr/>
          <p:nvPr/>
        </p:nvSpPr>
        <p:spPr bwMode="auto">
          <a:xfrm rot="-1800000">
            <a:off x="5324061" y="57465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3" name="Freeform 23">
            <a:extLst>
              <a:ext uri="{FF2B5EF4-FFF2-40B4-BE49-F238E27FC236}">
                <a16:creationId xmlns:a16="http://schemas.microsoft.com/office/drawing/2014/main" id="{47F56A5A-EFE7-4C95-AC42-119326C4C0BF}"/>
              </a:ext>
            </a:extLst>
          </p:cNvPr>
          <p:cNvSpPr/>
          <p:nvPr/>
        </p:nvSpPr>
        <p:spPr bwMode="auto">
          <a:xfrm rot="-1800000">
            <a:off x="7700325" y="57465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4" name="Freeform 23">
            <a:extLst>
              <a:ext uri="{FF2B5EF4-FFF2-40B4-BE49-F238E27FC236}">
                <a16:creationId xmlns:a16="http://schemas.microsoft.com/office/drawing/2014/main" id="{EE66BA95-CCBA-40AE-8E47-E4C4A7038264}"/>
              </a:ext>
            </a:extLst>
          </p:cNvPr>
          <p:cNvSpPr/>
          <p:nvPr/>
        </p:nvSpPr>
        <p:spPr bwMode="auto">
          <a:xfrm rot="-1800000">
            <a:off x="10076589" y="57465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5" name="Freeform 23">
            <a:extLst>
              <a:ext uri="{FF2B5EF4-FFF2-40B4-BE49-F238E27FC236}">
                <a16:creationId xmlns:a16="http://schemas.microsoft.com/office/drawing/2014/main" id="{38B7107A-7544-49BB-B62B-E94A55DC29FB}"/>
              </a:ext>
            </a:extLst>
          </p:cNvPr>
          <p:cNvSpPr/>
          <p:nvPr/>
        </p:nvSpPr>
        <p:spPr bwMode="auto">
          <a:xfrm rot="-1800000">
            <a:off x="573493" y="62505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6" name="Freeform 23">
            <a:extLst>
              <a:ext uri="{FF2B5EF4-FFF2-40B4-BE49-F238E27FC236}">
                <a16:creationId xmlns:a16="http://schemas.microsoft.com/office/drawing/2014/main" id="{A6019FB7-E5B3-4BDD-BF5C-319F02768374}"/>
              </a:ext>
            </a:extLst>
          </p:cNvPr>
          <p:cNvSpPr/>
          <p:nvPr/>
        </p:nvSpPr>
        <p:spPr bwMode="auto">
          <a:xfrm rot="-1800000">
            <a:off x="2949757" y="62505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7" name="Freeform 23">
            <a:extLst>
              <a:ext uri="{FF2B5EF4-FFF2-40B4-BE49-F238E27FC236}">
                <a16:creationId xmlns:a16="http://schemas.microsoft.com/office/drawing/2014/main" id="{4FB09F18-C414-4EBB-987D-3AC9901085AA}"/>
              </a:ext>
            </a:extLst>
          </p:cNvPr>
          <p:cNvSpPr/>
          <p:nvPr/>
        </p:nvSpPr>
        <p:spPr bwMode="auto">
          <a:xfrm rot="-1800000">
            <a:off x="5326021" y="62505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8" name="Freeform 23">
            <a:extLst>
              <a:ext uri="{FF2B5EF4-FFF2-40B4-BE49-F238E27FC236}">
                <a16:creationId xmlns:a16="http://schemas.microsoft.com/office/drawing/2014/main" id="{13143BC8-1442-4D3F-8424-68F6ADB54B18}"/>
              </a:ext>
            </a:extLst>
          </p:cNvPr>
          <p:cNvSpPr/>
          <p:nvPr/>
        </p:nvSpPr>
        <p:spPr bwMode="auto">
          <a:xfrm rot="-1800000">
            <a:off x="7702285" y="62505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9" name="Freeform 23">
            <a:extLst>
              <a:ext uri="{FF2B5EF4-FFF2-40B4-BE49-F238E27FC236}">
                <a16:creationId xmlns:a16="http://schemas.microsoft.com/office/drawing/2014/main" id="{89A15D2D-171A-4292-8CBD-8FE39FDB4C7E}"/>
              </a:ext>
            </a:extLst>
          </p:cNvPr>
          <p:cNvSpPr/>
          <p:nvPr/>
        </p:nvSpPr>
        <p:spPr bwMode="auto">
          <a:xfrm rot="-1800000">
            <a:off x="10078549" y="62505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" name="Freeform 23">
            <a:extLst>
              <a:ext uri="{FF2B5EF4-FFF2-40B4-BE49-F238E27FC236}">
                <a16:creationId xmlns:a16="http://schemas.microsoft.com/office/drawing/2014/main" id="{7E627E12-1BCE-4970-9C54-E0A52905955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FE4C588B-6562-42C5-B4A8-BB2F6F4818AC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1482630B-237B-4314-8151-760012638A0A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CDDB2562-8E30-486B-BCD6-A37C19BEDCB5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A85FC46A-0374-4184-8B8A-C78314F06B6F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6E63A4B7-34E2-4EE5-BD67-A6284CE9593F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5328ABB2-A080-4DFC-B6C1-CC7C830731A8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EDB5387D-5B42-4CFF-9821-3242E640D152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756F5CF5-8775-47E5-9DA6-83B2431B40C9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9AB15FFA-45CB-425B-ACC7-63AE6CA36DF5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86EFCDC2-5B00-4E92-A734-EA71E4A67958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2BB988A1-CF94-4A19-A141-B4C5714B6BEE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FC936840-2423-4B9D-9057-A82656C4FAEF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5D510545-57D7-41DE-97F6-CFAEB8D3081F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2EFB1472-081B-4773-BB73-61D8E36B4496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2EA1F0DB-A6EE-4135-8488-668E92FB4603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DE09FDC0-81E5-46B2-A0C2-616CC9D2DDFF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B1256967-8E37-44E6-96C3-9A6E2A984DD4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58A02034-9045-49C0-B294-8D71FAF0D01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16C82A93-B788-4A4E-812C-EC7CF37E2E78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CB34CEC-41EA-48B3-A857-B4E30F773E74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84BF0ECA-717B-43BF-BEDD-12A3E2AB6C94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1977BB40-E3DC-48B0-A88D-5FEAE9B9C017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FF7E864B-2A40-42D2-97C7-BB37A599C0AC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F783EE4F-46E2-4F93-9790-795F5825AF7E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5C25ADCE-14AA-46C7-9190-546CE82E9A6F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E89B7771-359A-4EA3-A257-0EB082DC02A9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690F9CC9-01CE-4BD6-95C1-F5F35705B3F6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FFA6196A-AEA3-4419-989C-EE13E8CE2C84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602EE1D1-D6B3-4A67-A305-05CFA866467E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275EFF5F-8189-4AC4-92B5-0E966022ACD2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C58B701C-AE1E-4E79-BD20-B2D63B55AA95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ED6BAA5D-8AED-4A26-B880-1D8F7F7E4BA7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C7D17012-EF1D-4849-83F1-5E95D6487B19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AEBA9EC1-32DE-4F5C-8B2E-261102DD0771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8788F68D-4330-444E-A5E4-E402A26A7233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B31F87C1-8226-4B36-AA87-9E6A6F07FE39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1D9E3D2A-EA0B-4608-AEF5-57DBF2D371A1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8C26595F-EFAA-4481-99E5-54FDC4EAD19B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0A06C83B-598A-4ED3-968A-EA4BC416A032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26D68E62-2CA5-4B7C-B522-468D12B36FDF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2CF35354-DE6F-421E-9A7F-E1B6075A6D83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C1527D0C-8438-4EF5-B005-052716198945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7050793D-73C0-4480-B9A3-D7DBBF5A59FE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1F9828C3-6349-4768-9059-CCB5F755A2CC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F7540809-A758-49F7-89A9-954F428AA67B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2E179537-D2F9-4DD0-B3CD-D8B5135C5C66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27E3F112-4034-4B11-BEDA-2477A1568AAD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B00A01C0-0921-4D06-82BC-4B0FD94A7061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3BDF141D-259C-4340-8454-CA39A5DF32E5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C42B8AF0-9388-47C4-9B52-666708559282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43A98315-BD79-460E-8776-260B9A60D77B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F520A3B6-FC22-422E-BBD6-18FEA52FEBC9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34DBE046-5540-42F0-9FD0-A241388CF3F9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88EDBC25-0BD3-4149-A0A6-FBE98A460C77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E57B82A2-0C1A-4501-8E23-0D11410127AF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145D9FB4-5FE8-4F79-A2AC-E8C81B6D6540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955A6E22-0F89-4639-BB60-BE408117C29B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ctr"/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lang="en-US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atinLnBrk="0">
              <a:lnSpc>
                <a:spcPct val="150000"/>
              </a:lnSpc>
            </a:pP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latinLnBrk="0">
              <a:lnSpc>
                <a:spcPct val="150000"/>
              </a:lnSpc>
            </a:pPr>
            <a:r>
              <a:rPr lang="zh-CN" altLang="en-US" sz="2800" b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部分素材选自网络，如有争议，请联系删改。</a:t>
            </a: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atinLnBrk="0">
              <a:lnSpc>
                <a:spcPct val="150000"/>
              </a:lnSpc>
            </a:pP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 23">
            <a:extLst>
              <a:ext uri="{FF2B5EF4-FFF2-40B4-BE49-F238E27FC236}">
                <a16:creationId xmlns:a16="http://schemas.microsoft.com/office/drawing/2014/main" id="{C967B549-858D-4780-8FD0-35BF4E2B82D4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4" name="Freeform 23">
            <a:extLst>
              <a:ext uri="{FF2B5EF4-FFF2-40B4-BE49-F238E27FC236}">
                <a16:creationId xmlns:a16="http://schemas.microsoft.com/office/drawing/2014/main" id="{208666DA-C6C4-4D75-8FC2-1A83669DEEDC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5" name="Freeform 23">
            <a:extLst>
              <a:ext uri="{FF2B5EF4-FFF2-40B4-BE49-F238E27FC236}">
                <a16:creationId xmlns:a16="http://schemas.microsoft.com/office/drawing/2014/main" id="{78E57FAE-B6C1-4A14-89F7-056298445AF4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6" name="Freeform 23">
            <a:extLst>
              <a:ext uri="{FF2B5EF4-FFF2-40B4-BE49-F238E27FC236}">
                <a16:creationId xmlns:a16="http://schemas.microsoft.com/office/drawing/2014/main" id="{D0A1FCD0-2694-4FBD-B99C-7C0351002388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7" name="Freeform 23">
            <a:extLst>
              <a:ext uri="{FF2B5EF4-FFF2-40B4-BE49-F238E27FC236}">
                <a16:creationId xmlns:a16="http://schemas.microsoft.com/office/drawing/2014/main" id="{F49335D4-4B49-4FFE-9F0D-7DD506C6F321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8" name="Freeform 23">
            <a:extLst>
              <a:ext uri="{FF2B5EF4-FFF2-40B4-BE49-F238E27FC236}">
                <a16:creationId xmlns:a16="http://schemas.microsoft.com/office/drawing/2014/main" id="{EF31B526-0941-4F84-939C-5AD18A416B46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9" name="Freeform 23">
            <a:extLst>
              <a:ext uri="{FF2B5EF4-FFF2-40B4-BE49-F238E27FC236}">
                <a16:creationId xmlns:a16="http://schemas.microsoft.com/office/drawing/2014/main" id="{04A894E6-5119-47F8-BBD7-83E1192C7746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0" name="Freeform 23">
            <a:extLst>
              <a:ext uri="{FF2B5EF4-FFF2-40B4-BE49-F238E27FC236}">
                <a16:creationId xmlns:a16="http://schemas.microsoft.com/office/drawing/2014/main" id="{131CFEEE-676B-44F3-92A4-CBB96BC3984D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1" name="Freeform 23">
            <a:extLst>
              <a:ext uri="{FF2B5EF4-FFF2-40B4-BE49-F238E27FC236}">
                <a16:creationId xmlns:a16="http://schemas.microsoft.com/office/drawing/2014/main" id="{37262DF1-9873-4C1A-AD1A-BF466299F2E2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2" name="Freeform 23">
            <a:extLst>
              <a:ext uri="{FF2B5EF4-FFF2-40B4-BE49-F238E27FC236}">
                <a16:creationId xmlns:a16="http://schemas.microsoft.com/office/drawing/2014/main" id="{925ED9A1-07AD-43EB-AA65-2C8C1F7CBA60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3" name="Freeform 23">
            <a:extLst>
              <a:ext uri="{FF2B5EF4-FFF2-40B4-BE49-F238E27FC236}">
                <a16:creationId xmlns:a16="http://schemas.microsoft.com/office/drawing/2014/main" id="{9FF3798F-A979-46D2-B964-3E9B084B9201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4" name="Freeform 23">
            <a:extLst>
              <a:ext uri="{FF2B5EF4-FFF2-40B4-BE49-F238E27FC236}">
                <a16:creationId xmlns:a16="http://schemas.microsoft.com/office/drawing/2014/main" id="{1F916498-0916-4EE4-B65A-6C6F46D2C450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5" name="Freeform 23">
            <a:extLst>
              <a:ext uri="{FF2B5EF4-FFF2-40B4-BE49-F238E27FC236}">
                <a16:creationId xmlns:a16="http://schemas.microsoft.com/office/drawing/2014/main" id="{6A452F40-F9C8-4563-9EC8-07F28B50BA42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6" name="Freeform 23">
            <a:extLst>
              <a:ext uri="{FF2B5EF4-FFF2-40B4-BE49-F238E27FC236}">
                <a16:creationId xmlns:a16="http://schemas.microsoft.com/office/drawing/2014/main" id="{0F642798-5E19-4727-8740-6AFE67DB444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7" name="Freeform 23">
            <a:extLst>
              <a:ext uri="{FF2B5EF4-FFF2-40B4-BE49-F238E27FC236}">
                <a16:creationId xmlns:a16="http://schemas.microsoft.com/office/drawing/2014/main" id="{762A4FCA-6E3F-459C-8775-99D584CC9DF3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8" name="Freeform 23">
            <a:extLst>
              <a:ext uri="{FF2B5EF4-FFF2-40B4-BE49-F238E27FC236}">
                <a16:creationId xmlns:a16="http://schemas.microsoft.com/office/drawing/2014/main" id="{6F21E13E-21B9-437C-A3CB-34D377E5BCE9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9" name="Freeform 23">
            <a:extLst>
              <a:ext uri="{FF2B5EF4-FFF2-40B4-BE49-F238E27FC236}">
                <a16:creationId xmlns:a16="http://schemas.microsoft.com/office/drawing/2014/main" id="{F0679268-6933-46E9-9A04-6751B4D2D922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0" name="Freeform 23">
            <a:extLst>
              <a:ext uri="{FF2B5EF4-FFF2-40B4-BE49-F238E27FC236}">
                <a16:creationId xmlns:a16="http://schemas.microsoft.com/office/drawing/2014/main" id="{6C263BB8-D7D0-4483-8941-58FAE89C0BFB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1" name="Freeform 23">
            <a:extLst>
              <a:ext uri="{FF2B5EF4-FFF2-40B4-BE49-F238E27FC236}">
                <a16:creationId xmlns:a16="http://schemas.microsoft.com/office/drawing/2014/main" id="{170D6A79-DD04-4A63-AAE8-4D25B230E6A4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2" name="Freeform 23">
            <a:extLst>
              <a:ext uri="{FF2B5EF4-FFF2-40B4-BE49-F238E27FC236}">
                <a16:creationId xmlns:a16="http://schemas.microsoft.com/office/drawing/2014/main" id="{1C0B95F7-FE3A-492F-A787-CEEA402D4BCB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3" name="Freeform 23">
            <a:extLst>
              <a:ext uri="{FF2B5EF4-FFF2-40B4-BE49-F238E27FC236}">
                <a16:creationId xmlns:a16="http://schemas.microsoft.com/office/drawing/2014/main" id="{AD0FCB18-2463-4237-A376-ACA1CE4ED491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4" name="Freeform 23">
            <a:extLst>
              <a:ext uri="{FF2B5EF4-FFF2-40B4-BE49-F238E27FC236}">
                <a16:creationId xmlns:a16="http://schemas.microsoft.com/office/drawing/2014/main" id="{A2ADEC1D-2DDE-4E6A-9F56-6E923A4A19EE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5" name="Freeform 23">
            <a:extLst>
              <a:ext uri="{FF2B5EF4-FFF2-40B4-BE49-F238E27FC236}">
                <a16:creationId xmlns:a16="http://schemas.microsoft.com/office/drawing/2014/main" id="{AD9990B6-59D1-4182-803C-F5D4AE3F0843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6" name="Freeform 23">
            <a:extLst>
              <a:ext uri="{FF2B5EF4-FFF2-40B4-BE49-F238E27FC236}">
                <a16:creationId xmlns:a16="http://schemas.microsoft.com/office/drawing/2014/main" id="{FECB367E-D526-4EC8-8832-92A60C090DE6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7" name="Freeform 23">
            <a:extLst>
              <a:ext uri="{FF2B5EF4-FFF2-40B4-BE49-F238E27FC236}">
                <a16:creationId xmlns:a16="http://schemas.microsoft.com/office/drawing/2014/main" id="{F597F8E5-C0CB-4D90-B164-A476AFD809EF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8" name="Freeform 23">
            <a:extLst>
              <a:ext uri="{FF2B5EF4-FFF2-40B4-BE49-F238E27FC236}">
                <a16:creationId xmlns:a16="http://schemas.microsoft.com/office/drawing/2014/main" id="{E6F9A546-330D-4F46-A816-AD7732DB8F88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9" name="Freeform 23">
            <a:extLst>
              <a:ext uri="{FF2B5EF4-FFF2-40B4-BE49-F238E27FC236}">
                <a16:creationId xmlns:a16="http://schemas.microsoft.com/office/drawing/2014/main" id="{C7B1130B-45B1-4B5D-92AB-2DBDDAE07D03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0" name="Freeform 23">
            <a:extLst>
              <a:ext uri="{FF2B5EF4-FFF2-40B4-BE49-F238E27FC236}">
                <a16:creationId xmlns:a16="http://schemas.microsoft.com/office/drawing/2014/main" id="{7691E996-3AE7-4709-B824-8C42FBE23479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1" name="Freeform 23">
            <a:extLst>
              <a:ext uri="{FF2B5EF4-FFF2-40B4-BE49-F238E27FC236}">
                <a16:creationId xmlns:a16="http://schemas.microsoft.com/office/drawing/2014/main" id="{DE3C6BBE-FE5A-48FD-A765-A02289257061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2" name="Freeform 23">
            <a:extLst>
              <a:ext uri="{FF2B5EF4-FFF2-40B4-BE49-F238E27FC236}">
                <a16:creationId xmlns:a16="http://schemas.microsoft.com/office/drawing/2014/main" id="{174E8339-EFFE-4BB0-B799-CE9B683172F2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3" name="Freeform 23">
            <a:extLst>
              <a:ext uri="{FF2B5EF4-FFF2-40B4-BE49-F238E27FC236}">
                <a16:creationId xmlns:a16="http://schemas.microsoft.com/office/drawing/2014/main" id="{7ED61FEA-DE8E-4477-AAE8-7F0E7784DD70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4" name="Freeform 23">
            <a:extLst>
              <a:ext uri="{FF2B5EF4-FFF2-40B4-BE49-F238E27FC236}">
                <a16:creationId xmlns:a16="http://schemas.microsoft.com/office/drawing/2014/main" id="{6E58BA8A-1173-43B5-958B-75970300CB71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5" name="Freeform 23">
            <a:extLst>
              <a:ext uri="{FF2B5EF4-FFF2-40B4-BE49-F238E27FC236}">
                <a16:creationId xmlns:a16="http://schemas.microsoft.com/office/drawing/2014/main" id="{9262F854-634E-4852-B10D-FE7A8B27A418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6" name="Freeform 23">
            <a:extLst>
              <a:ext uri="{FF2B5EF4-FFF2-40B4-BE49-F238E27FC236}">
                <a16:creationId xmlns:a16="http://schemas.microsoft.com/office/drawing/2014/main" id="{A4AEB529-BCA3-4FCA-B8B0-B6F2100D830C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7" name="Freeform 23">
            <a:extLst>
              <a:ext uri="{FF2B5EF4-FFF2-40B4-BE49-F238E27FC236}">
                <a16:creationId xmlns:a16="http://schemas.microsoft.com/office/drawing/2014/main" id="{3ADB6BEF-969D-4A14-8252-B15FE90FD4BA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8" name="Freeform 23">
            <a:extLst>
              <a:ext uri="{FF2B5EF4-FFF2-40B4-BE49-F238E27FC236}">
                <a16:creationId xmlns:a16="http://schemas.microsoft.com/office/drawing/2014/main" id="{AF4FA462-4B8E-4845-A1C8-7135C1FE70D8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9" name="Freeform 23">
            <a:extLst>
              <a:ext uri="{FF2B5EF4-FFF2-40B4-BE49-F238E27FC236}">
                <a16:creationId xmlns:a16="http://schemas.microsoft.com/office/drawing/2014/main" id="{8F13C889-3405-4419-A25B-8A9DB32A0E22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0" name="Freeform 23">
            <a:extLst>
              <a:ext uri="{FF2B5EF4-FFF2-40B4-BE49-F238E27FC236}">
                <a16:creationId xmlns:a16="http://schemas.microsoft.com/office/drawing/2014/main" id="{E800F570-12D1-4B79-8148-BFB9FD996FFD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1" name="Freeform 23">
            <a:extLst>
              <a:ext uri="{FF2B5EF4-FFF2-40B4-BE49-F238E27FC236}">
                <a16:creationId xmlns:a16="http://schemas.microsoft.com/office/drawing/2014/main" id="{0151A267-2915-4B0F-9B45-35EF2A2387C6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2" name="Freeform 23">
            <a:extLst>
              <a:ext uri="{FF2B5EF4-FFF2-40B4-BE49-F238E27FC236}">
                <a16:creationId xmlns:a16="http://schemas.microsoft.com/office/drawing/2014/main" id="{C344E45A-F8BF-42BC-914A-F0953B6998E1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3" name="Freeform 23">
            <a:extLst>
              <a:ext uri="{FF2B5EF4-FFF2-40B4-BE49-F238E27FC236}">
                <a16:creationId xmlns:a16="http://schemas.microsoft.com/office/drawing/2014/main" id="{D95494D7-D0AF-4771-BC6B-9E4A07F554D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4" name="Freeform 23">
            <a:extLst>
              <a:ext uri="{FF2B5EF4-FFF2-40B4-BE49-F238E27FC236}">
                <a16:creationId xmlns:a16="http://schemas.microsoft.com/office/drawing/2014/main" id="{831EF51E-91C9-47D2-A815-C914D56D401D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5" name="Freeform 23">
            <a:extLst>
              <a:ext uri="{FF2B5EF4-FFF2-40B4-BE49-F238E27FC236}">
                <a16:creationId xmlns:a16="http://schemas.microsoft.com/office/drawing/2014/main" id="{5C83D6A4-0678-4B15-8CAE-3C4313C8D60B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6" name="Freeform 23">
            <a:extLst>
              <a:ext uri="{FF2B5EF4-FFF2-40B4-BE49-F238E27FC236}">
                <a16:creationId xmlns:a16="http://schemas.microsoft.com/office/drawing/2014/main" id="{8DC8583B-990D-4A94-8F20-BCA423A06A5D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7" name="Freeform 23">
            <a:extLst>
              <a:ext uri="{FF2B5EF4-FFF2-40B4-BE49-F238E27FC236}">
                <a16:creationId xmlns:a16="http://schemas.microsoft.com/office/drawing/2014/main" id="{C260720E-D577-4055-A564-278207559CC7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8" name="Freeform 23">
            <a:extLst>
              <a:ext uri="{FF2B5EF4-FFF2-40B4-BE49-F238E27FC236}">
                <a16:creationId xmlns:a16="http://schemas.microsoft.com/office/drawing/2014/main" id="{D9C76A40-B75B-4A44-8C74-0B41FA3AED90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9" name="Freeform 23">
            <a:extLst>
              <a:ext uri="{FF2B5EF4-FFF2-40B4-BE49-F238E27FC236}">
                <a16:creationId xmlns:a16="http://schemas.microsoft.com/office/drawing/2014/main" id="{3DD9BADE-4E8D-4C88-BCA1-5A40909E0F7F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0" name="Freeform 23">
            <a:extLst>
              <a:ext uri="{FF2B5EF4-FFF2-40B4-BE49-F238E27FC236}">
                <a16:creationId xmlns:a16="http://schemas.microsoft.com/office/drawing/2014/main" id="{8F0F9B74-5B79-45DE-98D9-E0D811421D6C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1" name="Freeform 23">
            <a:extLst>
              <a:ext uri="{FF2B5EF4-FFF2-40B4-BE49-F238E27FC236}">
                <a16:creationId xmlns:a16="http://schemas.microsoft.com/office/drawing/2014/main" id="{E3FCAB6C-BD4F-484E-8F9C-F844C6F3D3A9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2" name="Freeform 23">
            <a:extLst>
              <a:ext uri="{FF2B5EF4-FFF2-40B4-BE49-F238E27FC236}">
                <a16:creationId xmlns:a16="http://schemas.microsoft.com/office/drawing/2014/main" id="{81925439-4F70-4867-A95F-497B8312B8F1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3" name="Freeform 23">
            <a:extLst>
              <a:ext uri="{FF2B5EF4-FFF2-40B4-BE49-F238E27FC236}">
                <a16:creationId xmlns:a16="http://schemas.microsoft.com/office/drawing/2014/main" id="{FD977B84-9020-4E5B-8B64-2969D52A61F6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4" name="Freeform 23">
            <a:extLst>
              <a:ext uri="{FF2B5EF4-FFF2-40B4-BE49-F238E27FC236}">
                <a16:creationId xmlns:a16="http://schemas.microsoft.com/office/drawing/2014/main" id="{15126F27-435A-46AA-9433-318C7BE416CD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5" name="Freeform 23">
            <a:extLst>
              <a:ext uri="{FF2B5EF4-FFF2-40B4-BE49-F238E27FC236}">
                <a16:creationId xmlns:a16="http://schemas.microsoft.com/office/drawing/2014/main" id="{F1B82966-8DE3-41F7-B543-FD7FEF7C0A8F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6" name="Freeform 23">
            <a:extLst>
              <a:ext uri="{FF2B5EF4-FFF2-40B4-BE49-F238E27FC236}">
                <a16:creationId xmlns:a16="http://schemas.microsoft.com/office/drawing/2014/main" id="{F09BED9F-638A-46D5-BF32-2BEF45475DD7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7" name="Freeform 23">
            <a:extLst>
              <a:ext uri="{FF2B5EF4-FFF2-40B4-BE49-F238E27FC236}">
                <a16:creationId xmlns:a16="http://schemas.microsoft.com/office/drawing/2014/main" id="{5B530523-27DB-4EF1-8093-675858C25760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8" name="Freeform 23">
            <a:extLst>
              <a:ext uri="{FF2B5EF4-FFF2-40B4-BE49-F238E27FC236}">
                <a16:creationId xmlns:a16="http://schemas.microsoft.com/office/drawing/2014/main" id="{0229EFCA-F698-4B8E-8549-B3C25CE27E07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9" name="Freeform 23">
            <a:extLst>
              <a:ext uri="{FF2B5EF4-FFF2-40B4-BE49-F238E27FC236}">
                <a16:creationId xmlns:a16="http://schemas.microsoft.com/office/drawing/2014/main" id="{1C9513A9-5A2C-42C2-A1EF-A71493D508F8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0" name="Freeform 23">
            <a:extLst>
              <a:ext uri="{FF2B5EF4-FFF2-40B4-BE49-F238E27FC236}">
                <a16:creationId xmlns:a16="http://schemas.microsoft.com/office/drawing/2014/main" id="{7C9CB296-B1E8-4662-92FE-60CB460C778D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2095583" y="3138842"/>
            <a:ext cx="8377238" cy="679450"/>
            <a:chOff x="2111375" y="3579813"/>
            <a:chExt cx="8377238" cy="679450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608372"/>
              <a:ext cx="7561263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zh-CN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知道定滑轮和动滑轮的特点。</a:t>
              </a:r>
              <a:r>
                <a:rPr lang="zh-CN" altLang="zh-CN" sz="2400" dirty="0">
                  <a:solidFill>
                    <a:srgbClr val="FF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（重点）</a:t>
              </a:r>
              <a:endPara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2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2089233" y="2000604"/>
            <a:ext cx="8743950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92359"/>
              <a:ext cx="7921625" cy="581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认识什么是定滑轮和动滑轮；</a:t>
              </a:r>
              <a:endPara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7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19898" y="1585499"/>
                <a:ext cx="621001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3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5" name="矩形 2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6" name="矩形 2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认识滑轮</a:t>
              </a:r>
            </a:p>
          </p:txBody>
        </p:sp>
      </p:grpSp>
      <p:pic>
        <p:nvPicPr>
          <p:cNvPr id="4" name="图片 3" descr="hualun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00426" y="2078508"/>
            <a:ext cx="1177162" cy="2859008"/>
          </a:xfrm>
          <a:prstGeom prst="rect">
            <a:avLst/>
          </a:prstGeom>
        </p:spPr>
      </p:pic>
      <p:pic>
        <p:nvPicPr>
          <p:cNvPr id="5" name="图片 4" descr="timg (1)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30818" t="10398" r="26220" b="3889"/>
          <a:stretch>
            <a:fillRect/>
          </a:stretch>
        </p:blipFill>
        <p:spPr>
          <a:xfrm>
            <a:off x="7673034" y="2002125"/>
            <a:ext cx="1004068" cy="3011773"/>
          </a:xfrm>
          <a:prstGeom prst="rect">
            <a:avLst/>
          </a:prstGeom>
        </p:spPr>
      </p:pic>
      <p:pic>
        <p:nvPicPr>
          <p:cNvPr id="6" name="图片 5" descr="hualunn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22447" y="2492896"/>
            <a:ext cx="1845687" cy="2153873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2285359" y="5671301"/>
            <a:ext cx="6904355" cy="706755"/>
            <a:chOff x="9952" y="3382"/>
            <a:chExt cx="10873" cy="1113"/>
          </a:xfrm>
        </p:grpSpPr>
        <p:sp>
          <p:nvSpPr>
            <p:cNvPr id="11" name="文本框 10"/>
            <p:cNvSpPr txBox="1"/>
            <p:nvPr/>
          </p:nvSpPr>
          <p:spPr>
            <a:xfrm>
              <a:off x="9952" y="3382"/>
              <a:ext cx="2150" cy="11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4000" b="1">
                  <a:solidFill>
                    <a:schemeClr val="tx1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滑轮</a:t>
              </a:r>
            </a:p>
          </p:txBody>
        </p:sp>
        <p:sp>
          <p:nvSpPr>
            <p:cNvPr id="12" name="文本框 11"/>
            <p:cNvSpPr txBox="1"/>
            <p:nvPr/>
          </p:nvSpPr>
          <p:spPr>
            <a:xfrm>
              <a:off x="12052" y="3549"/>
              <a:ext cx="8773" cy="8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dirty="0">
                  <a:solidFill>
                    <a:schemeClr val="tx1"/>
                  </a:solidFill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边缘有凹槽，能绕轴转动的小轮。</a:t>
              </a:r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872947" y="1273654"/>
            <a:ext cx="82958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这些都是滑轮，请观察它们的结构有哪些相似点？  </a:t>
            </a:r>
          </a:p>
        </p:txBody>
      </p:sp>
      <p:grpSp>
        <p:nvGrpSpPr>
          <p:cNvPr id="14" name="组合 13"/>
          <p:cNvGrpSpPr/>
          <p:nvPr/>
        </p:nvGrpSpPr>
        <p:grpSpPr>
          <a:xfrm>
            <a:off x="8438366" y="2764566"/>
            <a:ext cx="1978114" cy="1399944"/>
            <a:chOff x="3991" y="3552"/>
            <a:chExt cx="4759" cy="3836"/>
          </a:xfrm>
        </p:grpSpPr>
        <p:sp>
          <p:nvSpPr>
            <p:cNvPr id="15" name="任意多边形 14"/>
            <p:cNvSpPr/>
            <p:nvPr/>
          </p:nvSpPr>
          <p:spPr>
            <a:xfrm>
              <a:off x="3991" y="4992"/>
              <a:ext cx="4759" cy="2396"/>
            </a:xfrm>
            <a:custGeom>
              <a:avLst/>
              <a:gdLst>
                <a:gd name="connsiteX0" fmla="*/ 0 w 5758"/>
                <a:gd name="connsiteY0" fmla="*/ 3281 h 3281"/>
                <a:gd name="connsiteX1" fmla="*/ 3531 w 5758"/>
                <a:gd name="connsiteY1" fmla="*/ 25 h 3281"/>
                <a:gd name="connsiteX2" fmla="*/ 5758 w 5758"/>
                <a:gd name="connsiteY2" fmla="*/ 0 h 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58" h="3281">
                  <a:moveTo>
                    <a:pt x="0" y="3281"/>
                  </a:moveTo>
                  <a:lnTo>
                    <a:pt x="3531" y="25"/>
                  </a:lnTo>
                  <a:lnTo>
                    <a:pt x="5758" y="0"/>
                  </a:lnTo>
                </a:path>
              </a:pathLst>
            </a:custGeom>
            <a:noFill/>
            <a:ln w="38100">
              <a:solidFill>
                <a:srgbClr val="008080"/>
              </a:solidFill>
              <a:headEnd type="oval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文本框 15"/>
            <p:cNvSpPr txBox="1"/>
            <p:nvPr/>
          </p:nvSpPr>
          <p:spPr>
            <a:xfrm>
              <a:off x="7260" y="3552"/>
              <a:ext cx="1308" cy="14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轴</a:t>
              </a: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8037406" y="1887043"/>
            <a:ext cx="2158924" cy="1910938"/>
            <a:chOff x="2590" y="585"/>
            <a:chExt cx="5194" cy="5297"/>
          </a:xfrm>
        </p:grpSpPr>
        <p:sp>
          <p:nvSpPr>
            <p:cNvPr id="18" name="任意多边形 17"/>
            <p:cNvSpPr/>
            <p:nvPr/>
          </p:nvSpPr>
          <p:spPr>
            <a:xfrm flipH="1">
              <a:off x="2590" y="1995"/>
              <a:ext cx="4888" cy="3887"/>
            </a:xfrm>
            <a:custGeom>
              <a:avLst/>
              <a:gdLst>
                <a:gd name="connsiteX0" fmla="*/ 5252 w 5252"/>
                <a:gd name="connsiteY0" fmla="*/ 3887 h 3887"/>
                <a:gd name="connsiteX1" fmla="*/ 2115 w 5252"/>
                <a:gd name="connsiteY1" fmla="*/ 23 h 3887"/>
                <a:gd name="connsiteX2" fmla="*/ 0 w 5252"/>
                <a:gd name="connsiteY2" fmla="*/ 0 h 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52" h="3887">
                  <a:moveTo>
                    <a:pt x="5252" y="3887"/>
                  </a:moveTo>
                  <a:lnTo>
                    <a:pt x="2115" y="23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008080"/>
              </a:solidFill>
              <a:headEnd type="oval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5612" y="585"/>
              <a:ext cx="2172" cy="14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小轮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8039782" y="4360509"/>
            <a:ext cx="1648913" cy="1153449"/>
            <a:chOff x="2771" y="7498"/>
            <a:chExt cx="3967" cy="2775"/>
          </a:xfrm>
        </p:grpSpPr>
        <p:sp>
          <p:nvSpPr>
            <p:cNvPr id="21" name="任意多边形 20"/>
            <p:cNvSpPr/>
            <p:nvPr/>
          </p:nvSpPr>
          <p:spPr>
            <a:xfrm>
              <a:off x="2771" y="7498"/>
              <a:ext cx="3614" cy="2682"/>
            </a:xfrm>
            <a:custGeom>
              <a:avLst/>
              <a:gdLst>
                <a:gd name="connisteX0" fmla="*/ 0 w 2294890"/>
                <a:gd name="connsiteY0" fmla="*/ 0 h 1703070"/>
                <a:gd name="connisteX1" fmla="*/ 1169035 w 2294890"/>
                <a:gd name="connsiteY1" fmla="*/ 1703070 h 1703070"/>
                <a:gd name="connisteX2" fmla="*/ 2294890 w 2294890"/>
                <a:gd name="connsiteY2" fmla="*/ 1703070 h 1703070"/>
              </a:gdLst>
              <a:ahLst/>
              <a:cxnLst>
                <a:cxn ang="0">
                  <a:pos x="connisteX0" y="connsiteY0"/>
                </a:cxn>
                <a:cxn ang="0">
                  <a:pos x="connisteX1" y="connsiteY1"/>
                </a:cxn>
                <a:cxn ang="0">
                  <a:pos x="connisteX2" y="connsiteY2"/>
                </a:cxn>
              </a:cxnLst>
              <a:rect l="l" t="t" r="r" b="b"/>
              <a:pathLst>
                <a:path w="2294890" h="1703070">
                  <a:moveTo>
                    <a:pt x="0" y="0"/>
                  </a:moveTo>
                  <a:lnTo>
                    <a:pt x="1169035" y="1703070"/>
                  </a:lnTo>
                  <a:lnTo>
                    <a:pt x="2294890" y="1703070"/>
                  </a:lnTo>
                </a:path>
              </a:pathLst>
            </a:custGeom>
            <a:noFill/>
            <a:ln w="38100">
              <a:solidFill>
                <a:srgbClr val="008080"/>
              </a:solidFill>
              <a:head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/>
            </a:p>
          </p:txBody>
        </p:sp>
        <p:sp>
          <p:nvSpPr>
            <p:cNvPr id="27" name="文本框 26"/>
            <p:cNvSpPr txBox="1"/>
            <p:nvPr/>
          </p:nvSpPr>
          <p:spPr>
            <a:xfrm>
              <a:off x="4566" y="9014"/>
              <a:ext cx="2172" cy="12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800" b="1" dirty="0">
                  <a:solidFill>
                    <a:srgbClr val="00808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凹槽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23">
            <a:extLst>
              <a:ext uri="{FF2B5EF4-FFF2-40B4-BE49-F238E27FC236}">
                <a16:creationId xmlns:a16="http://schemas.microsoft.com/office/drawing/2014/main" id="{C78AA1B6-54A1-49B1-870B-77C3E0502708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B0E24358-D50D-4FCD-9B4A-5B624CDD9309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59C1BAAA-5487-4C22-916C-0BBE6327541D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B22D9559-BD3C-4EC5-BE98-B82FF28FF3E8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CA0011EF-2FE1-4A16-9FFE-E39EA7F7399F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5C46146A-1D42-41C9-B93B-1A3898933E1C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7C395216-73F1-42BA-A387-26C870192443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9D21FB83-AA31-445F-BE16-4C418AF4A815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5FAA131F-FEE0-4905-ABEA-D7CAE0D8C6A5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DC2D555A-0445-4449-8C81-5819517D5B06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E27087B6-ACEC-4E80-84FC-43ED02E5CC31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7C44637F-7C81-4A1D-8828-47CC05C23FD2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E8755B29-E0E9-4C7A-AD12-58CA5B7F8A9F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7ED5D0BD-9829-4DC3-9FDA-C31ADD519FF8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00F78DA7-BB09-4C34-B296-E003CFDFA622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437D9B3D-DE0E-4532-8532-809F7C0FE49D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B5B5645-3412-4ECD-9799-151D65892DA6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F42ECB83-4736-41AA-9408-4C45C5B9F8CB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646578A5-7682-4A00-8E71-A4C53F2BC235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10553FAE-17B9-4E59-A244-8BF24A6488EE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6A55C17D-E481-4C09-BACF-40940B6E0E34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6A6719E3-4E86-4683-9A39-721CC5A3C2C9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400BBD29-377D-4CA9-896E-460988C56B46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0CBB54C6-9BD5-472F-8999-F796F310699E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360E76AA-B941-4436-B666-C83725DB37DD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47A55C71-3CF3-4D3B-81BA-5F30A7BD680D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0CC736C7-F114-481E-A8CC-EEA7C644A41E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45E0E9A7-F3DF-4979-94D5-98248DA2E764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F8551A16-AD67-451E-BED1-D282A6C5602A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8B075A92-F4BB-444E-AC11-5FE75E89E9DA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8D85B533-6C6E-4148-9AA6-34B5362248D5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0B4B576D-BC83-4B3B-BB83-3A468F9CE3F7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2C0B6510-10A2-4E80-BB7E-030612EFC8D4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8FC24DA7-30D8-4794-9B8F-D85190C1A5F2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E1593684-82E9-4679-A4AC-5AF2C2168254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11B5084A-098E-4DC7-9AF3-6C5EE7B29860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B56C020D-D59B-489B-912B-6880310036B3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ECC530C7-20D8-4FBB-B56F-566B31534A0B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46D3D862-7CA7-45E2-A433-A2540DE96249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C3372944-2084-4676-A06C-6D46DE487C9B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06B8205C-0828-47B0-BD18-B10953911BCD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35D5A7B6-37DA-4CD1-ABB7-10488AB0BFBB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003012D5-6B58-454A-8CA0-C540E9AF98D1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892578D3-DED7-413D-A28B-37839A8C7C37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56A07265-15B0-4763-B78F-591FB6F882E8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A3121B37-2568-4AE2-BC0B-D9A96930CF52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1C2431DE-41A2-49E4-B6BE-78D0B84DD323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9F59CB26-64A6-4FDA-89D4-74E8F8D4D1F5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F5DEB60E-E6BD-4974-AAD7-C8330C1610B3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9F5A2729-5070-49EC-8FB0-37AB09F284D6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AD169DE0-31EE-418D-8FD3-B31C0A11EDF3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E262A417-BA4C-4328-8A53-E92BC4828768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27DB8349-A42C-4FCA-AC85-053C1BB3870E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2646E8C7-45F5-4812-9D40-7F6FE3145FE3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930C1898-0CC8-4086-B94E-4FE97DE89EC8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E9AB6E06-39B5-4EB4-AD69-C08415131879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A511072F-7E6F-4FC0-A1A6-AF35F943310F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C0C05933-B60C-4D2B-9C6C-687323816A76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22" name="矩形 35845"/>
          <p:cNvSpPr>
            <a:spLocks noChangeArrowheads="1"/>
          </p:cNvSpPr>
          <p:nvPr/>
        </p:nvSpPr>
        <p:spPr bwMode="auto">
          <a:xfrm>
            <a:off x="4799856" y="1412776"/>
            <a:ext cx="2873375" cy="52197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各种各样的滑轮</a:t>
            </a:r>
          </a:p>
        </p:txBody>
      </p:sp>
      <p:pic>
        <p:nvPicPr>
          <p:cNvPr id="7" name="图片 6" descr="huallll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3928" y="2635263"/>
            <a:ext cx="1679186" cy="2232248"/>
          </a:xfrm>
          <a:prstGeom prst="rect">
            <a:avLst/>
          </a:prstGeom>
        </p:spPr>
      </p:pic>
      <p:pic>
        <p:nvPicPr>
          <p:cNvPr id="8" name="图片 7" descr="u=858119879,2017910970&amp;fm=26&amp;gp=0"/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7F7F7">
                  <a:alpha val="100000"/>
                </a:srgbClr>
              </a:clrFrom>
              <a:clrTo>
                <a:srgbClr val="F7F7F7">
                  <a:alpha val="100000"/>
                  <a:alpha val="0"/>
                </a:srgbClr>
              </a:clrTo>
            </a:clrChange>
          </a:blip>
          <a:srcRect l="16968" r="24969"/>
          <a:stretch/>
        </p:blipFill>
        <p:spPr>
          <a:xfrm>
            <a:off x="4151784" y="2348880"/>
            <a:ext cx="2520280" cy="2647906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4528" y="2321278"/>
            <a:ext cx="4248472" cy="2860219"/>
          </a:xfrm>
          <a:prstGeom prst="rect">
            <a:avLst/>
          </a:prstGeom>
        </p:spPr>
      </p:pic>
    </p:spTree>
  </p:cSld>
  <p:clrMapOvr>
    <a:masterClrMapping/>
  </p:clrMapOvr>
  <p:transition>
    <p:wipe dir="r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8" descr="E:\罗梦\2017春下\人八物下\WL_8X 在 pc-7 上 在 pc-13 上\resource\8x122\jpg\08204001.jp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20"/>
          <a:stretch>
            <a:fillRect/>
          </a:stretch>
        </p:blipFill>
        <p:spPr bwMode="auto">
          <a:xfrm>
            <a:off x="528955" y="913130"/>
            <a:ext cx="4154170" cy="606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36"/>
          <p:cNvSpPr txBox="1">
            <a:spLocks noChangeArrowheads="1"/>
          </p:cNvSpPr>
          <p:nvPr/>
        </p:nvSpPr>
        <p:spPr bwMode="auto">
          <a:xfrm>
            <a:off x="5494655" y="1326515"/>
            <a:ext cx="5451475" cy="1501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defRPr sz="2400" b="1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algn="just" eaLnBrk="1" hangingPunct="1">
              <a:lnSpc>
                <a:spcPct val="160000"/>
              </a:lnSpc>
              <a:defRPr/>
            </a:pPr>
            <a:r>
              <a:rPr lang="zh-CN" altLang="en-US" sz="2800" b="0" dirty="0">
                <a:solidFill>
                  <a:schemeClr val="tx1"/>
                </a:solidFill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升国旗时，旗手缓缓向下拉绳子，国旗就会徐徐上升。</a:t>
            </a:r>
          </a:p>
        </p:txBody>
      </p:sp>
      <p:sp>
        <p:nvSpPr>
          <p:cNvPr id="13" name="TextBox 12"/>
          <p:cNvSpPr txBox="1"/>
          <p:nvPr/>
        </p:nvSpPr>
        <p:spPr bwMode="auto">
          <a:xfrm>
            <a:off x="5521791" y="3356992"/>
            <a:ext cx="5326737" cy="2529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pPr algn="just" eaLnBrk="1" hangingPunct="1">
              <a:lnSpc>
                <a:spcPct val="17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这是因为旗杆顶部有一个滑轮，它的轴固定不动，这种滑轮叫做</a:t>
            </a:r>
            <a:r>
              <a:rPr lang="zh-CN" altLang="en-US" sz="3600" b="1" dirty="0">
                <a:solidFill>
                  <a:srgbClr val="FF0000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定滑轮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grpSp>
        <p:nvGrpSpPr>
          <p:cNvPr id="6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7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9" name="矩形 8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0" name="矩形 9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8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定滑轮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 bwMode="auto">
          <a:xfrm>
            <a:off x="4871864" y="6064275"/>
            <a:ext cx="2092875" cy="49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演示：</a:t>
            </a: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定滑轮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6215" name="ShockwaveFlash1" r:id="rId2" imgW="9483840" imgH="5205240"/>
        </mc:Choice>
        <mc:Fallback>
          <p:control name="ShockwaveFlash1" r:id="rId2" imgW="9483840" imgH="5205240">
            <p:pic>
              <p:nvPicPr>
                <p:cNvPr id="2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1271464" y="857052"/>
                  <a:ext cx="9483725" cy="52063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5210810" y="1857375"/>
            <a:ext cx="6238240" cy="3262428"/>
          </a:xfrm>
          <a:prstGeom prst="rect">
            <a:avLst/>
          </a:prstGeom>
          <a:noFill/>
        </p:spPr>
        <p:txBody>
          <a:bodyPr wrap="square" lIns="121917" tIns="60958" rIns="121917" bIns="60958">
            <a:spAutoFit/>
          </a:bodyPr>
          <a:lstStyle/>
          <a:p>
            <a:pPr algn="just" eaLnBrk="1" hangingPunct="1">
              <a:lnSpc>
                <a:spcPct val="170000"/>
              </a:lnSpc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电动起重机吊钩上有一种滑轮，它的轴可以随被吊物体一起运动，当电动机转动并收起绳子时，物体和滑轮就被提起，这种滑轮叫做</a:t>
            </a:r>
            <a:r>
              <a:rPr lang="zh-CN" altLang="en-US" sz="3600" b="1" dirty="0">
                <a:solidFill>
                  <a:srgbClr val="FF0000"/>
                </a:solidFill>
                <a:effectLst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动滑轮</a:t>
            </a:r>
            <a:r>
              <a:rPr lang="zh-CN" alt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grpSp>
        <p:nvGrpSpPr>
          <p:cNvPr id="5" name="组合 9"/>
          <p:cNvGrpSpPr/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6" name="组合 10"/>
            <p:cNvGrpSpPr/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动滑轮</a:t>
              </a: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167" y="1268760"/>
            <a:ext cx="3168352" cy="532679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63E55DAB-1B10-4067-87DA-5EEE83AC66CE}"/>
              </a:ext>
            </a:extLst>
          </p:cNvPr>
          <p:cNvSpPr/>
          <p:nvPr/>
        </p:nvSpPr>
        <p:spPr bwMode="auto">
          <a:xfrm rot="-1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DA30FAC3-F2B1-4951-92F2-639849FA2327}"/>
              </a:ext>
            </a:extLst>
          </p:cNvPr>
          <p:cNvSpPr/>
          <p:nvPr/>
        </p:nvSpPr>
        <p:spPr bwMode="auto">
          <a:xfrm rot="-1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FE398D42-1CEE-430E-8590-F5AAA6755561}"/>
              </a:ext>
            </a:extLst>
          </p:cNvPr>
          <p:cNvSpPr/>
          <p:nvPr/>
        </p:nvSpPr>
        <p:spPr bwMode="auto">
          <a:xfrm rot="-1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D411D640-DA27-428E-ACC6-81C22796FD5D}"/>
              </a:ext>
            </a:extLst>
          </p:cNvPr>
          <p:cNvSpPr/>
          <p:nvPr/>
        </p:nvSpPr>
        <p:spPr bwMode="auto">
          <a:xfrm rot="-1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E204315E-0498-42B7-9210-3934FA1BC13A}"/>
              </a:ext>
            </a:extLst>
          </p:cNvPr>
          <p:cNvSpPr/>
          <p:nvPr/>
        </p:nvSpPr>
        <p:spPr bwMode="auto">
          <a:xfrm rot="-1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E579147F-19B4-4D8E-98B1-A1A1BF6C9C91}"/>
              </a:ext>
            </a:extLst>
          </p:cNvPr>
          <p:cNvSpPr/>
          <p:nvPr/>
        </p:nvSpPr>
        <p:spPr bwMode="auto">
          <a:xfrm rot="-1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3253FF0D-A723-4E83-886F-4CF09AECDA58}"/>
              </a:ext>
            </a:extLst>
          </p:cNvPr>
          <p:cNvSpPr/>
          <p:nvPr/>
        </p:nvSpPr>
        <p:spPr bwMode="auto">
          <a:xfrm rot="-1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EB29782C-8FBD-440E-A937-2B0979DE87DA}"/>
              </a:ext>
            </a:extLst>
          </p:cNvPr>
          <p:cNvSpPr/>
          <p:nvPr/>
        </p:nvSpPr>
        <p:spPr bwMode="auto">
          <a:xfrm rot="-1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1E294D71-F5CC-484B-A81F-88E8FFFD323D}"/>
              </a:ext>
            </a:extLst>
          </p:cNvPr>
          <p:cNvSpPr/>
          <p:nvPr/>
        </p:nvSpPr>
        <p:spPr bwMode="auto">
          <a:xfrm rot="-1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DCEE93FB-FBA3-4A3F-8347-E6678AC58A8A}"/>
              </a:ext>
            </a:extLst>
          </p:cNvPr>
          <p:cNvSpPr/>
          <p:nvPr/>
        </p:nvSpPr>
        <p:spPr bwMode="auto">
          <a:xfrm rot="-1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D5C6119B-2FD6-4F69-8FDE-A64B08CB6C07}"/>
              </a:ext>
            </a:extLst>
          </p:cNvPr>
          <p:cNvSpPr/>
          <p:nvPr/>
        </p:nvSpPr>
        <p:spPr bwMode="auto">
          <a:xfrm rot="-1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B3B859D6-5651-4FD2-A1D6-A69CD36119ED}"/>
              </a:ext>
            </a:extLst>
          </p:cNvPr>
          <p:cNvSpPr/>
          <p:nvPr/>
        </p:nvSpPr>
        <p:spPr bwMode="auto">
          <a:xfrm rot="-1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B2C8DB9F-5061-498E-910A-B628BDD1E9CC}"/>
              </a:ext>
            </a:extLst>
          </p:cNvPr>
          <p:cNvSpPr/>
          <p:nvPr/>
        </p:nvSpPr>
        <p:spPr bwMode="auto">
          <a:xfrm rot="-1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9C41C804-69C3-4DB5-8B0C-7BEE6DF3805C}"/>
              </a:ext>
            </a:extLst>
          </p:cNvPr>
          <p:cNvSpPr/>
          <p:nvPr/>
        </p:nvSpPr>
        <p:spPr bwMode="auto">
          <a:xfrm rot="-1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2C2236B0-9F9B-4C21-BE2B-70D22462BD4F}"/>
              </a:ext>
            </a:extLst>
          </p:cNvPr>
          <p:cNvSpPr/>
          <p:nvPr/>
        </p:nvSpPr>
        <p:spPr bwMode="auto">
          <a:xfrm rot="-1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B4F6707D-45A3-4866-8CA9-303251851166}"/>
              </a:ext>
            </a:extLst>
          </p:cNvPr>
          <p:cNvSpPr/>
          <p:nvPr/>
        </p:nvSpPr>
        <p:spPr bwMode="auto">
          <a:xfrm rot="-1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4EAA6C39-A4B2-42E3-B356-D8EF399D3D1C}"/>
              </a:ext>
            </a:extLst>
          </p:cNvPr>
          <p:cNvSpPr/>
          <p:nvPr/>
        </p:nvSpPr>
        <p:spPr bwMode="auto">
          <a:xfrm rot="-1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9EA328C0-01DF-4031-8314-8E3470D361EE}"/>
              </a:ext>
            </a:extLst>
          </p:cNvPr>
          <p:cNvSpPr/>
          <p:nvPr/>
        </p:nvSpPr>
        <p:spPr bwMode="auto">
          <a:xfrm rot="-1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639C10C3-0B2A-493A-A8CF-8924A815AB9A}"/>
              </a:ext>
            </a:extLst>
          </p:cNvPr>
          <p:cNvSpPr/>
          <p:nvPr/>
        </p:nvSpPr>
        <p:spPr bwMode="auto">
          <a:xfrm rot="-1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4CFA8F39-32BA-4587-A1AD-3BFE28325861}"/>
              </a:ext>
            </a:extLst>
          </p:cNvPr>
          <p:cNvSpPr/>
          <p:nvPr/>
        </p:nvSpPr>
        <p:spPr bwMode="auto">
          <a:xfrm rot="-1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8308DAF7-ADA9-48C2-A121-4DAC03519693}"/>
              </a:ext>
            </a:extLst>
          </p:cNvPr>
          <p:cNvSpPr/>
          <p:nvPr/>
        </p:nvSpPr>
        <p:spPr bwMode="auto">
          <a:xfrm rot="-1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07FF8C58-A2F9-4120-9A8D-C863D262B832}"/>
              </a:ext>
            </a:extLst>
          </p:cNvPr>
          <p:cNvSpPr/>
          <p:nvPr/>
        </p:nvSpPr>
        <p:spPr bwMode="auto">
          <a:xfrm rot="-1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F6C0CD8C-B8D7-4936-83FC-43F74E8EB478}"/>
              </a:ext>
            </a:extLst>
          </p:cNvPr>
          <p:cNvSpPr/>
          <p:nvPr/>
        </p:nvSpPr>
        <p:spPr bwMode="auto">
          <a:xfrm rot="-1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74118790-77D6-48D3-9C89-30DF8870BDD7}"/>
              </a:ext>
            </a:extLst>
          </p:cNvPr>
          <p:cNvSpPr/>
          <p:nvPr/>
        </p:nvSpPr>
        <p:spPr bwMode="auto">
          <a:xfrm rot="-1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D1B63894-0BFE-4A2B-9E96-4C8EBC488B61}"/>
              </a:ext>
            </a:extLst>
          </p:cNvPr>
          <p:cNvSpPr/>
          <p:nvPr/>
        </p:nvSpPr>
        <p:spPr bwMode="auto">
          <a:xfrm rot="-1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0A01CD4E-808A-44C4-B3EC-0F0BACDE6629}"/>
              </a:ext>
            </a:extLst>
          </p:cNvPr>
          <p:cNvSpPr/>
          <p:nvPr/>
        </p:nvSpPr>
        <p:spPr bwMode="auto">
          <a:xfrm rot="-1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60145614-EE95-466E-98E6-F43231313B35}"/>
              </a:ext>
            </a:extLst>
          </p:cNvPr>
          <p:cNvSpPr/>
          <p:nvPr/>
        </p:nvSpPr>
        <p:spPr bwMode="auto">
          <a:xfrm rot="-1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D2110260-AAE9-4459-8206-92997997B6C1}"/>
              </a:ext>
            </a:extLst>
          </p:cNvPr>
          <p:cNvSpPr/>
          <p:nvPr/>
        </p:nvSpPr>
        <p:spPr bwMode="auto">
          <a:xfrm rot="-1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5FD6C048-E277-42BE-A033-27B704312C42}"/>
              </a:ext>
            </a:extLst>
          </p:cNvPr>
          <p:cNvSpPr/>
          <p:nvPr/>
        </p:nvSpPr>
        <p:spPr bwMode="auto">
          <a:xfrm rot="-1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5BCC4F55-7059-43C5-96B0-4A914CF1DF40}"/>
              </a:ext>
            </a:extLst>
          </p:cNvPr>
          <p:cNvSpPr/>
          <p:nvPr/>
        </p:nvSpPr>
        <p:spPr bwMode="auto">
          <a:xfrm rot="-1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0B847CCC-46DF-4804-B8D7-6F601AF59A4E}"/>
              </a:ext>
            </a:extLst>
          </p:cNvPr>
          <p:cNvSpPr/>
          <p:nvPr/>
        </p:nvSpPr>
        <p:spPr bwMode="auto">
          <a:xfrm rot="-1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200DF130-5AEB-4CBE-A374-5AD20272BD55}"/>
              </a:ext>
            </a:extLst>
          </p:cNvPr>
          <p:cNvSpPr/>
          <p:nvPr/>
        </p:nvSpPr>
        <p:spPr bwMode="auto">
          <a:xfrm rot="-1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E5EAF4E5-6411-42A3-B725-35E30D719ED8}"/>
              </a:ext>
            </a:extLst>
          </p:cNvPr>
          <p:cNvSpPr/>
          <p:nvPr/>
        </p:nvSpPr>
        <p:spPr bwMode="auto">
          <a:xfrm rot="-1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97D8E0D9-BB4F-4FDB-A1DE-0F00DBA7CC2A}"/>
              </a:ext>
            </a:extLst>
          </p:cNvPr>
          <p:cNvSpPr/>
          <p:nvPr/>
        </p:nvSpPr>
        <p:spPr bwMode="auto">
          <a:xfrm rot="-1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BC12447B-AAB2-4D0B-921F-426906DCBF44}"/>
              </a:ext>
            </a:extLst>
          </p:cNvPr>
          <p:cNvSpPr/>
          <p:nvPr/>
        </p:nvSpPr>
        <p:spPr bwMode="auto">
          <a:xfrm rot="-1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8C83C50A-40A8-492B-B923-6B0FFA584D18}"/>
              </a:ext>
            </a:extLst>
          </p:cNvPr>
          <p:cNvSpPr/>
          <p:nvPr/>
        </p:nvSpPr>
        <p:spPr bwMode="auto">
          <a:xfrm rot="-1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DC51E007-AE93-477E-BD0A-6C2FC23AB88F}"/>
              </a:ext>
            </a:extLst>
          </p:cNvPr>
          <p:cNvSpPr/>
          <p:nvPr/>
        </p:nvSpPr>
        <p:spPr bwMode="auto">
          <a:xfrm rot="-1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1EC3EE0F-F6E9-4FA2-AE42-AAE0DB27EB4F}"/>
              </a:ext>
            </a:extLst>
          </p:cNvPr>
          <p:cNvSpPr/>
          <p:nvPr/>
        </p:nvSpPr>
        <p:spPr bwMode="auto">
          <a:xfrm rot="-1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55CF587E-E932-4AD9-A76C-7D9CFF55F5E4}"/>
              </a:ext>
            </a:extLst>
          </p:cNvPr>
          <p:cNvSpPr/>
          <p:nvPr/>
        </p:nvSpPr>
        <p:spPr bwMode="auto">
          <a:xfrm rot="-1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FC9C837E-C713-4CBA-97AC-D77389F4A20F}"/>
              </a:ext>
            </a:extLst>
          </p:cNvPr>
          <p:cNvSpPr/>
          <p:nvPr/>
        </p:nvSpPr>
        <p:spPr bwMode="auto">
          <a:xfrm rot="-1800000">
            <a:off x="2791477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F25675AF-4385-4BCF-AC3D-8C3EAAAE3FF6}"/>
              </a:ext>
            </a:extLst>
          </p:cNvPr>
          <p:cNvSpPr/>
          <p:nvPr/>
        </p:nvSpPr>
        <p:spPr bwMode="auto">
          <a:xfrm rot="-1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1285CB2D-866F-4050-B1D9-4A7056377343}"/>
              </a:ext>
            </a:extLst>
          </p:cNvPr>
          <p:cNvSpPr/>
          <p:nvPr/>
        </p:nvSpPr>
        <p:spPr bwMode="auto">
          <a:xfrm rot="-1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C40108A0-B968-4D07-A35B-0B92A734F94C}"/>
              </a:ext>
            </a:extLst>
          </p:cNvPr>
          <p:cNvSpPr/>
          <p:nvPr/>
        </p:nvSpPr>
        <p:spPr bwMode="auto">
          <a:xfrm rot="-1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A6EBBA2B-A300-46F3-A6CD-D7F3B1E5F78B}"/>
              </a:ext>
            </a:extLst>
          </p:cNvPr>
          <p:cNvSpPr/>
          <p:nvPr/>
        </p:nvSpPr>
        <p:spPr bwMode="auto">
          <a:xfrm rot="-1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FA680EFA-1B0C-4D66-AC99-C96B3BFC18FD}"/>
              </a:ext>
            </a:extLst>
          </p:cNvPr>
          <p:cNvSpPr/>
          <p:nvPr/>
        </p:nvSpPr>
        <p:spPr bwMode="auto">
          <a:xfrm rot="-1800000">
            <a:off x="2793437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FCEE6996-05A8-453F-9AD2-1AF904606165}"/>
              </a:ext>
            </a:extLst>
          </p:cNvPr>
          <p:cNvSpPr/>
          <p:nvPr/>
        </p:nvSpPr>
        <p:spPr bwMode="auto">
          <a:xfrm rot="-1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7B71603C-E255-42F0-8812-27999FE4CF57}"/>
              </a:ext>
            </a:extLst>
          </p:cNvPr>
          <p:cNvSpPr/>
          <p:nvPr/>
        </p:nvSpPr>
        <p:spPr bwMode="auto">
          <a:xfrm rot="-1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ED3109E2-B112-4DA4-BA2A-41A1A2A84754}"/>
              </a:ext>
            </a:extLst>
          </p:cNvPr>
          <p:cNvSpPr/>
          <p:nvPr/>
        </p:nvSpPr>
        <p:spPr bwMode="auto">
          <a:xfrm rot="-1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9B0ED4A5-38AA-4F62-B03F-354BCBED279E}"/>
              </a:ext>
            </a:extLst>
          </p:cNvPr>
          <p:cNvSpPr/>
          <p:nvPr/>
        </p:nvSpPr>
        <p:spPr bwMode="auto">
          <a:xfrm rot="-1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814E63C7-D64D-4431-B276-F0047D6F717A}"/>
              </a:ext>
            </a:extLst>
          </p:cNvPr>
          <p:cNvSpPr/>
          <p:nvPr/>
        </p:nvSpPr>
        <p:spPr bwMode="auto">
          <a:xfrm rot="-1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65A2FF27-ACE9-4D76-8ED3-9559BE6E1AF2}"/>
              </a:ext>
            </a:extLst>
          </p:cNvPr>
          <p:cNvSpPr/>
          <p:nvPr/>
        </p:nvSpPr>
        <p:spPr bwMode="auto">
          <a:xfrm rot="-1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E5695807-5DAB-43B0-9D1F-E7E0B1D429C1}"/>
              </a:ext>
            </a:extLst>
          </p:cNvPr>
          <p:cNvSpPr/>
          <p:nvPr/>
        </p:nvSpPr>
        <p:spPr bwMode="auto">
          <a:xfrm rot="-1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3F25A65C-8DE2-4CC3-AD41-B464B2AA1999}"/>
              </a:ext>
            </a:extLst>
          </p:cNvPr>
          <p:cNvSpPr/>
          <p:nvPr/>
        </p:nvSpPr>
        <p:spPr bwMode="auto">
          <a:xfrm rot="-1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0EAB0D6B-F64E-4DCD-852A-AAD6F4C35E4C}"/>
              </a:ext>
            </a:extLst>
          </p:cNvPr>
          <p:cNvSpPr/>
          <p:nvPr/>
        </p:nvSpPr>
        <p:spPr bwMode="auto">
          <a:xfrm rot="-1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B62C7BCB-4926-4A03-B9BB-880FB8DA74F4}"/>
              </a:ext>
            </a:extLst>
          </p:cNvPr>
          <p:cNvSpPr/>
          <p:nvPr/>
        </p:nvSpPr>
        <p:spPr bwMode="auto">
          <a:xfrm rot="-1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F09E46BA-CAC5-4833-BAFE-73C32776E903}"/>
              </a:ext>
            </a:extLst>
          </p:cNvPr>
          <p:cNvSpPr/>
          <p:nvPr/>
        </p:nvSpPr>
        <p:spPr bwMode="auto">
          <a:xfrm rot="-1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3105F2AA-3BC3-4559-A9DD-8DDFCD1046A7}"/>
              </a:ext>
            </a:extLst>
          </p:cNvPr>
          <p:cNvSpPr/>
          <p:nvPr/>
        </p:nvSpPr>
        <p:spPr bwMode="auto">
          <a:xfrm rot="-1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3CB328B4-59EB-49D9-9EDE-4EF8CC17C840}"/>
              </a:ext>
            </a:extLst>
          </p:cNvPr>
          <p:cNvSpPr/>
          <p:nvPr/>
        </p:nvSpPr>
        <p:spPr bwMode="auto">
          <a:xfrm rot="-1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TextBox 1"/>
          <p:cNvSpPr txBox="1"/>
          <p:nvPr/>
        </p:nvSpPr>
        <p:spPr bwMode="auto">
          <a:xfrm>
            <a:off x="5085475" y="6032906"/>
            <a:ext cx="2092875" cy="49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917" tIns="60958" rIns="121917" bIns="60958">
            <a:spAutoFit/>
          </a:bodyPr>
          <a:lstStyle/>
          <a:p>
            <a:pPr eaLnBrk="1" hangingPunct="1">
              <a:buFont typeface="Arial" panose="020B0604020202020204" pitchFamily="34" charset="0"/>
              <a:buNone/>
              <a:defRPr/>
            </a:pPr>
            <a:r>
              <a:rPr lang="zh-CN" altLang="en-US" sz="2400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演示：动滑轮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7239" name="ShockwaveFlash1" r:id="rId2" imgW="9001080" imgH="5129280"/>
        </mc:Choice>
        <mc:Fallback>
          <p:control name="ShockwaveFlash1" r:id="rId2" imgW="9001080" imgH="5129280">
            <p:pic>
              <p:nvPicPr>
                <p:cNvPr id="3" name="ShockwaveFlash1"/>
                <p:cNvPicPr preferRelativeResize="0">
                  <a:picLocks noChangeArrowheads="1" noChangeShapeType="1"/>
                </p:cNvPicPr>
                <p:nvPr/>
              </p:nvPicPr>
              <p:blipFill>
                <a:blip r:embed="rId4"/>
                <a:srcRect/>
                <a:stretch>
                  <a:fillRect/>
                </a:stretch>
              </p:blipFill>
              <p:spPr bwMode="auto">
                <a:xfrm>
                  <a:off x="1631351" y="831685"/>
                  <a:ext cx="9001125" cy="51292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noFill/>
                      <a:miter lim="800000"/>
                      <a:headEnd/>
                      <a:tailEnd/>
                    </a14:hiddenLine>
                  </a:ext>
                </a:extLst>
              </p:spPr>
            </p:pic>
          </p:control>
        </mc:Fallback>
      </mc:AlternateContent>
    </p:controls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TABLE_BEAUTIFY" val="smartTable{3524b75a-4c43-4f99-a038-ef90dbf2e7bd}"/>
  <p:tag name="TABLE_ENDDRAG_ORIGIN_RECT" val="663*149"/>
  <p:tag name="TABLE_ENDDRAG_RECT" val="170*249*663*14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TABLE_BEAUTIFY" val="smartTable{3524b75a-4c43-4f99-a038-ef90dbf2e7bd}"/>
  <p:tag name="TABLE_ENDDRAG_ORIGIN_RECT" val="663*149"/>
  <p:tag name="TABLE_ENDDRAG_RECT" val="170*249*663*149"/>
</p:tagLst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92</TotalTime>
  <Words>1128</Words>
  <Application>Microsoft Office PowerPoint</Application>
  <PresentationFormat>宽屏</PresentationFormat>
  <Paragraphs>167</Paragraphs>
  <Slides>26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33" baseType="lpstr">
      <vt:lpstr>思源宋体 CN</vt:lpstr>
      <vt:lpstr>微软雅黑</vt:lpstr>
      <vt:lpstr>Arial</vt:lpstr>
      <vt:lpstr>Calibri</vt:lpstr>
      <vt:lpstr>Calibri Light</vt:lpstr>
      <vt:lpstr>Times New Roman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370</cp:revision>
  <dcterms:created xsi:type="dcterms:W3CDTF">2015-07-09T08:14:00Z</dcterms:created>
  <dcterms:modified xsi:type="dcterms:W3CDTF">2021-09-14T06:40:32Z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2052-11.1.0.10132</vt:lpwstr>
  </property>
</Properties>
</file>