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03" r:id="rId2"/>
    <p:sldId id="714" r:id="rId3"/>
    <p:sldId id="666" r:id="rId4"/>
    <p:sldId id="716" r:id="rId5"/>
    <p:sldId id="717" r:id="rId6"/>
    <p:sldId id="718" r:id="rId7"/>
    <p:sldId id="719" r:id="rId8"/>
    <p:sldId id="721" r:id="rId9"/>
    <p:sldId id="722" r:id="rId10"/>
    <p:sldId id="723" r:id="rId11"/>
    <p:sldId id="732" r:id="rId12"/>
    <p:sldId id="733" r:id="rId13"/>
    <p:sldId id="724" r:id="rId14"/>
    <p:sldId id="725" r:id="rId15"/>
    <p:sldId id="730" r:id="rId16"/>
    <p:sldId id="731" r:id="rId17"/>
    <p:sldId id="737" r:id="rId18"/>
    <p:sldId id="734" r:id="rId19"/>
    <p:sldId id="735" r:id="rId20"/>
    <p:sldId id="736" r:id="rId21"/>
    <p:sldId id="742" r:id="rId22"/>
    <p:sldId id="74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0000"/>
    <a:srgbClr val="071321"/>
    <a:srgbClr val="C6DDDD"/>
    <a:srgbClr val="AFD2D2"/>
    <a:srgbClr val="A4CDCD"/>
    <a:srgbClr val="9ECACA"/>
    <a:srgbClr val="245959"/>
    <a:srgbClr val="388989"/>
    <a:srgbClr val="006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93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97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175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0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第一节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659266" y="2511467"/>
            <a:ext cx="1768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杠  杆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544272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第十二章    简单机械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183539" y="3429000"/>
            <a:ext cx="460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杠杆的类别与应用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Rot="1" noChangeArrowheads="1"/>
          </p:cNvSpPr>
          <p:nvPr/>
        </p:nvSpPr>
        <p:spPr bwMode="auto">
          <a:xfrm>
            <a:off x="1332405" y="1167334"/>
            <a:ext cx="9228091" cy="925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阻力臂，动力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阻力，是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杠杆。</a:t>
            </a:r>
          </a:p>
        </p:txBody>
      </p:sp>
      <p:grpSp>
        <p:nvGrpSpPr>
          <p:cNvPr id="2" name="组合 26628"/>
          <p:cNvGrpSpPr/>
          <p:nvPr/>
        </p:nvGrpSpPr>
        <p:grpSpPr bwMode="auto">
          <a:xfrm>
            <a:off x="1337205" y="2558108"/>
            <a:ext cx="4104216" cy="3338512"/>
            <a:chOff x="814" y="1859"/>
            <a:chExt cx="1939" cy="2103"/>
          </a:xfrm>
        </p:grpSpPr>
        <p:pic>
          <p:nvPicPr>
            <p:cNvPr id="13321" name="图片 26629" descr="63435358994234375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7491" t="12138" r="20668" b="17363"/>
            <a:stretch>
              <a:fillRect/>
            </a:stretch>
          </p:blipFill>
          <p:spPr bwMode="auto">
            <a:xfrm>
              <a:off x="814" y="1859"/>
              <a:ext cx="1939" cy="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Box 7"/>
            <p:cNvSpPr txBox="1">
              <a:spLocks noChangeArrowheads="1"/>
            </p:cNvSpPr>
            <p:nvPr/>
          </p:nvSpPr>
          <p:spPr bwMode="auto">
            <a:xfrm>
              <a:off x="1469" y="3632"/>
              <a:ext cx="76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托盘天平</a:t>
              </a:r>
            </a:p>
          </p:txBody>
        </p:sp>
      </p:grpSp>
      <p:grpSp>
        <p:nvGrpSpPr>
          <p:cNvPr id="3" name="组合 26631"/>
          <p:cNvGrpSpPr/>
          <p:nvPr/>
        </p:nvGrpSpPr>
        <p:grpSpPr bwMode="auto">
          <a:xfrm>
            <a:off x="7363711" y="2294584"/>
            <a:ext cx="3729567" cy="3602038"/>
            <a:chOff x="3689" y="1652"/>
            <a:chExt cx="1626" cy="2269"/>
          </a:xfrm>
        </p:grpSpPr>
        <p:pic>
          <p:nvPicPr>
            <p:cNvPr id="13319" name="图片 26632" descr="130068237079528905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7491" t="5331" r="12549" b="8649"/>
            <a:stretch>
              <a:fillRect/>
            </a:stretch>
          </p:blipFill>
          <p:spPr bwMode="auto">
            <a:xfrm>
              <a:off x="3689" y="1652"/>
              <a:ext cx="1626" cy="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Box 7"/>
            <p:cNvSpPr txBox="1">
              <a:spLocks noChangeArrowheads="1"/>
            </p:cNvSpPr>
            <p:nvPr/>
          </p:nvSpPr>
          <p:spPr bwMode="auto">
            <a:xfrm>
              <a:off x="4092" y="3591"/>
              <a:ext cx="70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物理天平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等臂杠杆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98AB96B9-AC2C-43AA-B984-34406FD02314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827A64DB-6501-4775-9FB1-21C4C48C5FDD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86FABD49-2367-440B-ABFD-A37F18AA2F0A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204A40E-CA74-4A1B-A727-7DF3AB57EF1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BE441FBC-B6E7-416F-AA92-ADD2CF99B600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F2C30BCB-963C-4D71-9237-9D6D4B97F6DA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635D3EA-766F-45A4-9BA0-8C1B58B0C29B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BA7C2E6-116B-4286-8545-48566B49C3EC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C8D4726-415A-4187-90D8-501C86FCC9DF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0FE1ACA3-44D7-4057-86C6-85B03E08BC01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FC731EF9-2212-42C6-98B8-9F49349057DB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066E6079-52DB-4970-B7E6-ACBB552D2548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448279C-C785-4734-9C35-E2E2652C3EF7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5C292018-CC39-468E-B562-7E38280D89AA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5F71FF94-D025-4AE4-BCA0-742B59462650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49205C8E-B07C-4CC6-BC22-EBC0DFA41842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D68037E-9AEF-48CA-A8ED-268982E6E6AE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11F50C6-90AF-4708-BE19-E78A2C03F221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8F5749FF-8185-43D1-9AB7-45A13F626F30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912F5C06-0840-4ABF-B512-1ED16889F354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BBB63E1-75AF-4A66-819E-9FA4105E937E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01E8FC79-984A-4082-AF08-0454E8557CCD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F67CC67-DD90-4F6D-8C83-D4A26969AFBD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3F5F355-406A-4F80-BE9F-4E8CABE5CCF4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64BFE121-5F39-4392-8939-3C570326564C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552AB2C-6AB7-4E5A-A5CA-28BEAB75368B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75DA41C-D423-4974-BCA7-DED42943B45A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A4C74C0-4385-4608-A30D-5EBE935A4926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14758B4-4726-4238-9A79-4FB60BDDE7DC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E9C47104-E2BB-4B68-AD30-E4BC895AB567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8445670-8542-4769-8080-27EB819ECC3F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834E7EAF-8C80-427E-9F25-055803532239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35550E6-BE8D-4B23-9911-3335FD25100E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E9285E4-1121-40C3-890E-C81AB389F13C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AD27540A-F097-4B77-B2FC-1B8B8D94CEDC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BE1F11F-8048-4DE1-AC90-6CCDFA28112F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18ACA426-C79A-4ECC-A9AE-3AE2C9F535E2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2462C412-844B-41A6-87DD-88BD6BB0C748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AC3699B7-4FA0-4829-BF12-4B862913FFF4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3A31E8B6-2FB2-4492-8771-BEF7870153F5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D5BF7B2F-2D6F-4547-BAB2-E10308A66474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5C8EAE4E-82E9-4CA8-9219-F299710F4F4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521B1B18-FF1A-44E3-92E5-DF53BB61AAE0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D86B974-6666-4F06-B3FE-141DFEB36B50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89696AED-8144-426D-B5C5-FE64340EEA88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9744B5A0-BD71-4FEE-9186-52C0188CE06B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E415BF6B-B110-42A8-B1AD-764E2AAD26E9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9C72BA35-77E5-435A-876A-37655B310B00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E6E82677-97B6-4676-BE0A-99B57CCD439E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EA9273C8-2E69-4FD6-A600-2E675EDEA6A6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62CC6BCD-26B1-41C7-BBA8-4F068722798F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BDA3721-7D56-4F52-9AFE-1589495226AB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E05C4A0E-1D94-4207-9E96-143FECC2D1A5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65A9CBB0-3961-4A1F-85ED-BE09CD016BF7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81227383-087B-4DA7-B82B-2FE1D5DECEB2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F8F35EEB-A19B-4FF7-8E53-939BF1E95175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6A01235-131B-4A19-B081-06FC4A059CD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23796312-21C5-4B76-A1ED-F982FAEF13D5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4655840" y="6172862"/>
            <a:ext cx="2400651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演示：三种杠杆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1" name="ShockwaveFlash1" r:id="rId2" imgW="7559640" imgH="5221440"/>
        </mc:Choice>
        <mc:Fallback>
          <p:control name="ShockwaveFlash1" r:id="rId2" imgW="7559640" imgH="5221440">
            <p:pic>
              <p:nvPicPr>
                <p:cNvPr id="3" name="ShockwaveFlash1"/>
                <p:cNvPicPr preferRelativeResize="0"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6165" y="929237"/>
                  <a:ext cx="7559675" cy="522097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3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2148" y="1260376"/>
          <a:ext cx="10896600" cy="5228590"/>
        </p:xfrm>
        <a:graphic>
          <a:graphicData uri="http://schemas.openxmlformats.org/drawingml/2006/table">
            <a:tbl>
              <a:tblPr/>
              <a:tblGrid>
                <a:gridCol w="242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杠杆的分类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A69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特点概念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A69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    例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A69">
                        <a:alpha val="7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省力杠杆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1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省力费距离，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</a:t>
                      </a: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1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、用开瓶器开瓶盖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、用钳子夹钢丝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24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、用羊角锤拔钉子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1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费力杠杆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费力省距离，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</a:t>
                      </a: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小于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5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2400" b="0" i="0" spc="5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、用镊子夹砝码</a:t>
                      </a:r>
                      <a:endParaRPr kumimoji="0" lang="en-US" altLang="zh-CN" sz="2400" b="0" i="0" spc="5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5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2400" b="0" i="0" spc="5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、用筷子夹东西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等臂杠杆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不费力也不省距离，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</a:t>
                      </a:r>
                      <a:r>
                        <a:rPr kumimoji="0" lang="zh-CN" altLang="en-US" sz="2800" b="0" i="0" spc="3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等于</a:t>
                      </a:r>
                      <a:r>
                        <a:rPr kumimoji="0" lang="en-US" altLang="zh-CN" sz="2800" b="0" i="1" spc="30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kumimoji="0" lang="zh-CN" altLang="en-US" sz="2800" b="0" i="0" spc="30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zh-CN" altLang="en-US" sz="24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、天平</a:t>
                      </a:r>
                      <a:endParaRPr kumimoji="0" lang="en-US" altLang="zh-CN" sz="2400" b="0" i="0" spc="8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2400" b="0" i="0" spc="8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、跷跷板</a:t>
                      </a:r>
                    </a:p>
                  </a:txBody>
                  <a:tcPr marL="120000" marR="120000" marT="62411" marB="62411" anchor="ctr" anchorCtr="1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组合 5"/>
          <p:cNvGrpSpPr/>
          <p:nvPr/>
        </p:nvGrpSpPr>
        <p:grpSpPr>
          <a:xfrm>
            <a:off x="0" y="459532"/>
            <a:ext cx="1641674" cy="523220"/>
            <a:chOff x="0" y="459532"/>
            <a:chExt cx="1641674" cy="52322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18634" y="1368425"/>
            <a:ext cx="9791700" cy="630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下列工具在正常使用中，属于费力杠杆的是（       ） 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911424" y="4509120"/>
            <a:ext cx="1908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tabLst>
                <a:tab pos="1254125" algn="l"/>
              </a:tabLs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．启瓶器</a:t>
            </a:r>
          </a:p>
        </p:txBody>
      </p:sp>
      <p:pic>
        <p:nvPicPr>
          <p:cNvPr id="14340" name="图片 27653" descr="OE05643-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712" y="2564904"/>
            <a:ext cx="2492419" cy="17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27655" descr="30986214_3d9fa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rcRect l="20792" r="14958" b="20866"/>
          <a:stretch>
            <a:fillRect/>
          </a:stretch>
        </p:blipFill>
        <p:spPr bwMode="auto">
          <a:xfrm>
            <a:off x="839416" y="2708920"/>
            <a:ext cx="2360697" cy="140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图片 276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4667" y="2619767"/>
            <a:ext cx="2298156" cy="14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575720" y="4581128"/>
            <a:ext cx="23762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．切纸铡刀</a:t>
            </a: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6528048" y="4581128"/>
            <a:ext cx="19925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．食品夹</a:t>
            </a:r>
          </a:p>
        </p:txBody>
      </p:sp>
      <p:sp>
        <p:nvSpPr>
          <p:cNvPr id="14346" name="TextBox 7"/>
          <p:cNvSpPr txBox="1">
            <a:spLocks noChangeArrowheads="1"/>
          </p:cNvSpPr>
          <p:nvPr/>
        </p:nvSpPr>
        <p:spPr bwMode="auto">
          <a:xfrm>
            <a:off x="9264352" y="4653136"/>
            <a:ext cx="20640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．羊角锤</a:t>
            </a:r>
          </a:p>
        </p:txBody>
      </p:sp>
      <p:sp>
        <p:nvSpPr>
          <p:cNvPr id="27669" name="文本框 27668"/>
          <p:cNvSpPr txBox="1">
            <a:spLocks noChangeArrowheads="1"/>
          </p:cNvSpPr>
          <p:nvPr/>
        </p:nvSpPr>
        <p:spPr bwMode="auto">
          <a:xfrm>
            <a:off x="8275290" y="1477546"/>
            <a:ext cx="4210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808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6447155" y="2731135"/>
            <a:ext cx="2073910" cy="628650"/>
          </a:xfrm>
          <a:custGeom>
            <a:avLst/>
            <a:gdLst>
              <a:gd name="connisteX0" fmla="*/ 759460 w 2073910"/>
              <a:gd name="connsiteY0" fmla="*/ 435610 h 628650"/>
              <a:gd name="connisteX1" fmla="*/ 1559560 w 2073910"/>
              <a:gd name="connsiteY1" fmla="*/ 200025 h 628650"/>
              <a:gd name="connisteX2" fmla="*/ 1771650 w 2073910"/>
              <a:gd name="connsiteY2" fmla="*/ 145415 h 628650"/>
              <a:gd name="connisteX3" fmla="*/ 1845310 w 2073910"/>
              <a:gd name="connsiteY3" fmla="*/ 121285 h 628650"/>
              <a:gd name="connisteX4" fmla="*/ 1857375 w 2073910"/>
              <a:gd name="connsiteY4" fmla="*/ 83185 h 628650"/>
              <a:gd name="connisteX5" fmla="*/ 1888490 w 2073910"/>
              <a:gd name="connsiteY5" fmla="*/ 80645 h 628650"/>
              <a:gd name="connisteX6" fmla="*/ 1940560 w 2073910"/>
              <a:gd name="connsiteY6" fmla="*/ 104775 h 628650"/>
              <a:gd name="connisteX7" fmla="*/ 2028825 w 2073910"/>
              <a:gd name="connsiteY7" fmla="*/ 69215 h 628650"/>
              <a:gd name="connisteX8" fmla="*/ 2073910 w 2073910"/>
              <a:gd name="connsiteY8" fmla="*/ 57150 h 628650"/>
              <a:gd name="connisteX9" fmla="*/ 2038350 w 2073910"/>
              <a:gd name="connsiteY9" fmla="*/ 0 h 628650"/>
              <a:gd name="connisteX10" fmla="*/ 609600 w 2073910"/>
              <a:gd name="connsiteY10" fmla="*/ 161925 h 628650"/>
              <a:gd name="connisteX11" fmla="*/ 0 w 2073910"/>
              <a:gd name="connsiteY11" fmla="*/ 566420 h 628650"/>
              <a:gd name="connisteX12" fmla="*/ 69215 w 2073910"/>
              <a:gd name="connsiteY12" fmla="*/ 628650 h 628650"/>
              <a:gd name="connisteX13" fmla="*/ 195580 w 2073910"/>
              <a:gd name="connsiteY13" fmla="*/ 540385 h 628650"/>
              <a:gd name="connisteX14" fmla="*/ 340360 w 2073910"/>
              <a:gd name="connsiteY14" fmla="*/ 485775 h 628650"/>
              <a:gd name="connisteX15" fmla="*/ 440690 w 2073910"/>
              <a:gd name="connsiteY15" fmla="*/ 457200 h 628650"/>
              <a:gd name="connisteX16" fmla="*/ 581025 w 2073910"/>
              <a:gd name="connsiteY16" fmla="*/ 433070 h 628650"/>
              <a:gd name="connisteX17" fmla="*/ 666750 w 2073910"/>
              <a:gd name="connsiteY17" fmla="*/ 445135 h 628650"/>
              <a:gd name="connisteX18" fmla="*/ 688340 w 2073910"/>
              <a:gd name="connsiteY18" fmla="*/ 454660 h 628650"/>
              <a:gd name="connisteX19" fmla="*/ 759460 w 2073910"/>
              <a:gd name="connsiteY19" fmla="*/ 435610 h 628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2073910" h="628650">
                <a:moveTo>
                  <a:pt x="759460" y="435610"/>
                </a:moveTo>
                <a:lnTo>
                  <a:pt x="1559560" y="200025"/>
                </a:lnTo>
                <a:lnTo>
                  <a:pt x="1771650" y="145415"/>
                </a:lnTo>
                <a:lnTo>
                  <a:pt x="1845310" y="121285"/>
                </a:lnTo>
                <a:lnTo>
                  <a:pt x="1857375" y="83185"/>
                </a:lnTo>
                <a:lnTo>
                  <a:pt x="1888490" y="80645"/>
                </a:lnTo>
                <a:lnTo>
                  <a:pt x="1940560" y="104775"/>
                </a:lnTo>
                <a:lnTo>
                  <a:pt x="2028825" y="69215"/>
                </a:lnTo>
                <a:lnTo>
                  <a:pt x="2073910" y="57150"/>
                </a:lnTo>
                <a:lnTo>
                  <a:pt x="2038350" y="0"/>
                </a:lnTo>
                <a:lnTo>
                  <a:pt x="609600" y="161925"/>
                </a:lnTo>
                <a:lnTo>
                  <a:pt x="0" y="566420"/>
                </a:lnTo>
                <a:lnTo>
                  <a:pt x="69215" y="628650"/>
                </a:lnTo>
                <a:lnTo>
                  <a:pt x="195580" y="540385"/>
                </a:lnTo>
                <a:lnTo>
                  <a:pt x="340360" y="485775"/>
                </a:lnTo>
                <a:lnTo>
                  <a:pt x="440690" y="457200"/>
                </a:lnTo>
                <a:lnTo>
                  <a:pt x="581025" y="433070"/>
                </a:lnTo>
                <a:lnTo>
                  <a:pt x="666750" y="445135"/>
                </a:lnTo>
                <a:lnTo>
                  <a:pt x="688340" y="454660"/>
                </a:lnTo>
                <a:lnTo>
                  <a:pt x="759460" y="4356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7409815" y="2734310"/>
            <a:ext cx="1384300" cy="1441450"/>
          </a:xfrm>
          <a:custGeom>
            <a:avLst/>
            <a:gdLst>
              <a:gd name="connisteX0" fmla="*/ 1089025 w 1384300"/>
              <a:gd name="connsiteY0" fmla="*/ 63500 h 1441450"/>
              <a:gd name="connisteX1" fmla="*/ 1158875 w 1384300"/>
              <a:gd name="connsiteY1" fmla="*/ 73025 h 1441450"/>
              <a:gd name="connisteX2" fmla="*/ 1190625 w 1384300"/>
              <a:gd name="connsiteY2" fmla="*/ 117475 h 1441450"/>
              <a:gd name="connisteX3" fmla="*/ 1184275 w 1384300"/>
              <a:gd name="connsiteY3" fmla="*/ 215900 h 1441450"/>
              <a:gd name="connisteX4" fmla="*/ 1152525 w 1384300"/>
              <a:gd name="connsiteY4" fmla="*/ 279400 h 1441450"/>
              <a:gd name="connisteX5" fmla="*/ 1149350 w 1384300"/>
              <a:gd name="connsiteY5" fmla="*/ 330200 h 1441450"/>
              <a:gd name="connisteX6" fmla="*/ 1022350 w 1384300"/>
              <a:gd name="connsiteY6" fmla="*/ 492125 h 1441450"/>
              <a:gd name="connisteX7" fmla="*/ 606425 w 1384300"/>
              <a:gd name="connsiteY7" fmla="*/ 971550 h 1441450"/>
              <a:gd name="connisteX8" fmla="*/ 441325 w 1384300"/>
              <a:gd name="connsiteY8" fmla="*/ 1133475 h 1441450"/>
              <a:gd name="connisteX9" fmla="*/ 206375 w 1384300"/>
              <a:gd name="connsiteY9" fmla="*/ 1314450 h 1441450"/>
              <a:gd name="connisteX10" fmla="*/ 0 w 1384300"/>
              <a:gd name="connsiteY10" fmla="*/ 1362075 h 1441450"/>
              <a:gd name="connisteX11" fmla="*/ 263525 w 1384300"/>
              <a:gd name="connsiteY11" fmla="*/ 1441450 h 1441450"/>
              <a:gd name="connisteX12" fmla="*/ 1384300 w 1384300"/>
              <a:gd name="connsiteY12" fmla="*/ 447675 h 1441450"/>
              <a:gd name="connisteX13" fmla="*/ 1298575 w 1384300"/>
              <a:gd name="connsiteY13" fmla="*/ 0 h 1441450"/>
              <a:gd name="connisteX14" fmla="*/ 1149350 w 1384300"/>
              <a:gd name="connsiteY14" fmla="*/ 3175 h 1441450"/>
              <a:gd name="connisteX15" fmla="*/ 1089025 w 1384300"/>
              <a:gd name="connsiteY15" fmla="*/ 63500 h 14414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384300" h="1441450">
                <a:moveTo>
                  <a:pt x="1089025" y="63500"/>
                </a:moveTo>
                <a:lnTo>
                  <a:pt x="1158875" y="73025"/>
                </a:lnTo>
                <a:lnTo>
                  <a:pt x="1190625" y="117475"/>
                </a:lnTo>
                <a:lnTo>
                  <a:pt x="1184275" y="215900"/>
                </a:lnTo>
                <a:lnTo>
                  <a:pt x="1152525" y="279400"/>
                </a:lnTo>
                <a:lnTo>
                  <a:pt x="1149350" y="330200"/>
                </a:lnTo>
                <a:lnTo>
                  <a:pt x="1022350" y="492125"/>
                </a:lnTo>
                <a:lnTo>
                  <a:pt x="606425" y="971550"/>
                </a:lnTo>
                <a:lnTo>
                  <a:pt x="441325" y="1133475"/>
                </a:lnTo>
                <a:lnTo>
                  <a:pt x="206375" y="1314450"/>
                </a:lnTo>
                <a:lnTo>
                  <a:pt x="0" y="1362075"/>
                </a:lnTo>
                <a:lnTo>
                  <a:pt x="263525" y="1441450"/>
                </a:lnTo>
                <a:lnTo>
                  <a:pt x="1384300" y="447675"/>
                </a:lnTo>
                <a:lnTo>
                  <a:pt x="1298575" y="0"/>
                </a:lnTo>
                <a:lnTo>
                  <a:pt x="1149350" y="3175"/>
                </a:lnTo>
                <a:lnTo>
                  <a:pt x="1089025" y="635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358890" y="3013710"/>
            <a:ext cx="2016125" cy="777875"/>
          </a:xfrm>
          <a:custGeom>
            <a:avLst/>
            <a:gdLst>
              <a:gd name="connisteX0" fmla="*/ 85725 w 2016125"/>
              <a:gd name="connsiteY0" fmla="*/ 508000 h 777875"/>
              <a:gd name="connisteX1" fmla="*/ 165100 w 2016125"/>
              <a:gd name="connsiteY1" fmla="*/ 527050 h 777875"/>
              <a:gd name="connisteX2" fmla="*/ 323850 w 2016125"/>
              <a:gd name="connsiteY2" fmla="*/ 565150 h 777875"/>
              <a:gd name="connisteX3" fmla="*/ 600075 w 2016125"/>
              <a:gd name="connsiteY3" fmla="*/ 473075 h 777875"/>
              <a:gd name="connisteX4" fmla="*/ 806450 w 2016125"/>
              <a:gd name="connsiteY4" fmla="*/ 387350 h 777875"/>
              <a:gd name="connisteX5" fmla="*/ 1701800 w 2016125"/>
              <a:gd name="connsiteY5" fmla="*/ 85725 h 777875"/>
              <a:gd name="connisteX6" fmla="*/ 1930400 w 2016125"/>
              <a:gd name="connsiteY6" fmla="*/ 19050 h 777875"/>
              <a:gd name="connisteX7" fmla="*/ 2016125 w 2016125"/>
              <a:gd name="connsiteY7" fmla="*/ 0 h 777875"/>
              <a:gd name="connisteX8" fmla="*/ 1882775 w 2016125"/>
              <a:gd name="connsiteY8" fmla="*/ 136525 h 777875"/>
              <a:gd name="connisteX9" fmla="*/ 1527175 w 2016125"/>
              <a:gd name="connsiteY9" fmla="*/ 473075 h 777875"/>
              <a:gd name="connisteX10" fmla="*/ 1438275 w 2016125"/>
              <a:gd name="connsiteY10" fmla="*/ 514350 h 777875"/>
              <a:gd name="connisteX11" fmla="*/ 1209675 w 2016125"/>
              <a:gd name="connsiteY11" fmla="*/ 520700 h 777875"/>
              <a:gd name="connisteX12" fmla="*/ 85725 w 2016125"/>
              <a:gd name="connsiteY12" fmla="*/ 777875 h 777875"/>
              <a:gd name="connisteX13" fmla="*/ 0 w 2016125"/>
              <a:gd name="connsiteY13" fmla="*/ 558800 h 777875"/>
              <a:gd name="connisteX14" fmla="*/ 85725 w 2016125"/>
              <a:gd name="connsiteY14" fmla="*/ 508000 h 777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2016125" h="777875">
                <a:moveTo>
                  <a:pt x="85725" y="508000"/>
                </a:moveTo>
                <a:lnTo>
                  <a:pt x="165100" y="527050"/>
                </a:lnTo>
                <a:lnTo>
                  <a:pt x="323850" y="565150"/>
                </a:lnTo>
                <a:lnTo>
                  <a:pt x="600075" y="473075"/>
                </a:lnTo>
                <a:lnTo>
                  <a:pt x="806450" y="387350"/>
                </a:lnTo>
                <a:lnTo>
                  <a:pt x="1701800" y="85725"/>
                </a:lnTo>
                <a:lnTo>
                  <a:pt x="1930400" y="19050"/>
                </a:lnTo>
                <a:lnTo>
                  <a:pt x="2016125" y="0"/>
                </a:lnTo>
                <a:lnTo>
                  <a:pt x="1882775" y="136525"/>
                </a:lnTo>
                <a:lnTo>
                  <a:pt x="1527175" y="473075"/>
                </a:lnTo>
                <a:lnTo>
                  <a:pt x="1438275" y="514350"/>
                </a:lnTo>
                <a:lnTo>
                  <a:pt x="1209675" y="520700"/>
                </a:lnTo>
                <a:lnTo>
                  <a:pt x="85725" y="777875"/>
                </a:lnTo>
                <a:lnTo>
                  <a:pt x="0" y="558800"/>
                </a:lnTo>
                <a:lnTo>
                  <a:pt x="85725" y="50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7197090" y="3709035"/>
            <a:ext cx="396875" cy="460375"/>
          </a:xfrm>
          <a:custGeom>
            <a:avLst/>
            <a:gdLst>
              <a:gd name="connisteX0" fmla="*/ 266700 w 396875"/>
              <a:gd name="connsiteY0" fmla="*/ 0 h 460375"/>
              <a:gd name="connisteX1" fmla="*/ 260350 w 396875"/>
              <a:gd name="connsiteY1" fmla="*/ 88900 h 460375"/>
              <a:gd name="connisteX2" fmla="*/ 203200 w 396875"/>
              <a:gd name="connsiteY2" fmla="*/ 133350 h 460375"/>
              <a:gd name="connisteX3" fmla="*/ 196850 w 396875"/>
              <a:gd name="connsiteY3" fmla="*/ 203200 h 460375"/>
              <a:gd name="connisteX4" fmla="*/ 152400 w 396875"/>
              <a:gd name="connsiteY4" fmla="*/ 257175 h 460375"/>
              <a:gd name="connisteX5" fmla="*/ 177800 w 396875"/>
              <a:gd name="connsiteY5" fmla="*/ 317500 h 460375"/>
              <a:gd name="connisteX6" fmla="*/ 260350 w 396875"/>
              <a:gd name="connsiteY6" fmla="*/ 342900 h 460375"/>
              <a:gd name="connisteX7" fmla="*/ 307975 w 396875"/>
              <a:gd name="connsiteY7" fmla="*/ 311150 h 460375"/>
              <a:gd name="connisteX8" fmla="*/ 333375 w 396875"/>
              <a:gd name="connsiteY8" fmla="*/ 314325 h 460375"/>
              <a:gd name="connisteX9" fmla="*/ 396875 w 396875"/>
              <a:gd name="connsiteY9" fmla="*/ 361950 h 460375"/>
              <a:gd name="connisteX10" fmla="*/ 184150 w 396875"/>
              <a:gd name="connsiteY10" fmla="*/ 460375 h 460375"/>
              <a:gd name="connisteX11" fmla="*/ 117475 w 396875"/>
              <a:gd name="connsiteY11" fmla="*/ 425450 h 460375"/>
              <a:gd name="connisteX12" fmla="*/ 31750 w 396875"/>
              <a:gd name="connsiteY12" fmla="*/ 311150 h 460375"/>
              <a:gd name="connisteX13" fmla="*/ 0 w 396875"/>
              <a:gd name="connsiteY13" fmla="*/ 123825 h 460375"/>
              <a:gd name="connisteX14" fmla="*/ 187325 w 396875"/>
              <a:gd name="connsiteY14" fmla="*/ 22225 h 460375"/>
              <a:gd name="connisteX15" fmla="*/ 266700 w 396875"/>
              <a:gd name="connsiteY15" fmla="*/ 0 h 4603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396875" h="460375">
                <a:moveTo>
                  <a:pt x="266700" y="0"/>
                </a:moveTo>
                <a:lnTo>
                  <a:pt x="260350" y="88900"/>
                </a:lnTo>
                <a:lnTo>
                  <a:pt x="203200" y="133350"/>
                </a:lnTo>
                <a:lnTo>
                  <a:pt x="196850" y="203200"/>
                </a:lnTo>
                <a:lnTo>
                  <a:pt x="152400" y="257175"/>
                </a:lnTo>
                <a:lnTo>
                  <a:pt x="177800" y="317500"/>
                </a:lnTo>
                <a:lnTo>
                  <a:pt x="260350" y="342900"/>
                </a:lnTo>
                <a:lnTo>
                  <a:pt x="307975" y="311150"/>
                </a:lnTo>
                <a:lnTo>
                  <a:pt x="333375" y="314325"/>
                </a:lnTo>
                <a:lnTo>
                  <a:pt x="396875" y="361950"/>
                </a:lnTo>
                <a:lnTo>
                  <a:pt x="184150" y="460375"/>
                </a:lnTo>
                <a:lnTo>
                  <a:pt x="117475" y="425450"/>
                </a:lnTo>
                <a:lnTo>
                  <a:pt x="31750" y="311150"/>
                </a:lnTo>
                <a:lnTo>
                  <a:pt x="0" y="123825"/>
                </a:lnTo>
                <a:lnTo>
                  <a:pt x="187325" y="22225"/>
                </a:lnTo>
                <a:lnTo>
                  <a:pt x="26670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41" descr="C:\Users\Administrator\Desktop\1223.png12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71359" y="2191189"/>
            <a:ext cx="224917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1"/>
          <p:cNvSpPr>
            <a:spLocks noChangeArrowheads="1"/>
          </p:cNvSpPr>
          <p:nvPr/>
        </p:nvSpPr>
        <p:spPr bwMode="auto">
          <a:xfrm>
            <a:off x="1271270" y="1466850"/>
            <a:ext cx="9603740" cy="2411095"/>
          </a:xfrm>
          <a:prstGeom prst="roundRect">
            <a:avLst>
              <a:gd name="adj" fmla="val 7315"/>
            </a:avLst>
          </a:prstGeom>
          <a:noFill/>
          <a:ln w="38100" cap="rnd" cmpd="sng">
            <a:solidFill>
              <a:srgbClr val="008080"/>
            </a:solidFill>
            <a:prstDash val="lgDash"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2096" y="1556792"/>
            <a:ext cx="2970280" cy="20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矩形 82"/>
          <p:cNvSpPr>
            <a:spLocks noChangeArrowheads="1"/>
          </p:cNvSpPr>
          <p:nvPr/>
        </p:nvSpPr>
        <p:spPr bwMode="auto">
          <a:xfrm>
            <a:off x="4610448" y="1700808"/>
            <a:ext cx="6264696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给我一个支点和一根足够长的硬棒，我就能撬动地球。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阿基米德</a:t>
            </a:r>
          </a:p>
        </p:txBody>
      </p:sp>
      <p:sp>
        <p:nvSpPr>
          <p:cNvPr id="15366" name="Text Box 48"/>
          <p:cNvSpPr txBox="1">
            <a:spLocks noChangeArrowheads="1"/>
          </p:cNvSpPr>
          <p:nvPr/>
        </p:nvSpPr>
        <p:spPr bwMode="auto">
          <a:xfrm>
            <a:off x="2783632" y="4725144"/>
            <a:ext cx="78244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你认为阿基米德的愿望能实现吗？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9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想一想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774410" y="2397723"/>
            <a:ext cx="1171823" cy="2103129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杠杆的类别与应用</a:t>
            </a:r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3647728" y="2060848"/>
            <a:ext cx="1746777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省力杠杆</a:t>
            </a:r>
          </a:p>
        </p:txBody>
      </p:sp>
      <p:sp>
        <p:nvSpPr>
          <p:cNvPr id="15" name="左箭头 14"/>
          <p:cNvSpPr/>
          <p:nvPr/>
        </p:nvSpPr>
        <p:spPr>
          <a:xfrm flipH="1">
            <a:off x="5735960" y="2175969"/>
            <a:ext cx="648072" cy="359346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15375" name="文本框 5"/>
          <p:cNvSpPr txBox="1">
            <a:spLocks noChangeArrowheads="1"/>
          </p:cNvSpPr>
          <p:nvPr/>
        </p:nvSpPr>
        <p:spPr bwMode="auto">
          <a:xfrm>
            <a:off x="6690649" y="2103961"/>
            <a:ext cx="28083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＞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 ，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grpSp>
        <p:nvGrpSpPr>
          <p:cNvPr id="4" name="组合 24"/>
          <p:cNvGrpSpPr/>
          <p:nvPr/>
        </p:nvGrpSpPr>
        <p:grpSpPr>
          <a:xfrm>
            <a:off x="3281727" y="2331667"/>
            <a:ext cx="1170713" cy="2364582"/>
            <a:chOff x="2111014" y="2156166"/>
            <a:chExt cx="1170713" cy="2364582"/>
          </a:xfrm>
        </p:grpSpPr>
        <p:cxnSp>
          <p:nvCxnSpPr>
            <p:cNvPr id="16" name="直接连接符 15"/>
            <p:cNvCxnSpPr>
              <a:stCxn id="15363" idx="3"/>
            </p:cNvCxnSpPr>
            <p:nvPr/>
          </p:nvCxnSpPr>
          <p:spPr>
            <a:xfrm>
              <a:off x="2946233" y="3316900"/>
              <a:ext cx="335494" cy="155213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2"/>
          <p:cNvSpPr txBox="1">
            <a:spLocks noChangeArrowheads="1"/>
          </p:cNvSpPr>
          <p:nvPr/>
        </p:nvSpPr>
        <p:spPr bwMode="auto">
          <a:xfrm>
            <a:off x="3666313" y="3256089"/>
            <a:ext cx="1746777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费力杠杆</a:t>
            </a:r>
          </a:p>
        </p:txBody>
      </p:sp>
      <p:sp>
        <p:nvSpPr>
          <p:cNvPr id="64" name="文本框 2"/>
          <p:cNvSpPr txBox="1">
            <a:spLocks noChangeArrowheads="1"/>
          </p:cNvSpPr>
          <p:nvPr/>
        </p:nvSpPr>
        <p:spPr bwMode="auto">
          <a:xfrm>
            <a:off x="3594305" y="4408217"/>
            <a:ext cx="1746777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等臂杠杆</a:t>
            </a: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6762657" y="3328097"/>
            <a:ext cx="28083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＜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 ，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＞ 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6762657" y="4480225"/>
            <a:ext cx="28083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=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 ，  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</a:t>
            </a:r>
            <a:r>
              <a:rPr lang="zh-CN" altLang="en-US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zh-CN" altLang="en-US" sz="28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左箭头 66"/>
          <p:cNvSpPr/>
          <p:nvPr/>
        </p:nvSpPr>
        <p:spPr>
          <a:xfrm flipH="1">
            <a:off x="5682537" y="3400105"/>
            <a:ext cx="648072" cy="359346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68" name="左箭头 67"/>
          <p:cNvSpPr/>
          <p:nvPr/>
        </p:nvSpPr>
        <p:spPr>
          <a:xfrm flipH="1">
            <a:off x="5682537" y="4552233"/>
            <a:ext cx="648072" cy="359346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46233" y="3501008"/>
            <a:ext cx="36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3083" y="1920565"/>
            <a:ext cx="690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0" y="404664"/>
            <a:ext cx="4295775" cy="523875"/>
            <a:chOff x="0" y="623478"/>
            <a:chExt cx="3786638" cy="459735"/>
          </a:xfrm>
        </p:grpSpPr>
        <p:grpSp>
          <p:nvGrpSpPr>
            <p:cNvPr id="3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pic>
        <p:nvPicPr>
          <p:cNvPr id="6148" name="图片24" descr="C:\Users\Administrator\Desktop\u=2128556453,507425164&amp;fm=26&amp;gp=0.pngu=2128556453,507425164&amp;fm=26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0000">
            <a:off x="3186430" y="2687955"/>
            <a:ext cx="2099945" cy="1143000"/>
          </a:xfrm>
          <a:prstGeom prst="rect">
            <a:avLst/>
          </a:prstGeom>
          <a:noFill/>
        </p:spPr>
      </p:pic>
      <p:pic>
        <p:nvPicPr>
          <p:cNvPr id="6147" name="Picture 3" descr="C:\Users\Administrator\Desktop\jiandaoqqq.pngjiandaoqq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60000">
            <a:off x="3319468" y="4495462"/>
            <a:ext cx="2106930" cy="1463675"/>
          </a:xfrm>
          <a:prstGeom prst="rect">
            <a:avLst/>
          </a:prstGeom>
          <a:noFill/>
        </p:spPr>
      </p:pic>
      <p:pic>
        <p:nvPicPr>
          <p:cNvPr id="6146" name="Picture 2" descr="C:\Users\Administrator\Desktop\timg (7).jpgtimg (7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0000">
            <a:off x="6645496" y="2037715"/>
            <a:ext cx="2047875" cy="2049145"/>
          </a:xfrm>
          <a:prstGeom prst="rect">
            <a:avLst/>
          </a:prstGeom>
          <a:noFill/>
        </p:spPr>
      </p:pic>
      <p:pic>
        <p:nvPicPr>
          <p:cNvPr id="6145" name="Picture 1" descr="C:\Users\Administrator\Desktop\dadadad.pngdadad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80000">
            <a:off x="6931881" y="4263390"/>
            <a:ext cx="1997075" cy="199898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27448" y="1112004"/>
            <a:ext cx="9649072" cy="1308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．各式各样的剪刀都是一对对杠杆，下列剪刀，最省力的是（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7768" y="386104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4152" y="36450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5760" y="58772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6160" y="58772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792470" y="3265805"/>
            <a:ext cx="1295400" cy="327660"/>
          </a:xfrm>
          <a:custGeom>
            <a:avLst/>
            <a:gdLst>
              <a:gd name="connisteX0" fmla="*/ 83820 w 1295400"/>
              <a:gd name="connsiteY0" fmla="*/ 0 h 327660"/>
              <a:gd name="connisteX1" fmla="*/ 662940 w 1295400"/>
              <a:gd name="connsiteY1" fmla="*/ 83820 h 327660"/>
              <a:gd name="connisteX2" fmla="*/ 1249680 w 1295400"/>
              <a:gd name="connsiteY2" fmla="*/ 106680 h 327660"/>
              <a:gd name="connisteX3" fmla="*/ 1295400 w 1295400"/>
              <a:gd name="connsiteY3" fmla="*/ 198120 h 327660"/>
              <a:gd name="connisteX4" fmla="*/ 0 w 1295400"/>
              <a:gd name="connsiteY4" fmla="*/ 327660 h 327660"/>
              <a:gd name="connisteX5" fmla="*/ 83820 w 1295400"/>
              <a:gd name="connsiteY5" fmla="*/ 0 h 3276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95400" h="327660">
                <a:moveTo>
                  <a:pt x="83820" y="0"/>
                </a:moveTo>
                <a:lnTo>
                  <a:pt x="662940" y="83820"/>
                </a:lnTo>
                <a:lnTo>
                  <a:pt x="1249680" y="106680"/>
                </a:lnTo>
                <a:lnTo>
                  <a:pt x="1295400" y="198120"/>
                </a:lnTo>
                <a:lnTo>
                  <a:pt x="0" y="327660"/>
                </a:lnTo>
                <a:lnTo>
                  <a:pt x="8382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55440" y="980728"/>
            <a:ext cx="10081120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．如图所示，重力为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的均匀木棒竖直悬于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点，在其下增施一始终垂直于木棒的拉力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，让木棒匀速转到图中虚线所示位置，在转动的过程中（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5841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480" y="2988310"/>
            <a:ext cx="2733040" cy="264477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74586" y="3140734"/>
            <a:ext cx="4943872" cy="26015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．动力臂逐渐变大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．阻力臂逐渐变小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保持不变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逐渐增大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30576" y="2465224"/>
            <a:ext cx="690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45" y="4274820"/>
            <a:ext cx="1057275" cy="333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85" y="4303395"/>
            <a:ext cx="295910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39416" y="1124744"/>
            <a:ext cx="1008112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．如图，在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点施加一个最小力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，使杠杆在此位置平衡，请画出最小力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的示意图，并标出阻力臂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8913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58937" y="2992444"/>
            <a:ext cx="3242077" cy="2412351"/>
          </a:xfrm>
          <a:prstGeom prst="rect">
            <a:avLst/>
          </a:prstGeom>
          <a:noFill/>
        </p:spPr>
      </p:pic>
      <p:grpSp>
        <p:nvGrpSpPr>
          <p:cNvPr id="19" name="组合 18"/>
          <p:cNvGrpSpPr/>
          <p:nvPr/>
        </p:nvGrpSpPr>
        <p:grpSpPr>
          <a:xfrm>
            <a:off x="3595864" y="2551010"/>
            <a:ext cx="4589660" cy="2481161"/>
            <a:chOff x="3595864" y="2551010"/>
            <a:chExt cx="4589660" cy="2481161"/>
          </a:xfrm>
        </p:grpSpPr>
        <p:cxnSp>
          <p:nvCxnSpPr>
            <p:cNvPr id="5" name="直接箭头连接符 4"/>
            <p:cNvCxnSpPr/>
            <p:nvPr/>
          </p:nvCxnSpPr>
          <p:spPr>
            <a:xfrm flipH="1">
              <a:off x="3919857" y="3237200"/>
              <a:ext cx="519959" cy="903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4439816" y="3212976"/>
              <a:ext cx="1152128" cy="71169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 rot="1852854">
              <a:off x="4392317" y="3270208"/>
              <a:ext cx="183256" cy="1977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大括号 13"/>
            <p:cNvSpPr/>
            <p:nvPr/>
          </p:nvSpPr>
          <p:spPr>
            <a:xfrm rot="18150658">
              <a:off x="4880088" y="2663680"/>
              <a:ext cx="576064" cy="1321136"/>
            </a:xfrm>
            <a:custGeom>
              <a:avLst/>
              <a:gdLst>
                <a:gd name="connsiteX0" fmla="*/ 0 w 576064"/>
                <a:gd name="connsiteY0" fmla="*/ 0 h 1716018"/>
                <a:gd name="connsiteX1" fmla="*/ 288032 w 576064"/>
                <a:gd name="connsiteY1" fmla="*/ 48003 h 1716018"/>
                <a:gd name="connsiteX2" fmla="*/ 288032 w 576064"/>
                <a:gd name="connsiteY2" fmla="*/ 810006 h 1716018"/>
                <a:gd name="connsiteX3" fmla="*/ 576064 w 576064"/>
                <a:gd name="connsiteY3" fmla="*/ 858009 h 1716018"/>
                <a:gd name="connsiteX4" fmla="*/ 288032 w 576064"/>
                <a:gd name="connsiteY4" fmla="*/ 906012 h 1716018"/>
                <a:gd name="connsiteX5" fmla="*/ 288032 w 576064"/>
                <a:gd name="connsiteY5" fmla="*/ 1668015 h 1716018"/>
                <a:gd name="connsiteX6" fmla="*/ 0 w 576064"/>
                <a:gd name="connsiteY6" fmla="*/ 1716018 h 1716018"/>
                <a:gd name="connsiteX7" fmla="*/ 0 w 576064"/>
                <a:gd name="connsiteY7" fmla="*/ 0 h 1716018"/>
                <a:gd name="connsiteX0-1" fmla="*/ 0 w 576064"/>
                <a:gd name="connsiteY0-2" fmla="*/ 0 h 1716018"/>
                <a:gd name="connsiteX1-3" fmla="*/ 288032 w 576064"/>
                <a:gd name="connsiteY1-4" fmla="*/ 48003 h 1716018"/>
                <a:gd name="connsiteX2-5" fmla="*/ 288032 w 576064"/>
                <a:gd name="connsiteY2-6" fmla="*/ 810006 h 1716018"/>
                <a:gd name="connsiteX3-7" fmla="*/ 576064 w 576064"/>
                <a:gd name="connsiteY3-8" fmla="*/ 858009 h 1716018"/>
                <a:gd name="connsiteX4-9" fmla="*/ 288032 w 576064"/>
                <a:gd name="connsiteY4-10" fmla="*/ 906012 h 1716018"/>
                <a:gd name="connsiteX5-11" fmla="*/ 288032 w 576064"/>
                <a:gd name="connsiteY5-12" fmla="*/ 1668015 h 1716018"/>
                <a:gd name="connsiteX6-13" fmla="*/ 0 w 576064"/>
                <a:gd name="connsiteY6-14" fmla="*/ 1716018 h 1716018"/>
                <a:gd name="connsiteX0-15" fmla="*/ 0 w 576064"/>
                <a:gd name="connsiteY0-16" fmla="*/ 0 h 1716018"/>
                <a:gd name="connsiteX1-17" fmla="*/ 288032 w 576064"/>
                <a:gd name="connsiteY1-18" fmla="*/ 48003 h 1716018"/>
                <a:gd name="connsiteX2-19" fmla="*/ 288032 w 576064"/>
                <a:gd name="connsiteY2-20" fmla="*/ 810006 h 1716018"/>
                <a:gd name="connsiteX3-21" fmla="*/ 576064 w 576064"/>
                <a:gd name="connsiteY3-22" fmla="*/ 858009 h 1716018"/>
                <a:gd name="connsiteX4-23" fmla="*/ 288032 w 576064"/>
                <a:gd name="connsiteY4-24" fmla="*/ 906012 h 1716018"/>
                <a:gd name="connsiteX5-25" fmla="*/ 288032 w 576064"/>
                <a:gd name="connsiteY5-26" fmla="*/ 1668015 h 1716018"/>
                <a:gd name="connsiteX6-27" fmla="*/ 0 w 576064"/>
                <a:gd name="connsiteY6-28" fmla="*/ 1716018 h 1716018"/>
                <a:gd name="connsiteX7-29" fmla="*/ 0 w 576064"/>
                <a:gd name="connsiteY7-30" fmla="*/ 0 h 1716018"/>
                <a:gd name="connsiteX0-31" fmla="*/ 0 w 576064"/>
                <a:gd name="connsiteY0-32" fmla="*/ 0 h 1716018"/>
                <a:gd name="connsiteX1-33" fmla="*/ 288032 w 576064"/>
                <a:gd name="connsiteY1-34" fmla="*/ 48003 h 1716018"/>
                <a:gd name="connsiteX2-35" fmla="*/ 288032 w 576064"/>
                <a:gd name="connsiteY2-36" fmla="*/ 810006 h 1716018"/>
                <a:gd name="connsiteX3-37" fmla="*/ 576064 w 576064"/>
                <a:gd name="connsiteY3-38" fmla="*/ 858009 h 1716018"/>
                <a:gd name="connsiteX4-39" fmla="*/ 288032 w 576064"/>
                <a:gd name="connsiteY4-40" fmla="*/ 956254 h 1716018"/>
                <a:gd name="connsiteX5-41" fmla="*/ 288032 w 576064"/>
                <a:gd name="connsiteY5-42" fmla="*/ 1668015 h 1716018"/>
                <a:gd name="connsiteX6-43" fmla="*/ 0 w 576064"/>
                <a:gd name="connsiteY6-44" fmla="*/ 1716018 h 1716018"/>
                <a:gd name="connsiteX0-45" fmla="*/ 0 w 576064"/>
                <a:gd name="connsiteY0-46" fmla="*/ 0 h 1716018"/>
                <a:gd name="connsiteX1-47" fmla="*/ 288032 w 576064"/>
                <a:gd name="connsiteY1-48" fmla="*/ 48003 h 1716018"/>
                <a:gd name="connsiteX2-49" fmla="*/ 288032 w 576064"/>
                <a:gd name="connsiteY2-50" fmla="*/ 810006 h 1716018"/>
                <a:gd name="connsiteX3-51" fmla="*/ 576064 w 576064"/>
                <a:gd name="connsiteY3-52" fmla="*/ 858009 h 1716018"/>
                <a:gd name="connsiteX4-53" fmla="*/ 288032 w 576064"/>
                <a:gd name="connsiteY4-54" fmla="*/ 906012 h 1716018"/>
                <a:gd name="connsiteX5-55" fmla="*/ 288032 w 576064"/>
                <a:gd name="connsiteY5-56" fmla="*/ 1668015 h 1716018"/>
                <a:gd name="connsiteX6-57" fmla="*/ 0 w 576064"/>
                <a:gd name="connsiteY6-58" fmla="*/ 1716018 h 1716018"/>
                <a:gd name="connsiteX7-59" fmla="*/ 0 w 576064"/>
                <a:gd name="connsiteY7-60" fmla="*/ 0 h 1716018"/>
                <a:gd name="connsiteX0-61" fmla="*/ 0 w 576064"/>
                <a:gd name="connsiteY0-62" fmla="*/ 0 h 1716018"/>
                <a:gd name="connsiteX1-63" fmla="*/ 288032 w 576064"/>
                <a:gd name="connsiteY1-64" fmla="*/ 48003 h 1716018"/>
                <a:gd name="connsiteX2-65" fmla="*/ 288032 w 576064"/>
                <a:gd name="connsiteY2-66" fmla="*/ 779861 h 1716018"/>
                <a:gd name="connsiteX3-67" fmla="*/ 576064 w 576064"/>
                <a:gd name="connsiteY3-68" fmla="*/ 858009 h 1716018"/>
                <a:gd name="connsiteX4-69" fmla="*/ 288032 w 576064"/>
                <a:gd name="connsiteY4-70" fmla="*/ 956254 h 1716018"/>
                <a:gd name="connsiteX5-71" fmla="*/ 288032 w 576064"/>
                <a:gd name="connsiteY5-72" fmla="*/ 1668015 h 1716018"/>
                <a:gd name="connsiteX6-73" fmla="*/ 0 w 576064"/>
                <a:gd name="connsiteY6-74" fmla="*/ 1716018 h 1716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064" h="1716018" stroke="0" extrusionOk="0">
                  <a:moveTo>
                    <a:pt x="0" y="0"/>
                  </a:moveTo>
                  <a:cubicBezTo>
                    <a:pt x="159076" y="0"/>
                    <a:pt x="288032" y="21492"/>
                    <a:pt x="288032" y="48003"/>
                  </a:cubicBezTo>
                  <a:lnTo>
                    <a:pt x="288032" y="810006"/>
                  </a:lnTo>
                  <a:cubicBezTo>
                    <a:pt x="288032" y="836517"/>
                    <a:pt x="416988" y="858009"/>
                    <a:pt x="576064" y="858009"/>
                  </a:cubicBezTo>
                  <a:cubicBezTo>
                    <a:pt x="416988" y="858009"/>
                    <a:pt x="288032" y="879501"/>
                    <a:pt x="288032" y="906012"/>
                  </a:cubicBezTo>
                  <a:lnTo>
                    <a:pt x="288032" y="1668015"/>
                  </a:lnTo>
                  <a:cubicBezTo>
                    <a:pt x="288032" y="1694526"/>
                    <a:pt x="159076" y="1716018"/>
                    <a:pt x="0" y="1716018"/>
                  </a:cubicBezTo>
                  <a:lnTo>
                    <a:pt x="0" y="0"/>
                  </a:lnTo>
                  <a:close/>
                </a:path>
                <a:path w="576064" h="1716018" fill="none">
                  <a:moveTo>
                    <a:pt x="0" y="0"/>
                  </a:moveTo>
                  <a:cubicBezTo>
                    <a:pt x="159076" y="0"/>
                    <a:pt x="288032" y="21492"/>
                    <a:pt x="288032" y="48003"/>
                  </a:cubicBezTo>
                  <a:lnTo>
                    <a:pt x="288032" y="779861"/>
                  </a:lnTo>
                  <a:cubicBezTo>
                    <a:pt x="288032" y="806372"/>
                    <a:pt x="576064" y="828610"/>
                    <a:pt x="576064" y="858009"/>
                  </a:cubicBezTo>
                  <a:cubicBezTo>
                    <a:pt x="576064" y="887408"/>
                    <a:pt x="288032" y="929743"/>
                    <a:pt x="288032" y="956254"/>
                  </a:cubicBezTo>
                  <a:lnTo>
                    <a:pt x="288032" y="1668015"/>
                  </a:lnTo>
                  <a:cubicBezTo>
                    <a:pt x="288032" y="1694526"/>
                    <a:pt x="159076" y="1716018"/>
                    <a:pt x="0" y="171601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591944" y="3922530"/>
              <a:ext cx="165618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7241283" y="3902762"/>
              <a:ext cx="1" cy="11294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右大括号 13"/>
            <p:cNvSpPr/>
            <p:nvPr/>
          </p:nvSpPr>
          <p:spPr>
            <a:xfrm rot="16200000">
              <a:off x="6113118" y="2768456"/>
              <a:ext cx="576064" cy="1680266"/>
            </a:xfrm>
            <a:custGeom>
              <a:avLst/>
              <a:gdLst>
                <a:gd name="connsiteX0" fmla="*/ 0 w 576064"/>
                <a:gd name="connsiteY0" fmla="*/ 0 h 1716018"/>
                <a:gd name="connsiteX1" fmla="*/ 288032 w 576064"/>
                <a:gd name="connsiteY1" fmla="*/ 48003 h 1716018"/>
                <a:gd name="connsiteX2" fmla="*/ 288032 w 576064"/>
                <a:gd name="connsiteY2" fmla="*/ 810006 h 1716018"/>
                <a:gd name="connsiteX3" fmla="*/ 576064 w 576064"/>
                <a:gd name="connsiteY3" fmla="*/ 858009 h 1716018"/>
                <a:gd name="connsiteX4" fmla="*/ 288032 w 576064"/>
                <a:gd name="connsiteY4" fmla="*/ 906012 h 1716018"/>
                <a:gd name="connsiteX5" fmla="*/ 288032 w 576064"/>
                <a:gd name="connsiteY5" fmla="*/ 1668015 h 1716018"/>
                <a:gd name="connsiteX6" fmla="*/ 0 w 576064"/>
                <a:gd name="connsiteY6" fmla="*/ 1716018 h 1716018"/>
                <a:gd name="connsiteX7" fmla="*/ 0 w 576064"/>
                <a:gd name="connsiteY7" fmla="*/ 0 h 1716018"/>
                <a:gd name="connsiteX0-1" fmla="*/ 0 w 576064"/>
                <a:gd name="connsiteY0-2" fmla="*/ 0 h 1716018"/>
                <a:gd name="connsiteX1-3" fmla="*/ 288032 w 576064"/>
                <a:gd name="connsiteY1-4" fmla="*/ 48003 h 1716018"/>
                <a:gd name="connsiteX2-5" fmla="*/ 288032 w 576064"/>
                <a:gd name="connsiteY2-6" fmla="*/ 810006 h 1716018"/>
                <a:gd name="connsiteX3-7" fmla="*/ 576064 w 576064"/>
                <a:gd name="connsiteY3-8" fmla="*/ 858009 h 1716018"/>
                <a:gd name="connsiteX4-9" fmla="*/ 288032 w 576064"/>
                <a:gd name="connsiteY4-10" fmla="*/ 906012 h 1716018"/>
                <a:gd name="connsiteX5-11" fmla="*/ 288032 w 576064"/>
                <a:gd name="connsiteY5-12" fmla="*/ 1668015 h 1716018"/>
                <a:gd name="connsiteX6-13" fmla="*/ 0 w 576064"/>
                <a:gd name="connsiteY6-14" fmla="*/ 1716018 h 1716018"/>
                <a:gd name="connsiteX0-15" fmla="*/ 0 w 576064"/>
                <a:gd name="connsiteY0-16" fmla="*/ 0 h 1716018"/>
                <a:gd name="connsiteX1-17" fmla="*/ 288032 w 576064"/>
                <a:gd name="connsiteY1-18" fmla="*/ 48003 h 1716018"/>
                <a:gd name="connsiteX2-19" fmla="*/ 288032 w 576064"/>
                <a:gd name="connsiteY2-20" fmla="*/ 810006 h 1716018"/>
                <a:gd name="connsiteX3-21" fmla="*/ 576064 w 576064"/>
                <a:gd name="connsiteY3-22" fmla="*/ 858009 h 1716018"/>
                <a:gd name="connsiteX4-23" fmla="*/ 288032 w 576064"/>
                <a:gd name="connsiteY4-24" fmla="*/ 906012 h 1716018"/>
                <a:gd name="connsiteX5-25" fmla="*/ 288032 w 576064"/>
                <a:gd name="connsiteY5-26" fmla="*/ 1668015 h 1716018"/>
                <a:gd name="connsiteX6-27" fmla="*/ 0 w 576064"/>
                <a:gd name="connsiteY6-28" fmla="*/ 1716018 h 1716018"/>
                <a:gd name="connsiteX7-29" fmla="*/ 0 w 576064"/>
                <a:gd name="connsiteY7-30" fmla="*/ 0 h 1716018"/>
                <a:gd name="connsiteX0-31" fmla="*/ 0 w 576064"/>
                <a:gd name="connsiteY0-32" fmla="*/ 0 h 1716018"/>
                <a:gd name="connsiteX1-33" fmla="*/ 288032 w 576064"/>
                <a:gd name="connsiteY1-34" fmla="*/ 48003 h 1716018"/>
                <a:gd name="connsiteX2-35" fmla="*/ 288032 w 576064"/>
                <a:gd name="connsiteY2-36" fmla="*/ 810006 h 1716018"/>
                <a:gd name="connsiteX3-37" fmla="*/ 576064 w 576064"/>
                <a:gd name="connsiteY3-38" fmla="*/ 858009 h 1716018"/>
                <a:gd name="connsiteX4-39" fmla="*/ 288032 w 576064"/>
                <a:gd name="connsiteY4-40" fmla="*/ 956254 h 1716018"/>
                <a:gd name="connsiteX5-41" fmla="*/ 288032 w 576064"/>
                <a:gd name="connsiteY5-42" fmla="*/ 1668015 h 1716018"/>
                <a:gd name="connsiteX6-43" fmla="*/ 0 w 576064"/>
                <a:gd name="connsiteY6-44" fmla="*/ 1716018 h 1716018"/>
                <a:gd name="connsiteX0-45" fmla="*/ 0 w 576064"/>
                <a:gd name="connsiteY0-46" fmla="*/ 0 h 1716018"/>
                <a:gd name="connsiteX1-47" fmla="*/ 288032 w 576064"/>
                <a:gd name="connsiteY1-48" fmla="*/ 48003 h 1716018"/>
                <a:gd name="connsiteX2-49" fmla="*/ 288032 w 576064"/>
                <a:gd name="connsiteY2-50" fmla="*/ 810006 h 1716018"/>
                <a:gd name="connsiteX3-51" fmla="*/ 576064 w 576064"/>
                <a:gd name="connsiteY3-52" fmla="*/ 858009 h 1716018"/>
                <a:gd name="connsiteX4-53" fmla="*/ 288032 w 576064"/>
                <a:gd name="connsiteY4-54" fmla="*/ 906012 h 1716018"/>
                <a:gd name="connsiteX5-55" fmla="*/ 288032 w 576064"/>
                <a:gd name="connsiteY5-56" fmla="*/ 1668015 h 1716018"/>
                <a:gd name="connsiteX6-57" fmla="*/ 0 w 576064"/>
                <a:gd name="connsiteY6-58" fmla="*/ 1716018 h 1716018"/>
                <a:gd name="connsiteX7-59" fmla="*/ 0 w 576064"/>
                <a:gd name="connsiteY7-60" fmla="*/ 0 h 1716018"/>
                <a:gd name="connsiteX0-61" fmla="*/ 0 w 576064"/>
                <a:gd name="connsiteY0-62" fmla="*/ 0 h 1716018"/>
                <a:gd name="connsiteX1-63" fmla="*/ 288032 w 576064"/>
                <a:gd name="connsiteY1-64" fmla="*/ 48003 h 1716018"/>
                <a:gd name="connsiteX2-65" fmla="*/ 288032 w 576064"/>
                <a:gd name="connsiteY2-66" fmla="*/ 779861 h 1716018"/>
                <a:gd name="connsiteX3-67" fmla="*/ 576064 w 576064"/>
                <a:gd name="connsiteY3-68" fmla="*/ 858009 h 1716018"/>
                <a:gd name="connsiteX4-69" fmla="*/ 288032 w 576064"/>
                <a:gd name="connsiteY4-70" fmla="*/ 956254 h 1716018"/>
                <a:gd name="connsiteX5-71" fmla="*/ 288032 w 576064"/>
                <a:gd name="connsiteY5-72" fmla="*/ 1668015 h 1716018"/>
                <a:gd name="connsiteX6-73" fmla="*/ 0 w 576064"/>
                <a:gd name="connsiteY6-74" fmla="*/ 1716018 h 1716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064" h="1716018" stroke="0" extrusionOk="0">
                  <a:moveTo>
                    <a:pt x="0" y="0"/>
                  </a:moveTo>
                  <a:cubicBezTo>
                    <a:pt x="159076" y="0"/>
                    <a:pt x="288032" y="21492"/>
                    <a:pt x="288032" y="48003"/>
                  </a:cubicBezTo>
                  <a:lnTo>
                    <a:pt x="288032" y="810006"/>
                  </a:lnTo>
                  <a:cubicBezTo>
                    <a:pt x="288032" y="836517"/>
                    <a:pt x="416988" y="858009"/>
                    <a:pt x="576064" y="858009"/>
                  </a:cubicBezTo>
                  <a:cubicBezTo>
                    <a:pt x="416988" y="858009"/>
                    <a:pt x="288032" y="879501"/>
                    <a:pt x="288032" y="906012"/>
                  </a:cubicBezTo>
                  <a:lnTo>
                    <a:pt x="288032" y="1668015"/>
                  </a:lnTo>
                  <a:cubicBezTo>
                    <a:pt x="288032" y="1694526"/>
                    <a:pt x="159076" y="1716018"/>
                    <a:pt x="0" y="1716018"/>
                  </a:cubicBezTo>
                  <a:lnTo>
                    <a:pt x="0" y="0"/>
                  </a:lnTo>
                  <a:close/>
                </a:path>
                <a:path w="576064" h="1716018" fill="none">
                  <a:moveTo>
                    <a:pt x="0" y="0"/>
                  </a:moveTo>
                  <a:cubicBezTo>
                    <a:pt x="159076" y="0"/>
                    <a:pt x="288032" y="21492"/>
                    <a:pt x="288032" y="48003"/>
                  </a:cubicBezTo>
                  <a:lnTo>
                    <a:pt x="288032" y="779861"/>
                  </a:lnTo>
                  <a:cubicBezTo>
                    <a:pt x="288032" y="806372"/>
                    <a:pt x="576064" y="828610"/>
                    <a:pt x="576064" y="858009"/>
                  </a:cubicBezTo>
                  <a:cubicBezTo>
                    <a:pt x="576064" y="887408"/>
                    <a:pt x="288032" y="929743"/>
                    <a:pt x="288032" y="956254"/>
                  </a:cubicBezTo>
                  <a:lnTo>
                    <a:pt x="288032" y="1668015"/>
                  </a:lnTo>
                  <a:cubicBezTo>
                    <a:pt x="288032" y="1694526"/>
                    <a:pt x="159076" y="1716018"/>
                    <a:pt x="0" y="1716018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030819" y="3933056"/>
              <a:ext cx="210464" cy="1806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595864" y="3311236"/>
              <a:ext cx="6908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7494664" y="4478512"/>
              <a:ext cx="6908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5015880" y="2551010"/>
              <a:ext cx="6908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6351267" y="2845883"/>
              <a:ext cx="6908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83432" y="1021497"/>
            <a:ext cx="10369152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．小明用轻质木杆自制了“脚踏式杠杆”，借助杠杆按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动宿舍楼大门的开门按钮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，如图所示，已知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60cm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80cm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15cm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，当小明在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点用脚给杠杆施加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的压力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时，按钮触发、大门打开，求此时按钮对杠杆施加的水平阻力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，有多大？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8462010" y="5220970"/>
            <a:ext cx="247650" cy="261620"/>
          </a:xfrm>
          <a:custGeom>
            <a:avLst/>
            <a:gdLst>
              <a:gd name="connisteX0" fmla="*/ 223520 w 247650"/>
              <a:gd name="connsiteY0" fmla="*/ 0 h 261620"/>
              <a:gd name="connisteX1" fmla="*/ 247650 w 247650"/>
              <a:gd name="connsiteY1" fmla="*/ 156845 h 261620"/>
              <a:gd name="connisteX2" fmla="*/ 200025 w 247650"/>
              <a:gd name="connsiteY2" fmla="*/ 261620 h 261620"/>
              <a:gd name="connisteX3" fmla="*/ 0 w 247650"/>
              <a:gd name="connsiteY3" fmla="*/ 197485 h 261620"/>
              <a:gd name="connisteX4" fmla="*/ 71120 w 247650"/>
              <a:gd name="connsiteY4" fmla="*/ 6985 h 261620"/>
              <a:gd name="connisteX5" fmla="*/ 223520 w 247650"/>
              <a:gd name="connsiteY5" fmla="*/ 0 h 261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47650" h="261620">
                <a:moveTo>
                  <a:pt x="223520" y="0"/>
                </a:moveTo>
                <a:lnTo>
                  <a:pt x="247650" y="156845"/>
                </a:lnTo>
                <a:lnTo>
                  <a:pt x="200025" y="261620"/>
                </a:lnTo>
                <a:lnTo>
                  <a:pt x="0" y="197485"/>
                </a:lnTo>
                <a:lnTo>
                  <a:pt x="71120" y="6985"/>
                </a:lnTo>
                <a:lnTo>
                  <a:pt x="22352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9094470" y="5229225"/>
            <a:ext cx="519430" cy="204470"/>
          </a:xfrm>
          <a:custGeom>
            <a:avLst/>
            <a:gdLst>
              <a:gd name="connisteX0" fmla="*/ 0 w 519430"/>
              <a:gd name="connsiteY0" fmla="*/ 42545 h 204470"/>
              <a:gd name="connisteX1" fmla="*/ 71755 w 519430"/>
              <a:gd name="connsiteY1" fmla="*/ 109220 h 204470"/>
              <a:gd name="connisteX2" fmla="*/ 200025 w 519430"/>
              <a:gd name="connsiteY2" fmla="*/ 142875 h 204470"/>
              <a:gd name="connisteX3" fmla="*/ 290830 w 519430"/>
              <a:gd name="connsiteY3" fmla="*/ 204470 h 204470"/>
              <a:gd name="connisteX4" fmla="*/ 519430 w 519430"/>
              <a:gd name="connsiteY4" fmla="*/ 190500 h 204470"/>
              <a:gd name="connisteX5" fmla="*/ 438150 w 519430"/>
              <a:gd name="connsiteY5" fmla="*/ 0 h 204470"/>
              <a:gd name="connisteX6" fmla="*/ 0 w 519430"/>
              <a:gd name="connsiteY6" fmla="*/ 42545 h 2044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19430" h="204470">
                <a:moveTo>
                  <a:pt x="0" y="42545"/>
                </a:moveTo>
                <a:lnTo>
                  <a:pt x="71755" y="109220"/>
                </a:lnTo>
                <a:lnTo>
                  <a:pt x="200025" y="142875"/>
                </a:lnTo>
                <a:lnTo>
                  <a:pt x="290830" y="204470"/>
                </a:lnTo>
                <a:lnTo>
                  <a:pt x="519430" y="190500"/>
                </a:lnTo>
                <a:lnTo>
                  <a:pt x="438150" y="0"/>
                </a:lnTo>
                <a:lnTo>
                  <a:pt x="0" y="4254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820785" y="5269230"/>
            <a:ext cx="252730" cy="154305"/>
          </a:xfrm>
          <a:custGeom>
            <a:avLst/>
            <a:gdLst>
              <a:gd name="connisteX0" fmla="*/ 197485 w 252730"/>
              <a:gd name="connsiteY0" fmla="*/ 0 h 154305"/>
              <a:gd name="connisteX1" fmla="*/ 252730 w 252730"/>
              <a:gd name="connsiteY1" fmla="*/ 99695 h 154305"/>
              <a:gd name="connisteX2" fmla="*/ 228600 w 252730"/>
              <a:gd name="connsiteY2" fmla="*/ 149860 h 154305"/>
              <a:gd name="connisteX3" fmla="*/ 50165 w 252730"/>
              <a:gd name="connsiteY3" fmla="*/ 154305 h 154305"/>
              <a:gd name="connisteX4" fmla="*/ 0 w 252730"/>
              <a:gd name="connsiteY4" fmla="*/ 52070 h 154305"/>
              <a:gd name="connisteX5" fmla="*/ 95250 w 252730"/>
              <a:gd name="connsiteY5" fmla="*/ 45085 h 154305"/>
              <a:gd name="connisteX6" fmla="*/ 197485 w 252730"/>
              <a:gd name="connsiteY6" fmla="*/ 0 h 1543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52730" h="154305">
                <a:moveTo>
                  <a:pt x="197485" y="0"/>
                </a:moveTo>
                <a:lnTo>
                  <a:pt x="252730" y="99695"/>
                </a:lnTo>
                <a:lnTo>
                  <a:pt x="228600" y="149860"/>
                </a:lnTo>
                <a:lnTo>
                  <a:pt x="50165" y="154305"/>
                </a:lnTo>
                <a:lnTo>
                  <a:pt x="0" y="52070"/>
                </a:lnTo>
                <a:lnTo>
                  <a:pt x="95250" y="45085"/>
                </a:lnTo>
                <a:lnTo>
                  <a:pt x="1974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915" y="3876675"/>
            <a:ext cx="2884725" cy="2599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3">
            <a:extLst>
              <a:ext uri="{FF2B5EF4-FFF2-40B4-BE49-F238E27FC236}">
                <a16:creationId xmlns:a16="http://schemas.microsoft.com/office/drawing/2014/main" id="{4D6DC972-E919-421D-9E1B-AD52153B0294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74AC331-6951-4A70-91BE-A2C777E74E81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C8321C6-9157-42B0-8E29-7B5363BBB6C8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9D25CF7F-CA3C-4AFD-81CD-A194741D912D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64EA18C-51BB-433A-B5F9-FF761B68D0A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E0FA577-67A1-43D5-A8E1-4DE601E0ACCF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C9A7BF09-D828-4068-A285-6A57CDEF9546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56C9F09-38FA-4FD5-9967-D3509D45BC7F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0EB20BE-7A54-4662-B6C5-A26314C0D2EE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63F5E1C6-0426-4407-82F2-60A67AC03C8A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3B01DF5-16E8-47C2-8A2D-CC50DDAE3B34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ACDFD9E1-DFC7-4F7D-B308-BB2456B20D07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2939731-C51F-48E5-A693-2AB1F18BDD45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A7FED68-0E60-4350-9DB5-755E31E16E9C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248920A1-5E9F-45B3-99F5-42469F1A0F24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896D30-86D9-4800-BCD4-0E0EEFD32AB5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1A5DBAE-883A-4392-82A1-F44885D6F1E7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21237759-B086-480F-80B5-5F27BEDBBAC6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27393778-C3ED-456F-BCDB-B6E82B4CDFC9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9C069B7-05AA-4BBA-92F3-DDCB874D932F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F48DE72E-6C6B-426D-B5EE-B8B3480693BA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8FE73BB-2D21-4F6D-8A9C-550BA5D69533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97A2494-6AE2-4679-BC66-2260CC983AA1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22E58534-B39A-40C9-B136-B53352D9F92D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1762A1E4-4104-4546-ADD9-78D25D5B8E4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73F08CFB-7013-4B29-A897-29C6BC529A51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4E3AE9A5-FBFB-4883-9D53-469B008AE989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8755E19-8741-4A98-9E70-98F283448C9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605583AF-FE3B-40F9-93C8-98AE481E8549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C9BD7D78-17D4-45D3-B62A-5B3A5463810A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CA54B9B4-F647-448F-9B28-EBB73BDA87A4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AB5DA36-BDE1-455E-A742-791250BB0A62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6775E4A-A372-414B-BFDB-283F895286C1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664D8780-2CE5-4B7F-9D32-DEB2062516BC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7CEF0E0C-56F5-4DC0-8E1A-641611561CD1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23CC32E-DE79-4736-A400-DE4D8D26B8B1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310E2FD1-F018-4EF6-AE20-340A8DCD4577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F095A94F-58F3-4620-806B-0EC95744A105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1B55143-F8C9-42FC-9F66-E613E562089C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A381AB9-AA89-4D4B-BC24-34DF914ECB99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E86924C-7716-4443-BC56-2FC84EA0BBD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71B4C5AE-276C-48EC-A68E-14EDB3E5DB56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C689EC2F-1C25-482C-96A8-D3567427558D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67400B3-F304-44E0-AF37-736A947739A5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6C8CA899-2229-4667-A712-C2BFB9CF8C14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CE967A72-E099-4BD3-AEDB-068729F4357E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E99801F8-3A98-4A37-830A-D630D51C7F55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02D59AA8-B326-4042-8CBE-CBD8AD7F42DF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6F4BBEE4-D258-4131-AFFE-19A06374CF28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03585723-961D-4DB3-A57A-FC1775CD10C8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B2111993-3A7A-4084-A678-2577F044D7E4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5F668009-5CF5-4A85-9DD1-38279DA7D620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7FBBEA8F-6467-4D9C-BA03-7391BCC42895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B13BC8F0-7BA9-4BCC-821E-3A1F2BDCC7C0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34992D20-41A2-46F3-BEB1-DE035B827C4E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E4B4667A-DF89-4A71-8EBD-1F581BC8CE07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34FFBB34-854B-4716-929A-17C1C5AE1D90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589FABF1-067C-47C1-9569-F5140204DD0B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71464" y="538631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使用这三种杠杆的目的相同吗？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18141" y="1124744"/>
            <a:ext cx="4070985" cy="3584108"/>
            <a:chOff x="1118141" y="1124744"/>
            <a:chExt cx="4070985" cy="3584108"/>
          </a:xfrm>
        </p:grpSpPr>
        <p:pic>
          <p:nvPicPr>
            <p:cNvPr id="9" name="Picture 9" descr="63435358994234375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7491" t="12138" r="20668" b="17363"/>
            <a:stretch>
              <a:fillRect/>
            </a:stretch>
          </p:blipFill>
          <p:spPr bwMode="auto">
            <a:xfrm>
              <a:off x="1118141" y="1124744"/>
              <a:ext cx="4070985" cy="315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460737" y="4247187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托盘天平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7670" y="1286144"/>
            <a:ext cx="4145252" cy="2834420"/>
            <a:chOff x="5879976" y="1155825"/>
            <a:chExt cx="4145252" cy="28344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976" y="1155825"/>
              <a:ext cx="4145252" cy="283442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707818" y="3140968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老虎钳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67758" y="2926281"/>
            <a:ext cx="3248722" cy="3885714"/>
            <a:chOff x="7167758" y="2926281"/>
            <a:chExt cx="3248722" cy="38857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75" r="8578"/>
            <a:stretch>
              <a:fillRect/>
            </a:stretch>
          </p:blipFill>
          <p:spPr>
            <a:xfrm rot="19494328">
              <a:off x="7167758" y="2926281"/>
              <a:ext cx="2736304" cy="388571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760296" y="58052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钓鱼竿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31504" y="119675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根据杠杆平衡条件得，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按钮对木杆的压力水平向左，所以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20N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80cm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解得，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3.75N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30" y="3079115"/>
            <a:ext cx="2981325" cy="268605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8544272" y="3801110"/>
            <a:ext cx="1389669" cy="201295"/>
          </a:xfrm>
          <a:prstGeom prst="line">
            <a:avLst/>
          </a:prstGeom>
          <a:ln w="254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9178290" y="3901757"/>
            <a:ext cx="46358" cy="1620838"/>
          </a:xfrm>
          <a:prstGeom prst="line">
            <a:avLst/>
          </a:prstGeom>
          <a:ln w="254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任意多边形 59"/>
          <p:cNvSpPr/>
          <p:nvPr/>
        </p:nvSpPr>
        <p:spPr>
          <a:xfrm rot="4620000">
            <a:off x="9168261" y="3906303"/>
            <a:ext cx="206740" cy="232938"/>
          </a:xfrm>
          <a:custGeom>
            <a:avLst/>
            <a:gdLst>
              <a:gd name="connsiteX0" fmla="*/ 0 w 1080"/>
              <a:gd name="connsiteY0" fmla="*/ 0 h 1080"/>
              <a:gd name="connsiteX1" fmla="*/ 1080 w 1080"/>
              <a:gd name="connsiteY1" fmla="*/ 0 h 1080"/>
              <a:gd name="connsiteX2" fmla="*/ 1080 w 1080"/>
              <a:gd name="connsiteY2" fmla="*/ 1080 h 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" h="1080">
                <a:moveTo>
                  <a:pt x="0" y="0"/>
                </a:moveTo>
                <a:lnTo>
                  <a:pt x="1080" y="0"/>
                </a:lnTo>
                <a:lnTo>
                  <a:pt x="1080" y="10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87460" y="3578225"/>
            <a:ext cx="366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9608185" y="4987290"/>
            <a:ext cx="1594485" cy="9264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202670" y="5603875"/>
            <a:ext cx="4298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>
                <a:solidFill>
                  <a:srgbClr val="FF0000"/>
                </a:solidFill>
              </a:rPr>
              <a:t>F</a:t>
            </a:r>
            <a:r>
              <a:rPr lang="en-US" altLang="zh-CN" sz="2000" i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任意多边形 1"/>
          <p:cNvSpPr/>
          <p:nvPr/>
        </p:nvSpPr>
        <p:spPr>
          <a:xfrm rot="1680000">
            <a:off x="9613265" y="4860925"/>
            <a:ext cx="182245" cy="182245"/>
          </a:xfrm>
          <a:custGeom>
            <a:avLst/>
            <a:gdLst>
              <a:gd name="connsiteX0" fmla="*/ 0 w 1080"/>
              <a:gd name="connsiteY0" fmla="*/ 0 h 1080"/>
              <a:gd name="connsiteX1" fmla="*/ 1080 w 1080"/>
              <a:gd name="connsiteY1" fmla="*/ 0 h 1080"/>
              <a:gd name="connsiteX2" fmla="*/ 1080 w 1080"/>
              <a:gd name="connsiteY2" fmla="*/ 1080 h 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" h="1080">
                <a:moveTo>
                  <a:pt x="0" y="0"/>
                </a:moveTo>
                <a:lnTo>
                  <a:pt x="1080" y="0"/>
                </a:lnTo>
                <a:lnTo>
                  <a:pt x="1080" y="10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31254628-66B2-43BA-918C-765FB8D6E93C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DA70880C-2B7C-414F-9008-878CF3D5EFB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FBA0B391-2703-4995-8575-DDDD803A2058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C14ED97C-2754-4164-9D4E-3B6AA96C1C3D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5D45E027-6DB2-4DD3-BE15-CBC1A05C6677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74A08B77-D0F1-438A-ACF8-A599769D02D9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AEEF1936-3E4B-4382-A5CC-4B8E6C071B8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9789AFB9-971C-49E6-BFA4-B8A316E043B4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26944C5-71CD-49BA-BEC6-494D7630FF7F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6B361FD7-39A7-44C4-9313-E1E5290EB494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0F85CAF9-094E-4FBA-9385-0F31C9A5A418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C63DA3A-EC79-429E-B9B2-10DECBE3B606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20093DF3-D7F0-4840-9C93-6FD120CEEBB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B555278-511A-446F-B1A5-8DC8818487F4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EA074A17-07B5-4FB1-8301-9D4218902659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B503E8EF-64BB-4019-B6A3-45D4B3CE7C99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F870E5B1-24AF-4DD9-851A-D65DCCB80761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48DB1DB-48FE-4BB9-8D71-40A65D422BC5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65F6073A-6B2D-4C85-8AB6-E39D4EC3A770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D36CA5E-E818-4CB3-8262-E06DEDCBBF06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2CA5B1F-E66D-4125-8D0D-54CC5C644593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0339D023-5D73-44E3-9684-410EEA05033D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31928D4B-9C17-4A3E-B288-011507AB6BF8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C39544FC-632D-43F4-A092-2A7327077631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2182796B-A9B9-4857-A526-196B94FB1F62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C50FB96-EE89-46B9-9739-1D99B29C0604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C6EF614C-A0F3-4714-84FF-D3C34CBCEFA4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5F2A24C9-CA37-42EC-A86E-0CD7CDF481A1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C8072DE-BF9E-45B3-A761-A65D3A4B7F4A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56B0162-4891-4E15-A5A1-920C2BD9CC55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AA414A83-DA4C-4E6C-95D0-F7721B2BBDAD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2E7136AD-08D8-4281-B0A3-E831D5B3A68B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66B726E-DDFC-41CF-84BF-7AC8BC703988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6888712-1249-448A-97BD-CD6E2B7382C5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63611405-B4A7-458D-A7CC-F8C11C49FD72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993EEBA5-EF76-413F-BED5-8853C09A8A83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2324B44-FE4C-42E3-9455-4D0618C16DA1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448B53E7-7957-42A8-A323-906099114927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99451920-AA4D-4F75-B473-32CE5509A8B5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852EFC3-9EE4-4B2F-9530-0E0B479D3E05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542637C-5759-419E-9049-74DCBDA55878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9CCAE5F6-738A-49BF-A9DC-3EEE1660D6D3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C6EC6D16-2E66-4E17-BBB2-0265D2865683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C77B9AC6-BEA6-45DB-8185-EFA608A3524F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54B4A8F9-0A47-43B3-ADA5-0CDE6719F40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DC2CA132-AB04-4E86-98F0-87DE60A8653C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9330DD68-27F8-42FF-9112-C5D886969E1E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34B02DC-FB16-4BFA-B937-3BE1F2920C5B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7F1A40F1-75EA-4262-9FB6-3272C4B0F282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5F7FD4A-6735-49E3-A4DF-EA02112D66A2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D1C5D40-91D2-4C77-B75F-1D48079B9CC4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CF2D7988-D982-4952-A45D-E77DAB8EBB48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7BF9DD5-426F-408D-ACFF-6DD6DF587A01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26617E60-EB64-45F0-A860-73B368B63D58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476F-021F-4E54-850D-FFE9A163994F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9AD85B41-388D-466B-93FF-7A4F44931127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5BF8F67-05F2-4258-B87E-CA8D3E161763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E24A6ECD-DC10-4CD9-ACBF-3D00E1A4A427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D26D1119-24AE-48D0-BA24-56C7B12CC24C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6614A347-83F1-4390-93C9-4D5880B62396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C95DAB05-D417-4240-BDED-9E6205415D02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3B6F50F-2841-4BAB-82A3-A1923B052C89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F87950-8EE6-47ED-8765-94C609E41CC7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A970BCEA-57A2-462F-82E5-FDA2831C5029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1F2DCFA-F8CE-4963-8113-05BBAF9AE8C0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E47CA3F6-57C1-4C7C-9E1A-1A88077874AA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F9E8F02-4041-421F-A02B-905642052FF5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B36E4AA-FD01-4DB0-82A8-DC15B10D7C4D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75854A4-DEE1-4D59-AE9A-2FB5E52CF1C9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4E083E47-C6FE-4152-8110-62C132F4C40D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B798A5E6-633A-4782-B3CA-EBE77C5A8338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D7FFC21-D3BB-49C4-8B82-25C7FE0428B8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32395406-8F88-4FA2-AC95-EE5EB27666A2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E6E8198-7023-4C84-835E-5FBE41589AF9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898EBA7E-C389-4029-A4F9-C354D050BF5F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A7DFD948-1DE0-43F2-856E-5A84178715B2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B8797FD4-55D7-4061-9294-E67BB4AEF92B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73FBB62-5E02-4554-AE2E-DD897DDE9ABD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638221E0-9CEA-48B4-ADD8-76DB2D7C7413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91EAEF76-047C-4590-9DB5-662C51AA6C8F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E93079BC-CED3-4FEE-9B58-6E472DC0F9DC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FFA25D40-6E06-44B8-A4A6-DA7335A6351B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BB01C5BD-1EDE-457F-A2F0-4D5331CD507A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327F942-B8DC-4BF6-AB78-056D8B07FD7B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FD10D38C-7D7B-4084-8829-229D00B0EB3C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0693FBAF-B307-451A-9691-C6DD5B3512E0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B125C622-1EC8-4341-8445-F4143F6AB7DB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9A0CF2BF-101D-4EB6-B0F4-49F2217830D1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89354E40-472D-4874-B2C9-4317B4F32890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4364D6DF-F74D-44F9-92DF-B64FE0674C39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B90BEC91-430E-4C04-AA70-60FED79CF083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3D831C33-439D-4242-9E6B-AEC795779C53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F165CE83-2F7B-4518-B518-A9068652CE14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39E0AC0-80FE-4D8E-930D-05A80975DC15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84C080E3-C323-4192-9006-C08990ABA7E0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2EF50D67-0EC7-444A-B6E4-57FDF189A8E1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10B09B28-70B7-415F-B7AA-051633A0784A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60A9DBB9-A862-4DC6-91B2-715474886D82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0135E000-D0AD-46EB-84D4-89E260D29F1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6A2FE533-82C3-4C85-9498-175EB882D408}"/>
              </a:ext>
            </a:extLst>
          </p:cNvPr>
          <p:cNvSpPr/>
          <p:nvPr/>
        </p:nvSpPr>
        <p:spPr bwMode="auto">
          <a:xfrm rot="-1800000">
            <a:off x="7395966" y="457724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59EADAE4-03A2-4B5E-886A-F41A7AAF4EFA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4FE7432C-D55F-4F35-B616-527E6649B384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1FF2E9CE-0EE6-4ACF-AD2A-D962A9A792A5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E026E63A-DA5D-40A8-BDE8-73084AE19FBF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4DD484D2-E0D7-4990-AD10-CDCD2FE01054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44F41B95-8E0C-42F7-AE40-6EFF885BD053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6D207F55-62A0-4E9F-8D67-A4ACB602668B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D9721A47-A9ED-441D-AAC3-76FFA1F38F95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60639393-E122-430D-A68F-F3423D715CF3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0190B7DD-6C63-4B3D-9A4C-A01C546EA217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FEF49EAB-9EDC-49DB-BE7E-018AD22D91BE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55553E20-2E37-4847-A9ED-D0AB1BF91D73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602A5FE6-4A61-4CB4-8F4C-773746D9D491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9AA7B6F7-1C5C-4FB1-BF97-FDB4D6D47E5E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1F52C8B0-2F25-4179-AC99-9EBB5A9CD90E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43C0F007-0ED4-44B1-83C2-0C8A197143F4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63552" y="3369181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知道杠杆在生活中的应用。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知道省力杠杆、费力杠杆和等臂杠杆的特点；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C:\Users\Administrator\Desktop\we.pngw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7FC">
                  <a:alpha val="100000"/>
                </a:srgbClr>
              </a:clrFrom>
              <a:clrTo>
                <a:srgbClr val="F6F7FC">
                  <a:alpha val="100000"/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488055" y="2751455"/>
            <a:ext cx="3618865" cy="23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1" descr="C:\Users\Administrator\Desktop\1223.png12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" y="2908935"/>
            <a:ext cx="224917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767408" y="1124744"/>
            <a:ext cx="10608733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每个小组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名同学每人画一个图，标出图中杠杆的支点、动力、阻力、动力臂和阻力臂。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生活中的杠杆</a:t>
              </a:r>
            </a:p>
          </p:txBody>
        </p:sp>
      </p:grpSp>
      <p:pic>
        <p:nvPicPr>
          <p:cNvPr id="11" name="Picture 9" descr="6343535899423437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491" t="12138" r="20668" b="17363"/>
          <a:stretch>
            <a:fillRect/>
          </a:stretch>
        </p:blipFill>
        <p:spPr bwMode="auto">
          <a:xfrm>
            <a:off x="8472264" y="2908935"/>
            <a:ext cx="2774648" cy="21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9" descr="6343535899423437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491" t="12138" r="20668" b="17363"/>
          <a:stretch>
            <a:fillRect/>
          </a:stretch>
        </p:blipFill>
        <p:spPr bwMode="auto">
          <a:xfrm>
            <a:off x="8528050" y="3053463"/>
            <a:ext cx="2841824" cy="22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4" name="Rectangle 8"/>
          <p:cNvSpPr>
            <a:spLocks noChangeArrowheads="1"/>
          </p:cNvSpPr>
          <p:nvPr/>
        </p:nvSpPr>
        <p:spPr bwMode="auto">
          <a:xfrm>
            <a:off x="413408" y="1255838"/>
            <a:ext cx="10974916" cy="581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654050" indent="-654050"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你认为图中的杠杆可以分成几类？每一类杠杆分别有什么特点？</a:t>
            </a:r>
          </a:p>
        </p:txBody>
      </p:sp>
      <p:pic>
        <p:nvPicPr>
          <p:cNvPr id="13" name="Picture 41" descr="C:\Users\Administrator\Desktop\1223.png12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" y="2908935"/>
            <a:ext cx="224917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Administrator\Desktop\we.pngw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7FC">
                  <a:alpha val="100000"/>
                </a:srgbClr>
              </a:clrFrom>
              <a:clrTo>
                <a:srgbClr val="F6F7FC">
                  <a:alpha val="100000"/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775075" y="2751455"/>
            <a:ext cx="3618865" cy="23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组合 58"/>
          <p:cNvGrpSpPr/>
          <p:nvPr/>
        </p:nvGrpSpPr>
        <p:grpSpPr>
          <a:xfrm>
            <a:off x="594360" y="2712720"/>
            <a:ext cx="2936240" cy="3912870"/>
            <a:chOff x="936" y="4272"/>
            <a:chExt cx="4624" cy="6162"/>
          </a:xfrm>
        </p:grpSpPr>
        <p:sp>
          <p:nvSpPr>
            <p:cNvPr id="16" name="文本框 15"/>
            <p:cNvSpPr txBox="1"/>
            <p:nvPr/>
          </p:nvSpPr>
          <p:spPr>
            <a:xfrm>
              <a:off x="3975" y="4272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036" y="5160"/>
              <a:ext cx="17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728" y="7393"/>
              <a:ext cx="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3675" y="7558"/>
              <a:ext cx="177" cy="1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1897" y="7611"/>
              <a:ext cx="454" cy="27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endCxn id="23" idx="2"/>
            </p:cNvCxnSpPr>
            <p:nvPr/>
          </p:nvCxnSpPr>
          <p:spPr>
            <a:xfrm flipV="1">
              <a:off x="3764" y="5160"/>
              <a:ext cx="0" cy="246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括号 22"/>
            <p:cNvSpPr/>
            <p:nvPr/>
          </p:nvSpPr>
          <p:spPr>
            <a:xfrm rot="10800000">
              <a:off x="3764" y="5160"/>
              <a:ext cx="638" cy="2398"/>
            </a:xfrm>
            <a:prstGeom prst="leftBrace">
              <a:avLst>
                <a:gd name="adj1" fmla="val 28304"/>
                <a:gd name="adj2" fmla="val 50000"/>
              </a:avLst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78" y="5888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l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rot="10800000">
              <a:off x="3504" y="5160"/>
              <a:ext cx="260" cy="260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2332" y="5710"/>
              <a:ext cx="315" cy="1995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343" y="7399"/>
              <a:ext cx="1432" cy="224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任意多边形 29"/>
            <p:cNvSpPr/>
            <p:nvPr/>
          </p:nvSpPr>
          <p:spPr>
            <a:xfrm rot="480000">
              <a:off x="2400" y="7160"/>
              <a:ext cx="260" cy="260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/>
            <p:cNvSpPr/>
            <p:nvPr/>
          </p:nvSpPr>
          <p:spPr>
            <a:xfrm rot="16860000">
              <a:off x="2812" y="7085"/>
              <a:ext cx="410" cy="1367"/>
            </a:xfrm>
            <a:prstGeom prst="leftBrace">
              <a:avLst>
                <a:gd name="adj1" fmla="val 26114"/>
                <a:gd name="adj2" fmla="val 50000"/>
              </a:avLst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57" y="7804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l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36" y="9612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926840" y="2712720"/>
            <a:ext cx="2870200" cy="2317750"/>
            <a:chOff x="6184" y="4272"/>
            <a:chExt cx="4520" cy="3650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6192" y="4724"/>
              <a:ext cx="0" cy="1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376" y="4888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192" y="5317"/>
              <a:ext cx="0" cy="246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9512" y="6409"/>
              <a:ext cx="177" cy="1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22" y="5941"/>
              <a:ext cx="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9289" y="5060"/>
              <a:ext cx="763" cy="10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9622" y="4272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184" y="6497"/>
              <a:ext cx="3438" cy="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任意多边形 41"/>
            <p:cNvSpPr/>
            <p:nvPr/>
          </p:nvSpPr>
          <p:spPr>
            <a:xfrm>
              <a:off x="6184" y="6262"/>
              <a:ext cx="260" cy="260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左大括号 42"/>
            <p:cNvSpPr/>
            <p:nvPr/>
          </p:nvSpPr>
          <p:spPr>
            <a:xfrm rot="16200000">
              <a:off x="7585" y="5105"/>
              <a:ext cx="638" cy="3439"/>
            </a:xfrm>
            <a:prstGeom prst="leftBrace">
              <a:avLst>
                <a:gd name="adj1" fmla="val 28304"/>
                <a:gd name="adj2" fmla="val 50000"/>
              </a:avLst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614" y="7100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l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9284" y="6197"/>
              <a:ext cx="309" cy="244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45"/>
            <p:cNvSpPr/>
            <p:nvPr/>
          </p:nvSpPr>
          <p:spPr>
            <a:xfrm rot="2280000">
              <a:off x="9302" y="6043"/>
              <a:ext cx="209" cy="209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511540" y="3359150"/>
            <a:ext cx="3089910" cy="1861185"/>
            <a:chOff x="13404" y="5290"/>
            <a:chExt cx="4866" cy="2931"/>
          </a:xfrm>
        </p:grpSpPr>
        <p:sp>
          <p:nvSpPr>
            <p:cNvPr id="47" name="椭圆 46"/>
            <p:cNvSpPr/>
            <p:nvPr/>
          </p:nvSpPr>
          <p:spPr>
            <a:xfrm>
              <a:off x="15588" y="6460"/>
              <a:ext cx="177" cy="1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304" y="6391"/>
              <a:ext cx="0" cy="1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7076" y="6391"/>
              <a:ext cx="0" cy="13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17188" y="7399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3404" y="7377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F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4320" y="6558"/>
              <a:ext cx="2758" cy="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任意多边形 52"/>
            <p:cNvSpPr/>
            <p:nvPr/>
          </p:nvSpPr>
          <p:spPr>
            <a:xfrm rot="10800000">
              <a:off x="16857" y="6558"/>
              <a:ext cx="219" cy="219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5400000">
              <a:off x="14304" y="6544"/>
              <a:ext cx="219" cy="219"/>
            </a:xfrm>
            <a:custGeom>
              <a:avLst/>
              <a:gdLst>
                <a:gd name="connsiteX0" fmla="*/ 0 w 1080"/>
                <a:gd name="connsiteY0" fmla="*/ 0 h 1080"/>
                <a:gd name="connsiteX1" fmla="*/ 1080 w 1080"/>
                <a:gd name="connsiteY1" fmla="*/ 0 h 1080"/>
                <a:gd name="connsiteX2" fmla="*/ 1080 w 1080"/>
                <a:gd name="connsiteY2" fmla="*/ 108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" h="1080">
                  <a:moveTo>
                    <a:pt x="0" y="0"/>
                  </a:moveTo>
                  <a:lnTo>
                    <a:pt x="1080" y="0"/>
                  </a:lnTo>
                  <a:lnTo>
                    <a:pt x="1080" y="108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左大括号 54"/>
            <p:cNvSpPr/>
            <p:nvPr/>
          </p:nvSpPr>
          <p:spPr>
            <a:xfrm rot="5400000" flipV="1">
              <a:off x="14785" y="5633"/>
              <a:ext cx="425" cy="1354"/>
            </a:xfrm>
            <a:prstGeom prst="leftBrace">
              <a:avLst>
                <a:gd name="adj1" fmla="val 28304"/>
                <a:gd name="adj2" fmla="val 50000"/>
              </a:avLst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左大括号 55"/>
            <p:cNvSpPr/>
            <p:nvPr/>
          </p:nvSpPr>
          <p:spPr>
            <a:xfrm rot="5400000" flipV="1">
              <a:off x="16162" y="5633"/>
              <a:ext cx="425" cy="1354"/>
            </a:xfrm>
            <a:prstGeom prst="leftBrace">
              <a:avLst>
                <a:gd name="adj1" fmla="val 28304"/>
                <a:gd name="adj2" fmla="val 50000"/>
              </a:avLst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127" y="5290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l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732" y="5308"/>
              <a:ext cx="10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</a:rPr>
                <a:t>l</a:t>
              </a:r>
              <a:r>
                <a:rPr lang="en-US" altLang="zh-CN" sz="2800" i="1" baseline="-250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80905" y="4294505"/>
            <a:ext cx="459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Administrato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245870" y="2479675"/>
            <a:ext cx="6285865" cy="3001010"/>
          </a:xfrm>
          <a:prstGeom prst="roundRect">
            <a:avLst/>
          </a:prstGeom>
          <a:noFill/>
          <a:ln w="19050">
            <a:noFill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028825" y="4829810"/>
            <a:ext cx="5594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57667" y="5665490"/>
            <a:ext cx="914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675890" y="4982210"/>
            <a:ext cx="17291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en-US" altLang="zh-CN" sz="2800" b="1" i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zh-CN" altLang="en-US" sz="2800" b="1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658995" y="4982210"/>
            <a:ext cx="15220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阻力臂</a:t>
            </a:r>
            <a:r>
              <a:rPr lang="en-US" altLang="zh-CN" sz="2800" b="1" i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8201" name="AutoShape 11"/>
          <p:cNvSpPr/>
          <p:nvPr/>
        </p:nvSpPr>
        <p:spPr bwMode="auto">
          <a:xfrm rot="16200000" flipV="1">
            <a:off x="5357495" y="4179570"/>
            <a:ext cx="342900" cy="1261745"/>
          </a:xfrm>
          <a:prstGeom prst="leftBrace">
            <a:avLst>
              <a:gd name="adj1" fmla="val 58106"/>
              <a:gd name="adj2" fmla="val 49074"/>
            </a:avLst>
          </a:prstGeom>
          <a:noFill/>
          <a:ln w="38100">
            <a:solidFill>
              <a:srgbClr val="008080"/>
            </a:solidFill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2" name="AutoShape 12"/>
          <p:cNvSpPr/>
          <p:nvPr/>
        </p:nvSpPr>
        <p:spPr bwMode="auto">
          <a:xfrm rot="5400000">
            <a:off x="3469640" y="3576320"/>
            <a:ext cx="381000" cy="2474595"/>
          </a:xfrm>
          <a:prstGeom prst="rightBrace">
            <a:avLst>
              <a:gd name="adj1" fmla="val 77145"/>
              <a:gd name="adj2" fmla="val 50000"/>
            </a:avLst>
          </a:prstGeom>
          <a:noFill/>
          <a:ln w="38100">
            <a:solidFill>
              <a:srgbClr val="008080"/>
            </a:solidFill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6180832" y="410593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2346067" y="3856375"/>
            <a:ext cx="1512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2" name="AutoShape 18"/>
          <p:cNvSpPr/>
          <p:nvPr/>
        </p:nvSpPr>
        <p:spPr>
          <a:xfrm>
            <a:off x="8314690" y="3212976"/>
            <a:ext cx="2956560" cy="2629024"/>
          </a:xfrm>
          <a:prstGeom prst="roundRect">
            <a:avLst>
              <a:gd name="adj" fmla="val 11376"/>
            </a:avLst>
          </a:prstGeom>
          <a:solidFill>
            <a:srgbClr val="008080"/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 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∵</a:t>
            </a:r>
            <a:r>
              <a:rPr lang="en-US" altLang="zh-CN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＞</a:t>
            </a:r>
            <a:r>
              <a:rPr lang="en-US" altLang="zh-CN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∴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 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 flipH="1">
            <a:off x="2407285" y="4622165"/>
            <a:ext cx="2489835" cy="635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>
            <a:off x="4896485" y="4622165"/>
            <a:ext cx="1284605" cy="635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1" name="Oval 4"/>
          <p:cNvSpPr>
            <a:spLocks noChangeArrowheads="1"/>
          </p:cNvSpPr>
          <p:nvPr/>
        </p:nvSpPr>
        <p:spPr bwMode="auto">
          <a:xfrm>
            <a:off x="6106537" y="4829830"/>
            <a:ext cx="1512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Line 6"/>
          <p:cNvSpPr>
            <a:spLocks noChangeShapeType="1"/>
          </p:cNvSpPr>
          <p:nvPr/>
        </p:nvSpPr>
        <p:spPr bwMode="auto">
          <a:xfrm>
            <a:off x="6180832" y="493778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02653" y="1289544"/>
            <a:ext cx="86998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阻力臂，动力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阻力，是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杠杆。</a:t>
            </a:r>
            <a:endParaRPr lang="zh-CN" altLang="en-US" sz="2800" dirty="0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4544648" y="3972580"/>
            <a:ext cx="711200" cy="731838"/>
            <a:chOff x="-283" y="-438"/>
            <a:chExt cx="336" cy="461"/>
          </a:xfrm>
        </p:grpSpPr>
        <p:sp>
          <p:nvSpPr>
            <p:cNvPr id="8222" name="Text Box 15"/>
            <p:cNvSpPr txBox="1">
              <a:spLocks noChangeArrowheads="1"/>
            </p:cNvSpPr>
            <p:nvPr/>
          </p:nvSpPr>
          <p:spPr bwMode="auto">
            <a:xfrm>
              <a:off x="-283" y="-438"/>
              <a:ext cx="336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</p:txBody>
        </p:sp>
        <p:sp>
          <p:nvSpPr>
            <p:cNvPr id="8221" name="Oval 14"/>
            <p:cNvSpPr>
              <a:spLocks noChangeArrowheads="1"/>
            </p:cNvSpPr>
            <p:nvPr/>
          </p:nvSpPr>
          <p:spPr bwMode="auto">
            <a:xfrm>
              <a:off x="-151" y="-73"/>
              <a:ext cx="71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2421890" y="4455795"/>
            <a:ext cx="166370" cy="166370"/>
          </a:xfrm>
          <a:custGeom>
            <a:avLst/>
            <a:gdLst>
              <a:gd name="connsiteX0" fmla="*/ 0 w 341"/>
              <a:gd name="connsiteY0" fmla="*/ 0 h 341"/>
              <a:gd name="connsiteX1" fmla="*/ 341 w 341"/>
              <a:gd name="connsiteY1" fmla="*/ 0 h 341"/>
              <a:gd name="connsiteX2" fmla="*/ 341 w 341"/>
              <a:gd name="connsiteY2" fmla="*/ 341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" h="341">
                <a:moveTo>
                  <a:pt x="0" y="0"/>
                </a:moveTo>
                <a:lnTo>
                  <a:pt x="341" y="0"/>
                </a:lnTo>
                <a:lnTo>
                  <a:pt x="341" y="341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6200000">
            <a:off x="6014720" y="4455795"/>
            <a:ext cx="166370" cy="166370"/>
          </a:xfrm>
          <a:custGeom>
            <a:avLst/>
            <a:gdLst>
              <a:gd name="connsiteX0" fmla="*/ 0 w 341"/>
              <a:gd name="connsiteY0" fmla="*/ 0 h 341"/>
              <a:gd name="connsiteX1" fmla="*/ 341 w 341"/>
              <a:gd name="connsiteY1" fmla="*/ 0 h 341"/>
              <a:gd name="connsiteX2" fmla="*/ 341 w 341"/>
              <a:gd name="connsiteY2" fmla="*/ 341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" h="341">
                <a:moveTo>
                  <a:pt x="0" y="0"/>
                </a:moveTo>
                <a:lnTo>
                  <a:pt x="341" y="0"/>
                </a:lnTo>
                <a:lnTo>
                  <a:pt x="341" y="341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421890" y="3972560"/>
            <a:ext cx="635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省力杠杆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bldLvl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055440" y="1196752"/>
            <a:ext cx="10179049" cy="649287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在生活中，你还发现了哪些工具是省力杠杆？</a:t>
            </a: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799535" y="4725144"/>
            <a:ext cx="10272183" cy="126365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使用省力杠杆，虽然省了力，但却费了动力作用点移动的距离。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8363"/>
          <a:stretch>
            <a:fillRect/>
          </a:stretch>
        </p:blipFill>
        <p:spPr>
          <a:xfrm>
            <a:off x="1055440" y="2564904"/>
            <a:ext cx="3371271" cy="1581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21273"/>
          <a:stretch>
            <a:fillRect/>
          </a:stretch>
        </p:blipFill>
        <p:spPr>
          <a:xfrm>
            <a:off x="4526992" y="2417563"/>
            <a:ext cx="2885306" cy="18758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6"/>
          <a:stretch>
            <a:fillRect/>
          </a:stretch>
        </p:blipFill>
        <p:spPr>
          <a:xfrm>
            <a:off x="8544272" y="2036819"/>
            <a:ext cx="2615868" cy="249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脚踏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00" y="2564904"/>
            <a:ext cx="6568032" cy="33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rot="19865123" flipV="1">
            <a:off x="6732270" y="3171190"/>
            <a:ext cx="32385" cy="8915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rot="20310194">
            <a:off x="5096510" y="4655820"/>
            <a:ext cx="23495" cy="14751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75589" y="2924542"/>
            <a:ext cx="914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43079" y="5823001"/>
            <a:ext cx="13208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 rot="20641237">
            <a:off x="3359150" y="5477510"/>
            <a:ext cx="17043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zh-CN" altLang="en-US" sz="2800" b="1" i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 rot="20592392">
            <a:off x="5213350" y="4791075"/>
            <a:ext cx="16681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阻力臂</a:t>
            </a:r>
            <a:r>
              <a:rPr lang="zh-CN" altLang="en-US" sz="2800" b="1" i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273" name="AutoShape 9"/>
          <p:cNvSpPr/>
          <p:nvPr/>
        </p:nvSpPr>
        <p:spPr bwMode="auto">
          <a:xfrm rot="4372185">
            <a:off x="5144770" y="2952115"/>
            <a:ext cx="381000" cy="3673475"/>
          </a:xfrm>
          <a:prstGeom prst="rightBrace">
            <a:avLst>
              <a:gd name="adj1" fmla="val 54767"/>
              <a:gd name="adj2" fmla="val 50000"/>
            </a:avLst>
          </a:prstGeom>
          <a:noFill/>
          <a:ln w="38100">
            <a:solidFill>
              <a:srgbClr val="008080"/>
            </a:solidFill>
            <a:rou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zh-CN" altLang="en-US" sz="2800" b="1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883029" y="3980230"/>
            <a:ext cx="2032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3320679" y="4527600"/>
            <a:ext cx="711200" cy="685800"/>
            <a:chOff x="0" y="0"/>
            <a:chExt cx="336" cy="432"/>
          </a:xfrm>
        </p:grpSpPr>
        <p:sp>
          <p:nvSpPr>
            <p:cNvPr id="11285" name="Oval 12"/>
            <p:cNvSpPr>
              <a:spLocks noChangeArrowheads="1"/>
            </p:cNvSpPr>
            <p:nvPr/>
          </p:nvSpPr>
          <p:spPr bwMode="auto">
            <a:xfrm>
              <a:off x="48" y="3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</p:txBody>
        </p:sp>
      </p:grpSp>
      <p:sp>
        <p:nvSpPr>
          <p:cNvPr id="11277" name="AutoShape 15"/>
          <p:cNvSpPr/>
          <p:nvPr/>
        </p:nvSpPr>
        <p:spPr bwMode="auto">
          <a:xfrm rot="15212474" flipV="1">
            <a:off x="3954780" y="4615180"/>
            <a:ext cx="504825" cy="1219200"/>
          </a:xfrm>
          <a:prstGeom prst="leftBrace">
            <a:avLst>
              <a:gd name="adj1" fmla="val 23579"/>
              <a:gd name="adj2" fmla="val 46638"/>
            </a:avLst>
          </a:prstGeom>
          <a:noFill/>
          <a:ln w="38100">
            <a:solidFill>
              <a:srgbClr val="008080"/>
            </a:solidFill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92" name="AutoShape 16"/>
          <p:cNvSpPr/>
          <p:nvPr/>
        </p:nvSpPr>
        <p:spPr>
          <a:xfrm>
            <a:off x="8250149" y="3356992"/>
            <a:ext cx="2962669" cy="2692152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zh-CN" altLang="en-US" sz="28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∵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＜ 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zh-CN" altLang="en-US" sz="28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∴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＞ </a:t>
            </a:r>
            <a:r>
              <a:rPr lang="zh-CN" altLang="en-US" sz="2800" b="1" i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zh-CN" altLang="en-US" sz="2800" b="1" baseline="-25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zh-CN" altLang="en-US" sz="28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V="1">
            <a:off x="3523879" y="4818112"/>
            <a:ext cx="1219200" cy="304800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3523615" y="4085590"/>
            <a:ext cx="3359150" cy="1037590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"/>
          <p:cNvSpPr txBox="1">
            <a:spLocks noRot="1" noChangeArrowheads="1"/>
          </p:cNvSpPr>
          <p:nvPr/>
        </p:nvSpPr>
        <p:spPr bwMode="auto">
          <a:xfrm>
            <a:off x="1559496" y="1185630"/>
            <a:ext cx="861466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阻力臂，动力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阻力，是</a:t>
            </a:r>
            <a:r>
              <a:rPr lang="zh-CN" altLang="en-US" sz="3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杠杆。</a:t>
            </a:r>
          </a:p>
        </p:txBody>
      </p:sp>
      <p:sp>
        <p:nvSpPr>
          <p:cNvPr id="7" name="任意多边形 6"/>
          <p:cNvSpPr/>
          <p:nvPr/>
        </p:nvSpPr>
        <p:spPr>
          <a:xfrm rot="14700000">
            <a:off x="6717030" y="3918585"/>
            <a:ext cx="166370" cy="166370"/>
          </a:xfrm>
          <a:custGeom>
            <a:avLst/>
            <a:gdLst>
              <a:gd name="connsiteX0" fmla="*/ 0 w 341"/>
              <a:gd name="connsiteY0" fmla="*/ 0 h 341"/>
              <a:gd name="connsiteX1" fmla="*/ 341 w 341"/>
              <a:gd name="connsiteY1" fmla="*/ 0 h 341"/>
              <a:gd name="connsiteX2" fmla="*/ 341 w 341"/>
              <a:gd name="connsiteY2" fmla="*/ 341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" h="341">
                <a:moveTo>
                  <a:pt x="0" y="0"/>
                </a:moveTo>
                <a:lnTo>
                  <a:pt x="341" y="0"/>
                </a:lnTo>
                <a:lnTo>
                  <a:pt x="341" y="341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4200000">
            <a:off x="4894580" y="4695825"/>
            <a:ext cx="166370" cy="166370"/>
          </a:xfrm>
          <a:custGeom>
            <a:avLst/>
            <a:gdLst>
              <a:gd name="connsiteX0" fmla="*/ 0 w 341"/>
              <a:gd name="connsiteY0" fmla="*/ 0 h 341"/>
              <a:gd name="connsiteX1" fmla="*/ 341 w 341"/>
              <a:gd name="connsiteY1" fmla="*/ 0 h 341"/>
              <a:gd name="connsiteX2" fmla="*/ 341 w 341"/>
              <a:gd name="connsiteY2" fmla="*/ 341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" h="341">
                <a:moveTo>
                  <a:pt x="0" y="0"/>
                </a:moveTo>
                <a:lnTo>
                  <a:pt x="341" y="0"/>
                </a:lnTo>
                <a:lnTo>
                  <a:pt x="341" y="341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4651004" y="4702860"/>
            <a:ext cx="1512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费力杠杆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bldLvl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055440" y="1268760"/>
            <a:ext cx="10033000" cy="7207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在生活中，你还发现了哪些工具是费力杠杆？</a:t>
            </a: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935430" y="4654659"/>
            <a:ext cx="10272183" cy="1263650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使用费力杠杆，虽然费了力，但却省了动力作用点移动的距离。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9" b="25821"/>
          <a:stretch>
            <a:fillRect/>
          </a:stretch>
        </p:blipFill>
        <p:spPr>
          <a:xfrm rot="1626208">
            <a:off x="661109" y="2306370"/>
            <a:ext cx="4425642" cy="15484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r="8578"/>
          <a:stretch>
            <a:fillRect/>
          </a:stretch>
        </p:blipFill>
        <p:spPr>
          <a:xfrm rot="19861102">
            <a:off x="4806739" y="1284510"/>
            <a:ext cx="2529561" cy="3592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14949" r="7377" b="23207"/>
          <a:stretch>
            <a:fillRect/>
          </a:stretch>
        </p:blipFill>
        <p:spPr>
          <a:xfrm rot="293820">
            <a:off x="7608168" y="2421972"/>
            <a:ext cx="368222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3871922-92df-47f5-90f0-268765c348e5}"/>
  <p:tag name="TABLE_ENDDRAG_ORIGIN_RECT" val="858*411"/>
  <p:tag name="TABLE_ENDDRAG_RECT" val="48*94*858*411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891</Words>
  <Application>Microsoft Office PowerPoint</Application>
  <PresentationFormat>宽屏</PresentationFormat>
  <Paragraphs>132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思源宋体 CN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378</cp:revision>
  <dcterms:created xsi:type="dcterms:W3CDTF">2015-07-09T08:14:00Z</dcterms:created>
  <dcterms:modified xsi:type="dcterms:W3CDTF">2021-09-14T06:40:21Z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