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03" r:id="rId2"/>
    <p:sldId id="733" r:id="rId3"/>
    <p:sldId id="666" r:id="rId4"/>
    <p:sldId id="718" r:id="rId5"/>
    <p:sldId id="719" r:id="rId6"/>
    <p:sldId id="760" r:id="rId7"/>
    <p:sldId id="732" r:id="rId8"/>
    <p:sldId id="735" r:id="rId9"/>
    <p:sldId id="720" r:id="rId10"/>
    <p:sldId id="722" r:id="rId11"/>
    <p:sldId id="723" r:id="rId12"/>
    <p:sldId id="741" r:id="rId13"/>
    <p:sldId id="743" r:id="rId14"/>
    <p:sldId id="721" r:id="rId15"/>
    <p:sldId id="736" r:id="rId16"/>
    <p:sldId id="737" r:id="rId17"/>
    <p:sldId id="738" r:id="rId18"/>
    <p:sldId id="739" r:id="rId19"/>
    <p:sldId id="728" r:id="rId20"/>
    <p:sldId id="734" r:id="rId21"/>
    <p:sldId id="740" r:id="rId22"/>
    <p:sldId id="729" r:id="rId23"/>
    <p:sldId id="742" r:id="rId24"/>
    <p:sldId id="730" r:id="rId25"/>
    <p:sldId id="731" r:id="rId26"/>
    <p:sldId id="744" r:id="rId27"/>
    <p:sldId id="745" r:id="rId28"/>
    <p:sldId id="746" r:id="rId29"/>
    <p:sldId id="747" r:id="rId30"/>
    <p:sldId id="782" r:id="rId31"/>
    <p:sldId id="783" r:id="rId3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C8C"/>
    <a:srgbClr val="FF0000"/>
    <a:srgbClr val="071321"/>
    <a:srgbClr val="314359"/>
    <a:srgbClr val="EBF5F5"/>
    <a:srgbClr val="D1E8E8"/>
    <a:srgbClr val="00DEDC"/>
    <a:srgbClr val="00A2A0"/>
    <a:srgbClr val="AF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196"/>
        <p:guide pos="38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cs typeface="+mn-ea"/>
              </a:defRPr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07433-7F0B-49F0-AB65-E126794EF150}" type="slidenum">
              <a:rPr lang="zh-CN" altLang="en-US">
                <a:ea typeface="微软雅黑" panose="020B0503020204020204" pitchFamily="34" charset="-122"/>
              </a:rPr>
              <a:t>‹#›</a:t>
            </a:fld>
            <a:endParaRPr lang="zh-CN" altLang="en-US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381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3" name="Rectangle 5"/>
          <p:cNvSpPr>
            <a:spLocks noGrp="1"/>
          </p:cNvSpPr>
          <p:nvPr>
            <p:ph type="dt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188500F-6474-46D8-8DA3-B02117C5C65B}" type="slidenum">
              <a:rPr lang="zh-CN" altLang="en-US" smtClean="0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4388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F495-02E3-4EE2-9AF1-48650F62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40E-EB8C-4949-BF1D-93F3E8F7BF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73E1-FDC7-4F70-8ECD-C8FED1BFCF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AA10-018E-4E64-8AEE-AD98BAD5DC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EF3A-BA68-4267-8B67-FA4E02C815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A3F-9B7E-4289-8D41-D3A33AF477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BA4CE-D729-43B7-BCE6-BC7B673D8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4887-9821-4DDE-818E-926A6352B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8D35-893D-441A-833E-B990134BB8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A86D-53A5-47A2-884F-D22D64E47D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22A3C-761A-46C6-BEC5-98F2ACE92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91ED-94AB-4C61-A1F0-631A430721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E8BC-4382-4BC4-B016-5139AA75BD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2A5492BC-F2C0-46B7-A94C-82E19C6674E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12.1%20&#26464;&#26438;&#24179;&#34913;&#30340;&#26465;&#20214;.mp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25506;&#31350;&#26464;&#26438;&#30340;&#24179;&#34913;&#26465;&#20214;_1080.mp4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hyperlink" Target="http://www.youyi100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11" Type="http://schemas.openxmlformats.org/officeDocument/2006/relationships/image" Target="../media/image4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5750" y="3356995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7"/>
          <p:cNvSpPr txBox="1">
            <a:spLocks noChangeArrowheads="1"/>
          </p:cNvSpPr>
          <p:nvPr/>
        </p:nvSpPr>
        <p:spPr bwMode="auto">
          <a:xfrm>
            <a:off x="2639616" y="2555243"/>
            <a:ext cx="2067560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杠    杆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8491463" y="652403"/>
            <a:ext cx="312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   第十二章    简单机械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418763" y="5065713"/>
            <a:ext cx="1543050" cy="39528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10507663" y="5118100"/>
            <a:ext cx="16748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b="1">
                <a:solidFill>
                  <a:srgbClr val="C00000"/>
                </a:solidFill>
                <a:latin typeface="Arial" panose="020B0604020202020204" pitchFamily="34" charset="0"/>
                <a:sym typeface="+mn-ea"/>
              </a:rPr>
              <a:t>优翼理综学科号</a:t>
            </a:r>
            <a:endParaRPr lang="zh-CN" altLang="en-US" sz="1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438" y="5568950"/>
            <a:ext cx="12096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20188" y="1844675"/>
            <a:ext cx="1800225" cy="1800225"/>
          </a:xfrm>
          <a:prstGeom prst="ellipse">
            <a:avLst/>
          </a:prstGeom>
          <a:solidFill>
            <a:srgbClr val="071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808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551988" y="3213100"/>
            <a:ext cx="10080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9191625" y="2420938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第一节</a:t>
            </a:r>
          </a:p>
        </p:txBody>
      </p:sp>
      <p:sp>
        <p:nvSpPr>
          <p:cNvPr id="19" name="文本框 7"/>
          <p:cNvSpPr txBox="1">
            <a:spLocks noChangeArrowheads="1"/>
          </p:cNvSpPr>
          <p:nvPr/>
        </p:nvSpPr>
        <p:spPr bwMode="auto">
          <a:xfrm>
            <a:off x="4285100" y="3410744"/>
            <a:ext cx="4609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  杠杆及其平衡条件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7248127" y="1839793"/>
            <a:ext cx="628485" cy="1512168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9552305" y="1518930"/>
            <a:ext cx="635" cy="19653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7248129" y="3423969"/>
            <a:ext cx="2232248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9336360" y="3207945"/>
            <a:ext cx="228600" cy="188912"/>
            <a:chOff x="0" y="0"/>
            <a:chExt cx="96" cy="96"/>
          </a:xfrm>
        </p:grpSpPr>
        <p:sp>
          <p:nvSpPr>
            <p:cNvPr id="12338" name="Line 6"/>
            <p:cNvSpPr>
              <a:spLocks noChangeShapeType="1"/>
            </p:cNvSpPr>
            <p:nvPr/>
          </p:nvSpPr>
          <p:spPr bwMode="auto">
            <a:xfrm flipH="1">
              <a:off x="0" y="0"/>
              <a:ext cx="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9" name="Line 7"/>
            <p:cNvSpPr>
              <a:spLocks noChangeShapeType="1"/>
            </p:cNvSpPr>
            <p:nvPr/>
          </p:nvSpPr>
          <p:spPr bwMode="auto">
            <a:xfrm>
              <a:off x="5" y="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 rot="11847116">
            <a:off x="7827776" y="1887016"/>
            <a:ext cx="235523" cy="188913"/>
            <a:chOff x="0" y="0"/>
            <a:chExt cx="98" cy="96"/>
          </a:xfrm>
        </p:grpSpPr>
        <p:sp>
          <p:nvSpPr>
            <p:cNvPr id="12336" name="Line 9"/>
            <p:cNvSpPr>
              <a:spLocks noChangeShapeType="1"/>
            </p:cNvSpPr>
            <p:nvPr/>
          </p:nvSpPr>
          <p:spPr bwMode="auto">
            <a:xfrm flipH="1">
              <a:off x="2" y="7"/>
              <a:ext cx="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7" name="Line 10"/>
            <p:cNvSpPr>
              <a:spLocks noChangeShapeType="1"/>
            </p:cNvSpPr>
            <p:nvPr/>
          </p:nvSpPr>
          <p:spPr bwMode="auto">
            <a:xfrm>
              <a:off x="0" y="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635" name="AutoShape 11"/>
          <p:cNvSpPr/>
          <p:nvPr/>
        </p:nvSpPr>
        <p:spPr bwMode="auto">
          <a:xfrm rot="1296506">
            <a:off x="7158262" y="1699185"/>
            <a:ext cx="333268" cy="1649368"/>
          </a:xfrm>
          <a:prstGeom prst="leftBrace">
            <a:avLst>
              <a:gd name="adj1" fmla="val 94936"/>
              <a:gd name="adj2" fmla="val 50000"/>
            </a:avLst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6" name="AutoShape 12"/>
          <p:cNvSpPr/>
          <p:nvPr/>
        </p:nvSpPr>
        <p:spPr bwMode="auto">
          <a:xfrm rot="-5390142">
            <a:off x="8266596" y="2480984"/>
            <a:ext cx="195312" cy="2231697"/>
          </a:xfrm>
          <a:prstGeom prst="leftBrace">
            <a:avLst>
              <a:gd name="adj1" fmla="val 90651"/>
              <a:gd name="adj2" fmla="val 50000"/>
            </a:avLst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8380442" y="3697868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528054" y="2350094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zh-CN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grpSp>
        <p:nvGrpSpPr>
          <p:cNvPr id="4" name="Group 15"/>
          <p:cNvGrpSpPr/>
          <p:nvPr/>
        </p:nvGrpSpPr>
        <p:grpSpPr bwMode="auto">
          <a:xfrm>
            <a:off x="6528048" y="976169"/>
            <a:ext cx="3658623" cy="2911536"/>
            <a:chOff x="0" y="47"/>
            <a:chExt cx="1801" cy="1888"/>
          </a:xfrm>
        </p:grpSpPr>
        <p:sp>
          <p:nvSpPr>
            <p:cNvPr id="12328" name="Line 16"/>
            <p:cNvSpPr>
              <a:spLocks noChangeShapeType="1"/>
            </p:cNvSpPr>
            <p:nvPr/>
          </p:nvSpPr>
          <p:spPr bwMode="auto">
            <a:xfrm flipV="1">
              <a:off x="336" y="390"/>
              <a:ext cx="1152" cy="124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29" name="Line 17"/>
            <p:cNvSpPr>
              <a:spLocks noChangeShapeType="1"/>
            </p:cNvSpPr>
            <p:nvPr/>
          </p:nvSpPr>
          <p:spPr bwMode="auto">
            <a:xfrm>
              <a:off x="1488" y="393"/>
              <a:ext cx="0" cy="528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0" name="Text Box 18"/>
            <p:cNvSpPr txBox="1">
              <a:spLocks noChangeArrowheads="1"/>
            </p:cNvSpPr>
            <p:nvPr/>
          </p:nvSpPr>
          <p:spPr bwMode="auto">
            <a:xfrm>
              <a:off x="1478" y="48"/>
              <a:ext cx="17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12331" name="Text Box 19"/>
            <p:cNvSpPr txBox="1">
              <a:spLocks noChangeArrowheads="1"/>
            </p:cNvSpPr>
            <p:nvPr/>
          </p:nvSpPr>
          <p:spPr bwMode="auto">
            <a:xfrm>
              <a:off x="1574" y="672"/>
              <a:ext cx="22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 i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zh-CN" sz="2800" b="1" baseline="-2500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2332" name="Text Box 20"/>
            <p:cNvSpPr txBox="1">
              <a:spLocks noChangeArrowheads="1"/>
            </p:cNvSpPr>
            <p:nvPr/>
          </p:nvSpPr>
          <p:spPr bwMode="auto">
            <a:xfrm>
              <a:off x="136" y="1669"/>
              <a:ext cx="20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 i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</p:txBody>
        </p:sp>
        <p:sp>
          <p:nvSpPr>
            <p:cNvPr id="12333" name="Line 21"/>
            <p:cNvSpPr>
              <a:spLocks noChangeShapeType="1"/>
            </p:cNvSpPr>
            <p:nvPr/>
          </p:nvSpPr>
          <p:spPr bwMode="auto">
            <a:xfrm flipH="1" flipV="1">
              <a:off x="0" y="342"/>
              <a:ext cx="1099" cy="452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34" name="Text Box 22"/>
            <p:cNvSpPr txBox="1">
              <a:spLocks noChangeArrowheads="1"/>
            </p:cNvSpPr>
            <p:nvPr/>
          </p:nvSpPr>
          <p:spPr bwMode="auto">
            <a:xfrm>
              <a:off x="71" y="47"/>
              <a:ext cx="22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 i="1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zh-CN" altLang="zh-CN" sz="2800" b="1" baseline="-250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2335" name="Text Box 23"/>
            <p:cNvSpPr txBox="1">
              <a:spLocks noChangeArrowheads="1"/>
            </p:cNvSpPr>
            <p:nvPr/>
          </p:nvSpPr>
          <p:spPr bwMode="auto">
            <a:xfrm>
              <a:off x="942" y="445"/>
              <a:ext cx="1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</p:txBody>
        </p:sp>
      </p:grpSp>
      <p:sp>
        <p:nvSpPr>
          <p:cNvPr id="12301" name="Text Box 45"/>
          <p:cNvSpPr txBox="1">
            <a:spLocks noChangeArrowheads="1"/>
          </p:cNvSpPr>
          <p:nvPr/>
        </p:nvSpPr>
        <p:spPr bwMode="auto">
          <a:xfrm>
            <a:off x="1477035" y="3787608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作力臂的方法：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1559496" y="4365104"/>
            <a:ext cx="299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找出支点的位置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1524832" y="5517232"/>
            <a:ext cx="586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从支点作动力、阻力作用线的垂线</a:t>
            </a:r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7103477" y="3369387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1537568" y="4941168"/>
            <a:ext cx="607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确定动力、阻力作用线</a:t>
            </a: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1537568" y="6094355"/>
            <a:ext cx="299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标垂足，定力臂</a:t>
            </a:r>
          </a:p>
        </p:txBody>
      </p:sp>
      <p:grpSp>
        <p:nvGrpSpPr>
          <p:cNvPr id="12300" name="Group 24"/>
          <p:cNvGrpSpPr/>
          <p:nvPr/>
        </p:nvGrpSpPr>
        <p:grpSpPr bwMode="auto">
          <a:xfrm>
            <a:off x="1265204" y="1028492"/>
            <a:ext cx="3118095" cy="2437896"/>
            <a:chOff x="40" y="-57"/>
            <a:chExt cx="1897" cy="1917"/>
          </a:xfrm>
        </p:grpSpPr>
        <p:grpSp>
          <p:nvGrpSpPr>
            <p:cNvPr id="12308" name="Group 25"/>
            <p:cNvGrpSpPr/>
            <p:nvPr/>
          </p:nvGrpSpPr>
          <p:grpSpPr bwMode="auto">
            <a:xfrm>
              <a:off x="40" y="-57"/>
              <a:ext cx="1897" cy="1917"/>
              <a:chOff x="40" y="-57"/>
              <a:chExt cx="1897" cy="1917"/>
            </a:xfrm>
          </p:grpSpPr>
          <p:sp>
            <p:nvSpPr>
              <p:cNvPr id="12310" name="AutoShape 26"/>
              <p:cNvSpPr>
                <a:spLocks noChangeArrowheads="1"/>
              </p:cNvSpPr>
              <p:nvPr/>
            </p:nvSpPr>
            <p:spPr bwMode="auto">
              <a:xfrm rot="5400000">
                <a:off x="488" y="1434"/>
                <a:ext cx="186" cy="336"/>
              </a:xfrm>
              <a:prstGeom prst="rtTriangle">
                <a:avLst/>
              </a:prstGeom>
              <a:solidFill>
                <a:schemeClr val="tx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1" name="Rectangle 27"/>
              <p:cNvSpPr>
                <a:spLocks noChangeArrowheads="1"/>
              </p:cNvSpPr>
              <p:nvPr/>
            </p:nvSpPr>
            <p:spPr bwMode="auto">
              <a:xfrm rot="2869737" flipH="1">
                <a:off x="1073" y="78"/>
                <a:ext cx="59" cy="151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12" name="Text Box 28"/>
              <p:cNvSpPr txBox="1">
                <a:spLocks noChangeArrowheads="1"/>
              </p:cNvSpPr>
              <p:nvPr/>
            </p:nvSpPr>
            <p:spPr bwMode="auto">
              <a:xfrm>
                <a:off x="1680" y="450"/>
                <a:ext cx="25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 b="1" i="1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zh-CN" sz="2800" b="1" baseline="-25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  <p:sp>
            <p:nvSpPr>
              <p:cNvPr id="12313" name="Text Box 29"/>
              <p:cNvSpPr txBox="1">
                <a:spLocks noChangeArrowheads="1"/>
              </p:cNvSpPr>
              <p:nvPr/>
            </p:nvSpPr>
            <p:spPr bwMode="auto">
              <a:xfrm>
                <a:off x="1621" y="56"/>
                <a:ext cx="20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</a:p>
            </p:txBody>
          </p:sp>
          <p:grpSp>
            <p:nvGrpSpPr>
              <p:cNvPr id="12314" name="Group 30"/>
              <p:cNvGrpSpPr/>
              <p:nvPr/>
            </p:nvGrpSpPr>
            <p:grpSpPr bwMode="auto">
              <a:xfrm>
                <a:off x="347" y="192"/>
                <a:ext cx="73" cy="1584"/>
                <a:chOff x="0" y="0"/>
                <a:chExt cx="73" cy="1872"/>
              </a:xfrm>
            </p:grpSpPr>
            <p:sp>
              <p:nvSpPr>
                <p:cNvPr id="12326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3" cy="187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27" name="Oval 32"/>
                <p:cNvSpPr>
                  <a:spLocks noChangeArrowheads="1"/>
                </p:cNvSpPr>
                <p:nvPr/>
              </p:nvSpPr>
              <p:spPr bwMode="auto">
                <a:xfrm>
                  <a:off x="12" y="48"/>
                  <a:ext cx="47" cy="7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wrap="none" anchor="ctr"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315" name="Line 33"/>
              <p:cNvSpPr>
                <a:spLocks noChangeShapeType="1"/>
              </p:cNvSpPr>
              <p:nvPr/>
            </p:nvSpPr>
            <p:spPr bwMode="auto">
              <a:xfrm flipH="1">
                <a:off x="40" y="223"/>
                <a:ext cx="33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316" name="Group 34"/>
              <p:cNvGrpSpPr/>
              <p:nvPr/>
            </p:nvGrpSpPr>
            <p:grpSpPr bwMode="auto">
              <a:xfrm>
                <a:off x="406" y="135"/>
                <a:ext cx="908" cy="636"/>
                <a:chOff x="-14" y="-105"/>
                <a:chExt cx="908" cy="636"/>
              </a:xfrm>
            </p:grpSpPr>
            <p:sp>
              <p:nvSpPr>
                <p:cNvPr id="12324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-14" y="-7"/>
                  <a:ext cx="908" cy="38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25" name="Line 36"/>
                <p:cNvSpPr>
                  <a:spLocks noChangeShapeType="1"/>
                </p:cNvSpPr>
                <p:nvPr/>
              </p:nvSpPr>
              <p:spPr bwMode="auto">
                <a:xfrm rot="20225328">
                  <a:off x="212" y="-105"/>
                  <a:ext cx="567" cy="636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head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317" name="Text Box 37"/>
              <p:cNvSpPr txBox="1">
                <a:spLocks noChangeArrowheads="1"/>
              </p:cNvSpPr>
              <p:nvPr/>
            </p:nvSpPr>
            <p:spPr bwMode="auto">
              <a:xfrm>
                <a:off x="482" y="1530"/>
                <a:ext cx="22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 b="1" i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</a:t>
                </a:r>
              </a:p>
            </p:txBody>
          </p:sp>
          <p:grpSp>
            <p:nvGrpSpPr>
              <p:cNvPr id="12318" name="Group 38"/>
              <p:cNvGrpSpPr/>
              <p:nvPr/>
            </p:nvGrpSpPr>
            <p:grpSpPr bwMode="auto">
              <a:xfrm>
                <a:off x="1489" y="226"/>
                <a:ext cx="240" cy="1486"/>
                <a:chOff x="-118" y="-182"/>
                <a:chExt cx="240" cy="1486"/>
              </a:xfrm>
            </p:grpSpPr>
            <p:sp>
              <p:nvSpPr>
                <p:cNvPr id="12321" name="Line 39"/>
                <p:cNvSpPr>
                  <a:spLocks noChangeShapeType="1"/>
                </p:cNvSpPr>
                <p:nvPr/>
              </p:nvSpPr>
              <p:spPr bwMode="auto">
                <a:xfrm>
                  <a:off x="14" y="-182"/>
                  <a:ext cx="0" cy="459"/>
                </a:xfrm>
                <a:prstGeom prst="line">
                  <a:avLst/>
                </a:prstGeom>
                <a:noFill/>
                <a:ln w="28575">
                  <a:solidFill>
                    <a:srgbClr val="00808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22" name="Line 40"/>
                <p:cNvSpPr>
                  <a:spLocks noChangeShapeType="1"/>
                </p:cNvSpPr>
                <p:nvPr/>
              </p:nvSpPr>
              <p:spPr bwMode="auto">
                <a:xfrm>
                  <a:off x="14" y="252"/>
                  <a:ext cx="0" cy="825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23" name="Rectangle 41"/>
                <p:cNvSpPr>
                  <a:spLocks noChangeArrowheads="1"/>
                </p:cNvSpPr>
                <p:nvPr/>
              </p:nvSpPr>
              <p:spPr bwMode="auto">
                <a:xfrm>
                  <a:off x="-118" y="1064"/>
                  <a:ext cx="240" cy="24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lumMod val="95000"/>
                      </a:schemeClr>
                    </a:gs>
                    <a:gs pos="30000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6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n w="9525">
                  <a:solidFill>
                    <a:srgbClr val="463416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2319" name="Text Box 42"/>
              <p:cNvSpPr txBox="1">
                <a:spLocks noChangeArrowheads="1"/>
              </p:cNvSpPr>
              <p:nvPr/>
            </p:nvSpPr>
            <p:spPr bwMode="auto">
              <a:xfrm>
                <a:off x="1121" y="192"/>
                <a:ext cx="21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  <p:sp>
            <p:nvSpPr>
              <p:cNvPr id="12320" name="Text Box 43"/>
              <p:cNvSpPr txBox="1">
                <a:spLocks noChangeArrowheads="1"/>
              </p:cNvSpPr>
              <p:nvPr/>
            </p:nvSpPr>
            <p:spPr bwMode="auto">
              <a:xfrm>
                <a:off x="482" y="-57"/>
                <a:ext cx="25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2800" b="1" i="1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</a:t>
                </a:r>
                <a:r>
                  <a:rPr lang="zh-CN" altLang="zh-CN" sz="2800" b="1" baseline="-25000" dirty="0">
                    <a:solidFill>
                      <a:srgbClr val="00808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</a:p>
            </p:txBody>
          </p:sp>
        </p:grpSp>
        <p:sp>
          <p:nvSpPr>
            <p:cNvPr id="12309" name="Oval 44"/>
            <p:cNvSpPr>
              <a:spLocks noChangeArrowheads="1"/>
            </p:cNvSpPr>
            <p:nvPr/>
          </p:nvSpPr>
          <p:spPr bwMode="auto">
            <a:xfrm>
              <a:off x="501" y="1428"/>
              <a:ext cx="79" cy="10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2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画杠杆力臂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ldLvl="0" animBg="1"/>
      <p:bldP spid="26627" grpId="0" bldLvl="0" animBg="1"/>
      <p:bldP spid="26628" grpId="0" bldLvl="0" animBg="1"/>
      <p:bldP spid="26635" grpId="0" animBg="1"/>
      <p:bldP spid="26636" grpId="0" animBg="1"/>
      <p:bldP spid="26637" grpId="0"/>
      <p:bldP spid="26638" grpId="0"/>
      <p:bldP spid="26670" grpId="0"/>
      <p:bldP spid="26671" grpId="0"/>
      <p:bldP spid="26672" grpId="0" bldLvl="0" animBg="1"/>
      <p:bldP spid="26675" grpId="0"/>
      <p:bldP spid="26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11424" y="1268760"/>
            <a:ext cx="449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画出图中杠杆各力的力臂。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2140041" y="3619128"/>
            <a:ext cx="0" cy="990600"/>
          </a:xfrm>
          <a:prstGeom prst="line">
            <a:avLst/>
          </a:prstGeom>
          <a:noFill/>
          <a:ln w="57150">
            <a:solidFill>
              <a:srgbClr val="46341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2140041" y="4038228"/>
            <a:ext cx="152400" cy="151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77201" y="4063628"/>
            <a:ext cx="2921000" cy="889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4269409" y="3619128"/>
            <a:ext cx="944033" cy="444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54642" y="318097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634408" y="4063628"/>
            <a:ext cx="0" cy="793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316908" y="4857378"/>
            <a:ext cx="635000" cy="552450"/>
          </a:xfrm>
          <a:prstGeom prst="rect">
            <a:avLst/>
          </a:prstGeom>
          <a:gradFill rotWithShape="0">
            <a:gsLst>
              <a:gs pos="0">
                <a:schemeClr val="bg1">
                  <a:lumMod val="85000"/>
                </a:schemeClr>
              </a:gs>
              <a:gs pos="30000">
                <a:schemeClr val="bg1">
                  <a:lumMod val="75000"/>
                </a:schemeClr>
              </a:gs>
              <a:gs pos="70000">
                <a:schemeClr val="bg1">
                  <a:lumMod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 w="9525">
            <a:solidFill>
              <a:srgbClr val="463416"/>
            </a:solidFill>
            <a:miter lim="800000"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22" name="Group 10"/>
          <p:cNvGrpSpPr/>
          <p:nvPr/>
        </p:nvGrpSpPr>
        <p:grpSpPr bwMode="auto">
          <a:xfrm>
            <a:off x="6168008" y="3625528"/>
            <a:ext cx="4404784" cy="911224"/>
            <a:chOff x="0" y="-103"/>
            <a:chExt cx="2081" cy="574"/>
          </a:xfrm>
        </p:grpSpPr>
        <p:sp>
          <p:nvSpPr>
            <p:cNvPr id="13357" name="Rectangle 11"/>
            <p:cNvSpPr>
              <a:spLocks noChangeArrowheads="1"/>
            </p:cNvSpPr>
            <p:nvPr/>
          </p:nvSpPr>
          <p:spPr bwMode="auto">
            <a:xfrm>
              <a:off x="0" y="415"/>
              <a:ext cx="828" cy="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58" name="Rectangle 12"/>
            <p:cNvSpPr>
              <a:spLocks noChangeArrowheads="1"/>
            </p:cNvSpPr>
            <p:nvPr/>
          </p:nvSpPr>
          <p:spPr bwMode="auto">
            <a:xfrm rot="19458444">
              <a:off x="699" y="-103"/>
              <a:ext cx="1382" cy="5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23" name="Oval 13"/>
          <p:cNvSpPr>
            <a:spLocks noChangeArrowheads="1"/>
          </p:cNvSpPr>
          <p:nvPr/>
        </p:nvSpPr>
        <p:spPr bwMode="auto">
          <a:xfrm>
            <a:off x="7859648" y="4413562"/>
            <a:ext cx="152400" cy="151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>
            <a:off x="6168008" y="4447852"/>
            <a:ext cx="0" cy="138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10272464" y="2852936"/>
            <a:ext cx="0" cy="10801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 flipV="1">
            <a:off x="2567608" y="2780928"/>
            <a:ext cx="1701800" cy="838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rot="21304819" flipH="1">
            <a:off x="2134191" y="2955937"/>
            <a:ext cx="770945" cy="1121198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AutoShape 18"/>
          <p:cNvSpPr/>
          <p:nvPr/>
        </p:nvSpPr>
        <p:spPr bwMode="auto">
          <a:xfrm rot="1753967">
            <a:off x="2059749" y="2727283"/>
            <a:ext cx="406400" cy="1270000"/>
          </a:xfrm>
          <a:prstGeom prst="leftBrace">
            <a:avLst>
              <a:gd name="adj1" fmla="val 34549"/>
              <a:gd name="adj2" fmla="val 50344"/>
            </a:avLst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7" name="AutoShape 19"/>
          <p:cNvSpPr/>
          <p:nvPr/>
        </p:nvSpPr>
        <p:spPr bwMode="auto">
          <a:xfrm rot="16200000">
            <a:off x="2686685" y="3597910"/>
            <a:ext cx="438150" cy="1407160"/>
          </a:xfrm>
          <a:prstGeom prst="leftBrace">
            <a:avLst>
              <a:gd name="adj1" fmla="val 30579"/>
              <a:gd name="adj2" fmla="val 50000"/>
            </a:avLst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634408" y="4082678"/>
            <a:ext cx="0" cy="1638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725848" y="5603503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623575" y="2890467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2567185" y="4403989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3334" name="Text Box 24"/>
          <p:cNvSpPr txBox="1">
            <a:spLocks noChangeArrowheads="1"/>
          </p:cNvSpPr>
          <p:nvPr/>
        </p:nvSpPr>
        <p:spPr bwMode="auto">
          <a:xfrm>
            <a:off x="5951984" y="580526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3335" name="Text Box 25"/>
          <p:cNvSpPr txBox="1">
            <a:spLocks noChangeArrowheads="1"/>
          </p:cNvSpPr>
          <p:nvPr/>
        </p:nvSpPr>
        <p:spPr bwMode="auto">
          <a:xfrm>
            <a:off x="10344472" y="3356992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800" b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7674" name="AutoShape 26"/>
          <p:cNvSpPr/>
          <p:nvPr/>
        </p:nvSpPr>
        <p:spPr bwMode="auto">
          <a:xfrm rot="16186003" flipV="1">
            <a:off x="6915785" y="3830320"/>
            <a:ext cx="269875" cy="1689100"/>
          </a:xfrm>
          <a:prstGeom prst="leftBrace">
            <a:avLst>
              <a:gd name="adj1" fmla="val 38629"/>
              <a:gd name="adj2" fmla="val 49130"/>
            </a:avLst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6825022" y="4886321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 flipH="1">
            <a:off x="10261640" y="3861049"/>
            <a:ext cx="10823" cy="97098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7920609" y="4536752"/>
            <a:ext cx="2341033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620041" y="3880480"/>
            <a:ext cx="478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 b="1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sp>
        <p:nvSpPr>
          <p:cNvPr id="27679" name="AutoShape 31"/>
          <p:cNvSpPr/>
          <p:nvPr/>
        </p:nvSpPr>
        <p:spPr bwMode="auto">
          <a:xfrm rot="-5436434">
            <a:off x="8924174" y="3551709"/>
            <a:ext cx="274637" cy="2286000"/>
          </a:xfrm>
          <a:prstGeom prst="leftBrace">
            <a:avLst>
              <a:gd name="adj1" fmla="val 51763"/>
              <a:gd name="adj2" fmla="val 50000"/>
            </a:avLst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8842629" y="4886321"/>
            <a:ext cx="437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grpSp>
        <p:nvGrpSpPr>
          <p:cNvPr id="3" name="Group 33"/>
          <p:cNvGrpSpPr/>
          <p:nvPr/>
        </p:nvGrpSpPr>
        <p:grpSpPr bwMode="auto">
          <a:xfrm rot="17830570">
            <a:off x="2796540" y="2945765"/>
            <a:ext cx="217170" cy="213995"/>
            <a:chOff x="-3" y="0"/>
            <a:chExt cx="181" cy="182"/>
          </a:xfrm>
        </p:grpSpPr>
        <p:sp>
          <p:nvSpPr>
            <p:cNvPr id="13355" name="Line 34"/>
            <p:cNvSpPr>
              <a:spLocks noChangeShapeType="1"/>
            </p:cNvSpPr>
            <p:nvPr/>
          </p:nvSpPr>
          <p:spPr bwMode="auto">
            <a:xfrm>
              <a:off x="0" y="0"/>
              <a:ext cx="0" cy="182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56" name="Line 35"/>
            <p:cNvSpPr>
              <a:spLocks noChangeShapeType="1"/>
            </p:cNvSpPr>
            <p:nvPr/>
          </p:nvSpPr>
          <p:spPr bwMode="auto">
            <a:xfrm>
              <a:off x="-3" y="169"/>
              <a:ext cx="181" cy="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Group 36"/>
          <p:cNvGrpSpPr/>
          <p:nvPr/>
        </p:nvGrpSpPr>
        <p:grpSpPr bwMode="auto">
          <a:xfrm>
            <a:off x="3462864" y="4147766"/>
            <a:ext cx="192617" cy="144462"/>
            <a:chOff x="-16" y="0"/>
            <a:chExt cx="181" cy="182"/>
          </a:xfrm>
        </p:grpSpPr>
        <p:sp>
          <p:nvSpPr>
            <p:cNvPr id="13353" name="Line 37"/>
            <p:cNvSpPr>
              <a:spLocks noChangeShapeType="1"/>
            </p:cNvSpPr>
            <p:nvPr/>
          </p:nvSpPr>
          <p:spPr bwMode="auto">
            <a:xfrm>
              <a:off x="0" y="0"/>
              <a:ext cx="0" cy="182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54" name="Line 38"/>
            <p:cNvSpPr>
              <a:spLocks noChangeShapeType="1"/>
            </p:cNvSpPr>
            <p:nvPr/>
          </p:nvSpPr>
          <p:spPr bwMode="auto">
            <a:xfrm>
              <a:off x="-16" y="182"/>
              <a:ext cx="181" cy="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39"/>
          <p:cNvGrpSpPr/>
          <p:nvPr/>
        </p:nvGrpSpPr>
        <p:grpSpPr bwMode="auto">
          <a:xfrm>
            <a:off x="6168008" y="4479285"/>
            <a:ext cx="287867" cy="215900"/>
            <a:chOff x="0" y="0"/>
            <a:chExt cx="181" cy="136"/>
          </a:xfrm>
        </p:grpSpPr>
        <p:sp>
          <p:nvSpPr>
            <p:cNvPr id="13351" name="Line 40"/>
            <p:cNvSpPr>
              <a:spLocks noChangeShapeType="1"/>
            </p:cNvSpPr>
            <p:nvPr/>
          </p:nvSpPr>
          <p:spPr bwMode="auto">
            <a:xfrm>
              <a:off x="0" y="136"/>
              <a:ext cx="181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52" name="Line 41"/>
            <p:cNvSpPr>
              <a:spLocks noChangeShapeType="1"/>
            </p:cNvSpPr>
            <p:nvPr/>
          </p:nvSpPr>
          <p:spPr bwMode="auto">
            <a:xfrm>
              <a:off x="173" y="0"/>
              <a:ext cx="0" cy="136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42"/>
          <p:cNvGrpSpPr/>
          <p:nvPr/>
        </p:nvGrpSpPr>
        <p:grpSpPr bwMode="auto">
          <a:xfrm>
            <a:off x="9950492" y="4509765"/>
            <a:ext cx="287867" cy="215900"/>
            <a:chOff x="0" y="0"/>
            <a:chExt cx="136" cy="136"/>
          </a:xfrm>
        </p:grpSpPr>
        <p:sp>
          <p:nvSpPr>
            <p:cNvPr id="13349" name="Line 43"/>
            <p:cNvSpPr>
              <a:spLocks noChangeShapeType="1"/>
            </p:cNvSpPr>
            <p:nvPr/>
          </p:nvSpPr>
          <p:spPr bwMode="auto">
            <a:xfrm>
              <a:off x="9" y="0"/>
              <a:ext cx="0" cy="136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50" name="Line 44"/>
            <p:cNvSpPr>
              <a:spLocks noChangeShapeType="1"/>
            </p:cNvSpPr>
            <p:nvPr/>
          </p:nvSpPr>
          <p:spPr bwMode="auto">
            <a:xfrm>
              <a:off x="0" y="136"/>
              <a:ext cx="136" cy="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1485568" y="3880748"/>
            <a:ext cx="86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grpSp>
        <p:nvGrpSpPr>
          <p:cNvPr id="47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48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 bldLvl="0" animBg="1"/>
      <p:bldP spid="27665" grpId="0" bldLvl="0" animBg="1"/>
      <p:bldP spid="27666" grpId="0" bldLvl="0" animBg="1"/>
      <p:bldP spid="27667" grpId="0" bldLvl="0" animBg="1"/>
      <p:bldP spid="27668" grpId="0" bldLvl="0" animBg="1"/>
      <p:bldP spid="27669" grpId="0"/>
      <p:bldP spid="27670" grpId="0"/>
      <p:bldP spid="27671" grpId="0"/>
      <p:bldP spid="27674" grpId="0" bldLvl="0" animBg="1"/>
      <p:bldP spid="27675" grpId="0"/>
      <p:bldP spid="27676" grpId="0" bldLvl="0" animBg="1"/>
      <p:bldP spid="27677" grpId="0" bldLvl="0" animBg="1"/>
      <p:bldP spid="27678" grpId="0"/>
      <p:bldP spid="27679" grpId="0" bldLvl="0" animBg="1"/>
      <p:bldP spid="27680" grpId="0"/>
      <p:bldP spid="276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75805" y="1053490"/>
            <a:ext cx="8632563" cy="203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1.</a:t>
            </a: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如图所示，用瓶起子开启瓶盖时可以抽象为一个杠杆，如果不计自重，在图中，能正确表示瓶起子工作示意图的是（　　）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55179" y="3928844"/>
            <a:ext cx="62339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811763" y="4000271"/>
            <a:ext cx="119945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55179" y="5866730"/>
            <a:ext cx="62339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811763" y="5650706"/>
            <a:ext cx="91142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994719" y="2467818"/>
            <a:ext cx="119945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3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  <p:pic>
        <p:nvPicPr>
          <p:cNvPr id="2" name="图片 1" descr="piji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92344" y="1084143"/>
            <a:ext cx="2299970" cy="1645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3022198"/>
            <a:ext cx="2584450" cy="1918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105" y="3022198"/>
            <a:ext cx="2713990" cy="1918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580" y="5100320"/>
            <a:ext cx="2601595" cy="16249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035" y="5190490"/>
            <a:ext cx="3112135" cy="1443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31504" y="1124744"/>
            <a:ext cx="5976664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2.</a:t>
            </a: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画出动力臂和阻力臂。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05" y="3558540"/>
            <a:ext cx="972185" cy="1498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540" y="3646805"/>
            <a:ext cx="551180" cy="200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" y="2084705"/>
            <a:ext cx="5400675" cy="3324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630" y="1946275"/>
            <a:ext cx="54006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73888" y="1466689"/>
            <a:ext cx="8839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  点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 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：杠杆绕着转动的点。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73888" y="2175566"/>
            <a:ext cx="9711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  力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：促使杠杆转动的力。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73888" y="2894793"/>
            <a:ext cx="955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  力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：阻碍杠杆转动的力。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073888" y="3666175"/>
            <a:ext cx="9179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动力臂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：从支点到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动力作用线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距离。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77113" y="4331808"/>
            <a:ext cx="9412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阻力臂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：从支点到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阻力作用线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距离。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073888" y="5129343"/>
            <a:ext cx="90730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力的作用线：过力的作用点，沿力的方向的直线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813407" y="982980"/>
            <a:ext cx="5272547" cy="3039379"/>
            <a:chOff x="9961" y="-1701"/>
            <a:chExt cx="6272" cy="3615"/>
          </a:xfrm>
        </p:grpSpPr>
        <p:pic>
          <p:nvPicPr>
            <p:cNvPr id="17415" name="Picture 7" descr="C:\Users\Administrator\Desktop\图片1.png图片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flipH="1">
              <a:off x="9961" y="-1701"/>
              <a:ext cx="6272" cy="2994"/>
            </a:xfrm>
            <a:prstGeom prst="roundRect">
              <a:avLst/>
            </a:prstGeom>
            <a:noFill/>
            <a:ln w="19050">
              <a:noFill/>
            </a:ln>
          </p:spPr>
        </p:pic>
        <p:grpSp>
          <p:nvGrpSpPr>
            <p:cNvPr id="11273" name="组合 1"/>
            <p:cNvGrpSpPr/>
            <p:nvPr/>
          </p:nvGrpSpPr>
          <p:grpSpPr bwMode="auto">
            <a:xfrm>
              <a:off x="10371" y="-320"/>
              <a:ext cx="5439" cy="2234"/>
              <a:chOff x="5156" y="2878"/>
              <a:chExt cx="4080" cy="2234"/>
            </a:xfrm>
          </p:grpSpPr>
          <p:grpSp>
            <p:nvGrpSpPr>
              <p:cNvPr id="11276" name="组合 43013"/>
              <p:cNvGrpSpPr/>
              <p:nvPr/>
            </p:nvGrpSpPr>
            <p:grpSpPr bwMode="auto">
              <a:xfrm>
                <a:off x="5156" y="2878"/>
                <a:ext cx="918" cy="753"/>
                <a:chOff x="2062" y="1481"/>
                <a:chExt cx="367" cy="301"/>
              </a:xfrm>
            </p:grpSpPr>
            <p:cxnSp>
              <p:nvCxnSpPr>
                <p:cNvPr id="9" name="直接箭头连接符 8"/>
                <p:cNvCxnSpPr/>
                <p:nvPr/>
              </p:nvCxnSpPr>
              <p:spPr>
                <a:xfrm>
                  <a:off x="2285" y="1504"/>
                  <a:ext cx="0" cy="278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97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062" y="1481"/>
                  <a:ext cx="367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i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</a:t>
                  </a:r>
                  <a:r>
                    <a:rPr lang="en-US" altLang="zh-CN" sz="2800" b="1" baseline="-250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</a:t>
                  </a:r>
                  <a:endPara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277" name="组合 43016"/>
              <p:cNvGrpSpPr/>
              <p:nvPr/>
            </p:nvGrpSpPr>
            <p:grpSpPr bwMode="auto">
              <a:xfrm>
                <a:off x="8471" y="3881"/>
                <a:ext cx="765" cy="1231"/>
                <a:chOff x="3388" y="1882"/>
                <a:chExt cx="306" cy="492"/>
              </a:xfrm>
            </p:grpSpPr>
            <p:cxnSp>
              <p:nvCxnSpPr>
                <p:cNvPr id="15" name="直接箭头连接符 14"/>
                <p:cNvCxnSpPr/>
                <p:nvPr/>
              </p:nvCxnSpPr>
              <p:spPr>
                <a:xfrm>
                  <a:off x="3388" y="1882"/>
                  <a:ext cx="8" cy="43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95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3431" y="2126"/>
                  <a:ext cx="263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i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F</a:t>
                  </a:r>
                  <a:r>
                    <a:rPr lang="en-US" altLang="zh-CN" sz="2800" b="1" baseline="-250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</a:t>
                  </a:r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278" name="组合 43019"/>
              <p:cNvGrpSpPr/>
              <p:nvPr/>
            </p:nvGrpSpPr>
            <p:grpSpPr bwMode="auto">
              <a:xfrm>
                <a:off x="5713" y="3358"/>
                <a:ext cx="1875" cy="1143"/>
                <a:chOff x="2285" y="1706"/>
                <a:chExt cx="750" cy="457"/>
              </a:xfrm>
            </p:grpSpPr>
            <p:cxnSp>
              <p:nvCxnSpPr>
                <p:cNvPr id="13" name="直接连接符 12"/>
                <p:cNvCxnSpPr/>
                <p:nvPr/>
              </p:nvCxnSpPr>
              <p:spPr>
                <a:xfrm>
                  <a:off x="2290" y="1827"/>
                  <a:ext cx="744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290" name="组合 43021"/>
                <p:cNvGrpSpPr/>
                <p:nvPr/>
              </p:nvGrpSpPr>
              <p:grpSpPr bwMode="auto">
                <a:xfrm>
                  <a:off x="2285" y="1706"/>
                  <a:ext cx="750" cy="457"/>
                  <a:chOff x="2285" y="1706"/>
                  <a:chExt cx="750" cy="457"/>
                </a:xfrm>
              </p:grpSpPr>
              <p:cxnSp>
                <p:nvCxnSpPr>
                  <p:cNvPr id="11" name="直接连接符 10"/>
                  <p:cNvCxnSpPr/>
                  <p:nvPr/>
                </p:nvCxnSpPr>
                <p:spPr>
                  <a:xfrm>
                    <a:off x="2285" y="1706"/>
                    <a:ext cx="0" cy="36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292" name="左大括号 13"/>
                  <p:cNvSpPr/>
                  <p:nvPr/>
                </p:nvSpPr>
                <p:spPr bwMode="auto">
                  <a:xfrm rot="16200000" flipV="1">
                    <a:off x="2605" y="1519"/>
                    <a:ext cx="113" cy="746"/>
                  </a:xfrm>
                  <a:prstGeom prst="leftBrace">
                    <a:avLst>
                      <a:gd name="adj1" fmla="val 41475"/>
                      <a:gd name="adj2" fmla="val 50000"/>
                    </a:avLst>
                  </a:prstGeom>
                  <a:noFill/>
                  <a:ln w="1905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vert="eaVert" anchor="ctr"/>
                  <a:lstStyle/>
                  <a:p>
                    <a:pPr algn="ctr"/>
                    <a:endParaRPr lang="zh-CN" altLang="en-US" sz="28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1293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1" y="1915"/>
                    <a:ext cx="283" cy="2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800" b="1" i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l</a:t>
                    </a:r>
                    <a:r>
                      <a:rPr lang="en-US" altLang="zh-CN" sz="2800" b="1" baseline="-250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1</a:t>
                    </a:r>
                    <a:endParaRPr lang="zh-CN" altLang="en-US" sz="28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11279" name="组合 43025"/>
              <p:cNvGrpSpPr/>
              <p:nvPr/>
            </p:nvGrpSpPr>
            <p:grpSpPr bwMode="auto">
              <a:xfrm>
                <a:off x="7121" y="2896"/>
                <a:ext cx="595" cy="1025"/>
                <a:chOff x="2842" y="1488"/>
                <a:chExt cx="238" cy="410"/>
              </a:xfrm>
            </p:grpSpPr>
            <p:sp>
              <p:nvSpPr>
                <p:cNvPr id="7" name="等腰三角形 6"/>
                <p:cNvSpPr/>
                <p:nvPr/>
              </p:nvSpPr>
              <p:spPr>
                <a:xfrm>
                  <a:off x="3009" y="1818"/>
                  <a:ext cx="57" cy="80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buFontTx/>
                    <a:buNone/>
                    <a:defRPr/>
                  </a:pPr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88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2842" y="1488"/>
                  <a:ext cx="238" cy="2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b="1" i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o</a:t>
                  </a:r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280" name="组合 43029"/>
              <p:cNvGrpSpPr/>
              <p:nvPr/>
            </p:nvGrpSpPr>
            <p:grpSpPr bwMode="auto">
              <a:xfrm>
                <a:off x="7586" y="3057"/>
                <a:ext cx="885" cy="1278"/>
                <a:chOff x="3034" y="1553"/>
                <a:chExt cx="354" cy="511"/>
              </a:xfrm>
            </p:grpSpPr>
            <p:grpSp>
              <p:nvGrpSpPr>
                <p:cNvPr id="11281" name="组合 43030"/>
                <p:cNvGrpSpPr/>
                <p:nvPr/>
              </p:nvGrpSpPr>
              <p:grpSpPr bwMode="auto">
                <a:xfrm>
                  <a:off x="3034" y="1553"/>
                  <a:ext cx="354" cy="511"/>
                  <a:chOff x="3034" y="1553"/>
                  <a:chExt cx="354" cy="511"/>
                </a:xfrm>
              </p:grpSpPr>
              <p:cxnSp>
                <p:nvCxnSpPr>
                  <p:cNvPr id="18" name="直接连接符 17"/>
                  <p:cNvCxnSpPr/>
                  <p:nvPr/>
                </p:nvCxnSpPr>
                <p:spPr>
                  <a:xfrm>
                    <a:off x="3388" y="1553"/>
                    <a:ext cx="0" cy="36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284" name="组合 43032"/>
                  <p:cNvGrpSpPr/>
                  <p:nvPr/>
                </p:nvGrpSpPr>
                <p:grpSpPr bwMode="auto">
                  <a:xfrm>
                    <a:off x="3034" y="1692"/>
                    <a:ext cx="353" cy="372"/>
                    <a:chOff x="3034" y="1692"/>
                    <a:chExt cx="353" cy="372"/>
                  </a:xfrm>
                </p:grpSpPr>
                <p:sp>
                  <p:nvSpPr>
                    <p:cNvPr id="19" name="左大括号 18"/>
                    <p:cNvSpPr/>
                    <p:nvPr/>
                  </p:nvSpPr>
                  <p:spPr>
                    <a:xfrm rot="5400000">
                      <a:off x="3166" y="1560"/>
                      <a:ext cx="90" cy="353"/>
                    </a:xfrm>
                    <a:prstGeom prst="leftBrace">
                      <a:avLst>
                        <a:gd name="adj1" fmla="val 40185"/>
                        <a:gd name="adj2" fmla="val 50000"/>
                      </a:avLst>
                    </a:prstGeom>
                    <a:ln w="19050" cap="rnd">
                      <a:solidFill>
                        <a:srgbClr val="FF0000"/>
                      </a:solidFill>
                      <a:round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lang="zh-CN" alt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1286" name="Text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40" y="1816"/>
                      <a:ext cx="238" cy="24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eaLnBrk="1" hangingPunct="1"/>
                      <a:r>
                        <a:rPr lang="en-US" altLang="zh-CN" sz="2800" b="1" i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en-US" altLang="zh-CN" sz="2800" b="1" baseline="-25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11282" name="直接连接符 43035"/>
                <p:cNvSpPr>
                  <a:spLocks noChangeShapeType="1"/>
                </p:cNvSpPr>
                <p:nvPr/>
              </p:nvSpPr>
              <p:spPr bwMode="auto">
                <a:xfrm>
                  <a:off x="3034" y="1794"/>
                  <a:ext cx="354" cy="0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prstDash val="sys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7" name="组合 36"/>
          <p:cNvGrpSpPr/>
          <p:nvPr/>
        </p:nvGrpSpPr>
        <p:grpSpPr>
          <a:xfrm>
            <a:off x="0" y="459532"/>
            <a:ext cx="1641674" cy="523220"/>
            <a:chOff x="0" y="459532"/>
            <a:chExt cx="1641674" cy="52322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0" y="982752"/>
              <a:ext cx="1468909" cy="0"/>
            </a:xfrm>
            <a:prstGeom prst="line">
              <a:avLst/>
            </a:prstGeom>
            <a:ln w="38100">
              <a:solidFill>
                <a:srgbClr val="008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1"/>
            <p:cNvSpPr txBox="1">
              <a:spLocks noChangeArrowheads="1"/>
            </p:cNvSpPr>
            <p:nvPr/>
          </p:nvSpPr>
          <p:spPr bwMode="auto">
            <a:xfrm>
              <a:off x="551384" y="459532"/>
              <a:ext cx="10902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小结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28675" grpId="0" bldLvl="0" animBg="1"/>
      <p:bldP spid="28676" grpId="0" bldLvl="0" animBg="1"/>
      <p:bldP spid="28677" grpId="0" bldLvl="0" animBg="1"/>
      <p:bldP spid="28678" grpId="0" bldLvl="0" animBg="1"/>
      <p:bldP spid="2867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37354" y="2566103"/>
            <a:ext cx="3922183" cy="551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提出问题</a:t>
            </a: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74839" y="2492896"/>
            <a:ext cx="7848872" cy="11888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杠杆平衡时，动力、动力臂、阻力、阻力臂之间存在着怎样的关系？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67408" y="4146045"/>
            <a:ext cx="3367616" cy="507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猜想假设</a:t>
            </a: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US" altLang="zh-CN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31704" y="4074037"/>
            <a:ext cx="2641600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假设一：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59220" y="5333454"/>
            <a:ext cx="2641600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假设二：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735960" y="5298173"/>
            <a:ext cx="2246763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grpSp>
        <p:nvGrpSpPr>
          <p:cNvPr id="9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0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杠杆平衡条件</a:t>
              </a:r>
            </a:p>
          </p:txBody>
        </p:sp>
      </p:grp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807728" y="1145991"/>
            <a:ext cx="10297144" cy="6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杠杆平衡：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杠杆在动力和阻力作用下静止时，我们就说杠杆平衡。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5956300" y="3847734"/>
            <a:ext cx="1509395" cy="1104900"/>
            <a:chOff x="13535" y="6307"/>
            <a:chExt cx="2377" cy="1740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3535" y="6307"/>
              <a:ext cx="893" cy="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4398" y="6686"/>
              <a:ext cx="797" cy="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  <a:endPara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3574" y="7175"/>
              <a:ext cx="816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3609" y="7178"/>
              <a:ext cx="744" cy="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5020" y="6308"/>
              <a:ext cx="893" cy="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5059" y="7176"/>
              <a:ext cx="816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15094" y="7179"/>
              <a:ext cx="744" cy="8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1917" tIns="60958" rIns="121917" bIns="60958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i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800" baseline="-25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67408" y="829863"/>
            <a:ext cx="2508053" cy="510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实验器材</a:t>
            </a: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</a:p>
        </p:txBody>
      </p:sp>
      <p:pic>
        <p:nvPicPr>
          <p:cNvPr id="12308" name="Picture 20" descr="E:\罗梦\2017春下\人八物下\WL_8X 在 pc-7 上 在 pc-13 上\resource\8x121\jpg\07704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088" y="1492413"/>
            <a:ext cx="4729477" cy="32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>
            <a:spLocks noRot="1" noChangeArrowheads="1"/>
          </p:cNvSpPr>
          <p:nvPr/>
        </p:nvSpPr>
        <p:spPr bwMode="auto">
          <a:xfrm>
            <a:off x="983432" y="1471614"/>
            <a:ext cx="5256584" cy="4477666"/>
          </a:xfrm>
          <a:prstGeom prst="rect">
            <a:avLst/>
          </a:prstGeom>
          <a:noFill/>
          <a:ln>
            <a:noFill/>
          </a:ln>
        </p:spPr>
        <p:txBody>
          <a:bodyPr lIns="121917" tIns="60958" rIns="121917" bIns="60958"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1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实验注意事项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在实验前要通过调节杠杆两端的平衡螺母，使杠杆水平平衡。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挂钩码后，不能再动平衡螺母。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读数时，杠杆仍要求是处于水平平衡状态，以便直接读出力臂的长度。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39416" y="836712"/>
            <a:ext cx="2376170" cy="507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实验步骤</a:t>
            </a: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983432" y="1556792"/>
            <a:ext cx="5328592" cy="44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ea"/>
              <a:buAutoNum type="circleNumDbPlain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调节平衡螺母，使杠杆在水平位置平衡。</a:t>
            </a:r>
            <a:r>
              <a:rPr lang="zh-CN" altLang="en-US" sz="2800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保证力臂沿杠杆，便于测量；消除杠杆自重对实验结果的影响。</a:t>
            </a:r>
            <a:endParaRPr lang="en-US" altLang="zh-CN" sz="2800" dirty="0">
              <a:solidFill>
                <a:srgbClr val="0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ea"/>
              <a:buAutoNum type="circleNumDbPlain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杠杆两端挂上不同数量的钩码，移动钩码的位置，使杠杆水平平衡。将动力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、阻力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、动力臂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、阻力臂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记录在表格中。</a:t>
            </a:r>
          </a:p>
        </p:txBody>
      </p:sp>
      <p:pic>
        <p:nvPicPr>
          <p:cNvPr id="6" name="Picture 20" descr="E:\罗梦\2017春下\人八物下\WL_8X 在 pc-7 上 在 pc-13 上\resource\8x121\jpg\07704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088" y="1492413"/>
            <a:ext cx="4729477" cy="32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983432" y="1208203"/>
            <a:ext cx="5256584" cy="44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Font typeface="楷体_GB2312" panose="02010609030101010101" pitchFamily="49" charset="-122"/>
              <a:buAutoNum type="circleNumDbPlain" startAt="3"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改变阻力和阻力臂的大小，相应调节动力和动力臂的大小，再做几次实验。 </a:t>
            </a:r>
          </a:p>
          <a:p>
            <a:pPr>
              <a:lnSpc>
                <a:spcPct val="120000"/>
              </a:lnSpc>
              <a:spcAft>
                <a:spcPts val="1200"/>
              </a:spcAft>
              <a:buFont typeface="楷体_GB2312" panose="02010609030101010101" pitchFamily="49" charset="-122"/>
              <a:buAutoNum type="circleNumDbPlain" startAt="3"/>
              <a:defRPr/>
            </a:pP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在杠杆的一侧挂上钩码作为阻力，通过在其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位置上用弹簧测力计拉住杠杆的办法使杠杆平衡。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将动力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、阻力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、动力臂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、阻力臂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记录在表格中。</a:t>
            </a:r>
          </a:p>
        </p:txBody>
      </p:sp>
      <p:pic>
        <p:nvPicPr>
          <p:cNvPr id="6" name="Picture 20" descr="E:\罗梦\2017春下\人八物下\WL_8X 在 pc-7 上 在 pc-13 上\resource\8x121\jpg\077040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8088" y="1492413"/>
            <a:ext cx="4729477" cy="32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10484" y="1554068"/>
          <a:ext cx="9505056" cy="41071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0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spc="80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次数</a:t>
                      </a: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动力</a:t>
                      </a:r>
                      <a:r>
                        <a:rPr kumimoji="0" lang="en-US" altLang="zh-CN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 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/N</a:t>
                      </a:r>
                      <a:endParaRPr kumimoji="0" lang="zh-CN" altLang="en-US" sz="2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阻力</a:t>
                      </a:r>
                      <a:r>
                        <a:rPr kumimoji="0" lang="en-US" altLang="zh-CN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F</a:t>
                      </a:r>
                      <a:r>
                        <a:rPr kumimoji="0" lang="en-US" altLang="zh-CN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 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/N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动力臂</a:t>
                      </a:r>
                      <a:r>
                        <a:rPr kumimoji="0" lang="en-US" altLang="zh-CN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l</a:t>
                      </a:r>
                      <a:r>
                        <a:rPr kumimoji="0" lang="en-US" altLang="zh-CN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/m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阻力臂</a:t>
                      </a:r>
                      <a:r>
                        <a:rPr kumimoji="0" lang="en-US" altLang="zh-CN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l</a:t>
                      </a:r>
                      <a:r>
                        <a:rPr kumimoji="0" lang="en-US" altLang="zh-CN" sz="2800" b="0" i="1" u="none" strike="noStrike" cap="none" normalizeH="0" baseline="-25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  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/m</a:t>
                      </a: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anchor="ctr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</a:t>
                      </a: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5</a:t>
                      </a: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</a:t>
                      </a: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95400" y="836712"/>
            <a:ext cx="3585271" cy="510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记录和分析数据</a:t>
            </a:r>
            <a:r>
              <a:rPr lang="en-US" altLang="zh-CN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11624" y="22768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27848" y="227687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72064" y="22768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76320" y="230792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6792" y="283114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06792" y="346773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06792" y="40520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06792" y="4576277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38176" y="2883175"/>
            <a:ext cx="99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72064" y="288317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76320" y="289972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8177" y="3451985"/>
            <a:ext cx="9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62296" y="348947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76600" y="3489478"/>
            <a:ext cx="107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41619" y="4028358"/>
            <a:ext cx="99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72064" y="406855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76320" y="406855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38176" y="4578173"/>
            <a:ext cx="99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72064" y="461392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90092" y="4620428"/>
            <a:ext cx="113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0.15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3">
            <a:extLst>
              <a:ext uri="{FF2B5EF4-FFF2-40B4-BE49-F238E27FC236}">
                <a16:creationId xmlns:a16="http://schemas.microsoft.com/office/drawing/2014/main" id="{C42AF5A5-3F0B-403F-8784-8C1652D63062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8A55A55F-A6E7-4DA9-A305-419D4CE159FA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348E88E2-110F-4395-B767-0CCE36343F26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1FE72BD8-6A23-43E8-A2CA-EA3760DE83DB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D528F40F-3DC6-44B6-A7EE-2EBCD94F73D9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98328F6C-58BE-4756-A9C8-E3812795B724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DD8C48DF-FA1E-4252-B985-82FEFAC15381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AF46DF4B-C380-47C2-AB9D-4DC78087A83F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511AFB0-4112-4681-9D4A-4ED3DA77D664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8C2A0D5-AA9D-4867-80EE-784317704C5B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7B618D52-FD61-40BE-A78A-964256C4CF58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126499D5-8F52-464C-9842-81E6FDB87D99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FF2ED794-5EE1-40BB-A8A8-2AB4592C46DF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4438D436-4A70-4E56-AA06-F113F0B4521D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39172819-5C92-457D-978E-137C55D16A8C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A5B0B629-D033-43D5-85EF-C5DCBB360053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1A4107BB-C378-47D3-BF94-74B06B72A62B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E9015F3B-9213-4688-9303-F7D72895BA9D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5D9E91E6-216C-43B9-AC4E-701A0622B307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E1BDBCCD-A647-42C5-82F4-370E99020A41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31B5E4E9-6489-44A3-A5D1-3778C0F3402B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8EE9FAF1-7EAE-44BE-9EEC-715EC5316615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362E88AF-C3F3-438D-BA67-2378793B43B4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9595081-ED61-4E24-9279-24C95A28CBD8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B5F780CF-EA72-4D68-99C2-7D96CA3E4992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B949FE47-570E-4077-A908-A519DA052AEC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A09EDED5-6EF1-495A-81F3-F773A91D7B9D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5B6AA4BD-DBD2-4001-A877-68FF3EFFC87B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F286A26A-BE9B-47E0-880E-4CC7EC9B6905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EFC52D01-70B8-445B-9292-52D621C9A18E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A320A250-8B78-43CB-B5EC-15AE38C161F3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7434A188-5AA8-4D25-9046-34F47D076854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16AFC570-74FC-40C4-A31B-2C2E7462DFE6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AC0F47FC-4B20-40EB-A7F7-85D5535D83B9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6EE03946-0D0B-4E4C-A751-34B525E2DD17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33F4EF6F-6B86-4C96-AD98-7FE9FBECCBB0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8165CF99-E03C-420C-B732-6F52D31BB0FD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27CB08AF-62B3-4565-BECE-10CBE906FA0A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76783C5B-4E04-4AE1-ADB0-34EC65F4D20C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9D7486F5-2BF0-4E66-BA7F-24A227C7A6BD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54E8001E-847A-4477-B7E9-9EA5627E3372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978BD8FB-4B47-47FA-9420-AB6522E9BACC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3357B935-6713-4A36-BE78-693CACC5F6B6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6B652374-7A7B-402F-82C9-7EAFF7964778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082B5CD6-D189-4532-8552-CBE55253433A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9845FB94-634B-4CAF-8CB0-0387007E2EE1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6DB06CFA-B369-4AD5-84B9-FACD9D666F86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1B756437-094F-426C-9E59-DE54B8719DCC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3E41A565-6DE7-41C1-BA6F-8BA23C340D83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85210C8A-B55A-4026-AB2D-FE31926AFE49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628C964F-6002-435A-91EB-47E32D6B09CC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B17E78D4-1F5F-44F2-9A9E-2B7E0A40365B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914CAB6A-2F3A-4B0A-9547-C5E91EA38A65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D5268CCB-AA28-40BC-B6EE-42651798FA52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A62FAA0D-C219-4ACD-8060-C61AB1942392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B81DFF20-5AC7-44AE-9BE9-17A24F032E0D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4311CDC6-F62B-4272-BEC2-DB160DB47239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B7408C83-D45D-4B5B-8897-CED9A5F2FC22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80" name="矩形 23561"/>
          <p:cNvSpPr>
            <a:spLocks noChangeArrowheads="1"/>
          </p:cNvSpPr>
          <p:nvPr/>
        </p:nvSpPr>
        <p:spPr bwMode="auto">
          <a:xfrm>
            <a:off x="2105660" y="4909820"/>
            <a:ext cx="7508240" cy="1651764"/>
          </a:xfrm>
          <a:prstGeom prst="cloudCallout">
            <a:avLst>
              <a:gd name="adj1" fmla="val -20631"/>
              <a:gd name="adj2" fmla="val 12443"/>
            </a:avLst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使用这些工具时，都是为了省力吗？</a:t>
            </a:r>
          </a:p>
        </p:txBody>
      </p:sp>
      <p:grpSp>
        <p:nvGrpSpPr>
          <p:cNvPr id="4" name="组合 2"/>
          <p:cNvGrpSpPr/>
          <p:nvPr/>
        </p:nvGrpSpPr>
        <p:grpSpPr bwMode="auto">
          <a:xfrm>
            <a:off x="1324525" y="1125907"/>
            <a:ext cx="4658276" cy="3436572"/>
            <a:chOff x="767" y="3187"/>
            <a:chExt cx="5895" cy="5703"/>
          </a:xfrm>
        </p:grpSpPr>
        <p:pic>
          <p:nvPicPr>
            <p:cNvPr id="7178" name="图片 23555" descr="剪树枝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73" b="14348"/>
            <a:stretch>
              <a:fillRect/>
            </a:stretch>
          </p:blipFill>
          <p:spPr bwMode="auto">
            <a:xfrm>
              <a:off x="767" y="3187"/>
              <a:ext cx="5895" cy="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文本框 2"/>
            <p:cNvSpPr txBox="1">
              <a:spLocks noChangeArrowheads="1"/>
            </p:cNvSpPr>
            <p:nvPr/>
          </p:nvSpPr>
          <p:spPr bwMode="auto">
            <a:xfrm>
              <a:off x="2687" y="8022"/>
              <a:ext cx="2195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楷体" panose="02010609060101010101" charset="-122"/>
                </a:rPr>
                <a:t>树枝剪</a:t>
              </a:r>
            </a:p>
          </p:txBody>
        </p:sp>
      </p:grpSp>
      <p:sp>
        <p:nvSpPr>
          <p:cNvPr id="7177" name="文本框 3"/>
          <p:cNvSpPr txBox="1">
            <a:spLocks noChangeArrowheads="1"/>
          </p:cNvSpPr>
          <p:nvPr/>
        </p:nvSpPr>
        <p:spPr bwMode="auto">
          <a:xfrm>
            <a:off x="8166100" y="4078605"/>
            <a:ext cx="11468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船浆</a:t>
            </a:r>
          </a:p>
        </p:txBody>
      </p:sp>
      <p:grpSp>
        <p:nvGrpSpPr>
          <p:cNvPr id="9" name="组合 9"/>
          <p:cNvGrpSpPr/>
          <p:nvPr/>
        </p:nvGrpSpPr>
        <p:grpSpPr bwMode="auto">
          <a:xfrm>
            <a:off x="-101600" y="404813"/>
            <a:ext cx="3044825" cy="521970"/>
            <a:chOff x="0" y="623478"/>
            <a:chExt cx="2683951" cy="458063"/>
          </a:xfrm>
        </p:grpSpPr>
        <p:grpSp>
          <p:nvGrpSpPr>
            <p:cNvPr id="10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文本框 11"/>
            <p:cNvSpPr txBox="1">
              <a:spLocks noChangeArrowheads="1"/>
            </p:cNvSpPr>
            <p:nvPr/>
          </p:nvSpPr>
          <p:spPr bwMode="auto">
            <a:xfrm>
              <a:off x="771881" y="623478"/>
              <a:ext cx="1912070" cy="45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观察与思考</a:t>
              </a:r>
            </a:p>
          </p:txBody>
        </p:sp>
      </p:grpSp>
      <p:pic>
        <p:nvPicPr>
          <p:cNvPr id="14" name="Picture 24" descr="赛艇的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843" y="1126510"/>
            <a:ext cx="4602904" cy="2849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bldLvl="0" animBg="1"/>
      <p:bldP spid="71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>
            <a:extLst>
              <a:ext uri="{FF2B5EF4-FFF2-40B4-BE49-F238E27FC236}">
                <a16:creationId xmlns:a16="http://schemas.microsoft.com/office/drawing/2014/main" id="{A627B5F1-EDC3-4EDD-A812-D5D5A30444D5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380D39C4-D7C8-4259-9931-59D39DAEAC18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24433BA2-E8D3-41EE-9B25-4CD3E4564E5B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41C57AF-5A92-450E-A112-D63102128E25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9919B383-86F9-4CFD-80A6-E5F7D679A997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1023CB2B-66DE-42AE-8CDE-0F651AC0228E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B3FF31F0-655A-4948-9263-C3B22367038D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CCA640C7-AEB5-4688-BEF7-23B11C12596B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2F602EBD-18F2-4FA2-BDE2-863F7BC28B70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921ED70A-753E-4FB4-AB56-D6CC89C96A49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FDF6ED5-2396-4082-A22A-8E7F362180A0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BD5985A1-478E-4B64-8064-235D91C63BD5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FB4F53F2-AAC6-4102-9FA6-161A3E2BBFBC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0020B0A9-62E6-4AF9-85CF-FB118266C109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9C0925B7-4805-46D0-BC3E-75173478F763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F09C120-694F-4068-B451-B5DA86A8CAA0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093AF231-5E71-49AB-A235-D4AF39BA3F69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0BF00063-2265-4836-A159-A143EFAEF629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0AAA0310-3B46-4558-9A4F-997B0D43A25F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72FA3301-B33C-48A2-836D-B393DFD21C06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C22A79DF-1425-4DDA-86AB-AAED8EEB87DF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62205598-7F93-4C6B-96DE-2434CBC8DA99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12C1B820-B280-43EB-986A-B7D8F232744A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08381941-D8C3-4C9E-9BEF-C2BE69C03C25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1BC727C0-7CB6-4DA6-B7A1-C29FC2E26F38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CFE8AC12-0E2B-4235-AC82-4447F2ECF465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BD2F6550-23B0-4956-92F8-FF5A33BED3CB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2CFD0428-4E0A-4A17-AFB8-B4358CF56855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987D89C0-D75E-4E9D-964C-B3EB00D3EE20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919CAAC5-2262-4AB6-A36A-07E081DAEBD3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9CFA3BDA-CB1D-4A03-9FEB-F609493A81B4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4794A21E-2222-4208-810C-E6E19E13B556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F2C1F5D5-0D61-48A7-BEB8-DC113CE54DE2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8123FF7-A75F-41D1-8441-58A8A5AC8450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874E5156-DEAC-46F2-BDBC-100DCF39886F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06712021-5D84-4AE8-ABC2-786F2497C3CC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A4D92FB2-CE01-430A-A828-1167EB964D92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E743C3FA-4DDA-42D6-B4B7-24DB3561F984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CB25244C-19A6-49D5-9A25-01EAF57C5B83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C0062EA5-BFEB-4EA6-BD38-A77C4F50808F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5E0A795C-A70D-4B35-97FB-B077E14757B3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51A83CD3-0BB4-41C5-9CA6-326340B90908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59E394FF-ADB6-4696-A044-0AD5D7DEB8DE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1FD96AAA-E682-4BF5-B8E0-8DDF17964D51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A9EC5EAF-A7CF-4658-AF5F-D89C273E8BF7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B175E687-9556-4A67-BA83-2844BFC7C8EE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8B7E5044-F0AD-408C-8E60-5CD6F62938EB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6C7BF1B3-197D-4DCB-A1A0-37BF91C64282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60247470-F607-48F6-B079-5F9B5A78460E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77060C63-3E87-42FD-AB0B-8B20AD162C31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9F6F7FED-D338-4374-9AF9-1EFD012F9A71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3367075C-4AF1-40C8-9EF3-F3620877226F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18FA06E3-FC05-4177-A688-A1EC2568A833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EEA895B4-7038-4C95-88BD-8AE94655B4B0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013E658B-6F5F-4E1F-86E2-D2D5008F9A7F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B0E5383F-0E03-4132-B4E4-67507078F6AC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85FDC173-BAB2-4107-BED1-A7145B77BF72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0AC3FC10-BBD0-498D-9A19-C4256486D9E5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816080" y="1558151"/>
            <a:ext cx="5231904" cy="323900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>
            <a:fillRect/>
          </a:stretch>
        </p:blipFill>
        <p:spPr bwMode="auto">
          <a:xfrm>
            <a:off x="1127448" y="1378558"/>
            <a:ext cx="5293773" cy="36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2063552" y="5199583"/>
            <a:ext cx="332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演示：杠杆平衡的条件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464" y="1558151"/>
            <a:ext cx="4968551" cy="2862803"/>
          </a:xfrm>
          <a:prstGeom prst="rect">
            <a:avLst/>
          </a:prstGeom>
        </p:spPr>
      </p:pic>
      <p:sp>
        <p:nvSpPr>
          <p:cNvPr id="12" name="任意多边形: 形状 12">
            <a:hlinkClick r:id="rId5" action="ppaction://hlinkfile"/>
          </p:cNvPr>
          <p:cNvSpPr/>
          <p:nvPr/>
        </p:nvSpPr>
        <p:spPr>
          <a:xfrm>
            <a:off x="3359696" y="2646652"/>
            <a:ext cx="752848" cy="752848"/>
          </a:xfrm>
          <a:custGeom>
            <a:avLst/>
            <a:gdLst>
              <a:gd name="connsiteX0" fmla="*/ 342284 w 936104"/>
              <a:gd name="connsiteY0" fmla="*/ 242052 h 936104"/>
              <a:gd name="connsiteX1" fmla="*/ 731941 w 936104"/>
              <a:gd name="connsiteY1" fmla="*/ 468053 h 936104"/>
              <a:gd name="connsiteX2" fmla="*/ 342284 w 936104"/>
              <a:gd name="connsiteY2" fmla="*/ 694054 h 936104"/>
              <a:gd name="connsiteX3" fmla="*/ 468052 w 936104"/>
              <a:gd name="connsiteY3" fmla="*/ 59688 h 936104"/>
              <a:gd name="connsiteX4" fmla="*/ 59688 w 936104"/>
              <a:gd name="connsiteY4" fmla="*/ 468052 h 936104"/>
              <a:gd name="connsiteX5" fmla="*/ 468052 w 936104"/>
              <a:gd name="connsiteY5" fmla="*/ 876416 h 936104"/>
              <a:gd name="connsiteX6" fmla="*/ 876416 w 936104"/>
              <a:gd name="connsiteY6" fmla="*/ 468052 h 936104"/>
              <a:gd name="connsiteX7" fmla="*/ 468052 w 936104"/>
              <a:gd name="connsiteY7" fmla="*/ 59688 h 936104"/>
              <a:gd name="connsiteX8" fmla="*/ 468052 w 936104"/>
              <a:gd name="connsiteY8" fmla="*/ 0 h 936104"/>
              <a:gd name="connsiteX9" fmla="*/ 936104 w 936104"/>
              <a:gd name="connsiteY9" fmla="*/ 468052 h 936104"/>
              <a:gd name="connsiteX10" fmla="*/ 468052 w 936104"/>
              <a:gd name="connsiteY10" fmla="*/ 936104 h 936104"/>
              <a:gd name="connsiteX11" fmla="*/ 0 w 936104"/>
              <a:gd name="connsiteY11" fmla="*/ 468052 h 936104"/>
              <a:gd name="connsiteX12" fmla="*/ 468052 w 936104"/>
              <a:gd name="connsiteY12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104" h="936104">
                <a:moveTo>
                  <a:pt x="342284" y="242052"/>
                </a:moveTo>
                <a:lnTo>
                  <a:pt x="731941" y="468053"/>
                </a:lnTo>
                <a:lnTo>
                  <a:pt x="342284" y="694054"/>
                </a:lnTo>
                <a:close/>
                <a:moveTo>
                  <a:pt x="468052" y="59688"/>
                </a:moveTo>
                <a:cubicBezTo>
                  <a:pt x="242519" y="59688"/>
                  <a:pt x="59688" y="242519"/>
                  <a:pt x="59688" y="468052"/>
                </a:cubicBezTo>
                <a:cubicBezTo>
                  <a:pt x="59688" y="693585"/>
                  <a:pt x="242519" y="876416"/>
                  <a:pt x="468052" y="876416"/>
                </a:cubicBezTo>
                <a:cubicBezTo>
                  <a:pt x="693585" y="876416"/>
                  <a:pt x="876416" y="693585"/>
                  <a:pt x="876416" y="468052"/>
                </a:cubicBezTo>
                <a:cubicBezTo>
                  <a:pt x="876416" y="242519"/>
                  <a:pt x="693585" y="59688"/>
                  <a:pt x="468052" y="59688"/>
                </a:cubicBezTo>
                <a:close/>
                <a:moveTo>
                  <a:pt x="468052" y="0"/>
                </a:moveTo>
                <a:cubicBezTo>
                  <a:pt x="726550" y="0"/>
                  <a:pt x="936104" y="209554"/>
                  <a:pt x="936104" y="468052"/>
                </a:cubicBezTo>
                <a:cubicBezTo>
                  <a:pt x="936104" y="726550"/>
                  <a:pt x="726550" y="936104"/>
                  <a:pt x="468052" y="936104"/>
                </a:cubicBez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圆角矩形 7"/>
          <p:cNvSpPr>
            <a:spLocks noChangeArrowheads="1"/>
          </p:cNvSpPr>
          <p:nvPr/>
        </p:nvSpPr>
        <p:spPr bwMode="auto">
          <a:xfrm>
            <a:off x="7231747" y="2456495"/>
            <a:ext cx="4480877" cy="1115814"/>
          </a:xfrm>
          <a:prstGeom prst="roundRect">
            <a:avLst>
              <a:gd name="adj" fmla="val 16806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杠杆平衡时，动力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动力臂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阻力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阻力臂。</a:t>
            </a:r>
          </a:p>
        </p:txBody>
      </p:sp>
      <p:sp>
        <p:nvSpPr>
          <p:cNvPr id="7" name="圆角矩形 7"/>
          <p:cNvSpPr>
            <a:spLocks noChangeArrowheads="1"/>
          </p:cNvSpPr>
          <p:nvPr/>
        </p:nvSpPr>
        <p:spPr bwMode="auto">
          <a:xfrm>
            <a:off x="7231747" y="1699454"/>
            <a:ext cx="1587743" cy="739390"/>
          </a:xfrm>
          <a:prstGeom prst="roundRect">
            <a:avLst>
              <a:gd name="adj" fmla="val 16806"/>
            </a:avLst>
          </a:prstGeom>
          <a:noFill/>
          <a:ln w="25400">
            <a:noFill/>
            <a:round/>
          </a:ln>
        </p:spPr>
        <p:txBody>
          <a:bodyPr anchor="ctr"/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3B8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735803" y="3845163"/>
            <a:ext cx="3051175" cy="735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40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en-US" altLang="zh-CN" sz="40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40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40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40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4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en-US" altLang="zh-CN" sz="40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40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罗梦\2017春下\人八物下\WL_8X 在 pc-7 上 在 pc-13 上\resource\8x121\jpg\0780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1628800"/>
            <a:ext cx="3331633" cy="404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3392" y="1052736"/>
            <a:ext cx="7145867" cy="4645025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一位物理老师利用杠杆定理，仅用小小的弹簧测力计就测出了一头大象的质量（如右图）。测量是利用了一根长度为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的槽钢作为杠杆。吊钩固定点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为支点。弹簧测力计示数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200N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。测得动力臂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，阻力臂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i="1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6cm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。若不计槽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和铁笼的质量，请你估算大象的质量。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8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10N/kg)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507480" y="1364934"/>
            <a:ext cx="2893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2800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得：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075892" y="841694"/>
            <a:ext cx="1151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解：</a:t>
            </a: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6526531" y="1968184"/>
            <a:ext cx="2484967" cy="1050925"/>
            <a:chOff x="0" y="0"/>
            <a:chExt cx="1174" cy="662"/>
          </a:xfrm>
        </p:grpSpPr>
        <p:sp>
          <p:nvSpPr>
            <p:cNvPr id="18463" name="Rectangle 12"/>
            <p:cNvSpPr>
              <a:spLocks noChangeArrowheads="1"/>
            </p:cNvSpPr>
            <p:nvPr/>
          </p:nvSpPr>
          <p:spPr bwMode="auto">
            <a:xfrm>
              <a:off x="0" y="154"/>
              <a:ext cx="2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464" name="Rectangle 13"/>
            <p:cNvSpPr>
              <a:spLocks noChangeArrowheads="1"/>
            </p:cNvSpPr>
            <p:nvPr/>
          </p:nvSpPr>
          <p:spPr bwMode="auto">
            <a:xfrm>
              <a:off x="295" y="215"/>
              <a:ext cx="21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</a:p>
          </p:txBody>
        </p:sp>
        <p:sp>
          <p:nvSpPr>
            <p:cNvPr id="18465" name="Rectangle 14"/>
            <p:cNvSpPr>
              <a:spLocks noChangeArrowheads="1"/>
            </p:cNvSpPr>
            <p:nvPr/>
          </p:nvSpPr>
          <p:spPr bwMode="auto">
            <a:xfrm>
              <a:off x="639" y="0"/>
              <a:ext cx="4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l</a:t>
              </a:r>
              <a:r>
                <a:rPr lang="en-US" altLang="zh-CN" sz="2800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8466" name="Rectangle 15"/>
            <p:cNvSpPr>
              <a:spLocks noChangeArrowheads="1"/>
            </p:cNvSpPr>
            <p:nvPr/>
          </p:nvSpPr>
          <p:spPr bwMode="auto">
            <a:xfrm>
              <a:off x="727" y="332"/>
              <a:ext cx="20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altLang="zh-CN" sz="2800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467" name="Line 16"/>
            <p:cNvSpPr>
              <a:spLocks noChangeShapeType="1"/>
            </p:cNvSpPr>
            <p:nvPr/>
          </p:nvSpPr>
          <p:spPr bwMode="auto">
            <a:xfrm>
              <a:off x="558" y="347"/>
              <a:ext cx="61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Group 17"/>
          <p:cNvGrpSpPr/>
          <p:nvPr/>
        </p:nvGrpSpPr>
        <p:grpSpPr bwMode="auto">
          <a:xfrm>
            <a:off x="8994565" y="2117409"/>
            <a:ext cx="3450167" cy="1042987"/>
            <a:chOff x="-5" y="0"/>
            <a:chExt cx="1630" cy="657"/>
          </a:xfrm>
        </p:grpSpPr>
        <p:sp>
          <p:nvSpPr>
            <p:cNvPr id="18459" name="Rectangle 18"/>
            <p:cNvSpPr>
              <a:spLocks noChangeArrowheads="1"/>
            </p:cNvSpPr>
            <p:nvPr/>
          </p:nvSpPr>
          <p:spPr bwMode="auto">
            <a:xfrm>
              <a:off x="-5" y="116"/>
              <a:ext cx="21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</a:p>
          </p:txBody>
        </p:sp>
        <p:sp>
          <p:nvSpPr>
            <p:cNvPr id="18460" name="Rectangle 19"/>
            <p:cNvSpPr>
              <a:spLocks noChangeArrowheads="1"/>
            </p:cNvSpPr>
            <p:nvPr/>
          </p:nvSpPr>
          <p:spPr bwMode="auto">
            <a:xfrm>
              <a:off x="363" y="0"/>
              <a:ext cx="12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200N×9m</a:t>
              </a:r>
              <a:endParaRPr lang="en-US" altLang="zh-CN"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61" name="Rectangle 20"/>
            <p:cNvSpPr>
              <a:spLocks noChangeArrowheads="1"/>
            </p:cNvSpPr>
            <p:nvPr/>
          </p:nvSpPr>
          <p:spPr bwMode="auto">
            <a:xfrm>
              <a:off x="536" y="327"/>
              <a:ext cx="5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0.06m</a:t>
              </a:r>
              <a:endParaRPr lang="zh-CN" altLang="en-US" sz="2800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62" name="Line 21"/>
            <p:cNvSpPr>
              <a:spLocks noChangeShapeType="1"/>
            </p:cNvSpPr>
            <p:nvPr/>
          </p:nvSpPr>
          <p:spPr bwMode="auto">
            <a:xfrm flipV="1">
              <a:off x="295" y="316"/>
              <a:ext cx="1048" cy="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9003877" y="3167064"/>
            <a:ext cx="1848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=3×10</a:t>
            </a:r>
            <a:r>
              <a:rPr lang="zh-CN" altLang="en-US" sz="2800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</a:p>
        </p:txBody>
      </p:sp>
      <p:grpSp>
        <p:nvGrpSpPr>
          <p:cNvPr id="4" name="Group 23"/>
          <p:cNvGrpSpPr/>
          <p:nvPr/>
        </p:nvGrpSpPr>
        <p:grpSpPr bwMode="auto">
          <a:xfrm>
            <a:off x="6454141" y="3910013"/>
            <a:ext cx="1742016" cy="933450"/>
            <a:chOff x="98" y="0"/>
            <a:chExt cx="823" cy="588"/>
          </a:xfrm>
        </p:grpSpPr>
        <p:sp>
          <p:nvSpPr>
            <p:cNvPr id="18454" name="Rectangle 24"/>
            <p:cNvSpPr>
              <a:spLocks noChangeArrowheads="1"/>
            </p:cNvSpPr>
            <p:nvPr/>
          </p:nvSpPr>
          <p:spPr bwMode="auto">
            <a:xfrm>
              <a:off x="98" y="152"/>
              <a:ext cx="25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</a:t>
              </a:r>
              <a:endParaRPr lang="en-US" altLang="zh-CN" sz="2800" i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5" name="Rectangle 25"/>
            <p:cNvSpPr>
              <a:spLocks noChangeArrowheads="1"/>
            </p:cNvSpPr>
            <p:nvPr/>
          </p:nvSpPr>
          <p:spPr bwMode="auto">
            <a:xfrm>
              <a:off x="295" y="131"/>
              <a:ext cx="21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</a:p>
          </p:txBody>
        </p:sp>
        <p:sp>
          <p:nvSpPr>
            <p:cNvPr id="18456" name="Rectangle 26"/>
            <p:cNvSpPr>
              <a:spLocks noChangeArrowheads="1"/>
            </p:cNvSpPr>
            <p:nvPr/>
          </p:nvSpPr>
          <p:spPr bwMode="auto">
            <a:xfrm>
              <a:off x="603" y="0"/>
              <a:ext cx="2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800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8457" name="Rectangle 27"/>
            <p:cNvSpPr>
              <a:spLocks noChangeArrowheads="1"/>
            </p:cNvSpPr>
            <p:nvPr/>
          </p:nvSpPr>
          <p:spPr bwMode="auto">
            <a:xfrm>
              <a:off x="628" y="258"/>
              <a:ext cx="2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i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en-US" altLang="zh-CN" sz="2800" i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8" name="Line 28"/>
            <p:cNvSpPr>
              <a:spLocks noChangeShapeType="1"/>
            </p:cNvSpPr>
            <p:nvPr/>
          </p:nvSpPr>
          <p:spPr bwMode="auto">
            <a:xfrm>
              <a:off x="526" y="309"/>
              <a:ext cx="395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29"/>
          <p:cNvGrpSpPr/>
          <p:nvPr/>
        </p:nvGrpSpPr>
        <p:grpSpPr bwMode="auto">
          <a:xfrm>
            <a:off x="8263891" y="3951288"/>
            <a:ext cx="2836333" cy="1058862"/>
            <a:chOff x="0" y="0"/>
            <a:chExt cx="1340" cy="667"/>
          </a:xfrm>
        </p:grpSpPr>
        <p:sp>
          <p:nvSpPr>
            <p:cNvPr id="18450" name="Rectangle 30"/>
            <p:cNvSpPr>
              <a:spLocks noChangeArrowheads="1"/>
            </p:cNvSpPr>
            <p:nvPr/>
          </p:nvSpPr>
          <p:spPr bwMode="auto">
            <a:xfrm>
              <a:off x="0" y="98"/>
              <a:ext cx="21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=</a:t>
              </a:r>
            </a:p>
          </p:txBody>
        </p:sp>
        <p:sp>
          <p:nvSpPr>
            <p:cNvPr id="18451" name="Rectangle 31"/>
            <p:cNvSpPr>
              <a:spLocks noChangeArrowheads="1"/>
            </p:cNvSpPr>
            <p:nvPr/>
          </p:nvSpPr>
          <p:spPr bwMode="auto">
            <a:xfrm>
              <a:off x="408" y="337"/>
              <a:ext cx="69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10N/kg</a:t>
              </a:r>
              <a:endParaRPr lang="en-US" altLang="zh-CN" sz="28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2" name="Line 32"/>
            <p:cNvSpPr>
              <a:spLocks noChangeShapeType="1"/>
            </p:cNvSpPr>
            <p:nvPr/>
          </p:nvSpPr>
          <p:spPr bwMode="auto">
            <a:xfrm flipV="1">
              <a:off x="295" y="325"/>
              <a:ext cx="1045" cy="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3" name="Rectangle 33"/>
            <p:cNvSpPr>
              <a:spLocks noChangeArrowheads="1"/>
            </p:cNvSpPr>
            <p:nvPr/>
          </p:nvSpPr>
          <p:spPr bwMode="auto">
            <a:xfrm>
              <a:off x="432" y="0"/>
              <a:ext cx="7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3×10</a:t>
              </a:r>
              <a:r>
                <a:rPr lang="zh-CN" altLang="en-US" sz="2800" baseline="30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</a:p>
          </p:txBody>
        </p:sp>
      </p:grp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8300085" y="5316539"/>
            <a:ext cx="283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=3×10</a:t>
            </a:r>
            <a:r>
              <a:rPr lang="zh-CN" altLang="en-US" sz="2800" baseline="30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kg = 3 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330"/>
            <a:ext cx="6308725" cy="3893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6" grpId="0"/>
      <p:bldP spid="45078" grpId="0"/>
      <p:bldP spid="450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983432" y="1052737"/>
            <a:ext cx="1008112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如图所示，杠杆处于水平位置平衡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  <a:r>
              <a:rPr kumimoji="0" lang="zh-CN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若将两边所挂的钩码各减去一个，杠杆将（　　）</a:t>
            </a:r>
            <a:endParaRPr kumimoji="0" lang="zh-CN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3009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60096" y="2561780"/>
            <a:ext cx="3546322" cy="2080245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11424" y="2561780"/>
            <a:ext cx="8064896" cy="260154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．仍继续保持水平平衡	</a:t>
            </a:r>
            <a:endParaRPr kumimoji="0" lang="zh-CN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．右端上升，左端下降	</a:t>
            </a:r>
            <a:endParaRPr kumimoji="0" lang="zh-CN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．右端下降，左端上升	</a:t>
            </a:r>
            <a:endParaRPr kumimoji="0" lang="zh-CN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．无法确定杠杆的运动状态</a:t>
            </a:r>
            <a:endParaRPr kumimoji="0" lang="zh-CN" altLang="en-US" sz="2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34283" y="1884711"/>
            <a:ext cx="425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7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/>
          <p:cNvSpPr txBox="1">
            <a:spLocks noChangeArrowheads="1"/>
          </p:cNvSpPr>
          <p:nvPr/>
        </p:nvSpPr>
        <p:spPr bwMode="auto">
          <a:xfrm>
            <a:off x="1088342" y="2647721"/>
            <a:ext cx="1123305" cy="2103129"/>
          </a:xfrm>
          <a:prstGeom prst="roundRect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rIns="0" bIns="36000">
            <a:spAutoFit/>
          </a:bodyPr>
          <a:lstStyle>
            <a:defPPr>
              <a:defRPr lang="zh-CN"/>
            </a:defPPr>
            <a:lvl1pPr eaLnBrk="1" hangingPunct="1"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杠杆及其平衡条件</a:t>
            </a:r>
          </a:p>
        </p:txBody>
      </p:sp>
      <p:sp>
        <p:nvSpPr>
          <p:cNvPr id="19459" name="文本框 2"/>
          <p:cNvSpPr txBox="1">
            <a:spLocks noChangeArrowheads="1"/>
          </p:cNvSpPr>
          <p:nvPr/>
        </p:nvSpPr>
        <p:spPr bwMode="auto">
          <a:xfrm>
            <a:off x="3123929" y="1279807"/>
            <a:ext cx="100811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杠杆</a:t>
            </a:r>
          </a:p>
        </p:txBody>
      </p:sp>
      <p:sp>
        <p:nvSpPr>
          <p:cNvPr id="19460" name="文本框 3"/>
          <p:cNvSpPr txBox="1">
            <a:spLocks noChangeArrowheads="1"/>
          </p:cNvSpPr>
          <p:nvPr/>
        </p:nvSpPr>
        <p:spPr bwMode="auto">
          <a:xfrm>
            <a:off x="4780112" y="1064363"/>
            <a:ext cx="5885293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在力的作用下，能绕固定点转动的硬棒，叫做杠杆</a:t>
            </a: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5333793" y="2210622"/>
            <a:ext cx="226609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支  点</a:t>
            </a:r>
            <a:r>
              <a:rPr lang="en-US" altLang="zh-CN" dirty="0"/>
              <a:t>(O)</a:t>
            </a:r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5333793" y="2873258"/>
            <a:ext cx="226609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动  力</a:t>
            </a:r>
            <a:r>
              <a:rPr lang="en-US" altLang="zh-CN" dirty="0"/>
              <a:t>(F</a:t>
            </a:r>
            <a:r>
              <a:rPr lang="en-US" altLang="zh-CN" baseline="-25000" dirty="0"/>
              <a:t>1</a:t>
            </a:r>
            <a:r>
              <a:rPr lang="en-US" altLang="zh-CN" dirty="0"/>
              <a:t>)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5339283" y="3516283"/>
            <a:ext cx="2260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阻  力</a:t>
            </a:r>
            <a:r>
              <a:rPr lang="en-US" altLang="zh-CN" dirty="0"/>
              <a:t>(F</a:t>
            </a:r>
            <a:r>
              <a:rPr lang="en-US" altLang="zh-CN" baseline="-25000" dirty="0"/>
              <a:t>2</a:t>
            </a:r>
            <a:r>
              <a:rPr lang="en-US" altLang="zh-CN" dirty="0"/>
              <a:t>)</a:t>
            </a:r>
          </a:p>
        </p:txBody>
      </p:sp>
      <p:sp>
        <p:nvSpPr>
          <p:cNvPr id="19464" name="Text Box 5"/>
          <p:cNvSpPr txBox="1">
            <a:spLocks noChangeArrowheads="1"/>
          </p:cNvSpPr>
          <p:nvPr/>
        </p:nvSpPr>
        <p:spPr bwMode="auto">
          <a:xfrm>
            <a:off x="5339283" y="4159020"/>
            <a:ext cx="2260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动力臂</a:t>
            </a:r>
            <a:r>
              <a:rPr lang="en-US" altLang="zh-CN" dirty="0"/>
              <a:t>(l</a:t>
            </a:r>
            <a:r>
              <a:rPr lang="en-US" altLang="zh-CN" baseline="-25000" dirty="0"/>
              <a:t>1</a:t>
            </a:r>
            <a:r>
              <a:rPr lang="en-US" altLang="zh-CN" dirty="0"/>
              <a:t>)</a:t>
            </a:r>
          </a:p>
        </p:txBody>
      </p:sp>
      <p:sp>
        <p:nvSpPr>
          <p:cNvPr id="19465" name="Text Box 6"/>
          <p:cNvSpPr txBox="1">
            <a:spLocks noChangeArrowheads="1"/>
          </p:cNvSpPr>
          <p:nvPr/>
        </p:nvSpPr>
        <p:spPr bwMode="auto">
          <a:xfrm>
            <a:off x="5333793" y="4791986"/>
            <a:ext cx="226609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阻力臂</a:t>
            </a:r>
            <a:r>
              <a:rPr lang="en-US" altLang="zh-CN" dirty="0"/>
              <a:t>(l</a:t>
            </a:r>
            <a:r>
              <a:rPr lang="en-US" altLang="zh-CN" baseline="-25000" dirty="0"/>
              <a:t>2</a:t>
            </a:r>
            <a:r>
              <a:rPr lang="en-US" altLang="zh-CN" dirty="0"/>
              <a:t>)</a:t>
            </a:r>
          </a:p>
        </p:txBody>
      </p:sp>
      <p:sp>
        <p:nvSpPr>
          <p:cNvPr id="19466" name="文本框 4"/>
          <p:cNvSpPr txBox="1">
            <a:spLocks noChangeArrowheads="1"/>
          </p:cNvSpPr>
          <p:nvPr/>
        </p:nvSpPr>
        <p:spPr bwMode="auto">
          <a:xfrm>
            <a:off x="3031251" y="3180123"/>
            <a:ext cx="150071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杠杆的五要素</a:t>
            </a:r>
            <a:endParaRPr lang="en-US" altLang="zh-CN" dirty="0"/>
          </a:p>
        </p:txBody>
      </p:sp>
      <p:sp>
        <p:nvSpPr>
          <p:cNvPr id="19467" name="文本框 5"/>
          <p:cNvSpPr txBox="1">
            <a:spLocks noChangeArrowheads="1"/>
          </p:cNvSpPr>
          <p:nvPr/>
        </p:nvSpPr>
        <p:spPr bwMode="auto">
          <a:xfrm>
            <a:off x="2855640" y="5445224"/>
            <a:ext cx="283579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zh-CN" altLang="en-US" dirty="0"/>
              <a:t>杠杆的平衡条件</a:t>
            </a:r>
          </a:p>
        </p:txBody>
      </p:sp>
      <p:sp>
        <p:nvSpPr>
          <p:cNvPr id="19468" name="文本框 7"/>
          <p:cNvSpPr txBox="1">
            <a:spLocks noChangeArrowheads="1"/>
          </p:cNvSpPr>
          <p:nvPr/>
        </p:nvSpPr>
        <p:spPr bwMode="auto">
          <a:xfrm>
            <a:off x="6410117" y="5445224"/>
            <a:ext cx="18182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r>
              <a:rPr lang="en-US" altLang="zh-CN" dirty="0"/>
              <a:t>F</a:t>
            </a:r>
            <a:r>
              <a:rPr lang="en-US" altLang="zh-CN" baseline="-25000" dirty="0"/>
              <a:t>1</a:t>
            </a:r>
            <a:r>
              <a:rPr lang="en-US" altLang="zh-CN" dirty="0"/>
              <a:t>l</a:t>
            </a:r>
            <a:r>
              <a:rPr lang="en-US" altLang="zh-CN" baseline="-25000" dirty="0"/>
              <a:t>1</a:t>
            </a:r>
            <a:r>
              <a:rPr lang="en-US" altLang="zh-CN" dirty="0"/>
              <a:t>=</a:t>
            </a:r>
            <a:r>
              <a:rPr lang="en-US" altLang="zh-CN" dirty="0">
                <a:sym typeface="宋体" panose="02010600030101010101" pitchFamily="2" charset="-122"/>
              </a:rPr>
              <a:t>F</a:t>
            </a:r>
            <a:r>
              <a:rPr lang="en-US" altLang="zh-CN" baseline="-25000" dirty="0">
                <a:sym typeface="宋体" panose="02010600030101010101" pitchFamily="2" charset="-122"/>
              </a:rPr>
              <a:t>2</a:t>
            </a:r>
            <a:r>
              <a:rPr lang="en-US" altLang="zh-CN" dirty="0">
                <a:sym typeface="宋体" panose="02010600030101010101" pitchFamily="2" charset="-122"/>
              </a:rPr>
              <a:t>l</a:t>
            </a:r>
            <a:r>
              <a:rPr lang="en-US" altLang="zh-CN" baseline="-25000" dirty="0">
                <a:sym typeface="宋体" panose="02010600030101010101" pitchFamily="2" charset="-122"/>
              </a:rPr>
              <a:t>2</a:t>
            </a:r>
            <a:endParaRPr lang="en-US" altLang="zh-CN" baseline="-250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259832" y="1490542"/>
            <a:ext cx="695494" cy="4320480"/>
            <a:chOff x="1775520" y="2156166"/>
            <a:chExt cx="695494" cy="2364582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1775520" y="3417803"/>
              <a:ext cx="335494" cy="11197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4579722" y="2413090"/>
            <a:ext cx="589673" cy="2736303"/>
            <a:chOff x="1417503" y="2156166"/>
            <a:chExt cx="1053511" cy="2364582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417503" y="3267316"/>
              <a:ext cx="693511" cy="17668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111014" y="450912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111014" y="2160560"/>
              <a:ext cx="360000" cy="0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111014" y="2156166"/>
              <a:ext cx="0" cy="2364582"/>
            </a:xfrm>
            <a:prstGeom prst="line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左箭头 29"/>
          <p:cNvSpPr/>
          <p:nvPr/>
        </p:nvSpPr>
        <p:spPr>
          <a:xfrm flipH="1">
            <a:off x="4219360" y="1354222"/>
            <a:ext cx="360362" cy="287338"/>
          </a:xfrm>
          <a:prstGeom prst="leftArrow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sp>
        <p:nvSpPr>
          <p:cNvPr id="31" name="左箭头 30"/>
          <p:cNvSpPr/>
          <p:nvPr/>
        </p:nvSpPr>
        <p:spPr>
          <a:xfrm flipH="1">
            <a:off x="5871726" y="5523684"/>
            <a:ext cx="360362" cy="287338"/>
          </a:xfrm>
          <a:prstGeom prst="leftArrow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33" name="组合 32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文本框 2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5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随堂训练</a:t>
              </a:r>
            </a:p>
          </p:txBody>
        </p:sp>
      </p:grp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983432" y="1484784"/>
            <a:ext cx="9865096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．如图所示，我们在拖动行李箱时，一般先拉出行李箱上方的拉杆，从杠杆的角度分析，这样做的目的是为了（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5057" name="图片24" descr="C:\Users\Administrator\Desktop\timg (2).jpgtimg 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000">
            <a:off x="6794500" y="3030855"/>
            <a:ext cx="3566795" cy="283464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999295" y="2996952"/>
            <a:ext cx="7632848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．增大动力臂	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．减小阻力臂	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．增大动力	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0500" algn="l"/>
                <a:tab pos="2794000" algn="l"/>
                <a:tab pos="406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．减小阻力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85126" y="2313177"/>
            <a:ext cx="437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99456" y="836712"/>
            <a:ext cx="9937104" cy="31085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．如图所示，轻杆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可以绕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点转动，在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点用细线悬挂一重物，在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点施加一竖直向下的动力，使杠杆在水平位置保持平衡。现将动力的方向改为沿虚线方向，若仍使杠杆在水平位置保持平衡，则（　　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080120" y="3486646"/>
            <a:ext cx="5879976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．动力臂增大，动力增大	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．动力臂增大，动力减小	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．动力臂减小，动力减小	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17335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0" algn="l"/>
              </a:tabLst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．动力臂减小，动力增大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66972" y="2963426"/>
            <a:ext cx="45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145" y="3271520"/>
            <a:ext cx="471487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983432" y="935385"/>
            <a:ext cx="9649072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3.</a:t>
            </a: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活塞式抽水机是农村经常使用的取水设备，图中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AOB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部分工作时可以看做杠杆，请你画出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的力臂。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890" y="2919730"/>
            <a:ext cx="4536440" cy="360934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7715250" y="3086100"/>
            <a:ext cx="0" cy="1633855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79390" y="3973195"/>
            <a:ext cx="2445385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任意多边形 59"/>
          <p:cNvSpPr/>
          <p:nvPr/>
        </p:nvSpPr>
        <p:spPr>
          <a:xfrm rot="10800000">
            <a:off x="7457440" y="3973195"/>
            <a:ext cx="267335" cy="267335"/>
          </a:xfrm>
          <a:custGeom>
            <a:avLst/>
            <a:gdLst>
              <a:gd name="connsiteX0" fmla="*/ 0 w 1080"/>
              <a:gd name="connsiteY0" fmla="*/ 0 h 1080"/>
              <a:gd name="connsiteX1" fmla="*/ 1080 w 1080"/>
              <a:gd name="connsiteY1" fmla="*/ 0 h 1080"/>
              <a:gd name="connsiteX2" fmla="*/ 1080 w 1080"/>
              <a:gd name="connsiteY2" fmla="*/ 1080 h 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" h="1080">
                <a:moveTo>
                  <a:pt x="0" y="0"/>
                </a:moveTo>
                <a:lnTo>
                  <a:pt x="1080" y="0"/>
                </a:lnTo>
                <a:lnTo>
                  <a:pt x="1080" y="108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左大括号 65"/>
          <p:cNvSpPr/>
          <p:nvPr/>
        </p:nvSpPr>
        <p:spPr>
          <a:xfrm rot="5400000">
            <a:off x="6247130" y="2499995"/>
            <a:ext cx="509270" cy="2436495"/>
          </a:xfrm>
          <a:prstGeom prst="leftBrace">
            <a:avLst>
              <a:gd name="adj1" fmla="val 20760"/>
              <a:gd name="adj2" fmla="val 50000"/>
            </a:avLst>
          </a:prstGeom>
          <a:ln w="381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306820" y="2919730"/>
            <a:ext cx="389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>
                <a:solidFill>
                  <a:srgbClr val="FF0000"/>
                </a:solidFill>
              </a:rPr>
              <a:t>l</a:t>
            </a:r>
            <a:r>
              <a:rPr lang="en-US" altLang="zh-CN" sz="2800" i="1" baseline="-2500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6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51384" y="836712"/>
            <a:ext cx="10801200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．在一些建设施工工地上，可以看见各种大型的起重机。如图所示是一种起重机的简易图，为了保证起重机在起重时不会翻倒，起重机右边配有一个重物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现测得重物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的质量为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4t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BC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取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10N/kg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问：该起重机可起吊的最大物重为多少？（起重机本身的重不计）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0177" name="图片24" descr="菁优网：http://www.jyeoo.c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9736" y="4149080"/>
            <a:ext cx="4082008" cy="2498470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020" y="5309870"/>
            <a:ext cx="466725" cy="428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90" y="5473700"/>
            <a:ext cx="106680" cy="226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75" y="5478145"/>
            <a:ext cx="106680" cy="2266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983432" y="745540"/>
            <a:ext cx="10873208" cy="4616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解：由图可知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为支点，右侧的重物重力为：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m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力臂为：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4m+1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设吊起的物体重力为：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对应的力臂为：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m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由杠杆平衡条件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得：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×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×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×</a:t>
            </a:r>
            <a:r>
              <a:rPr kumimoji="0" lang="en-US" altLang="zh-CN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BD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×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则该起重机可起吊的最大物重为：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989118" y="4752613"/>
            <a:ext cx="22549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×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  <a:endParaRPr kumimoji="0" lang="zh-CN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1199" y="471960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95" y="5014223"/>
            <a:ext cx="628650" cy="228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703705" y="4468758"/>
            <a:ext cx="1624965" cy="1101090"/>
            <a:chOff x="5508" y="3668"/>
            <a:chExt cx="2559" cy="1734"/>
          </a:xfrm>
        </p:grpSpPr>
        <p:sp>
          <p:nvSpPr>
            <p:cNvPr id="6" name="文本框 5"/>
            <p:cNvSpPr txBox="1"/>
            <p:nvPr/>
          </p:nvSpPr>
          <p:spPr>
            <a:xfrm>
              <a:off x="5544" y="3668"/>
              <a:ext cx="25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mg</a:t>
              </a:r>
              <a:r>
                <a:rPr lang="zh-CN" altLang="en-US" sz="2800" dirty="0">
                  <a:solidFill>
                    <a:srgbClr val="FF0000"/>
                  </a:solidFill>
                </a:rPr>
                <a:t>×</a:t>
              </a:r>
              <a:r>
                <a:rPr lang="en-US" altLang="zh-CN" sz="2800" dirty="0">
                  <a:solidFill>
                    <a:srgbClr val="FF0000"/>
                  </a:solidFill>
                </a:rPr>
                <a:t>BD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508" y="4490"/>
              <a:ext cx="2333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6072" y="4580"/>
              <a:ext cx="130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BA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05433" y="4497333"/>
            <a:ext cx="4502785" cy="1101090"/>
            <a:chOff x="5366" y="3668"/>
            <a:chExt cx="7091" cy="1734"/>
          </a:xfrm>
        </p:grpSpPr>
        <p:sp>
          <p:nvSpPr>
            <p:cNvPr id="11" name="文本框 10"/>
            <p:cNvSpPr txBox="1"/>
            <p:nvPr/>
          </p:nvSpPr>
          <p:spPr>
            <a:xfrm>
              <a:off x="5544" y="3668"/>
              <a:ext cx="691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</a:rPr>
                <a:t>4</a:t>
              </a:r>
              <a:r>
                <a:rPr lang="zh-CN" altLang="en-US" sz="2800" dirty="0">
                  <a:solidFill>
                    <a:srgbClr val="FF0000"/>
                  </a:solidFill>
                </a:rPr>
                <a:t>×</a:t>
              </a:r>
              <a:r>
                <a:rPr lang="en-US" altLang="zh-CN" sz="2800" dirty="0">
                  <a:solidFill>
                    <a:srgbClr val="FF0000"/>
                  </a:solidFill>
                </a:rPr>
                <a:t>10</a:t>
              </a:r>
              <a:r>
                <a:rPr lang="en-US" altLang="zh-CN" sz="2800" baseline="30000" dirty="0">
                  <a:solidFill>
                    <a:srgbClr val="FF0000"/>
                  </a:solidFill>
                </a:rPr>
                <a:t>3</a:t>
              </a:r>
              <a:r>
                <a:rPr lang="en-US" altLang="zh-CN" sz="2800" dirty="0">
                  <a:solidFill>
                    <a:srgbClr val="FF0000"/>
                  </a:solidFill>
                </a:rPr>
                <a:t>kg</a:t>
              </a:r>
              <a:r>
                <a:rPr lang="zh-CN" altLang="en-US" sz="2800" dirty="0">
                  <a:solidFill>
                    <a:srgbClr val="FF0000"/>
                  </a:solidFill>
                  <a:sym typeface="+mn-ea"/>
                </a:rPr>
                <a:t>×</a:t>
              </a:r>
              <a:r>
                <a:rPr lang="en-US" altLang="zh-CN" sz="2800" dirty="0">
                  <a:solidFill>
                    <a:srgbClr val="FF0000"/>
                  </a:solidFill>
                  <a:sym typeface="+mn-ea"/>
                </a:rPr>
                <a:t>10N/kg</a:t>
              </a:r>
              <a:r>
                <a:rPr lang="zh-CN" altLang="en-US" sz="2800" dirty="0">
                  <a:solidFill>
                    <a:srgbClr val="FF0000"/>
                  </a:solidFill>
                  <a:sym typeface="+mn-ea"/>
                </a:rPr>
                <a:t>×</a:t>
              </a:r>
              <a:r>
                <a:rPr lang="en-US" altLang="zh-CN" sz="2800" dirty="0">
                  <a:solidFill>
                    <a:srgbClr val="FF0000"/>
                  </a:solidFill>
                  <a:sym typeface="+mn-ea"/>
                </a:rPr>
                <a:t>5m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366" y="4490"/>
              <a:ext cx="6431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7621" y="4580"/>
              <a:ext cx="19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</a:rPr>
                <a:t>10m</a:t>
              </a: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13054" y="5786100"/>
            <a:ext cx="806489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答：该起重机可起吊的最大物重为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×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3">
            <a:extLst>
              <a:ext uri="{FF2B5EF4-FFF2-40B4-BE49-F238E27FC236}">
                <a16:creationId xmlns:a16="http://schemas.microsoft.com/office/drawing/2014/main" id="{589A5B88-E640-4A51-B22E-C80F114A1C37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D2805C65-BDF8-4026-8748-51D4D5D72F30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D89A5F77-F0B3-4F99-ABCB-16F3F6E42F95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D6C20932-11D7-48BB-968C-58B648967B1B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E5D60B5-79F2-4C62-B9A0-8C46FE141A53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782D9B07-B85F-4606-814A-D7E3DFF33F00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39B43172-E430-45F9-BFFC-747C009B3212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4C758CD4-CD80-42DD-BAA6-A18B5A828101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236FCA74-6128-4C21-A5FB-1EF47523E8A3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E2394A51-0802-46D0-BC6A-343E8DDCE8CD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B5D38281-3289-467E-BAE6-614DAB5EA39C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600DFD14-BD68-47CA-B888-D2C696F80925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70B39F70-AA6B-448F-9E1B-37E7C0E399D0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92A2EC03-17C7-4B3E-A186-3DDE0E236353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8EB3BA34-3041-4410-8552-F00740E7115C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71B7A588-8DFA-49F8-ABC4-3A238044D606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D1C5A226-6CD4-4F6C-A040-4B4C57720710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61376D48-C230-4EA7-B399-43AB137EFD69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3FFD3944-C4BD-4EF2-901B-C73E5BACF71C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B313032D-BAB0-4A12-B1FC-08B2EB804F26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AF59738D-87D3-4FDC-82E5-5B71270DF94C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7E628CC6-BFAA-42C5-BE4E-86A5482D4482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AD0B3CAD-08CC-4536-952A-C2F86EA3DA83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0A2E5474-BDFD-4DCA-9AC0-C1B42B4EBBB8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46C505EF-0E29-45D5-92DA-4472F1FE5D1E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4AE3ED5E-98BB-4EE4-AADE-4D9167A4B93C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1073E0F2-4781-4C06-AD7E-9961E054136B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93216A7E-1BA5-4683-B3A9-F40842A140B9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5DDD88EF-0BB2-482E-A7DE-DDEAD0A374CB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41D973B9-2925-4278-B9CA-D18531E0876C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2EE705C0-5377-4B4D-9F10-3F648FA78594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E3D823FD-D960-4557-B619-265708C0810E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CF77E343-74AE-413B-8E08-04A7906E8A4A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57619861-8AB2-4BE3-A19C-70B15E738C8B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332418D9-6350-4C9D-820D-6011F3D5AB37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3CD1353D-08D1-4EB1-8AB1-E030A3CE3485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D9AC7A19-D39B-4B7E-A613-CA6F5F26426C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D859E17F-7761-4615-BD35-C8844CB96439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3" name="Freeform 23">
            <a:extLst>
              <a:ext uri="{FF2B5EF4-FFF2-40B4-BE49-F238E27FC236}">
                <a16:creationId xmlns:a16="http://schemas.microsoft.com/office/drawing/2014/main" id="{5944C3CA-6297-4DE0-A595-17AFDC8742E7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id="{42CF6221-E42B-4172-97B6-84186FAFFA21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5" name="Freeform 23">
            <a:extLst>
              <a:ext uri="{FF2B5EF4-FFF2-40B4-BE49-F238E27FC236}">
                <a16:creationId xmlns:a16="http://schemas.microsoft.com/office/drawing/2014/main" id="{675FA9B7-B64B-4C71-8356-F65DF479A31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6A7DE37D-DE4C-4E59-9FF3-6F3EFB20280B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372F23DB-DE01-47F6-997E-6422D72EC315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8" name="Freeform 23">
            <a:extLst>
              <a:ext uri="{FF2B5EF4-FFF2-40B4-BE49-F238E27FC236}">
                <a16:creationId xmlns:a16="http://schemas.microsoft.com/office/drawing/2014/main" id="{F77B674B-AC58-4313-897C-C7D7A991933B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F1ED9DD1-CAA3-4696-9B52-AE85F6B96D19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C6A10A7C-EB62-4747-82D8-D9C161E1B378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1" name="Freeform 23">
            <a:extLst>
              <a:ext uri="{FF2B5EF4-FFF2-40B4-BE49-F238E27FC236}">
                <a16:creationId xmlns:a16="http://schemas.microsoft.com/office/drawing/2014/main" id="{693108F2-0201-40F3-BC56-C5E3E8A5720A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2" name="Freeform 23">
            <a:extLst>
              <a:ext uri="{FF2B5EF4-FFF2-40B4-BE49-F238E27FC236}">
                <a16:creationId xmlns:a16="http://schemas.microsoft.com/office/drawing/2014/main" id="{01115E4A-D5D7-4E1C-A81C-C7D738E3EE87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3" name="Freeform 23">
            <a:extLst>
              <a:ext uri="{FF2B5EF4-FFF2-40B4-BE49-F238E27FC236}">
                <a16:creationId xmlns:a16="http://schemas.microsoft.com/office/drawing/2014/main" id="{352E9534-AD6D-4498-875E-238DBC45D199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4" name="Freeform 23">
            <a:extLst>
              <a:ext uri="{FF2B5EF4-FFF2-40B4-BE49-F238E27FC236}">
                <a16:creationId xmlns:a16="http://schemas.microsoft.com/office/drawing/2014/main" id="{90504751-D29D-49C8-AA9B-C8A4295B0D89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5" name="Freeform 23">
            <a:extLst>
              <a:ext uri="{FF2B5EF4-FFF2-40B4-BE49-F238E27FC236}">
                <a16:creationId xmlns:a16="http://schemas.microsoft.com/office/drawing/2014/main" id="{DFD937BF-56EE-48C7-9782-0D9DF05FB88B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6" name="Freeform 23">
            <a:extLst>
              <a:ext uri="{FF2B5EF4-FFF2-40B4-BE49-F238E27FC236}">
                <a16:creationId xmlns:a16="http://schemas.microsoft.com/office/drawing/2014/main" id="{DBB63B34-3CF9-44AF-B9BB-5A71B66B780D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ABA80F4D-D622-4E76-9AFD-3E5EC97414E8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12361C80-9863-49F6-8F5C-6140F94FBCC7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9" name="Freeform 23">
            <a:extLst>
              <a:ext uri="{FF2B5EF4-FFF2-40B4-BE49-F238E27FC236}">
                <a16:creationId xmlns:a16="http://schemas.microsoft.com/office/drawing/2014/main" id="{DC8815F9-461B-4FDD-BE7A-DA14B1BCB19D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0" name="Freeform 23">
            <a:extLst>
              <a:ext uri="{FF2B5EF4-FFF2-40B4-BE49-F238E27FC236}">
                <a16:creationId xmlns:a16="http://schemas.microsoft.com/office/drawing/2014/main" id="{D41B388D-F859-4669-A36F-9994AE0A1578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1" name="Freeform 23">
            <a:extLst>
              <a:ext uri="{FF2B5EF4-FFF2-40B4-BE49-F238E27FC236}">
                <a16:creationId xmlns:a16="http://schemas.microsoft.com/office/drawing/2014/main" id="{F0FE6EB1-8C3F-4360-8C45-E1A649C29E4E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2" name="Freeform 23">
            <a:extLst>
              <a:ext uri="{FF2B5EF4-FFF2-40B4-BE49-F238E27FC236}">
                <a16:creationId xmlns:a16="http://schemas.microsoft.com/office/drawing/2014/main" id="{E1A99DC8-CFF4-4E35-B100-3C82CF34FFF3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95583" y="3138842"/>
            <a:ext cx="8377238" cy="679450"/>
            <a:chOff x="2111375" y="3579813"/>
            <a:chExt cx="8377238" cy="679450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927350" y="3608373"/>
              <a:ext cx="7561263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通过实验，探究杠杆的平衡条件及应用。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FFDB81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1"/>
              <p:cNvSpPr txBox="1">
                <a:spLocks noChangeArrowheads="1"/>
              </p:cNvSpPr>
              <p:nvPr/>
            </p:nvSpPr>
            <p:spPr bwMode="auto">
              <a:xfrm>
                <a:off x="7044575" y="4521020"/>
                <a:ext cx="635443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02</a:t>
                </a:r>
                <a:endParaRPr kumimoji="1"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089233" y="2000604"/>
            <a:ext cx="8743950" cy="700088"/>
            <a:chOff x="2105025" y="2441575"/>
            <a:chExt cx="8743950" cy="700088"/>
          </a:xfrm>
        </p:grpSpPr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2927350" y="2492359"/>
              <a:ext cx="792162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认识杠杆，能分清杠杆的五要素。</a:t>
              </a:r>
              <a:r>
                <a:rPr lang="zh-CN" altLang="en-US" sz="2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（重点）</a:t>
              </a:r>
            </a:p>
          </p:txBody>
        </p:sp>
        <p:grpSp>
          <p:nvGrpSpPr>
            <p:cNvPr id="17" name="组合 16"/>
            <p:cNvGrpSpPr/>
            <p:nvPr/>
          </p:nvGrpSpPr>
          <p:grpSpPr bwMode="auto"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文本框 7"/>
              <p:cNvSpPr txBox="1">
                <a:spLocks noChangeArrowheads="1"/>
              </p:cNvSpPr>
              <p:nvPr/>
            </p:nvSpPr>
            <p:spPr bwMode="auto">
              <a:xfrm>
                <a:off x="7019898" y="1585499"/>
                <a:ext cx="621001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zh-CN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01</a:t>
                </a:r>
                <a:endParaRPr kumimoji="1"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6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学习目标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1052513"/>
            <a:ext cx="12192000" cy="4716462"/>
          </a:xfrm>
          <a:prstGeom prst="rect">
            <a:avLst/>
          </a:prstGeom>
          <a:solidFill>
            <a:schemeClr val="bg2">
              <a:lumMod val="1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6235"/>
            <a:ext cx="3668105" cy="3284220"/>
            <a:chOff x="0" y="1626235"/>
            <a:chExt cx="3668105" cy="3284220"/>
          </a:xfrm>
        </p:grpSpPr>
        <p:pic>
          <p:nvPicPr>
            <p:cNvPr id="13" name="图片 12" descr="学练优物理"/>
            <p:cNvPicPr>
              <a:picLocks noChangeAspect="1"/>
            </p:cNvPicPr>
            <p:nvPr/>
          </p:nvPicPr>
          <p:blipFill>
            <a:blip r:embed="rId3" cstate="hqprint"/>
            <a:srcRect/>
            <a:stretch>
              <a:fillRect/>
            </a:stretch>
          </p:blipFill>
          <p:spPr>
            <a:xfrm>
              <a:off x="0" y="1739265"/>
              <a:ext cx="2195195" cy="3171190"/>
            </a:xfrm>
            <a:prstGeom prst="rect">
              <a:avLst/>
            </a:prstGeom>
          </p:spPr>
        </p:pic>
        <p:pic>
          <p:nvPicPr>
            <p:cNvPr id="14" name="图片 13" descr="学练优化学"/>
            <p:cNvPicPr>
              <a:picLocks noChangeAspect="1"/>
            </p:cNvPicPr>
            <p:nvPr/>
          </p:nvPicPr>
          <p:blipFill>
            <a:blip r:embed="rId4" cstate="hqprint"/>
            <a:srcRect/>
            <a:stretch>
              <a:fillRect/>
            </a:stretch>
          </p:blipFill>
          <p:spPr>
            <a:xfrm>
              <a:off x="736310" y="1739265"/>
              <a:ext cx="2133600" cy="3048000"/>
            </a:xfrm>
            <a:prstGeom prst="rect">
              <a:avLst/>
            </a:prstGeom>
          </p:spPr>
        </p:pic>
        <p:pic>
          <p:nvPicPr>
            <p:cNvPr id="15" name="图片 14" descr="学练优生物"/>
            <p:cNvPicPr>
              <a:picLocks noChangeAspect="1"/>
            </p:cNvPicPr>
            <p:nvPr/>
          </p:nvPicPr>
          <p:blipFill>
            <a:blip r:embed="rId5" cstate="hqprint"/>
            <a:srcRect/>
            <a:stretch>
              <a:fillRect/>
            </a:stretch>
          </p:blipFill>
          <p:spPr>
            <a:xfrm>
              <a:off x="1361785" y="1626235"/>
              <a:ext cx="2306320" cy="311531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857625" y="1482725"/>
            <a:ext cx="3130605" cy="3202305"/>
            <a:chOff x="3857625" y="1482725"/>
            <a:chExt cx="3130605" cy="320230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7625" y="1683385"/>
              <a:ext cx="2199640" cy="300164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hqprint"/>
            <a:srcRect/>
            <a:stretch>
              <a:fillRect/>
            </a:stretch>
          </p:blipFill>
          <p:spPr>
            <a:xfrm>
              <a:off x="4124380" y="1482725"/>
              <a:ext cx="2863850" cy="3183890"/>
            </a:xfrm>
            <a:prstGeom prst="rect">
              <a:avLst/>
            </a:prstGeom>
          </p:spPr>
        </p:pic>
      </p:grpSp>
      <p:pic>
        <p:nvPicPr>
          <p:cNvPr id="19" name="图片 18" descr="时习之物理"/>
          <p:cNvPicPr>
            <a:picLocks noChangeAspect="1"/>
          </p:cNvPicPr>
          <p:nvPr/>
        </p:nvPicPr>
        <p:blipFill>
          <a:blip r:embed="rId8" cstate="hqprint"/>
          <a:srcRect/>
          <a:stretch>
            <a:fillRect/>
          </a:stretch>
        </p:blipFill>
        <p:spPr>
          <a:xfrm>
            <a:off x="6703520" y="1626235"/>
            <a:ext cx="2337435" cy="30784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529190" y="6028055"/>
            <a:ext cx="438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更多精彩，请访问：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www.youyi100.com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596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初中《学练优》系列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69198" y="5067251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初中《新领程》系列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78240" y="5063490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初中《时习之》系列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517114" y="5056216"/>
            <a:ext cx="227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258BFD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初中《优干线》系列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9149636" y="2369708"/>
            <a:ext cx="2815450" cy="1914419"/>
            <a:chOff x="9149636" y="2369708"/>
            <a:chExt cx="2815450" cy="19144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hqprint"/>
            <a:srcRect/>
            <a:stretch>
              <a:fillRect/>
            </a:stretch>
          </p:blipFill>
          <p:spPr>
            <a:xfrm rot="273989">
              <a:off x="9159011" y="2369708"/>
              <a:ext cx="2806075" cy="17853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hqprint"/>
            <a:srcRect/>
            <a:stretch>
              <a:fillRect/>
            </a:stretch>
          </p:blipFill>
          <p:spPr>
            <a:xfrm rot="21034940">
              <a:off x="9149636" y="2487677"/>
              <a:ext cx="2758877" cy="17964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9" name="图片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76807"/>
            <a:ext cx="1438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/>
          <p:nvPr/>
        </p:nvSpPr>
        <p:spPr>
          <a:xfrm>
            <a:off x="643782" y="926019"/>
            <a:ext cx="1659274" cy="126816"/>
          </a:xfrm>
          <a:custGeom>
            <a:avLst/>
            <a:gdLst/>
            <a:ahLst/>
            <a:cxnLst/>
            <a:rect l="l" t="t" r="r" b="b"/>
            <a:pathLst>
              <a:path w="1659274" h="126816">
                <a:moveTo>
                  <a:pt x="982294" y="85202"/>
                </a:moveTo>
                <a:cubicBezTo>
                  <a:pt x="985684" y="93731"/>
                  <a:pt x="986706" y="100810"/>
                  <a:pt x="985361" y="106438"/>
                </a:cubicBezTo>
                <a:cubicBezTo>
                  <a:pt x="984017" y="112067"/>
                  <a:pt x="981572" y="115878"/>
                  <a:pt x="978027" y="117873"/>
                </a:cubicBezTo>
                <a:cubicBezTo>
                  <a:pt x="975566" y="119268"/>
                  <a:pt x="973088" y="119679"/>
                  <a:pt x="970593" y="119108"/>
                </a:cubicBezTo>
                <a:cubicBezTo>
                  <a:pt x="968098" y="118536"/>
                  <a:pt x="966353" y="117017"/>
                  <a:pt x="965359" y="114548"/>
                </a:cubicBezTo>
                <a:cubicBezTo>
                  <a:pt x="964695" y="112134"/>
                  <a:pt x="964923" y="110003"/>
                  <a:pt x="966042" y="108154"/>
                </a:cubicBezTo>
                <a:cubicBezTo>
                  <a:pt x="967162" y="106305"/>
                  <a:pt x="968757" y="104838"/>
                  <a:pt x="970826" y="103755"/>
                </a:cubicBezTo>
                <a:cubicBezTo>
                  <a:pt x="973357" y="102285"/>
                  <a:pt x="975630" y="99924"/>
                  <a:pt x="977644" y="96671"/>
                </a:cubicBezTo>
                <a:cubicBezTo>
                  <a:pt x="979658" y="93417"/>
                  <a:pt x="980630" y="89689"/>
                  <a:pt x="980561" y="85486"/>
                </a:cubicBezTo>
                <a:close/>
                <a:moveTo>
                  <a:pt x="1059637" y="84144"/>
                </a:moveTo>
                <a:cubicBezTo>
                  <a:pt x="1069467" y="87104"/>
                  <a:pt x="1076353" y="90778"/>
                  <a:pt x="1080296" y="95164"/>
                </a:cubicBezTo>
                <a:cubicBezTo>
                  <a:pt x="1084239" y="99551"/>
                  <a:pt x="1086071" y="103694"/>
                  <a:pt x="1085791" y="107595"/>
                </a:cubicBezTo>
                <a:cubicBezTo>
                  <a:pt x="1085510" y="111496"/>
                  <a:pt x="1083950" y="114198"/>
                  <a:pt x="1081109" y="115702"/>
                </a:cubicBezTo>
                <a:cubicBezTo>
                  <a:pt x="1078268" y="117205"/>
                  <a:pt x="1074978" y="116554"/>
                  <a:pt x="1071239" y="113749"/>
                </a:cubicBezTo>
                <a:cubicBezTo>
                  <a:pt x="1070872" y="108634"/>
                  <a:pt x="1069472" y="103501"/>
                  <a:pt x="1067038" y="98349"/>
                </a:cubicBezTo>
                <a:cubicBezTo>
                  <a:pt x="1064605" y="93197"/>
                  <a:pt x="1061738" y="88729"/>
                  <a:pt x="1058437" y="84944"/>
                </a:cubicBezTo>
                <a:close/>
                <a:moveTo>
                  <a:pt x="995096" y="82810"/>
                </a:moveTo>
                <a:lnTo>
                  <a:pt x="1014965" y="84411"/>
                </a:lnTo>
                <a:cubicBezTo>
                  <a:pt x="1014901" y="85283"/>
                  <a:pt x="1014529" y="86005"/>
                  <a:pt x="1013848" y="86578"/>
                </a:cubicBezTo>
                <a:cubicBezTo>
                  <a:pt x="1013168" y="87150"/>
                  <a:pt x="1012162" y="87539"/>
                  <a:pt x="1010831" y="87744"/>
                </a:cubicBezTo>
                <a:lnTo>
                  <a:pt x="1010831" y="106021"/>
                </a:lnTo>
                <a:cubicBezTo>
                  <a:pt x="1010748" y="106932"/>
                  <a:pt x="1011048" y="107544"/>
                  <a:pt x="1011731" y="107855"/>
                </a:cubicBezTo>
                <a:cubicBezTo>
                  <a:pt x="1012415" y="108166"/>
                  <a:pt x="1013982" y="108311"/>
                  <a:pt x="1016432" y="108289"/>
                </a:cubicBezTo>
                <a:lnTo>
                  <a:pt x="1033101" y="108289"/>
                </a:lnTo>
                <a:cubicBezTo>
                  <a:pt x="1036018" y="108291"/>
                  <a:pt x="1038651" y="108286"/>
                  <a:pt x="1041002" y="108272"/>
                </a:cubicBezTo>
                <a:cubicBezTo>
                  <a:pt x="1043352" y="108258"/>
                  <a:pt x="1045119" y="108219"/>
                  <a:pt x="1046302" y="108155"/>
                </a:cubicBezTo>
                <a:cubicBezTo>
                  <a:pt x="1047336" y="108102"/>
                  <a:pt x="1048136" y="107941"/>
                  <a:pt x="1048703" y="107672"/>
                </a:cubicBezTo>
                <a:cubicBezTo>
                  <a:pt x="1049269" y="107402"/>
                  <a:pt x="1049803" y="106941"/>
                  <a:pt x="1050303" y="106288"/>
                </a:cubicBezTo>
                <a:cubicBezTo>
                  <a:pt x="1051095" y="105216"/>
                  <a:pt x="1052011" y="103493"/>
                  <a:pt x="1053053" y="101120"/>
                </a:cubicBezTo>
                <a:cubicBezTo>
                  <a:pt x="1054095" y="98748"/>
                  <a:pt x="1055312" y="95758"/>
                  <a:pt x="1056704" y="92152"/>
                </a:cubicBezTo>
                <a:lnTo>
                  <a:pt x="1058170" y="92152"/>
                </a:lnTo>
                <a:lnTo>
                  <a:pt x="1058437" y="106688"/>
                </a:lnTo>
                <a:cubicBezTo>
                  <a:pt x="1060787" y="107477"/>
                  <a:pt x="1062388" y="108366"/>
                  <a:pt x="1063238" y="109354"/>
                </a:cubicBezTo>
                <a:cubicBezTo>
                  <a:pt x="1064088" y="110342"/>
                  <a:pt x="1064488" y="111496"/>
                  <a:pt x="1064438" y="112817"/>
                </a:cubicBezTo>
                <a:cubicBezTo>
                  <a:pt x="1064524" y="115064"/>
                  <a:pt x="1063641" y="116830"/>
                  <a:pt x="1061791" y="118115"/>
                </a:cubicBezTo>
                <a:cubicBezTo>
                  <a:pt x="1059940" y="119400"/>
                  <a:pt x="1056608" y="120307"/>
                  <a:pt x="1051794" y="120837"/>
                </a:cubicBezTo>
                <a:cubicBezTo>
                  <a:pt x="1046981" y="121368"/>
                  <a:pt x="1040171" y="121624"/>
                  <a:pt x="1031367" y="121607"/>
                </a:cubicBezTo>
                <a:lnTo>
                  <a:pt x="1013898" y="121607"/>
                </a:lnTo>
                <a:cubicBezTo>
                  <a:pt x="1006406" y="121729"/>
                  <a:pt x="1001355" y="120919"/>
                  <a:pt x="998746" y="119176"/>
                </a:cubicBezTo>
                <a:cubicBezTo>
                  <a:pt x="996138" y="117434"/>
                  <a:pt x="994921" y="114027"/>
                  <a:pt x="995096" y="108955"/>
                </a:cubicBezTo>
                <a:close/>
                <a:moveTo>
                  <a:pt x="1019899" y="78818"/>
                </a:moveTo>
                <a:cubicBezTo>
                  <a:pt x="1028604" y="80960"/>
                  <a:pt x="1034638" y="83794"/>
                  <a:pt x="1038001" y="87318"/>
                </a:cubicBezTo>
                <a:cubicBezTo>
                  <a:pt x="1041364" y="90843"/>
                  <a:pt x="1042831" y="94209"/>
                  <a:pt x="1042402" y="97416"/>
                </a:cubicBezTo>
                <a:cubicBezTo>
                  <a:pt x="1041973" y="100624"/>
                  <a:pt x="1040422" y="102822"/>
                  <a:pt x="1037751" y="104012"/>
                </a:cubicBezTo>
                <a:cubicBezTo>
                  <a:pt x="1035080" y="105202"/>
                  <a:pt x="1032063" y="104533"/>
                  <a:pt x="1028700" y="102005"/>
                </a:cubicBezTo>
                <a:cubicBezTo>
                  <a:pt x="1028283" y="97987"/>
                  <a:pt x="1027117" y="93987"/>
                  <a:pt x="1025200" y="90003"/>
                </a:cubicBezTo>
                <a:cubicBezTo>
                  <a:pt x="1023283" y="86019"/>
                  <a:pt x="1021116" y="82552"/>
                  <a:pt x="1018699" y="79602"/>
                </a:cubicBezTo>
                <a:close/>
                <a:moveTo>
                  <a:pt x="216294" y="59474"/>
                </a:moveTo>
                <a:lnTo>
                  <a:pt x="230962" y="70676"/>
                </a:lnTo>
                <a:cubicBezTo>
                  <a:pt x="230487" y="71273"/>
                  <a:pt x="229771" y="71779"/>
                  <a:pt x="228812" y="72192"/>
                </a:cubicBezTo>
                <a:cubicBezTo>
                  <a:pt x="227854" y="72606"/>
                  <a:pt x="226703" y="72945"/>
                  <a:pt x="225362" y="73209"/>
                </a:cubicBezTo>
                <a:cubicBezTo>
                  <a:pt x="224748" y="74843"/>
                  <a:pt x="224075" y="76643"/>
                  <a:pt x="223345" y="78610"/>
                </a:cubicBezTo>
                <a:cubicBezTo>
                  <a:pt x="222614" y="80577"/>
                  <a:pt x="221908" y="82510"/>
                  <a:pt x="221228" y="84411"/>
                </a:cubicBezTo>
                <a:lnTo>
                  <a:pt x="231362" y="84411"/>
                </a:lnTo>
                <a:lnTo>
                  <a:pt x="239097" y="77210"/>
                </a:lnTo>
                <a:lnTo>
                  <a:pt x="252965" y="88411"/>
                </a:lnTo>
                <a:cubicBezTo>
                  <a:pt x="252507" y="88947"/>
                  <a:pt x="251857" y="89409"/>
                  <a:pt x="251015" y="89795"/>
                </a:cubicBezTo>
                <a:cubicBezTo>
                  <a:pt x="250173" y="90181"/>
                  <a:pt x="249090" y="90475"/>
                  <a:pt x="247764" y="90678"/>
                </a:cubicBezTo>
                <a:cubicBezTo>
                  <a:pt x="247059" y="98971"/>
                  <a:pt x="245836" y="105788"/>
                  <a:pt x="244097" y="111131"/>
                </a:cubicBezTo>
                <a:cubicBezTo>
                  <a:pt x="242358" y="116473"/>
                  <a:pt x="239936" y="120190"/>
                  <a:pt x="236830" y="122282"/>
                </a:cubicBezTo>
                <a:cubicBezTo>
                  <a:pt x="234927" y="123488"/>
                  <a:pt x="232599" y="124410"/>
                  <a:pt x="229845" y="125049"/>
                </a:cubicBezTo>
                <a:cubicBezTo>
                  <a:pt x="227092" y="125688"/>
                  <a:pt x="223731" y="126010"/>
                  <a:pt x="219761" y="126016"/>
                </a:cubicBezTo>
                <a:cubicBezTo>
                  <a:pt x="219786" y="123993"/>
                  <a:pt x="219603" y="122138"/>
                  <a:pt x="219211" y="120449"/>
                </a:cubicBezTo>
                <a:cubicBezTo>
                  <a:pt x="218819" y="118759"/>
                  <a:pt x="218069" y="117370"/>
                  <a:pt x="216961" y="116281"/>
                </a:cubicBezTo>
                <a:cubicBezTo>
                  <a:pt x="215574" y="115078"/>
                  <a:pt x="213580" y="114017"/>
                  <a:pt x="210977" y="113098"/>
                </a:cubicBezTo>
                <a:cubicBezTo>
                  <a:pt x="208374" y="112178"/>
                  <a:pt x="205479" y="111417"/>
                  <a:pt x="202292" y="110814"/>
                </a:cubicBezTo>
                <a:lnTo>
                  <a:pt x="202425" y="109080"/>
                </a:lnTo>
                <a:cubicBezTo>
                  <a:pt x="204719" y="109307"/>
                  <a:pt x="207229" y="109521"/>
                  <a:pt x="209957" y="109722"/>
                </a:cubicBezTo>
                <a:cubicBezTo>
                  <a:pt x="212685" y="109924"/>
                  <a:pt x="215206" y="110089"/>
                  <a:pt x="217519" y="110216"/>
                </a:cubicBezTo>
                <a:cubicBezTo>
                  <a:pt x="219832" y="110344"/>
                  <a:pt x="221513" y="110410"/>
                  <a:pt x="222561" y="110414"/>
                </a:cubicBezTo>
                <a:cubicBezTo>
                  <a:pt x="223611" y="110419"/>
                  <a:pt x="224478" y="110342"/>
                  <a:pt x="225162" y="110181"/>
                </a:cubicBezTo>
                <a:cubicBezTo>
                  <a:pt x="225845" y="110019"/>
                  <a:pt x="226445" y="109742"/>
                  <a:pt x="226962" y="109347"/>
                </a:cubicBezTo>
                <a:cubicBezTo>
                  <a:pt x="228168" y="108419"/>
                  <a:pt x="229223" y="106108"/>
                  <a:pt x="230129" y="102413"/>
                </a:cubicBezTo>
                <a:cubicBezTo>
                  <a:pt x="231035" y="98718"/>
                  <a:pt x="231757" y="94006"/>
                  <a:pt x="232296" y="88278"/>
                </a:cubicBezTo>
                <a:lnTo>
                  <a:pt x="220828" y="88278"/>
                </a:lnTo>
                <a:lnTo>
                  <a:pt x="214960" y="94545"/>
                </a:lnTo>
                <a:lnTo>
                  <a:pt x="200959" y="85344"/>
                </a:lnTo>
                <a:cubicBezTo>
                  <a:pt x="201703" y="84805"/>
                  <a:pt x="202548" y="84283"/>
                  <a:pt x="203492" y="83777"/>
                </a:cubicBezTo>
                <a:cubicBezTo>
                  <a:pt x="204437" y="83272"/>
                  <a:pt x="205415" y="82816"/>
                  <a:pt x="206426" y="82410"/>
                </a:cubicBezTo>
                <a:cubicBezTo>
                  <a:pt x="207109" y="80574"/>
                  <a:pt x="207809" y="78613"/>
                  <a:pt x="208526" y="76526"/>
                </a:cubicBezTo>
                <a:cubicBezTo>
                  <a:pt x="209243" y="74440"/>
                  <a:pt x="209876" y="72445"/>
                  <a:pt x="210427" y="70542"/>
                </a:cubicBezTo>
                <a:lnTo>
                  <a:pt x="191891" y="70542"/>
                </a:lnTo>
                <a:cubicBezTo>
                  <a:pt x="190166" y="84672"/>
                  <a:pt x="185182" y="96384"/>
                  <a:pt x="176939" y="105680"/>
                </a:cubicBezTo>
                <a:cubicBezTo>
                  <a:pt x="168696" y="114976"/>
                  <a:pt x="155945" y="121888"/>
                  <a:pt x="138684" y="126416"/>
                </a:cubicBezTo>
                <a:lnTo>
                  <a:pt x="138017" y="124949"/>
                </a:lnTo>
                <a:cubicBezTo>
                  <a:pt x="150600" y="118565"/>
                  <a:pt x="159573" y="110864"/>
                  <a:pt x="164937" y="101846"/>
                </a:cubicBezTo>
                <a:cubicBezTo>
                  <a:pt x="170302" y="92828"/>
                  <a:pt x="173375" y="82394"/>
                  <a:pt x="174155" y="70542"/>
                </a:cubicBezTo>
                <a:lnTo>
                  <a:pt x="158020" y="70542"/>
                </a:lnTo>
                <a:lnTo>
                  <a:pt x="156820" y="66675"/>
                </a:lnTo>
                <a:lnTo>
                  <a:pt x="210026" y="66675"/>
                </a:lnTo>
                <a:close/>
                <a:moveTo>
                  <a:pt x="875614" y="58941"/>
                </a:moveTo>
                <a:lnTo>
                  <a:pt x="895217" y="66675"/>
                </a:lnTo>
                <a:cubicBezTo>
                  <a:pt x="894970" y="67547"/>
                  <a:pt x="894331" y="68203"/>
                  <a:pt x="893300" y="68642"/>
                </a:cubicBezTo>
                <a:cubicBezTo>
                  <a:pt x="892269" y="69081"/>
                  <a:pt x="890730" y="69270"/>
                  <a:pt x="888683" y="69209"/>
                </a:cubicBezTo>
                <a:cubicBezTo>
                  <a:pt x="888149" y="69748"/>
                  <a:pt x="887616" y="70303"/>
                  <a:pt x="887082" y="70876"/>
                </a:cubicBezTo>
                <a:cubicBezTo>
                  <a:pt x="886549" y="71448"/>
                  <a:pt x="886016" y="72004"/>
                  <a:pt x="885482" y="72543"/>
                </a:cubicBezTo>
                <a:lnTo>
                  <a:pt x="916686" y="72543"/>
                </a:lnTo>
                <a:lnTo>
                  <a:pt x="924820" y="64808"/>
                </a:lnTo>
                <a:lnTo>
                  <a:pt x="939756" y="77343"/>
                </a:lnTo>
                <a:cubicBezTo>
                  <a:pt x="939231" y="77999"/>
                  <a:pt x="938414" y="78488"/>
                  <a:pt x="937305" y="78810"/>
                </a:cubicBezTo>
                <a:cubicBezTo>
                  <a:pt x="936197" y="79132"/>
                  <a:pt x="934747" y="79354"/>
                  <a:pt x="932955" y="79477"/>
                </a:cubicBezTo>
                <a:cubicBezTo>
                  <a:pt x="923218" y="92695"/>
                  <a:pt x="910355" y="103130"/>
                  <a:pt x="894367" y="110781"/>
                </a:cubicBezTo>
                <a:cubicBezTo>
                  <a:pt x="878379" y="118432"/>
                  <a:pt x="858082" y="123599"/>
                  <a:pt x="833476" y="126283"/>
                </a:cubicBezTo>
                <a:lnTo>
                  <a:pt x="832809" y="124282"/>
                </a:lnTo>
                <a:cubicBezTo>
                  <a:pt x="851947" y="119662"/>
                  <a:pt x="868411" y="113534"/>
                  <a:pt x="882199" y="105897"/>
                </a:cubicBezTo>
                <a:cubicBezTo>
                  <a:pt x="895986" y="98260"/>
                  <a:pt x="907082" y="88431"/>
                  <a:pt x="915486" y="76410"/>
                </a:cubicBezTo>
                <a:lnTo>
                  <a:pt x="881348" y="76410"/>
                </a:lnTo>
                <a:cubicBezTo>
                  <a:pt x="879370" y="78299"/>
                  <a:pt x="877192" y="80121"/>
                  <a:pt x="874814" y="81877"/>
                </a:cubicBezTo>
                <a:cubicBezTo>
                  <a:pt x="880436" y="83377"/>
                  <a:pt x="884295" y="85378"/>
                  <a:pt x="886391" y="87880"/>
                </a:cubicBezTo>
                <a:cubicBezTo>
                  <a:pt x="888487" y="90382"/>
                  <a:pt x="889295" y="92787"/>
                  <a:pt x="888816" y="95095"/>
                </a:cubicBezTo>
                <a:cubicBezTo>
                  <a:pt x="888337" y="97404"/>
                  <a:pt x="887045" y="99017"/>
                  <a:pt x="884941" y="99936"/>
                </a:cubicBezTo>
                <a:cubicBezTo>
                  <a:pt x="882836" y="100854"/>
                  <a:pt x="880394" y="100480"/>
                  <a:pt x="877615" y="98812"/>
                </a:cubicBezTo>
                <a:cubicBezTo>
                  <a:pt x="876976" y="96523"/>
                  <a:pt x="875953" y="94234"/>
                  <a:pt x="874548" y="91945"/>
                </a:cubicBezTo>
                <a:cubicBezTo>
                  <a:pt x="873142" y="89656"/>
                  <a:pt x="871586" y="87500"/>
                  <a:pt x="869880" y="85477"/>
                </a:cubicBezTo>
                <a:cubicBezTo>
                  <a:pt x="864799" y="88970"/>
                  <a:pt x="859293" y="92153"/>
                  <a:pt x="853362" y="95029"/>
                </a:cubicBezTo>
                <a:cubicBezTo>
                  <a:pt x="847430" y="97904"/>
                  <a:pt x="841157" y="100321"/>
                  <a:pt x="834543" y="102280"/>
                </a:cubicBezTo>
                <a:lnTo>
                  <a:pt x="833476" y="100813"/>
                </a:lnTo>
                <a:cubicBezTo>
                  <a:pt x="839705" y="97268"/>
                  <a:pt x="845589" y="93097"/>
                  <a:pt x="851127" y="88298"/>
                </a:cubicBezTo>
                <a:cubicBezTo>
                  <a:pt x="856665" y="83499"/>
                  <a:pt x="861552" y="78537"/>
                  <a:pt x="865786" y="73412"/>
                </a:cubicBezTo>
                <a:cubicBezTo>
                  <a:pt x="870020" y="68287"/>
                  <a:pt x="873296" y="63463"/>
                  <a:pt x="875614" y="58941"/>
                </a:cubicBezTo>
                <a:close/>
                <a:moveTo>
                  <a:pt x="311372" y="57874"/>
                </a:moveTo>
                <a:lnTo>
                  <a:pt x="324707" y="71076"/>
                </a:lnTo>
                <a:cubicBezTo>
                  <a:pt x="324196" y="71601"/>
                  <a:pt x="323518" y="71984"/>
                  <a:pt x="322674" y="72226"/>
                </a:cubicBezTo>
                <a:cubicBezTo>
                  <a:pt x="321829" y="72468"/>
                  <a:pt x="320685" y="72618"/>
                  <a:pt x="319240" y="72676"/>
                </a:cubicBezTo>
                <a:cubicBezTo>
                  <a:pt x="316673" y="75710"/>
                  <a:pt x="313573" y="79210"/>
                  <a:pt x="309939" y="83177"/>
                </a:cubicBezTo>
                <a:cubicBezTo>
                  <a:pt x="306305" y="87144"/>
                  <a:pt x="302738" y="90978"/>
                  <a:pt x="299238" y="94679"/>
                </a:cubicBezTo>
                <a:cubicBezTo>
                  <a:pt x="305793" y="99629"/>
                  <a:pt x="309603" y="104500"/>
                  <a:pt x="310666" y="109293"/>
                </a:cubicBezTo>
                <a:cubicBezTo>
                  <a:pt x="311730" y="114085"/>
                  <a:pt x="310985" y="117633"/>
                  <a:pt x="308434" y="119936"/>
                </a:cubicBezTo>
                <a:cubicBezTo>
                  <a:pt x="305882" y="122239"/>
                  <a:pt x="302461" y="122132"/>
                  <a:pt x="298171" y="119615"/>
                </a:cubicBezTo>
                <a:cubicBezTo>
                  <a:pt x="296398" y="113737"/>
                  <a:pt x="293442" y="107791"/>
                  <a:pt x="289303" y="101780"/>
                </a:cubicBezTo>
                <a:cubicBezTo>
                  <a:pt x="285164" y="95768"/>
                  <a:pt x="280874" y="90556"/>
                  <a:pt x="276435" y="86144"/>
                </a:cubicBezTo>
                <a:lnTo>
                  <a:pt x="277635" y="85211"/>
                </a:lnTo>
                <a:cubicBezTo>
                  <a:pt x="281296" y="86147"/>
                  <a:pt x="284608" y="87208"/>
                  <a:pt x="287569" y="88394"/>
                </a:cubicBezTo>
                <a:cubicBezTo>
                  <a:pt x="290531" y="89581"/>
                  <a:pt x="293176" y="90875"/>
                  <a:pt x="295504" y="92278"/>
                </a:cubicBezTo>
                <a:cubicBezTo>
                  <a:pt x="296871" y="88592"/>
                  <a:pt x="298271" y="84730"/>
                  <a:pt x="299704" y="80694"/>
                </a:cubicBezTo>
                <a:cubicBezTo>
                  <a:pt x="301138" y="76657"/>
                  <a:pt x="302405" y="72962"/>
                  <a:pt x="303505" y="69609"/>
                </a:cubicBezTo>
                <a:lnTo>
                  <a:pt x="273234" y="69609"/>
                </a:lnTo>
                <a:lnTo>
                  <a:pt x="272034" y="65742"/>
                </a:lnTo>
                <a:lnTo>
                  <a:pt x="303238" y="65742"/>
                </a:lnTo>
                <a:close/>
                <a:moveTo>
                  <a:pt x="1041102" y="52132"/>
                </a:moveTo>
                <a:lnTo>
                  <a:pt x="1041102" y="67084"/>
                </a:lnTo>
                <a:lnTo>
                  <a:pt x="1064438" y="67084"/>
                </a:lnTo>
                <a:lnTo>
                  <a:pt x="1064438" y="52132"/>
                </a:lnTo>
                <a:close/>
                <a:moveTo>
                  <a:pt x="348577" y="43339"/>
                </a:moveTo>
                <a:lnTo>
                  <a:pt x="367646" y="47339"/>
                </a:lnTo>
                <a:cubicBezTo>
                  <a:pt x="367457" y="48156"/>
                  <a:pt x="366968" y="48823"/>
                  <a:pt x="366179" y="49340"/>
                </a:cubicBezTo>
                <a:cubicBezTo>
                  <a:pt x="365390" y="49856"/>
                  <a:pt x="364235" y="50123"/>
                  <a:pt x="362712" y="50140"/>
                </a:cubicBezTo>
                <a:cubicBezTo>
                  <a:pt x="362465" y="59002"/>
                  <a:pt x="362059" y="67047"/>
                  <a:pt x="361495" y="74276"/>
                </a:cubicBezTo>
                <a:cubicBezTo>
                  <a:pt x="360931" y="81505"/>
                  <a:pt x="359692" y="87950"/>
                  <a:pt x="357778" y="93612"/>
                </a:cubicBezTo>
                <a:cubicBezTo>
                  <a:pt x="368996" y="95968"/>
                  <a:pt x="377248" y="99190"/>
                  <a:pt x="382535" y="103280"/>
                </a:cubicBezTo>
                <a:cubicBezTo>
                  <a:pt x="387823" y="107369"/>
                  <a:pt x="390850" y="111392"/>
                  <a:pt x="391616" y="115348"/>
                </a:cubicBezTo>
                <a:cubicBezTo>
                  <a:pt x="392382" y="119304"/>
                  <a:pt x="391592" y="122260"/>
                  <a:pt x="389245" y="124216"/>
                </a:cubicBezTo>
                <a:cubicBezTo>
                  <a:pt x="386898" y="126171"/>
                  <a:pt x="383699" y="126194"/>
                  <a:pt x="379648" y="124282"/>
                </a:cubicBezTo>
                <a:cubicBezTo>
                  <a:pt x="377364" y="119493"/>
                  <a:pt x="374097" y="114570"/>
                  <a:pt x="369846" y="109514"/>
                </a:cubicBezTo>
                <a:cubicBezTo>
                  <a:pt x="365596" y="104458"/>
                  <a:pt x="361262" y="100002"/>
                  <a:pt x="356845" y="96145"/>
                </a:cubicBezTo>
                <a:cubicBezTo>
                  <a:pt x="354153" y="103113"/>
                  <a:pt x="349369" y="109014"/>
                  <a:pt x="342493" y="113848"/>
                </a:cubicBezTo>
                <a:cubicBezTo>
                  <a:pt x="335617" y="118682"/>
                  <a:pt x="325599" y="122649"/>
                  <a:pt x="312439" y="125749"/>
                </a:cubicBezTo>
                <a:lnTo>
                  <a:pt x="311372" y="123482"/>
                </a:lnTo>
                <a:cubicBezTo>
                  <a:pt x="320672" y="119858"/>
                  <a:pt x="327892" y="115697"/>
                  <a:pt x="333031" y="110997"/>
                </a:cubicBezTo>
                <a:cubicBezTo>
                  <a:pt x="338171" y="106298"/>
                  <a:pt x="341836" y="100803"/>
                  <a:pt x="344027" y="94512"/>
                </a:cubicBezTo>
                <a:cubicBezTo>
                  <a:pt x="346217" y="88221"/>
                  <a:pt x="347540" y="80876"/>
                  <a:pt x="347996" y="72476"/>
                </a:cubicBezTo>
                <a:cubicBezTo>
                  <a:pt x="348451" y="64076"/>
                  <a:pt x="348645" y="54364"/>
                  <a:pt x="348577" y="43339"/>
                </a:cubicBezTo>
                <a:close/>
                <a:moveTo>
                  <a:pt x="1041102" y="33729"/>
                </a:moveTo>
                <a:lnTo>
                  <a:pt x="1041102" y="48281"/>
                </a:lnTo>
                <a:lnTo>
                  <a:pt x="1064438" y="48281"/>
                </a:lnTo>
                <a:lnTo>
                  <a:pt x="1064438" y="33729"/>
                </a:lnTo>
                <a:close/>
                <a:moveTo>
                  <a:pt x="785737" y="30137"/>
                </a:moveTo>
                <a:cubicBezTo>
                  <a:pt x="791673" y="33919"/>
                  <a:pt x="795709" y="37698"/>
                  <a:pt x="797845" y="41474"/>
                </a:cubicBezTo>
                <a:cubicBezTo>
                  <a:pt x="799981" y="45250"/>
                  <a:pt x="800801" y="48533"/>
                  <a:pt x="800304" y="51323"/>
                </a:cubicBezTo>
                <a:cubicBezTo>
                  <a:pt x="799806" y="54113"/>
                  <a:pt x="798576" y="55921"/>
                  <a:pt x="796614" y="56747"/>
                </a:cubicBezTo>
                <a:cubicBezTo>
                  <a:pt x="794651" y="57572"/>
                  <a:pt x="792539" y="56926"/>
                  <a:pt x="790279" y="54807"/>
                </a:cubicBezTo>
                <a:cubicBezTo>
                  <a:pt x="790204" y="50768"/>
                  <a:pt x="789552" y="46578"/>
                  <a:pt x="788325" y="42239"/>
                </a:cubicBezTo>
                <a:cubicBezTo>
                  <a:pt x="787098" y="37899"/>
                  <a:pt x="785745" y="34043"/>
                  <a:pt x="784267" y="30671"/>
                </a:cubicBezTo>
                <a:close/>
                <a:moveTo>
                  <a:pt x="1041102" y="15460"/>
                </a:moveTo>
                <a:lnTo>
                  <a:pt x="1041102" y="30012"/>
                </a:lnTo>
                <a:lnTo>
                  <a:pt x="1064438" y="30012"/>
                </a:lnTo>
                <a:lnTo>
                  <a:pt x="1064438" y="15460"/>
                </a:lnTo>
                <a:close/>
                <a:moveTo>
                  <a:pt x="86144" y="6134"/>
                </a:moveTo>
                <a:cubicBezTo>
                  <a:pt x="94856" y="7810"/>
                  <a:pt x="100893" y="10259"/>
                  <a:pt x="104256" y="13481"/>
                </a:cubicBezTo>
                <a:cubicBezTo>
                  <a:pt x="107618" y="16703"/>
                  <a:pt x="109079" y="19844"/>
                  <a:pt x="108640" y="22903"/>
                </a:cubicBezTo>
                <a:cubicBezTo>
                  <a:pt x="108201" y="25962"/>
                  <a:pt x="106636" y="28086"/>
                  <a:pt x="103944" y="29275"/>
                </a:cubicBezTo>
                <a:cubicBezTo>
                  <a:pt x="101252" y="30463"/>
                  <a:pt x="98208" y="29861"/>
                  <a:pt x="94812" y="27470"/>
                </a:cubicBezTo>
                <a:cubicBezTo>
                  <a:pt x="94256" y="23723"/>
                  <a:pt x="93034" y="20017"/>
                  <a:pt x="91145" y="16352"/>
                </a:cubicBezTo>
                <a:cubicBezTo>
                  <a:pt x="89256" y="12688"/>
                  <a:pt x="87233" y="9549"/>
                  <a:pt x="85077" y="6934"/>
                </a:cubicBezTo>
                <a:close/>
                <a:moveTo>
                  <a:pt x="807341" y="4934"/>
                </a:moveTo>
                <a:lnTo>
                  <a:pt x="821333" y="15735"/>
                </a:lnTo>
                <a:cubicBezTo>
                  <a:pt x="820930" y="16280"/>
                  <a:pt x="820302" y="16791"/>
                  <a:pt x="819449" y="17269"/>
                </a:cubicBezTo>
                <a:cubicBezTo>
                  <a:pt x="818596" y="17747"/>
                  <a:pt x="817535" y="18125"/>
                  <a:pt x="816265" y="18402"/>
                </a:cubicBezTo>
                <a:lnTo>
                  <a:pt x="816265" y="108947"/>
                </a:lnTo>
                <a:cubicBezTo>
                  <a:pt x="816337" y="112236"/>
                  <a:pt x="815957" y="115052"/>
                  <a:pt x="815125" y="117393"/>
                </a:cubicBezTo>
                <a:cubicBezTo>
                  <a:pt x="814294" y="119734"/>
                  <a:pt x="812582" y="121600"/>
                  <a:pt x="809988" y="122993"/>
                </a:cubicBezTo>
                <a:cubicBezTo>
                  <a:pt x="807395" y="124386"/>
                  <a:pt x="803491" y="125305"/>
                  <a:pt x="798277" y="125749"/>
                </a:cubicBezTo>
                <a:cubicBezTo>
                  <a:pt x="798093" y="123593"/>
                  <a:pt x="797793" y="121671"/>
                  <a:pt x="797376" y="119982"/>
                </a:cubicBezTo>
                <a:cubicBezTo>
                  <a:pt x="796959" y="118293"/>
                  <a:pt x="796325" y="116970"/>
                  <a:pt x="795474" y="116015"/>
                </a:cubicBezTo>
                <a:cubicBezTo>
                  <a:pt x="794596" y="114948"/>
                  <a:pt x="793383" y="114014"/>
                  <a:pt x="791837" y="113214"/>
                </a:cubicBezTo>
                <a:cubicBezTo>
                  <a:pt x="790292" y="112414"/>
                  <a:pt x="788079" y="111747"/>
                  <a:pt x="785198" y="111214"/>
                </a:cubicBezTo>
                <a:lnTo>
                  <a:pt x="785198" y="109347"/>
                </a:lnTo>
                <a:cubicBezTo>
                  <a:pt x="785327" y="109357"/>
                  <a:pt x="786374" y="109426"/>
                  <a:pt x="788337" y="109555"/>
                </a:cubicBezTo>
                <a:cubicBezTo>
                  <a:pt x="790300" y="109683"/>
                  <a:pt x="792404" y="109811"/>
                  <a:pt x="794649" y="109940"/>
                </a:cubicBezTo>
                <a:cubicBezTo>
                  <a:pt x="796893" y="110068"/>
                  <a:pt x="798503" y="110137"/>
                  <a:pt x="799478" y="110147"/>
                </a:cubicBezTo>
                <a:cubicBezTo>
                  <a:pt x="800523" y="110144"/>
                  <a:pt x="801235" y="109917"/>
                  <a:pt x="801613" y="109464"/>
                </a:cubicBezTo>
                <a:cubicBezTo>
                  <a:pt x="801991" y="109011"/>
                  <a:pt x="802169" y="108350"/>
                  <a:pt x="802147" y="107480"/>
                </a:cubicBezTo>
                <a:lnTo>
                  <a:pt x="802147" y="70542"/>
                </a:lnTo>
                <a:cubicBezTo>
                  <a:pt x="800746" y="73093"/>
                  <a:pt x="799177" y="75926"/>
                  <a:pt x="797443" y="79043"/>
                </a:cubicBezTo>
                <a:cubicBezTo>
                  <a:pt x="795708" y="82160"/>
                  <a:pt x="793806" y="85461"/>
                  <a:pt x="791737" y="88945"/>
                </a:cubicBezTo>
                <a:cubicBezTo>
                  <a:pt x="791804" y="89709"/>
                  <a:pt x="791671" y="90514"/>
                  <a:pt x="791337" y="91362"/>
                </a:cubicBezTo>
                <a:cubicBezTo>
                  <a:pt x="791003" y="92209"/>
                  <a:pt x="790470" y="92915"/>
                  <a:pt x="789736" y="93478"/>
                </a:cubicBezTo>
                <a:lnTo>
                  <a:pt x="780928" y="78810"/>
                </a:lnTo>
                <a:cubicBezTo>
                  <a:pt x="782879" y="77615"/>
                  <a:pt x="785749" y="75704"/>
                  <a:pt x="789535" y="73076"/>
                </a:cubicBezTo>
                <a:cubicBezTo>
                  <a:pt x="793322" y="70448"/>
                  <a:pt x="797526" y="67470"/>
                  <a:pt x="802147" y="64141"/>
                </a:cubicBezTo>
                <a:lnTo>
                  <a:pt x="802147" y="16269"/>
                </a:lnTo>
                <a:lnTo>
                  <a:pt x="786132" y="16269"/>
                </a:lnTo>
                <a:lnTo>
                  <a:pt x="784931" y="12402"/>
                </a:lnTo>
                <a:lnTo>
                  <a:pt x="800946" y="12402"/>
                </a:lnTo>
                <a:close/>
                <a:moveTo>
                  <a:pt x="1070305" y="3609"/>
                </a:moveTo>
                <a:lnTo>
                  <a:pt x="1085374" y="15195"/>
                </a:lnTo>
                <a:cubicBezTo>
                  <a:pt x="1084913" y="15742"/>
                  <a:pt x="1084235" y="16281"/>
                  <a:pt x="1083340" y="16812"/>
                </a:cubicBezTo>
                <a:cubicBezTo>
                  <a:pt x="1082446" y="17343"/>
                  <a:pt x="1081301" y="17783"/>
                  <a:pt x="1079907" y="18130"/>
                </a:cubicBezTo>
                <a:lnTo>
                  <a:pt x="1079907" y="75337"/>
                </a:lnTo>
                <a:cubicBezTo>
                  <a:pt x="1079634" y="75976"/>
                  <a:pt x="1078112" y="76799"/>
                  <a:pt x="1075339" y="77805"/>
                </a:cubicBezTo>
                <a:cubicBezTo>
                  <a:pt x="1072567" y="78811"/>
                  <a:pt x="1069778" y="79367"/>
                  <a:pt x="1066972" y="79472"/>
                </a:cubicBezTo>
                <a:lnTo>
                  <a:pt x="1064438" y="79472"/>
                </a:lnTo>
                <a:lnTo>
                  <a:pt x="1064438" y="70934"/>
                </a:lnTo>
                <a:lnTo>
                  <a:pt x="1041102" y="70934"/>
                </a:lnTo>
                <a:lnTo>
                  <a:pt x="1041102" y="74936"/>
                </a:lnTo>
                <a:cubicBezTo>
                  <a:pt x="1040974" y="75848"/>
                  <a:pt x="1039663" y="76893"/>
                  <a:pt x="1037168" y="78072"/>
                </a:cubicBezTo>
                <a:cubicBezTo>
                  <a:pt x="1034673" y="79250"/>
                  <a:pt x="1031762" y="79895"/>
                  <a:pt x="1028433" y="80006"/>
                </a:cubicBezTo>
                <a:lnTo>
                  <a:pt x="1026300" y="80006"/>
                </a:lnTo>
                <a:lnTo>
                  <a:pt x="1026300" y="5342"/>
                </a:lnTo>
                <a:lnTo>
                  <a:pt x="1041635" y="11743"/>
                </a:lnTo>
                <a:lnTo>
                  <a:pt x="1063104" y="11743"/>
                </a:lnTo>
                <a:close/>
                <a:moveTo>
                  <a:pt x="626383" y="3201"/>
                </a:moveTo>
                <a:lnTo>
                  <a:pt x="642385" y="16669"/>
                </a:lnTo>
                <a:cubicBezTo>
                  <a:pt x="641474" y="17758"/>
                  <a:pt x="639429" y="18647"/>
                  <a:pt x="636251" y="19336"/>
                </a:cubicBezTo>
                <a:cubicBezTo>
                  <a:pt x="635982" y="24945"/>
                  <a:pt x="635820" y="30396"/>
                  <a:pt x="635768" y="35688"/>
                </a:cubicBezTo>
                <a:cubicBezTo>
                  <a:pt x="635715" y="40980"/>
                  <a:pt x="635787" y="46064"/>
                  <a:pt x="635984" y="50940"/>
                </a:cubicBezTo>
                <a:cubicBezTo>
                  <a:pt x="637696" y="51051"/>
                  <a:pt x="639340" y="51229"/>
                  <a:pt x="640918" y="51473"/>
                </a:cubicBezTo>
                <a:cubicBezTo>
                  <a:pt x="644131" y="47795"/>
                  <a:pt x="647514" y="43742"/>
                  <a:pt x="651068" y="39314"/>
                </a:cubicBezTo>
                <a:cubicBezTo>
                  <a:pt x="654621" y="34885"/>
                  <a:pt x="658004" y="30545"/>
                  <a:pt x="661217" y="26295"/>
                </a:cubicBezTo>
                <a:cubicBezTo>
                  <a:pt x="664430" y="22044"/>
                  <a:pt x="667131" y="18346"/>
                  <a:pt x="669322" y="15202"/>
                </a:cubicBezTo>
                <a:lnTo>
                  <a:pt x="685791" y="29204"/>
                </a:lnTo>
                <a:cubicBezTo>
                  <a:pt x="685399" y="29751"/>
                  <a:pt x="684777" y="30090"/>
                  <a:pt x="683925" y="30221"/>
                </a:cubicBezTo>
                <a:cubicBezTo>
                  <a:pt x="683072" y="30351"/>
                  <a:pt x="681939" y="30190"/>
                  <a:pt x="680523" y="29737"/>
                </a:cubicBezTo>
                <a:cubicBezTo>
                  <a:pt x="676448" y="33049"/>
                  <a:pt x="671197" y="36727"/>
                  <a:pt x="664771" y="40772"/>
                </a:cubicBezTo>
                <a:cubicBezTo>
                  <a:pt x="658346" y="44817"/>
                  <a:pt x="651995" y="48562"/>
                  <a:pt x="645719" y="52007"/>
                </a:cubicBezTo>
                <a:cubicBezTo>
                  <a:pt x="656880" y="53954"/>
                  <a:pt x="665283" y="56852"/>
                  <a:pt x="670928" y="60701"/>
                </a:cubicBezTo>
                <a:cubicBezTo>
                  <a:pt x="676574" y="64551"/>
                  <a:pt x="680006" y="68470"/>
                  <a:pt x="681223" y="72459"/>
                </a:cubicBezTo>
                <a:cubicBezTo>
                  <a:pt x="682441" y="76448"/>
                  <a:pt x="681989" y="79626"/>
                  <a:pt x="679867" y="81992"/>
                </a:cubicBezTo>
                <a:cubicBezTo>
                  <a:pt x="677745" y="84358"/>
                  <a:pt x="674497" y="85031"/>
                  <a:pt x="670122" y="84011"/>
                </a:cubicBezTo>
                <a:cubicBezTo>
                  <a:pt x="666277" y="78971"/>
                  <a:pt x="661265" y="73915"/>
                  <a:pt x="655087" y="68842"/>
                </a:cubicBezTo>
                <a:cubicBezTo>
                  <a:pt x="648908" y="63769"/>
                  <a:pt x="642630" y="59313"/>
                  <a:pt x="636251" y="55474"/>
                </a:cubicBezTo>
                <a:cubicBezTo>
                  <a:pt x="636973" y="68978"/>
                  <a:pt x="639863" y="80174"/>
                  <a:pt x="644919" y="89061"/>
                </a:cubicBezTo>
                <a:cubicBezTo>
                  <a:pt x="649975" y="97948"/>
                  <a:pt x="658465" y="103510"/>
                  <a:pt x="670389" y="105747"/>
                </a:cubicBezTo>
                <a:cubicBezTo>
                  <a:pt x="672203" y="106155"/>
                  <a:pt x="673542" y="106205"/>
                  <a:pt x="674406" y="105897"/>
                </a:cubicBezTo>
                <a:cubicBezTo>
                  <a:pt x="675270" y="105588"/>
                  <a:pt x="675975" y="104872"/>
                  <a:pt x="676523" y="103746"/>
                </a:cubicBezTo>
                <a:cubicBezTo>
                  <a:pt x="677648" y="101454"/>
                  <a:pt x="678698" y="98804"/>
                  <a:pt x="679673" y="95795"/>
                </a:cubicBezTo>
                <a:cubicBezTo>
                  <a:pt x="680648" y="92787"/>
                  <a:pt x="681598" y="89570"/>
                  <a:pt x="682524" y="86144"/>
                </a:cubicBezTo>
                <a:lnTo>
                  <a:pt x="683924" y="86278"/>
                </a:lnTo>
                <a:lnTo>
                  <a:pt x="683512" y="108814"/>
                </a:lnTo>
                <a:cubicBezTo>
                  <a:pt x="686329" y="111581"/>
                  <a:pt x="688077" y="113914"/>
                  <a:pt x="688756" y="115815"/>
                </a:cubicBezTo>
                <a:cubicBezTo>
                  <a:pt x="689435" y="117715"/>
                  <a:pt x="689380" y="119382"/>
                  <a:pt x="688591" y="120815"/>
                </a:cubicBezTo>
                <a:cubicBezTo>
                  <a:pt x="686807" y="123924"/>
                  <a:pt x="683924" y="125607"/>
                  <a:pt x="679940" y="125866"/>
                </a:cubicBezTo>
                <a:cubicBezTo>
                  <a:pt x="675956" y="126124"/>
                  <a:pt x="671172" y="125507"/>
                  <a:pt x="665588" y="124016"/>
                </a:cubicBezTo>
                <a:cubicBezTo>
                  <a:pt x="654687" y="121475"/>
                  <a:pt x="646077" y="117114"/>
                  <a:pt x="639760" y="110933"/>
                </a:cubicBezTo>
                <a:cubicBezTo>
                  <a:pt x="633442" y="104752"/>
                  <a:pt x="628817" y="96995"/>
                  <a:pt x="625883" y="87661"/>
                </a:cubicBezTo>
                <a:cubicBezTo>
                  <a:pt x="622949" y="78328"/>
                  <a:pt x="621108" y="67662"/>
                  <a:pt x="620357" y="55663"/>
                </a:cubicBezTo>
                <a:cubicBezTo>
                  <a:pt x="619607" y="43665"/>
                  <a:pt x="619349" y="30578"/>
                  <a:pt x="619582" y="16402"/>
                </a:cubicBezTo>
                <a:lnTo>
                  <a:pt x="566909" y="16402"/>
                </a:lnTo>
                <a:lnTo>
                  <a:pt x="565709" y="12668"/>
                </a:lnTo>
                <a:lnTo>
                  <a:pt x="617982" y="12668"/>
                </a:lnTo>
                <a:close/>
                <a:moveTo>
                  <a:pt x="1315765" y="3067"/>
                </a:moveTo>
                <a:lnTo>
                  <a:pt x="1337767" y="5201"/>
                </a:lnTo>
                <a:cubicBezTo>
                  <a:pt x="1337662" y="6206"/>
                  <a:pt x="1337240" y="7029"/>
                  <a:pt x="1336500" y="7668"/>
                </a:cubicBezTo>
                <a:cubicBezTo>
                  <a:pt x="1335761" y="8307"/>
                  <a:pt x="1334539" y="8729"/>
                  <a:pt x="1332833" y="8935"/>
                </a:cubicBezTo>
                <a:cubicBezTo>
                  <a:pt x="1333623" y="26011"/>
                  <a:pt x="1335926" y="40946"/>
                  <a:pt x="1339743" y="53740"/>
                </a:cubicBezTo>
                <a:cubicBezTo>
                  <a:pt x="1343560" y="66534"/>
                  <a:pt x="1349755" y="77410"/>
                  <a:pt x="1358328" y="86366"/>
                </a:cubicBezTo>
                <a:cubicBezTo>
                  <a:pt x="1366901" y="95323"/>
                  <a:pt x="1378717" y="102583"/>
                  <a:pt x="1393774" y="108147"/>
                </a:cubicBezTo>
                <a:lnTo>
                  <a:pt x="1393508" y="109747"/>
                </a:lnTo>
                <a:cubicBezTo>
                  <a:pt x="1389499" y="110497"/>
                  <a:pt x="1386248" y="112197"/>
                  <a:pt x="1383756" y="114848"/>
                </a:cubicBezTo>
                <a:cubicBezTo>
                  <a:pt x="1381264" y="117498"/>
                  <a:pt x="1379581" y="120999"/>
                  <a:pt x="1378706" y="125349"/>
                </a:cubicBezTo>
                <a:cubicBezTo>
                  <a:pt x="1367609" y="119379"/>
                  <a:pt x="1358821" y="111954"/>
                  <a:pt x="1352342" y="103075"/>
                </a:cubicBezTo>
                <a:cubicBezTo>
                  <a:pt x="1345863" y="94195"/>
                  <a:pt x="1341066" y="83946"/>
                  <a:pt x="1337950" y="72325"/>
                </a:cubicBezTo>
                <a:cubicBezTo>
                  <a:pt x="1334834" y="60705"/>
                  <a:pt x="1332773" y="47798"/>
                  <a:pt x="1331767" y="33604"/>
                </a:cubicBezTo>
                <a:cubicBezTo>
                  <a:pt x="1331172" y="45090"/>
                  <a:pt x="1329161" y="56375"/>
                  <a:pt x="1325731" y="67460"/>
                </a:cubicBezTo>
                <a:cubicBezTo>
                  <a:pt x="1322302" y="78546"/>
                  <a:pt x="1316221" y="89061"/>
                  <a:pt x="1307487" y="99005"/>
                </a:cubicBezTo>
                <a:cubicBezTo>
                  <a:pt x="1298753" y="108950"/>
                  <a:pt x="1286133" y="117953"/>
                  <a:pt x="1269625" y="126016"/>
                </a:cubicBezTo>
                <a:lnTo>
                  <a:pt x="1268159" y="124149"/>
                </a:lnTo>
                <a:cubicBezTo>
                  <a:pt x="1280226" y="115227"/>
                  <a:pt x="1289562" y="105901"/>
                  <a:pt x="1296168" y="96173"/>
                </a:cubicBezTo>
                <a:cubicBezTo>
                  <a:pt x="1302774" y="86444"/>
                  <a:pt x="1307456" y="76439"/>
                  <a:pt x="1310214" y="66158"/>
                </a:cubicBezTo>
                <a:cubicBezTo>
                  <a:pt x="1312972" y="55878"/>
                  <a:pt x="1314611" y="45448"/>
                  <a:pt x="1315133" y="34869"/>
                </a:cubicBezTo>
                <a:cubicBezTo>
                  <a:pt x="1315655" y="24290"/>
                  <a:pt x="1315866" y="13690"/>
                  <a:pt x="1315765" y="3067"/>
                </a:cubicBezTo>
                <a:close/>
                <a:moveTo>
                  <a:pt x="703726" y="1600"/>
                </a:moveTo>
                <a:cubicBezTo>
                  <a:pt x="710583" y="4733"/>
                  <a:pt x="715248" y="8085"/>
                  <a:pt x="717723" y="11656"/>
                </a:cubicBezTo>
                <a:cubicBezTo>
                  <a:pt x="720197" y="15226"/>
                  <a:pt x="721149" y="18420"/>
                  <a:pt x="720579" y="21236"/>
                </a:cubicBezTo>
                <a:cubicBezTo>
                  <a:pt x="720009" y="24052"/>
                  <a:pt x="718586" y="25896"/>
                  <a:pt x="716309" y="26766"/>
                </a:cubicBezTo>
                <a:cubicBezTo>
                  <a:pt x="714033" y="27636"/>
                  <a:pt x="711572" y="26938"/>
                  <a:pt x="708927" y="24670"/>
                </a:cubicBezTo>
                <a:cubicBezTo>
                  <a:pt x="708716" y="20844"/>
                  <a:pt x="707938" y="16927"/>
                  <a:pt x="706593" y="12918"/>
                </a:cubicBezTo>
                <a:cubicBezTo>
                  <a:pt x="705249" y="8910"/>
                  <a:pt x="703804" y="5359"/>
                  <a:pt x="702259" y="2267"/>
                </a:cubicBezTo>
                <a:close/>
                <a:moveTo>
                  <a:pt x="379648" y="1467"/>
                </a:moveTo>
                <a:cubicBezTo>
                  <a:pt x="379727" y="1525"/>
                  <a:pt x="380605" y="2209"/>
                  <a:pt x="382280" y="3522"/>
                </a:cubicBezTo>
                <a:cubicBezTo>
                  <a:pt x="383955" y="4834"/>
                  <a:pt x="385949" y="6427"/>
                  <a:pt x="388261" y="8302"/>
                </a:cubicBezTo>
                <a:cubicBezTo>
                  <a:pt x="390573" y="10178"/>
                  <a:pt x="392725" y="11988"/>
                  <a:pt x="394716" y="13735"/>
                </a:cubicBezTo>
                <a:cubicBezTo>
                  <a:pt x="394502" y="14466"/>
                  <a:pt x="394063" y="15005"/>
                  <a:pt x="393399" y="15352"/>
                </a:cubicBezTo>
                <a:cubicBezTo>
                  <a:pt x="392735" y="15699"/>
                  <a:pt x="391930" y="15872"/>
                  <a:pt x="390982" y="15869"/>
                </a:cubicBezTo>
                <a:lnTo>
                  <a:pt x="362579" y="15869"/>
                </a:lnTo>
                <a:cubicBezTo>
                  <a:pt x="360687" y="19330"/>
                  <a:pt x="358637" y="22809"/>
                  <a:pt x="356428" y="26303"/>
                </a:cubicBezTo>
                <a:cubicBezTo>
                  <a:pt x="354219" y="29798"/>
                  <a:pt x="352002" y="32943"/>
                  <a:pt x="349777" y="35738"/>
                </a:cubicBezTo>
                <a:lnTo>
                  <a:pt x="370446" y="35738"/>
                </a:lnTo>
                <a:lnTo>
                  <a:pt x="376847" y="28937"/>
                </a:lnTo>
                <a:lnTo>
                  <a:pt x="389916" y="38938"/>
                </a:lnTo>
                <a:cubicBezTo>
                  <a:pt x="389577" y="39416"/>
                  <a:pt x="389021" y="39861"/>
                  <a:pt x="388249" y="40272"/>
                </a:cubicBezTo>
                <a:cubicBezTo>
                  <a:pt x="387476" y="40683"/>
                  <a:pt x="386521" y="40994"/>
                  <a:pt x="385382" y="41205"/>
                </a:cubicBezTo>
                <a:lnTo>
                  <a:pt x="385382" y="90011"/>
                </a:lnTo>
                <a:cubicBezTo>
                  <a:pt x="385129" y="90639"/>
                  <a:pt x="383768" y="91417"/>
                  <a:pt x="381298" y="92345"/>
                </a:cubicBezTo>
                <a:cubicBezTo>
                  <a:pt x="378828" y="93273"/>
                  <a:pt x="376367" y="93784"/>
                  <a:pt x="373914" y="93879"/>
                </a:cubicBezTo>
                <a:lnTo>
                  <a:pt x="371647" y="93879"/>
                </a:lnTo>
                <a:lnTo>
                  <a:pt x="371647" y="39472"/>
                </a:lnTo>
                <a:lnTo>
                  <a:pt x="338976" y="39472"/>
                </a:lnTo>
                <a:lnTo>
                  <a:pt x="338976" y="90678"/>
                </a:lnTo>
                <a:cubicBezTo>
                  <a:pt x="338848" y="91514"/>
                  <a:pt x="337603" y="92476"/>
                  <a:pt x="335242" y="93562"/>
                </a:cubicBezTo>
                <a:cubicBezTo>
                  <a:pt x="332881" y="94648"/>
                  <a:pt x="330169" y="95243"/>
                  <a:pt x="327108" y="95345"/>
                </a:cubicBezTo>
                <a:lnTo>
                  <a:pt x="324974" y="95345"/>
                </a:lnTo>
                <a:lnTo>
                  <a:pt x="324974" y="29737"/>
                </a:lnTo>
                <a:lnTo>
                  <a:pt x="339643" y="35738"/>
                </a:lnTo>
                <a:lnTo>
                  <a:pt x="344977" y="35738"/>
                </a:lnTo>
                <a:cubicBezTo>
                  <a:pt x="345110" y="32860"/>
                  <a:pt x="345243" y="29648"/>
                  <a:pt x="345377" y="26103"/>
                </a:cubicBezTo>
                <a:cubicBezTo>
                  <a:pt x="345510" y="22558"/>
                  <a:pt x="345643" y="19147"/>
                  <a:pt x="345777" y="15869"/>
                </a:cubicBezTo>
                <a:lnTo>
                  <a:pt x="319907" y="15869"/>
                </a:lnTo>
                <a:lnTo>
                  <a:pt x="318840" y="12135"/>
                </a:lnTo>
                <a:lnTo>
                  <a:pt x="371380" y="12135"/>
                </a:lnTo>
                <a:close/>
                <a:moveTo>
                  <a:pt x="731456" y="1200"/>
                </a:moveTo>
                <a:lnTo>
                  <a:pt x="749070" y="5734"/>
                </a:lnTo>
                <a:cubicBezTo>
                  <a:pt x="748809" y="6554"/>
                  <a:pt x="748264" y="7215"/>
                  <a:pt x="747435" y="7718"/>
                </a:cubicBezTo>
                <a:cubicBezTo>
                  <a:pt x="746607" y="8221"/>
                  <a:pt x="745462" y="8448"/>
                  <a:pt x="743999" y="8401"/>
                </a:cubicBezTo>
                <a:cubicBezTo>
                  <a:pt x="742014" y="11338"/>
                  <a:pt x="739612" y="14532"/>
                  <a:pt x="736794" y="17986"/>
                </a:cubicBezTo>
                <a:cubicBezTo>
                  <a:pt x="733975" y="21439"/>
                  <a:pt x="731040" y="24734"/>
                  <a:pt x="727989" y="27870"/>
                </a:cubicBezTo>
                <a:lnTo>
                  <a:pt x="732123" y="27870"/>
                </a:lnTo>
                <a:lnTo>
                  <a:pt x="738795" y="19069"/>
                </a:lnTo>
                <a:cubicBezTo>
                  <a:pt x="739012" y="19236"/>
                  <a:pt x="740446" y="20436"/>
                  <a:pt x="743099" y="22670"/>
                </a:cubicBezTo>
                <a:cubicBezTo>
                  <a:pt x="745751" y="24903"/>
                  <a:pt x="748319" y="27170"/>
                  <a:pt x="750805" y="29470"/>
                </a:cubicBezTo>
                <a:cubicBezTo>
                  <a:pt x="750802" y="29598"/>
                  <a:pt x="750774" y="29709"/>
                  <a:pt x="750721" y="29804"/>
                </a:cubicBezTo>
                <a:cubicBezTo>
                  <a:pt x="750668" y="29898"/>
                  <a:pt x="750607" y="30009"/>
                  <a:pt x="750538" y="30137"/>
                </a:cubicBezTo>
                <a:cubicBezTo>
                  <a:pt x="756570" y="33790"/>
                  <a:pt x="760652" y="37485"/>
                  <a:pt x="762785" y="41222"/>
                </a:cubicBezTo>
                <a:cubicBezTo>
                  <a:pt x="764917" y="44959"/>
                  <a:pt x="765700" y="48220"/>
                  <a:pt x="765133" y="51006"/>
                </a:cubicBezTo>
                <a:cubicBezTo>
                  <a:pt x="764566" y="53793"/>
                  <a:pt x="763250" y="55588"/>
                  <a:pt x="761184" y="56390"/>
                </a:cubicBezTo>
                <a:cubicBezTo>
                  <a:pt x="759119" y="57193"/>
                  <a:pt x="756904" y="56488"/>
                  <a:pt x="754541" y="54274"/>
                </a:cubicBezTo>
                <a:cubicBezTo>
                  <a:pt x="754480" y="50456"/>
                  <a:pt x="753868" y="46523"/>
                  <a:pt x="752706" y="42472"/>
                </a:cubicBezTo>
                <a:cubicBezTo>
                  <a:pt x="751544" y="38422"/>
                  <a:pt x="750199" y="34754"/>
                  <a:pt x="748670" y="31471"/>
                </a:cubicBezTo>
                <a:cubicBezTo>
                  <a:pt x="748467" y="31535"/>
                  <a:pt x="748239" y="31574"/>
                  <a:pt x="747986" y="31587"/>
                </a:cubicBezTo>
                <a:cubicBezTo>
                  <a:pt x="747733" y="31601"/>
                  <a:pt x="747471" y="31607"/>
                  <a:pt x="747202" y="31604"/>
                </a:cubicBezTo>
                <a:lnTo>
                  <a:pt x="729588" y="31604"/>
                </a:lnTo>
                <a:lnTo>
                  <a:pt x="729588" y="52273"/>
                </a:lnTo>
                <a:lnTo>
                  <a:pt x="731856" y="52273"/>
                </a:lnTo>
                <a:lnTo>
                  <a:pt x="738395" y="43606"/>
                </a:lnTo>
                <a:cubicBezTo>
                  <a:pt x="738603" y="43767"/>
                  <a:pt x="739988" y="44945"/>
                  <a:pt x="742548" y="47139"/>
                </a:cubicBezTo>
                <a:cubicBezTo>
                  <a:pt x="745108" y="49334"/>
                  <a:pt x="747594" y="51579"/>
                  <a:pt x="750004" y="53874"/>
                </a:cubicBezTo>
                <a:cubicBezTo>
                  <a:pt x="749796" y="54604"/>
                  <a:pt x="749379" y="55143"/>
                  <a:pt x="748753" y="55490"/>
                </a:cubicBezTo>
                <a:cubicBezTo>
                  <a:pt x="748127" y="55838"/>
                  <a:pt x="747344" y="56010"/>
                  <a:pt x="746401" y="56007"/>
                </a:cubicBezTo>
                <a:lnTo>
                  <a:pt x="729588" y="56007"/>
                </a:lnTo>
                <a:lnTo>
                  <a:pt x="729588" y="66542"/>
                </a:lnTo>
                <a:cubicBezTo>
                  <a:pt x="729588" y="70431"/>
                  <a:pt x="729455" y="74387"/>
                  <a:pt x="729188" y="78410"/>
                </a:cubicBezTo>
                <a:lnTo>
                  <a:pt x="731456" y="78410"/>
                </a:lnTo>
                <a:lnTo>
                  <a:pt x="738128" y="69742"/>
                </a:lnTo>
                <a:cubicBezTo>
                  <a:pt x="738245" y="69839"/>
                  <a:pt x="739279" y="70712"/>
                  <a:pt x="741230" y="72359"/>
                </a:cubicBezTo>
                <a:cubicBezTo>
                  <a:pt x="743182" y="74007"/>
                  <a:pt x="745351" y="75846"/>
                  <a:pt x="747737" y="77877"/>
                </a:cubicBezTo>
                <a:cubicBezTo>
                  <a:pt x="750048" y="76437"/>
                  <a:pt x="752894" y="74548"/>
                  <a:pt x="756273" y="72209"/>
                </a:cubicBezTo>
                <a:cubicBezTo>
                  <a:pt x="759651" y="69870"/>
                  <a:pt x="763297" y="67314"/>
                  <a:pt x="767209" y="64542"/>
                </a:cubicBezTo>
                <a:lnTo>
                  <a:pt x="767209" y="16269"/>
                </a:lnTo>
                <a:lnTo>
                  <a:pt x="748137" y="16269"/>
                </a:lnTo>
                <a:lnTo>
                  <a:pt x="746936" y="12402"/>
                </a:lnTo>
                <a:lnTo>
                  <a:pt x="766009" y="12402"/>
                </a:lnTo>
                <a:lnTo>
                  <a:pt x="772137" y="5067"/>
                </a:lnTo>
                <a:lnTo>
                  <a:pt x="785737" y="15602"/>
                </a:lnTo>
                <a:cubicBezTo>
                  <a:pt x="785397" y="16149"/>
                  <a:pt x="784807" y="16655"/>
                  <a:pt x="783967" y="17119"/>
                </a:cubicBezTo>
                <a:cubicBezTo>
                  <a:pt x="783126" y="17583"/>
                  <a:pt x="782069" y="17922"/>
                  <a:pt x="780794" y="18136"/>
                </a:cubicBezTo>
                <a:lnTo>
                  <a:pt x="780794" y="109347"/>
                </a:lnTo>
                <a:cubicBezTo>
                  <a:pt x="780869" y="112592"/>
                  <a:pt x="780497" y="115378"/>
                  <a:pt x="779679" y="117704"/>
                </a:cubicBezTo>
                <a:cubicBezTo>
                  <a:pt x="778861" y="120030"/>
                  <a:pt x="777147" y="121897"/>
                  <a:pt x="774537" y="123304"/>
                </a:cubicBezTo>
                <a:cubicBezTo>
                  <a:pt x="771927" y="124712"/>
                  <a:pt x="767973" y="125660"/>
                  <a:pt x="762673" y="126149"/>
                </a:cubicBezTo>
                <a:cubicBezTo>
                  <a:pt x="762493" y="124002"/>
                  <a:pt x="762187" y="122096"/>
                  <a:pt x="761756" y="120432"/>
                </a:cubicBezTo>
                <a:cubicBezTo>
                  <a:pt x="761325" y="118768"/>
                  <a:pt x="760653" y="117429"/>
                  <a:pt x="759738" y="116415"/>
                </a:cubicBezTo>
                <a:cubicBezTo>
                  <a:pt x="758793" y="115353"/>
                  <a:pt x="757481" y="114442"/>
                  <a:pt x="755803" y="113681"/>
                </a:cubicBezTo>
                <a:cubicBezTo>
                  <a:pt x="754124" y="112920"/>
                  <a:pt x="751745" y="112275"/>
                  <a:pt x="748665" y="111747"/>
                </a:cubicBezTo>
                <a:lnTo>
                  <a:pt x="748665" y="109881"/>
                </a:lnTo>
                <a:cubicBezTo>
                  <a:pt x="748808" y="109890"/>
                  <a:pt x="749961" y="109960"/>
                  <a:pt x="752124" y="110088"/>
                </a:cubicBezTo>
                <a:cubicBezTo>
                  <a:pt x="754287" y="110216"/>
                  <a:pt x="756606" y="110345"/>
                  <a:pt x="759081" y="110473"/>
                </a:cubicBezTo>
                <a:cubicBezTo>
                  <a:pt x="761556" y="110602"/>
                  <a:pt x="763331" y="110671"/>
                  <a:pt x="764408" y="110681"/>
                </a:cubicBezTo>
                <a:cubicBezTo>
                  <a:pt x="765516" y="110689"/>
                  <a:pt x="766267" y="110472"/>
                  <a:pt x="766659" y="110031"/>
                </a:cubicBezTo>
                <a:cubicBezTo>
                  <a:pt x="767051" y="109589"/>
                  <a:pt x="767234" y="108872"/>
                  <a:pt x="767209" y="107880"/>
                </a:cubicBezTo>
                <a:lnTo>
                  <a:pt x="767209" y="71342"/>
                </a:lnTo>
                <a:cubicBezTo>
                  <a:pt x="765736" y="73893"/>
                  <a:pt x="764080" y="76693"/>
                  <a:pt x="762240" y="79743"/>
                </a:cubicBezTo>
                <a:cubicBezTo>
                  <a:pt x="760400" y="82794"/>
                  <a:pt x="758410" y="85994"/>
                  <a:pt x="756270" y="89345"/>
                </a:cubicBezTo>
                <a:cubicBezTo>
                  <a:pt x="756328" y="90239"/>
                  <a:pt x="756178" y="91117"/>
                  <a:pt x="755819" y="91978"/>
                </a:cubicBezTo>
                <a:cubicBezTo>
                  <a:pt x="755461" y="92840"/>
                  <a:pt x="754944" y="93517"/>
                  <a:pt x="754268" y="94012"/>
                </a:cubicBezTo>
                <a:lnTo>
                  <a:pt x="746931" y="82144"/>
                </a:lnTo>
                <a:lnTo>
                  <a:pt x="746531" y="82144"/>
                </a:lnTo>
                <a:lnTo>
                  <a:pt x="728789" y="82144"/>
                </a:lnTo>
                <a:cubicBezTo>
                  <a:pt x="728073" y="90514"/>
                  <a:pt x="725508" y="98543"/>
                  <a:pt x="721094" y="106230"/>
                </a:cubicBezTo>
                <a:cubicBezTo>
                  <a:pt x="716680" y="113917"/>
                  <a:pt x="709116" y="120646"/>
                  <a:pt x="698401" y="126416"/>
                </a:cubicBezTo>
                <a:lnTo>
                  <a:pt x="697067" y="125216"/>
                </a:lnTo>
                <a:cubicBezTo>
                  <a:pt x="703223" y="118979"/>
                  <a:pt x="707646" y="112217"/>
                  <a:pt x="710335" y="104930"/>
                </a:cubicBezTo>
                <a:cubicBezTo>
                  <a:pt x="713025" y="97643"/>
                  <a:pt x="714647" y="90047"/>
                  <a:pt x="715203" y="82144"/>
                </a:cubicBezTo>
                <a:lnTo>
                  <a:pt x="697734" y="82144"/>
                </a:lnTo>
                <a:lnTo>
                  <a:pt x="696667" y="78410"/>
                </a:lnTo>
                <a:lnTo>
                  <a:pt x="715469" y="78410"/>
                </a:lnTo>
                <a:cubicBezTo>
                  <a:pt x="715625" y="74565"/>
                  <a:pt x="715714" y="70653"/>
                  <a:pt x="715736" y="66675"/>
                </a:cubicBezTo>
                <a:lnTo>
                  <a:pt x="715736" y="56007"/>
                </a:lnTo>
                <a:lnTo>
                  <a:pt x="701601" y="56007"/>
                </a:lnTo>
                <a:lnTo>
                  <a:pt x="700534" y="52273"/>
                </a:lnTo>
                <a:lnTo>
                  <a:pt x="715736" y="52273"/>
                </a:lnTo>
                <a:lnTo>
                  <a:pt x="715736" y="31604"/>
                </a:lnTo>
                <a:lnTo>
                  <a:pt x="698267" y="31604"/>
                </a:lnTo>
                <a:lnTo>
                  <a:pt x="697200" y="27870"/>
                </a:lnTo>
                <a:lnTo>
                  <a:pt x="724926" y="27870"/>
                </a:lnTo>
                <a:cubicBezTo>
                  <a:pt x="726222" y="23800"/>
                  <a:pt x="727460" y="19339"/>
                  <a:pt x="728640" y="14485"/>
                </a:cubicBezTo>
                <a:cubicBezTo>
                  <a:pt x="729819" y="9632"/>
                  <a:pt x="730758" y="5204"/>
                  <a:pt x="731456" y="1200"/>
                </a:cubicBezTo>
                <a:close/>
                <a:moveTo>
                  <a:pt x="1603001" y="1067"/>
                </a:moveTo>
                <a:lnTo>
                  <a:pt x="1624870" y="3201"/>
                </a:lnTo>
                <a:cubicBezTo>
                  <a:pt x="1624753" y="4142"/>
                  <a:pt x="1624320" y="4926"/>
                  <a:pt x="1623570" y="5551"/>
                </a:cubicBezTo>
                <a:cubicBezTo>
                  <a:pt x="1622820" y="6176"/>
                  <a:pt x="1621653" y="6593"/>
                  <a:pt x="1620069" y="6801"/>
                </a:cubicBezTo>
                <a:lnTo>
                  <a:pt x="1620069" y="30404"/>
                </a:lnTo>
                <a:lnTo>
                  <a:pt x="1634338" y="30404"/>
                </a:lnTo>
                <a:lnTo>
                  <a:pt x="1643272" y="17069"/>
                </a:lnTo>
                <a:cubicBezTo>
                  <a:pt x="1643366" y="17142"/>
                  <a:pt x="1644334" y="17988"/>
                  <a:pt x="1646176" y="19608"/>
                </a:cubicBezTo>
                <a:cubicBezTo>
                  <a:pt x="1648019" y="21227"/>
                  <a:pt x="1650172" y="23179"/>
                  <a:pt x="1652636" y="25465"/>
                </a:cubicBezTo>
                <a:cubicBezTo>
                  <a:pt x="1655101" y="27751"/>
                  <a:pt x="1657314" y="29931"/>
                  <a:pt x="1659274" y="32004"/>
                </a:cubicBezTo>
                <a:cubicBezTo>
                  <a:pt x="1659127" y="32735"/>
                  <a:pt x="1658721" y="33274"/>
                  <a:pt x="1658057" y="33621"/>
                </a:cubicBezTo>
                <a:cubicBezTo>
                  <a:pt x="1657394" y="33968"/>
                  <a:pt x="1656554" y="34140"/>
                  <a:pt x="1655540" y="34138"/>
                </a:cubicBezTo>
                <a:lnTo>
                  <a:pt x="1620069" y="34138"/>
                </a:lnTo>
                <a:lnTo>
                  <a:pt x="1620069" y="106280"/>
                </a:lnTo>
                <a:cubicBezTo>
                  <a:pt x="1620158" y="110146"/>
                  <a:pt x="1619684" y="113453"/>
                  <a:pt x="1618647" y="116202"/>
                </a:cubicBezTo>
                <a:cubicBezTo>
                  <a:pt x="1617610" y="118952"/>
                  <a:pt x="1615476" y="121153"/>
                  <a:pt x="1612246" y="122806"/>
                </a:cubicBezTo>
                <a:cubicBezTo>
                  <a:pt x="1609016" y="124458"/>
                  <a:pt x="1604156" y="125573"/>
                  <a:pt x="1597667" y="126149"/>
                </a:cubicBezTo>
                <a:cubicBezTo>
                  <a:pt x="1597425" y="123424"/>
                  <a:pt x="1597042" y="121074"/>
                  <a:pt x="1596516" y="119098"/>
                </a:cubicBezTo>
                <a:cubicBezTo>
                  <a:pt x="1595991" y="117123"/>
                  <a:pt x="1595175" y="115473"/>
                  <a:pt x="1594066" y="114148"/>
                </a:cubicBezTo>
                <a:cubicBezTo>
                  <a:pt x="1592938" y="112817"/>
                  <a:pt x="1591394" y="111678"/>
                  <a:pt x="1589432" y="110731"/>
                </a:cubicBezTo>
                <a:cubicBezTo>
                  <a:pt x="1587471" y="109783"/>
                  <a:pt x="1584659" y="109011"/>
                  <a:pt x="1580998" y="108414"/>
                </a:cubicBezTo>
                <a:lnTo>
                  <a:pt x="1580998" y="106547"/>
                </a:lnTo>
                <a:cubicBezTo>
                  <a:pt x="1581170" y="106560"/>
                  <a:pt x="1582559" y="106652"/>
                  <a:pt x="1585166" y="106823"/>
                </a:cubicBezTo>
                <a:cubicBezTo>
                  <a:pt x="1587773" y="106995"/>
                  <a:pt x="1590565" y="107166"/>
                  <a:pt x="1593543" y="107337"/>
                </a:cubicBezTo>
                <a:cubicBezTo>
                  <a:pt x="1596520" y="107508"/>
                  <a:pt x="1598650" y="107600"/>
                  <a:pt x="1599934" y="107614"/>
                </a:cubicBezTo>
                <a:cubicBezTo>
                  <a:pt x="1601053" y="107616"/>
                  <a:pt x="1601848" y="107411"/>
                  <a:pt x="1602317" y="106997"/>
                </a:cubicBezTo>
                <a:cubicBezTo>
                  <a:pt x="1602787" y="106583"/>
                  <a:pt x="1603014" y="105944"/>
                  <a:pt x="1603001" y="105080"/>
                </a:cubicBezTo>
                <a:lnTo>
                  <a:pt x="1603001" y="54274"/>
                </a:lnTo>
                <a:cubicBezTo>
                  <a:pt x="1595238" y="65933"/>
                  <a:pt x="1585626" y="76518"/>
                  <a:pt x="1574164" y="86028"/>
                </a:cubicBezTo>
                <a:cubicBezTo>
                  <a:pt x="1562701" y="95537"/>
                  <a:pt x="1549555" y="103621"/>
                  <a:pt x="1534725" y="110281"/>
                </a:cubicBezTo>
                <a:lnTo>
                  <a:pt x="1533525" y="108814"/>
                </a:lnTo>
                <a:cubicBezTo>
                  <a:pt x="1542771" y="102590"/>
                  <a:pt x="1551335" y="95376"/>
                  <a:pt x="1559217" y="87172"/>
                </a:cubicBezTo>
                <a:cubicBezTo>
                  <a:pt x="1567100" y="78967"/>
                  <a:pt x="1574034" y="70311"/>
                  <a:pt x="1580020" y="61203"/>
                </a:cubicBezTo>
                <a:cubicBezTo>
                  <a:pt x="1586006" y="52095"/>
                  <a:pt x="1590777" y="43073"/>
                  <a:pt x="1594333" y="34138"/>
                </a:cubicBezTo>
                <a:lnTo>
                  <a:pt x="1536592" y="34138"/>
                </a:lnTo>
                <a:lnTo>
                  <a:pt x="1535526" y="30404"/>
                </a:lnTo>
                <a:lnTo>
                  <a:pt x="1603001" y="30404"/>
                </a:lnTo>
                <a:close/>
                <a:moveTo>
                  <a:pt x="455257" y="1067"/>
                </a:moveTo>
                <a:lnTo>
                  <a:pt x="476460" y="2934"/>
                </a:lnTo>
                <a:cubicBezTo>
                  <a:pt x="476362" y="3870"/>
                  <a:pt x="475957" y="4665"/>
                  <a:pt x="475243" y="5317"/>
                </a:cubicBezTo>
                <a:cubicBezTo>
                  <a:pt x="474529" y="5970"/>
                  <a:pt x="473290" y="6465"/>
                  <a:pt x="471526" y="6801"/>
                </a:cubicBezTo>
                <a:lnTo>
                  <a:pt x="471526" y="27870"/>
                </a:lnTo>
                <a:lnTo>
                  <a:pt x="491528" y="27870"/>
                </a:lnTo>
                <a:lnTo>
                  <a:pt x="500196" y="17069"/>
                </a:lnTo>
                <a:cubicBezTo>
                  <a:pt x="500281" y="17122"/>
                  <a:pt x="501208" y="17801"/>
                  <a:pt x="502977" y="19104"/>
                </a:cubicBezTo>
                <a:cubicBezTo>
                  <a:pt x="504746" y="20407"/>
                  <a:pt x="506848" y="22014"/>
                  <a:pt x="509284" y="23924"/>
                </a:cubicBezTo>
                <a:cubicBezTo>
                  <a:pt x="511719" y="25835"/>
                  <a:pt x="513980" y="27728"/>
                  <a:pt x="516065" y="29604"/>
                </a:cubicBezTo>
                <a:cubicBezTo>
                  <a:pt x="515856" y="30271"/>
                  <a:pt x="515440" y="30771"/>
                  <a:pt x="514814" y="31104"/>
                </a:cubicBezTo>
                <a:cubicBezTo>
                  <a:pt x="514189" y="31437"/>
                  <a:pt x="513406" y="31604"/>
                  <a:pt x="512464" y="31604"/>
                </a:cubicBezTo>
                <a:lnTo>
                  <a:pt x="471526" y="31604"/>
                </a:lnTo>
                <a:lnTo>
                  <a:pt x="471526" y="57741"/>
                </a:lnTo>
                <a:lnTo>
                  <a:pt x="500329" y="57741"/>
                </a:lnTo>
                <a:lnTo>
                  <a:pt x="509397" y="46006"/>
                </a:lnTo>
                <a:cubicBezTo>
                  <a:pt x="509482" y="46069"/>
                  <a:pt x="510423" y="46817"/>
                  <a:pt x="512220" y="48248"/>
                </a:cubicBezTo>
                <a:cubicBezTo>
                  <a:pt x="514016" y="49680"/>
                  <a:pt x="516157" y="51415"/>
                  <a:pt x="518643" y="53454"/>
                </a:cubicBezTo>
                <a:cubicBezTo>
                  <a:pt x="521128" y="55493"/>
                  <a:pt x="523447" y="57455"/>
                  <a:pt x="525599" y="59341"/>
                </a:cubicBezTo>
                <a:cubicBezTo>
                  <a:pt x="525388" y="60072"/>
                  <a:pt x="524944" y="60610"/>
                  <a:pt x="524266" y="60958"/>
                </a:cubicBezTo>
                <a:cubicBezTo>
                  <a:pt x="523588" y="61305"/>
                  <a:pt x="522743" y="61477"/>
                  <a:pt x="521732" y="61474"/>
                </a:cubicBezTo>
                <a:lnTo>
                  <a:pt x="485661" y="61474"/>
                </a:lnTo>
                <a:lnTo>
                  <a:pt x="485661" y="63741"/>
                </a:lnTo>
                <a:lnTo>
                  <a:pt x="485661" y="104280"/>
                </a:lnTo>
                <a:cubicBezTo>
                  <a:pt x="485608" y="105330"/>
                  <a:pt x="485880" y="106063"/>
                  <a:pt x="486478" y="106480"/>
                </a:cubicBezTo>
                <a:cubicBezTo>
                  <a:pt x="487075" y="106897"/>
                  <a:pt x="488314" y="107097"/>
                  <a:pt x="490195" y="107080"/>
                </a:cubicBezTo>
                <a:lnTo>
                  <a:pt x="501129" y="107080"/>
                </a:lnTo>
                <a:cubicBezTo>
                  <a:pt x="503094" y="107083"/>
                  <a:pt x="504866" y="107077"/>
                  <a:pt x="506447" y="107063"/>
                </a:cubicBezTo>
                <a:cubicBezTo>
                  <a:pt x="508028" y="107050"/>
                  <a:pt x="509233" y="107011"/>
                  <a:pt x="510064" y="106947"/>
                </a:cubicBezTo>
                <a:cubicBezTo>
                  <a:pt x="510967" y="106891"/>
                  <a:pt x="511661" y="106702"/>
                  <a:pt x="512147" y="106380"/>
                </a:cubicBezTo>
                <a:cubicBezTo>
                  <a:pt x="512634" y="106058"/>
                  <a:pt x="513095" y="105536"/>
                  <a:pt x="513531" y="104813"/>
                </a:cubicBezTo>
                <a:cubicBezTo>
                  <a:pt x="514200" y="103480"/>
                  <a:pt x="515062" y="101113"/>
                  <a:pt x="516115" y="97712"/>
                </a:cubicBezTo>
                <a:cubicBezTo>
                  <a:pt x="517168" y="94312"/>
                  <a:pt x="518396" y="90278"/>
                  <a:pt x="519798" y="85611"/>
                </a:cubicBezTo>
                <a:lnTo>
                  <a:pt x="521324" y="85611"/>
                </a:lnTo>
                <a:lnTo>
                  <a:pt x="521732" y="105747"/>
                </a:lnTo>
                <a:cubicBezTo>
                  <a:pt x="523816" y="106597"/>
                  <a:pt x="525216" y="107564"/>
                  <a:pt x="525933" y="108647"/>
                </a:cubicBezTo>
                <a:cubicBezTo>
                  <a:pt x="526649" y="109731"/>
                  <a:pt x="526983" y="111031"/>
                  <a:pt x="526933" y="112548"/>
                </a:cubicBezTo>
                <a:cubicBezTo>
                  <a:pt x="526999" y="114768"/>
                  <a:pt x="526243" y="116609"/>
                  <a:pt x="524666" y="118069"/>
                </a:cubicBezTo>
                <a:cubicBezTo>
                  <a:pt x="523089" y="119529"/>
                  <a:pt x="520294" y="120619"/>
                  <a:pt x="516281" y="121339"/>
                </a:cubicBezTo>
                <a:cubicBezTo>
                  <a:pt x="512267" y="122058"/>
                  <a:pt x="506639" y="122417"/>
                  <a:pt x="499396" y="122415"/>
                </a:cubicBezTo>
                <a:lnTo>
                  <a:pt x="486461" y="122415"/>
                </a:lnTo>
                <a:cubicBezTo>
                  <a:pt x="479880" y="122521"/>
                  <a:pt x="475440" y="121576"/>
                  <a:pt x="473143" y="119582"/>
                </a:cubicBezTo>
                <a:cubicBezTo>
                  <a:pt x="470845" y="117587"/>
                  <a:pt x="469773" y="113909"/>
                  <a:pt x="469926" y="108547"/>
                </a:cubicBezTo>
                <a:lnTo>
                  <a:pt x="469926" y="61474"/>
                </a:lnTo>
                <a:lnTo>
                  <a:pt x="454990" y="61474"/>
                </a:lnTo>
                <a:cubicBezTo>
                  <a:pt x="454254" y="72242"/>
                  <a:pt x="452141" y="81866"/>
                  <a:pt x="448649" y="90347"/>
                </a:cubicBezTo>
                <a:cubicBezTo>
                  <a:pt x="445157" y="98828"/>
                  <a:pt x="439635" y="106101"/>
                  <a:pt x="432084" y="112167"/>
                </a:cubicBezTo>
                <a:cubicBezTo>
                  <a:pt x="424532" y="118233"/>
                  <a:pt x="414299" y="123027"/>
                  <a:pt x="401384" y="126549"/>
                </a:cubicBezTo>
                <a:lnTo>
                  <a:pt x="400717" y="124949"/>
                </a:lnTo>
                <a:cubicBezTo>
                  <a:pt x="410002" y="119972"/>
                  <a:pt x="417213" y="114309"/>
                  <a:pt x="422349" y="107959"/>
                </a:cubicBezTo>
                <a:cubicBezTo>
                  <a:pt x="427486" y="101610"/>
                  <a:pt x="431111" y="94563"/>
                  <a:pt x="433225" y="86821"/>
                </a:cubicBezTo>
                <a:cubicBezTo>
                  <a:pt x="435338" y="79078"/>
                  <a:pt x="436504" y="70630"/>
                  <a:pt x="436721" y="61474"/>
                </a:cubicBezTo>
                <a:lnTo>
                  <a:pt x="402717" y="61474"/>
                </a:lnTo>
                <a:lnTo>
                  <a:pt x="401650" y="57741"/>
                </a:lnTo>
                <a:lnTo>
                  <a:pt x="455257" y="57741"/>
                </a:lnTo>
                <a:lnTo>
                  <a:pt x="455257" y="31604"/>
                </a:lnTo>
                <a:lnTo>
                  <a:pt x="432988" y="31604"/>
                </a:lnTo>
                <a:cubicBezTo>
                  <a:pt x="426831" y="41339"/>
                  <a:pt x="419541" y="49073"/>
                  <a:pt x="411118" y="54807"/>
                </a:cubicBezTo>
                <a:lnTo>
                  <a:pt x="409518" y="53607"/>
                </a:lnTo>
                <a:cubicBezTo>
                  <a:pt x="413321" y="47417"/>
                  <a:pt x="416749" y="39994"/>
                  <a:pt x="419803" y="31337"/>
                </a:cubicBezTo>
                <a:cubicBezTo>
                  <a:pt x="422856" y="22681"/>
                  <a:pt x="425117" y="13524"/>
                  <a:pt x="426587" y="3867"/>
                </a:cubicBezTo>
                <a:lnTo>
                  <a:pt x="447523" y="9735"/>
                </a:lnTo>
                <a:cubicBezTo>
                  <a:pt x="447320" y="10618"/>
                  <a:pt x="446792" y="11318"/>
                  <a:pt x="445939" y="11835"/>
                </a:cubicBezTo>
                <a:cubicBezTo>
                  <a:pt x="445086" y="12352"/>
                  <a:pt x="443925" y="12585"/>
                  <a:pt x="442455" y="12535"/>
                </a:cubicBezTo>
                <a:cubicBezTo>
                  <a:pt x="441389" y="15274"/>
                  <a:pt x="440255" y="17930"/>
                  <a:pt x="439055" y="20503"/>
                </a:cubicBezTo>
                <a:cubicBezTo>
                  <a:pt x="437855" y="23075"/>
                  <a:pt x="436588" y="25531"/>
                  <a:pt x="435255" y="27870"/>
                </a:cubicBezTo>
                <a:lnTo>
                  <a:pt x="455257" y="27870"/>
                </a:lnTo>
                <a:close/>
                <a:moveTo>
                  <a:pt x="1465783" y="1000"/>
                </a:moveTo>
                <a:lnTo>
                  <a:pt x="1486053" y="3014"/>
                </a:lnTo>
                <a:cubicBezTo>
                  <a:pt x="1486011" y="3913"/>
                  <a:pt x="1485628" y="4718"/>
                  <a:pt x="1484902" y="5430"/>
                </a:cubicBezTo>
                <a:cubicBezTo>
                  <a:pt x="1484177" y="6143"/>
                  <a:pt x="1482961" y="6644"/>
                  <a:pt x="1481252" y="6934"/>
                </a:cubicBezTo>
                <a:cubicBezTo>
                  <a:pt x="1481119" y="14157"/>
                  <a:pt x="1481252" y="21314"/>
                  <a:pt x="1481652" y="28404"/>
                </a:cubicBezTo>
                <a:lnTo>
                  <a:pt x="1501655" y="28404"/>
                </a:lnTo>
                <a:lnTo>
                  <a:pt x="1506455" y="22403"/>
                </a:lnTo>
                <a:cubicBezTo>
                  <a:pt x="1505655" y="22475"/>
                  <a:pt x="1504822" y="22431"/>
                  <a:pt x="1503955" y="22270"/>
                </a:cubicBezTo>
                <a:cubicBezTo>
                  <a:pt x="1503088" y="22108"/>
                  <a:pt x="1502188" y="21797"/>
                  <a:pt x="1501255" y="21336"/>
                </a:cubicBezTo>
                <a:cubicBezTo>
                  <a:pt x="1500077" y="18325"/>
                  <a:pt x="1498199" y="15380"/>
                  <a:pt x="1495621" y="12502"/>
                </a:cubicBezTo>
                <a:cubicBezTo>
                  <a:pt x="1493042" y="9624"/>
                  <a:pt x="1490431" y="7279"/>
                  <a:pt x="1487786" y="5467"/>
                </a:cubicBezTo>
                <a:lnTo>
                  <a:pt x="1488720" y="4401"/>
                </a:lnTo>
                <a:cubicBezTo>
                  <a:pt x="1495775" y="4053"/>
                  <a:pt x="1501148" y="4674"/>
                  <a:pt x="1504840" y="6263"/>
                </a:cubicBezTo>
                <a:cubicBezTo>
                  <a:pt x="1508532" y="7851"/>
                  <a:pt x="1510883" y="9825"/>
                  <a:pt x="1511893" y="12184"/>
                </a:cubicBezTo>
                <a:cubicBezTo>
                  <a:pt x="1512903" y="14543"/>
                  <a:pt x="1512913" y="16705"/>
                  <a:pt x="1511923" y="18669"/>
                </a:cubicBezTo>
                <a:cubicBezTo>
                  <a:pt x="1513514" y="19897"/>
                  <a:pt x="1515665" y="21608"/>
                  <a:pt x="1518373" y="23803"/>
                </a:cubicBezTo>
                <a:cubicBezTo>
                  <a:pt x="1521082" y="25998"/>
                  <a:pt x="1523599" y="28109"/>
                  <a:pt x="1525924" y="30137"/>
                </a:cubicBezTo>
                <a:cubicBezTo>
                  <a:pt x="1525777" y="30804"/>
                  <a:pt x="1525371" y="31304"/>
                  <a:pt x="1524707" y="31637"/>
                </a:cubicBezTo>
                <a:cubicBezTo>
                  <a:pt x="1524044" y="31971"/>
                  <a:pt x="1523204" y="32137"/>
                  <a:pt x="1522190" y="32137"/>
                </a:cubicBezTo>
                <a:lnTo>
                  <a:pt x="1481785" y="32137"/>
                </a:lnTo>
                <a:cubicBezTo>
                  <a:pt x="1482297" y="39302"/>
                  <a:pt x="1483175" y="46275"/>
                  <a:pt x="1484419" y="53057"/>
                </a:cubicBezTo>
                <a:cubicBezTo>
                  <a:pt x="1485664" y="59838"/>
                  <a:pt x="1487408" y="66245"/>
                  <a:pt x="1489653" y="72276"/>
                </a:cubicBezTo>
                <a:cubicBezTo>
                  <a:pt x="1491917" y="67459"/>
                  <a:pt x="1493890" y="62591"/>
                  <a:pt x="1495571" y="57674"/>
                </a:cubicBezTo>
                <a:cubicBezTo>
                  <a:pt x="1497251" y="52757"/>
                  <a:pt x="1498657" y="47889"/>
                  <a:pt x="1499788" y="43072"/>
                </a:cubicBezTo>
                <a:lnTo>
                  <a:pt x="1520590" y="50006"/>
                </a:lnTo>
                <a:cubicBezTo>
                  <a:pt x="1520360" y="50820"/>
                  <a:pt x="1519854" y="51459"/>
                  <a:pt x="1519073" y="51923"/>
                </a:cubicBezTo>
                <a:cubicBezTo>
                  <a:pt x="1518293" y="52387"/>
                  <a:pt x="1517020" y="52593"/>
                  <a:pt x="1515256" y="52540"/>
                </a:cubicBezTo>
                <a:cubicBezTo>
                  <a:pt x="1513139" y="58366"/>
                  <a:pt x="1510572" y="64183"/>
                  <a:pt x="1507555" y="69992"/>
                </a:cubicBezTo>
                <a:cubicBezTo>
                  <a:pt x="1504538" y="75801"/>
                  <a:pt x="1500971" y="81452"/>
                  <a:pt x="1496854" y="86944"/>
                </a:cubicBezTo>
                <a:cubicBezTo>
                  <a:pt x="1500588" y="92812"/>
                  <a:pt x="1505255" y="97879"/>
                  <a:pt x="1510856" y="102146"/>
                </a:cubicBezTo>
                <a:cubicBezTo>
                  <a:pt x="1511822" y="103091"/>
                  <a:pt x="1512623" y="103535"/>
                  <a:pt x="1513256" y="103480"/>
                </a:cubicBezTo>
                <a:cubicBezTo>
                  <a:pt x="1513889" y="103424"/>
                  <a:pt x="1514556" y="102802"/>
                  <a:pt x="1515256" y="101613"/>
                </a:cubicBezTo>
                <a:cubicBezTo>
                  <a:pt x="1516381" y="99835"/>
                  <a:pt x="1517732" y="97423"/>
                  <a:pt x="1519307" y="94379"/>
                </a:cubicBezTo>
                <a:cubicBezTo>
                  <a:pt x="1520882" y="91334"/>
                  <a:pt x="1522332" y="88322"/>
                  <a:pt x="1523657" y="85344"/>
                </a:cubicBezTo>
                <a:lnTo>
                  <a:pt x="1524991" y="85611"/>
                </a:lnTo>
                <a:lnTo>
                  <a:pt x="1521924" y="108147"/>
                </a:lnTo>
                <a:cubicBezTo>
                  <a:pt x="1524299" y="112039"/>
                  <a:pt x="1525716" y="115089"/>
                  <a:pt x="1526174" y="117298"/>
                </a:cubicBezTo>
                <a:cubicBezTo>
                  <a:pt x="1526633" y="119507"/>
                  <a:pt x="1526283" y="121124"/>
                  <a:pt x="1525124" y="122149"/>
                </a:cubicBezTo>
                <a:cubicBezTo>
                  <a:pt x="1523061" y="124034"/>
                  <a:pt x="1520608" y="124857"/>
                  <a:pt x="1517765" y="124618"/>
                </a:cubicBezTo>
                <a:cubicBezTo>
                  <a:pt x="1514922" y="124379"/>
                  <a:pt x="1512064" y="123504"/>
                  <a:pt x="1509191" y="121991"/>
                </a:cubicBezTo>
                <a:cubicBezTo>
                  <a:pt x="1506319" y="120478"/>
                  <a:pt x="1503806" y="118752"/>
                  <a:pt x="1501655" y="116815"/>
                </a:cubicBezTo>
                <a:cubicBezTo>
                  <a:pt x="1498593" y="114209"/>
                  <a:pt x="1495782" y="111420"/>
                  <a:pt x="1493220" y="108447"/>
                </a:cubicBezTo>
                <a:cubicBezTo>
                  <a:pt x="1490659" y="105474"/>
                  <a:pt x="1488314" y="102352"/>
                  <a:pt x="1486186" y="99079"/>
                </a:cubicBezTo>
                <a:cubicBezTo>
                  <a:pt x="1480871" y="104433"/>
                  <a:pt x="1474798" y="109294"/>
                  <a:pt x="1467967" y="113664"/>
                </a:cubicBezTo>
                <a:cubicBezTo>
                  <a:pt x="1461136" y="118034"/>
                  <a:pt x="1453429" y="121796"/>
                  <a:pt x="1444847" y="124949"/>
                </a:cubicBezTo>
                <a:lnTo>
                  <a:pt x="1443914" y="123349"/>
                </a:lnTo>
                <a:cubicBezTo>
                  <a:pt x="1451640" y="118779"/>
                  <a:pt x="1458524" y="113550"/>
                  <a:pt x="1464567" y="107664"/>
                </a:cubicBezTo>
                <a:cubicBezTo>
                  <a:pt x="1470609" y="101777"/>
                  <a:pt x="1475860" y="95448"/>
                  <a:pt x="1480319" y="88678"/>
                </a:cubicBezTo>
                <a:cubicBezTo>
                  <a:pt x="1476421" y="80455"/>
                  <a:pt x="1473415" y="71598"/>
                  <a:pt x="1471301" y="62108"/>
                </a:cubicBezTo>
                <a:cubicBezTo>
                  <a:pt x="1469187" y="52618"/>
                  <a:pt x="1467748" y="42628"/>
                  <a:pt x="1466984" y="32137"/>
                </a:cubicBezTo>
                <a:lnTo>
                  <a:pt x="1429512" y="32137"/>
                </a:lnTo>
                <a:lnTo>
                  <a:pt x="1429512" y="53473"/>
                </a:lnTo>
                <a:lnTo>
                  <a:pt x="1445247" y="53473"/>
                </a:lnTo>
                <a:lnTo>
                  <a:pt x="1452715" y="46006"/>
                </a:lnTo>
                <a:lnTo>
                  <a:pt x="1466184" y="57207"/>
                </a:lnTo>
                <a:cubicBezTo>
                  <a:pt x="1465725" y="57743"/>
                  <a:pt x="1465075" y="58205"/>
                  <a:pt x="1464233" y="58591"/>
                </a:cubicBezTo>
                <a:cubicBezTo>
                  <a:pt x="1463391" y="58977"/>
                  <a:pt x="1462308" y="59271"/>
                  <a:pt x="1460983" y="59474"/>
                </a:cubicBezTo>
                <a:cubicBezTo>
                  <a:pt x="1460736" y="68908"/>
                  <a:pt x="1460326" y="76547"/>
                  <a:pt x="1459753" y="82391"/>
                </a:cubicBezTo>
                <a:cubicBezTo>
                  <a:pt x="1459180" y="88234"/>
                  <a:pt x="1458326" y="92752"/>
                  <a:pt x="1457190" y="95943"/>
                </a:cubicBezTo>
                <a:cubicBezTo>
                  <a:pt x="1456054" y="99134"/>
                  <a:pt x="1454518" y="101469"/>
                  <a:pt x="1452582" y="102946"/>
                </a:cubicBezTo>
                <a:cubicBezTo>
                  <a:pt x="1450798" y="104349"/>
                  <a:pt x="1448731" y="105411"/>
                  <a:pt x="1446381" y="106130"/>
                </a:cubicBezTo>
                <a:cubicBezTo>
                  <a:pt x="1444031" y="106850"/>
                  <a:pt x="1441297" y="107211"/>
                  <a:pt x="1438180" y="107214"/>
                </a:cubicBezTo>
                <a:cubicBezTo>
                  <a:pt x="1438202" y="105069"/>
                  <a:pt x="1438091" y="103157"/>
                  <a:pt x="1437846" y="101479"/>
                </a:cubicBezTo>
                <a:cubicBezTo>
                  <a:pt x="1437602" y="99801"/>
                  <a:pt x="1437091" y="98424"/>
                  <a:pt x="1436313" y="97346"/>
                </a:cubicBezTo>
                <a:cubicBezTo>
                  <a:pt x="1435510" y="96418"/>
                  <a:pt x="1434415" y="95607"/>
                  <a:pt x="1433029" y="94912"/>
                </a:cubicBezTo>
                <a:cubicBezTo>
                  <a:pt x="1431643" y="94217"/>
                  <a:pt x="1429982" y="93606"/>
                  <a:pt x="1428045" y="93078"/>
                </a:cubicBezTo>
                <a:lnTo>
                  <a:pt x="1428045" y="91345"/>
                </a:lnTo>
                <a:cubicBezTo>
                  <a:pt x="1429696" y="91484"/>
                  <a:pt x="1431596" y="91606"/>
                  <a:pt x="1433746" y="91712"/>
                </a:cubicBezTo>
                <a:cubicBezTo>
                  <a:pt x="1435896" y="91817"/>
                  <a:pt x="1437596" y="91873"/>
                  <a:pt x="1438847" y="91878"/>
                </a:cubicBezTo>
                <a:cubicBezTo>
                  <a:pt x="1439763" y="91884"/>
                  <a:pt x="1440497" y="91806"/>
                  <a:pt x="1441047" y="91645"/>
                </a:cubicBezTo>
                <a:cubicBezTo>
                  <a:pt x="1441597" y="91484"/>
                  <a:pt x="1442064" y="91206"/>
                  <a:pt x="1442447" y="90811"/>
                </a:cubicBezTo>
                <a:cubicBezTo>
                  <a:pt x="1443631" y="89820"/>
                  <a:pt x="1444531" y="86636"/>
                  <a:pt x="1445147" y="81260"/>
                </a:cubicBezTo>
                <a:cubicBezTo>
                  <a:pt x="1445764" y="75885"/>
                  <a:pt x="1446198" y="67867"/>
                  <a:pt x="1446448" y="57207"/>
                </a:cubicBezTo>
                <a:lnTo>
                  <a:pt x="1429512" y="57207"/>
                </a:lnTo>
                <a:cubicBezTo>
                  <a:pt x="1429653" y="64435"/>
                  <a:pt x="1429164" y="72219"/>
                  <a:pt x="1428045" y="80558"/>
                </a:cubicBezTo>
                <a:cubicBezTo>
                  <a:pt x="1426927" y="88898"/>
                  <a:pt x="1424334" y="97096"/>
                  <a:pt x="1420266" y="105154"/>
                </a:cubicBezTo>
                <a:cubicBezTo>
                  <a:pt x="1416199" y="113212"/>
                  <a:pt x="1409813" y="120432"/>
                  <a:pt x="1401109" y="126816"/>
                </a:cubicBezTo>
                <a:lnTo>
                  <a:pt x="1399908" y="125616"/>
                </a:lnTo>
                <a:cubicBezTo>
                  <a:pt x="1406092" y="115301"/>
                  <a:pt x="1410026" y="104160"/>
                  <a:pt x="1411710" y="92195"/>
                </a:cubicBezTo>
                <a:cubicBezTo>
                  <a:pt x="1413393" y="80230"/>
                  <a:pt x="1414127" y="68523"/>
                  <a:pt x="1413910" y="57074"/>
                </a:cubicBezTo>
                <a:lnTo>
                  <a:pt x="1413910" y="22003"/>
                </a:lnTo>
                <a:lnTo>
                  <a:pt x="1431912" y="28404"/>
                </a:lnTo>
                <a:lnTo>
                  <a:pt x="1466584" y="28404"/>
                </a:lnTo>
                <a:cubicBezTo>
                  <a:pt x="1466317" y="23941"/>
                  <a:pt x="1466117" y="19432"/>
                  <a:pt x="1465983" y="14877"/>
                </a:cubicBezTo>
                <a:cubicBezTo>
                  <a:pt x="1465850" y="10322"/>
                  <a:pt x="1465783" y="5697"/>
                  <a:pt x="1465783" y="1000"/>
                </a:cubicBezTo>
                <a:close/>
                <a:moveTo>
                  <a:pt x="1199083" y="1000"/>
                </a:moveTo>
                <a:lnTo>
                  <a:pt x="1219353" y="3014"/>
                </a:lnTo>
                <a:cubicBezTo>
                  <a:pt x="1219311" y="3913"/>
                  <a:pt x="1218927" y="4718"/>
                  <a:pt x="1218202" y="5430"/>
                </a:cubicBezTo>
                <a:cubicBezTo>
                  <a:pt x="1217477" y="6143"/>
                  <a:pt x="1216260" y="6644"/>
                  <a:pt x="1214552" y="6934"/>
                </a:cubicBezTo>
                <a:cubicBezTo>
                  <a:pt x="1214419" y="14157"/>
                  <a:pt x="1214552" y="21314"/>
                  <a:pt x="1214952" y="28404"/>
                </a:cubicBezTo>
                <a:lnTo>
                  <a:pt x="1234955" y="28404"/>
                </a:lnTo>
                <a:lnTo>
                  <a:pt x="1239755" y="22403"/>
                </a:lnTo>
                <a:cubicBezTo>
                  <a:pt x="1238955" y="22475"/>
                  <a:pt x="1238122" y="22431"/>
                  <a:pt x="1237255" y="22270"/>
                </a:cubicBezTo>
                <a:cubicBezTo>
                  <a:pt x="1236388" y="22108"/>
                  <a:pt x="1235488" y="21797"/>
                  <a:pt x="1234554" y="21336"/>
                </a:cubicBezTo>
                <a:cubicBezTo>
                  <a:pt x="1233377" y="18325"/>
                  <a:pt x="1231498" y="15380"/>
                  <a:pt x="1228920" y="12502"/>
                </a:cubicBezTo>
                <a:cubicBezTo>
                  <a:pt x="1226342" y="9624"/>
                  <a:pt x="1223731" y="7279"/>
                  <a:pt x="1221086" y="5467"/>
                </a:cubicBezTo>
                <a:lnTo>
                  <a:pt x="1222020" y="4401"/>
                </a:lnTo>
                <a:cubicBezTo>
                  <a:pt x="1229075" y="4053"/>
                  <a:pt x="1234448" y="4674"/>
                  <a:pt x="1238140" y="6263"/>
                </a:cubicBezTo>
                <a:cubicBezTo>
                  <a:pt x="1241832" y="7851"/>
                  <a:pt x="1244183" y="9825"/>
                  <a:pt x="1245193" y="12184"/>
                </a:cubicBezTo>
                <a:cubicBezTo>
                  <a:pt x="1246203" y="14543"/>
                  <a:pt x="1246213" y="16705"/>
                  <a:pt x="1245222" y="18669"/>
                </a:cubicBezTo>
                <a:cubicBezTo>
                  <a:pt x="1246814" y="19897"/>
                  <a:pt x="1248965" y="21608"/>
                  <a:pt x="1251673" y="23803"/>
                </a:cubicBezTo>
                <a:cubicBezTo>
                  <a:pt x="1254382" y="25998"/>
                  <a:pt x="1256899" y="28109"/>
                  <a:pt x="1259224" y="30137"/>
                </a:cubicBezTo>
                <a:cubicBezTo>
                  <a:pt x="1259077" y="30804"/>
                  <a:pt x="1258671" y="31304"/>
                  <a:pt x="1258007" y="31637"/>
                </a:cubicBezTo>
                <a:cubicBezTo>
                  <a:pt x="1257343" y="31971"/>
                  <a:pt x="1256504" y="32137"/>
                  <a:pt x="1255490" y="32137"/>
                </a:cubicBezTo>
                <a:lnTo>
                  <a:pt x="1215085" y="32137"/>
                </a:lnTo>
                <a:cubicBezTo>
                  <a:pt x="1215597" y="39302"/>
                  <a:pt x="1216474" y="46275"/>
                  <a:pt x="1217719" y="53057"/>
                </a:cubicBezTo>
                <a:cubicBezTo>
                  <a:pt x="1218964" y="59838"/>
                  <a:pt x="1220708" y="66245"/>
                  <a:pt x="1222953" y="72276"/>
                </a:cubicBezTo>
                <a:cubicBezTo>
                  <a:pt x="1225217" y="67459"/>
                  <a:pt x="1227190" y="62591"/>
                  <a:pt x="1228870" y="57674"/>
                </a:cubicBezTo>
                <a:cubicBezTo>
                  <a:pt x="1230551" y="52757"/>
                  <a:pt x="1231957" y="47889"/>
                  <a:pt x="1233088" y="43072"/>
                </a:cubicBezTo>
                <a:lnTo>
                  <a:pt x="1253890" y="50006"/>
                </a:lnTo>
                <a:cubicBezTo>
                  <a:pt x="1253660" y="50820"/>
                  <a:pt x="1253154" y="51459"/>
                  <a:pt x="1252373" y="51923"/>
                </a:cubicBezTo>
                <a:cubicBezTo>
                  <a:pt x="1251593" y="52387"/>
                  <a:pt x="1250320" y="52593"/>
                  <a:pt x="1248556" y="52540"/>
                </a:cubicBezTo>
                <a:cubicBezTo>
                  <a:pt x="1246439" y="58366"/>
                  <a:pt x="1243872" y="64183"/>
                  <a:pt x="1240855" y="69992"/>
                </a:cubicBezTo>
                <a:cubicBezTo>
                  <a:pt x="1237838" y="75801"/>
                  <a:pt x="1234271" y="81452"/>
                  <a:pt x="1230154" y="86944"/>
                </a:cubicBezTo>
                <a:cubicBezTo>
                  <a:pt x="1233888" y="92812"/>
                  <a:pt x="1238555" y="97879"/>
                  <a:pt x="1244156" y="102146"/>
                </a:cubicBezTo>
                <a:cubicBezTo>
                  <a:pt x="1245122" y="103091"/>
                  <a:pt x="1245922" y="103535"/>
                  <a:pt x="1246556" y="103480"/>
                </a:cubicBezTo>
                <a:cubicBezTo>
                  <a:pt x="1247189" y="103424"/>
                  <a:pt x="1247856" y="102802"/>
                  <a:pt x="1248556" y="101613"/>
                </a:cubicBezTo>
                <a:cubicBezTo>
                  <a:pt x="1249681" y="99835"/>
                  <a:pt x="1251031" y="97423"/>
                  <a:pt x="1252607" y="94379"/>
                </a:cubicBezTo>
                <a:cubicBezTo>
                  <a:pt x="1254182" y="91334"/>
                  <a:pt x="1255632" y="88322"/>
                  <a:pt x="1256957" y="85344"/>
                </a:cubicBezTo>
                <a:lnTo>
                  <a:pt x="1258291" y="85611"/>
                </a:lnTo>
                <a:lnTo>
                  <a:pt x="1255224" y="108147"/>
                </a:lnTo>
                <a:cubicBezTo>
                  <a:pt x="1257599" y="112039"/>
                  <a:pt x="1259016" y="115089"/>
                  <a:pt x="1259474" y="117298"/>
                </a:cubicBezTo>
                <a:cubicBezTo>
                  <a:pt x="1259933" y="119507"/>
                  <a:pt x="1259583" y="121124"/>
                  <a:pt x="1258424" y="122149"/>
                </a:cubicBezTo>
                <a:cubicBezTo>
                  <a:pt x="1256361" y="124034"/>
                  <a:pt x="1253908" y="124857"/>
                  <a:pt x="1251065" y="124618"/>
                </a:cubicBezTo>
                <a:cubicBezTo>
                  <a:pt x="1248222" y="124379"/>
                  <a:pt x="1245364" y="123504"/>
                  <a:pt x="1242491" y="121991"/>
                </a:cubicBezTo>
                <a:cubicBezTo>
                  <a:pt x="1239618" y="120478"/>
                  <a:pt x="1237106" y="118752"/>
                  <a:pt x="1234955" y="116815"/>
                </a:cubicBezTo>
                <a:cubicBezTo>
                  <a:pt x="1231893" y="114209"/>
                  <a:pt x="1229081" y="111420"/>
                  <a:pt x="1226520" y="108447"/>
                </a:cubicBezTo>
                <a:cubicBezTo>
                  <a:pt x="1223959" y="105474"/>
                  <a:pt x="1221614" y="102352"/>
                  <a:pt x="1219486" y="99079"/>
                </a:cubicBezTo>
                <a:cubicBezTo>
                  <a:pt x="1214171" y="104433"/>
                  <a:pt x="1208098" y="109294"/>
                  <a:pt x="1201267" y="113664"/>
                </a:cubicBezTo>
                <a:cubicBezTo>
                  <a:pt x="1194435" y="118034"/>
                  <a:pt x="1186729" y="121796"/>
                  <a:pt x="1178147" y="124949"/>
                </a:cubicBezTo>
                <a:lnTo>
                  <a:pt x="1177214" y="123349"/>
                </a:lnTo>
                <a:cubicBezTo>
                  <a:pt x="1184940" y="118779"/>
                  <a:pt x="1191824" y="113550"/>
                  <a:pt x="1197867" y="107664"/>
                </a:cubicBezTo>
                <a:cubicBezTo>
                  <a:pt x="1203909" y="101777"/>
                  <a:pt x="1209160" y="95448"/>
                  <a:pt x="1213618" y="88678"/>
                </a:cubicBezTo>
                <a:cubicBezTo>
                  <a:pt x="1209721" y="80455"/>
                  <a:pt x="1206715" y="71598"/>
                  <a:pt x="1204601" y="62108"/>
                </a:cubicBezTo>
                <a:cubicBezTo>
                  <a:pt x="1202487" y="52618"/>
                  <a:pt x="1201047" y="42628"/>
                  <a:pt x="1200284" y="32137"/>
                </a:cubicBezTo>
                <a:lnTo>
                  <a:pt x="1162812" y="32137"/>
                </a:lnTo>
                <a:lnTo>
                  <a:pt x="1162812" y="53473"/>
                </a:lnTo>
                <a:lnTo>
                  <a:pt x="1178547" y="53473"/>
                </a:lnTo>
                <a:lnTo>
                  <a:pt x="1186015" y="46006"/>
                </a:lnTo>
                <a:lnTo>
                  <a:pt x="1199483" y="57207"/>
                </a:lnTo>
                <a:cubicBezTo>
                  <a:pt x="1199025" y="57743"/>
                  <a:pt x="1198375" y="58205"/>
                  <a:pt x="1197533" y="58591"/>
                </a:cubicBezTo>
                <a:cubicBezTo>
                  <a:pt x="1196691" y="58977"/>
                  <a:pt x="1195608" y="59271"/>
                  <a:pt x="1194283" y="59474"/>
                </a:cubicBezTo>
                <a:cubicBezTo>
                  <a:pt x="1194036" y="68908"/>
                  <a:pt x="1193626" y="76547"/>
                  <a:pt x="1193053" y="82391"/>
                </a:cubicBezTo>
                <a:cubicBezTo>
                  <a:pt x="1192480" y="88234"/>
                  <a:pt x="1191626" y="92752"/>
                  <a:pt x="1190490" y="95943"/>
                </a:cubicBezTo>
                <a:cubicBezTo>
                  <a:pt x="1189354" y="99134"/>
                  <a:pt x="1187818" y="101469"/>
                  <a:pt x="1185882" y="102946"/>
                </a:cubicBezTo>
                <a:cubicBezTo>
                  <a:pt x="1184098" y="104349"/>
                  <a:pt x="1182031" y="105411"/>
                  <a:pt x="1179681" y="106130"/>
                </a:cubicBezTo>
                <a:cubicBezTo>
                  <a:pt x="1177331" y="106850"/>
                  <a:pt x="1174597" y="107211"/>
                  <a:pt x="1171480" y="107214"/>
                </a:cubicBezTo>
                <a:cubicBezTo>
                  <a:pt x="1171502" y="105069"/>
                  <a:pt x="1171391" y="103157"/>
                  <a:pt x="1171146" y="101479"/>
                </a:cubicBezTo>
                <a:cubicBezTo>
                  <a:pt x="1170902" y="99801"/>
                  <a:pt x="1170391" y="98424"/>
                  <a:pt x="1169613" y="97346"/>
                </a:cubicBezTo>
                <a:cubicBezTo>
                  <a:pt x="1168810" y="96418"/>
                  <a:pt x="1167716" y="95607"/>
                  <a:pt x="1166329" y="94912"/>
                </a:cubicBezTo>
                <a:cubicBezTo>
                  <a:pt x="1164943" y="94217"/>
                  <a:pt x="1163282" y="93606"/>
                  <a:pt x="1161345" y="93078"/>
                </a:cubicBezTo>
                <a:lnTo>
                  <a:pt x="1161345" y="91345"/>
                </a:lnTo>
                <a:cubicBezTo>
                  <a:pt x="1162996" y="91484"/>
                  <a:pt x="1164896" y="91606"/>
                  <a:pt x="1167046" y="91712"/>
                </a:cubicBezTo>
                <a:cubicBezTo>
                  <a:pt x="1169196" y="91817"/>
                  <a:pt x="1170896" y="91873"/>
                  <a:pt x="1172147" y="91878"/>
                </a:cubicBezTo>
                <a:cubicBezTo>
                  <a:pt x="1173063" y="91884"/>
                  <a:pt x="1173797" y="91806"/>
                  <a:pt x="1174347" y="91645"/>
                </a:cubicBezTo>
                <a:cubicBezTo>
                  <a:pt x="1174897" y="91484"/>
                  <a:pt x="1175364" y="91206"/>
                  <a:pt x="1175747" y="90811"/>
                </a:cubicBezTo>
                <a:cubicBezTo>
                  <a:pt x="1176931" y="89820"/>
                  <a:pt x="1177831" y="86636"/>
                  <a:pt x="1178447" y="81260"/>
                </a:cubicBezTo>
                <a:cubicBezTo>
                  <a:pt x="1179064" y="75885"/>
                  <a:pt x="1179498" y="67867"/>
                  <a:pt x="1179748" y="57207"/>
                </a:cubicBezTo>
                <a:lnTo>
                  <a:pt x="1162812" y="57207"/>
                </a:lnTo>
                <a:cubicBezTo>
                  <a:pt x="1162953" y="64435"/>
                  <a:pt x="1162464" y="72219"/>
                  <a:pt x="1161345" y="80558"/>
                </a:cubicBezTo>
                <a:cubicBezTo>
                  <a:pt x="1160227" y="88898"/>
                  <a:pt x="1157634" y="97096"/>
                  <a:pt x="1153566" y="105154"/>
                </a:cubicBezTo>
                <a:cubicBezTo>
                  <a:pt x="1149499" y="113212"/>
                  <a:pt x="1143113" y="120432"/>
                  <a:pt x="1134409" y="126816"/>
                </a:cubicBezTo>
                <a:lnTo>
                  <a:pt x="1133208" y="125616"/>
                </a:lnTo>
                <a:cubicBezTo>
                  <a:pt x="1139392" y="115301"/>
                  <a:pt x="1143326" y="104160"/>
                  <a:pt x="1145010" y="92195"/>
                </a:cubicBezTo>
                <a:cubicBezTo>
                  <a:pt x="1146693" y="80230"/>
                  <a:pt x="1147427" y="68523"/>
                  <a:pt x="1147210" y="57074"/>
                </a:cubicBezTo>
                <a:lnTo>
                  <a:pt x="1147210" y="22003"/>
                </a:lnTo>
                <a:lnTo>
                  <a:pt x="1165212" y="28404"/>
                </a:lnTo>
                <a:lnTo>
                  <a:pt x="1199883" y="28404"/>
                </a:lnTo>
                <a:cubicBezTo>
                  <a:pt x="1199617" y="23941"/>
                  <a:pt x="1199417" y="19432"/>
                  <a:pt x="1199283" y="14877"/>
                </a:cubicBezTo>
                <a:cubicBezTo>
                  <a:pt x="1199150" y="10322"/>
                  <a:pt x="1199083" y="5697"/>
                  <a:pt x="1199083" y="1000"/>
                </a:cubicBezTo>
                <a:close/>
                <a:moveTo>
                  <a:pt x="30004" y="934"/>
                </a:moveTo>
                <a:lnTo>
                  <a:pt x="50540" y="7868"/>
                </a:lnTo>
                <a:cubicBezTo>
                  <a:pt x="50281" y="8746"/>
                  <a:pt x="49731" y="9424"/>
                  <a:pt x="48890" y="9901"/>
                </a:cubicBezTo>
                <a:cubicBezTo>
                  <a:pt x="48048" y="10379"/>
                  <a:pt x="46864" y="10590"/>
                  <a:pt x="45339" y="10535"/>
                </a:cubicBezTo>
                <a:cubicBezTo>
                  <a:pt x="43408" y="15341"/>
                  <a:pt x="41336" y="19964"/>
                  <a:pt x="39122" y="24403"/>
                </a:cubicBezTo>
                <a:cubicBezTo>
                  <a:pt x="36907" y="28843"/>
                  <a:pt x="34535" y="33065"/>
                  <a:pt x="32004" y="37071"/>
                </a:cubicBezTo>
                <a:lnTo>
                  <a:pt x="39472" y="39872"/>
                </a:lnTo>
                <a:cubicBezTo>
                  <a:pt x="39219" y="40536"/>
                  <a:pt x="38758" y="41075"/>
                  <a:pt x="38088" y="41489"/>
                </a:cubicBezTo>
                <a:cubicBezTo>
                  <a:pt x="37419" y="41903"/>
                  <a:pt x="36457" y="42208"/>
                  <a:pt x="35204" y="42405"/>
                </a:cubicBezTo>
                <a:lnTo>
                  <a:pt x="35204" y="121615"/>
                </a:lnTo>
                <a:cubicBezTo>
                  <a:pt x="34999" y="122265"/>
                  <a:pt x="33677" y="123132"/>
                  <a:pt x="31237" y="124216"/>
                </a:cubicBezTo>
                <a:cubicBezTo>
                  <a:pt x="28798" y="125299"/>
                  <a:pt x="26076" y="125899"/>
                  <a:pt x="23070" y="126016"/>
                </a:cubicBezTo>
                <a:lnTo>
                  <a:pt x="20136" y="126016"/>
                </a:lnTo>
                <a:lnTo>
                  <a:pt x="20136" y="53340"/>
                </a:lnTo>
                <a:cubicBezTo>
                  <a:pt x="17263" y="56677"/>
                  <a:pt x="14274" y="59805"/>
                  <a:pt x="11168" y="62725"/>
                </a:cubicBezTo>
                <a:cubicBezTo>
                  <a:pt x="8062" y="65644"/>
                  <a:pt x="4873" y="68339"/>
                  <a:pt x="1600" y="70809"/>
                </a:cubicBezTo>
                <a:lnTo>
                  <a:pt x="0" y="69609"/>
                </a:lnTo>
                <a:cubicBezTo>
                  <a:pt x="6001" y="61205"/>
                  <a:pt x="11702" y="50976"/>
                  <a:pt x="17102" y="38922"/>
                </a:cubicBezTo>
                <a:cubicBezTo>
                  <a:pt x="22503" y="26867"/>
                  <a:pt x="26803" y="14205"/>
                  <a:pt x="30004" y="934"/>
                </a:cubicBezTo>
                <a:close/>
                <a:moveTo>
                  <a:pt x="62941" y="867"/>
                </a:moveTo>
                <a:lnTo>
                  <a:pt x="84277" y="2881"/>
                </a:lnTo>
                <a:cubicBezTo>
                  <a:pt x="84097" y="3960"/>
                  <a:pt x="83624" y="4811"/>
                  <a:pt x="82860" y="5434"/>
                </a:cubicBezTo>
                <a:cubicBezTo>
                  <a:pt x="82097" y="6056"/>
                  <a:pt x="80924" y="6468"/>
                  <a:pt x="79343" y="6668"/>
                </a:cubicBezTo>
                <a:cubicBezTo>
                  <a:pt x="79285" y="12396"/>
                  <a:pt x="79235" y="17941"/>
                  <a:pt x="79193" y="23303"/>
                </a:cubicBezTo>
                <a:cubicBezTo>
                  <a:pt x="79152" y="28665"/>
                  <a:pt x="79068" y="33877"/>
                  <a:pt x="78943" y="38938"/>
                </a:cubicBezTo>
                <a:lnTo>
                  <a:pt x="102280" y="38938"/>
                </a:lnTo>
                <a:lnTo>
                  <a:pt x="110681" y="27870"/>
                </a:lnTo>
                <a:cubicBezTo>
                  <a:pt x="110762" y="27930"/>
                  <a:pt x="111651" y="28640"/>
                  <a:pt x="113350" y="29999"/>
                </a:cubicBezTo>
                <a:cubicBezTo>
                  <a:pt x="115049" y="31358"/>
                  <a:pt x="117070" y="33006"/>
                  <a:pt x="119413" y="34943"/>
                </a:cubicBezTo>
                <a:cubicBezTo>
                  <a:pt x="121756" y="36880"/>
                  <a:pt x="123935" y="38745"/>
                  <a:pt x="125949" y="40539"/>
                </a:cubicBezTo>
                <a:cubicBezTo>
                  <a:pt x="125744" y="41269"/>
                  <a:pt x="125321" y="41808"/>
                  <a:pt x="124681" y="42155"/>
                </a:cubicBezTo>
                <a:cubicBezTo>
                  <a:pt x="124040" y="42503"/>
                  <a:pt x="123214" y="42675"/>
                  <a:pt x="122202" y="42672"/>
                </a:cubicBezTo>
                <a:lnTo>
                  <a:pt x="94945" y="42672"/>
                </a:lnTo>
                <a:lnTo>
                  <a:pt x="94945" y="44806"/>
                </a:lnTo>
                <a:lnTo>
                  <a:pt x="94945" y="104680"/>
                </a:lnTo>
                <a:cubicBezTo>
                  <a:pt x="94901" y="105736"/>
                  <a:pt x="95123" y="106491"/>
                  <a:pt x="95612" y="106947"/>
                </a:cubicBezTo>
                <a:cubicBezTo>
                  <a:pt x="96101" y="107402"/>
                  <a:pt x="97123" y="107625"/>
                  <a:pt x="98679" y="107614"/>
                </a:cubicBezTo>
                <a:lnTo>
                  <a:pt x="105880" y="107614"/>
                </a:lnTo>
                <a:cubicBezTo>
                  <a:pt x="107291" y="107616"/>
                  <a:pt x="108569" y="107611"/>
                  <a:pt x="109714" y="107597"/>
                </a:cubicBezTo>
                <a:cubicBezTo>
                  <a:pt x="110858" y="107583"/>
                  <a:pt x="111803" y="107544"/>
                  <a:pt x="112548" y="107480"/>
                </a:cubicBezTo>
                <a:cubicBezTo>
                  <a:pt x="113142" y="107436"/>
                  <a:pt x="113653" y="107291"/>
                  <a:pt x="114081" y="107047"/>
                </a:cubicBezTo>
                <a:cubicBezTo>
                  <a:pt x="114509" y="106802"/>
                  <a:pt x="114887" y="106325"/>
                  <a:pt x="115215" y="105613"/>
                </a:cubicBezTo>
                <a:cubicBezTo>
                  <a:pt x="115898" y="104291"/>
                  <a:pt x="116731" y="101868"/>
                  <a:pt x="117715" y="98346"/>
                </a:cubicBezTo>
                <a:cubicBezTo>
                  <a:pt x="118698" y="94823"/>
                  <a:pt x="119732" y="90934"/>
                  <a:pt x="120815" y="86678"/>
                </a:cubicBezTo>
                <a:lnTo>
                  <a:pt x="122341" y="86678"/>
                </a:lnTo>
                <a:lnTo>
                  <a:pt x="122749" y="106680"/>
                </a:lnTo>
                <a:cubicBezTo>
                  <a:pt x="124635" y="107464"/>
                  <a:pt x="125897" y="108364"/>
                  <a:pt x="126533" y="109380"/>
                </a:cubicBezTo>
                <a:cubicBezTo>
                  <a:pt x="127169" y="110397"/>
                  <a:pt x="127463" y="111631"/>
                  <a:pt x="127416" y="113081"/>
                </a:cubicBezTo>
                <a:cubicBezTo>
                  <a:pt x="127578" y="116015"/>
                  <a:pt x="125985" y="118215"/>
                  <a:pt x="122637" y="119682"/>
                </a:cubicBezTo>
                <a:cubicBezTo>
                  <a:pt x="119290" y="121149"/>
                  <a:pt x="113215" y="121882"/>
                  <a:pt x="104413" y="121882"/>
                </a:cubicBezTo>
                <a:lnTo>
                  <a:pt x="94545" y="121882"/>
                </a:lnTo>
                <a:cubicBezTo>
                  <a:pt x="88695" y="121971"/>
                  <a:pt x="84794" y="121060"/>
                  <a:pt x="82844" y="119148"/>
                </a:cubicBezTo>
                <a:cubicBezTo>
                  <a:pt x="80894" y="117237"/>
                  <a:pt x="79993" y="113792"/>
                  <a:pt x="80143" y="108814"/>
                </a:cubicBezTo>
                <a:lnTo>
                  <a:pt x="80143" y="42672"/>
                </a:lnTo>
                <a:lnTo>
                  <a:pt x="78810" y="42672"/>
                </a:lnTo>
                <a:cubicBezTo>
                  <a:pt x="78505" y="54807"/>
                  <a:pt x="77219" y="66008"/>
                  <a:pt x="74953" y="76276"/>
                </a:cubicBezTo>
                <a:cubicBezTo>
                  <a:pt x="72687" y="86544"/>
                  <a:pt x="68605" y="95879"/>
                  <a:pt x="62709" y="104280"/>
                </a:cubicBezTo>
                <a:cubicBezTo>
                  <a:pt x="56813" y="112681"/>
                  <a:pt x="48267" y="120148"/>
                  <a:pt x="37071" y="126683"/>
                </a:cubicBezTo>
                <a:lnTo>
                  <a:pt x="35605" y="124682"/>
                </a:lnTo>
                <a:cubicBezTo>
                  <a:pt x="42896" y="117494"/>
                  <a:pt x="48479" y="109705"/>
                  <a:pt x="52352" y="101316"/>
                </a:cubicBezTo>
                <a:cubicBezTo>
                  <a:pt x="56226" y="92928"/>
                  <a:pt x="58914" y="83865"/>
                  <a:pt x="60418" y="74128"/>
                </a:cubicBezTo>
                <a:cubicBezTo>
                  <a:pt x="61921" y="64391"/>
                  <a:pt x="62762" y="53906"/>
                  <a:pt x="62941" y="42672"/>
                </a:cubicBezTo>
                <a:lnTo>
                  <a:pt x="42139" y="42672"/>
                </a:lnTo>
                <a:lnTo>
                  <a:pt x="41072" y="38938"/>
                </a:lnTo>
                <a:lnTo>
                  <a:pt x="62941" y="38938"/>
                </a:lnTo>
                <a:cubicBezTo>
                  <a:pt x="63000" y="33014"/>
                  <a:pt x="63016" y="26894"/>
                  <a:pt x="62991" y="20578"/>
                </a:cubicBezTo>
                <a:cubicBezTo>
                  <a:pt x="62966" y="14262"/>
                  <a:pt x="62950" y="7691"/>
                  <a:pt x="62941" y="867"/>
                </a:cubicBezTo>
                <a:close/>
                <a:moveTo>
                  <a:pt x="856012" y="734"/>
                </a:moveTo>
                <a:lnTo>
                  <a:pt x="874681" y="2480"/>
                </a:lnTo>
                <a:cubicBezTo>
                  <a:pt x="874581" y="3363"/>
                  <a:pt x="874214" y="4102"/>
                  <a:pt x="873581" y="4698"/>
                </a:cubicBezTo>
                <a:cubicBezTo>
                  <a:pt x="872947" y="5293"/>
                  <a:pt x="871847" y="5727"/>
                  <a:pt x="870280" y="6001"/>
                </a:cubicBezTo>
                <a:lnTo>
                  <a:pt x="870280" y="22136"/>
                </a:lnTo>
                <a:lnTo>
                  <a:pt x="872147" y="22136"/>
                </a:lnTo>
                <a:lnTo>
                  <a:pt x="879081" y="12535"/>
                </a:lnTo>
                <a:cubicBezTo>
                  <a:pt x="879301" y="12688"/>
                  <a:pt x="880762" y="13882"/>
                  <a:pt x="883465" y="16119"/>
                </a:cubicBezTo>
                <a:cubicBezTo>
                  <a:pt x="886168" y="18355"/>
                  <a:pt x="888797" y="20717"/>
                  <a:pt x="891350" y="23203"/>
                </a:cubicBezTo>
                <a:lnTo>
                  <a:pt x="890950" y="21736"/>
                </a:lnTo>
                <a:lnTo>
                  <a:pt x="910152" y="21736"/>
                </a:lnTo>
                <a:lnTo>
                  <a:pt x="910152" y="1000"/>
                </a:lnTo>
                <a:lnTo>
                  <a:pt x="929888" y="2746"/>
                </a:lnTo>
                <a:cubicBezTo>
                  <a:pt x="929791" y="3699"/>
                  <a:pt x="929385" y="4499"/>
                  <a:pt x="928671" y="5148"/>
                </a:cubicBezTo>
                <a:cubicBezTo>
                  <a:pt x="927957" y="5796"/>
                  <a:pt x="926718" y="6258"/>
                  <a:pt x="924954" y="6534"/>
                </a:cubicBezTo>
                <a:lnTo>
                  <a:pt x="924954" y="21736"/>
                </a:lnTo>
                <a:lnTo>
                  <a:pt x="932155" y="21736"/>
                </a:lnTo>
                <a:lnTo>
                  <a:pt x="939622" y="12002"/>
                </a:lnTo>
                <a:cubicBezTo>
                  <a:pt x="939694" y="12054"/>
                  <a:pt x="940469" y="12690"/>
                  <a:pt x="941949" y="13908"/>
                </a:cubicBezTo>
                <a:cubicBezTo>
                  <a:pt x="943428" y="15126"/>
                  <a:pt x="945181" y="16611"/>
                  <a:pt x="947209" y="18363"/>
                </a:cubicBezTo>
                <a:cubicBezTo>
                  <a:pt x="949236" y="20115"/>
                  <a:pt x="951108" y="21817"/>
                  <a:pt x="952824" y="23470"/>
                </a:cubicBezTo>
                <a:cubicBezTo>
                  <a:pt x="952674" y="24200"/>
                  <a:pt x="952274" y="24739"/>
                  <a:pt x="951624" y="25087"/>
                </a:cubicBezTo>
                <a:cubicBezTo>
                  <a:pt x="950974" y="25434"/>
                  <a:pt x="950174" y="25606"/>
                  <a:pt x="949224" y="25603"/>
                </a:cubicBezTo>
                <a:lnTo>
                  <a:pt x="927621" y="25603"/>
                </a:lnTo>
                <a:cubicBezTo>
                  <a:pt x="930852" y="31179"/>
                  <a:pt x="934958" y="35996"/>
                  <a:pt x="939939" y="40055"/>
                </a:cubicBezTo>
                <a:cubicBezTo>
                  <a:pt x="944920" y="44114"/>
                  <a:pt x="950193" y="47164"/>
                  <a:pt x="955758" y="49206"/>
                </a:cubicBezTo>
                <a:lnTo>
                  <a:pt x="955491" y="50673"/>
                </a:lnTo>
                <a:cubicBezTo>
                  <a:pt x="952810" y="51345"/>
                  <a:pt x="950538" y="52801"/>
                  <a:pt x="948673" y="55040"/>
                </a:cubicBezTo>
                <a:cubicBezTo>
                  <a:pt x="946809" y="57279"/>
                  <a:pt x="945437" y="60269"/>
                  <a:pt x="944556" y="64008"/>
                </a:cubicBezTo>
                <a:cubicBezTo>
                  <a:pt x="939781" y="59808"/>
                  <a:pt x="935797" y="54607"/>
                  <a:pt x="932605" y="48406"/>
                </a:cubicBezTo>
                <a:cubicBezTo>
                  <a:pt x="929413" y="42205"/>
                  <a:pt x="926862" y="35004"/>
                  <a:pt x="924954" y="26803"/>
                </a:cubicBezTo>
                <a:lnTo>
                  <a:pt x="924954" y="62675"/>
                </a:lnTo>
                <a:cubicBezTo>
                  <a:pt x="924798" y="63425"/>
                  <a:pt x="923476" y="64258"/>
                  <a:pt x="920987" y="65175"/>
                </a:cubicBezTo>
                <a:cubicBezTo>
                  <a:pt x="918497" y="66092"/>
                  <a:pt x="915775" y="66592"/>
                  <a:pt x="912819" y="66675"/>
                </a:cubicBezTo>
                <a:lnTo>
                  <a:pt x="910152" y="66675"/>
                </a:lnTo>
                <a:lnTo>
                  <a:pt x="910152" y="43472"/>
                </a:lnTo>
                <a:cubicBezTo>
                  <a:pt x="903084" y="50562"/>
                  <a:pt x="894283" y="56518"/>
                  <a:pt x="883749" y="61341"/>
                </a:cubicBezTo>
                <a:lnTo>
                  <a:pt x="882682" y="59474"/>
                </a:lnTo>
                <a:cubicBezTo>
                  <a:pt x="888210" y="55096"/>
                  <a:pt x="892889" y="50017"/>
                  <a:pt x="896717" y="44239"/>
                </a:cubicBezTo>
                <a:cubicBezTo>
                  <a:pt x="900545" y="38460"/>
                  <a:pt x="903557" y="32249"/>
                  <a:pt x="905751" y="25603"/>
                </a:cubicBezTo>
                <a:lnTo>
                  <a:pt x="892016" y="25603"/>
                </a:lnTo>
                <a:lnTo>
                  <a:pt x="891616" y="24403"/>
                </a:lnTo>
                <a:cubicBezTo>
                  <a:pt x="891402" y="24873"/>
                  <a:pt x="890997" y="25234"/>
                  <a:pt x="890400" y="25487"/>
                </a:cubicBezTo>
                <a:cubicBezTo>
                  <a:pt x="889802" y="25739"/>
                  <a:pt x="889097" y="25867"/>
                  <a:pt x="888283" y="25870"/>
                </a:cubicBezTo>
                <a:lnTo>
                  <a:pt x="870280" y="25870"/>
                </a:lnTo>
                <a:lnTo>
                  <a:pt x="870280" y="31204"/>
                </a:lnTo>
                <a:cubicBezTo>
                  <a:pt x="877747" y="32266"/>
                  <a:pt x="882983" y="34117"/>
                  <a:pt x="885989" y="36757"/>
                </a:cubicBezTo>
                <a:cubicBezTo>
                  <a:pt x="888994" y="39396"/>
                  <a:pt x="890376" y="42052"/>
                  <a:pt x="890133" y="44722"/>
                </a:cubicBezTo>
                <a:cubicBezTo>
                  <a:pt x="889890" y="47393"/>
                  <a:pt x="888630" y="49307"/>
                  <a:pt x="886351" y="50463"/>
                </a:cubicBezTo>
                <a:cubicBezTo>
                  <a:pt x="884073" y="51619"/>
                  <a:pt x="881383" y="51244"/>
                  <a:pt x="878281" y="49340"/>
                </a:cubicBezTo>
                <a:cubicBezTo>
                  <a:pt x="877773" y="46828"/>
                  <a:pt x="876789" y="44283"/>
                  <a:pt x="875331" y="41705"/>
                </a:cubicBezTo>
                <a:cubicBezTo>
                  <a:pt x="873872" y="39127"/>
                  <a:pt x="872189" y="36782"/>
                  <a:pt x="870280" y="34671"/>
                </a:cubicBezTo>
                <a:lnTo>
                  <a:pt x="870280" y="62808"/>
                </a:lnTo>
                <a:cubicBezTo>
                  <a:pt x="870133" y="63558"/>
                  <a:pt x="868861" y="64391"/>
                  <a:pt x="866463" y="65308"/>
                </a:cubicBezTo>
                <a:cubicBezTo>
                  <a:pt x="864066" y="66225"/>
                  <a:pt x="861426" y="66725"/>
                  <a:pt x="858546" y="66808"/>
                </a:cubicBezTo>
                <a:lnTo>
                  <a:pt x="856012" y="66808"/>
                </a:lnTo>
                <a:lnTo>
                  <a:pt x="856012" y="44406"/>
                </a:lnTo>
                <a:cubicBezTo>
                  <a:pt x="852731" y="48406"/>
                  <a:pt x="848992" y="52140"/>
                  <a:pt x="844794" y="55607"/>
                </a:cubicBezTo>
                <a:cubicBezTo>
                  <a:pt x="840596" y="59074"/>
                  <a:pt x="836023" y="62275"/>
                  <a:pt x="831075" y="65208"/>
                </a:cubicBezTo>
                <a:lnTo>
                  <a:pt x="829609" y="63341"/>
                </a:lnTo>
                <a:cubicBezTo>
                  <a:pt x="834618" y="58338"/>
                  <a:pt x="838901" y="52609"/>
                  <a:pt x="842460" y="46156"/>
                </a:cubicBezTo>
                <a:cubicBezTo>
                  <a:pt x="846019" y="39702"/>
                  <a:pt x="848803" y="32940"/>
                  <a:pt x="850811" y="25870"/>
                </a:cubicBezTo>
                <a:lnTo>
                  <a:pt x="833476" y="25870"/>
                </a:lnTo>
                <a:lnTo>
                  <a:pt x="832409" y="22136"/>
                </a:lnTo>
                <a:lnTo>
                  <a:pt x="856012" y="22136"/>
                </a:lnTo>
                <a:close/>
                <a:moveTo>
                  <a:pt x="987362" y="534"/>
                </a:moveTo>
                <a:lnTo>
                  <a:pt x="1006831" y="2534"/>
                </a:lnTo>
                <a:cubicBezTo>
                  <a:pt x="1006675" y="3339"/>
                  <a:pt x="1006286" y="4028"/>
                  <a:pt x="1005664" y="4601"/>
                </a:cubicBezTo>
                <a:cubicBezTo>
                  <a:pt x="1005042" y="5173"/>
                  <a:pt x="1003919" y="5595"/>
                  <a:pt x="1002297" y="5868"/>
                </a:cubicBezTo>
                <a:lnTo>
                  <a:pt x="1002297" y="23470"/>
                </a:lnTo>
                <a:lnTo>
                  <a:pt x="1004830" y="23470"/>
                </a:lnTo>
                <a:lnTo>
                  <a:pt x="1012031" y="12802"/>
                </a:lnTo>
                <a:cubicBezTo>
                  <a:pt x="1012105" y="12862"/>
                  <a:pt x="1012892" y="13557"/>
                  <a:pt x="1014392" y="14886"/>
                </a:cubicBezTo>
                <a:cubicBezTo>
                  <a:pt x="1015893" y="16215"/>
                  <a:pt x="1017667" y="17819"/>
                  <a:pt x="1019716" y="19696"/>
                </a:cubicBezTo>
                <a:cubicBezTo>
                  <a:pt x="1021765" y="21574"/>
                  <a:pt x="1023648" y="23365"/>
                  <a:pt x="1025366" y="25070"/>
                </a:cubicBezTo>
                <a:cubicBezTo>
                  <a:pt x="1025158" y="25801"/>
                  <a:pt x="1024741" y="26340"/>
                  <a:pt x="1024116" y="26687"/>
                </a:cubicBezTo>
                <a:cubicBezTo>
                  <a:pt x="1023491" y="27034"/>
                  <a:pt x="1022708" y="27206"/>
                  <a:pt x="1021766" y="27204"/>
                </a:cubicBezTo>
                <a:lnTo>
                  <a:pt x="1002297" y="27204"/>
                </a:lnTo>
                <a:lnTo>
                  <a:pt x="1002297" y="37206"/>
                </a:lnTo>
                <a:cubicBezTo>
                  <a:pt x="1010214" y="39237"/>
                  <a:pt x="1015690" y="41901"/>
                  <a:pt x="1018726" y="45199"/>
                </a:cubicBezTo>
                <a:cubicBezTo>
                  <a:pt x="1021761" y="48497"/>
                  <a:pt x="1023058" y="51645"/>
                  <a:pt x="1022616" y="54643"/>
                </a:cubicBezTo>
                <a:cubicBezTo>
                  <a:pt x="1022174" y="57641"/>
                  <a:pt x="1020695" y="59705"/>
                  <a:pt x="1018180" y="60836"/>
                </a:cubicBezTo>
                <a:cubicBezTo>
                  <a:pt x="1015665" y="61967"/>
                  <a:pt x="1012815" y="61381"/>
                  <a:pt x="1009631" y="59077"/>
                </a:cubicBezTo>
                <a:cubicBezTo>
                  <a:pt x="1009325" y="55902"/>
                  <a:pt x="1008503" y="52751"/>
                  <a:pt x="1007164" y="49625"/>
                </a:cubicBezTo>
                <a:cubicBezTo>
                  <a:pt x="1005825" y="46499"/>
                  <a:pt x="1004203" y="43649"/>
                  <a:pt x="1002297" y="41073"/>
                </a:cubicBezTo>
                <a:lnTo>
                  <a:pt x="1002297" y="77081"/>
                </a:lnTo>
                <a:cubicBezTo>
                  <a:pt x="1002141" y="77912"/>
                  <a:pt x="1000819" y="78851"/>
                  <a:pt x="998330" y="79899"/>
                </a:cubicBezTo>
                <a:cubicBezTo>
                  <a:pt x="995840" y="80946"/>
                  <a:pt x="993118" y="81519"/>
                  <a:pt x="990162" y="81616"/>
                </a:cubicBezTo>
                <a:lnTo>
                  <a:pt x="987362" y="81616"/>
                </a:lnTo>
                <a:lnTo>
                  <a:pt x="987362" y="53209"/>
                </a:lnTo>
                <a:cubicBezTo>
                  <a:pt x="984217" y="57682"/>
                  <a:pt x="980639" y="61872"/>
                  <a:pt x="976627" y="65779"/>
                </a:cubicBezTo>
                <a:cubicBezTo>
                  <a:pt x="972615" y="69685"/>
                  <a:pt x="968237" y="73275"/>
                  <a:pt x="963492" y="76548"/>
                </a:cubicBezTo>
                <a:lnTo>
                  <a:pt x="962025" y="74948"/>
                </a:lnTo>
                <a:cubicBezTo>
                  <a:pt x="967162" y="68557"/>
                  <a:pt x="971490" y="61200"/>
                  <a:pt x="975010" y="52876"/>
                </a:cubicBezTo>
                <a:cubicBezTo>
                  <a:pt x="978530" y="44552"/>
                  <a:pt x="981225" y="35994"/>
                  <a:pt x="983094" y="27204"/>
                </a:cubicBezTo>
                <a:lnTo>
                  <a:pt x="965092" y="27204"/>
                </a:lnTo>
                <a:lnTo>
                  <a:pt x="964025" y="23470"/>
                </a:lnTo>
                <a:lnTo>
                  <a:pt x="987362" y="23470"/>
                </a:lnTo>
                <a:close/>
                <a:moveTo>
                  <a:pt x="227762" y="400"/>
                </a:moveTo>
                <a:lnTo>
                  <a:pt x="241897" y="14802"/>
                </a:lnTo>
                <a:cubicBezTo>
                  <a:pt x="241152" y="15477"/>
                  <a:pt x="240041" y="15794"/>
                  <a:pt x="238563" y="15752"/>
                </a:cubicBezTo>
                <a:cubicBezTo>
                  <a:pt x="237085" y="15710"/>
                  <a:pt x="235307" y="15260"/>
                  <a:pt x="233229" y="14402"/>
                </a:cubicBezTo>
                <a:cubicBezTo>
                  <a:pt x="229084" y="15002"/>
                  <a:pt x="224606" y="15569"/>
                  <a:pt x="219794" y="16102"/>
                </a:cubicBezTo>
                <a:cubicBezTo>
                  <a:pt x="214983" y="16636"/>
                  <a:pt x="209904" y="17136"/>
                  <a:pt x="204559" y="17602"/>
                </a:cubicBezTo>
                <a:lnTo>
                  <a:pt x="204559" y="31071"/>
                </a:lnTo>
                <a:lnTo>
                  <a:pt x="234163" y="31071"/>
                </a:lnTo>
                <a:lnTo>
                  <a:pt x="242430" y="20803"/>
                </a:lnTo>
                <a:cubicBezTo>
                  <a:pt x="242510" y="20858"/>
                  <a:pt x="243388" y="21518"/>
                  <a:pt x="245063" y="22783"/>
                </a:cubicBezTo>
                <a:cubicBezTo>
                  <a:pt x="246738" y="24048"/>
                  <a:pt x="248732" y="25588"/>
                  <a:pt x="251044" y="27401"/>
                </a:cubicBezTo>
                <a:cubicBezTo>
                  <a:pt x="253356" y="29214"/>
                  <a:pt x="255508" y="30971"/>
                  <a:pt x="257499" y="32671"/>
                </a:cubicBezTo>
                <a:cubicBezTo>
                  <a:pt x="257352" y="33402"/>
                  <a:pt x="256946" y="33940"/>
                  <a:pt x="256282" y="34288"/>
                </a:cubicBezTo>
                <a:cubicBezTo>
                  <a:pt x="255618" y="34635"/>
                  <a:pt x="254779" y="34807"/>
                  <a:pt x="253765" y="34804"/>
                </a:cubicBezTo>
                <a:lnTo>
                  <a:pt x="209760" y="34804"/>
                </a:lnTo>
                <a:cubicBezTo>
                  <a:pt x="213699" y="38188"/>
                  <a:pt x="218444" y="41171"/>
                  <a:pt x="223994" y="43754"/>
                </a:cubicBezTo>
                <a:cubicBezTo>
                  <a:pt x="229543" y="46337"/>
                  <a:pt x="235463" y="48490"/>
                  <a:pt x="241754" y="50214"/>
                </a:cubicBezTo>
                <a:cubicBezTo>
                  <a:pt x="248044" y="51937"/>
                  <a:pt x="254271" y="53202"/>
                  <a:pt x="260433" y="54007"/>
                </a:cubicBezTo>
                <a:lnTo>
                  <a:pt x="260299" y="55474"/>
                </a:lnTo>
                <a:cubicBezTo>
                  <a:pt x="257343" y="56299"/>
                  <a:pt x="254854" y="57916"/>
                  <a:pt x="252832" y="60324"/>
                </a:cubicBezTo>
                <a:cubicBezTo>
                  <a:pt x="250809" y="62733"/>
                  <a:pt x="249387" y="65783"/>
                  <a:pt x="248565" y="69475"/>
                </a:cubicBezTo>
                <a:cubicBezTo>
                  <a:pt x="238944" y="66206"/>
                  <a:pt x="230548" y="61677"/>
                  <a:pt x="223378" y="55890"/>
                </a:cubicBezTo>
                <a:cubicBezTo>
                  <a:pt x="216208" y="50104"/>
                  <a:pt x="210379" y="43075"/>
                  <a:pt x="205893" y="34804"/>
                </a:cubicBezTo>
                <a:lnTo>
                  <a:pt x="204559" y="34804"/>
                </a:lnTo>
                <a:lnTo>
                  <a:pt x="204559" y="61208"/>
                </a:lnTo>
                <a:cubicBezTo>
                  <a:pt x="204462" y="61638"/>
                  <a:pt x="203289" y="62277"/>
                  <a:pt x="201042" y="63125"/>
                </a:cubicBezTo>
                <a:cubicBezTo>
                  <a:pt x="198795" y="63972"/>
                  <a:pt x="195655" y="64444"/>
                  <a:pt x="191624" y="64542"/>
                </a:cubicBezTo>
                <a:lnTo>
                  <a:pt x="188824" y="64542"/>
                </a:lnTo>
                <a:lnTo>
                  <a:pt x="188824" y="43739"/>
                </a:lnTo>
                <a:cubicBezTo>
                  <a:pt x="182103" y="50020"/>
                  <a:pt x="174141" y="55560"/>
                  <a:pt x="164937" y="60358"/>
                </a:cubicBezTo>
                <a:cubicBezTo>
                  <a:pt x="155733" y="65155"/>
                  <a:pt x="145604" y="69128"/>
                  <a:pt x="134550" y="72276"/>
                </a:cubicBezTo>
                <a:lnTo>
                  <a:pt x="133483" y="70542"/>
                </a:lnTo>
                <a:cubicBezTo>
                  <a:pt x="142696" y="66119"/>
                  <a:pt x="151041" y="60797"/>
                  <a:pt x="158520" y="54574"/>
                </a:cubicBezTo>
                <a:cubicBezTo>
                  <a:pt x="165999" y="48351"/>
                  <a:pt x="172144" y="41761"/>
                  <a:pt x="176956" y="34804"/>
                </a:cubicBezTo>
                <a:lnTo>
                  <a:pt x="137617" y="34804"/>
                </a:lnTo>
                <a:lnTo>
                  <a:pt x="136551" y="31071"/>
                </a:lnTo>
                <a:lnTo>
                  <a:pt x="188824" y="31071"/>
                </a:lnTo>
                <a:lnTo>
                  <a:pt x="188824" y="18669"/>
                </a:lnTo>
                <a:cubicBezTo>
                  <a:pt x="181659" y="19075"/>
                  <a:pt x="174486" y="19364"/>
                  <a:pt x="167304" y="19536"/>
                </a:cubicBezTo>
                <a:cubicBezTo>
                  <a:pt x="160123" y="19708"/>
                  <a:pt x="153116" y="19730"/>
                  <a:pt x="146285" y="19603"/>
                </a:cubicBezTo>
                <a:lnTo>
                  <a:pt x="145885" y="17469"/>
                </a:lnTo>
                <a:cubicBezTo>
                  <a:pt x="155329" y="16327"/>
                  <a:pt x="165171" y="14832"/>
                  <a:pt x="175410" y="12984"/>
                </a:cubicBezTo>
                <a:cubicBezTo>
                  <a:pt x="185649" y="11136"/>
                  <a:pt x="195362" y="9118"/>
                  <a:pt x="204549" y="6929"/>
                </a:cubicBezTo>
                <a:cubicBezTo>
                  <a:pt x="213736" y="4741"/>
                  <a:pt x="221474" y="2564"/>
                  <a:pt x="227762" y="400"/>
                </a:cubicBezTo>
                <a:close/>
                <a:moveTo>
                  <a:pt x="288036" y="0"/>
                </a:moveTo>
                <a:lnTo>
                  <a:pt x="308439" y="5868"/>
                </a:lnTo>
                <a:cubicBezTo>
                  <a:pt x="308264" y="6737"/>
                  <a:pt x="307780" y="7432"/>
                  <a:pt x="306988" y="7951"/>
                </a:cubicBezTo>
                <a:cubicBezTo>
                  <a:pt x="306197" y="8471"/>
                  <a:pt x="304947" y="8798"/>
                  <a:pt x="303238" y="8935"/>
                </a:cubicBezTo>
                <a:lnTo>
                  <a:pt x="303105" y="9468"/>
                </a:lnTo>
                <a:cubicBezTo>
                  <a:pt x="310827" y="13078"/>
                  <a:pt x="316193" y="16934"/>
                  <a:pt x="319205" y="21034"/>
                </a:cubicBezTo>
                <a:cubicBezTo>
                  <a:pt x="322216" y="25134"/>
                  <a:pt x="323544" y="28819"/>
                  <a:pt x="323190" y="32087"/>
                </a:cubicBezTo>
                <a:cubicBezTo>
                  <a:pt x="322837" y="35356"/>
                  <a:pt x="321473" y="37549"/>
                  <a:pt x="319101" y="38665"/>
                </a:cubicBezTo>
                <a:cubicBezTo>
                  <a:pt x="316728" y="39782"/>
                  <a:pt x="314018" y="39162"/>
                  <a:pt x="310972" y="36805"/>
                </a:cubicBezTo>
                <a:cubicBezTo>
                  <a:pt x="310439" y="32810"/>
                  <a:pt x="309305" y="28731"/>
                  <a:pt x="307572" y="24570"/>
                </a:cubicBezTo>
                <a:cubicBezTo>
                  <a:pt x="305838" y="20408"/>
                  <a:pt x="303905" y="16530"/>
                  <a:pt x="301771" y="12935"/>
                </a:cubicBezTo>
                <a:cubicBezTo>
                  <a:pt x="300293" y="16686"/>
                  <a:pt x="298549" y="20519"/>
                  <a:pt x="296537" y="24437"/>
                </a:cubicBezTo>
                <a:cubicBezTo>
                  <a:pt x="294526" y="28354"/>
                  <a:pt x="292314" y="32254"/>
                  <a:pt x="289903" y="36138"/>
                </a:cubicBezTo>
                <a:lnTo>
                  <a:pt x="290170" y="36005"/>
                </a:lnTo>
                <a:cubicBezTo>
                  <a:pt x="297867" y="38462"/>
                  <a:pt x="303000" y="41374"/>
                  <a:pt x="305567" y="44741"/>
                </a:cubicBezTo>
                <a:cubicBezTo>
                  <a:pt x="308135" y="48109"/>
                  <a:pt x="308959" y="51192"/>
                  <a:pt x="308039" y="53990"/>
                </a:cubicBezTo>
                <a:cubicBezTo>
                  <a:pt x="307118" y="56789"/>
                  <a:pt x="305275" y="58563"/>
                  <a:pt x="302509" y="59314"/>
                </a:cubicBezTo>
                <a:cubicBezTo>
                  <a:pt x="299742" y="60064"/>
                  <a:pt x="296874" y="59051"/>
                  <a:pt x="293904" y="56274"/>
                </a:cubicBezTo>
                <a:cubicBezTo>
                  <a:pt x="294117" y="52948"/>
                  <a:pt x="293756" y="49598"/>
                  <a:pt x="292820" y="46223"/>
                </a:cubicBezTo>
                <a:cubicBezTo>
                  <a:pt x="291884" y="42847"/>
                  <a:pt x="290689" y="39797"/>
                  <a:pt x="289236" y="37071"/>
                </a:cubicBezTo>
                <a:cubicBezTo>
                  <a:pt x="286169" y="41772"/>
                  <a:pt x="282835" y="46239"/>
                  <a:pt x="279235" y="50473"/>
                </a:cubicBezTo>
                <a:cubicBezTo>
                  <a:pt x="275635" y="54707"/>
                  <a:pt x="271767" y="58507"/>
                  <a:pt x="267634" y="61875"/>
                </a:cubicBezTo>
                <a:lnTo>
                  <a:pt x="266300" y="60941"/>
                </a:lnTo>
                <a:cubicBezTo>
                  <a:pt x="269880" y="55430"/>
                  <a:pt x="273151" y="49057"/>
                  <a:pt x="276114" y="41823"/>
                </a:cubicBezTo>
                <a:cubicBezTo>
                  <a:pt x="279076" y="34588"/>
                  <a:pt x="281587" y="27287"/>
                  <a:pt x="283645" y="19919"/>
                </a:cubicBezTo>
                <a:cubicBezTo>
                  <a:pt x="285704" y="12551"/>
                  <a:pt x="287168" y="5911"/>
                  <a:pt x="288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92516" y="584280"/>
            <a:ext cx="383848" cy="187323"/>
          </a:xfrm>
          <a:custGeom>
            <a:avLst/>
            <a:gdLst/>
            <a:ahLst/>
            <a:cxnLst/>
            <a:rect l="l" t="t" r="r" b="b"/>
            <a:pathLst>
              <a:path w="383848" h="187323">
                <a:moveTo>
                  <a:pt x="293837" y="50106"/>
                </a:moveTo>
                <a:lnTo>
                  <a:pt x="293837" y="94712"/>
                </a:lnTo>
                <a:lnTo>
                  <a:pt x="321135" y="94712"/>
                </a:lnTo>
                <a:lnTo>
                  <a:pt x="324541" y="50106"/>
                </a:lnTo>
                <a:close/>
                <a:moveTo>
                  <a:pt x="326941" y="7301"/>
                </a:moveTo>
                <a:cubicBezTo>
                  <a:pt x="343877" y="7929"/>
                  <a:pt x="356386" y="10673"/>
                  <a:pt x="364468" y="15533"/>
                </a:cubicBezTo>
                <a:cubicBezTo>
                  <a:pt x="372549" y="20393"/>
                  <a:pt x="377201" y="25700"/>
                  <a:pt x="378422" y="31454"/>
                </a:cubicBezTo>
                <a:cubicBezTo>
                  <a:pt x="379644" y="37208"/>
                  <a:pt x="378432" y="41739"/>
                  <a:pt x="374788" y="45049"/>
                </a:cubicBezTo>
                <a:cubicBezTo>
                  <a:pt x="371143" y="48359"/>
                  <a:pt x="366062" y="48778"/>
                  <a:pt x="359545" y="46306"/>
                </a:cubicBezTo>
                <a:cubicBezTo>
                  <a:pt x="355820" y="39438"/>
                  <a:pt x="350769" y="32621"/>
                  <a:pt x="344393" y="25853"/>
                </a:cubicBezTo>
                <a:cubicBezTo>
                  <a:pt x="338017" y="19086"/>
                  <a:pt x="331667" y="13368"/>
                  <a:pt x="325341" y="8701"/>
                </a:cubicBezTo>
                <a:close/>
                <a:moveTo>
                  <a:pt x="41205" y="900"/>
                </a:moveTo>
                <a:lnTo>
                  <a:pt x="75410" y="4100"/>
                </a:lnTo>
                <a:cubicBezTo>
                  <a:pt x="75268" y="5413"/>
                  <a:pt x="74651" y="6538"/>
                  <a:pt x="73559" y="7476"/>
                </a:cubicBezTo>
                <a:cubicBezTo>
                  <a:pt x="72467" y="8413"/>
                  <a:pt x="70551" y="9088"/>
                  <a:pt x="67809" y="9501"/>
                </a:cubicBezTo>
                <a:cubicBezTo>
                  <a:pt x="67033" y="18423"/>
                  <a:pt x="65983" y="27682"/>
                  <a:pt x="64658" y="37279"/>
                </a:cubicBezTo>
                <a:cubicBezTo>
                  <a:pt x="63333" y="46877"/>
                  <a:pt x="61583" y="56686"/>
                  <a:pt x="59408" y="66708"/>
                </a:cubicBezTo>
                <a:cubicBezTo>
                  <a:pt x="71168" y="73285"/>
                  <a:pt x="79163" y="80084"/>
                  <a:pt x="83392" y="87104"/>
                </a:cubicBezTo>
                <a:cubicBezTo>
                  <a:pt x="87620" y="94125"/>
                  <a:pt x="89227" y="100311"/>
                  <a:pt x="88211" y="105663"/>
                </a:cubicBezTo>
                <a:cubicBezTo>
                  <a:pt x="87195" y="111015"/>
                  <a:pt x="84701" y="114476"/>
                  <a:pt x="80729" y="116046"/>
                </a:cubicBezTo>
                <a:cubicBezTo>
                  <a:pt x="76757" y="117616"/>
                  <a:pt x="72450" y="116238"/>
                  <a:pt x="67809" y="111914"/>
                </a:cubicBezTo>
                <a:cubicBezTo>
                  <a:pt x="67917" y="105509"/>
                  <a:pt x="67000" y="98916"/>
                  <a:pt x="65058" y="92136"/>
                </a:cubicBezTo>
                <a:cubicBezTo>
                  <a:pt x="63116" y="85356"/>
                  <a:pt x="60699" y="79014"/>
                  <a:pt x="57807" y="73109"/>
                </a:cubicBezTo>
                <a:cubicBezTo>
                  <a:pt x="53586" y="90219"/>
                  <a:pt x="47177" y="106655"/>
                  <a:pt x="38580" y="122415"/>
                </a:cubicBezTo>
                <a:cubicBezTo>
                  <a:pt x="29983" y="138175"/>
                  <a:pt x="18123" y="152010"/>
                  <a:pt x="3000" y="163920"/>
                </a:cubicBezTo>
                <a:lnTo>
                  <a:pt x="1000" y="162320"/>
                </a:lnTo>
                <a:cubicBezTo>
                  <a:pt x="12079" y="147689"/>
                  <a:pt x="20547" y="131190"/>
                  <a:pt x="26403" y="112825"/>
                </a:cubicBezTo>
                <a:cubicBezTo>
                  <a:pt x="32260" y="94460"/>
                  <a:pt x="36238" y="75606"/>
                  <a:pt x="38338" y="56262"/>
                </a:cubicBezTo>
                <a:cubicBezTo>
                  <a:pt x="40438" y="36919"/>
                  <a:pt x="41394" y="18465"/>
                  <a:pt x="41205" y="900"/>
                </a:cubicBezTo>
                <a:close/>
                <a:moveTo>
                  <a:pt x="107214" y="700"/>
                </a:moveTo>
                <a:lnTo>
                  <a:pt x="139217" y="3500"/>
                </a:lnTo>
                <a:cubicBezTo>
                  <a:pt x="138967" y="4909"/>
                  <a:pt x="138317" y="6092"/>
                  <a:pt x="137267" y="7051"/>
                </a:cubicBezTo>
                <a:cubicBezTo>
                  <a:pt x="136217" y="8009"/>
                  <a:pt x="134467" y="8693"/>
                  <a:pt x="132017" y="9101"/>
                </a:cubicBezTo>
                <a:cubicBezTo>
                  <a:pt x="131837" y="15793"/>
                  <a:pt x="131646" y="22411"/>
                  <a:pt x="131442" y="28953"/>
                </a:cubicBezTo>
                <a:cubicBezTo>
                  <a:pt x="131237" y="35496"/>
                  <a:pt x="130896" y="42013"/>
                  <a:pt x="130416" y="48506"/>
                </a:cubicBezTo>
                <a:cubicBezTo>
                  <a:pt x="133117" y="67058"/>
                  <a:pt x="138617" y="83360"/>
                  <a:pt x="146918" y="97412"/>
                </a:cubicBezTo>
                <a:cubicBezTo>
                  <a:pt x="155219" y="111464"/>
                  <a:pt x="167521" y="122965"/>
                  <a:pt x="183823" y="131916"/>
                </a:cubicBezTo>
                <a:lnTo>
                  <a:pt x="183423" y="134317"/>
                </a:lnTo>
                <a:cubicBezTo>
                  <a:pt x="178502" y="135396"/>
                  <a:pt x="174493" y="137588"/>
                  <a:pt x="171397" y="140892"/>
                </a:cubicBezTo>
                <a:cubicBezTo>
                  <a:pt x="168300" y="144197"/>
                  <a:pt x="166242" y="148739"/>
                  <a:pt x="165221" y="154519"/>
                </a:cubicBezTo>
                <a:cubicBezTo>
                  <a:pt x="167946" y="156624"/>
                  <a:pt x="171146" y="159216"/>
                  <a:pt x="174822" y="162295"/>
                </a:cubicBezTo>
                <a:cubicBezTo>
                  <a:pt x="178497" y="165375"/>
                  <a:pt x="181898" y="168317"/>
                  <a:pt x="185023" y="171121"/>
                </a:cubicBezTo>
                <a:cubicBezTo>
                  <a:pt x="184790" y="172217"/>
                  <a:pt x="184156" y="173026"/>
                  <a:pt x="183123" y="173547"/>
                </a:cubicBezTo>
                <a:cubicBezTo>
                  <a:pt x="182090" y="174067"/>
                  <a:pt x="180856" y="174326"/>
                  <a:pt x="179423" y="174322"/>
                </a:cubicBezTo>
                <a:lnTo>
                  <a:pt x="1600" y="174322"/>
                </a:lnTo>
                <a:lnTo>
                  <a:pt x="0" y="168721"/>
                </a:lnTo>
                <a:lnTo>
                  <a:pt x="146818" y="168721"/>
                </a:lnTo>
                <a:lnTo>
                  <a:pt x="160020" y="151119"/>
                </a:lnTo>
                <a:cubicBezTo>
                  <a:pt x="150723" y="141559"/>
                  <a:pt x="143564" y="129724"/>
                  <a:pt x="138542" y="115614"/>
                </a:cubicBezTo>
                <a:cubicBezTo>
                  <a:pt x="133521" y="101504"/>
                  <a:pt x="130012" y="86069"/>
                  <a:pt x="128016" y="69308"/>
                </a:cubicBezTo>
                <a:cubicBezTo>
                  <a:pt x="126091" y="81874"/>
                  <a:pt x="122540" y="93925"/>
                  <a:pt x="117363" y="105461"/>
                </a:cubicBezTo>
                <a:cubicBezTo>
                  <a:pt x="112186" y="116997"/>
                  <a:pt x="104530" y="127833"/>
                  <a:pt x="94397" y="137969"/>
                </a:cubicBezTo>
                <a:cubicBezTo>
                  <a:pt x="84264" y="148105"/>
                  <a:pt x="70800" y="157355"/>
                  <a:pt x="54007" y="165721"/>
                </a:cubicBezTo>
                <a:lnTo>
                  <a:pt x="51807" y="162720"/>
                </a:lnTo>
                <a:cubicBezTo>
                  <a:pt x="65995" y="151505"/>
                  <a:pt x="76935" y="139644"/>
                  <a:pt x="84626" y="127138"/>
                </a:cubicBezTo>
                <a:cubicBezTo>
                  <a:pt x="92317" y="114631"/>
                  <a:pt x="97738" y="101564"/>
                  <a:pt x="100888" y="87936"/>
                </a:cubicBezTo>
                <a:cubicBezTo>
                  <a:pt x="104038" y="74308"/>
                  <a:pt x="105895" y="60203"/>
                  <a:pt x="106460" y="45621"/>
                </a:cubicBezTo>
                <a:cubicBezTo>
                  <a:pt x="107025" y="31040"/>
                  <a:pt x="107277" y="16066"/>
                  <a:pt x="107214" y="700"/>
                </a:cubicBezTo>
                <a:close/>
                <a:moveTo>
                  <a:pt x="268834" y="0"/>
                </a:moveTo>
                <a:lnTo>
                  <a:pt x="300461" y="3023"/>
                </a:lnTo>
                <a:cubicBezTo>
                  <a:pt x="300310" y="4359"/>
                  <a:pt x="299758" y="5493"/>
                  <a:pt x="298805" y="6423"/>
                </a:cubicBezTo>
                <a:cubicBezTo>
                  <a:pt x="297851" y="7353"/>
                  <a:pt x="296195" y="7979"/>
                  <a:pt x="293837" y="8301"/>
                </a:cubicBezTo>
                <a:lnTo>
                  <a:pt x="293837" y="44505"/>
                </a:lnTo>
                <a:lnTo>
                  <a:pt x="322941" y="44505"/>
                </a:lnTo>
                <a:lnTo>
                  <a:pt x="332342" y="33504"/>
                </a:lnTo>
                <a:lnTo>
                  <a:pt x="354945" y="50306"/>
                </a:lnTo>
                <a:cubicBezTo>
                  <a:pt x="354278" y="51094"/>
                  <a:pt x="353411" y="51719"/>
                  <a:pt x="352344" y="52181"/>
                </a:cubicBezTo>
                <a:cubicBezTo>
                  <a:pt x="351277" y="52644"/>
                  <a:pt x="349811" y="53019"/>
                  <a:pt x="347944" y="53306"/>
                </a:cubicBezTo>
                <a:lnTo>
                  <a:pt x="344943" y="94712"/>
                </a:lnTo>
                <a:lnTo>
                  <a:pt x="349744" y="94712"/>
                </a:lnTo>
                <a:lnTo>
                  <a:pt x="362145" y="82910"/>
                </a:lnTo>
                <a:lnTo>
                  <a:pt x="383848" y="100912"/>
                </a:lnTo>
                <a:cubicBezTo>
                  <a:pt x="383161" y="101729"/>
                  <a:pt x="382185" y="102446"/>
                  <a:pt x="380923" y="103063"/>
                </a:cubicBezTo>
                <a:cubicBezTo>
                  <a:pt x="379660" y="103679"/>
                  <a:pt x="378035" y="104096"/>
                  <a:pt x="376047" y="104313"/>
                </a:cubicBezTo>
                <a:cubicBezTo>
                  <a:pt x="375255" y="122969"/>
                  <a:pt x="373789" y="137363"/>
                  <a:pt x="371647" y="147493"/>
                </a:cubicBezTo>
                <a:cubicBezTo>
                  <a:pt x="369505" y="157624"/>
                  <a:pt x="366038" y="164366"/>
                  <a:pt x="361245" y="167721"/>
                </a:cubicBezTo>
                <a:cubicBezTo>
                  <a:pt x="358302" y="170025"/>
                  <a:pt x="354757" y="171767"/>
                  <a:pt x="350611" y="172946"/>
                </a:cubicBezTo>
                <a:cubicBezTo>
                  <a:pt x="346465" y="174126"/>
                  <a:pt x="341375" y="174717"/>
                  <a:pt x="335342" y="174722"/>
                </a:cubicBezTo>
                <a:cubicBezTo>
                  <a:pt x="335475" y="171205"/>
                  <a:pt x="335259" y="168088"/>
                  <a:pt x="334692" y="165370"/>
                </a:cubicBezTo>
                <a:cubicBezTo>
                  <a:pt x="334125" y="162653"/>
                  <a:pt x="333008" y="160437"/>
                  <a:pt x="331342" y="158720"/>
                </a:cubicBezTo>
                <a:cubicBezTo>
                  <a:pt x="329492" y="156990"/>
                  <a:pt x="326839" y="155398"/>
                  <a:pt x="323382" y="153944"/>
                </a:cubicBezTo>
                <a:cubicBezTo>
                  <a:pt x="319926" y="152490"/>
                  <a:pt x="315966" y="151348"/>
                  <a:pt x="311500" y="150519"/>
                </a:cubicBezTo>
                <a:lnTo>
                  <a:pt x="311701" y="148118"/>
                </a:lnTo>
                <a:cubicBezTo>
                  <a:pt x="316241" y="148439"/>
                  <a:pt x="321201" y="148748"/>
                  <a:pt x="326583" y="149043"/>
                </a:cubicBezTo>
                <a:cubicBezTo>
                  <a:pt x="331964" y="149339"/>
                  <a:pt x="335817" y="149498"/>
                  <a:pt x="338142" y="149519"/>
                </a:cubicBezTo>
                <a:cubicBezTo>
                  <a:pt x="339713" y="149527"/>
                  <a:pt x="340972" y="149410"/>
                  <a:pt x="341918" y="149168"/>
                </a:cubicBezTo>
                <a:cubicBezTo>
                  <a:pt x="342864" y="148927"/>
                  <a:pt x="343672" y="148510"/>
                  <a:pt x="344343" y="147918"/>
                </a:cubicBezTo>
                <a:cubicBezTo>
                  <a:pt x="346299" y="146081"/>
                  <a:pt x="347831" y="141155"/>
                  <a:pt x="348939" y="133141"/>
                </a:cubicBezTo>
                <a:cubicBezTo>
                  <a:pt x="350046" y="125128"/>
                  <a:pt x="350881" y="114252"/>
                  <a:pt x="351444" y="100512"/>
                </a:cubicBezTo>
                <a:lnTo>
                  <a:pt x="293837" y="100512"/>
                </a:lnTo>
                <a:lnTo>
                  <a:pt x="293837" y="178322"/>
                </a:lnTo>
                <a:cubicBezTo>
                  <a:pt x="293570" y="179835"/>
                  <a:pt x="291353" y="181660"/>
                  <a:pt x="287186" y="183798"/>
                </a:cubicBezTo>
                <a:cubicBezTo>
                  <a:pt x="283019" y="185936"/>
                  <a:pt x="278502" y="187111"/>
                  <a:pt x="273634" y="187323"/>
                </a:cubicBezTo>
                <a:lnTo>
                  <a:pt x="268834" y="187323"/>
                </a:lnTo>
                <a:lnTo>
                  <a:pt x="268834" y="100512"/>
                </a:lnTo>
                <a:lnTo>
                  <a:pt x="204026" y="100512"/>
                </a:lnTo>
                <a:lnTo>
                  <a:pt x="202225" y="94712"/>
                </a:lnTo>
                <a:lnTo>
                  <a:pt x="268834" y="94712"/>
                </a:lnTo>
                <a:lnTo>
                  <a:pt x="268834" y="50106"/>
                </a:lnTo>
                <a:lnTo>
                  <a:pt x="218627" y="50106"/>
                </a:lnTo>
                <a:lnTo>
                  <a:pt x="216827" y="44505"/>
                </a:lnTo>
                <a:lnTo>
                  <a:pt x="268834" y="44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700000000000000" pitchFamily="18" charset="-122"/>
              <a:ea typeface="思源宋体 CN" panose="02020700000000000000" pitchFamily="18" charset="-122"/>
              <a:cs typeface="+mn-cs"/>
              <a:sym typeface="思源宋体 CN" panose="02020700000000000000" pitchFamily="18" charset="-122"/>
            </a:endParaRPr>
          </a:p>
        </p:txBody>
      </p:sp>
      <p:sp>
        <p:nvSpPr>
          <p:cNvPr id="32" name="圆角矩形 31">
            <a:hlinkClick r:id="rId12"/>
          </p:cNvPr>
          <p:cNvSpPr/>
          <p:nvPr/>
        </p:nvSpPr>
        <p:spPr>
          <a:xfrm>
            <a:off x="8112140" y="6042858"/>
            <a:ext cx="1173163" cy="339725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zh-CN" altLang="en-US" sz="1800" b="0" dirty="0">
                <a:solidFill>
                  <a:srgbClr val="4363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3B8EB673-66EF-4988-9BAB-98F87D9DC8F2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DEC8EB0C-AB4C-4FEB-92CA-153849A0B410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F6C6895F-195C-4401-A0F6-C775552A1833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5B3C28B2-705E-4491-BC63-678CFB3EA12B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0A634205-19B7-4C9B-95B7-20498DD11AFC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4D67E693-3A8D-43FE-A8BA-017EA4BD6577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F41305AD-C336-4E61-8B1C-08585EBFA2C6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EF79643E-88C3-4F34-93E7-E4D5C4A2DE26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F70952CA-DCFF-4EBC-80EC-CC706A4AD9E1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84D14AC1-3221-4126-AF50-79AA58DED5FA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1414E13C-1F18-4236-B396-E2D3B8882430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EC6DCC8F-23FC-49F3-A71E-14AB42E48916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ECC23032-68A5-4C93-8FFB-E72E663D87D8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167C7363-045E-433F-BC70-E8E084F1C447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000B7780-711F-45EE-A257-FD3BE0A30093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03BDE5B5-A659-4CA3-9449-FA67C822BD5B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FBF8696C-519C-4D18-A5AA-25379098EAE9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93FE779E-CF37-4BFD-83D4-86EE01DCD600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F96D3890-0DAC-48F7-9612-1233DE180542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605042E-496A-40F4-82B5-11408C9F6688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9A94623-D36C-41E1-AB71-08DBF4FC6855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4481A354-B179-48CC-98E6-BFE5353B3224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F515AF00-0919-4C91-A5E6-EC983F504F0C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84FF16BF-EF0A-48BF-8F3F-7F383E32D0E7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3D3A7B21-6B89-4E15-A545-B8F0F476625E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6AA3AC3B-DA33-4AF1-8085-801875296CF1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D2CB6D3D-CA3F-45FD-9155-9532231340D0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BA2E665C-6C33-4004-AD1A-BF730A7A4053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34E64CF-4C9C-4E1A-BA54-B5D701F5B19C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922A1DCB-1F54-4E2F-8B91-96240B63FC94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974D2D54-D981-40C1-9DF2-930F66A0280F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E126FA2A-0E37-4D81-BED2-5F328DA50DB0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2FC03FB0-1B12-42C0-9FFC-5B46D467C069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BDF76E2B-DD66-4036-BD60-056C334D053E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14D5AEE3-49F9-4EEE-AB63-BBEB6AF38A12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189BEF92-7FF3-4FDD-8647-AD6947715C35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C861DA81-C339-46DD-B119-F80F749CC63B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FC6973A0-A80A-43AD-96E6-6056A84826DA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25A9521E-874D-4B54-A386-B564676F6DDE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FD950CFA-D7EF-459F-86D6-8458A0A70056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F982CAB8-3F9C-450C-8191-A87F7B03560E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45DAF21E-7919-47EC-BAA3-B77D1B1B4455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2C3ABC30-4232-43BA-A203-89B2A8B78378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F9B441CF-B609-44D0-AE97-0E6783ED8280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9AA77BCF-AC27-4F4F-914C-6D15D965CBB2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481F9D71-EA65-45C9-B146-71945A2FF892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65F329C0-07A1-4A57-98C0-B9B9DEA909C0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E9B129DE-67EE-42AC-84DB-24382BB656E5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0FFA6B99-C854-4DF2-87DD-57391F25ABA3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3F14C3CA-C557-495B-9458-0A1E1AA83261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13D480B8-3801-4F79-B22C-4396ECB1CB7B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99B1F245-297E-4088-BD82-A8631E7F699E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C7D8AB8B-2B76-4F87-AD79-5C1767CA3FEF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E1753B33-1D76-41C4-BF7C-61C354A00168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AAAC2D6D-E697-43C0-956F-32A02AFBE9A3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AAA3DF5E-9DFE-4A8A-B794-11E44370A9AB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30378D0B-2A57-40D7-996C-7B2111B4D2AC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22C75D9B-523C-4EBD-87C4-001C39BCF6AB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77130" y="960755"/>
            <a:ext cx="15011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</a:t>
            </a:r>
            <a:r>
              <a:rPr 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2015" y="1806575"/>
            <a:ext cx="102285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部分素材选自网络，如有争议，请联系删改。</a:t>
            </a: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</a:pPr>
            <a:endParaRPr lang="zh-CN" altLang="en-US" sz="28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1055440" y="1318805"/>
            <a:ext cx="1040066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在力的作用下，能绕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转动的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，叫做</a:t>
            </a:r>
            <a:r>
              <a:rPr lang="zh-CN" altLang="en-US" sz="2800" b="1" dirty="0">
                <a:solidFill>
                  <a:srgbClr val="0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杠杆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5" name="Picture 7" descr="C:\Users\Administrato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650615" y="3287395"/>
            <a:ext cx="3982720" cy="1901190"/>
          </a:xfrm>
          <a:prstGeom prst="roundRect">
            <a:avLst/>
          </a:prstGeom>
          <a:noFill/>
          <a:ln w="19050">
            <a:noFill/>
          </a:ln>
        </p:spPr>
      </p:pic>
      <p:pic>
        <p:nvPicPr>
          <p:cNvPr id="17413" name="Picture 5" descr="D:\千库网_跷跷板玩耍娱乐运动插画_元素编号12566560.png千库网_跷跷板玩耍娱乐运动插画_元素编号125665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42935" y="2517775"/>
            <a:ext cx="3597910" cy="3597910"/>
          </a:xfrm>
          <a:prstGeom prst="roundRect">
            <a:avLst/>
          </a:prstGeom>
          <a:noFill/>
          <a:ln w="19050">
            <a:noFill/>
          </a:ln>
        </p:spPr>
      </p:pic>
      <p:pic>
        <p:nvPicPr>
          <p:cNvPr id="17414" name="Picture 6" descr="C:\Users\Administrator\Desktop\u=2166387828,3255426407&amp;fm=26&amp;gp=0.jpgu=2166387828,3255426407&amp;fm=26&amp;gp=0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6250" y="3034030"/>
            <a:ext cx="2407285" cy="2407920"/>
          </a:xfrm>
          <a:prstGeom prst="roundRect">
            <a:avLst/>
          </a:prstGeom>
          <a:noFill/>
          <a:ln w="19050">
            <a:noFill/>
          </a:ln>
        </p:spPr>
      </p:pic>
      <p:grpSp>
        <p:nvGrpSpPr>
          <p:cNvPr id="13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杠杆的概念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9802495" y="2477135"/>
            <a:ext cx="1758315" cy="1758315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65395" y="2477135"/>
            <a:ext cx="1758315" cy="1758315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236345" y="2477135"/>
            <a:ext cx="1758315" cy="1758315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2" name="Text Box 25"/>
          <p:cNvSpPr txBox="1">
            <a:spLocks noChangeArrowheads="1"/>
          </p:cNvSpPr>
          <p:nvPr/>
        </p:nvSpPr>
        <p:spPr bwMode="auto">
          <a:xfrm>
            <a:off x="1359535" y="4796155"/>
            <a:ext cx="16675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 b="1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钢丝钳 </a:t>
            </a:r>
          </a:p>
        </p:txBody>
      </p:sp>
      <p:pic>
        <p:nvPicPr>
          <p:cNvPr id="3" name="图片 2" descr="钢丝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" y="1645285"/>
            <a:ext cx="2590165" cy="2590165"/>
          </a:xfrm>
          <a:prstGeom prst="rect">
            <a:avLst/>
          </a:prstGeom>
        </p:spPr>
      </p:pic>
      <p:pic>
        <p:nvPicPr>
          <p:cNvPr id="4" name="图片 3" descr="杆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1765935"/>
            <a:ext cx="3808095" cy="2239010"/>
          </a:xfrm>
          <a:prstGeom prst="rect">
            <a:avLst/>
          </a:prstGeom>
        </p:spPr>
      </p:pic>
      <p:pic>
        <p:nvPicPr>
          <p:cNvPr id="2" name="图片 1" descr="piji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985" y="1409700"/>
            <a:ext cx="3607435" cy="2581275"/>
          </a:xfrm>
          <a:prstGeom prst="rect">
            <a:avLst/>
          </a:prstGeom>
        </p:spPr>
      </p:pic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495925" y="4796155"/>
            <a:ext cx="11328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 b="1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杆秤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9789795" y="4796155"/>
            <a:ext cx="19850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 b="1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瓶盖起子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9068435" y="2477135"/>
            <a:ext cx="1758315" cy="1758315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157470" y="2477135"/>
            <a:ext cx="1758315" cy="1758315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236345" y="2477135"/>
            <a:ext cx="1758315" cy="1758315"/>
          </a:xfrm>
          <a:prstGeom prst="ellipse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撬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645920"/>
            <a:ext cx="3786505" cy="2939415"/>
          </a:xfrm>
          <a:prstGeom prst="rect">
            <a:avLst/>
          </a:prstGeom>
        </p:spPr>
      </p:pic>
      <p:pic>
        <p:nvPicPr>
          <p:cNvPr id="3" name="图片 2" descr="C:\Users\Administrator\Desktop\212134.png2121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300000">
            <a:off x="3654425" y="1794193"/>
            <a:ext cx="4178935" cy="2642870"/>
          </a:xfrm>
          <a:prstGeom prst="rect">
            <a:avLst/>
          </a:prstGeom>
        </p:spPr>
      </p:pic>
      <p:pic>
        <p:nvPicPr>
          <p:cNvPr id="4" name="图片 3" descr="推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580" y="1995805"/>
            <a:ext cx="3314700" cy="2390775"/>
          </a:xfrm>
          <a:prstGeom prst="rect">
            <a:avLst/>
          </a:prstGeom>
        </p:spPr>
      </p:pic>
      <p:sp>
        <p:nvSpPr>
          <p:cNvPr id="2062" name="Text Box 25"/>
          <p:cNvSpPr txBox="1">
            <a:spLocks noChangeArrowheads="1"/>
          </p:cNvSpPr>
          <p:nvPr/>
        </p:nvSpPr>
        <p:spPr bwMode="auto">
          <a:xfrm>
            <a:off x="1359535" y="4796155"/>
            <a:ext cx="16675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 b="1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道钉撬 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5782945" y="4796155"/>
            <a:ext cx="11328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 b="1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火钳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9946640" y="4796155"/>
            <a:ext cx="14922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800" b="1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独轮车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">
            <a:extLst>
              <a:ext uri="{FF2B5EF4-FFF2-40B4-BE49-F238E27FC236}">
                <a16:creationId xmlns:a16="http://schemas.microsoft.com/office/drawing/2014/main" id="{054E28A8-A30A-4368-AB14-860EFB4DDD80}"/>
              </a:ext>
            </a:extLst>
          </p:cNvPr>
          <p:cNvSpPr/>
          <p:nvPr/>
        </p:nvSpPr>
        <p:spPr bwMode="auto">
          <a:xfrm rot="-1800000">
            <a:off x="399533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0777BFDF-F7A4-49BB-A497-B8805E41C8C8}"/>
              </a:ext>
            </a:extLst>
          </p:cNvPr>
          <p:cNvSpPr/>
          <p:nvPr/>
        </p:nvSpPr>
        <p:spPr bwMode="auto">
          <a:xfrm rot="-1800000">
            <a:off x="2775797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23">
            <a:extLst>
              <a:ext uri="{FF2B5EF4-FFF2-40B4-BE49-F238E27FC236}">
                <a16:creationId xmlns:a16="http://schemas.microsoft.com/office/drawing/2014/main" id="{89DA5691-C806-48B1-AE84-F7CD8A364F01}"/>
              </a:ext>
            </a:extLst>
          </p:cNvPr>
          <p:cNvSpPr/>
          <p:nvPr/>
        </p:nvSpPr>
        <p:spPr bwMode="auto">
          <a:xfrm rot="-1800000">
            <a:off x="5152061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70439E2D-CFAA-48C6-9C14-AA61C66F4D58}"/>
              </a:ext>
            </a:extLst>
          </p:cNvPr>
          <p:cNvSpPr/>
          <p:nvPr/>
        </p:nvSpPr>
        <p:spPr bwMode="auto">
          <a:xfrm rot="-1800000">
            <a:off x="7528325" y="55355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E7A673A7-6FE1-48DD-85D3-F6A6AC90BE41}"/>
              </a:ext>
            </a:extLst>
          </p:cNvPr>
          <p:cNvSpPr/>
          <p:nvPr/>
        </p:nvSpPr>
        <p:spPr bwMode="auto">
          <a:xfrm rot="-1800000">
            <a:off x="401493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529E24FF-F80C-40A0-B7AD-87ABBE32D59F}"/>
              </a:ext>
            </a:extLst>
          </p:cNvPr>
          <p:cNvSpPr/>
          <p:nvPr/>
        </p:nvSpPr>
        <p:spPr bwMode="auto">
          <a:xfrm rot="-1800000">
            <a:off x="2777757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026BA287-3439-47F8-B4FA-C6CFC2BE847A}"/>
              </a:ext>
            </a:extLst>
          </p:cNvPr>
          <p:cNvSpPr/>
          <p:nvPr/>
        </p:nvSpPr>
        <p:spPr bwMode="auto">
          <a:xfrm rot="-1800000">
            <a:off x="5154021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BB6881BF-FE46-4BCD-BB8B-A896BE7F2E03}"/>
              </a:ext>
            </a:extLst>
          </p:cNvPr>
          <p:cNvSpPr/>
          <p:nvPr/>
        </p:nvSpPr>
        <p:spPr bwMode="auto">
          <a:xfrm rot="-1800000">
            <a:off x="7530285" y="105760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ADC1AFA1-A701-44B4-9B89-991B9D1CA2BC}"/>
              </a:ext>
            </a:extLst>
          </p:cNvPr>
          <p:cNvSpPr/>
          <p:nvPr/>
        </p:nvSpPr>
        <p:spPr bwMode="auto">
          <a:xfrm rot="-1800000">
            <a:off x="403453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778AD9A3-E396-40EF-9D82-F91EAB642C19}"/>
              </a:ext>
            </a:extLst>
          </p:cNvPr>
          <p:cNvSpPr/>
          <p:nvPr/>
        </p:nvSpPr>
        <p:spPr bwMode="auto">
          <a:xfrm rot="-1800000">
            <a:off x="2779717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88975061-3989-4123-BA88-A1E6FFBB8C2A}"/>
              </a:ext>
            </a:extLst>
          </p:cNvPr>
          <p:cNvSpPr/>
          <p:nvPr/>
        </p:nvSpPr>
        <p:spPr bwMode="auto">
          <a:xfrm rot="-1800000">
            <a:off x="5155981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E71AE523-4F66-4D4E-86DB-C8B90E1B0DA2}"/>
              </a:ext>
            </a:extLst>
          </p:cNvPr>
          <p:cNvSpPr/>
          <p:nvPr/>
        </p:nvSpPr>
        <p:spPr bwMode="auto">
          <a:xfrm rot="-1800000">
            <a:off x="7532245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E38A79D2-4F66-4C7E-B427-ED3BFCC97C61}"/>
              </a:ext>
            </a:extLst>
          </p:cNvPr>
          <p:cNvSpPr/>
          <p:nvPr/>
        </p:nvSpPr>
        <p:spPr bwMode="auto">
          <a:xfrm rot="-1800000">
            <a:off x="9908509" y="156166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934FF556-6683-48DA-9BCE-F7C014C5A537}"/>
              </a:ext>
            </a:extLst>
          </p:cNvPr>
          <p:cNvSpPr/>
          <p:nvPr/>
        </p:nvSpPr>
        <p:spPr bwMode="auto">
          <a:xfrm rot="-1800000">
            <a:off x="405413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6FC33938-65C7-4AE1-87B5-D512339193F6}"/>
              </a:ext>
            </a:extLst>
          </p:cNvPr>
          <p:cNvSpPr/>
          <p:nvPr/>
        </p:nvSpPr>
        <p:spPr bwMode="auto">
          <a:xfrm rot="-1800000">
            <a:off x="2781677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F9009030-E948-40F2-A20E-E2E14E57E605}"/>
              </a:ext>
            </a:extLst>
          </p:cNvPr>
          <p:cNvSpPr/>
          <p:nvPr/>
        </p:nvSpPr>
        <p:spPr bwMode="auto">
          <a:xfrm rot="-1800000">
            <a:off x="5157941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8D635C5D-B12D-45DD-8566-8E637FB46C30}"/>
              </a:ext>
            </a:extLst>
          </p:cNvPr>
          <p:cNvSpPr/>
          <p:nvPr/>
        </p:nvSpPr>
        <p:spPr bwMode="auto">
          <a:xfrm rot="-1800000">
            <a:off x="7534205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17162F17-5B4A-40D8-B56A-EEE57A75B57A}"/>
              </a:ext>
            </a:extLst>
          </p:cNvPr>
          <p:cNvSpPr/>
          <p:nvPr/>
        </p:nvSpPr>
        <p:spPr bwMode="auto">
          <a:xfrm rot="-1800000">
            <a:off x="9910469" y="206571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CA14F402-75E0-4BE7-BD65-F7C18D139789}"/>
              </a:ext>
            </a:extLst>
          </p:cNvPr>
          <p:cNvSpPr/>
          <p:nvPr/>
        </p:nvSpPr>
        <p:spPr bwMode="auto">
          <a:xfrm rot="-1800000">
            <a:off x="407373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11DF6B2-E003-44E9-B950-A66E780F150B}"/>
              </a:ext>
            </a:extLst>
          </p:cNvPr>
          <p:cNvSpPr/>
          <p:nvPr/>
        </p:nvSpPr>
        <p:spPr bwMode="auto">
          <a:xfrm rot="-1800000">
            <a:off x="2783637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62B2EAE-5A43-485A-8E35-9AB24870B920}"/>
              </a:ext>
            </a:extLst>
          </p:cNvPr>
          <p:cNvSpPr/>
          <p:nvPr/>
        </p:nvSpPr>
        <p:spPr bwMode="auto">
          <a:xfrm rot="-1800000">
            <a:off x="5159901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5CCF4B87-1490-423D-943D-7A0C8C57B1F7}"/>
              </a:ext>
            </a:extLst>
          </p:cNvPr>
          <p:cNvSpPr/>
          <p:nvPr/>
        </p:nvSpPr>
        <p:spPr bwMode="auto">
          <a:xfrm rot="-1800000">
            <a:off x="7536165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0CB54EC0-D9A5-41E9-B3C7-09B9CFD4B732}"/>
              </a:ext>
            </a:extLst>
          </p:cNvPr>
          <p:cNvSpPr/>
          <p:nvPr/>
        </p:nvSpPr>
        <p:spPr bwMode="auto">
          <a:xfrm rot="-1800000">
            <a:off x="9912429" y="256977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582BE281-C984-4A22-85FF-60812956A44B}"/>
              </a:ext>
            </a:extLst>
          </p:cNvPr>
          <p:cNvSpPr/>
          <p:nvPr/>
        </p:nvSpPr>
        <p:spPr bwMode="auto">
          <a:xfrm rot="-1800000">
            <a:off x="409333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Freeform 23">
            <a:extLst>
              <a:ext uri="{FF2B5EF4-FFF2-40B4-BE49-F238E27FC236}">
                <a16:creationId xmlns:a16="http://schemas.microsoft.com/office/drawing/2014/main" id="{8B4F8C22-97EB-40C7-9095-04000D732D2C}"/>
              </a:ext>
            </a:extLst>
          </p:cNvPr>
          <p:cNvSpPr/>
          <p:nvPr/>
        </p:nvSpPr>
        <p:spPr bwMode="auto">
          <a:xfrm rot="-1800000">
            <a:off x="2785597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4889B4C8-088F-4978-A49F-A85109BEFC67}"/>
              </a:ext>
            </a:extLst>
          </p:cNvPr>
          <p:cNvSpPr/>
          <p:nvPr/>
        </p:nvSpPr>
        <p:spPr bwMode="auto">
          <a:xfrm rot="-1800000">
            <a:off x="5161861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CA7813B6-AC95-404E-B714-1BF0647F1941}"/>
              </a:ext>
            </a:extLst>
          </p:cNvPr>
          <p:cNvSpPr/>
          <p:nvPr/>
        </p:nvSpPr>
        <p:spPr bwMode="auto">
          <a:xfrm rot="-1800000">
            <a:off x="7538125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Freeform 23">
            <a:extLst>
              <a:ext uri="{FF2B5EF4-FFF2-40B4-BE49-F238E27FC236}">
                <a16:creationId xmlns:a16="http://schemas.microsoft.com/office/drawing/2014/main" id="{BB125332-A714-4FF9-9163-5EFC02C982D9}"/>
              </a:ext>
            </a:extLst>
          </p:cNvPr>
          <p:cNvSpPr/>
          <p:nvPr/>
        </p:nvSpPr>
        <p:spPr bwMode="auto">
          <a:xfrm rot="-1800000">
            <a:off x="9914389" y="307383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52E0DB3D-F18D-480B-A1BC-07E7F84F6AC7}"/>
              </a:ext>
            </a:extLst>
          </p:cNvPr>
          <p:cNvSpPr/>
          <p:nvPr/>
        </p:nvSpPr>
        <p:spPr bwMode="auto">
          <a:xfrm rot="-1800000">
            <a:off x="411293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B746A48-3D28-4D3E-8964-056DF71B25E6}"/>
              </a:ext>
            </a:extLst>
          </p:cNvPr>
          <p:cNvSpPr/>
          <p:nvPr/>
        </p:nvSpPr>
        <p:spPr bwMode="auto">
          <a:xfrm rot="-1800000">
            <a:off x="2787557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26135AF-1B3C-407A-BFB7-2DD9097166B6}"/>
              </a:ext>
            </a:extLst>
          </p:cNvPr>
          <p:cNvSpPr/>
          <p:nvPr/>
        </p:nvSpPr>
        <p:spPr bwMode="auto">
          <a:xfrm rot="-1800000">
            <a:off x="5163821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B2A120D9-5A63-4D17-9154-C9A400E5EB96}"/>
              </a:ext>
            </a:extLst>
          </p:cNvPr>
          <p:cNvSpPr/>
          <p:nvPr/>
        </p:nvSpPr>
        <p:spPr bwMode="auto">
          <a:xfrm rot="-1800000">
            <a:off x="7540085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B9713A61-2EFB-49E6-BDF8-FB46035BEF37}"/>
              </a:ext>
            </a:extLst>
          </p:cNvPr>
          <p:cNvSpPr/>
          <p:nvPr/>
        </p:nvSpPr>
        <p:spPr bwMode="auto">
          <a:xfrm rot="-1800000">
            <a:off x="9916349" y="357788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2BE38D3D-F018-4A1A-9525-7E0A9989ED88}"/>
              </a:ext>
            </a:extLst>
          </p:cNvPr>
          <p:cNvSpPr/>
          <p:nvPr/>
        </p:nvSpPr>
        <p:spPr bwMode="auto">
          <a:xfrm rot="-1800000">
            <a:off x="413253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881DAC1C-998F-4507-8AF4-DB5EBC429936}"/>
              </a:ext>
            </a:extLst>
          </p:cNvPr>
          <p:cNvSpPr/>
          <p:nvPr/>
        </p:nvSpPr>
        <p:spPr bwMode="auto">
          <a:xfrm rot="-1800000">
            <a:off x="2789517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B24B8E85-A8BE-47B6-8300-2594A6992E5D}"/>
              </a:ext>
            </a:extLst>
          </p:cNvPr>
          <p:cNvSpPr/>
          <p:nvPr/>
        </p:nvSpPr>
        <p:spPr bwMode="auto">
          <a:xfrm rot="-1800000">
            <a:off x="5165781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2C991E15-9BE9-4E0F-9995-F9DD96683AC4}"/>
              </a:ext>
            </a:extLst>
          </p:cNvPr>
          <p:cNvSpPr/>
          <p:nvPr/>
        </p:nvSpPr>
        <p:spPr bwMode="auto">
          <a:xfrm rot="-1800000">
            <a:off x="7542045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F8173ED3-061B-40B9-B2DD-5803D09E7426}"/>
              </a:ext>
            </a:extLst>
          </p:cNvPr>
          <p:cNvSpPr/>
          <p:nvPr/>
        </p:nvSpPr>
        <p:spPr bwMode="auto">
          <a:xfrm rot="-1800000">
            <a:off x="9918309" y="4081942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5D49CB26-20E5-486A-807A-4C35F1DC9AE2}"/>
              </a:ext>
            </a:extLst>
          </p:cNvPr>
          <p:cNvSpPr/>
          <p:nvPr/>
        </p:nvSpPr>
        <p:spPr bwMode="auto">
          <a:xfrm rot="-1800000">
            <a:off x="415213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28A16957-583F-49DF-BA9A-4B1FAA63BEBE}"/>
              </a:ext>
            </a:extLst>
          </p:cNvPr>
          <p:cNvSpPr/>
          <p:nvPr/>
        </p:nvSpPr>
        <p:spPr bwMode="auto">
          <a:xfrm rot="-1800000">
            <a:off x="2791477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ECA5B694-ECDF-42BC-9999-E7AE3D7381EC}"/>
              </a:ext>
            </a:extLst>
          </p:cNvPr>
          <p:cNvSpPr/>
          <p:nvPr/>
        </p:nvSpPr>
        <p:spPr bwMode="auto">
          <a:xfrm rot="-1800000">
            <a:off x="5167741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730F27F3-6393-4B90-83E5-337B368385A2}"/>
              </a:ext>
            </a:extLst>
          </p:cNvPr>
          <p:cNvSpPr/>
          <p:nvPr/>
        </p:nvSpPr>
        <p:spPr bwMode="auto">
          <a:xfrm rot="-1800000">
            <a:off x="7544005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7965A04E-8C4C-4A33-A6F1-F420F9B10484}"/>
              </a:ext>
            </a:extLst>
          </p:cNvPr>
          <p:cNvSpPr/>
          <p:nvPr/>
        </p:nvSpPr>
        <p:spPr bwMode="auto">
          <a:xfrm rot="-1800000">
            <a:off x="9920269" y="4585998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Freeform 23">
            <a:extLst>
              <a:ext uri="{FF2B5EF4-FFF2-40B4-BE49-F238E27FC236}">
                <a16:creationId xmlns:a16="http://schemas.microsoft.com/office/drawing/2014/main" id="{E1B30161-97AB-44A5-AA46-FFA2D963B7C9}"/>
              </a:ext>
            </a:extLst>
          </p:cNvPr>
          <p:cNvSpPr/>
          <p:nvPr/>
        </p:nvSpPr>
        <p:spPr bwMode="auto">
          <a:xfrm rot="-1800000">
            <a:off x="417173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8" name="Freeform 23">
            <a:extLst>
              <a:ext uri="{FF2B5EF4-FFF2-40B4-BE49-F238E27FC236}">
                <a16:creationId xmlns:a16="http://schemas.microsoft.com/office/drawing/2014/main" id="{649AC06A-E5A0-4595-9313-76538C77358D}"/>
              </a:ext>
            </a:extLst>
          </p:cNvPr>
          <p:cNvSpPr/>
          <p:nvPr/>
        </p:nvSpPr>
        <p:spPr bwMode="auto">
          <a:xfrm rot="-1800000">
            <a:off x="2793437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9" name="Freeform 23">
            <a:extLst>
              <a:ext uri="{FF2B5EF4-FFF2-40B4-BE49-F238E27FC236}">
                <a16:creationId xmlns:a16="http://schemas.microsoft.com/office/drawing/2014/main" id="{DA321FFB-013C-4291-9865-87D7F04AD6BE}"/>
              </a:ext>
            </a:extLst>
          </p:cNvPr>
          <p:cNvSpPr/>
          <p:nvPr/>
        </p:nvSpPr>
        <p:spPr bwMode="auto">
          <a:xfrm rot="-1800000">
            <a:off x="5169701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0" name="Freeform 23">
            <a:extLst>
              <a:ext uri="{FF2B5EF4-FFF2-40B4-BE49-F238E27FC236}">
                <a16:creationId xmlns:a16="http://schemas.microsoft.com/office/drawing/2014/main" id="{13ADA0AC-1AA0-4DEA-BB63-1EB933B36278}"/>
              </a:ext>
            </a:extLst>
          </p:cNvPr>
          <p:cNvSpPr/>
          <p:nvPr/>
        </p:nvSpPr>
        <p:spPr bwMode="auto">
          <a:xfrm rot="-1800000">
            <a:off x="7545965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AEA69E53-7840-44AA-8A02-C697C6BC6465}"/>
              </a:ext>
            </a:extLst>
          </p:cNvPr>
          <p:cNvSpPr/>
          <p:nvPr/>
        </p:nvSpPr>
        <p:spPr bwMode="auto">
          <a:xfrm rot="-1800000">
            <a:off x="9922229" y="5090054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819404D6-8994-439C-8C4A-6D821E0CF479}"/>
              </a:ext>
            </a:extLst>
          </p:cNvPr>
          <p:cNvSpPr/>
          <p:nvPr/>
        </p:nvSpPr>
        <p:spPr bwMode="auto">
          <a:xfrm rot="-1800000">
            <a:off x="419133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740F56AF-56F4-4C46-9744-C4E287670458}"/>
              </a:ext>
            </a:extLst>
          </p:cNvPr>
          <p:cNvSpPr/>
          <p:nvPr/>
        </p:nvSpPr>
        <p:spPr bwMode="auto">
          <a:xfrm rot="-1800000">
            <a:off x="2795397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23">
            <a:extLst>
              <a:ext uri="{FF2B5EF4-FFF2-40B4-BE49-F238E27FC236}">
                <a16:creationId xmlns:a16="http://schemas.microsoft.com/office/drawing/2014/main" id="{9AF6B345-118F-48F6-A68C-698A6C7ACC35}"/>
              </a:ext>
            </a:extLst>
          </p:cNvPr>
          <p:cNvSpPr/>
          <p:nvPr/>
        </p:nvSpPr>
        <p:spPr bwMode="auto">
          <a:xfrm rot="-1800000">
            <a:off x="5171661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5" name="Freeform 23">
            <a:extLst>
              <a:ext uri="{FF2B5EF4-FFF2-40B4-BE49-F238E27FC236}">
                <a16:creationId xmlns:a16="http://schemas.microsoft.com/office/drawing/2014/main" id="{E408C35B-4131-472E-8420-7340C462A63A}"/>
              </a:ext>
            </a:extLst>
          </p:cNvPr>
          <p:cNvSpPr/>
          <p:nvPr/>
        </p:nvSpPr>
        <p:spPr bwMode="auto">
          <a:xfrm rot="-1800000">
            <a:off x="7547925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6" name="Freeform 23">
            <a:extLst>
              <a:ext uri="{FF2B5EF4-FFF2-40B4-BE49-F238E27FC236}">
                <a16:creationId xmlns:a16="http://schemas.microsoft.com/office/drawing/2014/main" id="{DE53DF93-A7D4-4508-B85D-765CEAAE7CEA}"/>
              </a:ext>
            </a:extLst>
          </p:cNvPr>
          <p:cNvSpPr/>
          <p:nvPr/>
        </p:nvSpPr>
        <p:spPr bwMode="auto">
          <a:xfrm rot="-1800000">
            <a:off x="9924189" y="5594110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7" name="Freeform 23">
            <a:extLst>
              <a:ext uri="{FF2B5EF4-FFF2-40B4-BE49-F238E27FC236}">
                <a16:creationId xmlns:a16="http://schemas.microsoft.com/office/drawing/2014/main" id="{5F11ADB2-1ECF-4B40-BEA1-DD61D14EA126}"/>
              </a:ext>
            </a:extLst>
          </p:cNvPr>
          <p:cNvSpPr/>
          <p:nvPr/>
        </p:nvSpPr>
        <p:spPr bwMode="auto">
          <a:xfrm rot="-1800000">
            <a:off x="421093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0440FA35-1B75-46EA-B30A-5B9EE74EBE20}"/>
              </a:ext>
            </a:extLst>
          </p:cNvPr>
          <p:cNvSpPr/>
          <p:nvPr/>
        </p:nvSpPr>
        <p:spPr bwMode="auto">
          <a:xfrm rot="-1800000">
            <a:off x="2797357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Freeform 23">
            <a:extLst>
              <a:ext uri="{FF2B5EF4-FFF2-40B4-BE49-F238E27FC236}">
                <a16:creationId xmlns:a16="http://schemas.microsoft.com/office/drawing/2014/main" id="{CECE928C-3AA1-40DD-8901-21F4AE31310C}"/>
              </a:ext>
            </a:extLst>
          </p:cNvPr>
          <p:cNvSpPr/>
          <p:nvPr/>
        </p:nvSpPr>
        <p:spPr bwMode="auto">
          <a:xfrm rot="-1800000">
            <a:off x="5173621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E3144A18-57ED-4E5E-BE14-7EC150DAB1D4}"/>
              </a:ext>
            </a:extLst>
          </p:cNvPr>
          <p:cNvSpPr/>
          <p:nvPr/>
        </p:nvSpPr>
        <p:spPr bwMode="auto">
          <a:xfrm rot="-1800000">
            <a:off x="7549885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1BF96C8C-1F64-4674-9F55-2112A9361AFA}"/>
              </a:ext>
            </a:extLst>
          </p:cNvPr>
          <p:cNvSpPr/>
          <p:nvPr/>
        </p:nvSpPr>
        <p:spPr bwMode="auto">
          <a:xfrm rot="-1800000">
            <a:off x="9926149" y="6098166"/>
            <a:ext cx="1848119" cy="215037"/>
          </a:xfrm>
          <a:custGeom>
            <a:avLst/>
            <a:gdLst>
              <a:gd name="T0" fmla="*/ 2345 w 3079"/>
              <a:gd name="T1" fmla="*/ 251 h 350"/>
              <a:gd name="T2" fmla="*/ 830 w 3079"/>
              <a:gd name="T3" fmla="*/ 272 h 350"/>
              <a:gd name="T4" fmla="*/ 2644 w 3079"/>
              <a:gd name="T5" fmla="*/ 129 h 350"/>
              <a:gd name="T6" fmla="*/ 2680 w 3079"/>
              <a:gd name="T7" fmla="*/ 102 h 350"/>
              <a:gd name="T8" fmla="*/ 1202 w 3079"/>
              <a:gd name="T9" fmla="*/ 244 h 350"/>
              <a:gd name="T10" fmla="*/ 1532 w 3079"/>
              <a:gd name="T11" fmla="*/ 102 h 350"/>
              <a:gd name="T12" fmla="*/ 1604 w 3079"/>
              <a:gd name="T13" fmla="*/ 106 h 350"/>
              <a:gd name="T14" fmla="*/ 1625 w 3079"/>
              <a:gd name="T15" fmla="*/ 113 h 350"/>
              <a:gd name="T16" fmla="*/ 1470 w 3079"/>
              <a:gd name="T17" fmla="*/ 316 h 350"/>
              <a:gd name="T18" fmla="*/ 1487 w 3079"/>
              <a:gd name="T19" fmla="*/ 130 h 350"/>
              <a:gd name="T20" fmla="*/ 1322 w 3079"/>
              <a:gd name="T21" fmla="*/ 210 h 350"/>
              <a:gd name="T22" fmla="*/ 1366 w 3079"/>
              <a:gd name="T23" fmla="*/ 102 h 350"/>
              <a:gd name="T24" fmla="*/ 1451 w 3079"/>
              <a:gd name="T25" fmla="*/ 244 h 350"/>
              <a:gd name="T26" fmla="*/ 1310 w 3079"/>
              <a:gd name="T27" fmla="*/ 264 h 350"/>
              <a:gd name="T28" fmla="*/ 1262 w 3079"/>
              <a:gd name="T29" fmla="*/ 95 h 350"/>
              <a:gd name="T30" fmla="*/ 945 w 3079"/>
              <a:gd name="T31" fmla="*/ 135 h 350"/>
              <a:gd name="T32" fmla="*/ 1012 w 3079"/>
              <a:gd name="T33" fmla="*/ 95 h 350"/>
              <a:gd name="T34" fmla="*/ 946 w 3079"/>
              <a:gd name="T35" fmla="*/ 337 h 350"/>
              <a:gd name="T36" fmla="*/ 934 w 3079"/>
              <a:gd name="T37" fmla="*/ 318 h 350"/>
              <a:gd name="T38" fmla="*/ 880 w 3079"/>
              <a:gd name="T39" fmla="*/ 102 h 350"/>
              <a:gd name="T40" fmla="*/ 603 w 3079"/>
              <a:gd name="T41" fmla="*/ 128 h 350"/>
              <a:gd name="T42" fmla="*/ 722 w 3079"/>
              <a:gd name="T43" fmla="*/ 95 h 350"/>
              <a:gd name="T44" fmla="*/ 779 w 3079"/>
              <a:gd name="T45" fmla="*/ 112 h 350"/>
              <a:gd name="T46" fmla="*/ 734 w 3079"/>
              <a:gd name="T47" fmla="*/ 272 h 350"/>
              <a:gd name="T48" fmla="*/ 544 w 3079"/>
              <a:gd name="T49" fmla="*/ 102 h 350"/>
              <a:gd name="T50" fmla="*/ 331 w 3079"/>
              <a:gd name="T51" fmla="*/ 128 h 350"/>
              <a:gd name="T52" fmla="*/ 450 w 3079"/>
              <a:gd name="T53" fmla="*/ 95 h 350"/>
              <a:gd name="T54" fmla="*/ 507 w 3079"/>
              <a:gd name="T55" fmla="*/ 112 h 350"/>
              <a:gd name="T56" fmla="*/ 462 w 3079"/>
              <a:gd name="T57" fmla="*/ 272 h 350"/>
              <a:gd name="T58" fmla="*/ 272 w 3079"/>
              <a:gd name="T59" fmla="*/ 102 h 350"/>
              <a:gd name="T60" fmla="*/ 59 w 3079"/>
              <a:gd name="T61" fmla="*/ 128 h 350"/>
              <a:gd name="T62" fmla="*/ 178 w 3079"/>
              <a:gd name="T63" fmla="*/ 95 h 350"/>
              <a:gd name="T64" fmla="*/ 235 w 3079"/>
              <a:gd name="T65" fmla="*/ 112 h 350"/>
              <a:gd name="T66" fmla="*/ 190 w 3079"/>
              <a:gd name="T67" fmla="*/ 272 h 350"/>
              <a:gd name="T68" fmla="*/ 0 w 3079"/>
              <a:gd name="T69" fmla="*/ 102 h 350"/>
              <a:gd name="T70" fmla="*/ 2904 w 3079"/>
              <a:gd name="T71" fmla="*/ 90 h 350"/>
              <a:gd name="T72" fmla="*/ 3053 w 3079"/>
              <a:gd name="T73" fmla="*/ 154 h 350"/>
              <a:gd name="T74" fmla="*/ 2994 w 3079"/>
              <a:gd name="T75" fmla="*/ 260 h 350"/>
              <a:gd name="T76" fmla="*/ 2993 w 3079"/>
              <a:gd name="T77" fmla="*/ 112 h 350"/>
              <a:gd name="T78" fmla="*/ 2958 w 3079"/>
              <a:gd name="T79" fmla="*/ 257 h 350"/>
              <a:gd name="T80" fmla="*/ 2918 w 3079"/>
              <a:gd name="T81" fmla="*/ 228 h 350"/>
              <a:gd name="T82" fmla="*/ 2847 w 3079"/>
              <a:gd name="T83" fmla="*/ 250 h 350"/>
              <a:gd name="T84" fmla="*/ 2811 w 3079"/>
              <a:gd name="T85" fmla="*/ 249 h 350"/>
              <a:gd name="T86" fmla="*/ 2785 w 3079"/>
              <a:gd name="T87" fmla="*/ 111 h 350"/>
              <a:gd name="T88" fmla="*/ 2684 w 3079"/>
              <a:gd name="T89" fmla="*/ 272 h 350"/>
              <a:gd name="T90" fmla="*/ 2550 w 3079"/>
              <a:gd name="T91" fmla="*/ 103 h 350"/>
              <a:gd name="T92" fmla="*/ 2503 w 3079"/>
              <a:gd name="T93" fmla="*/ 103 h 350"/>
              <a:gd name="T94" fmla="*/ 2572 w 3079"/>
              <a:gd name="T95" fmla="*/ 202 h 350"/>
              <a:gd name="T96" fmla="*/ 1709 w 3079"/>
              <a:gd name="T97" fmla="*/ 90 h 350"/>
              <a:gd name="T98" fmla="*/ 1660 w 3079"/>
              <a:gd name="T99" fmla="*/ 267 h 350"/>
              <a:gd name="T100" fmla="*/ 1680 w 3079"/>
              <a:gd name="T101" fmla="*/ 117 h 350"/>
              <a:gd name="T102" fmla="*/ 1248 w 3079"/>
              <a:gd name="T103" fmla="*/ 178 h 350"/>
              <a:gd name="T104" fmla="*/ 1125 w 3079"/>
              <a:gd name="T105" fmla="*/ 101 h 350"/>
              <a:gd name="T106" fmla="*/ 2221 w 3079"/>
              <a:gd name="T107" fmla="*/ 259 h 350"/>
              <a:gd name="T108" fmla="*/ 2030 w 3079"/>
              <a:gd name="T109" fmla="*/ 20 h 350"/>
              <a:gd name="T110" fmla="*/ 2067 w 3079"/>
              <a:gd name="T111" fmla="*/ 220 h 350"/>
              <a:gd name="T112" fmla="*/ 2304 w 3079"/>
              <a:gd name="T113" fmla="*/ 137 h 350"/>
              <a:gd name="T114" fmla="*/ 2188 w 3079"/>
              <a:gd name="T115" fmla="*/ 19 h 350"/>
              <a:gd name="T116" fmla="*/ 2029 w 3079"/>
              <a:gd name="T117" fmla="*/ 271 h 350"/>
              <a:gd name="T118" fmla="*/ 1855 w 3079"/>
              <a:gd name="T119" fmla="*/ 7 h 350"/>
              <a:gd name="T120" fmla="*/ 1791 w 3079"/>
              <a:gd name="T121" fmla="*/ 260 h 350"/>
              <a:gd name="T122" fmla="*/ 1809 w 3079"/>
              <a:gd name="T123" fmla="*/ 37 h 350"/>
              <a:gd name="T124" fmla="*/ 1715 w 3079"/>
              <a:gd name="T125" fmla="*/ 33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79" h="350">
                <a:moveTo>
                  <a:pt x="2366" y="230"/>
                </a:moveTo>
                <a:cubicBezTo>
                  <a:pt x="2372" y="230"/>
                  <a:pt x="2377" y="232"/>
                  <a:pt x="2381" y="237"/>
                </a:cubicBezTo>
                <a:cubicBezTo>
                  <a:pt x="2385" y="241"/>
                  <a:pt x="2387" y="245"/>
                  <a:pt x="2387" y="251"/>
                </a:cubicBezTo>
                <a:cubicBezTo>
                  <a:pt x="2387" y="257"/>
                  <a:pt x="2385" y="262"/>
                  <a:pt x="2380" y="266"/>
                </a:cubicBezTo>
                <a:cubicBezTo>
                  <a:pt x="2376" y="270"/>
                  <a:pt x="2372" y="272"/>
                  <a:pt x="2366" y="272"/>
                </a:cubicBezTo>
                <a:cubicBezTo>
                  <a:pt x="2360" y="272"/>
                  <a:pt x="2355" y="270"/>
                  <a:pt x="2351" y="266"/>
                </a:cubicBezTo>
                <a:cubicBezTo>
                  <a:pt x="2347" y="262"/>
                  <a:pt x="2345" y="257"/>
                  <a:pt x="2345" y="251"/>
                </a:cubicBezTo>
                <a:cubicBezTo>
                  <a:pt x="2345" y="245"/>
                  <a:pt x="2347" y="240"/>
                  <a:pt x="2351" y="236"/>
                </a:cubicBezTo>
                <a:cubicBezTo>
                  <a:pt x="2355" y="232"/>
                  <a:pt x="2360" y="230"/>
                  <a:pt x="2366" y="230"/>
                </a:cubicBezTo>
                <a:close/>
                <a:moveTo>
                  <a:pt x="830" y="230"/>
                </a:moveTo>
                <a:cubicBezTo>
                  <a:pt x="836" y="230"/>
                  <a:pt x="841" y="232"/>
                  <a:pt x="845" y="237"/>
                </a:cubicBezTo>
                <a:cubicBezTo>
                  <a:pt x="849" y="241"/>
                  <a:pt x="851" y="245"/>
                  <a:pt x="851" y="251"/>
                </a:cubicBezTo>
                <a:cubicBezTo>
                  <a:pt x="851" y="257"/>
                  <a:pt x="849" y="262"/>
                  <a:pt x="844" y="266"/>
                </a:cubicBezTo>
                <a:cubicBezTo>
                  <a:pt x="840" y="270"/>
                  <a:pt x="836" y="272"/>
                  <a:pt x="830" y="272"/>
                </a:cubicBezTo>
                <a:cubicBezTo>
                  <a:pt x="824" y="272"/>
                  <a:pt x="819" y="270"/>
                  <a:pt x="815" y="266"/>
                </a:cubicBezTo>
                <a:cubicBezTo>
                  <a:pt x="811" y="262"/>
                  <a:pt x="809" y="257"/>
                  <a:pt x="809" y="251"/>
                </a:cubicBezTo>
                <a:cubicBezTo>
                  <a:pt x="809" y="245"/>
                  <a:pt x="811" y="240"/>
                  <a:pt x="815" y="236"/>
                </a:cubicBezTo>
                <a:cubicBezTo>
                  <a:pt x="819" y="232"/>
                  <a:pt x="824" y="230"/>
                  <a:pt x="830" y="230"/>
                </a:cubicBezTo>
                <a:close/>
                <a:moveTo>
                  <a:pt x="2680" y="102"/>
                </a:moveTo>
                <a:cubicBezTo>
                  <a:pt x="2673" y="102"/>
                  <a:pt x="2667" y="104"/>
                  <a:pt x="2660" y="108"/>
                </a:cubicBezTo>
                <a:cubicBezTo>
                  <a:pt x="2653" y="112"/>
                  <a:pt x="2648" y="119"/>
                  <a:pt x="2644" y="129"/>
                </a:cubicBezTo>
                <a:cubicBezTo>
                  <a:pt x="2640" y="139"/>
                  <a:pt x="2638" y="151"/>
                  <a:pt x="2638" y="167"/>
                </a:cubicBezTo>
                <a:cubicBezTo>
                  <a:pt x="2638" y="192"/>
                  <a:pt x="2643" y="213"/>
                  <a:pt x="2652" y="232"/>
                </a:cubicBezTo>
                <a:cubicBezTo>
                  <a:pt x="2662" y="250"/>
                  <a:pt x="2676" y="259"/>
                  <a:pt x="2692" y="259"/>
                </a:cubicBezTo>
                <a:cubicBezTo>
                  <a:pt x="2704" y="259"/>
                  <a:pt x="2714" y="254"/>
                  <a:pt x="2722" y="244"/>
                </a:cubicBezTo>
                <a:cubicBezTo>
                  <a:pt x="2730" y="234"/>
                  <a:pt x="2734" y="217"/>
                  <a:pt x="2734" y="192"/>
                </a:cubicBezTo>
                <a:cubicBezTo>
                  <a:pt x="2734" y="162"/>
                  <a:pt x="2727" y="138"/>
                  <a:pt x="2714" y="120"/>
                </a:cubicBezTo>
                <a:cubicBezTo>
                  <a:pt x="2705" y="108"/>
                  <a:pt x="2694" y="102"/>
                  <a:pt x="2680" y="102"/>
                </a:cubicBezTo>
                <a:close/>
                <a:moveTo>
                  <a:pt x="1160" y="102"/>
                </a:moveTo>
                <a:cubicBezTo>
                  <a:pt x="1153" y="102"/>
                  <a:pt x="1147" y="104"/>
                  <a:pt x="1140" y="108"/>
                </a:cubicBezTo>
                <a:cubicBezTo>
                  <a:pt x="1133" y="112"/>
                  <a:pt x="1128" y="119"/>
                  <a:pt x="1124" y="129"/>
                </a:cubicBezTo>
                <a:cubicBezTo>
                  <a:pt x="1120" y="139"/>
                  <a:pt x="1118" y="151"/>
                  <a:pt x="1118" y="167"/>
                </a:cubicBezTo>
                <a:cubicBezTo>
                  <a:pt x="1118" y="192"/>
                  <a:pt x="1123" y="213"/>
                  <a:pt x="1132" y="232"/>
                </a:cubicBezTo>
                <a:cubicBezTo>
                  <a:pt x="1142" y="250"/>
                  <a:pt x="1156" y="259"/>
                  <a:pt x="1172" y="259"/>
                </a:cubicBezTo>
                <a:cubicBezTo>
                  <a:pt x="1184" y="259"/>
                  <a:pt x="1194" y="254"/>
                  <a:pt x="1202" y="244"/>
                </a:cubicBezTo>
                <a:cubicBezTo>
                  <a:pt x="1210" y="234"/>
                  <a:pt x="1214" y="217"/>
                  <a:pt x="1214" y="192"/>
                </a:cubicBezTo>
                <a:cubicBezTo>
                  <a:pt x="1214" y="162"/>
                  <a:pt x="1207" y="138"/>
                  <a:pt x="1194" y="120"/>
                </a:cubicBezTo>
                <a:cubicBezTo>
                  <a:pt x="1185" y="108"/>
                  <a:pt x="1174" y="102"/>
                  <a:pt x="1160" y="102"/>
                </a:cubicBezTo>
                <a:close/>
                <a:moveTo>
                  <a:pt x="1456" y="95"/>
                </a:moveTo>
                <a:lnTo>
                  <a:pt x="1536" y="95"/>
                </a:lnTo>
                <a:lnTo>
                  <a:pt x="1536" y="102"/>
                </a:lnTo>
                <a:lnTo>
                  <a:pt x="1532" y="102"/>
                </a:lnTo>
                <a:cubicBezTo>
                  <a:pt x="1527" y="102"/>
                  <a:pt x="1522" y="103"/>
                  <a:pt x="1519" y="106"/>
                </a:cubicBezTo>
                <a:cubicBezTo>
                  <a:pt x="1517" y="108"/>
                  <a:pt x="1515" y="111"/>
                  <a:pt x="1515" y="115"/>
                </a:cubicBezTo>
                <a:cubicBezTo>
                  <a:pt x="1515" y="120"/>
                  <a:pt x="1517" y="126"/>
                  <a:pt x="1521" y="135"/>
                </a:cubicBezTo>
                <a:lnTo>
                  <a:pt x="1563" y="222"/>
                </a:lnTo>
                <a:lnTo>
                  <a:pt x="1602" y="127"/>
                </a:lnTo>
                <a:cubicBezTo>
                  <a:pt x="1604" y="122"/>
                  <a:pt x="1605" y="117"/>
                  <a:pt x="1605" y="112"/>
                </a:cubicBezTo>
                <a:cubicBezTo>
                  <a:pt x="1605" y="109"/>
                  <a:pt x="1604" y="108"/>
                  <a:pt x="1604" y="106"/>
                </a:cubicBezTo>
                <a:cubicBezTo>
                  <a:pt x="1603" y="105"/>
                  <a:pt x="1601" y="104"/>
                  <a:pt x="1599" y="103"/>
                </a:cubicBezTo>
                <a:cubicBezTo>
                  <a:pt x="1597" y="102"/>
                  <a:pt x="1593" y="102"/>
                  <a:pt x="1588" y="102"/>
                </a:cubicBezTo>
                <a:lnTo>
                  <a:pt x="1588" y="95"/>
                </a:lnTo>
                <a:lnTo>
                  <a:pt x="1644" y="95"/>
                </a:lnTo>
                <a:lnTo>
                  <a:pt x="1644" y="102"/>
                </a:lnTo>
                <a:cubicBezTo>
                  <a:pt x="1639" y="102"/>
                  <a:pt x="1635" y="103"/>
                  <a:pt x="1633" y="105"/>
                </a:cubicBezTo>
                <a:cubicBezTo>
                  <a:pt x="1630" y="106"/>
                  <a:pt x="1628" y="109"/>
                  <a:pt x="1625" y="113"/>
                </a:cubicBezTo>
                <a:cubicBezTo>
                  <a:pt x="1623" y="115"/>
                  <a:pt x="1621" y="120"/>
                  <a:pt x="1618" y="128"/>
                </a:cubicBezTo>
                <a:lnTo>
                  <a:pt x="1548" y="299"/>
                </a:lnTo>
                <a:cubicBezTo>
                  <a:pt x="1542" y="316"/>
                  <a:pt x="1533" y="328"/>
                  <a:pt x="1522" y="337"/>
                </a:cubicBezTo>
                <a:cubicBezTo>
                  <a:pt x="1511" y="345"/>
                  <a:pt x="1500" y="350"/>
                  <a:pt x="1490" y="350"/>
                </a:cubicBezTo>
                <a:cubicBezTo>
                  <a:pt x="1483" y="350"/>
                  <a:pt x="1477" y="348"/>
                  <a:pt x="1472" y="343"/>
                </a:cubicBezTo>
                <a:cubicBezTo>
                  <a:pt x="1467" y="339"/>
                  <a:pt x="1465" y="334"/>
                  <a:pt x="1465" y="329"/>
                </a:cubicBezTo>
                <a:cubicBezTo>
                  <a:pt x="1465" y="323"/>
                  <a:pt x="1467" y="319"/>
                  <a:pt x="1470" y="316"/>
                </a:cubicBezTo>
                <a:cubicBezTo>
                  <a:pt x="1473" y="313"/>
                  <a:pt x="1478" y="311"/>
                  <a:pt x="1484" y="311"/>
                </a:cubicBezTo>
                <a:cubicBezTo>
                  <a:pt x="1488" y="311"/>
                  <a:pt x="1494" y="313"/>
                  <a:pt x="1501" y="315"/>
                </a:cubicBezTo>
                <a:cubicBezTo>
                  <a:pt x="1506" y="317"/>
                  <a:pt x="1509" y="318"/>
                  <a:pt x="1510" y="318"/>
                </a:cubicBezTo>
                <a:cubicBezTo>
                  <a:pt x="1514" y="318"/>
                  <a:pt x="1518" y="316"/>
                  <a:pt x="1523" y="312"/>
                </a:cubicBezTo>
                <a:cubicBezTo>
                  <a:pt x="1527" y="308"/>
                  <a:pt x="1532" y="301"/>
                  <a:pt x="1536" y="290"/>
                </a:cubicBezTo>
                <a:lnTo>
                  <a:pt x="1548" y="260"/>
                </a:lnTo>
                <a:lnTo>
                  <a:pt x="1487" y="130"/>
                </a:lnTo>
                <a:cubicBezTo>
                  <a:pt x="1485" y="127"/>
                  <a:pt x="1482" y="122"/>
                  <a:pt x="1478" y="116"/>
                </a:cubicBezTo>
                <a:cubicBezTo>
                  <a:pt x="1474" y="112"/>
                  <a:pt x="1472" y="109"/>
                  <a:pt x="1470" y="107"/>
                </a:cubicBezTo>
                <a:cubicBezTo>
                  <a:pt x="1467" y="105"/>
                  <a:pt x="1462" y="103"/>
                  <a:pt x="1456" y="102"/>
                </a:cubicBezTo>
                <a:lnTo>
                  <a:pt x="1456" y="95"/>
                </a:lnTo>
                <a:close/>
                <a:moveTo>
                  <a:pt x="1262" y="95"/>
                </a:moveTo>
                <a:lnTo>
                  <a:pt x="1322" y="95"/>
                </a:lnTo>
                <a:lnTo>
                  <a:pt x="1322" y="210"/>
                </a:lnTo>
                <a:cubicBezTo>
                  <a:pt x="1322" y="226"/>
                  <a:pt x="1325" y="236"/>
                  <a:pt x="1331" y="241"/>
                </a:cubicBezTo>
                <a:cubicBezTo>
                  <a:pt x="1336" y="246"/>
                  <a:pt x="1343" y="249"/>
                  <a:pt x="1351" y="249"/>
                </a:cubicBezTo>
                <a:cubicBezTo>
                  <a:pt x="1356" y="249"/>
                  <a:pt x="1362" y="247"/>
                  <a:pt x="1369" y="244"/>
                </a:cubicBezTo>
                <a:cubicBezTo>
                  <a:pt x="1376" y="241"/>
                  <a:pt x="1384" y="234"/>
                  <a:pt x="1393" y="225"/>
                </a:cubicBezTo>
                <a:lnTo>
                  <a:pt x="1393" y="127"/>
                </a:lnTo>
                <a:cubicBezTo>
                  <a:pt x="1393" y="118"/>
                  <a:pt x="1392" y="111"/>
                  <a:pt x="1388" y="108"/>
                </a:cubicBezTo>
                <a:cubicBezTo>
                  <a:pt x="1384" y="104"/>
                  <a:pt x="1377" y="102"/>
                  <a:pt x="1366" y="102"/>
                </a:cubicBezTo>
                <a:lnTo>
                  <a:pt x="1366" y="95"/>
                </a:lnTo>
                <a:lnTo>
                  <a:pt x="1424" y="95"/>
                </a:lnTo>
                <a:lnTo>
                  <a:pt x="1424" y="199"/>
                </a:lnTo>
                <a:cubicBezTo>
                  <a:pt x="1424" y="219"/>
                  <a:pt x="1425" y="231"/>
                  <a:pt x="1426" y="236"/>
                </a:cubicBezTo>
                <a:cubicBezTo>
                  <a:pt x="1427" y="240"/>
                  <a:pt x="1428" y="243"/>
                  <a:pt x="1430" y="245"/>
                </a:cubicBezTo>
                <a:cubicBezTo>
                  <a:pt x="1432" y="247"/>
                  <a:pt x="1435" y="247"/>
                  <a:pt x="1437" y="247"/>
                </a:cubicBezTo>
                <a:cubicBezTo>
                  <a:pt x="1441" y="247"/>
                  <a:pt x="1446" y="246"/>
                  <a:pt x="1451" y="244"/>
                </a:cubicBezTo>
                <a:lnTo>
                  <a:pt x="1453" y="251"/>
                </a:lnTo>
                <a:lnTo>
                  <a:pt x="1402" y="272"/>
                </a:lnTo>
                <a:lnTo>
                  <a:pt x="1393" y="272"/>
                </a:lnTo>
                <a:lnTo>
                  <a:pt x="1393" y="236"/>
                </a:lnTo>
                <a:cubicBezTo>
                  <a:pt x="1379" y="252"/>
                  <a:pt x="1367" y="262"/>
                  <a:pt x="1360" y="266"/>
                </a:cubicBezTo>
                <a:cubicBezTo>
                  <a:pt x="1352" y="270"/>
                  <a:pt x="1344" y="272"/>
                  <a:pt x="1335" y="272"/>
                </a:cubicBezTo>
                <a:cubicBezTo>
                  <a:pt x="1325" y="272"/>
                  <a:pt x="1317" y="269"/>
                  <a:pt x="1310" y="264"/>
                </a:cubicBezTo>
                <a:cubicBezTo>
                  <a:pt x="1303" y="258"/>
                  <a:pt x="1298" y="251"/>
                  <a:pt x="1295" y="242"/>
                </a:cubicBezTo>
                <a:cubicBezTo>
                  <a:pt x="1293" y="233"/>
                  <a:pt x="1291" y="221"/>
                  <a:pt x="1291" y="205"/>
                </a:cubicBezTo>
                <a:lnTo>
                  <a:pt x="1291" y="128"/>
                </a:lnTo>
                <a:cubicBezTo>
                  <a:pt x="1291" y="120"/>
                  <a:pt x="1290" y="115"/>
                  <a:pt x="1289" y="112"/>
                </a:cubicBezTo>
                <a:cubicBezTo>
                  <a:pt x="1287" y="108"/>
                  <a:pt x="1284" y="106"/>
                  <a:pt x="1281" y="104"/>
                </a:cubicBezTo>
                <a:cubicBezTo>
                  <a:pt x="1277" y="103"/>
                  <a:pt x="1271" y="102"/>
                  <a:pt x="1262" y="102"/>
                </a:cubicBezTo>
                <a:lnTo>
                  <a:pt x="1262" y="95"/>
                </a:lnTo>
                <a:close/>
                <a:moveTo>
                  <a:pt x="880" y="95"/>
                </a:moveTo>
                <a:lnTo>
                  <a:pt x="960" y="95"/>
                </a:lnTo>
                <a:lnTo>
                  <a:pt x="960" y="102"/>
                </a:lnTo>
                <a:lnTo>
                  <a:pt x="956" y="102"/>
                </a:lnTo>
                <a:cubicBezTo>
                  <a:pt x="951" y="102"/>
                  <a:pt x="946" y="103"/>
                  <a:pt x="943" y="106"/>
                </a:cubicBezTo>
                <a:cubicBezTo>
                  <a:pt x="941" y="108"/>
                  <a:pt x="939" y="111"/>
                  <a:pt x="939" y="115"/>
                </a:cubicBezTo>
                <a:cubicBezTo>
                  <a:pt x="939" y="120"/>
                  <a:pt x="941" y="126"/>
                  <a:pt x="945" y="135"/>
                </a:cubicBezTo>
                <a:lnTo>
                  <a:pt x="987" y="222"/>
                </a:lnTo>
                <a:lnTo>
                  <a:pt x="1026" y="127"/>
                </a:lnTo>
                <a:cubicBezTo>
                  <a:pt x="1028" y="122"/>
                  <a:pt x="1029" y="117"/>
                  <a:pt x="1029" y="112"/>
                </a:cubicBezTo>
                <a:cubicBezTo>
                  <a:pt x="1029" y="109"/>
                  <a:pt x="1028" y="108"/>
                  <a:pt x="1028" y="106"/>
                </a:cubicBezTo>
                <a:cubicBezTo>
                  <a:pt x="1027" y="105"/>
                  <a:pt x="1025" y="104"/>
                  <a:pt x="1023" y="103"/>
                </a:cubicBezTo>
                <a:cubicBezTo>
                  <a:pt x="1021" y="102"/>
                  <a:pt x="1017" y="102"/>
                  <a:pt x="1012" y="102"/>
                </a:cubicBezTo>
                <a:lnTo>
                  <a:pt x="1012" y="95"/>
                </a:lnTo>
                <a:lnTo>
                  <a:pt x="1068" y="95"/>
                </a:lnTo>
                <a:lnTo>
                  <a:pt x="1068" y="102"/>
                </a:lnTo>
                <a:cubicBezTo>
                  <a:pt x="1063" y="102"/>
                  <a:pt x="1059" y="103"/>
                  <a:pt x="1057" y="105"/>
                </a:cubicBezTo>
                <a:cubicBezTo>
                  <a:pt x="1054" y="106"/>
                  <a:pt x="1052" y="109"/>
                  <a:pt x="1049" y="113"/>
                </a:cubicBezTo>
                <a:cubicBezTo>
                  <a:pt x="1047" y="115"/>
                  <a:pt x="1045" y="120"/>
                  <a:pt x="1042" y="128"/>
                </a:cubicBezTo>
                <a:lnTo>
                  <a:pt x="972" y="299"/>
                </a:lnTo>
                <a:cubicBezTo>
                  <a:pt x="966" y="316"/>
                  <a:pt x="957" y="328"/>
                  <a:pt x="946" y="337"/>
                </a:cubicBezTo>
                <a:cubicBezTo>
                  <a:pt x="935" y="345"/>
                  <a:pt x="924" y="350"/>
                  <a:pt x="914" y="350"/>
                </a:cubicBezTo>
                <a:cubicBezTo>
                  <a:pt x="907" y="350"/>
                  <a:pt x="901" y="348"/>
                  <a:pt x="896" y="343"/>
                </a:cubicBezTo>
                <a:cubicBezTo>
                  <a:pt x="891" y="339"/>
                  <a:pt x="889" y="334"/>
                  <a:pt x="889" y="329"/>
                </a:cubicBezTo>
                <a:cubicBezTo>
                  <a:pt x="889" y="323"/>
                  <a:pt x="891" y="319"/>
                  <a:pt x="894" y="316"/>
                </a:cubicBezTo>
                <a:cubicBezTo>
                  <a:pt x="897" y="313"/>
                  <a:pt x="902" y="311"/>
                  <a:pt x="908" y="311"/>
                </a:cubicBezTo>
                <a:cubicBezTo>
                  <a:pt x="912" y="311"/>
                  <a:pt x="918" y="313"/>
                  <a:pt x="925" y="315"/>
                </a:cubicBezTo>
                <a:cubicBezTo>
                  <a:pt x="930" y="317"/>
                  <a:pt x="933" y="318"/>
                  <a:pt x="934" y="318"/>
                </a:cubicBezTo>
                <a:cubicBezTo>
                  <a:pt x="938" y="318"/>
                  <a:pt x="942" y="316"/>
                  <a:pt x="947" y="312"/>
                </a:cubicBezTo>
                <a:cubicBezTo>
                  <a:pt x="951" y="308"/>
                  <a:pt x="956" y="301"/>
                  <a:pt x="960" y="290"/>
                </a:cubicBezTo>
                <a:lnTo>
                  <a:pt x="972" y="260"/>
                </a:lnTo>
                <a:lnTo>
                  <a:pt x="911" y="130"/>
                </a:lnTo>
                <a:cubicBezTo>
                  <a:pt x="909" y="127"/>
                  <a:pt x="906" y="122"/>
                  <a:pt x="902" y="116"/>
                </a:cubicBezTo>
                <a:cubicBezTo>
                  <a:pt x="898" y="112"/>
                  <a:pt x="896" y="109"/>
                  <a:pt x="894" y="107"/>
                </a:cubicBezTo>
                <a:cubicBezTo>
                  <a:pt x="891" y="105"/>
                  <a:pt x="886" y="103"/>
                  <a:pt x="880" y="102"/>
                </a:cubicBezTo>
                <a:lnTo>
                  <a:pt x="880" y="95"/>
                </a:lnTo>
                <a:close/>
                <a:moveTo>
                  <a:pt x="544" y="95"/>
                </a:moveTo>
                <a:lnTo>
                  <a:pt x="616" y="95"/>
                </a:lnTo>
                <a:lnTo>
                  <a:pt x="616" y="102"/>
                </a:lnTo>
                <a:cubicBezTo>
                  <a:pt x="610" y="102"/>
                  <a:pt x="605" y="104"/>
                  <a:pt x="603" y="106"/>
                </a:cubicBezTo>
                <a:cubicBezTo>
                  <a:pt x="601" y="107"/>
                  <a:pt x="600" y="110"/>
                  <a:pt x="600" y="114"/>
                </a:cubicBezTo>
                <a:cubicBezTo>
                  <a:pt x="600" y="117"/>
                  <a:pt x="601" y="122"/>
                  <a:pt x="603" y="128"/>
                </a:cubicBezTo>
                <a:lnTo>
                  <a:pt x="640" y="226"/>
                </a:lnTo>
                <a:lnTo>
                  <a:pt x="677" y="146"/>
                </a:lnTo>
                <a:lnTo>
                  <a:pt x="667" y="121"/>
                </a:lnTo>
                <a:cubicBezTo>
                  <a:pt x="664" y="113"/>
                  <a:pt x="660" y="108"/>
                  <a:pt x="655" y="105"/>
                </a:cubicBezTo>
                <a:cubicBezTo>
                  <a:pt x="653" y="103"/>
                  <a:pt x="648" y="102"/>
                  <a:pt x="640" y="102"/>
                </a:cubicBezTo>
                <a:lnTo>
                  <a:pt x="640" y="95"/>
                </a:lnTo>
                <a:lnTo>
                  <a:pt x="722" y="95"/>
                </a:lnTo>
                <a:lnTo>
                  <a:pt x="722" y="102"/>
                </a:lnTo>
                <a:cubicBezTo>
                  <a:pt x="713" y="102"/>
                  <a:pt x="706" y="104"/>
                  <a:pt x="703" y="107"/>
                </a:cubicBezTo>
                <a:cubicBezTo>
                  <a:pt x="700" y="109"/>
                  <a:pt x="699" y="112"/>
                  <a:pt x="699" y="116"/>
                </a:cubicBezTo>
                <a:cubicBezTo>
                  <a:pt x="699" y="119"/>
                  <a:pt x="699" y="121"/>
                  <a:pt x="700" y="124"/>
                </a:cubicBezTo>
                <a:lnTo>
                  <a:pt x="739" y="223"/>
                </a:lnTo>
                <a:lnTo>
                  <a:pt x="776" y="128"/>
                </a:lnTo>
                <a:cubicBezTo>
                  <a:pt x="778" y="121"/>
                  <a:pt x="779" y="116"/>
                  <a:pt x="779" y="112"/>
                </a:cubicBezTo>
                <a:cubicBezTo>
                  <a:pt x="779" y="109"/>
                  <a:pt x="778" y="107"/>
                  <a:pt x="776" y="105"/>
                </a:cubicBezTo>
                <a:cubicBezTo>
                  <a:pt x="773" y="103"/>
                  <a:pt x="768" y="102"/>
                  <a:pt x="761" y="102"/>
                </a:cubicBezTo>
                <a:lnTo>
                  <a:pt x="761" y="95"/>
                </a:lnTo>
                <a:lnTo>
                  <a:pt x="816" y="95"/>
                </a:lnTo>
                <a:lnTo>
                  <a:pt x="816" y="102"/>
                </a:lnTo>
                <a:cubicBezTo>
                  <a:pt x="805" y="104"/>
                  <a:pt x="797" y="111"/>
                  <a:pt x="792" y="124"/>
                </a:cubicBezTo>
                <a:lnTo>
                  <a:pt x="734" y="272"/>
                </a:lnTo>
                <a:lnTo>
                  <a:pt x="726" y="272"/>
                </a:lnTo>
                <a:lnTo>
                  <a:pt x="684" y="162"/>
                </a:lnTo>
                <a:lnTo>
                  <a:pt x="633" y="272"/>
                </a:lnTo>
                <a:lnTo>
                  <a:pt x="627" y="272"/>
                </a:lnTo>
                <a:lnTo>
                  <a:pt x="571" y="128"/>
                </a:lnTo>
                <a:cubicBezTo>
                  <a:pt x="568" y="119"/>
                  <a:pt x="564" y="112"/>
                  <a:pt x="561" y="109"/>
                </a:cubicBezTo>
                <a:cubicBezTo>
                  <a:pt x="557" y="106"/>
                  <a:pt x="552" y="104"/>
                  <a:pt x="544" y="102"/>
                </a:cubicBezTo>
                <a:lnTo>
                  <a:pt x="544" y="95"/>
                </a:lnTo>
                <a:close/>
                <a:moveTo>
                  <a:pt x="272" y="95"/>
                </a:moveTo>
                <a:lnTo>
                  <a:pt x="344" y="95"/>
                </a:lnTo>
                <a:lnTo>
                  <a:pt x="344" y="102"/>
                </a:lnTo>
                <a:cubicBezTo>
                  <a:pt x="338" y="102"/>
                  <a:pt x="333" y="104"/>
                  <a:pt x="331" y="106"/>
                </a:cubicBezTo>
                <a:cubicBezTo>
                  <a:pt x="329" y="107"/>
                  <a:pt x="328" y="110"/>
                  <a:pt x="328" y="114"/>
                </a:cubicBezTo>
                <a:cubicBezTo>
                  <a:pt x="328" y="117"/>
                  <a:pt x="329" y="122"/>
                  <a:pt x="331" y="128"/>
                </a:cubicBezTo>
                <a:lnTo>
                  <a:pt x="368" y="226"/>
                </a:lnTo>
                <a:lnTo>
                  <a:pt x="405" y="146"/>
                </a:lnTo>
                <a:lnTo>
                  <a:pt x="395" y="121"/>
                </a:lnTo>
                <a:cubicBezTo>
                  <a:pt x="392" y="113"/>
                  <a:pt x="388" y="108"/>
                  <a:pt x="383" y="105"/>
                </a:cubicBezTo>
                <a:cubicBezTo>
                  <a:pt x="381" y="103"/>
                  <a:pt x="376" y="102"/>
                  <a:pt x="368" y="102"/>
                </a:cubicBezTo>
                <a:lnTo>
                  <a:pt x="368" y="95"/>
                </a:lnTo>
                <a:lnTo>
                  <a:pt x="450" y="95"/>
                </a:lnTo>
                <a:lnTo>
                  <a:pt x="450" y="102"/>
                </a:lnTo>
                <a:cubicBezTo>
                  <a:pt x="441" y="102"/>
                  <a:pt x="434" y="104"/>
                  <a:pt x="431" y="107"/>
                </a:cubicBezTo>
                <a:cubicBezTo>
                  <a:pt x="428" y="109"/>
                  <a:pt x="427" y="112"/>
                  <a:pt x="427" y="116"/>
                </a:cubicBezTo>
                <a:cubicBezTo>
                  <a:pt x="427" y="119"/>
                  <a:pt x="427" y="121"/>
                  <a:pt x="428" y="124"/>
                </a:cubicBezTo>
                <a:lnTo>
                  <a:pt x="467" y="223"/>
                </a:lnTo>
                <a:lnTo>
                  <a:pt x="504" y="128"/>
                </a:lnTo>
                <a:cubicBezTo>
                  <a:pt x="506" y="121"/>
                  <a:pt x="507" y="116"/>
                  <a:pt x="507" y="112"/>
                </a:cubicBezTo>
                <a:cubicBezTo>
                  <a:pt x="507" y="109"/>
                  <a:pt x="506" y="107"/>
                  <a:pt x="504" y="105"/>
                </a:cubicBezTo>
                <a:cubicBezTo>
                  <a:pt x="501" y="103"/>
                  <a:pt x="496" y="102"/>
                  <a:pt x="489" y="102"/>
                </a:cubicBezTo>
                <a:lnTo>
                  <a:pt x="489" y="95"/>
                </a:lnTo>
                <a:lnTo>
                  <a:pt x="544" y="95"/>
                </a:lnTo>
                <a:lnTo>
                  <a:pt x="544" y="102"/>
                </a:lnTo>
                <a:cubicBezTo>
                  <a:pt x="533" y="104"/>
                  <a:pt x="525" y="111"/>
                  <a:pt x="520" y="124"/>
                </a:cubicBezTo>
                <a:lnTo>
                  <a:pt x="462" y="272"/>
                </a:lnTo>
                <a:lnTo>
                  <a:pt x="454" y="272"/>
                </a:lnTo>
                <a:lnTo>
                  <a:pt x="412" y="162"/>
                </a:lnTo>
                <a:lnTo>
                  <a:pt x="361" y="272"/>
                </a:lnTo>
                <a:lnTo>
                  <a:pt x="355" y="272"/>
                </a:lnTo>
                <a:lnTo>
                  <a:pt x="299" y="128"/>
                </a:lnTo>
                <a:cubicBezTo>
                  <a:pt x="296" y="119"/>
                  <a:pt x="292" y="112"/>
                  <a:pt x="289" y="109"/>
                </a:cubicBezTo>
                <a:cubicBezTo>
                  <a:pt x="285" y="106"/>
                  <a:pt x="280" y="104"/>
                  <a:pt x="272" y="102"/>
                </a:cubicBezTo>
                <a:lnTo>
                  <a:pt x="272" y="95"/>
                </a:lnTo>
                <a:close/>
                <a:moveTo>
                  <a:pt x="0" y="95"/>
                </a:moveTo>
                <a:lnTo>
                  <a:pt x="72" y="95"/>
                </a:lnTo>
                <a:lnTo>
                  <a:pt x="72" y="102"/>
                </a:lnTo>
                <a:cubicBezTo>
                  <a:pt x="66" y="102"/>
                  <a:pt x="61" y="104"/>
                  <a:pt x="59" y="106"/>
                </a:cubicBezTo>
                <a:cubicBezTo>
                  <a:pt x="57" y="107"/>
                  <a:pt x="56" y="110"/>
                  <a:pt x="56" y="114"/>
                </a:cubicBezTo>
                <a:cubicBezTo>
                  <a:pt x="56" y="117"/>
                  <a:pt x="57" y="122"/>
                  <a:pt x="59" y="128"/>
                </a:cubicBezTo>
                <a:lnTo>
                  <a:pt x="96" y="226"/>
                </a:lnTo>
                <a:lnTo>
                  <a:pt x="133" y="146"/>
                </a:lnTo>
                <a:lnTo>
                  <a:pt x="123" y="121"/>
                </a:lnTo>
                <a:cubicBezTo>
                  <a:pt x="120" y="113"/>
                  <a:pt x="116" y="108"/>
                  <a:pt x="111" y="105"/>
                </a:cubicBezTo>
                <a:cubicBezTo>
                  <a:pt x="109" y="103"/>
                  <a:pt x="104" y="102"/>
                  <a:pt x="96" y="102"/>
                </a:cubicBezTo>
                <a:lnTo>
                  <a:pt x="96" y="95"/>
                </a:lnTo>
                <a:lnTo>
                  <a:pt x="178" y="95"/>
                </a:lnTo>
                <a:lnTo>
                  <a:pt x="178" y="102"/>
                </a:lnTo>
                <a:cubicBezTo>
                  <a:pt x="169" y="102"/>
                  <a:pt x="162" y="104"/>
                  <a:pt x="159" y="107"/>
                </a:cubicBezTo>
                <a:cubicBezTo>
                  <a:pt x="156" y="109"/>
                  <a:pt x="155" y="112"/>
                  <a:pt x="155" y="116"/>
                </a:cubicBezTo>
                <a:cubicBezTo>
                  <a:pt x="155" y="119"/>
                  <a:pt x="155" y="121"/>
                  <a:pt x="156" y="124"/>
                </a:cubicBezTo>
                <a:lnTo>
                  <a:pt x="195" y="223"/>
                </a:lnTo>
                <a:lnTo>
                  <a:pt x="232" y="128"/>
                </a:lnTo>
                <a:cubicBezTo>
                  <a:pt x="234" y="121"/>
                  <a:pt x="235" y="116"/>
                  <a:pt x="235" y="112"/>
                </a:cubicBezTo>
                <a:cubicBezTo>
                  <a:pt x="235" y="109"/>
                  <a:pt x="234" y="107"/>
                  <a:pt x="232" y="105"/>
                </a:cubicBezTo>
                <a:cubicBezTo>
                  <a:pt x="229" y="103"/>
                  <a:pt x="224" y="102"/>
                  <a:pt x="217" y="102"/>
                </a:cubicBezTo>
                <a:lnTo>
                  <a:pt x="217" y="95"/>
                </a:lnTo>
                <a:lnTo>
                  <a:pt x="272" y="95"/>
                </a:lnTo>
                <a:lnTo>
                  <a:pt x="272" y="102"/>
                </a:lnTo>
                <a:cubicBezTo>
                  <a:pt x="261" y="104"/>
                  <a:pt x="253" y="111"/>
                  <a:pt x="248" y="124"/>
                </a:cubicBezTo>
                <a:lnTo>
                  <a:pt x="190" y="272"/>
                </a:lnTo>
                <a:lnTo>
                  <a:pt x="182" y="272"/>
                </a:lnTo>
                <a:lnTo>
                  <a:pt x="140" y="162"/>
                </a:lnTo>
                <a:lnTo>
                  <a:pt x="89" y="272"/>
                </a:lnTo>
                <a:lnTo>
                  <a:pt x="83" y="272"/>
                </a:lnTo>
                <a:lnTo>
                  <a:pt x="27" y="128"/>
                </a:lnTo>
                <a:cubicBezTo>
                  <a:pt x="24" y="119"/>
                  <a:pt x="20" y="112"/>
                  <a:pt x="17" y="109"/>
                </a:cubicBezTo>
                <a:cubicBezTo>
                  <a:pt x="13" y="106"/>
                  <a:pt x="8" y="104"/>
                  <a:pt x="0" y="102"/>
                </a:cubicBezTo>
                <a:lnTo>
                  <a:pt x="0" y="95"/>
                </a:lnTo>
                <a:close/>
                <a:moveTo>
                  <a:pt x="2837" y="90"/>
                </a:moveTo>
                <a:lnTo>
                  <a:pt x="2845" y="90"/>
                </a:lnTo>
                <a:lnTo>
                  <a:pt x="2845" y="127"/>
                </a:lnTo>
                <a:cubicBezTo>
                  <a:pt x="2857" y="114"/>
                  <a:pt x="2865" y="107"/>
                  <a:pt x="2867" y="105"/>
                </a:cubicBezTo>
                <a:cubicBezTo>
                  <a:pt x="2873" y="100"/>
                  <a:pt x="2879" y="97"/>
                  <a:pt x="2885" y="94"/>
                </a:cubicBezTo>
                <a:cubicBezTo>
                  <a:pt x="2892" y="91"/>
                  <a:pt x="2898" y="90"/>
                  <a:pt x="2904" y="90"/>
                </a:cubicBezTo>
                <a:cubicBezTo>
                  <a:pt x="2915" y="90"/>
                  <a:pt x="2924" y="93"/>
                  <a:pt x="2932" y="99"/>
                </a:cubicBezTo>
                <a:cubicBezTo>
                  <a:pt x="2940" y="106"/>
                  <a:pt x="2945" y="115"/>
                  <a:pt x="2948" y="127"/>
                </a:cubicBezTo>
                <a:cubicBezTo>
                  <a:pt x="2961" y="112"/>
                  <a:pt x="2971" y="102"/>
                  <a:pt x="2980" y="97"/>
                </a:cubicBezTo>
                <a:cubicBezTo>
                  <a:pt x="2989" y="92"/>
                  <a:pt x="2998" y="90"/>
                  <a:pt x="3008" y="90"/>
                </a:cubicBezTo>
                <a:cubicBezTo>
                  <a:pt x="3017" y="90"/>
                  <a:pt x="3025" y="92"/>
                  <a:pt x="3032" y="97"/>
                </a:cubicBezTo>
                <a:cubicBezTo>
                  <a:pt x="3039" y="102"/>
                  <a:pt x="3045" y="109"/>
                  <a:pt x="3049" y="120"/>
                </a:cubicBezTo>
                <a:cubicBezTo>
                  <a:pt x="3052" y="127"/>
                  <a:pt x="3053" y="139"/>
                  <a:pt x="3053" y="154"/>
                </a:cubicBezTo>
                <a:lnTo>
                  <a:pt x="3053" y="228"/>
                </a:lnTo>
                <a:cubicBezTo>
                  <a:pt x="3053" y="239"/>
                  <a:pt x="3054" y="246"/>
                  <a:pt x="3055" y="250"/>
                </a:cubicBezTo>
                <a:cubicBezTo>
                  <a:pt x="3057" y="253"/>
                  <a:pt x="3059" y="255"/>
                  <a:pt x="3062" y="257"/>
                </a:cubicBezTo>
                <a:cubicBezTo>
                  <a:pt x="3066" y="259"/>
                  <a:pt x="3071" y="260"/>
                  <a:pt x="3079" y="260"/>
                </a:cubicBezTo>
                <a:lnTo>
                  <a:pt x="3079" y="267"/>
                </a:lnTo>
                <a:lnTo>
                  <a:pt x="2994" y="267"/>
                </a:lnTo>
                <a:lnTo>
                  <a:pt x="2994" y="260"/>
                </a:lnTo>
                <a:lnTo>
                  <a:pt x="2998" y="260"/>
                </a:lnTo>
                <a:cubicBezTo>
                  <a:pt x="3005" y="260"/>
                  <a:pt x="3011" y="259"/>
                  <a:pt x="3015" y="256"/>
                </a:cubicBezTo>
                <a:cubicBezTo>
                  <a:pt x="3018" y="254"/>
                  <a:pt x="3020" y="251"/>
                  <a:pt x="3021" y="246"/>
                </a:cubicBezTo>
                <a:cubicBezTo>
                  <a:pt x="3022" y="244"/>
                  <a:pt x="3022" y="238"/>
                  <a:pt x="3022" y="228"/>
                </a:cubicBezTo>
                <a:lnTo>
                  <a:pt x="3022" y="154"/>
                </a:lnTo>
                <a:cubicBezTo>
                  <a:pt x="3022" y="140"/>
                  <a:pt x="3020" y="130"/>
                  <a:pt x="3017" y="124"/>
                </a:cubicBezTo>
                <a:cubicBezTo>
                  <a:pt x="3012" y="116"/>
                  <a:pt x="3004" y="112"/>
                  <a:pt x="2993" y="112"/>
                </a:cubicBezTo>
                <a:cubicBezTo>
                  <a:pt x="2987" y="112"/>
                  <a:pt x="2980" y="114"/>
                  <a:pt x="2973" y="117"/>
                </a:cubicBezTo>
                <a:cubicBezTo>
                  <a:pt x="2967" y="121"/>
                  <a:pt x="2959" y="127"/>
                  <a:pt x="2949" y="136"/>
                </a:cubicBezTo>
                <a:lnTo>
                  <a:pt x="2949" y="138"/>
                </a:lnTo>
                <a:lnTo>
                  <a:pt x="2949" y="146"/>
                </a:lnTo>
                <a:lnTo>
                  <a:pt x="2949" y="228"/>
                </a:lnTo>
                <a:cubicBezTo>
                  <a:pt x="2949" y="240"/>
                  <a:pt x="2950" y="247"/>
                  <a:pt x="2951" y="250"/>
                </a:cubicBezTo>
                <a:cubicBezTo>
                  <a:pt x="2952" y="253"/>
                  <a:pt x="2955" y="255"/>
                  <a:pt x="2958" y="257"/>
                </a:cubicBezTo>
                <a:cubicBezTo>
                  <a:pt x="2962" y="259"/>
                  <a:pt x="2968" y="260"/>
                  <a:pt x="2977" y="260"/>
                </a:cubicBezTo>
                <a:lnTo>
                  <a:pt x="2977" y="267"/>
                </a:lnTo>
                <a:lnTo>
                  <a:pt x="2890" y="267"/>
                </a:lnTo>
                <a:lnTo>
                  <a:pt x="2890" y="260"/>
                </a:lnTo>
                <a:cubicBezTo>
                  <a:pt x="2900" y="260"/>
                  <a:pt x="2906" y="259"/>
                  <a:pt x="2910" y="257"/>
                </a:cubicBezTo>
                <a:cubicBezTo>
                  <a:pt x="2913" y="254"/>
                  <a:pt x="2916" y="251"/>
                  <a:pt x="2917" y="247"/>
                </a:cubicBezTo>
                <a:cubicBezTo>
                  <a:pt x="2918" y="244"/>
                  <a:pt x="2918" y="238"/>
                  <a:pt x="2918" y="228"/>
                </a:cubicBezTo>
                <a:lnTo>
                  <a:pt x="2918" y="154"/>
                </a:lnTo>
                <a:cubicBezTo>
                  <a:pt x="2918" y="140"/>
                  <a:pt x="2916" y="130"/>
                  <a:pt x="2912" y="124"/>
                </a:cubicBezTo>
                <a:cubicBezTo>
                  <a:pt x="2906" y="116"/>
                  <a:pt x="2899" y="112"/>
                  <a:pt x="2889" y="112"/>
                </a:cubicBezTo>
                <a:cubicBezTo>
                  <a:pt x="2882" y="112"/>
                  <a:pt x="2875" y="114"/>
                  <a:pt x="2869" y="117"/>
                </a:cubicBezTo>
                <a:cubicBezTo>
                  <a:pt x="2858" y="123"/>
                  <a:pt x="2850" y="129"/>
                  <a:pt x="2845" y="136"/>
                </a:cubicBezTo>
                <a:lnTo>
                  <a:pt x="2845" y="228"/>
                </a:lnTo>
                <a:cubicBezTo>
                  <a:pt x="2845" y="239"/>
                  <a:pt x="2846" y="247"/>
                  <a:pt x="2847" y="250"/>
                </a:cubicBezTo>
                <a:cubicBezTo>
                  <a:pt x="2849" y="253"/>
                  <a:pt x="2851" y="256"/>
                  <a:pt x="2854" y="258"/>
                </a:cubicBezTo>
                <a:cubicBezTo>
                  <a:pt x="2857" y="259"/>
                  <a:pt x="2863" y="260"/>
                  <a:pt x="2873" y="260"/>
                </a:cubicBezTo>
                <a:lnTo>
                  <a:pt x="2873" y="267"/>
                </a:lnTo>
                <a:lnTo>
                  <a:pt x="2788" y="267"/>
                </a:lnTo>
                <a:lnTo>
                  <a:pt x="2788" y="260"/>
                </a:lnTo>
                <a:cubicBezTo>
                  <a:pt x="2796" y="260"/>
                  <a:pt x="2801" y="259"/>
                  <a:pt x="2804" y="258"/>
                </a:cubicBezTo>
                <a:cubicBezTo>
                  <a:pt x="2807" y="256"/>
                  <a:pt x="2810" y="253"/>
                  <a:pt x="2811" y="249"/>
                </a:cubicBezTo>
                <a:cubicBezTo>
                  <a:pt x="2813" y="246"/>
                  <a:pt x="2814" y="239"/>
                  <a:pt x="2814" y="228"/>
                </a:cubicBezTo>
                <a:lnTo>
                  <a:pt x="2814" y="162"/>
                </a:lnTo>
                <a:cubicBezTo>
                  <a:pt x="2814" y="143"/>
                  <a:pt x="2813" y="131"/>
                  <a:pt x="2812" y="126"/>
                </a:cubicBezTo>
                <a:cubicBezTo>
                  <a:pt x="2811" y="122"/>
                  <a:pt x="2810" y="119"/>
                  <a:pt x="2808" y="117"/>
                </a:cubicBezTo>
                <a:cubicBezTo>
                  <a:pt x="2806" y="116"/>
                  <a:pt x="2804" y="115"/>
                  <a:pt x="2800" y="115"/>
                </a:cubicBezTo>
                <a:cubicBezTo>
                  <a:pt x="2797" y="115"/>
                  <a:pt x="2793" y="116"/>
                  <a:pt x="2788" y="118"/>
                </a:cubicBezTo>
                <a:lnTo>
                  <a:pt x="2785" y="111"/>
                </a:lnTo>
                <a:lnTo>
                  <a:pt x="2837" y="90"/>
                </a:lnTo>
                <a:close/>
                <a:moveTo>
                  <a:pt x="2686" y="90"/>
                </a:moveTo>
                <a:cubicBezTo>
                  <a:pt x="2712" y="90"/>
                  <a:pt x="2733" y="100"/>
                  <a:pt x="2748" y="120"/>
                </a:cubicBezTo>
                <a:cubicBezTo>
                  <a:pt x="2762" y="136"/>
                  <a:pt x="2768" y="156"/>
                  <a:pt x="2768" y="178"/>
                </a:cubicBezTo>
                <a:cubicBezTo>
                  <a:pt x="2768" y="193"/>
                  <a:pt x="2765" y="209"/>
                  <a:pt x="2757" y="224"/>
                </a:cubicBezTo>
                <a:cubicBezTo>
                  <a:pt x="2750" y="240"/>
                  <a:pt x="2740" y="252"/>
                  <a:pt x="2727" y="260"/>
                </a:cubicBezTo>
                <a:cubicBezTo>
                  <a:pt x="2714" y="268"/>
                  <a:pt x="2700" y="272"/>
                  <a:pt x="2684" y="272"/>
                </a:cubicBezTo>
                <a:cubicBezTo>
                  <a:pt x="2658" y="272"/>
                  <a:pt x="2637" y="262"/>
                  <a:pt x="2622" y="241"/>
                </a:cubicBezTo>
                <a:cubicBezTo>
                  <a:pt x="2609" y="224"/>
                  <a:pt x="2603" y="204"/>
                  <a:pt x="2603" y="183"/>
                </a:cubicBezTo>
                <a:cubicBezTo>
                  <a:pt x="2603" y="167"/>
                  <a:pt x="2607" y="151"/>
                  <a:pt x="2614" y="136"/>
                </a:cubicBezTo>
                <a:cubicBezTo>
                  <a:pt x="2622" y="120"/>
                  <a:pt x="2633" y="109"/>
                  <a:pt x="2645" y="101"/>
                </a:cubicBezTo>
                <a:cubicBezTo>
                  <a:pt x="2658" y="94"/>
                  <a:pt x="2672" y="90"/>
                  <a:pt x="2686" y="90"/>
                </a:cubicBezTo>
                <a:close/>
                <a:moveTo>
                  <a:pt x="2509" y="90"/>
                </a:moveTo>
                <a:cubicBezTo>
                  <a:pt x="2526" y="90"/>
                  <a:pt x="2540" y="94"/>
                  <a:pt x="2550" y="103"/>
                </a:cubicBezTo>
                <a:cubicBezTo>
                  <a:pt x="2561" y="112"/>
                  <a:pt x="2567" y="122"/>
                  <a:pt x="2567" y="131"/>
                </a:cubicBezTo>
                <a:cubicBezTo>
                  <a:pt x="2567" y="136"/>
                  <a:pt x="2565" y="140"/>
                  <a:pt x="2562" y="143"/>
                </a:cubicBezTo>
                <a:cubicBezTo>
                  <a:pt x="2559" y="146"/>
                  <a:pt x="2555" y="147"/>
                  <a:pt x="2549" y="147"/>
                </a:cubicBezTo>
                <a:cubicBezTo>
                  <a:pt x="2542" y="147"/>
                  <a:pt x="2536" y="145"/>
                  <a:pt x="2533" y="140"/>
                </a:cubicBezTo>
                <a:cubicBezTo>
                  <a:pt x="2531" y="137"/>
                  <a:pt x="2529" y="132"/>
                  <a:pt x="2528" y="125"/>
                </a:cubicBezTo>
                <a:cubicBezTo>
                  <a:pt x="2528" y="118"/>
                  <a:pt x="2525" y="112"/>
                  <a:pt x="2521" y="108"/>
                </a:cubicBezTo>
                <a:cubicBezTo>
                  <a:pt x="2516" y="104"/>
                  <a:pt x="2510" y="103"/>
                  <a:pt x="2503" y="103"/>
                </a:cubicBezTo>
                <a:cubicBezTo>
                  <a:pt x="2490" y="103"/>
                  <a:pt x="2480" y="107"/>
                  <a:pt x="2472" y="116"/>
                </a:cubicBezTo>
                <a:cubicBezTo>
                  <a:pt x="2462" y="129"/>
                  <a:pt x="2457" y="145"/>
                  <a:pt x="2457" y="165"/>
                </a:cubicBezTo>
                <a:cubicBezTo>
                  <a:pt x="2457" y="185"/>
                  <a:pt x="2462" y="204"/>
                  <a:pt x="2472" y="219"/>
                </a:cubicBezTo>
                <a:cubicBezTo>
                  <a:pt x="2482" y="235"/>
                  <a:pt x="2496" y="243"/>
                  <a:pt x="2513" y="243"/>
                </a:cubicBezTo>
                <a:cubicBezTo>
                  <a:pt x="2525" y="243"/>
                  <a:pt x="2536" y="239"/>
                  <a:pt x="2546" y="230"/>
                </a:cubicBezTo>
                <a:cubicBezTo>
                  <a:pt x="2553" y="224"/>
                  <a:pt x="2560" y="214"/>
                  <a:pt x="2566" y="199"/>
                </a:cubicBezTo>
                <a:lnTo>
                  <a:pt x="2572" y="202"/>
                </a:lnTo>
                <a:cubicBezTo>
                  <a:pt x="2567" y="224"/>
                  <a:pt x="2558" y="242"/>
                  <a:pt x="2544" y="254"/>
                </a:cubicBezTo>
                <a:cubicBezTo>
                  <a:pt x="2531" y="266"/>
                  <a:pt x="2516" y="272"/>
                  <a:pt x="2500" y="272"/>
                </a:cubicBezTo>
                <a:cubicBezTo>
                  <a:pt x="2480" y="272"/>
                  <a:pt x="2463" y="264"/>
                  <a:pt x="2449" y="247"/>
                </a:cubicBezTo>
                <a:cubicBezTo>
                  <a:pt x="2434" y="231"/>
                  <a:pt x="2427" y="209"/>
                  <a:pt x="2427" y="181"/>
                </a:cubicBezTo>
                <a:cubicBezTo>
                  <a:pt x="2427" y="154"/>
                  <a:pt x="2435" y="132"/>
                  <a:pt x="2451" y="115"/>
                </a:cubicBezTo>
                <a:cubicBezTo>
                  <a:pt x="2467" y="98"/>
                  <a:pt x="2486" y="90"/>
                  <a:pt x="2509" y="90"/>
                </a:cubicBezTo>
                <a:close/>
                <a:moveTo>
                  <a:pt x="1709" y="90"/>
                </a:moveTo>
                <a:lnTo>
                  <a:pt x="1717" y="90"/>
                </a:lnTo>
                <a:lnTo>
                  <a:pt x="1717" y="228"/>
                </a:lnTo>
                <a:cubicBezTo>
                  <a:pt x="1717" y="239"/>
                  <a:pt x="1718" y="246"/>
                  <a:pt x="1719" y="249"/>
                </a:cubicBezTo>
                <a:cubicBezTo>
                  <a:pt x="1721" y="253"/>
                  <a:pt x="1723" y="256"/>
                  <a:pt x="1726" y="257"/>
                </a:cubicBezTo>
                <a:cubicBezTo>
                  <a:pt x="1729" y="259"/>
                  <a:pt x="1735" y="260"/>
                  <a:pt x="1743" y="260"/>
                </a:cubicBezTo>
                <a:lnTo>
                  <a:pt x="1743" y="267"/>
                </a:lnTo>
                <a:lnTo>
                  <a:pt x="1660" y="267"/>
                </a:lnTo>
                <a:lnTo>
                  <a:pt x="1660" y="260"/>
                </a:lnTo>
                <a:cubicBezTo>
                  <a:pt x="1668" y="260"/>
                  <a:pt x="1674" y="259"/>
                  <a:pt x="1677" y="258"/>
                </a:cubicBezTo>
                <a:cubicBezTo>
                  <a:pt x="1679" y="256"/>
                  <a:pt x="1682" y="253"/>
                  <a:pt x="1683" y="250"/>
                </a:cubicBezTo>
                <a:cubicBezTo>
                  <a:pt x="1685" y="246"/>
                  <a:pt x="1686" y="239"/>
                  <a:pt x="1686" y="228"/>
                </a:cubicBezTo>
                <a:lnTo>
                  <a:pt x="1686" y="162"/>
                </a:lnTo>
                <a:cubicBezTo>
                  <a:pt x="1686" y="143"/>
                  <a:pt x="1685" y="131"/>
                  <a:pt x="1684" y="126"/>
                </a:cubicBezTo>
                <a:cubicBezTo>
                  <a:pt x="1683" y="122"/>
                  <a:pt x="1682" y="119"/>
                  <a:pt x="1680" y="117"/>
                </a:cubicBezTo>
                <a:cubicBezTo>
                  <a:pt x="1678" y="116"/>
                  <a:pt x="1676" y="115"/>
                  <a:pt x="1672" y="115"/>
                </a:cubicBezTo>
                <a:cubicBezTo>
                  <a:pt x="1669" y="115"/>
                  <a:pt x="1665" y="116"/>
                  <a:pt x="1660" y="118"/>
                </a:cubicBezTo>
                <a:lnTo>
                  <a:pt x="1657" y="111"/>
                </a:lnTo>
                <a:lnTo>
                  <a:pt x="1709" y="90"/>
                </a:lnTo>
                <a:close/>
                <a:moveTo>
                  <a:pt x="1166" y="90"/>
                </a:moveTo>
                <a:cubicBezTo>
                  <a:pt x="1192" y="90"/>
                  <a:pt x="1213" y="100"/>
                  <a:pt x="1228" y="120"/>
                </a:cubicBezTo>
                <a:cubicBezTo>
                  <a:pt x="1242" y="136"/>
                  <a:pt x="1248" y="156"/>
                  <a:pt x="1248" y="178"/>
                </a:cubicBezTo>
                <a:cubicBezTo>
                  <a:pt x="1248" y="193"/>
                  <a:pt x="1245" y="209"/>
                  <a:pt x="1237" y="224"/>
                </a:cubicBezTo>
                <a:cubicBezTo>
                  <a:pt x="1230" y="240"/>
                  <a:pt x="1220" y="252"/>
                  <a:pt x="1207" y="260"/>
                </a:cubicBezTo>
                <a:cubicBezTo>
                  <a:pt x="1194" y="268"/>
                  <a:pt x="1180" y="272"/>
                  <a:pt x="1164" y="272"/>
                </a:cubicBezTo>
                <a:cubicBezTo>
                  <a:pt x="1138" y="272"/>
                  <a:pt x="1117" y="262"/>
                  <a:pt x="1102" y="241"/>
                </a:cubicBezTo>
                <a:cubicBezTo>
                  <a:pt x="1089" y="224"/>
                  <a:pt x="1083" y="204"/>
                  <a:pt x="1083" y="183"/>
                </a:cubicBezTo>
                <a:cubicBezTo>
                  <a:pt x="1083" y="167"/>
                  <a:pt x="1087" y="151"/>
                  <a:pt x="1094" y="136"/>
                </a:cubicBezTo>
                <a:cubicBezTo>
                  <a:pt x="1102" y="120"/>
                  <a:pt x="1113" y="109"/>
                  <a:pt x="1125" y="101"/>
                </a:cubicBezTo>
                <a:cubicBezTo>
                  <a:pt x="1138" y="94"/>
                  <a:pt x="1152" y="90"/>
                  <a:pt x="1166" y="90"/>
                </a:cubicBezTo>
                <a:close/>
                <a:moveTo>
                  <a:pt x="2222" y="20"/>
                </a:moveTo>
                <a:cubicBezTo>
                  <a:pt x="2214" y="20"/>
                  <a:pt x="2206" y="23"/>
                  <a:pt x="2200" y="31"/>
                </a:cubicBezTo>
                <a:cubicBezTo>
                  <a:pt x="2191" y="41"/>
                  <a:pt x="2185" y="58"/>
                  <a:pt x="2181" y="80"/>
                </a:cubicBezTo>
                <a:cubicBezTo>
                  <a:pt x="2178" y="102"/>
                  <a:pt x="2176" y="124"/>
                  <a:pt x="2176" y="146"/>
                </a:cubicBezTo>
                <a:cubicBezTo>
                  <a:pt x="2176" y="181"/>
                  <a:pt x="2181" y="209"/>
                  <a:pt x="2189" y="232"/>
                </a:cubicBezTo>
                <a:cubicBezTo>
                  <a:pt x="2196" y="250"/>
                  <a:pt x="2207" y="259"/>
                  <a:pt x="2221" y="259"/>
                </a:cubicBezTo>
                <a:cubicBezTo>
                  <a:pt x="2228" y="259"/>
                  <a:pt x="2235" y="256"/>
                  <a:pt x="2242" y="250"/>
                </a:cubicBezTo>
                <a:cubicBezTo>
                  <a:pt x="2249" y="244"/>
                  <a:pt x="2255" y="234"/>
                  <a:pt x="2259" y="220"/>
                </a:cubicBezTo>
                <a:cubicBezTo>
                  <a:pt x="2264" y="198"/>
                  <a:pt x="2267" y="168"/>
                  <a:pt x="2267" y="129"/>
                </a:cubicBezTo>
                <a:cubicBezTo>
                  <a:pt x="2267" y="100"/>
                  <a:pt x="2264" y="76"/>
                  <a:pt x="2258" y="56"/>
                </a:cubicBezTo>
                <a:cubicBezTo>
                  <a:pt x="2254" y="42"/>
                  <a:pt x="2248" y="32"/>
                  <a:pt x="2241" y="26"/>
                </a:cubicBezTo>
                <a:cubicBezTo>
                  <a:pt x="2236" y="22"/>
                  <a:pt x="2230" y="20"/>
                  <a:pt x="2222" y="20"/>
                </a:cubicBezTo>
                <a:close/>
                <a:moveTo>
                  <a:pt x="2030" y="20"/>
                </a:moveTo>
                <a:cubicBezTo>
                  <a:pt x="2022" y="20"/>
                  <a:pt x="2014" y="23"/>
                  <a:pt x="2008" y="31"/>
                </a:cubicBezTo>
                <a:cubicBezTo>
                  <a:pt x="1999" y="41"/>
                  <a:pt x="1993" y="58"/>
                  <a:pt x="1989" y="80"/>
                </a:cubicBezTo>
                <a:cubicBezTo>
                  <a:pt x="1986" y="102"/>
                  <a:pt x="1984" y="124"/>
                  <a:pt x="1984" y="146"/>
                </a:cubicBezTo>
                <a:cubicBezTo>
                  <a:pt x="1984" y="181"/>
                  <a:pt x="1989" y="209"/>
                  <a:pt x="1997" y="232"/>
                </a:cubicBezTo>
                <a:cubicBezTo>
                  <a:pt x="2004" y="250"/>
                  <a:pt x="2015" y="259"/>
                  <a:pt x="2029" y="259"/>
                </a:cubicBezTo>
                <a:cubicBezTo>
                  <a:pt x="2036" y="259"/>
                  <a:pt x="2043" y="256"/>
                  <a:pt x="2050" y="250"/>
                </a:cubicBezTo>
                <a:cubicBezTo>
                  <a:pt x="2057" y="244"/>
                  <a:pt x="2063" y="234"/>
                  <a:pt x="2067" y="220"/>
                </a:cubicBezTo>
                <a:cubicBezTo>
                  <a:pt x="2072" y="198"/>
                  <a:pt x="2075" y="168"/>
                  <a:pt x="2075" y="129"/>
                </a:cubicBezTo>
                <a:cubicBezTo>
                  <a:pt x="2075" y="100"/>
                  <a:pt x="2072" y="76"/>
                  <a:pt x="2066" y="56"/>
                </a:cubicBezTo>
                <a:cubicBezTo>
                  <a:pt x="2062" y="42"/>
                  <a:pt x="2056" y="32"/>
                  <a:pt x="2049" y="26"/>
                </a:cubicBezTo>
                <a:cubicBezTo>
                  <a:pt x="2044" y="22"/>
                  <a:pt x="2038" y="20"/>
                  <a:pt x="2030" y="20"/>
                </a:cubicBezTo>
                <a:close/>
                <a:moveTo>
                  <a:pt x="2223" y="7"/>
                </a:moveTo>
                <a:cubicBezTo>
                  <a:pt x="2242" y="7"/>
                  <a:pt x="2260" y="17"/>
                  <a:pt x="2275" y="37"/>
                </a:cubicBezTo>
                <a:cubicBezTo>
                  <a:pt x="2294" y="62"/>
                  <a:pt x="2304" y="95"/>
                  <a:pt x="2304" y="137"/>
                </a:cubicBezTo>
                <a:cubicBezTo>
                  <a:pt x="2304" y="167"/>
                  <a:pt x="2300" y="192"/>
                  <a:pt x="2291" y="212"/>
                </a:cubicBezTo>
                <a:cubicBezTo>
                  <a:pt x="2283" y="233"/>
                  <a:pt x="2272" y="248"/>
                  <a:pt x="2259" y="257"/>
                </a:cubicBezTo>
                <a:cubicBezTo>
                  <a:pt x="2246" y="267"/>
                  <a:pt x="2233" y="271"/>
                  <a:pt x="2221" y="271"/>
                </a:cubicBezTo>
                <a:cubicBezTo>
                  <a:pt x="2196" y="271"/>
                  <a:pt x="2176" y="257"/>
                  <a:pt x="2160" y="228"/>
                </a:cubicBezTo>
                <a:cubicBezTo>
                  <a:pt x="2146" y="204"/>
                  <a:pt x="2140" y="175"/>
                  <a:pt x="2140" y="141"/>
                </a:cubicBezTo>
                <a:cubicBezTo>
                  <a:pt x="2140" y="112"/>
                  <a:pt x="2144" y="87"/>
                  <a:pt x="2153" y="66"/>
                </a:cubicBezTo>
                <a:cubicBezTo>
                  <a:pt x="2162" y="45"/>
                  <a:pt x="2173" y="30"/>
                  <a:pt x="2188" y="19"/>
                </a:cubicBezTo>
                <a:cubicBezTo>
                  <a:pt x="2199" y="11"/>
                  <a:pt x="2211" y="7"/>
                  <a:pt x="2223" y="7"/>
                </a:cubicBezTo>
                <a:close/>
                <a:moveTo>
                  <a:pt x="2031" y="7"/>
                </a:moveTo>
                <a:cubicBezTo>
                  <a:pt x="2050" y="7"/>
                  <a:pt x="2068" y="17"/>
                  <a:pt x="2083" y="37"/>
                </a:cubicBezTo>
                <a:cubicBezTo>
                  <a:pt x="2102" y="62"/>
                  <a:pt x="2112" y="95"/>
                  <a:pt x="2112" y="137"/>
                </a:cubicBezTo>
                <a:cubicBezTo>
                  <a:pt x="2112" y="167"/>
                  <a:pt x="2108" y="192"/>
                  <a:pt x="2099" y="212"/>
                </a:cubicBezTo>
                <a:cubicBezTo>
                  <a:pt x="2091" y="233"/>
                  <a:pt x="2080" y="248"/>
                  <a:pt x="2067" y="257"/>
                </a:cubicBezTo>
                <a:cubicBezTo>
                  <a:pt x="2054" y="267"/>
                  <a:pt x="2041" y="271"/>
                  <a:pt x="2029" y="271"/>
                </a:cubicBezTo>
                <a:cubicBezTo>
                  <a:pt x="2004" y="271"/>
                  <a:pt x="1984" y="257"/>
                  <a:pt x="1968" y="228"/>
                </a:cubicBezTo>
                <a:cubicBezTo>
                  <a:pt x="1954" y="204"/>
                  <a:pt x="1948" y="175"/>
                  <a:pt x="1948" y="141"/>
                </a:cubicBezTo>
                <a:cubicBezTo>
                  <a:pt x="1948" y="112"/>
                  <a:pt x="1952" y="87"/>
                  <a:pt x="1961" y="66"/>
                </a:cubicBezTo>
                <a:cubicBezTo>
                  <a:pt x="1970" y="45"/>
                  <a:pt x="1981" y="30"/>
                  <a:pt x="1996" y="19"/>
                </a:cubicBezTo>
                <a:cubicBezTo>
                  <a:pt x="2007" y="11"/>
                  <a:pt x="2019" y="7"/>
                  <a:pt x="2031" y="7"/>
                </a:cubicBezTo>
                <a:close/>
                <a:moveTo>
                  <a:pt x="1849" y="7"/>
                </a:moveTo>
                <a:lnTo>
                  <a:pt x="1855" y="7"/>
                </a:lnTo>
                <a:lnTo>
                  <a:pt x="1855" y="222"/>
                </a:lnTo>
                <a:cubicBezTo>
                  <a:pt x="1855" y="236"/>
                  <a:pt x="1855" y="245"/>
                  <a:pt x="1857" y="249"/>
                </a:cubicBezTo>
                <a:cubicBezTo>
                  <a:pt x="1858" y="252"/>
                  <a:pt x="1860" y="255"/>
                  <a:pt x="1864" y="257"/>
                </a:cubicBezTo>
                <a:cubicBezTo>
                  <a:pt x="1868" y="259"/>
                  <a:pt x="1875" y="260"/>
                  <a:pt x="1887" y="260"/>
                </a:cubicBezTo>
                <a:lnTo>
                  <a:pt x="1887" y="267"/>
                </a:lnTo>
                <a:lnTo>
                  <a:pt x="1791" y="267"/>
                </a:lnTo>
                <a:lnTo>
                  <a:pt x="1791" y="260"/>
                </a:lnTo>
                <a:cubicBezTo>
                  <a:pt x="1803" y="260"/>
                  <a:pt x="1811" y="259"/>
                  <a:pt x="1815" y="257"/>
                </a:cubicBezTo>
                <a:cubicBezTo>
                  <a:pt x="1818" y="255"/>
                  <a:pt x="1820" y="253"/>
                  <a:pt x="1822" y="249"/>
                </a:cubicBezTo>
                <a:cubicBezTo>
                  <a:pt x="1823" y="246"/>
                  <a:pt x="1824" y="237"/>
                  <a:pt x="1824" y="222"/>
                </a:cubicBezTo>
                <a:lnTo>
                  <a:pt x="1824" y="85"/>
                </a:lnTo>
                <a:cubicBezTo>
                  <a:pt x="1824" y="66"/>
                  <a:pt x="1823" y="54"/>
                  <a:pt x="1822" y="49"/>
                </a:cubicBezTo>
                <a:cubicBezTo>
                  <a:pt x="1821" y="45"/>
                  <a:pt x="1820" y="42"/>
                  <a:pt x="1817" y="40"/>
                </a:cubicBezTo>
                <a:cubicBezTo>
                  <a:pt x="1815" y="38"/>
                  <a:pt x="1812" y="37"/>
                  <a:pt x="1809" y="37"/>
                </a:cubicBezTo>
                <a:cubicBezTo>
                  <a:pt x="1804" y="37"/>
                  <a:pt x="1798" y="39"/>
                  <a:pt x="1790" y="43"/>
                </a:cubicBezTo>
                <a:lnTo>
                  <a:pt x="1787" y="37"/>
                </a:lnTo>
                <a:lnTo>
                  <a:pt x="1849" y="7"/>
                </a:lnTo>
                <a:close/>
                <a:moveTo>
                  <a:pt x="1701" y="0"/>
                </a:moveTo>
                <a:cubicBezTo>
                  <a:pt x="1707" y="0"/>
                  <a:pt x="1711" y="2"/>
                  <a:pt x="1715" y="6"/>
                </a:cubicBezTo>
                <a:cubicBezTo>
                  <a:pt x="1719" y="9"/>
                  <a:pt x="1720" y="14"/>
                  <a:pt x="1720" y="19"/>
                </a:cubicBezTo>
                <a:cubicBezTo>
                  <a:pt x="1720" y="24"/>
                  <a:pt x="1719" y="29"/>
                  <a:pt x="1715" y="33"/>
                </a:cubicBezTo>
                <a:cubicBezTo>
                  <a:pt x="1711" y="36"/>
                  <a:pt x="1707" y="38"/>
                  <a:pt x="1701" y="38"/>
                </a:cubicBezTo>
                <a:cubicBezTo>
                  <a:pt x="1696" y="38"/>
                  <a:pt x="1692" y="36"/>
                  <a:pt x="1688" y="33"/>
                </a:cubicBezTo>
                <a:cubicBezTo>
                  <a:pt x="1684" y="29"/>
                  <a:pt x="1682" y="24"/>
                  <a:pt x="1682" y="19"/>
                </a:cubicBezTo>
                <a:cubicBezTo>
                  <a:pt x="1682" y="14"/>
                  <a:pt x="1684" y="9"/>
                  <a:pt x="1688" y="6"/>
                </a:cubicBezTo>
                <a:cubicBezTo>
                  <a:pt x="1692" y="2"/>
                  <a:pt x="1696" y="0"/>
                  <a:pt x="1701" y="0"/>
                </a:cubicBezTo>
                <a:close/>
              </a:path>
            </a:pathLst>
          </a:custGeom>
          <a:solidFill>
            <a:srgbClr val="F2F2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66749" y="580873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演示：杠杆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19" name="ShockwaveFlash1" r:id="rId2" imgW="7729560" imgH="4519440"/>
        </mc:Choice>
        <mc:Fallback>
          <p:control name="ShockwaveFlash1" r:id="rId2" imgW="7729560" imgH="451944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063552" y="1124744"/>
                  <a:ext cx="7729944" cy="4520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16541" y="1194573"/>
            <a:ext cx="6155267" cy="5539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杠杆是最简单的机械之一</a:t>
            </a:r>
          </a:p>
        </p:txBody>
      </p:sp>
      <p:pic>
        <p:nvPicPr>
          <p:cNvPr id="3" name="Picture 6" descr="C:\Users\Administrator\Desktop\timg (1).jpgtimg (1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3615" y="1750695"/>
            <a:ext cx="38735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Administrator\Desktop\jiandao.pngjianda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9130" y="2282825"/>
            <a:ext cx="460502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0"/>
          <p:cNvGrpSpPr/>
          <p:nvPr/>
        </p:nvGrpSpPr>
        <p:grpSpPr>
          <a:xfrm>
            <a:off x="1308100" y="2531110"/>
            <a:ext cx="3887470" cy="3202305"/>
            <a:chOff x="2060" y="3986"/>
            <a:chExt cx="6122" cy="5043"/>
          </a:xfrm>
        </p:grpSpPr>
        <p:sp>
          <p:nvSpPr>
            <p:cNvPr id="5" name="椭圆 4"/>
            <p:cNvSpPr/>
            <p:nvPr/>
          </p:nvSpPr>
          <p:spPr>
            <a:xfrm>
              <a:off x="4676" y="5809"/>
              <a:ext cx="227" cy="22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78" y="6089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动力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2060" y="8207"/>
              <a:ext cx="227" cy="22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87" y="8207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阻力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6405" y="4283"/>
              <a:ext cx="227" cy="22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74" y="3986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支点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39380" y="1910080"/>
            <a:ext cx="4038600" cy="1915160"/>
            <a:chOff x="4218" y="6452"/>
            <a:chExt cx="6360" cy="3016"/>
          </a:xfrm>
        </p:grpSpPr>
        <p:sp>
          <p:nvSpPr>
            <p:cNvPr id="14" name="椭圆 13"/>
            <p:cNvSpPr/>
            <p:nvPr/>
          </p:nvSpPr>
          <p:spPr>
            <a:xfrm>
              <a:off x="5595" y="9156"/>
              <a:ext cx="227" cy="22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218" y="8646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动力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9036" y="7274"/>
              <a:ext cx="227" cy="22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170" y="6452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阻力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7282" y="8728"/>
              <a:ext cx="227" cy="227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28" y="8646"/>
              <a:ext cx="14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rgbClr val="0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支点</a:t>
              </a:r>
            </a:p>
          </p:txBody>
        </p:sp>
      </p:grpSp>
      <p:grpSp>
        <p:nvGrpSpPr>
          <p:cNvPr id="20" name="组合 9"/>
          <p:cNvGrpSpPr/>
          <p:nvPr/>
        </p:nvGrpSpPr>
        <p:grpSpPr bwMode="auto"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21" name="组合 10"/>
            <p:cNvGrpSpPr/>
            <p:nvPr/>
          </p:nvGrpSpPr>
          <p:grpSpPr bwMode="auto"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8080"/>
                  </a:solidFill>
                  <a:latin typeface="微软雅黑" panose="020B0503020204020204" pitchFamily="34" charset="-122"/>
                </a:rPr>
                <a:t>杠杆五要素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yans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9480" y="956310"/>
            <a:ext cx="9458325" cy="4514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66310" y="3014345"/>
            <a:ext cx="19469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spc="20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O</a:t>
            </a:r>
            <a:r>
              <a:rPr lang="en-US" altLang="zh-CN" sz="3200" spc="20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(</a:t>
            </a:r>
            <a:r>
              <a:rPr lang="zh-CN" altLang="en-US" sz="3200" b="1" spc="20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 charset="0"/>
              </a:rPr>
              <a:t>支点</a:t>
            </a:r>
            <a:r>
              <a:rPr lang="en-US" altLang="zh-CN" sz="3200" spc="20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22155" y="2898775"/>
            <a:ext cx="21348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spc="200" dirty="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F</a:t>
            </a:r>
            <a:r>
              <a:rPr lang="en-US" altLang="zh-CN" sz="4800" i="1" spc="200" baseline="-25000" dirty="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1</a:t>
            </a:r>
            <a:r>
              <a:rPr lang="en-US" altLang="zh-CN" sz="3200" spc="200" dirty="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(</a:t>
            </a:r>
            <a:r>
              <a:rPr lang="zh-CN" altLang="en-US" sz="3200" b="1" spc="2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 charset="0"/>
              </a:rPr>
              <a:t>动力</a:t>
            </a:r>
            <a:r>
              <a:rPr lang="en-US" altLang="zh-CN" sz="3200" spc="200" dirty="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)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9587230" y="2867660"/>
            <a:ext cx="0" cy="1033780"/>
          </a:xfrm>
          <a:prstGeom prst="straightConnector1">
            <a:avLst/>
          </a:prstGeom>
          <a:ln w="63500">
            <a:solidFill>
              <a:srgbClr val="FF0000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048635" y="4636770"/>
            <a:ext cx="0" cy="2002790"/>
          </a:xfrm>
          <a:prstGeom prst="straightConnector1">
            <a:avLst/>
          </a:prstGeom>
          <a:ln w="63500">
            <a:solidFill>
              <a:srgbClr val="FF0000"/>
            </a:solidFill>
            <a:headEnd type="oval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4550" y="4808220"/>
            <a:ext cx="22110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i="1" spc="300" dirty="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F</a:t>
            </a:r>
            <a:r>
              <a:rPr lang="en-US" altLang="zh-CN" sz="4800" i="1" spc="300" baseline="-25000" dirty="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2</a:t>
            </a:r>
            <a:r>
              <a:rPr lang="en-US" altLang="zh-CN" sz="3200" spc="300" dirty="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(</a:t>
            </a:r>
            <a:r>
              <a:rPr lang="zh-CN" altLang="en-US" sz="3200" b="1" spc="300" dirty="0">
                <a:solidFill>
                  <a:srgbClr val="FF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 charset="0"/>
              </a:rPr>
              <a:t>阻力</a:t>
            </a:r>
            <a:r>
              <a:rPr lang="en-US" altLang="zh-CN" sz="3200" spc="300" dirty="0">
                <a:solidFill>
                  <a:srgbClr val="FF000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)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048000" y="2462530"/>
            <a:ext cx="0" cy="2033270"/>
          </a:xfrm>
          <a:prstGeom prst="line">
            <a:avLst/>
          </a:prstGeom>
          <a:ln w="3492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9587230" y="3921760"/>
            <a:ext cx="0" cy="1539875"/>
          </a:xfrm>
          <a:prstGeom prst="line">
            <a:avLst/>
          </a:prstGeom>
          <a:ln w="3492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969510" y="4159250"/>
            <a:ext cx="4580890" cy="0"/>
          </a:xfrm>
          <a:prstGeom prst="line">
            <a:avLst/>
          </a:prstGeom>
          <a:ln w="34925" cmpd="sng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022600" y="4159250"/>
            <a:ext cx="1743710" cy="0"/>
          </a:xfrm>
          <a:prstGeom prst="line">
            <a:avLst/>
          </a:prstGeom>
          <a:ln w="34925" cmpd="sng">
            <a:solidFill>
              <a:srgbClr val="FF000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 15"/>
          <p:cNvSpPr/>
          <p:nvPr/>
        </p:nvSpPr>
        <p:spPr>
          <a:xfrm flipV="1">
            <a:off x="3075940" y="4179570"/>
            <a:ext cx="281940" cy="281940"/>
          </a:xfrm>
          <a:custGeom>
            <a:avLst/>
            <a:gdLst>
              <a:gd name="connsiteX0" fmla="*/ 0 w 908"/>
              <a:gd name="connsiteY0" fmla="*/ 0 h 908"/>
              <a:gd name="connsiteX1" fmla="*/ 908 w 908"/>
              <a:gd name="connsiteY1" fmla="*/ 0 h 908"/>
              <a:gd name="connsiteX2" fmla="*/ 908 w 908"/>
              <a:gd name="connsiteY2" fmla="*/ 908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" h="908">
                <a:moveTo>
                  <a:pt x="0" y="0"/>
                </a:moveTo>
                <a:lnTo>
                  <a:pt x="908" y="0"/>
                </a:lnTo>
                <a:lnTo>
                  <a:pt x="908" y="908"/>
                </a:lnTo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10800000" flipV="1">
            <a:off x="9305290" y="3877310"/>
            <a:ext cx="281940" cy="281940"/>
          </a:xfrm>
          <a:custGeom>
            <a:avLst/>
            <a:gdLst>
              <a:gd name="connsiteX0" fmla="*/ 0 w 908"/>
              <a:gd name="connsiteY0" fmla="*/ 0 h 908"/>
              <a:gd name="connsiteX1" fmla="*/ 908 w 908"/>
              <a:gd name="connsiteY1" fmla="*/ 0 h 908"/>
              <a:gd name="connsiteX2" fmla="*/ 908 w 908"/>
              <a:gd name="connsiteY2" fmla="*/ 908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" h="908">
                <a:moveTo>
                  <a:pt x="0" y="0"/>
                </a:moveTo>
                <a:lnTo>
                  <a:pt x="908" y="0"/>
                </a:lnTo>
                <a:lnTo>
                  <a:pt x="908" y="908"/>
                </a:lnTo>
              </a:path>
            </a:pathLst>
          </a:cu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 rot="16200000" flipV="1">
            <a:off x="7011035" y="2056765"/>
            <a:ext cx="391160" cy="4687570"/>
          </a:xfrm>
          <a:prstGeom prst="leftBrace">
            <a:avLst>
              <a:gd name="adj1" fmla="val 42058"/>
              <a:gd name="adj2" fmla="val 50532"/>
            </a:avLst>
          </a:prstGeom>
          <a:ln w="31750" cap="rnd">
            <a:solidFill>
              <a:srgbClr val="0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102610" y="3039745"/>
            <a:ext cx="17602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spc="300" dirty="0">
                <a:solidFill>
                  <a:srgbClr val="00808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l</a:t>
            </a:r>
            <a:r>
              <a:rPr lang="en-US" altLang="zh-CN" sz="3600" i="1" spc="300" baseline="-25000" dirty="0">
                <a:solidFill>
                  <a:srgbClr val="00808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2</a:t>
            </a:r>
            <a:r>
              <a:rPr lang="en-US" altLang="zh-CN" sz="2000" spc="300" dirty="0">
                <a:solidFill>
                  <a:srgbClr val="00808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(</a:t>
            </a:r>
            <a:r>
              <a:rPr lang="zh-CN" altLang="en-US" sz="2000" b="1" spc="300" dirty="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 charset="0"/>
              </a:rPr>
              <a:t>阻力臂</a:t>
            </a:r>
            <a:r>
              <a:rPr lang="en-US" altLang="zh-CN" sz="2000" spc="300" dirty="0">
                <a:solidFill>
                  <a:srgbClr val="00808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82385" y="4543425"/>
            <a:ext cx="17602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i="1" spc="300">
                <a:solidFill>
                  <a:srgbClr val="00808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l</a:t>
            </a:r>
            <a:r>
              <a:rPr lang="en-US" altLang="zh-CN" sz="3600" i="1" spc="300" baseline="-25000">
                <a:solidFill>
                  <a:srgbClr val="00808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1</a:t>
            </a:r>
            <a:r>
              <a:rPr lang="en-US" altLang="zh-CN" sz="2000" spc="300">
                <a:solidFill>
                  <a:srgbClr val="00808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(</a:t>
            </a:r>
            <a:r>
              <a:rPr lang="zh-CN" altLang="en-US" sz="2000" b="1" spc="300">
                <a:solidFill>
                  <a:srgbClr val="00808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Black" panose="020B0A04020102020204" charset="0"/>
              </a:rPr>
              <a:t>动力臂</a:t>
            </a:r>
            <a:r>
              <a:rPr lang="en-US" altLang="zh-CN" sz="2000" spc="300">
                <a:solidFill>
                  <a:srgbClr val="008080"/>
                </a:solidFill>
                <a:uFillTx/>
                <a:latin typeface="Arial Black" panose="020B0A04020102020204" charset="0"/>
                <a:cs typeface="Arial Black" panose="020B0A04020102020204" charset="0"/>
              </a:rPr>
              <a:t>)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5296535" y="302895"/>
            <a:ext cx="4457065" cy="2853690"/>
            <a:chOff x="8341" y="477"/>
            <a:chExt cx="7019" cy="4494"/>
          </a:xfrm>
        </p:grpSpPr>
        <p:sp>
          <p:nvSpPr>
            <p:cNvPr id="23" name="任意多边形 22"/>
            <p:cNvSpPr/>
            <p:nvPr/>
          </p:nvSpPr>
          <p:spPr>
            <a:xfrm>
              <a:off x="8341" y="1231"/>
              <a:ext cx="7019" cy="3740"/>
            </a:xfrm>
            <a:custGeom>
              <a:avLst/>
              <a:gdLst>
                <a:gd name="connsiteX0" fmla="*/ 0 w 7019"/>
                <a:gd name="connsiteY0" fmla="*/ 3740 h 3740"/>
                <a:gd name="connsiteX1" fmla="*/ 1250 w 7019"/>
                <a:gd name="connsiteY1" fmla="*/ 57 h 3740"/>
                <a:gd name="connsiteX2" fmla="*/ 7019 w 7019"/>
                <a:gd name="connsiteY2" fmla="*/ 0 h 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9" h="3740">
                  <a:moveTo>
                    <a:pt x="0" y="3740"/>
                  </a:moveTo>
                  <a:lnTo>
                    <a:pt x="1250" y="57"/>
                  </a:lnTo>
                  <a:lnTo>
                    <a:pt x="7019" y="0"/>
                  </a:lnTo>
                </a:path>
              </a:pathLst>
            </a:cu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68" y="477"/>
              <a:ext cx="508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杠杆绕着转动的固定点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13220" y="5244465"/>
            <a:ext cx="2915920" cy="1419225"/>
            <a:chOff x="10572" y="8259"/>
            <a:chExt cx="4592" cy="2235"/>
          </a:xfrm>
        </p:grpSpPr>
        <p:sp>
          <p:nvSpPr>
            <p:cNvPr id="25" name="任意多边形 24"/>
            <p:cNvSpPr/>
            <p:nvPr/>
          </p:nvSpPr>
          <p:spPr>
            <a:xfrm>
              <a:off x="10572" y="8259"/>
              <a:ext cx="3260" cy="1620"/>
            </a:xfrm>
            <a:custGeom>
              <a:avLst/>
              <a:gdLst>
                <a:gd name="connsiteX0" fmla="*/ 0 w 3260"/>
                <a:gd name="connsiteY0" fmla="*/ 0 h 2100"/>
                <a:gd name="connsiteX1" fmla="*/ 510 w 3260"/>
                <a:gd name="connsiteY1" fmla="*/ 2100 h 2100"/>
                <a:gd name="connsiteX2" fmla="*/ 3260 w 3260"/>
                <a:gd name="connsiteY2" fmla="*/ 2061 h 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0" h="2100">
                  <a:moveTo>
                    <a:pt x="0" y="0"/>
                  </a:moveTo>
                  <a:lnTo>
                    <a:pt x="510" y="2100"/>
                  </a:lnTo>
                  <a:lnTo>
                    <a:pt x="3260" y="2061"/>
                  </a:lnTo>
                </a:path>
              </a:pathLst>
            </a:cu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036" y="9187"/>
              <a:ext cx="412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支点到动力作用线</a:t>
              </a:r>
            </a:p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的垂直距离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78610" y="1297305"/>
            <a:ext cx="2621280" cy="1889125"/>
            <a:chOff x="2486" y="2043"/>
            <a:chExt cx="4128" cy="2975"/>
          </a:xfrm>
        </p:grpSpPr>
        <p:sp>
          <p:nvSpPr>
            <p:cNvPr id="27" name="任意多边形 26"/>
            <p:cNvSpPr/>
            <p:nvPr/>
          </p:nvSpPr>
          <p:spPr>
            <a:xfrm>
              <a:off x="3442" y="2693"/>
              <a:ext cx="2880" cy="2325"/>
            </a:xfrm>
            <a:custGeom>
              <a:avLst/>
              <a:gdLst>
                <a:gd name="connisteX0" fmla="*/ 1828800 w 1828800"/>
                <a:gd name="connsiteY0" fmla="*/ 1485900 h 1485900"/>
                <a:gd name="connisteX1" fmla="*/ 1428750 w 1828800"/>
                <a:gd name="connsiteY1" fmla="*/ 0 h 1485900"/>
                <a:gd name="connisteX2" fmla="*/ 0 w 1828800"/>
                <a:gd name="connsiteY2" fmla="*/ 0 h 14859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828800" h="1485900">
                  <a:moveTo>
                    <a:pt x="1828800" y="1485900"/>
                  </a:moveTo>
                  <a:lnTo>
                    <a:pt x="1428750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86" y="2043"/>
              <a:ext cx="412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支点到阻力作用线</a:t>
              </a:r>
            </a:p>
            <a:p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的垂直距离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9938067" y="2197879"/>
            <a:ext cx="185832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使杠杆转动的力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50545" y="5582285"/>
            <a:ext cx="2214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阻碍杠杆转动的力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550400" y="3839845"/>
            <a:ext cx="551815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动力作用线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497455" y="2487295"/>
            <a:ext cx="551815" cy="1615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阻力作用线</a:t>
            </a:r>
          </a:p>
        </p:txBody>
      </p:sp>
      <p:sp>
        <p:nvSpPr>
          <p:cNvPr id="11" name="椭圆 10"/>
          <p:cNvSpPr/>
          <p:nvPr/>
        </p:nvSpPr>
        <p:spPr>
          <a:xfrm>
            <a:off x="4766310" y="4057650"/>
            <a:ext cx="203200" cy="203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左大括号 1"/>
          <p:cNvSpPr/>
          <p:nvPr/>
        </p:nvSpPr>
        <p:spPr>
          <a:xfrm rot="5400000">
            <a:off x="3759835" y="3055620"/>
            <a:ext cx="391160" cy="1815465"/>
          </a:xfrm>
          <a:prstGeom prst="leftBrace">
            <a:avLst>
              <a:gd name="adj1" fmla="val 42058"/>
              <a:gd name="adj2" fmla="val 50532"/>
            </a:avLst>
          </a:prstGeom>
          <a:ln w="31750" cap="rnd">
            <a:solidFill>
              <a:srgbClr val="0080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 animBg="1"/>
      <p:bldP spid="17" grpId="0" animBg="1"/>
      <p:bldP spid="19" grpId="0" bldLvl="0" animBg="1"/>
      <p:bldP spid="20" grpId="0"/>
      <p:bldP spid="21" grpId="0"/>
      <p:bldP spid="29" grpId="0"/>
      <p:bldP spid="30" grpId="0"/>
      <p:bldP spid="31" grpId="0"/>
      <p:bldP spid="32" grpId="0"/>
      <p:bldP spid="11" grpId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6b52936-444f-4529-b151-473e9a3e5049}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1480</Words>
  <Application>Microsoft Office PowerPoint</Application>
  <PresentationFormat>宽屏</PresentationFormat>
  <Paragraphs>233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黑体</vt:lpstr>
      <vt:lpstr>楷体_GB2312</vt:lpstr>
      <vt:lpstr>思源宋体 CN</vt:lpstr>
      <vt:lpstr>微软雅黑</vt:lpstr>
      <vt:lpstr>Arial</vt:lpstr>
      <vt:lpstr>Arial Black</vt:lpstr>
      <vt:lpstr>Calibri</vt:lpstr>
      <vt:lpstr>Calibri Light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TWJ</cp:lastModifiedBy>
  <cp:revision>394</cp:revision>
  <dcterms:created xsi:type="dcterms:W3CDTF">2015-07-09T08:14:00Z</dcterms:created>
  <dcterms:modified xsi:type="dcterms:W3CDTF">2021-09-14T06:40:24Z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2052-11.1.0.10214</vt:lpwstr>
  </property>
</Properties>
</file>