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xml" ContentType="application/vnd.openxmlformats-officedocument.presentationml.tags+xml"/>
  <Override PartName="/ppt/notesSlides/notesSlide4.xml" ContentType="application/vnd.openxmlformats-officedocument.presentationml.notesSlide+xml"/>
  <Override PartName="/ppt/tags/tag3.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4.xml" ContentType="application/vnd.openxmlformats-officedocument.presentationml.tags+xml"/>
  <Override PartName="/ppt/notesSlides/notesSlide12.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8"/>
  </p:notesMasterIdLst>
  <p:handoutMasterIdLst>
    <p:handoutMasterId r:id="rId49"/>
  </p:handoutMasterIdLst>
  <p:sldIdLst>
    <p:sldId id="703" r:id="rId2"/>
    <p:sldId id="715" r:id="rId3"/>
    <p:sldId id="738" r:id="rId4"/>
    <p:sldId id="774" r:id="rId5"/>
    <p:sldId id="787" r:id="rId6"/>
    <p:sldId id="732" r:id="rId7"/>
    <p:sldId id="766" r:id="rId8"/>
    <p:sldId id="788" r:id="rId9"/>
    <p:sldId id="740" r:id="rId10"/>
    <p:sldId id="789" r:id="rId11"/>
    <p:sldId id="790" r:id="rId12"/>
    <p:sldId id="767" r:id="rId13"/>
    <p:sldId id="733" r:id="rId14"/>
    <p:sldId id="791" r:id="rId15"/>
    <p:sldId id="742" r:id="rId16"/>
    <p:sldId id="723" r:id="rId17"/>
    <p:sldId id="743" r:id="rId18"/>
    <p:sldId id="769" r:id="rId19"/>
    <p:sldId id="744" r:id="rId20"/>
    <p:sldId id="745" r:id="rId21"/>
    <p:sldId id="747" r:id="rId22"/>
    <p:sldId id="751" r:id="rId23"/>
    <p:sldId id="752" r:id="rId24"/>
    <p:sldId id="753" r:id="rId25"/>
    <p:sldId id="777" r:id="rId26"/>
    <p:sldId id="778" r:id="rId27"/>
    <p:sldId id="792" r:id="rId28"/>
    <p:sldId id="779" r:id="rId29"/>
    <p:sldId id="748" r:id="rId30"/>
    <p:sldId id="749" r:id="rId31"/>
    <p:sldId id="750" r:id="rId32"/>
    <p:sldId id="754" r:id="rId33"/>
    <p:sldId id="755" r:id="rId34"/>
    <p:sldId id="756" r:id="rId35"/>
    <p:sldId id="793" r:id="rId36"/>
    <p:sldId id="780" r:id="rId37"/>
    <p:sldId id="735" r:id="rId38"/>
    <p:sldId id="782" r:id="rId39"/>
    <p:sldId id="734" r:id="rId40"/>
    <p:sldId id="736" r:id="rId41"/>
    <p:sldId id="729" r:id="rId42"/>
    <p:sldId id="737" r:id="rId43"/>
    <p:sldId id="771" r:id="rId44"/>
    <p:sldId id="786" r:id="rId45"/>
    <p:sldId id="772" r:id="rId46"/>
    <p:sldId id="773" r:id="rId47"/>
  </p:sldIdLst>
  <p:sldSz cx="12192000" cy="6858000"/>
  <p:notesSz cx="6858000" cy="9144000"/>
  <p:defaultTextStyle>
    <a:defPPr>
      <a:defRPr lang="zh-CN"/>
    </a:defPPr>
    <a:lvl1pPr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75">
          <p15:clr>
            <a:srgbClr val="A4A3A4"/>
          </p15:clr>
        </p15:guide>
        <p15:guide id="2" pos="3885">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080"/>
    <a:srgbClr val="FF0000"/>
    <a:srgbClr val="071321"/>
    <a:srgbClr val="1A68F0"/>
    <a:srgbClr val="576894"/>
    <a:srgbClr val="013564"/>
    <a:srgbClr val="175B5C"/>
    <a:srgbClr val="5B9BD5"/>
    <a:srgbClr val="339933"/>
    <a:srgbClr val="2BABC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60" autoAdjust="0"/>
  </p:normalViewPr>
  <p:slideViewPr>
    <p:cSldViewPr>
      <p:cViewPr varScale="1">
        <p:scale>
          <a:sx n="85" d="100"/>
          <a:sy n="85" d="100"/>
        </p:scale>
        <p:origin x="744" y="90"/>
      </p:cViewPr>
      <p:guideLst>
        <p:guide orient="horz" pos="2175"/>
        <p:guide pos="3885"/>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noProof="1"/>
            </a:lvl1pPr>
          </a:lstStyle>
          <a:p>
            <a:pPr>
              <a:defRPr/>
            </a:pPr>
            <a:endParaRPr lang="zh-CN" altLang="en-US" dirty="0">
              <a:ea typeface="微软雅黑" panose="020B0503020204020204"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noProof="1">
                <a:cs typeface="+mn-ea"/>
              </a:defRPr>
            </a:lvl1pPr>
          </a:lstStyle>
          <a:p>
            <a:pPr>
              <a:defRPr/>
            </a:pPr>
            <a:endParaRPr lang="zh-CN" altLang="en-US" dirty="0">
              <a:ea typeface="微软雅黑" panose="020B0503020204020204"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noProof="1"/>
            </a:lvl1pPr>
          </a:lstStyle>
          <a:p>
            <a:pPr>
              <a:defRPr/>
            </a:pPr>
            <a:endParaRPr lang="zh-CN" altLang="en-US" dirty="0">
              <a:ea typeface="微软雅黑" panose="020B0503020204020204"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lstStyle>
            <a:lvl1pPr algn="r">
              <a:defRPr sz="1200"/>
            </a:lvl1pPr>
          </a:lstStyle>
          <a:p>
            <a:fld id="{97507433-7F0B-49F0-AB65-E126794EF150}" type="slidenum">
              <a:rPr lang="zh-CN" altLang="en-US">
                <a:ea typeface="微软雅黑" panose="020B0503020204020204" pitchFamily="34" charset="-122"/>
              </a:rPr>
              <a:t>‹#›</a:t>
            </a:fld>
            <a:endParaRPr lang="zh-CN" altLang="en-US" dirty="0">
              <a:ea typeface="微软雅黑" panose="020B0503020204020204" pitchFamily="34" charset="-122"/>
            </a:endParaRPr>
          </a:p>
        </p:txBody>
      </p:sp>
    </p:spTree>
    <p:extLst>
      <p:ext uri="{BB962C8B-B14F-4D97-AF65-F5344CB8AC3E}">
        <p14:creationId xmlns:p14="http://schemas.microsoft.com/office/powerpoint/2010/main" val="169278042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Rot="1" noChangeAspect="1" noChangeArrowheads="1"/>
          </p:cNvSpPr>
          <p:nvPr>
            <p:ph type="sldImg" idx="4294967295"/>
          </p:nvPr>
        </p:nvSpPr>
        <p:spPr bwMode="auto">
          <a:xfrm>
            <a:off x="409575" y="754063"/>
            <a:ext cx="5854700"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3075" name="Rectangle 3"/>
          <p:cNvSpPr>
            <a:spLocks noGrp="1" noChangeArrowheads="1"/>
          </p:cNvSpPr>
          <p:nvPr>
            <p:ph type="body" sz="quarter" idx="9"/>
          </p:nvPr>
        </p:nvSpPr>
        <p:spPr bwMode="auto">
          <a:xfrm>
            <a:off x="538163" y="4387850"/>
            <a:ext cx="5780087" cy="3952875"/>
          </a:xfrm>
          <a:prstGeom prst="rect">
            <a:avLst/>
          </a:prstGeom>
          <a:noFill/>
          <a:ln w="9525">
            <a:noFill/>
            <a:miter lim="800000"/>
          </a:ln>
        </p:spPr>
        <p:txBody>
          <a:bodyPr vert="horz" wrap="square" lIns="91440" tIns="45720" rIns="91440" bIns="45720" numCol="1" anchor="t" anchorCtr="0" compatLnSpc="1"/>
          <a:lstStyle/>
          <a:p>
            <a:pPr lvl="0"/>
            <a:r>
              <a:rPr lang="zh-CN" altLang="en-US" noProof="0" dirty="0"/>
              <a:t>单击此处编辑母版文本样式
第二级
第三级
第四级
第五级</a:t>
            </a:r>
          </a:p>
        </p:txBody>
      </p:sp>
      <p:sp>
        <p:nvSpPr>
          <p:cNvPr id="2052" name="Rectangle 4"/>
          <p:cNvSpPr>
            <a:spLocks noGrp="1"/>
          </p:cNvSpPr>
          <p:nvPr>
            <p:ph type="hdr" sz="quarter"/>
          </p:nvPr>
        </p:nvSpPr>
        <p:spPr>
          <a:xfrm>
            <a:off x="0" y="0"/>
            <a:ext cx="2973388" cy="457200"/>
          </a:xfrm>
          <a:prstGeom prst="rect">
            <a:avLst/>
          </a:prstGeom>
          <a:noFill/>
          <a:ln w="9525">
            <a:noFill/>
            <a:miter/>
          </a:ln>
        </p:spPr>
        <p:txBody>
          <a:bodyPr/>
          <a:lstStyle>
            <a:lvl1pPr>
              <a:defRPr sz="1200" noProof="1">
                <a:ea typeface="微软雅黑" panose="020B0503020204020204" pitchFamily="34" charset="-122"/>
              </a:defRPr>
            </a:lvl1pPr>
          </a:lstStyle>
          <a:p>
            <a:pPr>
              <a:defRPr/>
            </a:pPr>
            <a:endParaRPr lang="zh-CN" altLang="en-US" dirty="0"/>
          </a:p>
        </p:txBody>
      </p:sp>
      <p:sp>
        <p:nvSpPr>
          <p:cNvPr id="2053" name="Rectangle 5"/>
          <p:cNvSpPr>
            <a:spLocks noGrp="1"/>
          </p:cNvSpPr>
          <p:nvPr>
            <p:ph type="dt"/>
          </p:nvPr>
        </p:nvSpPr>
        <p:spPr>
          <a:xfrm>
            <a:off x="3883025" y="0"/>
            <a:ext cx="2974975" cy="457200"/>
          </a:xfrm>
          <a:prstGeom prst="rect">
            <a:avLst/>
          </a:prstGeom>
          <a:noFill/>
          <a:ln w="9525">
            <a:noFill/>
            <a:miter/>
          </a:ln>
        </p:spPr>
        <p:txBody>
          <a:bodyPr/>
          <a:lstStyle>
            <a:lvl1pPr algn="r">
              <a:defRPr sz="1200" noProof="1">
                <a:ea typeface="微软雅黑" panose="020B0503020204020204" pitchFamily="34" charset="-122"/>
              </a:defRPr>
            </a:lvl1pPr>
          </a:lstStyle>
          <a:p>
            <a:pPr>
              <a:defRPr/>
            </a:pPr>
            <a:endParaRPr lang="zh-CN" altLang="en-US" dirty="0"/>
          </a:p>
        </p:txBody>
      </p:sp>
      <p:sp>
        <p:nvSpPr>
          <p:cNvPr id="2054" name="Rectangle 6"/>
          <p:cNvSpPr>
            <a:spLocks noGrp="1"/>
          </p:cNvSpPr>
          <p:nvPr>
            <p:ph type="ftr" sz="quarter"/>
          </p:nvPr>
        </p:nvSpPr>
        <p:spPr>
          <a:xfrm>
            <a:off x="0" y="8686800"/>
            <a:ext cx="2973388" cy="457200"/>
          </a:xfrm>
          <a:prstGeom prst="rect">
            <a:avLst/>
          </a:prstGeom>
          <a:noFill/>
          <a:ln w="9525">
            <a:noFill/>
            <a:miter/>
          </a:ln>
        </p:spPr>
        <p:txBody>
          <a:bodyPr/>
          <a:lstStyle>
            <a:lvl1pPr>
              <a:defRPr sz="1200" noProof="1">
                <a:ea typeface="微软雅黑" panose="020B0503020204020204" pitchFamily="34" charset="-122"/>
              </a:defRPr>
            </a:lvl1pPr>
          </a:lstStyle>
          <a:p>
            <a:pPr>
              <a:defRPr/>
            </a:pPr>
            <a:endParaRPr lang="zh-CN" altLang="en-US" dirty="0"/>
          </a:p>
        </p:txBody>
      </p:sp>
      <p:sp>
        <p:nvSpPr>
          <p:cNvPr id="2055" name="Rectangle 7"/>
          <p:cNvSpPr>
            <a:spLocks noGrp="1"/>
          </p:cNvSpPr>
          <p:nvPr>
            <p:ph type="sldNum" sz="quarter"/>
          </p:nvPr>
        </p:nvSpPr>
        <p:spPr>
          <a:xfrm>
            <a:off x="3883025" y="8686800"/>
            <a:ext cx="2974975" cy="457200"/>
          </a:xfrm>
          <a:prstGeom prst="rect">
            <a:avLst/>
          </a:prstGeom>
          <a:noFill/>
          <a:ln w="9525">
            <a:noFill/>
            <a:miter/>
          </a:ln>
        </p:spPr>
        <p:txBody>
          <a:bodyPr vert="horz" wrap="square" lIns="91440" tIns="45720" rIns="91440" bIns="45720" numCol="1" anchor="t" anchorCtr="0" compatLnSpc="1"/>
          <a:lstStyle>
            <a:lvl1pPr algn="r">
              <a:defRPr sz="1200">
                <a:ea typeface="微软雅黑" panose="020B0503020204020204" pitchFamily="34" charset="-122"/>
              </a:defRPr>
            </a:lvl1pPr>
          </a:lstStyle>
          <a:p>
            <a:fld id="{5188500F-6474-46D8-8DA3-B02117C5C65B}" type="slidenum">
              <a:rPr lang="zh-CN" altLang="en-US" smtClean="0"/>
              <a:t>‹#›</a:t>
            </a:fld>
            <a:endParaRPr lang="en-US" altLang="zh-CN" dirty="0"/>
          </a:p>
        </p:txBody>
      </p:sp>
    </p:spTree>
    <p:extLst>
      <p:ext uri="{BB962C8B-B14F-4D97-AF65-F5344CB8AC3E}">
        <p14:creationId xmlns:p14="http://schemas.microsoft.com/office/powerpoint/2010/main" val="88412392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微软雅黑" panose="020B0503020204020204" pitchFamily="34" charset="-122"/>
        <a:cs typeface="+mn-cs"/>
      </a:defRPr>
    </a:lvl1pPr>
    <a:lvl2pPr marL="742950" lvl="1" indent="-285750" algn="l" rtl="0" eaLnBrk="0" fontAlgn="base" hangingPunct="0">
      <a:spcBef>
        <a:spcPct val="30000"/>
      </a:spcBef>
      <a:spcAft>
        <a:spcPct val="0"/>
      </a:spcAft>
      <a:defRPr sz="1200" kern="1200">
        <a:solidFill>
          <a:schemeClr val="tx1"/>
        </a:solidFill>
        <a:latin typeface="+mn-lt"/>
        <a:ea typeface="+mn-ea"/>
        <a:cs typeface="+mn-cs"/>
      </a:defRPr>
    </a:lvl2pPr>
    <a:lvl3pPr marL="1143000" lvl="2" indent="-228600" algn="l" rtl="0" eaLnBrk="0" fontAlgn="base" hangingPunct="0">
      <a:spcBef>
        <a:spcPct val="30000"/>
      </a:spcBef>
      <a:spcAft>
        <a:spcPct val="0"/>
      </a:spcAft>
      <a:defRPr sz="1200" kern="1200">
        <a:solidFill>
          <a:schemeClr val="tx1"/>
        </a:solidFill>
        <a:latin typeface="+mn-lt"/>
        <a:ea typeface="+mn-ea"/>
        <a:cs typeface="+mn-cs"/>
      </a:defRPr>
    </a:lvl3pPr>
    <a:lvl4pPr marL="1600200" lvl="3" indent="-228600" algn="l" rtl="0" eaLnBrk="0" fontAlgn="base" hangingPunct="0">
      <a:spcBef>
        <a:spcPct val="30000"/>
      </a:spcBef>
      <a:spcAft>
        <a:spcPct val="0"/>
      </a:spcAft>
      <a:defRPr sz="1200" kern="1200">
        <a:solidFill>
          <a:schemeClr val="tx1"/>
        </a:solidFill>
        <a:latin typeface="+mn-lt"/>
        <a:ea typeface="+mn-ea"/>
        <a:cs typeface="+mn-cs"/>
      </a:defRPr>
    </a:lvl4pPr>
    <a:lvl5pPr marL="2057400" lvl="4" indent="-228600" algn="l" rtl="0" eaLnBrk="0" fontAlgn="base" hangingPunct="0">
      <a:spcBef>
        <a:spcPct val="30000"/>
      </a:spcBef>
      <a:spcAft>
        <a:spcPct val="0"/>
      </a:spcAft>
      <a:defRPr sz="1200" kern="1200">
        <a:solidFill>
          <a:schemeClr val="tx1"/>
        </a:solidFill>
        <a:latin typeface="+mn-lt"/>
        <a:ea typeface="+mn-ea"/>
        <a:cs typeface="+mn-cs"/>
      </a:defRPr>
    </a:lvl5pPr>
    <a:lvl6pPr marL="2286000" lvl="5"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6pPr>
    <a:lvl7pPr marL="2743200" lvl="6"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7pPr>
    <a:lvl8pPr marL="3200400" lvl="7"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8pPr>
    <a:lvl9pPr marL="3657600" lvl="8"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6</a:t>
            </a:fld>
            <a:endParaRPr lang="en-US" altLang="zh-CN" dirty="0"/>
          </a:p>
        </p:txBody>
      </p:sp>
    </p:spTree>
    <p:extLst>
      <p:ext uri="{BB962C8B-B14F-4D97-AF65-F5344CB8AC3E}">
        <p14:creationId xmlns:p14="http://schemas.microsoft.com/office/powerpoint/2010/main" val="33851379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18</a:t>
            </a:fld>
            <a:endParaRPr lang="en-US" altLang="zh-CN" dirty="0"/>
          </a:p>
        </p:txBody>
      </p:sp>
    </p:spTree>
    <p:extLst>
      <p:ext uri="{BB962C8B-B14F-4D97-AF65-F5344CB8AC3E}">
        <p14:creationId xmlns:p14="http://schemas.microsoft.com/office/powerpoint/2010/main" val="33170200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22</a:t>
            </a:fld>
            <a:endParaRPr lang="en-US" altLang="zh-CN" dirty="0"/>
          </a:p>
        </p:txBody>
      </p:sp>
    </p:spTree>
    <p:extLst>
      <p:ext uri="{BB962C8B-B14F-4D97-AF65-F5344CB8AC3E}">
        <p14:creationId xmlns:p14="http://schemas.microsoft.com/office/powerpoint/2010/main" val="36419630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32</a:t>
            </a:fld>
            <a:endParaRPr lang="en-US" altLang="zh-CN" dirty="0"/>
          </a:p>
        </p:txBody>
      </p:sp>
    </p:spTree>
    <p:extLst>
      <p:ext uri="{BB962C8B-B14F-4D97-AF65-F5344CB8AC3E}">
        <p14:creationId xmlns:p14="http://schemas.microsoft.com/office/powerpoint/2010/main" val="39462904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44</a:t>
            </a:fld>
            <a:endParaRPr lang="en-US" altLang="zh-CN" dirty="0"/>
          </a:p>
        </p:txBody>
      </p:sp>
    </p:spTree>
    <p:extLst>
      <p:ext uri="{BB962C8B-B14F-4D97-AF65-F5344CB8AC3E}">
        <p14:creationId xmlns:p14="http://schemas.microsoft.com/office/powerpoint/2010/main" val="5440529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7</a:t>
            </a:fld>
            <a:endParaRPr lang="en-US" altLang="zh-CN" dirty="0"/>
          </a:p>
        </p:txBody>
      </p:sp>
    </p:spTree>
    <p:extLst>
      <p:ext uri="{BB962C8B-B14F-4D97-AF65-F5344CB8AC3E}">
        <p14:creationId xmlns:p14="http://schemas.microsoft.com/office/powerpoint/2010/main" val="8090166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8</a:t>
            </a:fld>
            <a:endParaRPr lang="en-US" altLang="zh-CN" dirty="0"/>
          </a:p>
        </p:txBody>
      </p:sp>
    </p:spTree>
    <p:extLst>
      <p:ext uri="{BB962C8B-B14F-4D97-AF65-F5344CB8AC3E}">
        <p14:creationId xmlns:p14="http://schemas.microsoft.com/office/powerpoint/2010/main" val="2612967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9</a:t>
            </a:fld>
            <a:endParaRPr lang="en-US" altLang="zh-CN" dirty="0"/>
          </a:p>
        </p:txBody>
      </p:sp>
    </p:spTree>
    <p:extLst>
      <p:ext uri="{BB962C8B-B14F-4D97-AF65-F5344CB8AC3E}">
        <p14:creationId xmlns:p14="http://schemas.microsoft.com/office/powerpoint/2010/main" val="39619406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10</a:t>
            </a:fld>
            <a:endParaRPr lang="en-US" altLang="zh-CN" dirty="0"/>
          </a:p>
        </p:txBody>
      </p:sp>
    </p:spTree>
    <p:extLst>
      <p:ext uri="{BB962C8B-B14F-4D97-AF65-F5344CB8AC3E}">
        <p14:creationId xmlns:p14="http://schemas.microsoft.com/office/powerpoint/2010/main" val="15473141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11</a:t>
            </a:fld>
            <a:endParaRPr lang="en-US" altLang="zh-CN" dirty="0"/>
          </a:p>
        </p:txBody>
      </p:sp>
    </p:spTree>
    <p:extLst>
      <p:ext uri="{BB962C8B-B14F-4D97-AF65-F5344CB8AC3E}">
        <p14:creationId xmlns:p14="http://schemas.microsoft.com/office/powerpoint/2010/main" val="12707527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13</a:t>
            </a:fld>
            <a:endParaRPr lang="en-US" altLang="zh-CN" dirty="0"/>
          </a:p>
        </p:txBody>
      </p:sp>
    </p:spTree>
    <p:extLst>
      <p:ext uri="{BB962C8B-B14F-4D97-AF65-F5344CB8AC3E}">
        <p14:creationId xmlns:p14="http://schemas.microsoft.com/office/powerpoint/2010/main" val="22909549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14</a:t>
            </a:fld>
            <a:endParaRPr lang="en-US" altLang="zh-CN" dirty="0"/>
          </a:p>
        </p:txBody>
      </p:sp>
    </p:spTree>
    <p:extLst>
      <p:ext uri="{BB962C8B-B14F-4D97-AF65-F5344CB8AC3E}">
        <p14:creationId xmlns:p14="http://schemas.microsoft.com/office/powerpoint/2010/main" val="18369961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15</a:t>
            </a:fld>
            <a:endParaRPr lang="en-US" altLang="zh-CN" dirty="0"/>
          </a:p>
        </p:txBody>
      </p:sp>
    </p:spTree>
    <p:extLst>
      <p:ext uri="{BB962C8B-B14F-4D97-AF65-F5344CB8AC3E}">
        <p14:creationId xmlns:p14="http://schemas.microsoft.com/office/powerpoint/2010/main" val="30989171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1E5EF495-02E3-4EE2-9AF1-48650F62CF8E}"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DE62D40E-EB8C-4949-BF1D-93F3E8F7BF30}"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532773E1-FDC7-4F70-8ECD-C8FED1BFCFEA}"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noProof="1"/>
              <a:t>单击此处编辑母版标题样式</a:t>
            </a:r>
          </a:p>
        </p:txBody>
      </p:sp>
      <p:sp>
        <p:nvSpPr>
          <p:cNvPr id="3" name="Date Placeholder 3"/>
          <p:cNvSpPr>
            <a:spLocks noGrp="1"/>
          </p:cNvSpPr>
          <p:nvPr>
            <p:ph type="dt" sz="half" idx="10"/>
          </p:nvPr>
        </p:nvSpPr>
        <p:spPr/>
        <p:txBody>
          <a:bodyPr/>
          <a:lstStyle>
            <a:lvl1pPr>
              <a:defRPr/>
            </a:lvl1pPr>
          </a:lstStyle>
          <a:p>
            <a:pPr>
              <a:defRPr/>
            </a:pPr>
            <a:endParaRPr lang="zh-CN" altLang="en-US"/>
          </a:p>
        </p:txBody>
      </p:sp>
      <p:sp>
        <p:nvSpPr>
          <p:cNvPr id="4" name="Footer Placeholder 4"/>
          <p:cNvSpPr>
            <a:spLocks noGrp="1"/>
          </p:cNvSpPr>
          <p:nvPr>
            <p:ph type="ftr" sz="quarter" idx="11"/>
          </p:nvPr>
        </p:nvSpPr>
        <p:spPr/>
        <p:txBody>
          <a:bodyPr/>
          <a:lstStyle>
            <a:lvl1pPr>
              <a:defRPr/>
            </a:lvl1pPr>
          </a:lstStyle>
          <a:p>
            <a:pPr>
              <a:defRPr/>
            </a:pPr>
            <a:endParaRPr lang="zh-CN" altLang="en-US"/>
          </a:p>
        </p:txBody>
      </p:sp>
      <p:sp>
        <p:nvSpPr>
          <p:cNvPr id="5" name="Slide Number Placeholder 5"/>
          <p:cNvSpPr>
            <a:spLocks noGrp="1"/>
          </p:cNvSpPr>
          <p:nvPr>
            <p:ph type="sldNum" sz="quarter" idx="12"/>
          </p:nvPr>
        </p:nvSpPr>
        <p:spPr/>
        <p:txBody>
          <a:bodyPr/>
          <a:lstStyle>
            <a:lvl1pPr>
              <a:defRPr/>
            </a:lvl1pPr>
          </a:lstStyle>
          <a:p>
            <a:pPr>
              <a:defRPr/>
            </a:pPr>
            <a:fld id="{4851EF3A-BA68-4267-8B67-FA4E02C8158F}" type="slidenum">
              <a:rPr lang="zh-CN" altLang="en-US"/>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8ECA1A3F-9B7E-4289-8D41-D3A33AF4774F}"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443BA4CE-D729-43B7-BCE6-BC7B673D88B0}"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2DEF4887-9821-4DDE-818E-926A6352BABA}"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pPr>
              <a:defRPr/>
            </a:pPr>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fld id="{FC278D35-893D-441A-833E-B990134BB84A}"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pPr>
              <a:defRPr/>
            </a:pPr>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fld id="{45BCA86D-53A5-47A2-884F-D22D64E47DDB}"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fld id="{7AF22A3C-761A-46C6-BEC5-98F2ACE92287}"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BD9A91ED-94AB-4C61-A1F0-631A43072154}"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9258E8BC-4382-4BC4-B016-5139AA75BD4C}"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ea typeface="微软雅黑" panose="020B0503020204020204" pitchFamily="34" charset="-122"/>
              </a:defRPr>
            </a:lvl1pPr>
          </a:lstStyle>
          <a:p>
            <a:pPr>
              <a:defRPr/>
            </a:pPr>
            <a:endParaRPr lang="zh-CN" alt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ea typeface="微软雅黑" panose="020B0503020204020204" pitchFamily="34" charset="-122"/>
              </a:defRPr>
            </a:lvl1pPr>
          </a:lstStyle>
          <a:p>
            <a:pPr>
              <a:defRPr/>
            </a:pPr>
            <a:endParaRPr lang="zh-CN" alt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ea typeface="微软雅黑" panose="020B0503020204020204" pitchFamily="34" charset="-122"/>
              </a:defRPr>
            </a:lvl1pPr>
          </a:lstStyle>
          <a:p>
            <a:fld id="{2A5492BC-F2C0-46B7-A94C-82E19C6674EC}" type="slidenum">
              <a:rPr lang="zh-CN" altLang="en-US"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微软雅黑" panose="020B0503020204020204"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6.wdp"/></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4.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9.xml"/><Relationship Id="rId1" Type="http://schemas.openxmlformats.org/officeDocument/2006/relationships/slideLayout" Target="../slideLayouts/slideLayout7.xml"/><Relationship Id="rId4" Type="http://schemas.openxmlformats.org/officeDocument/2006/relationships/slide" Target="slide1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8.wdp"/></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26.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27.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28.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19.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11.wdp"/></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38.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22.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39.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23.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4.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41.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24.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42.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26.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microsoft.com/office/2007/relationships/hdphoto" Target="../media/hdphoto18.wdp"/></Relationships>
</file>

<file path=ppt/slides/_rels/slide45.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12" Type="http://schemas.openxmlformats.org/officeDocument/2006/relationships/hyperlink" Target="http://www.youyi100.com/" TargetMode="External"/><Relationship Id="rId2" Type="http://schemas.openxmlformats.org/officeDocument/2006/relationships/image" Target="../media/image2.jpeg"/><Relationship Id="rId1" Type="http://schemas.openxmlformats.org/officeDocument/2006/relationships/slideLayout" Target="../slideLayouts/slideLayout12.xml"/><Relationship Id="rId6" Type="http://schemas.openxmlformats.org/officeDocument/2006/relationships/image" Target="../media/image31.png"/><Relationship Id="rId11" Type="http://schemas.openxmlformats.org/officeDocument/2006/relationships/image" Target="../media/image4.png"/><Relationship Id="rId5" Type="http://schemas.openxmlformats.org/officeDocument/2006/relationships/image" Target="../media/image30.png"/><Relationship Id="rId10" Type="http://schemas.openxmlformats.org/officeDocument/2006/relationships/image" Target="../media/image35.png"/><Relationship Id="rId4" Type="http://schemas.openxmlformats.org/officeDocument/2006/relationships/image" Target="../media/image29.png"/><Relationship Id="rId9" Type="http://schemas.openxmlformats.org/officeDocument/2006/relationships/image" Target="../media/image34.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2.wdp"/></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3.wdp"/></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4.wdp"/></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tags" Target="../tags/tag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000" r="-2000"/>
          </a:stretch>
        </a:blipFill>
        <a:effectLst/>
      </p:bgPr>
    </p:bg>
    <p:spTree>
      <p:nvGrpSpPr>
        <p:cNvPr id="1" name=""/>
        <p:cNvGrpSpPr/>
        <p:nvPr/>
      </p:nvGrpSpPr>
      <p:grpSpPr>
        <a:xfrm>
          <a:off x="0" y="0"/>
          <a:ext cx="0" cy="0"/>
          <a:chOff x="0" y="0"/>
          <a:chExt cx="0" cy="0"/>
        </a:xfrm>
      </p:grpSpPr>
      <p:sp>
        <p:nvSpPr>
          <p:cNvPr id="18" name="矩形 17"/>
          <p:cNvSpPr/>
          <p:nvPr/>
        </p:nvSpPr>
        <p:spPr>
          <a:xfrm>
            <a:off x="0" y="1052513"/>
            <a:ext cx="12192000" cy="4716462"/>
          </a:xfrm>
          <a:prstGeom prst="rect">
            <a:avLst/>
          </a:prstGeom>
          <a:solidFill>
            <a:schemeClr val="bg2">
              <a:lumMod val="1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9" name="椭圆 18"/>
          <p:cNvSpPr/>
          <p:nvPr/>
        </p:nvSpPr>
        <p:spPr>
          <a:xfrm>
            <a:off x="9120188" y="1844675"/>
            <a:ext cx="1800225" cy="1800225"/>
          </a:xfrm>
          <a:prstGeom prst="ellipse">
            <a:avLst/>
          </a:prstGeom>
          <a:solidFill>
            <a:srgbClr val="07132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srgbClr val="008080"/>
              </a:solidFill>
              <a:ea typeface="微软雅黑" panose="020B0503020204020204" pitchFamily="34" charset="-122"/>
            </a:endParaRPr>
          </a:p>
        </p:txBody>
      </p:sp>
      <p:cxnSp>
        <p:nvCxnSpPr>
          <p:cNvPr id="3" name="直接连接符 2"/>
          <p:cNvCxnSpPr/>
          <p:nvPr/>
        </p:nvCxnSpPr>
        <p:spPr>
          <a:xfrm>
            <a:off x="9551988" y="3213100"/>
            <a:ext cx="1008062"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框 5"/>
          <p:cNvSpPr txBox="1">
            <a:spLocks noChangeArrowheads="1"/>
          </p:cNvSpPr>
          <p:nvPr/>
        </p:nvSpPr>
        <p:spPr bwMode="auto">
          <a:xfrm>
            <a:off x="9120336" y="2514962"/>
            <a:ext cx="172878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gn="dist">
              <a:lnSpc>
                <a:spcPct val="100000"/>
              </a:lnSpc>
              <a:spcBef>
                <a:spcPct val="0"/>
              </a:spcBef>
              <a:buFontTx/>
              <a:buNone/>
            </a:pPr>
            <a:r>
              <a:rPr lang="zh-CN" altLang="en-US" sz="3000" b="1" dirty="0">
                <a:solidFill>
                  <a:schemeClr val="bg1"/>
                </a:solidFill>
                <a:latin typeface="微软雅黑" panose="020B0503020204020204" pitchFamily="34" charset="-122"/>
              </a:rPr>
              <a:t>第十二章</a:t>
            </a:r>
          </a:p>
        </p:txBody>
      </p:sp>
      <p:cxnSp>
        <p:nvCxnSpPr>
          <p:cNvPr id="5" name="直接连接符 4"/>
          <p:cNvCxnSpPr/>
          <p:nvPr/>
        </p:nvCxnSpPr>
        <p:spPr>
          <a:xfrm>
            <a:off x="2495750" y="3356995"/>
            <a:ext cx="6337100" cy="56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文本框 7"/>
          <p:cNvSpPr txBox="1">
            <a:spLocks noChangeArrowheads="1"/>
          </p:cNvSpPr>
          <p:nvPr/>
        </p:nvSpPr>
        <p:spPr bwMode="auto">
          <a:xfrm>
            <a:off x="2669994" y="2462751"/>
            <a:ext cx="36420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gn="dist">
              <a:lnSpc>
                <a:spcPct val="100000"/>
              </a:lnSpc>
              <a:spcBef>
                <a:spcPct val="0"/>
              </a:spcBef>
              <a:buFontTx/>
              <a:buNone/>
            </a:pPr>
            <a:r>
              <a:rPr lang="zh-CN" altLang="en-US" sz="4800" b="1" dirty="0">
                <a:solidFill>
                  <a:schemeClr val="bg1"/>
                </a:solidFill>
                <a:latin typeface="微软雅黑" panose="020B0503020204020204" pitchFamily="34" charset="-122"/>
              </a:rPr>
              <a:t>小结与复习</a:t>
            </a:r>
          </a:p>
        </p:txBody>
      </p:sp>
      <p:sp>
        <p:nvSpPr>
          <p:cNvPr id="11" name="Text Box 33"/>
          <p:cNvSpPr txBox="1">
            <a:spLocks noChangeArrowheads="1"/>
          </p:cNvSpPr>
          <p:nvPr/>
        </p:nvSpPr>
        <p:spPr bwMode="auto">
          <a:xfrm>
            <a:off x="8455744" y="633353"/>
            <a:ext cx="31291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eaLnBrk="1" hangingPunct="1">
              <a:lnSpc>
                <a:spcPct val="100000"/>
              </a:lnSpc>
              <a:spcBef>
                <a:spcPct val="0"/>
              </a:spcBef>
              <a:buFont typeface="Arial" panose="020B0604020202020204" pitchFamily="34" charset="0"/>
              <a:buNone/>
            </a:pPr>
            <a:r>
              <a:rPr lang="zh-CN" altLang="en-US" sz="2000" b="1" dirty="0">
                <a:solidFill>
                  <a:schemeClr val="bg1"/>
                </a:solidFill>
                <a:latin typeface="微软雅黑" panose="020B0503020204020204" pitchFamily="34" charset="-122"/>
              </a:rPr>
              <a:t>    第十二章    简单机械</a:t>
            </a:r>
          </a:p>
        </p:txBody>
      </p:sp>
      <p:sp>
        <p:nvSpPr>
          <p:cNvPr id="14" name="圆角矩形 13"/>
          <p:cNvSpPr/>
          <p:nvPr/>
        </p:nvSpPr>
        <p:spPr>
          <a:xfrm>
            <a:off x="10418763" y="5065713"/>
            <a:ext cx="1543050" cy="395287"/>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5" name="文本框 17"/>
          <p:cNvSpPr txBox="1">
            <a:spLocks noChangeArrowheads="1"/>
          </p:cNvSpPr>
          <p:nvPr/>
        </p:nvSpPr>
        <p:spPr bwMode="auto">
          <a:xfrm>
            <a:off x="10507663" y="5118100"/>
            <a:ext cx="16748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sz="1400" b="1">
                <a:solidFill>
                  <a:srgbClr val="C00000"/>
                </a:solidFill>
                <a:latin typeface="Arial" panose="020B0604020202020204" pitchFamily="34" charset="0"/>
                <a:sym typeface="+mn-ea"/>
              </a:rPr>
              <a:t>优翼理综学科号</a:t>
            </a:r>
            <a:endParaRPr lang="zh-CN" altLang="en-US" sz="1400" b="1">
              <a:solidFill>
                <a:srgbClr val="C00000"/>
              </a:solidFill>
              <a:latin typeface="Arial" panose="020B0604020202020204" pitchFamily="34" charset="0"/>
            </a:endParaRPr>
          </a:p>
        </p:txBody>
      </p:sp>
      <p:pic>
        <p:nvPicPr>
          <p:cNvPr id="16" name="图片 20"/>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12438" y="5568950"/>
            <a:ext cx="1209675"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图片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863" y="376807"/>
            <a:ext cx="14382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文本框 31"/>
          <p:cNvSpPr txBox="1"/>
          <p:nvPr/>
        </p:nvSpPr>
        <p:spPr>
          <a:xfrm>
            <a:off x="643782" y="926019"/>
            <a:ext cx="1659274" cy="126816"/>
          </a:xfrm>
          <a:custGeom>
            <a:avLst/>
            <a:gdLst/>
            <a:ahLst/>
            <a:cxnLst/>
            <a:rect l="l" t="t" r="r" b="b"/>
            <a:pathLst>
              <a:path w="1659274" h="126816">
                <a:moveTo>
                  <a:pt x="982294" y="85202"/>
                </a:moveTo>
                <a:cubicBezTo>
                  <a:pt x="985684" y="93731"/>
                  <a:pt x="986706" y="100810"/>
                  <a:pt x="985361" y="106438"/>
                </a:cubicBezTo>
                <a:cubicBezTo>
                  <a:pt x="984017" y="112067"/>
                  <a:pt x="981572" y="115878"/>
                  <a:pt x="978027" y="117873"/>
                </a:cubicBezTo>
                <a:cubicBezTo>
                  <a:pt x="975566" y="119268"/>
                  <a:pt x="973088" y="119679"/>
                  <a:pt x="970593" y="119108"/>
                </a:cubicBezTo>
                <a:cubicBezTo>
                  <a:pt x="968098" y="118536"/>
                  <a:pt x="966353" y="117017"/>
                  <a:pt x="965359" y="114548"/>
                </a:cubicBezTo>
                <a:cubicBezTo>
                  <a:pt x="964695" y="112134"/>
                  <a:pt x="964923" y="110003"/>
                  <a:pt x="966042" y="108154"/>
                </a:cubicBezTo>
                <a:cubicBezTo>
                  <a:pt x="967162" y="106305"/>
                  <a:pt x="968757" y="104838"/>
                  <a:pt x="970826" y="103755"/>
                </a:cubicBezTo>
                <a:cubicBezTo>
                  <a:pt x="973357" y="102285"/>
                  <a:pt x="975630" y="99924"/>
                  <a:pt x="977644" y="96671"/>
                </a:cubicBezTo>
                <a:cubicBezTo>
                  <a:pt x="979658" y="93417"/>
                  <a:pt x="980630" y="89689"/>
                  <a:pt x="980561" y="85486"/>
                </a:cubicBezTo>
                <a:close/>
                <a:moveTo>
                  <a:pt x="1059637" y="84144"/>
                </a:moveTo>
                <a:cubicBezTo>
                  <a:pt x="1069467" y="87104"/>
                  <a:pt x="1076353" y="90778"/>
                  <a:pt x="1080296" y="95164"/>
                </a:cubicBezTo>
                <a:cubicBezTo>
                  <a:pt x="1084239" y="99551"/>
                  <a:pt x="1086071" y="103694"/>
                  <a:pt x="1085791" y="107595"/>
                </a:cubicBezTo>
                <a:cubicBezTo>
                  <a:pt x="1085510" y="111496"/>
                  <a:pt x="1083950" y="114198"/>
                  <a:pt x="1081109" y="115702"/>
                </a:cubicBezTo>
                <a:cubicBezTo>
                  <a:pt x="1078268" y="117205"/>
                  <a:pt x="1074978" y="116554"/>
                  <a:pt x="1071239" y="113749"/>
                </a:cubicBezTo>
                <a:cubicBezTo>
                  <a:pt x="1070872" y="108634"/>
                  <a:pt x="1069472" y="103501"/>
                  <a:pt x="1067038" y="98349"/>
                </a:cubicBezTo>
                <a:cubicBezTo>
                  <a:pt x="1064605" y="93197"/>
                  <a:pt x="1061738" y="88729"/>
                  <a:pt x="1058437" y="84944"/>
                </a:cubicBezTo>
                <a:close/>
                <a:moveTo>
                  <a:pt x="995096" y="82810"/>
                </a:moveTo>
                <a:lnTo>
                  <a:pt x="1014965" y="84411"/>
                </a:lnTo>
                <a:cubicBezTo>
                  <a:pt x="1014901" y="85283"/>
                  <a:pt x="1014529" y="86005"/>
                  <a:pt x="1013848" y="86578"/>
                </a:cubicBezTo>
                <a:cubicBezTo>
                  <a:pt x="1013168" y="87150"/>
                  <a:pt x="1012162" y="87539"/>
                  <a:pt x="1010831" y="87744"/>
                </a:cubicBezTo>
                <a:lnTo>
                  <a:pt x="1010831" y="106021"/>
                </a:lnTo>
                <a:cubicBezTo>
                  <a:pt x="1010748" y="106932"/>
                  <a:pt x="1011048" y="107544"/>
                  <a:pt x="1011731" y="107855"/>
                </a:cubicBezTo>
                <a:cubicBezTo>
                  <a:pt x="1012415" y="108166"/>
                  <a:pt x="1013982" y="108311"/>
                  <a:pt x="1016432" y="108289"/>
                </a:cubicBezTo>
                <a:lnTo>
                  <a:pt x="1033101" y="108289"/>
                </a:lnTo>
                <a:cubicBezTo>
                  <a:pt x="1036018" y="108291"/>
                  <a:pt x="1038651" y="108286"/>
                  <a:pt x="1041002" y="108272"/>
                </a:cubicBezTo>
                <a:cubicBezTo>
                  <a:pt x="1043352" y="108258"/>
                  <a:pt x="1045119" y="108219"/>
                  <a:pt x="1046302" y="108155"/>
                </a:cubicBezTo>
                <a:cubicBezTo>
                  <a:pt x="1047336" y="108102"/>
                  <a:pt x="1048136" y="107941"/>
                  <a:pt x="1048703" y="107672"/>
                </a:cubicBezTo>
                <a:cubicBezTo>
                  <a:pt x="1049269" y="107402"/>
                  <a:pt x="1049803" y="106941"/>
                  <a:pt x="1050303" y="106288"/>
                </a:cubicBezTo>
                <a:cubicBezTo>
                  <a:pt x="1051095" y="105216"/>
                  <a:pt x="1052011" y="103493"/>
                  <a:pt x="1053053" y="101120"/>
                </a:cubicBezTo>
                <a:cubicBezTo>
                  <a:pt x="1054095" y="98748"/>
                  <a:pt x="1055312" y="95758"/>
                  <a:pt x="1056704" y="92152"/>
                </a:cubicBezTo>
                <a:lnTo>
                  <a:pt x="1058170" y="92152"/>
                </a:lnTo>
                <a:lnTo>
                  <a:pt x="1058437" y="106688"/>
                </a:lnTo>
                <a:cubicBezTo>
                  <a:pt x="1060787" y="107477"/>
                  <a:pt x="1062388" y="108366"/>
                  <a:pt x="1063238" y="109354"/>
                </a:cubicBezTo>
                <a:cubicBezTo>
                  <a:pt x="1064088" y="110342"/>
                  <a:pt x="1064488" y="111496"/>
                  <a:pt x="1064438" y="112817"/>
                </a:cubicBezTo>
                <a:cubicBezTo>
                  <a:pt x="1064524" y="115064"/>
                  <a:pt x="1063641" y="116830"/>
                  <a:pt x="1061791" y="118115"/>
                </a:cubicBezTo>
                <a:cubicBezTo>
                  <a:pt x="1059940" y="119400"/>
                  <a:pt x="1056608" y="120307"/>
                  <a:pt x="1051794" y="120837"/>
                </a:cubicBezTo>
                <a:cubicBezTo>
                  <a:pt x="1046981" y="121368"/>
                  <a:pt x="1040171" y="121624"/>
                  <a:pt x="1031367" y="121607"/>
                </a:cubicBezTo>
                <a:lnTo>
                  <a:pt x="1013898" y="121607"/>
                </a:lnTo>
                <a:cubicBezTo>
                  <a:pt x="1006406" y="121729"/>
                  <a:pt x="1001355" y="120919"/>
                  <a:pt x="998746" y="119176"/>
                </a:cubicBezTo>
                <a:cubicBezTo>
                  <a:pt x="996138" y="117434"/>
                  <a:pt x="994921" y="114027"/>
                  <a:pt x="995096" y="108955"/>
                </a:cubicBezTo>
                <a:close/>
                <a:moveTo>
                  <a:pt x="1019899" y="78818"/>
                </a:moveTo>
                <a:cubicBezTo>
                  <a:pt x="1028604" y="80960"/>
                  <a:pt x="1034638" y="83794"/>
                  <a:pt x="1038001" y="87318"/>
                </a:cubicBezTo>
                <a:cubicBezTo>
                  <a:pt x="1041364" y="90843"/>
                  <a:pt x="1042831" y="94209"/>
                  <a:pt x="1042402" y="97416"/>
                </a:cubicBezTo>
                <a:cubicBezTo>
                  <a:pt x="1041973" y="100624"/>
                  <a:pt x="1040422" y="102822"/>
                  <a:pt x="1037751" y="104012"/>
                </a:cubicBezTo>
                <a:cubicBezTo>
                  <a:pt x="1035080" y="105202"/>
                  <a:pt x="1032063" y="104533"/>
                  <a:pt x="1028700" y="102005"/>
                </a:cubicBezTo>
                <a:cubicBezTo>
                  <a:pt x="1028283" y="97987"/>
                  <a:pt x="1027117" y="93987"/>
                  <a:pt x="1025200" y="90003"/>
                </a:cubicBezTo>
                <a:cubicBezTo>
                  <a:pt x="1023283" y="86019"/>
                  <a:pt x="1021116" y="82552"/>
                  <a:pt x="1018699" y="79602"/>
                </a:cubicBezTo>
                <a:close/>
                <a:moveTo>
                  <a:pt x="216294" y="59474"/>
                </a:moveTo>
                <a:lnTo>
                  <a:pt x="230962" y="70676"/>
                </a:lnTo>
                <a:cubicBezTo>
                  <a:pt x="230487" y="71273"/>
                  <a:pt x="229771" y="71779"/>
                  <a:pt x="228812" y="72192"/>
                </a:cubicBezTo>
                <a:cubicBezTo>
                  <a:pt x="227854" y="72606"/>
                  <a:pt x="226703" y="72945"/>
                  <a:pt x="225362" y="73209"/>
                </a:cubicBezTo>
                <a:cubicBezTo>
                  <a:pt x="224748" y="74843"/>
                  <a:pt x="224075" y="76643"/>
                  <a:pt x="223345" y="78610"/>
                </a:cubicBezTo>
                <a:cubicBezTo>
                  <a:pt x="222614" y="80577"/>
                  <a:pt x="221908" y="82510"/>
                  <a:pt x="221228" y="84411"/>
                </a:cubicBezTo>
                <a:lnTo>
                  <a:pt x="231362" y="84411"/>
                </a:lnTo>
                <a:lnTo>
                  <a:pt x="239097" y="77210"/>
                </a:lnTo>
                <a:lnTo>
                  <a:pt x="252965" y="88411"/>
                </a:lnTo>
                <a:cubicBezTo>
                  <a:pt x="252507" y="88947"/>
                  <a:pt x="251857" y="89409"/>
                  <a:pt x="251015" y="89795"/>
                </a:cubicBezTo>
                <a:cubicBezTo>
                  <a:pt x="250173" y="90181"/>
                  <a:pt x="249090" y="90475"/>
                  <a:pt x="247764" y="90678"/>
                </a:cubicBezTo>
                <a:cubicBezTo>
                  <a:pt x="247059" y="98971"/>
                  <a:pt x="245836" y="105788"/>
                  <a:pt x="244097" y="111131"/>
                </a:cubicBezTo>
                <a:cubicBezTo>
                  <a:pt x="242358" y="116473"/>
                  <a:pt x="239936" y="120190"/>
                  <a:pt x="236830" y="122282"/>
                </a:cubicBezTo>
                <a:cubicBezTo>
                  <a:pt x="234927" y="123488"/>
                  <a:pt x="232599" y="124410"/>
                  <a:pt x="229845" y="125049"/>
                </a:cubicBezTo>
                <a:cubicBezTo>
                  <a:pt x="227092" y="125688"/>
                  <a:pt x="223731" y="126010"/>
                  <a:pt x="219761" y="126016"/>
                </a:cubicBezTo>
                <a:cubicBezTo>
                  <a:pt x="219786" y="123993"/>
                  <a:pt x="219603" y="122138"/>
                  <a:pt x="219211" y="120449"/>
                </a:cubicBezTo>
                <a:cubicBezTo>
                  <a:pt x="218819" y="118759"/>
                  <a:pt x="218069" y="117370"/>
                  <a:pt x="216961" y="116281"/>
                </a:cubicBezTo>
                <a:cubicBezTo>
                  <a:pt x="215574" y="115078"/>
                  <a:pt x="213580" y="114017"/>
                  <a:pt x="210977" y="113098"/>
                </a:cubicBezTo>
                <a:cubicBezTo>
                  <a:pt x="208374" y="112178"/>
                  <a:pt x="205479" y="111417"/>
                  <a:pt x="202292" y="110814"/>
                </a:cubicBezTo>
                <a:lnTo>
                  <a:pt x="202425" y="109080"/>
                </a:lnTo>
                <a:cubicBezTo>
                  <a:pt x="204719" y="109307"/>
                  <a:pt x="207229" y="109521"/>
                  <a:pt x="209957" y="109722"/>
                </a:cubicBezTo>
                <a:cubicBezTo>
                  <a:pt x="212685" y="109924"/>
                  <a:pt x="215206" y="110089"/>
                  <a:pt x="217519" y="110216"/>
                </a:cubicBezTo>
                <a:cubicBezTo>
                  <a:pt x="219832" y="110344"/>
                  <a:pt x="221513" y="110410"/>
                  <a:pt x="222561" y="110414"/>
                </a:cubicBezTo>
                <a:cubicBezTo>
                  <a:pt x="223611" y="110419"/>
                  <a:pt x="224478" y="110342"/>
                  <a:pt x="225162" y="110181"/>
                </a:cubicBezTo>
                <a:cubicBezTo>
                  <a:pt x="225845" y="110019"/>
                  <a:pt x="226445" y="109742"/>
                  <a:pt x="226962" y="109347"/>
                </a:cubicBezTo>
                <a:cubicBezTo>
                  <a:pt x="228168" y="108419"/>
                  <a:pt x="229223" y="106108"/>
                  <a:pt x="230129" y="102413"/>
                </a:cubicBezTo>
                <a:cubicBezTo>
                  <a:pt x="231035" y="98718"/>
                  <a:pt x="231757" y="94006"/>
                  <a:pt x="232296" y="88278"/>
                </a:cubicBezTo>
                <a:lnTo>
                  <a:pt x="220828" y="88278"/>
                </a:lnTo>
                <a:lnTo>
                  <a:pt x="214960" y="94545"/>
                </a:lnTo>
                <a:lnTo>
                  <a:pt x="200959" y="85344"/>
                </a:lnTo>
                <a:cubicBezTo>
                  <a:pt x="201703" y="84805"/>
                  <a:pt x="202548" y="84283"/>
                  <a:pt x="203492" y="83777"/>
                </a:cubicBezTo>
                <a:cubicBezTo>
                  <a:pt x="204437" y="83272"/>
                  <a:pt x="205415" y="82816"/>
                  <a:pt x="206426" y="82410"/>
                </a:cubicBezTo>
                <a:cubicBezTo>
                  <a:pt x="207109" y="80574"/>
                  <a:pt x="207809" y="78613"/>
                  <a:pt x="208526" y="76526"/>
                </a:cubicBezTo>
                <a:cubicBezTo>
                  <a:pt x="209243" y="74440"/>
                  <a:pt x="209876" y="72445"/>
                  <a:pt x="210427" y="70542"/>
                </a:cubicBezTo>
                <a:lnTo>
                  <a:pt x="191891" y="70542"/>
                </a:lnTo>
                <a:cubicBezTo>
                  <a:pt x="190166" y="84672"/>
                  <a:pt x="185182" y="96384"/>
                  <a:pt x="176939" y="105680"/>
                </a:cubicBezTo>
                <a:cubicBezTo>
                  <a:pt x="168696" y="114976"/>
                  <a:pt x="155945" y="121888"/>
                  <a:pt x="138684" y="126416"/>
                </a:cubicBezTo>
                <a:lnTo>
                  <a:pt x="138017" y="124949"/>
                </a:lnTo>
                <a:cubicBezTo>
                  <a:pt x="150600" y="118565"/>
                  <a:pt x="159573" y="110864"/>
                  <a:pt x="164937" y="101846"/>
                </a:cubicBezTo>
                <a:cubicBezTo>
                  <a:pt x="170302" y="92828"/>
                  <a:pt x="173375" y="82394"/>
                  <a:pt x="174155" y="70542"/>
                </a:cubicBezTo>
                <a:lnTo>
                  <a:pt x="158020" y="70542"/>
                </a:lnTo>
                <a:lnTo>
                  <a:pt x="156820" y="66675"/>
                </a:lnTo>
                <a:lnTo>
                  <a:pt x="210026" y="66675"/>
                </a:lnTo>
                <a:close/>
                <a:moveTo>
                  <a:pt x="875614" y="58941"/>
                </a:moveTo>
                <a:lnTo>
                  <a:pt x="895217" y="66675"/>
                </a:lnTo>
                <a:cubicBezTo>
                  <a:pt x="894970" y="67547"/>
                  <a:pt x="894331" y="68203"/>
                  <a:pt x="893300" y="68642"/>
                </a:cubicBezTo>
                <a:cubicBezTo>
                  <a:pt x="892269" y="69081"/>
                  <a:pt x="890730" y="69270"/>
                  <a:pt x="888683" y="69209"/>
                </a:cubicBezTo>
                <a:cubicBezTo>
                  <a:pt x="888149" y="69748"/>
                  <a:pt x="887616" y="70303"/>
                  <a:pt x="887082" y="70876"/>
                </a:cubicBezTo>
                <a:cubicBezTo>
                  <a:pt x="886549" y="71448"/>
                  <a:pt x="886016" y="72004"/>
                  <a:pt x="885482" y="72543"/>
                </a:cubicBezTo>
                <a:lnTo>
                  <a:pt x="916686" y="72543"/>
                </a:lnTo>
                <a:lnTo>
                  <a:pt x="924820" y="64808"/>
                </a:lnTo>
                <a:lnTo>
                  <a:pt x="939756" y="77343"/>
                </a:lnTo>
                <a:cubicBezTo>
                  <a:pt x="939231" y="77999"/>
                  <a:pt x="938414" y="78488"/>
                  <a:pt x="937305" y="78810"/>
                </a:cubicBezTo>
                <a:cubicBezTo>
                  <a:pt x="936197" y="79132"/>
                  <a:pt x="934747" y="79354"/>
                  <a:pt x="932955" y="79477"/>
                </a:cubicBezTo>
                <a:cubicBezTo>
                  <a:pt x="923218" y="92695"/>
                  <a:pt x="910355" y="103130"/>
                  <a:pt x="894367" y="110781"/>
                </a:cubicBezTo>
                <a:cubicBezTo>
                  <a:pt x="878379" y="118432"/>
                  <a:pt x="858082" y="123599"/>
                  <a:pt x="833476" y="126283"/>
                </a:cubicBezTo>
                <a:lnTo>
                  <a:pt x="832809" y="124282"/>
                </a:lnTo>
                <a:cubicBezTo>
                  <a:pt x="851947" y="119662"/>
                  <a:pt x="868411" y="113534"/>
                  <a:pt x="882199" y="105897"/>
                </a:cubicBezTo>
                <a:cubicBezTo>
                  <a:pt x="895986" y="98260"/>
                  <a:pt x="907082" y="88431"/>
                  <a:pt x="915486" y="76410"/>
                </a:cubicBezTo>
                <a:lnTo>
                  <a:pt x="881348" y="76410"/>
                </a:lnTo>
                <a:cubicBezTo>
                  <a:pt x="879370" y="78299"/>
                  <a:pt x="877192" y="80121"/>
                  <a:pt x="874814" y="81877"/>
                </a:cubicBezTo>
                <a:cubicBezTo>
                  <a:pt x="880436" y="83377"/>
                  <a:pt x="884295" y="85378"/>
                  <a:pt x="886391" y="87880"/>
                </a:cubicBezTo>
                <a:cubicBezTo>
                  <a:pt x="888487" y="90382"/>
                  <a:pt x="889295" y="92787"/>
                  <a:pt x="888816" y="95095"/>
                </a:cubicBezTo>
                <a:cubicBezTo>
                  <a:pt x="888337" y="97404"/>
                  <a:pt x="887045" y="99017"/>
                  <a:pt x="884941" y="99936"/>
                </a:cubicBezTo>
                <a:cubicBezTo>
                  <a:pt x="882836" y="100854"/>
                  <a:pt x="880394" y="100480"/>
                  <a:pt x="877615" y="98812"/>
                </a:cubicBezTo>
                <a:cubicBezTo>
                  <a:pt x="876976" y="96523"/>
                  <a:pt x="875953" y="94234"/>
                  <a:pt x="874548" y="91945"/>
                </a:cubicBezTo>
                <a:cubicBezTo>
                  <a:pt x="873142" y="89656"/>
                  <a:pt x="871586" y="87500"/>
                  <a:pt x="869880" y="85477"/>
                </a:cubicBezTo>
                <a:cubicBezTo>
                  <a:pt x="864799" y="88970"/>
                  <a:pt x="859293" y="92153"/>
                  <a:pt x="853362" y="95029"/>
                </a:cubicBezTo>
                <a:cubicBezTo>
                  <a:pt x="847430" y="97904"/>
                  <a:pt x="841157" y="100321"/>
                  <a:pt x="834543" y="102280"/>
                </a:cubicBezTo>
                <a:lnTo>
                  <a:pt x="833476" y="100813"/>
                </a:lnTo>
                <a:cubicBezTo>
                  <a:pt x="839705" y="97268"/>
                  <a:pt x="845589" y="93097"/>
                  <a:pt x="851127" y="88298"/>
                </a:cubicBezTo>
                <a:cubicBezTo>
                  <a:pt x="856665" y="83499"/>
                  <a:pt x="861552" y="78537"/>
                  <a:pt x="865786" y="73412"/>
                </a:cubicBezTo>
                <a:cubicBezTo>
                  <a:pt x="870020" y="68287"/>
                  <a:pt x="873296" y="63463"/>
                  <a:pt x="875614" y="58941"/>
                </a:cubicBezTo>
                <a:close/>
                <a:moveTo>
                  <a:pt x="311372" y="57874"/>
                </a:moveTo>
                <a:lnTo>
                  <a:pt x="324707" y="71076"/>
                </a:lnTo>
                <a:cubicBezTo>
                  <a:pt x="324196" y="71601"/>
                  <a:pt x="323518" y="71984"/>
                  <a:pt x="322674" y="72226"/>
                </a:cubicBezTo>
                <a:cubicBezTo>
                  <a:pt x="321829" y="72468"/>
                  <a:pt x="320685" y="72618"/>
                  <a:pt x="319240" y="72676"/>
                </a:cubicBezTo>
                <a:cubicBezTo>
                  <a:pt x="316673" y="75710"/>
                  <a:pt x="313573" y="79210"/>
                  <a:pt x="309939" y="83177"/>
                </a:cubicBezTo>
                <a:cubicBezTo>
                  <a:pt x="306305" y="87144"/>
                  <a:pt x="302738" y="90978"/>
                  <a:pt x="299238" y="94679"/>
                </a:cubicBezTo>
                <a:cubicBezTo>
                  <a:pt x="305793" y="99629"/>
                  <a:pt x="309603" y="104500"/>
                  <a:pt x="310666" y="109293"/>
                </a:cubicBezTo>
                <a:cubicBezTo>
                  <a:pt x="311730" y="114085"/>
                  <a:pt x="310985" y="117633"/>
                  <a:pt x="308434" y="119936"/>
                </a:cubicBezTo>
                <a:cubicBezTo>
                  <a:pt x="305882" y="122239"/>
                  <a:pt x="302461" y="122132"/>
                  <a:pt x="298171" y="119615"/>
                </a:cubicBezTo>
                <a:cubicBezTo>
                  <a:pt x="296398" y="113737"/>
                  <a:pt x="293442" y="107791"/>
                  <a:pt x="289303" y="101780"/>
                </a:cubicBezTo>
                <a:cubicBezTo>
                  <a:pt x="285164" y="95768"/>
                  <a:pt x="280874" y="90556"/>
                  <a:pt x="276435" y="86144"/>
                </a:cubicBezTo>
                <a:lnTo>
                  <a:pt x="277635" y="85211"/>
                </a:lnTo>
                <a:cubicBezTo>
                  <a:pt x="281296" y="86147"/>
                  <a:pt x="284608" y="87208"/>
                  <a:pt x="287569" y="88394"/>
                </a:cubicBezTo>
                <a:cubicBezTo>
                  <a:pt x="290531" y="89581"/>
                  <a:pt x="293176" y="90875"/>
                  <a:pt x="295504" y="92278"/>
                </a:cubicBezTo>
                <a:cubicBezTo>
                  <a:pt x="296871" y="88592"/>
                  <a:pt x="298271" y="84730"/>
                  <a:pt x="299704" y="80694"/>
                </a:cubicBezTo>
                <a:cubicBezTo>
                  <a:pt x="301138" y="76657"/>
                  <a:pt x="302405" y="72962"/>
                  <a:pt x="303505" y="69609"/>
                </a:cubicBezTo>
                <a:lnTo>
                  <a:pt x="273234" y="69609"/>
                </a:lnTo>
                <a:lnTo>
                  <a:pt x="272034" y="65742"/>
                </a:lnTo>
                <a:lnTo>
                  <a:pt x="303238" y="65742"/>
                </a:lnTo>
                <a:close/>
                <a:moveTo>
                  <a:pt x="1041102" y="52132"/>
                </a:moveTo>
                <a:lnTo>
                  <a:pt x="1041102" y="67084"/>
                </a:lnTo>
                <a:lnTo>
                  <a:pt x="1064438" y="67084"/>
                </a:lnTo>
                <a:lnTo>
                  <a:pt x="1064438" y="52132"/>
                </a:lnTo>
                <a:close/>
                <a:moveTo>
                  <a:pt x="348577" y="43339"/>
                </a:moveTo>
                <a:lnTo>
                  <a:pt x="367646" y="47339"/>
                </a:lnTo>
                <a:cubicBezTo>
                  <a:pt x="367457" y="48156"/>
                  <a:pt x="366968" y="48823"/>
                  <a:pt x="366179" y="49340"/>
                </a:cubicBezTo>
                <a:cubicBezTo>
                  <a:pt x="365390" y="49856"/>
                  <a:pt x="364235" y="50123"/>
                  <a:pt x="362712" y="50140"/>
                </a:cubicBezTo>
                <a:cubicBezTo>
                  <a:pt x="362465" y="59002"/>
                  <a:pt x="362059" y="67047"/>
                  <a:pt x="361495" y="74276"/>
                </a:cubicBezTo>
                <a:cubicBezTo>
                  <a:pt x="360931" y="81505"/>
                  <a:pt x="359692" y="87950"/>
                  <a:pt x="357778" y="93612"/>
                </a:cubicBezTo>
                <a:cubicBezTo>
                  <a:pt x="368996" y="95968"/>
                  <a:pt x="377248" y="99190"/>
                  <a:pt x="382535" y="103280"/>
                </a:cubicBezTo>
                <a:cubicBezTo>
                  <a:pt x="387823" y="107369"/>
                  <a:pt x="390850" y="111392"/>
                  <a:pt x="391616" y="115348"/>
                </a:cubicBezTo>
                <a:cubicBezTo>
                  <a:pt x="392382" y="119304"/>
                  <a:pt x="391592" y="122260"/>
                  <a:pt x="389245" y="124216"/>
                </a:cubicBezTo>
                <a:cubicBezTo>
                  <a:pt x="386898" y="126171"/>
                  <a:pt x="383699" y="126194"/>
                  <a:pt x="379648" y="124282"/>
                </a:cubicBezTo>
                <a:cubicBezTo>
                  <a:pt x="377364" y="119493"/>
                  <a:pt x="374097" y="114570"/>
                  <a:pt x="369846" y="109514"/>
                </a:cubicBezTo>
                <a:cubicBezTo>
                  <a:pt x="365596" y="104458"/>
                  <a:pt x="361262" y="100002"/>
                  <a:pt x="356845" y="96145"/>
                </a:cubicBezTo>
                <a:cubicBezTo>
                  <a:pt x="354153" y="103113"/>
                  <a:pt x="349369" y="109014"/>
                  <a:pt x="342493" y="113848"/>
                </a:cubicBezTo>
                <a:cubicBezTo>
                  <a:pt x="335617" y="118682"/>
                  <a:pt x="325599" y="122649"/>
                  <a:pt x="312439" y="125749"/>
                </a:cubicBezTo>
                <a:lnTo>
                  <a:pt x="311372" y="123482"/>
                </a:lnTo>
                <a:cubicBezTo>
                  <a:pt x="320672" y="119858"/>
                  <a:pt x="327892" y="115697"/>
                  <a:pt x="333031" y="110997"/>
                </a:cubicBezTo>
                <a:cubicBezTo>
                  <a:pt x="338171" y="106298"/>
                  <a:pt x="341836" y="100803"/>
                  <a:pt x="344027" y="94512"/>
                </a:cubicBezTo>
                <a:cubicBezTo>
                  <a:pt x="346217" y="88221"/>
                  <a:pt x="347540" y="80876"/>
                  <a:pt x="347996" y="72476"/>
                </a:cubicBezTo>
                <a:cubicBezTo>
                  <a:pt x="348451" y="64076"/>
                  <a:pt x="348645" y="54364"/>
                  <a:pt x="348577" y="43339"/>
                </a:cubicBezTo>
                <a:close/>
                <a:moveTo>
                  <a:pt x="1041102" y="33729"/>
                </a:moveTo>
                <a:lnTo>
                  <a:pt x="1041102" y="48281"/>
                </a:lnTo>
                <a:lnTo>
                  <a:pt x="1064438" y="48281"/>
                </a:lnTo>
                <a:lnTo>
                  <a:pt x="1064438" y="33729"/>
                </a:lnTo>
                <a:close/>
                <a:moveTo>
                  <a:pt x="785737" y="30137"/>
                </a:moveTo>
                <a:cubicBezTo>
                  <a:pt x="791673" y="33919"/>
                  <a:pt x="795709" y="37698"/>
                  <a:pt x="797845" y="41474"/>
                </a:cubicBezTo>
                <a:cubicBezTo>
                  <a:pt x="799981" y="45250"/>
                  <a:pt x="800801" y="48533"/>
                  <a:pt x="800304" y="51323"/>
                </a:cubicBezTo>
                <a:cubicBezTo>
                  <a:pt x="799806" y="54113"/>
                  <a:pt x="798576" y="55921"/>
                  <a:pt x="796614" y="56747"/>
                </a:cubicBezTo>
                <a:cubicBezTo>
                  <a:pt x="794651" y="57572"/>
                  <a:pt x="792539" y="56926"/>
                  <a:pt x="790279" y="54807"/>
                </a:cubicBezTo>
                <a:cubicBezTo>
                  <a:pt x="790204" y="50768"/>
                  <a:pt x="789552" y="46578"/>
                  <a:pt x="788325" y="42239"/>
                </a:cubicBezTo>
                <a:cubicBezTo>
                  <a:pt x="787098" y="37899"/>
                  <a:pt x="785745" y="34043"/>
                  <a:pt x="784267" y="30671"/>
                </a:cubicBezTo>
                <a:close/>
                <a:moveTo>
                  <a:pt x="1041102" y="15460"/>
                </a:moveTo>
                <a:lnTo>
                  <a:pt x="1041102" y="30012"/>
                </a:lnTo>
                <a:lnTo>
                  <a:pt x="1064438" y="30012"/>
                </a:lnTo>
                <a:lnTo>
                  <a:pt x="1064438" y="15460"/>
                </a:lnTo>
                <a:close/>
                <a:moveTo>
                  <a:pt x="86144" y="6134"/>
                </a:moveTo>
                <a:cubicBezTo>
                  <a:pt x="94856" y="7810"/>
                  <a:pt x="100893" y="10259"/>
                  <a:pt x="104256" y="13481"/>
                </a:cubicBezTo>
                <a:cubicBezTo>
                  <a:pt x="107618" y="16703"/>
                  <a:pt x="109079" y="19844"/>
                  <a:pt x="108640" y="22903"/>
                </a:cubicBezTo>
                <a:cubicBezTo>
                  <a:pt x="108201" y="25962"/>
                  <a:pt x="106636" y="28086"/>
                  <a:pt x="103944" y="29275"/>
                </a:cubicBezTo>
                <a:cubicBezTo>
                  <a:pt x="101252" y="30463"/>
                  <a:pt x="98208" y="29861"/>
                  <a:pt x="94812" y="27470"/>
                </a:cubicBezTo>
                <a:cubicBezTo>
                  <a:pt x="94256" y="23723"/>
                  <a:pt x="93034" y="20017"/>
                  <a:pt x="91145" y="16352"/>
                </a:cubicBezTo>
                <a:cubicBezTo>
                  <a:pt x="89256" y="12688"/>
                  <a:pt x="87233" y="9549"/>
                  <a:pt x="85077" y="6934"/>
                </a:cubicBezTo>
                <a:close/>
                <a:moveTo>
                  <a:pt x="807341" y="4934"/>
                </a:moveTo>
                <a:lnTo>
                  <a:pt x="821333" y="15735"/>
                </a:lnTo>
                <a:cubicBezTo>
                  <a:pt x="820930" y="16280"/>
                  <a:pt x="820302" y="16791"/>
                  <a:pt x="819449" y="17269"/>
                </a:cubicBezTo>
                <a:cubicBezTo>
                  <a:pt x="818596" y="17747"/>
                  <a:pt x="817535" y="18125"/>
                  <a:pt x="816265" y="18402"/>
                </a:cubicBezTo>
                <a:lnTo>
                  <a:pt x="816265" y="108947"/>
                </a:lnTo>
                <a:cubicBezTo>
                  <a:pt x="816337" y="112236"/>
                  <a:pt x="815957" y="115052"/>
                  <a:pt x="815125" y="117393"/>
                </a:cubicBezTo>
                <a:cubicBezTo>
                  <a:pt x="814294" y="119734"/>
                  <a:pt x="812582" y="121600"/>
                  <a:pt x="809988" y="122993"/>
                </a:cubicBezTo>
                <a:cubicBezTo>
                  <a:pt x="807395" y="124386"/>
                  <a:pt x="803491" y="125305"/>
                  <a:pt x="798277" y="125749"/>
                </a:cubicBezTo>
                <a:cubicBezTo>
                  <a:pt x="798093" y="123593"/>
                  <a:pt x="797793" y="121671"/>
                  <a:pt x="797376" y="119982"/>
                </a:cubicBezTo>
                <a:cubicBezTo>
                  <a:pt x="796959" y="118293"/>
                  <a:pt x="796325" y="116970"/>
                  <a:pt x="795474" y="116015"/>
                </a:cubicBezTo>
                <a:cubicBezTo>
                  <a:pt x="794596" y="114948"/>
                  <a:pt x="793383" y="114014"/>
                  <a:pt x="791837" y="113214"/>
                </a:cubicBezTo>
                <a:cubicBezTo>
                  <a:pt x="790292" y="112414"/>
                  <a:pt x="788079" y="111747"/>
                  <a:pt x="785198" y="111214"/>
                </a:cubicBezTo>
                <a:lnTo>
                  <a:pt x="785198" y="109347"/>
                </a:lnTo>
                <a:cubicBezTo>
                  <a:pt x="785327" y="109357"/>
                  <a:pt x="786374" y="109426"/>
                  <a:pt x="788337" y="109555"/>
                </a:cubicBezTo>
                <a:cubicBezTo>
                  <a:pt x="790300" y="109683"/>
                  <a:pt x="792404" y="109811"/>
                  <a:pt x="794649" y="109940"/>
                </a:cubicBezTo>
                <a:cubicBezTo>
                  <a:pt x="796893" y="110068"/>
                  <a:pt x="798503" y="110137"/>
                  <a:pt x="799478" y="110147"/>
                </a:cubicBezTo>
                <a:cubicBezTo>
                  <a:pt x="800523" y="110144"/>
                  <a:pt x="801235" y="109917"/>
                  <a:pt x="801613" y="109464"/>
                </a:cubicBezTo>
                <a:cubicBezTo>
                  <a:pt x="801991" y="109011"/>
                  <a:pt x="802169" y="108350"/>
                  <a:pt x="802147" y="107480"/>
                </a:cubicBezTo>
                <a:lnTo>
                  <a:pt x="802147" y="70542"/>
                </a:lnTo>
                <a:cubicBezTo>
                  <a:pt x="800746" y="73093"/>
                  <a:pt x="799177" y="75926"/>
                  <a:pt x="797443" y="79043"/>
                </a:cubicBezTo>
                <a:cubicBezTo>
                  <a:pt x="795708" y="82160"/>
                  <a:pt x="793806" y="85461"/>
                  <a:pt x="791737" y="88945"/>
                </a:cubicBezTo>
                <a:cubicBezTo>
                  <a:pt x="791804" y="89709"/>
                  <a:pt x="791671" y="90514"/>
                  <a:pt x="791337" y="91362"/>
                </a:cubicBezTo>
                <a:cubicBezTo>
                  <a:pt x="791003" y="92209"/>
                  <a:pt x="790470" y="92915"/>
                  <a:pt x="789736" y="93478"/>
                </a:cubicBezTo>
                <a:lnTo>
                  <a:pt x="780928" y="78810"/>
                </a:lnTo>
                <a:cubicBezTo>
                  <a:pt x="782879" y="77615"/>
                  <a:pt x="785749" y="75704"/>
                  <a:pt x="789535" y="73076"/>
                </a:cubicBezTo>
                <a:cubicBezTo>
                  <a:pt x="793322" y="70448"/>
                  <a:pt x="797526" y="67470"/>
                  <a:pt x="802147" y="64141"/>
                </a:cubicBezTo>
                <a:lnTo>
                  <a:pt x="802147" y="16269"/>
                </a:lnTo>
                <a:lnTo>
                  <a:pt x="786132" y="16269"/>
                </a:lnTo>
                <a:lnTo>
                  <a:pt x="784931" y="12402"/>
                </a:lnTo>
                <a:lnTo>
                  <a:pt x="800946" y="12402"/>
                </a:lnTo>
                <a:close/>
                <a:moveTo>
                  <a:pt x="1070305" y="3609"/>
                </a:moveTo>
                <a:lnTo>
                  <a:pt x="1085374" y="15195"/>
                </a:lnTo>
                <a:cubicBezTo>
                  <a:pt x="1084913" y="15742"/>
                  <a:pt x="1084235" y="16281"/>
                  <a:pt x="1083340" y="16812"/>
                </a:cubicBezTo>
                <a:cubicBezTo>
                  <a:pt x="1082446" y="17343"/>
                  <a:pt x="1081301" y="17783"/>
                  <a:pt x="1079907" y="18130"/>
                </a:cubicBezTo>
                <a:lnTo>
                  <a:pt x="1079907" y="75337"/>
                </a:lnTo>
                <a:cubicBezTo>
                  <a:pt x="1079634" y="75976"/>
                  <a:pt x="1078112" y="76799"/>
                  <a:pt x="1075339" y="77805"/>
                </a:cubicBezTo>
                <a:cubicBezTo>
                  <a:pt x="1072567" y="78811"/>
                  <a:pt x="1069778" y="79367"/>
                  <a:pt x="1066972" y="79472"/>
                </a:cubicBezTo>
                <a:lnTo>
                  <a:pt x="1064438" y="79472"/>
                </a:lnTo>
                <a:lnTo>
                  <a:pt x="1064438" y="70934"/>
                </a:lnTo>
                <a:lnTo>
                  <a:pt x="1041102" y="70934"/>
                </a:lnTo>
                <a:lnTo>
                  <a:pt x="1041102" y="74936"/>
                </a:lnTo>
                <a:cubicBezTo>
                  <a:pt x="1040974" y="75848"/>
                  <a:pt x="1039663" y="76893"/>
                  <a:pt x="1037168" y="78072"/>
                </a:cubicBezTo>
                <a:cubicBezTo>
                  <a:pt x="1034673" y="79250"/>
                  <a:pt x="1031762" y="79895"/>
                  <a:pt x="1028433" y="80006"/>
                </a:cubicBezTo>
                <a:lnTo>
                  <a:pt x="1026300" y="80006"/>
                </a:lnTo>
                <a:lnTo>
                  <a:pt x="1026300" y="5342"/>
                </a:lnTo>
                <a:lnTo>
                  <a:pt x="1041635" y="11743"/>
                </a:lnTo>
                <a:lnTo>
                  <a:pt x="1063104" y="11743"/>
                </a:lnTo>
                <a:close/>
                <a:moveTo>
                  <a:pt x="626383" y="3201"/>
                </a:moveTo>
                <a:lnTo>
                  <a:pt x="642385" y="16669"/>
                </a:lnTo>
                <a:cubicBezTo>
                  <a:pt x="641474" y="17758"/>
                  <a:pt x="639429" y="18647"/>
                  <a:pt x="636251" y="19336"/>
                </a:cubicBezTo>
                <a:cubicBezTo>
                  <a:pt x="635982" y="24945"/>
                  <a:pt x="635820" y="30396"/>
                  <a:pt x="635768" y="35688"/>
                </a:cubicBezTo>
                <a:cubicBezTo>
                  <a:pt x="635715" y="40980"/>
                  <a:pt x="635787" y="46064"/>
                  <a:pt x="635984" y="50940"/>
                </a:cubicBezTo>
                <a:cubicBezTo>
                  <a:pt x="637696" y="51051"/>
                  <a:pt x="639340" y="51229"/>
                  <a:pt x="640918" y="51473"/>
                </a:cubicBezTo>
                <a:cubicBezTo>
                  <a:pt x="644131" y="47795"/>
                  <a:pt x="647514" y="43742"/>
                  <a:pt x="651068" y="39314"/>
                </a:cubicBezTo>
                <a:cubicBezTo>
                  <a:pt x="654621" y="34885"/>
                  <a:pt x="658004" y="30545"/>
                  <a:pt x="661217" y="26295"/>
                </a:cubicBezTo>
                <a:cubicBezTo>
                  <a:pt x="664430" y="22044"/>
                  <a:pt x="667131" y="18346"/>
                  <a:pt x="669322" y="15202"/>
                </a:cubicBezTo>
                <a:lnTo>
                  <a:pt x="685791" y="29204"/>
                </a:lnTo>
                <a:cubicBezTo>
                  <a:pt x="685399" y="29751"/>
                  <a:pt x="684777" y="30090"/>
                  <a:pt x="683925" y="30221"/>
                </a:cubicBezTo>
                <a:cubicBezTo>
                  <a:pt x="683072" y="30351"/>
                  <a:pt x="681939" y="30190"/>
                  <a:pt x="680523" y="29737"/>
                </a:cubicBezTo>
                <a:cubicBezTo>
                  <a:pt x="676448" y="33049"/>
                  <a:pt x="671197" y="36727"/>
                  <a:pt x="664771" y="40772"/>
                </a:cubicBezTo>
                <a:cubicBezTo>
                  <a:pt x="658346" y="44817"/>
                  <a:pt x="651995" y="48562"/>
                  <a:pt x="645719" y="52007"/>
                </a:cubicBezTo>
                <a:cubicBezTo>
                  <a:pt x="656880" y="53954"/>
                  <a:pt x="665283" y="56852"/>
                  <a:pt x="670928" y="60701"/>
                </a:cubicBezTo>
                <a:cubicBezTo>
                  <a:pt x="676574" y="64551"/>
                  <a:pt x="680006" y="68470"/>
                  <a:pt x="681223" y="72459"/>
                </a:cubicBezTo>
                <a:cubicBezTo>
                  <a:pt x="682441" y="76448"/>
                  <a:pt x="681989" y="79626"/>
                  <a:pt x="679867" y="81992"/>
                </a:cubicBezTo>
                <a:cubicBezTo>
                  <a:pt x="677745" y="84358"/>
                  <a:pt x="674497" y="85031"/>
                  <a:pt x="670122" y="84011"/>
                </a:cubicBezTo>
                <a:cubicBezTo>
                  <a:pt x="666277" y="78971"/>
                  <a:pt x="661265" y="73915"/>
                  <a:pt x="655087" y="68842"/>
                </a:cubicBezTo>
                <a:cubicBezTo>
                  <a:pt x="648908" y="63769"/>
                  <a:pt x="642630" y="59313"/>
                  <a:pt x="636251" y="55474"/>
                </a:cubicBezTo>
                <a:cubicBezTo>
                  <a:pt x="636973" y="68978"/>
                  <a:pt x="639863" y="80174"/>
                  <a:pt x="644919" y="89061"/>
                </a:cubicBezTo>
                <a:cubicBezTo>
                  <a:pt x="649975" y="97948"/>
                  <a:pt x="658465" y="103510"/>
                  <a:pt x="670389" y="105747"/>
                </a:cubicBezTo>
                <a:cubicBezTo>
                  <a:pt x="672203" y="106155"/>
                  <a:pt x="673542" y="106205"/>
                  <a:pt x="674406" y="105897"/>
                </a:cubicBezTo>
                <a:cubicBezTo>
                  <a:pt x="675270" y="105588"/>
                  <a:pt x="675975" y="104872"/>
                  <a:pt x="676523" y="103746"/>
                </a:cubicBezTo>
                <a:cubicBezTo>
                  <a:pt x="677648" y="101454"/>
                  <a:pt x="678698" y="98804"/>
                  <a:pt x="679673" y="95795"/>
                </a:cubicBezTo>
                <a:cubicBezTo>
                  <a:pt x="680648" y="92787"/>
                  <a:pt x="681598" y="89570"/>
                  <a:pt x="682524" y="86144"/>
                </a:cubicBezTo>
                <a:lnTo>
                  <a:pt x="683924" y="86278"/>
                </a:lnTo>
                <a:lnTo>
                  <a:pt x="683512" y="108814"/>
                </a:lnTo>
                <a:cubicBezTo>
                  <a:pt x="686329" y="111581"/>
                  <a:pt x="688077" y="113914"/>
                  <a:pt x="688756" y="115815"/>
                </a:cubicBezTo>
                <a:cubicBezTo>
                  <a:pt x="689435" y="117715"/>
                  <a:pt x="689380" y="119382"/>
                  <a:pt x="688591" y="120815"/>
                </a:cubicBezTo>
                <a:cubicBezTo>
                  <a:pt x="686807" y="123924"/>
                  <a:pt x="683924" y="125607"/>
                  <a:pt x="679940" y="125866"/>
                </a:cubicBezTo>
                <a:cubicBezTo>
                  <a:pt x="675956" y="126124"/>
                  <a:pt x="671172" y="125507"/>
                  <a:pt x="665588" y="124016"/>
                </a:cubicBezTo>
                <a:cubicBezTo>
                  <a:pt x="654687" y="121475"/>
                  <a:pt x="646077" y="117114"/>
                  <a:pt x="639760" y="110933"/>
                </a:cubicBezTo>
                <a:cubicBezTo>
                  <a:pt x="633442" y="104752"/>
                  <a:pt x="628817" y="96995"/>
                  <a:pt x="625883" y="87661"/>
                </a:cubicBezTo>
                <a:cubicBezTo>
                  <a:pt x="622949" y="78328"/>
                  <a:pt x="621108" y="67662"/>
                  <a:pt x="620357" y="55663"/>
                </a:cubicBezTo>
                <a:cubicBezTo>
                  <a:pt x="619607" y="43665"/>
                  <a:pt x="619349" y="30578"/>
                  <a:pt x="619582" y="16402"/>
                </a:cubicBezTo>
                <a:lnTo>
                  <a:pt x="566909" y="16402"/>
                </a:lnTo>
                <a:lnTo>
                  <a:pt x="565709" y="12668"/>
                </a:lnTo>
                <a:lnTo>
                  <a:pt x="617982" y="12668"/>
                </a:lnTo>
                <a:close/>
                <a:moveTo>
                  <a:pt x="1315765" y="3067"/>
                </a:moveTo>
                <a:lnTo>
                  <a:pt x="1337767" y="5201"/>
                </a:lnTo>
                <a:cubicBezTo>
                  <a:pt x="1337662" y="6206"/>
                  <a:pt x="1337240" y="7029"/>
                  <a:pt x="1336500" y="7668"/>
                </a:cubicBezTo>
                <a:cubicBezTo>
                  <a:pt x="1335761" y="8307"/>
                  <a:pt x="1334539" y="8729"/>
                  <a:pt x="1332833" y="8935"/>
                </a:cubicBezTo>
                <a:cubicBezTo>
                  <a:pt x="1333623" y="26011"/>
                  <a:pt x="1335926" y="40946"/>
                  <a:pt x="1339743" y="53740"/>
                </a:cubicBezTo>
                <a:cubicBezTo>
                  <a:pt x="1343560" y="66534"/>
                  <a:pt x="1349755" y="77410"/>
                  <a:pt x="1358328" y="86366"/>
                </a:cubicBezTo>
                <a:cubicBezTo>
                  <a:pt x="1366901" y="95323"/>
                  <a:pt x="1378717" y="102583"/>
                  <a:pt x="1393774" y="108147"/>
                </a:cubicBezTo>
                <a:lnTo>
                  <a:pt x="1393508" y="109747"/>
                </a:lnTo>
                <a:cubicBezTo>
                  <a:pt x="1389499" y="110497"/>
                  <a:pt x="1386248" y="112197"/>
                  <a:pt x="1383756" y="114848"/>
                </a:cubicBezTo>
                <a:cubicBezTo>
                  <a:pt x="1381264" y="117498"/>
                  <a:pt x="1379581" y="120999"/>
                  <a:pt x="1378706" y="125349"/>
                </a:cubicBezTo>
                <a:cubicBezTo>
                  <a:pt x="1367609" y="119379"/>
                  <a:pt x="1358821" y="111954"/>
                  <a:pt x="1352342" y="103075"/>
                </a:cubicBezTo>
                <a:cubicBezTo>
                  <a:pt x="1345863" y="94195"/>
                  <a:pt x="1341066" y="83946"/>
                  <a:pt x="1337950" y="72325"/>
                </a:cubicBezTo>
                <a:cubicBezTo>
                  <a:pt x="1334834" y="60705"/>
                  <a:pt x="1332773" y="47798"/>
                  <a:pt x="1331767" y="33604"/>
                </a:cubicBezTo>
                <a:cubicBezTo>
                  <a:pt x="1331172" y="45090"/>
                  <a:pt x="1329161" y="56375"/>
                  <a:pt x="1325731" y="67460"/>
                </a:cubicBezTo>
                <a:cubicBezTo>
                  <a:pt x="1322302" y="78546"/>
                  <a:pt x="1316221" y="89061"/>
                  <a:pt x="1307487" y="99005"/>
                </a:cubicBezTo>
                <a:cubicBezTo>
                  <a:pt x="1298753" y="108950"/>
                  <a:pt x="1286133" y="117953"/>
                  <a:pt x="1269625" y="126016"/>
                </a:cubicBezTo>
                <a:lnTo>
                  <a:pt x="1268159" y="124149"/>
                </a:lnTo>
                <a:cubicBezTo>
                  <a:pt x="1280226" y="115227"/>
                  <a:pt x="1289562" y="105901"/>
                  <a:pt x="1296168" y="96173"/>
                </a:cubicBezTo>
                <a:cubicBezTo>
                  <a:pt x="1302774" y="86444"/>
                  <a:pt x="1307456" y="76439"/>
                  <a:pt x="1310214" y="66158"/>
                </a:cubicBezTo>
                <a:cubicBezTo>
                  <a:pt x="1312972" y="55878"/>
                  <a:pt x="1314611" y="45448"/>
                  <a:pt x="1315133" y="34869"/>
                </a:cubicBezTo>
                <a:cubicBezTo>
                  <a:pt x="1315655" y="24290"/>
                  <a:pt x="1315866" y="13690"/>
                  <a:pt x="1315765" y="3067"/>
                </a:cubicBezTo>
                <a:close/>
                <a:moveTo>
                  <a:pt x="703726" y="1600"/>
                </a:moveTo>
                <a:cubicBezTo>
                  <a:pt x="710583" y="4733"/>
                  <a:pt x="715248" y="8085"/>
                  <a:pt x="717723" y="11656"/>
                </a:cubicBezTo>
                <a:cubicBezTo>
                  <a:pt x="720197" y="15226"/>
                  <a:pt x="721149" y="18420"/>
                  <a:pt x="720579" y="21236"/>
                </a:cubicBezTo>
                <a:cubicBezTo>
                  <a:pt x="720009" y="24052"/>
                  <a:pt x="718586" y="25896"/>
                  <a:pt x="716309" y="26766"/>
                </a:cubicBezTo>
                <a:cubicBezTo>
                  <a:pt x="714033" y="27636"/>
                  <a:pt x="711572" y="26938"/>
                  <a:pt x="708927" y="24670"/>
                </a:cubicBezTo>
                <a:cubicBezTo>
                  <a:pt x="708716" y="20844"/>
                  <a:pt x="707938" y="16927"/>
                  <a:pt x="706593" y="12918"/>
                </a:cubicBezTo>
                <a:cubicBezTo>
                  <a:pt x="705249" y="8910"/>
                  <a:pt x="703804" y="5359"/>
                  <a:pt x="702259" y="2267"/>
                </a:cubicBezTo>
                <a:close/>
                <a:moveTo>
                  <a:pt x="379648" y="1467"/>
                </a:moveTo>
                <a:cubicBezTo>
                  <a:pt x="379727" y="1525"/>
                  <a:pt x="380605" y="2209"/>
                  <a:pt x="382280" y="3522"/>
                </a:cubicBezTo>
                <a:cubicBezTo>
                  <a:pt x="383955" y="4834"/>
                  <a:pt x="385949" y="6427"/>
                  <a:pt x="388261" y="8302"/>
                </a:cubicBezTo>
                <a:cubicBezTo>
                  <a:pt x="390573" y="10178"/>
                  <a:pt x="392725" y="11988"/>
                  <a:pt x="394716" y="13735"/>
                </a:cubicBezTo>
                <a:cubicBezTo>
                  <a:pt x="394502" y="14466"/>
                  <a:pt x="394063" y="15005"/>
                  <a:pt x="393399" y="15352"/>
                </a:cubicBezTo>
                <a:cubicBezTo>
                  <a:pt x="392735" y="15699"/>
                  <a:pt x="391930" y="15872"/>
                  <a:pt x="390982" y="15869"/>
                </a:cubicBezTo>
                <a:lnTo>
                  <a:pt x="362579" y="15869"/>
                </a:lnTo>
                <a:cubicBezTo>
                  <a:pt x="360687" y="19330"/>
                  <a:pt x="358637" y="22809"/>
                  <a:pt x="356428" y="26303"/>
                </a:cubicBezTo>
                <a:cubicBezTo>
                  <a:pt x="354219" y="29798"/>
                  <a:pt x="352002" y="32943"/>
                  <a:pt x="349777" y="35738"/>
                </a:cubicBezTo>
                <a:lnTo>
                  <a:pt x="370446" y="35738"/>
                </a:lnTo>
                <a:lnTo>
                  <a:pt x="376847" y="28937"/>
                </a:lnTo>
                <a:lnTo>
                  <a:pt x="389916" y="38938"/>
                </a:lnTo>
                <a:cubicBezTo>
                  <a:pt x="389577" y="39416"/>
                  <a:pt x="389021" y="39861"/>
                  <a:pt x="388249" y="40272"/>
                </a:cubicBezTo>
                <a:cubicBezTo>
                  <a:pt x="387476" y="40683"/>
                  <a:pt x="386521" y="40994"/>
                  <a:pt x="385382" y="41205"/>
                </a:cubicBezTo>
                <a:lnTo>
                  <a:pt x="385382" y="90011"/>
                </a:lnTo>
                <a:cubicBezTo>
                  <a:pt x="385129" y="90639"/>
                  <a:pt x="383768" y="91417"/>
                  <a:pt x="381298" y="92345"/>
                </a:cubicBezTo>
                <a:cubicBezTo>
                  <a:pt x="378828" y="93273"/>
                  <a:pt x="376367" y="93784"/>
                  <a:pt x="373914" y="93879"/>
                </a:cubicBezTo>
                <a:lnTo>
                  <a:pt x="371647" y="93879"/>
                </a:lnTo>
                <a:lnTo>
                  <a:pt x="371647" y="39472"/>
                </a:lnTo>
                <a:lnTo>
                  <a:pt x="338976" y="39472"/>
                </a:lnTo>
                <a:lnTo>
                  <a:pt x="338976" y="90678"/>
                </a:lnTo>
                <a:cubicBezTo>
                  <a:pt x="338848" y="91514"/>
                  <a:pt x="337603" y="92476"/>
                  <a:pt x="335242" y="93562"/>
                </a:cubicBezTo>
                <a:cubicBezTo>
                  <a:pt x="332881" y="94648"/>
                  <a:pt x="330169" y="95243"/>
                  <a:pt x="327108" y="95345"/>
                </a:cubicBezTo>
                <a:lnTo>
                  <a:pt x="324974" y="95345"/>
                </a:lnTo>
                <a:lnTo>
                  <a:pt x="324974" y="29737"/>
                </a:lnTo>
                <a:lnTo>
                  <a:pt x="339643" y="35738"/>
                </a:lnTo>
                <a:lnTo>
                  <a:pt x="344977" y="35738"/>
                </a:lnTo>
                <a:cubicBezTo>
                  <a:pt x="345110" y="32860"/>
                  <a:pt x="345243" y="29648"/>
                  <a:pt x="345377" y="26103"/>
                </a:cubicBezTo>
                <a:cubicBezTo>
                  <a:pt x="345510" y="22558"/>
                  <a:pt x="345643" y="19147"/>
                  <a:pt x="345777" y="15869"/>
                </a:cubicBezTo>
                <a:lnTo>
                  <a:pt x="319907" y="15869"/>
                </a:lnTo>
                <a:lnTo>
                  <a:pt x="318840" y="12135"/>
                </a:lnTo>
                <a:lnTo>
                  <a:pt x="371380" y="12135"/>
                </a:lnTo>
                <a:close/>
                <a:moveTo>
                  <a:pt x="731456" y="1200"/>
                </a:moveTo>
                <a:lnTo>
                  <a:pt x="749070" y="5734"/>
                </a:lnTo>
                <a:cubicBezTo>
                  <a:pt x="748809" y="6554"/>
                  <a:pt x="748264" y="7215"/>
                  <a:pt x="747435" y="7718"/>
                </a:cubicBezTo>
                <a:cubicBezTo>
                  <a:pt x="746607" y="8221"/>
                  <a:pt x="745462" y="8448"/>
                  <a:pt x="743999" y="8401"/>
                </a:cubicBezTo>
                <a:cubicBezTo>
                  <a:pt x="742014" y="11338"/>
                  <a:pt x="739612" y="14532"/>
                  <a:pt x="736794" y="17986"/>
                </a:cubicBezTo>
                <a:cubicBezTo>
                  <a:pt x="733975" y="21439"/>
                  <a:pt x="731040" y="24734"/>
                  <a:pt x="727989" y="27870"/>
                </a:cubicBezTo>
                <a:lnTo>
                  <a:pt x="732123" y="27870"/>
                </a:lnTo>
                <a:lnTo>
                  <a:pt x="738795" y="19069"/>
                </a:lnTo>
                <a:cubicBezTo>
                  <a:pt x="739012" y="19236"/>
                  <a:pt x="740446" y="20436"/>
                  <a:pt x="743099" y="22670"/>
                </a:cubicBezTo>
                <a:cubicBezTo>
                  <a:pt x="745751" y="24903"/>
                  <a:pt x="748319" y="27170"/>
                  <a:pt x="750805" y="29470"/>
                </a:cubicBezTo>
                <a:cubicBezTo>
                  <a:pt x="750802" y="29598"/>
                  <a:pt x="750774" y="29709"/>
                  <a:pt x="750721" y="29804"/>
                </a:cubicBezTo>
                <a:cubicBezTo>
                  <a:pt x="750668" y="29898"/>
                  <a:pt x="750607" y="30009"/>
                  <a:pt x="750538" y="30137"/>
                </a:cubicBezTo>
                <a:cubicBezTo>
                  <a:pt x="756570" y="33790"/>
                  <a:pt x="760652" y="37485"/>
                  <a:pt x="762785" y="41222"/>
                </a:cubicBezTo>
                <a:cubicBezTo>
                  <a:pt x="764917" y="44959"/>
                  <a:pt x="765700" y="48220"/>
                  <a:pt x="765133" y="51006"/>
                </a:cubicBezTo>
                <a:cubicBezTo>
                  <a:pt x="764566" y="53793"/>
                  <a:pt x="763250" y="55588"/>
                  <a:pt x="761184" y="56390"/>
                </a:cubicBezTo>
                <a:cubicBezTo>
                  <a:pt x="759119" y="57193"/>
                  <a:pt x="756904" y="56488"/>
                  <a:pt x="754541" y="54274"/>
                </a:cubicBezTo>
                <a:cubicBezTo>
                  <a:pt x="754480" y="50456"/>
                  <a:pt x="753868" y="46523"/>
                  <a:pt x="752706" y="42472"/>
                </a:cubicBezTo>
                <a:cubicBezTo>
                  <a:pt x="751544" y="38422"/>
                  <a:pt x="750199" y="34754"/>
                  <a:pt x="748670" y="31471"/>
                </a:cubicBezTo>
                <a:cubicBezTo>
                  <a:pt x="748467" y="31535"/>
                  <a:pt x="748239" y="31574"/>
                  <a:pt x="747986" y="31587"/>
                </a:cubicBezTo>
                <a:cubicBezTo>
                  <a:pt x="747733" y="31601"/>
                  <a:pt x="747471" y="31607"/>
                  <a:pt x="747202" y="31604"/>
                </a:cubicBezTo>
                <a:lnTo>
                  <a:pt x="729588" y="31604"/>
                </a:lnTo>
                <a:lnTo>
                  <a:pt x="729588" y="52273"/>
                </a:lnTo>
                <a:lnTo>
                  <a:pt x="731856" y="52273"/>
                </a:lnTo>
                <a:lnTo>
                  <a:pt x="738395" y="43606"/>
                </a:lnTo>
                <a:cubicBezTo>
                  <a:pt x="738603" y="43767"/>
                  <a:pt x="739988" y="44945"/>
                  <a:pt x="742548" y="47139"/>
                </a:cubicBezTo>
                <a:cubicBezTo>
                  <a:pt x="745108" y="49334"/>
                  <a:pt x="747594" y="51579"/>
                  <a:pt x="750004" y="53874"/>
                </a:cubicBezTo>
                <a:cubicBezTo>
                  <a:pt x="749796" y="54604"/>
                  <a:pt x="749379" y="55143"/>
                  <a:pt x="748753" y="55490"/>
                </a:cubicBezTo>
                <a:cubicBezTo>
                  <a:pt x="748127" y="55838"/>
                  <a:pt x="747344" y="56010"/>
                  <a:pt x="746401" y="56007"/>
                </a:cubicBezTo>
                <a:lnTo>
                  <a:pt x="729588" y="56007"/>
                </a:lnTo>
                <a:lnTo>
                  <a:pt x="729588" y="66542"/>
                </a:lnTo>
                <a:cubicBezTo>
                  <a:pt x="729588" y="70431"/>
                  <a:pt x="729455" y="74387"/>
                  <a:pt x="729188" y="78410"/>
                </a:cubicBezTo>
                <a:lnTo>
                  <a:pt x="731456" y="78410"/>
                </a:lnTo>
                <a:lnTo>
                  <a:pt x="738128" y="69742"/>
                </a:lnTo>
                <a:cubicBezTo>
                  <a:pt x="738245" y="69839"/>
                  <a:pt x="739279" y="70712"/>
                  <a:pt x="741230" y="72359"/>
                </a:cubicBezTo>
                <a:cubicBezTo>
                  <a:pt x="743182" y="74007"/>
                  <a:pt x="745351" y="75846"/>
                  <a:pt x="747737" y="77877"/>
                </a:cubicBezTo>
                <a:cubicBezTo>
                  <a:pt x="750048" y="76437"/>
                  <a:pt x="752894" y="74548"/>
                  <a:pt x="756273" y="72209"/>
                </a:cubicBezTo>
                <a:cubicBezTo>
                  <a:pt x="759651" y="69870"/>
                  <a:pt x="763297" y="67314"/>
                  <a:pt x="767209" y="64542"/>
                </a:cubicBezTo>
                <a:lnTo>
                  <a:pt x="767209" y="16269"/>
                </a:lnTo>
                <a:lnTo>
                  <a:pt x="748137" y="16269"/>
                </a:lnTo>
                <a:lnTo>
                  <a:pt x="746936" y="12402"/>
                </a:lnTo>
                <a:lnTo>
                  <a:pt x="766009" y="12402"/>
                </a:lnTo>
                <a:lnTo>
                  <a:pt x="772137" y="5067"/>
                </a:lnTo>
                <a:lnTo>
                  <a:pt x="785737" y="15602"/>
                </a:lnTo>
                <a:cubicBezTo>
                  <a:pt x="785397" y="16149"/>
                  <a:pt x="784807" y="16655"/>
                  <a:pt x="783967" y="17119"/>
                </a:cubicBezTo>
                <a:cubicBezTo>
                  <a:pt x="783126" y="17583"/>
                  <a:pt x="782069" y="17922"/>
                  <a:pt x="780794" y="18136"/>
                </a:cubicBezTo>
                <a:lnTo>
                  <a:pt x="780794" y="109347"/>
                </a:lnTo>
                <a:cubicBezTo>
                  <a:pt x="780869" y="112592"/>
                  <a:pt x="780497" y="115378"/>
                  <a:pt x="779679" y="117704"/>
                </a:cubicBezTo>
                <a:cubicBezTo>
                  <a:pt x="778861" y="120030"/>
                  <a:pt x="777147" y="121897"/>
                  <a:pt x="774537" y="123304"/>
                </a:cubicBezTo>
                <a:cubicBezTo>
                  <a:pt x="771927" y="124712"/>
                  <a:pt x="767973" y="125660"/>
                  <a:pt x="762673" y="126149"/>
                </a:cubicBezTo>
                <a:cubicBezTo>
                  <a:pt x="762493" y="124002"/>
                  <a:pt x="762187" y="122096"/>
                  <a:pt x="761756" y="120432"/>
                </a:cubicBezTo>
                <a:cubicBezTo>
                  <a:pt x="761325" y="118768"/>
                  <a:pt x="760653" y="117429"/>
                  <a:pt x="759738" y="116415"/>
                </a:cubicBezTo>
                <a:cubicBezTo>
                  <a:pt x="758793" y="115353"/>
                  <a:pt x="757481" y="114442"/>
                  <a:pt x="755803" y="113681"/>
                </a:cubicBezTo>
                <a:cubicBezTo>
                  <a:pt x="754124" y="112920"/>
                  <a:pt x="751745" y="112275"/>
                  <a:pt x="748665" y="111747"/>
                </a:cubicBezTo>
                <a:lnTo>
                  <a:pt x="748665" y="109881"/>
                </a:lnTo>
                <a:cubicBezTo>
                  <a:pt x="748808" y="109890"/>
                  <a:pt x="749961" y="109960"/>
                  <a:pt x="752124" y="110088"/>
                </a:cubicBezTo>
                <a:cubicBezTo>
                  <a:pt x="754287" y="110216"/>
                  <a:pt x="756606" y="110345"/>
                  <a:pt x="759081" y="110473"/>
                </a:cubicBezTo>
                <a:cubicBezTo>
                  <a:pt x="761556" y="110602"/>
                  <a:pt x="763331" y="110671"/>
                  <a:pt x="764408" y="110681"/>
                </a:cubicBezTo>
                <a:cubicBezTo>
                  <a:pt x="765516" y="110689"/>
                  <a:pt x="766267" y="110472"/>
                  <a:pt x="766659" y="110031"/>
                </a:cubicBezTo>
                <a:cubicBezTo>
                  <a:pt x="767051" y="109589"/>
                  <a:pt x="767234" y="108872"/>
                  <a:pt x="767209" y="107880"/>
                </a:cubicBezTo>
                <a:lnTo>
                  <a:pt x="767209" y="71342"/>
                </a:lnTo>
                <a:cubicBezTo>
                  <a:pt x="765736" y="73893"/>
                  <a:pt x="764080" y="76693"/>
                  <a:pt x="762240" y="79743"/>
                </a:cubicBezTo>
                <a:cubicBezTo>
                  <a:pt x="760400" y="82794"/>
                  <a:pt x="758410" y="85994"/>
                  <a:pt x="756270" y="89345"/>
                </a:cubicBezTo>
                <a:cubicBezTo>
                  <a:pt x="756328" y="90239"/>
                  <a:pt x="756178" y="91117"/>
                  <a:pt x="755819" y="91978"/>
                </a:cubicBezTo>
                <a:cubicBezTo>
                  <a:pt x="755461" y="92840"/>
                  <a:pt x="754944" y="93517"/>
                  <a:pt x="754268" y="94012"/>
                </a:cubicBezTo>
                <a:lnTo>
                  <a:pt x="746931" y="82144"/>
                </a:lnTo>
                <a:lnTo>
                  <a:pt x="746531" y="82144"/>
                </a:lnTo>
                <a:lnTo>
                  <a:pt x="728789" y="82144"/>
                </a:lnTo>
                <a:cubicBezTo>
                  <a:pt x="728073" y="90514"/>
                  <a:pt x="725508" y="98543"/>
                  <a:pt x="721094" y="106230"/>
                </a:cubicBezTo>
                <a:cubicBezTo>
                  <a:pt x="716680" y="113917"/>
                  <a:pt x="709116" y="120646"/>
                  <a:pt x="698401" y="126416"/>
                </a:cubicBezTo>
                <a:lnTo>
                  <a:pt x="697067" y="125216"/>
                </a:lnTo>
                <a:cubicBezTo>
                  <a:pt x="703223" y="118979"/>
                  <a:pt x="707646" y="112217"/>
                  <a:pt x="710335" y="104930"/>
                </a:cubicBezTo>
                <a:cubicBezTo>
                  <a:pt x="713025" y="97643"/>
                  <a:pt x="714647" y="90047"/>
                  <a:pt x="715203" y="82144"/>
                </a:cubicBezTo>
                <a:lnTo>
                  <a:pt x="697734" y="82144"/>
                </a:lnTo>
                <a:lnTo>
                  <a:pt x="696667" y="78410"/>
                </a:lnTo>
                <a:lnTo>
                  <a:pt x="715469" y="78410"/>
                </a:lnTo>
                <a:cubicBezTo>
                  <a:pt x="715625" y="74565"/>
                  <a:pt x="715714" y="70653"/>
                  <a:pt x="715736" y="66675"/>
                </a:cubicBezTo>
                <a:lnTo>
                  <a:pt x="715736" y="56007"/>
                </a:lnTo>
                <a:lnTo>
                  <a:pt x="701601" y="56007"/>
                </a:lnTo>
                <a:lnTo>
                  <a:pt x="700534" y="52273"/>
                </a:lnTo>
                <a:lnTo>
                  <a:pt x="715736" y="52273"/>
                </a:lnTo>
                <a:lnTo>
                  <a:pt x="715736" y="31604"/>
                </a:lnTo>
                <a:lnTo>
                  <a:pt x="698267" y="31604"/>
                </a:lnTo>
                <a:lnTo>
                  <a:pt x="697200" y="27870"/>
                </a:lnTo>
                <a:lnTo>
                  <a:pt x="724926" y="27870"/>
                </a:lnTo>
                <a:cubicBezTo>
                  <a:pt x="726222" y="23800"/>
                  <a:pt x="727460" y="19339"/>
                  <a:pt x="728640" y="14485"/>
                </a:cubicBezTo>
                <a:cubicBezTo>
                  <a:pt x="729819" y="9632"/>
                  <a:pt x="730758" y="5204"/>
                  <a:pt x="731456" y="1200"/>
                </a:cubicBezTo>
                <a:close/>
                <a:moveTo>
                  <a:pt x="1603001" y="1067"/>
                </a:moveTo>
                <a:lnTo>
                  <a:pt x="1624870" y="3201"/>
                </a:lnTo>
                <a:cubicBezTo>
                  <a:pt x="1624753" y="4142"/>
                  <a:pt x="1624320" y="4926"/>
                  <a:pt x="1623570" y="5551"/>
                </a:cubicBezTo>
                <a:cubicBezTo>
                  <a:pt x="1622820" y="6176"/>
                  <a:pt x="1621653" y="6593"/>
                  <a:pt x="1620069" y="6801"/>
                </a:cubicBezTo>
                <a:lnTo>
                  <a:pt x="1620069" y="30404"/>
                </a:lnTo>
                <a:lnTo>
                  <a:pt x="1634338" y="30404"/>
                </a:lnTo>
                <a:lnTo>
                  <a:pt x="1643272" y="17069"/>
                </a:lnTo>
                <a:cubicBezTo>
                  <a:pt x="1643366" y="17142"/>
                  <a:pt x="1644334" y="17988"/>
                  <a:pt x="1646176" y="19608"/>
                </a:cubicBezTo>
                <a:cubicBezTo>
                  <a:pt x="1648019" y="21227"/>
                  <a:pt x="1650172" y="23179"/>
                  <a:pt x="1652636" y="25465"/>
                </a:cubicBezTo>
                <a:cubicBezTo>
                  <a:pt x="1655101" y="27751"/>
                  <a:pt x="1657314" y="29931"/>
                  <a:pt x="1659274" y="32004"/>
                </a:cubicBezTo>
                <a:cubicBezTo>
                  <a:pt x="1659127" y="32735"/>
                  <a:pt x="1658721" y="33274"/>
                  <a:pt x="1658057" y="33621"/>
                </a:cubicBezTo>
                <a:cubicBezTo>
                  <a:pt x="1657394" y="33968"/>
                  <a:pt x="1656554" y="34140"/>
                  <a:pt x="1655540" y="34138"/>
                </a:cubicBezTo>
                <a:lnTo>
                  <a:pt x="1620069" y="34138"/>
                </a:lnTo>
                <a:lnTo>
                  <a:pt x="1620069" y="106280"/>
                </a:lnTo>
                <a:cubicBezTo>
                  <a:pt x="1620158" y="110146"/>
                  <a:pt x="1619684" y="113453"/>
                  <a:pt x="1618647" y="116202"/>
                </a:cubicBezTo>
                <a:cubicBezTo>
                  <a:pt x="1617610" y="118952"/>
                  <a:pt x="1615476" y="121153"/>
                  <a:pt x="1612246" y="122806"/>
                </a:cubicBezTo>
                <a:cubicBezTo>
                  <a:pt x="1609016" y="124458"/>
                  <a:pt x="1604156" y="125573"/>
                  <a:pt x="1597667" y="126149"/>
                </a:cubicBezTo>
                <a:cubicBezTo>
                  <a:pt x="1597425" y="123424"/>
                  <a:pt x="1597042" y="121074"/>
                  <a:pt x="1596516" y="119098"/>
                </a:cubicBezTo>
                <a:cubicBezTo>
                  <a:pt x="1595991" y="117123"/>
                  <a:pt x="1595175" y="115473"/>
                  <a:pt x="1594066" y="114148"/>
                </a:cubicBezTo>
                <a:cubicBezTo>
                  <a:pt x="1592938" y="112817"/>
                  <a:pt x="1591394" y="111678"/>
                  <a:pt x="1589432" y="110731"/>
                </a:cubicBezTo>
                <a:cubicBezTo>
                  <a:pt x="1587471" y="109783"/>
                  <a:pt x="1584659" y="109011"/>
                  <a:pt x="1580998" y="108414"/>
                </a:cubicBezTo>
                <a:lnTo>
                  <a:pt x="1580998" y="106547"/>
                </a:lnTo>
                <a:cubicBezTo>
                  <a:pt x="1581170" y="106560"/>
                  <a:pt x="1582559" y="106652"/>
                  <a:pt x="1585166" y="106823"/>
                </a:cubicBezTo>
                <a:cubicBezTo>
                  <a:pt x="1587773" y="106995"/>
                  <a:pt x="1590565" y="107166"/>
                  <a:pt x="1593543" y="107337"/>
                </a:cubicBezTo>
                <a:cubicBezTo>
                  <a:pt x="1596520" y="107508"/>
                  <a:pt x="1598650" y="107600"/>
                  <a:pt x="1599934" y="107614"/>
                </a:cubicBezTo>
                <a:cubicBezTo>
                  <a:pt x="1601053" y="107616"/>
                  <a:pt x="1601848" y="107411"/>
                  <a:pt x="1602317" y="106997"/>
                </a:cubicBezTo>
                <a:cubicBezTo>
                  <a:pt x="1602787" y="106583"/>
                  <a:pt x="1603014" y="105944"/>
                  <a:pt x="1603001" y="105080"/>
                </a:cubicBezTo>
                <a:lnTo>
                  <a:pt x="1603001" y="54274"/>
                </a:lnTo>
                <a:cubicBezTo>
                  <a:pt x="1595238" y="65933"/>
                  <a:pt x="1585626" y="76518"/>
                  <a:pt x="1574164" y="86028"/>
                </a:cubicBezTo>
                <a:cubicBezTo>
                  <a:pt x="1562701" y="95537"/>
                  <a:pt x="1549555" y="103621"/>
                  <a:pt x="1534725" y="110281"/>
                </a:cubicBezTo>
                <a:lnTo>
                  <a:pt x="1533525" y="108814"/>
                </a:lnTo>
                <a:cubicBezTo>
                  <a:pt x="1542771" y="102590"/>
                  <a:pt x="1551335" y="95376"/>
                  <a:pt x="1559217" y="87172"/>
                </a:cubicBezTo>
                <a:cubicBezTo>
                  <a:pt x="1567100" y="78967"/>
                  <a:pt x="1574034" y="70311"/>
                  <a:pt x="1580020" y="61203"/>
                </a:cubicBezTo>
                <a:cubicBezTo>
                  <a:pt x="1586006" y="52095"/>
                  <a:pt x="1590777" y="43073"/>
                  <a:pt x="1594333" y="34138"/>
                </a:cubicBezTo>
                <a:lnTo>
                  <a:pt x="1536592" y="34138"/>
                </a:lnTo>
                <a:lnTo>
                  <a:pt x="1535526" y="30404"/>
                </a:lnTo>
                <a:lnTo>
                  <a:pt x="1603001" y="30404"/>
                </a:lnTo>
                <a:close/>
                <a:moveTo>
                  <a:pt x="455257" y="1067"/>
                </a:moveTo>
                <a:lnTo>
                  <a:pt x="476460" y="2934"/>
                </a:lnTo>
                <a:cubicBezTo>
                  <a:pt x="476362" y="3870"/>
                  <a:pt x="475957" y="4665"/>
                  <a:pt x="475243" y="5317"/>
                </a:cubicBezTo>
                <a:cubicBezTo>
                  <a:pt x="474529" y="5970"/>
                  <a:pt x="473290" y="6465"/>
                  <a:pt x="471526" y="6801"/>
                </a:cubicBezTo>
                <a:lnTo>
                  <a:pt x="471526" y="27870"/>
                </a:lnTo>
                <a:lnTo>
                  <a:pt x="491528" y="27870"/>
                </a:lnTo>
                <a:lnTo>
                  <a:pt x="500196" y="17069"/>
                </a:lnTo>
                <a:cubicBezTo>
                  <a:pt x="500281" y="17122"/>
                  <a:pt x="501208" y="17801"/>
                  <a:pt x="502977" y="19104"/>
                </a:cubicBezTo>
                <a:cubicBezTo>
                  <a:pt x="504746" y="20407"/>
                  <a:pt x="506848" y="22014"/>
                  <a:pt x="509284" y="23924"/>
                </a:cubicBezTo>
                <a:cubicBezTo>
                  <a:pt x="511719" y="25835"/>
                  <a:pt x="513980" y="27728"/>
                  <a:pt x="516065" y="29604"/>
                </a:cubicBezTo>
                <a:cubicBezTo>
                  <a:pt x="515856" y="30271"/>
                  <a:pt x="515440" y="30771"/>
                  <a:pt x="514814" y="31104"/>
                </a:cubicBezTo>
                <a:cubicBezTo>
                  <a:pt x="514189" y="31437"/>
                  <a:pt x="513406" y="31604"/>
                  <a:pt x="512464" y="31604"/>
                </a:cubicBezTo>
                <a:lnTo>
                  <a:pt x="471526" y="31604"/>
                </a:lnTo>
                <a:lnTo>
                  <a:pt x="471526" y="57741"/>
                </a:lnTo>
                <a:lnTo>
                  <a:pt x="500329" y="57741"/>
                </a:lnTo>
                <a:lnTo>
                  <a:pt x="509397" y="46006"/>
                </a:lnTo>
                <a:cubicBezTo>
                  <a:pt x="509482" y="46069"/>
                  <a:pt x="510423" y="46817"/>
                  <a:pt x="512220" y="48248"/>
                </a:cubicBezTo>
                <a:cubicBezTo>
                  <a:pt x="514016" y="49680"/>
                  <a:pt x="516157" y="51415"/>
                  <a:pt x="518643" y="53454"/>
                </a:cubicBezTo>
                <a:cubicBezTo>
                  <a:pt x="521128" y="55493"/>
                  <a:pt x="523447" y="57455"/>
                  <a:pt x="525599" y="59341"/>
                </a:cubicBezTo>
                <a:cubicBezTo>
                  <a:pt x="525388" y="60072"/>
                  <a:pt x="524944" y="60610"/>
                  <a:pt x="524266" y="60958"/>
                </a:cubicBezTo>
                <a:cubicBezTo>
                  <a:pt x="523588" y="61305"/>
                  <a:pt x="522743" y="61477"/>
                  <a:pt x="521732" y="61474"/>
                </a:cubicBezTo>
                <a:lnTo>
                  <a:pt x="485661" y="61474"/>
                </a:lnTo>
                <a:lnTo>
                  <a:pt x="485661" y="63741"/>
                </a:lnTo>
                <a:lnTo>
                  <a:pt x="485661" y="104280"/>
                </a:lnTo>
                <a:cubicBezTo>
                  <a:pt x="485608" y="105330"/>
                  <a:pt x="485880" y="106063"/>
                  <a:pt x="486478" y="106480"/>
                </a:cubicBezTo>
                <a:cubicBezTo>
                  <a:pt x="487075" y="106897"/>
                  <a:pt x="488314" y="107097"/>
                  <a:pt x="490195" y="107080"/>
                </a:cubicBezTo>
                <a:lnTo>
                  <a:pt x="501129" y="107080"/>
                </a:lnTo>
                <a:cubicBezTo>
                  <a:pt x="503094" y="107083"/>
                  <a:pt x="504866" y="107077"/>
                  <a:pt x="506447" y="107063"/>
                </a:cubicBezTo>
                <a:cubicBezTo>
                  <a:pt x="508028" y="107050"/>
                  <a:pt x="509233" y="107011"/>
                  <a:pt x="510064" y="106947"/>
                </a:cubicBezTo>
                <a:cubicBezTo>
                  <a:pt x="510967" y="106891"/>
                  <a:pt x="511661" y="106702"/>
                  <a:pt x="512147" y="106380"/>
                </a:cubicBezTo>
                <a:cubicBezTo>
                  <a:pt x="512634" y="106058"/>
                  <a:pt x="513095" y="105536"/>
                  <a:pt x="513531" y="104813"/>
                </a:cubicBezTo>
                <a:cubicBezTo>
                  <a:pt x="514200" y="103480"/>
                  <a:pt x="515062" y="101113"/>
                  <a:pt x="516115" y="97712"/>
                </a:cubicBezTo>
                <a:cubicBezTo>
                  <a:pt x="517168" y="94312"/>
                  <a:pt x="518396" y="90278"/>
                  <a:pt x="519798" y="85611"/>
                </a:cubicBezTo>
                <a:lnTo>
                  <a:pt x="521324" y="85611"/>
                </a:lnTo>
                <a:lnTo>
                  <a:pt x="521732" y="105747"/>
                </a:lnTo>
                <a:cubicBezTo>
                  <a:pt x="523816" y="106597"/>
                  <a:pt x="525216" y="107564"/>
                  <a:pt x="525933" y="108647"/>
                </a:cubicBezTo>
                <a:cubicBezTo>
                  <a:pt x="526649" y="109731"/>
                  <a:pt x="526983" y="111031"/>
                  <a:pt x="526933" y="112548"/>
                </a:cubicBezTo>
                <a:cubicBezTo>
                  <a:pt x="526999" y="114768"/>
                  <a:pt x="526243" y="116609"/>
                  <a:pt x="524666" y="118069"/>
                </a:cubicBezTo>
                <a:cubicBezTo>
                  <a:pt x="523089" y="119529"/>
                  <a:pt x="520294" y="120619"/>
                  <a:pt x="516281" y="121339"/>
                </a:cubicBezTo>
                <a:cubicBezTo>
                  <a:pt x="512267" y="122058"/>
                  <a:pt x="506639" y="122417"/>
                  <a:pt x="499396" y="122415"/>
                </a:cubicBezTo>
                <a:lnTo>
                  <a:pt x="486461" y="122415"/>
                </a:lnTo>
                <a:cubicBezTo>
                  <a:pt x="479880" y="122521"/>
                  <a:pt x="475440" y="121576"/>
                  <a:pt x="473143" y="119582"/>
                </a:cubicBezTo>
                <a:cubicBezTo>
                  <a:pt x="470845" y="117587"/>
                  <a:pt x="469773" y="113909"/>
                  <a:pt x="469926" y="108547"/>
                </a:cubicBezTo>
                <a:lnTo>
                  <a:pt x="469926" y="61474"/>
                </a:lnTo>
                <a:lnTo>
                  <a:pt x="454990" y="61474"/>
                </a:lnTo>
                <a:cubicBezTo>
                  <a:pt x="454254" y="72242"/>
                  <a:pt x="452141" y="81866"/>
                  <a:pt x="448649" y="90347"/>
                </a:cubicBezTo>
                <a:cubicBezTo>
                  <a:pt x="445157" y="98828"/>
                  <a:pt x="439635" y="106101"/>
                  <a:pt x="432084" y="112167"/>
                </a:cubicBezTo>
                <a:cubicBezTo>
                  <a:pt x="424532" y="118233"/>
                  <a:pt x="414299" y="123027"/>
                  <a:pt x="401384" y="126549"/>
                </a:cubicBezTo>
                <a:lnTo>
                  <a:pt x="400717" y="124949"/>
                </a:lnTo>
                <a:cubicBezTo>
                  <a:pt x="410002" y="119972"/>
                  <a:pt x="417213" y="114309"/>
                  <a:pt x="422349" y="107959"/>
                </a:cubicBezTo>
                <a:cubicBezTo>
                  <a:pt x="427486" y="101610"/>
                  <a:pt x="431111" y="94563"/>
                  <a:pt x="433225" y="86821"/>
                </a:cubicBezTo>
                <a:cubicBezTo>
                  <a:pt x="435338" y="79078"/>
                  <a:pt x="436504" y="70630"/>
                  <a:pt x="436721" y="61474"/>
                </a:cubicBezTo>
                <a:lnTo>
                  <a:pt x="402717" y="61474"/>
                </a:lnTo>
                <a:lnTo>
                  <a:pt x="401650" y="57741"/>
                </a:lnTo>
                <a:lnTo>
                  <a:pt x="455257" y="57741"/>
                </a:lnTo>
                <a:lnTo>
                  <a:pt x="455257" y="31604"/>
                </a:lnTo>
                <a:lnTo>
                  <a:pt x="432988" y="31604"/>
                </a:lnTo>
                <a:cubicBezTo>
                  <a:pt x="426831" y="41339"/>
                  <a:pt x="419541" y="49073"/>
                  <a:pt x="411118" y="54807"/>
                </a:cubicBezTo>
                <a:lnTo>
                  <a:pt x="409518" y="53607"/>
                </a:lnTo>
                <a:cubicBezTo>
                  <a:pt x="413321" y="47417"/>
                  <a:pt x="416749" y="39994"/>
                  <a:pt x="419803" y="31337"/>
                </a:cubicBezTo>
                <a:cubicBezTo>
                  <a:pt x="422856" y="22681"/>
                  <a:pt x="425117" y="13524"/>
                  <a:pt x="426587" y="3867"/>
                </a:cubicBezTo>
                <a:lnTo>
                  <a:pt x="447523" y="9735"/>
                </a:lnTo>
                <a:cubicBezTo>
                  <a:pt x="447320" y="10618"/>
                  <a:pt x="446792" y="11318"/>
                  <a:pt x="445939" y="11835"/>
                </a:cubicBezTo>
                <a:cubicBezTo>
                  <a:pt x="445086" y="12352"/>
                  <a:pt x="443925" y="12585"/>
                  <a:pt x="442455" y="12535"/>
                </a:cubicBezTo>
                <a:cubicBezTo>
                  <a:pt x="441389" y="15274"/>
                  <a:pt x="440255" y="17930"/>
                  <a:pt x="439055" y="20503"/>
                </a:cubicBezTo>
                <a:cubicBezTo>
                  <a:pt x="437855" y="23075"/>
                  <a:pt x="436588" y="25531"/>
                  <a:pt x="435255" y="27870"/>
                </a:cubicBezTo>
                <a:lnTo>
                  <a:pt x="455257" y="27870"/>
                </a:lnTo>
                <a:close/>
                <a:moveTo>
                  <a:pt x="1465783" y="1000"/>
                </a:moveTo>
                <a:lnTo>
                  <a:pt x="1486053" y="3014"/>
                </a:lnTo>
                <a:cubicBezTo>
                  <a:pt x="1486011" y="3913"/>
                  <a:pt x="1485628" y="4718"/>
                  <a:pt x="1484902" y="5430"/>
                </a:cubicBezTo>
                <a:cubicBezTo>
                  <a:pt x="1484177" y="6143"/>
                  <a:pt x="1482961" y="6644"/>
                  <a:pt x="1481252" y="6934"/>
                </a:cubicBezTo>
                <a:cubicBezTo>
                  <a:pt x="1481119" y="14157"/>
                  <a:pt x="1481252" y="21314"/>
                  <a:pt x="1481652" y="28404"/>
                </a:cubicBezTo>
                <a:lnTo>
                  <a:pt x="1501655" y="28404"/>
                </a:lnTo>
                <a:lnTo>
                  <a:pt x="1506455" y="22403"/>
                </a:lnTo>
                <a:cubicBezTo>
                  <a:pt x="1505655" y="22475"/>
                  <a:pt x="1504822" y="22431"/>
                  <a:pt x="1503955" y="22270"/>
                </a:cubicBezTo>
                <a:cubicBezTo>
                  <a:pt x="1503088" y="22108"/>
                  <a:pt x="1502188" y="21797"/>
                  <a:pt x="1501255" y="21336"/>
                </a:cubicBezTo>
                <a:cubicBezTo>
                  <a:pt x="1500077" y="18325"/>
                  <a:pt x="1498199" y="15380"/>
                  <a:pt x="1495621" y="12502"/>
                </a:cubicBezTo>
                <a:cubicBezTo>
                  <a:pt x="1493042" y="9624"/>
                  <a:pt x="1490431" y="7279"/>
                  <a:pt x="1487786" y="5467"/>
                </a:cubicBezTo>
                <a:lnTo>
                  <a:pt x="1488720" y="4401"/>
                </a:lnTo>
                <a:cubicBezTo>
                  <a:pt x="1495775" y="4053"/>
                  <a:pt x="1501148" y="4674"/>
                  <a:pt x="1504840" y="6263"/>
                </a:cubicBezTo>
                <a:cubicBezTo>
                  <a:pt x="1508532" y="7851"/>
                  <a:pt x="1510883" y="9825"/>
                  <a:pt x="1511893" y="12184"/>
                </a:cubicBezTo>
                <a:cubicBezTo>
                  <a:pt x="1512903" y="14543"/>
                  <a:pt x="1512913" y="16705"/>
                  <a:pt x="1511923" y="18669"/>
                </a:cubicBezTo>
                <a:cubicBezTo>
                  <a:pt x="1513514" y="19897"/>
                  <a:pt x="1515665" y="21608"/>
                  <a:pt x="1518373" y="23803"/>
                </a:cubicBezTo>
                <a:cubicBezTo>
                  <a:pt x="1521082" y="25998"/>
                  <a:pt x="1523599" y="28109"/>
                  <a:pt x="1525924" y="30137"/>
                </a:cubicBezTo>
                <a:cubicBezTo>
                  <a:pt x="1525777" y="30804"/>
                  <a:pt x="1525371" y="31304"/>
                  <a:pt x="1524707" y="31637"/>
                </a:cubicBezTo>
                <a:cubicBezTo>
                  <a:pt x="1524044" y="31971"/>
                  <a:pt x="1523204" y="32137"/>
                  <a:pt x="1522190" y="32137"/>
                </a:cubicBezTo>
                <a:lnTo>
                  <a:pt x="1481785" y="32137"/>
                </a:lnTo>
                <a:cubicBezTo>
                  <a:pt x="1482297" y="39302"/>
                  <a:pt x="1483175" y="46275"/>
                  <a:pt x="1484419" y="53057"/>
                </a:cubicBezTo>
                <a:cubicBezTo>
                  <a:pt x="1485664" y="59838"/>
                  <a:pt x="1487408" y="66245"/>
                  <a:pt x="1489653" y="72276"/>
                </a:cubicBezTo>
                <a:cubicBezTo>
                  <a:pt x="1491917" y="67459"/>
                  <a:pt x="1493890" y="62591"/>
                  <a:pt x="1495571" y="57674"/>
                </a:cubicBezTo>
                <a:cubicBezTo>
                  <a:pt x="1497251" y="52757"/>
                  <a:pt x="1498657" y="47889"/>
                  <a:pt x="1499788" y="43072"/>
                </a:cubicBezTo>
                <a:lnTo>
                  <a:pt x="1520590" y="50006"/>
                </a:lnTo>
                <a:cubicBezTo>
                  <a:pt x="1520360" y="50820"/>
                  <a:pt x="1519854" y="51459"/>
                  <a:pt x="1519073" y="51923"/>
                </a:cubicBezTo>
                <a:cubicBezTo>
                  <a:pt x="1518293" y="52387"/>
                  <a:pt x="1517020" y="52593"/>
                  <a:pt x="1515256" y="52540"/>
                </a:cubicBezTo>
                <a:cubicBezTo>
                  <a:pt x="1513139" y="58366"/>
                  <a:pt x="1510572" y="64183"/>
                  <a:pt x="1507555" y="69992"/>
                </a:cubicBezTo>
                <a:cubicBezTo>
                  <a:pt x="1504538" y="75801"/>
                  <a:pt x="1500971" y="81452"/>
                  <a:pt x="1496854" y="86944"/>
                </a:cubicBezTo>
                <a:cubicBezTo>
                  <a:pt x="1500588" y="92812"/>
                  <a:pt x="1505255" y="97879"/>
                  <a:pt x="1510856" y="102146"/>
                </a:cubicBezTo>
                <a:cubicBezTo>
                  <a:pt x="1511822" y="103091"/>
                  <a:pt x="1512623" y="103535"/>
                  <a:pt x="1513256" y="103480"/>
                </a:cubicBezTo>
                <a:cubicBezTo>
                  <a:pt x="1513889" y="103424"/>
                  <a:pt x="1514556" y="102802"/>
                  <a:pt x="1515256" y="101613"/>
                </a:cubicBezTo>
                <a:cubicBezTo>
                  <a:pt x="1516381" y="99835"/>
                  <a:pt x="1517732" y="97423"/>
                  <a:pt x="1519307" y="94379"/>
                </a:cubicBezTo>
                <a:cubicBezTo>
                  <a:pt x="1520882" y="91334"/>
                  <a:pt x="1522332" y="88322"/>
                  <a:pt x="1523657" y="85344"/>
                </a:cubicBezTo>
                <a:lnTo>
                  <a:pt x="1524991" y="85611"/>
                </a:lnTo>
                <a:lnTo>
                  <a:pt x="1521924" y="108147"/>
                </a:lnTo>
                <a:cubicBezTo>
                  <a:pt x="1524299" y="112039"/>
                  <a:pt x="1525716" y="115089"/>
                  <a:pt x="1526174" y="117298"/>
                </a:cubicBezTo>
                <a:cubicBezTo>
                  <a:pt x="1526633" y="119507"/>
                  <a:pt x="1526283" y="121124"/>
                  <a:pt x="1525124" y="122149"/>
                </a:cubicBezTo>
                <a:cubicBezTo>
                  <a:pt x="1523061" y="124034"/>
                  <a:pt x="1520608" y="124857"/>
                  <a:pt x="1517765" y="124618"/>
                </a:cubicBezTo>
                <a:cubicBezTo>
                  <a:pt x="1514922" y="124379"/>
                  <a:pt x="1512064" y="123504"/>
                  <a:pt x="1509191" y="121991"/>
                </a:cubicBezTo>
                <a:cubicBezTo>
                  <a:pt x="1506319" y="120478"/>
                  <a:pt x="1503806" y="118752"/>
                  <a:pt x="1501655" y="116815"/>
                </a:cubicBezTo>
                <a:cubicBezTo>
                  <a:pt x="1498593" y="114209"/>
                  <a:pt x="1495782" y="111420"/>
                  <a:pt x="1493220" y="108447"/>
                </a:cubicBezTo>
                <a:cubicBezTo>
                  <a:pt x="1490659" y="105474"/>
                  <a:pt x="1488314" y="102352"/>
                  <a:pt x="1486186" y="99079"/>
                </a:cubicBezTo>
                <a:cubicBezTo>
                  <a:pt x="1480871" y="104433"/>
                  <a:pt x="1474798" y="109294"/>
                  <a:pt x="1467967" y="113664"/>
                </a:cubicBezTo>
                <a:cubicBezTo>
                  <a:pt x="1461136" y="118034"/>
                  <a:pt x="1453429" y="121796"/>
                  <a:pt x="1444847" y="124949"/>
                </a:cubicBezTo>
                <a:lnTo>
                  <a:pt x="1443914" y="123349"/>
                </a:lnTo>
                <a:cubicBezTo>
                  <a:pt x="1451640" y="118779"/>
                  <a:pt x="1458524" y="113550"/>
                  <a:pt x="1464567" y="107664"/>
                </a:cubicBezTo>
                <a:cubicBezTo>
                  <a:pt x="1470609" y="101777"/>
                  <a:pt x="1475860" y="95448"/>
                  <a:pt x="1480319" y="88678"/>
                </a:cubicBezTo>
                <a:cubicBezTo>
                  <a:pt x="1476421" y="80455"/>
                  <a:pt x="1473415" y="71598"/>
                  <a:pt x="1471301" y="62108"/>
                </a:cubicBezTo>
                <a:cubicBezTo>
                  <a:pt x="1469187" y="52618"/>
                  <a:pt x="1467748" y="42628"/>
                  <a:pt x="1466984" y="32137"/>
                </a:cubicBezTo>
                <a:lnTo>
                  <a:pt x="1429512" y="32137"/>
                </a:lnTo>
                <a:lnTo>
                  <a:pt x="1429512" y="53473"/>
                </a:lnTo>
                <a:lnTo>
                  <a:pt x="1445247" y="53473"/>
                </a:lnTo>
                <a:lnTo>
                  <a:pt x="1452715" y="46006"/>
                </a:lnTo>
                <a:lnTo>
                  <a:pt x="1466184" y="57207"/>
                </a:lnTo>
                <a:cubicBezTo>
                  <a:pt x="1465725" y="57743"/>
                  <a:pt x="1465075" y="58205"/>
                  <a:pt x="1464233" y="58591"/>
                </a:cubicBezTo>
                <a:cubicBezTo>
                  <a:pt x="1463391" y="58977"/>
                  <a:pt x="1462308" y="59271"/>
                  <a:pt x="1460983" y="59474"/>
                </a:cubicBezTo>
                <a:cubicBezTo>
                  <a:pt x="1460736" y="68908"/>
                  <a:pt x="1460326" y="76547"/>
                  <a:pt x="1459753" y="82391"/>
                </a:cubicBezTo>
                <a:cubicBezTo>
                  <a:pt x="1459180" y="88234"/>
                  <a:pt x="1458326" y="92752"/>
                  <a:pt x="1457190" y="95943"/>
                </a:cubicBezTo>
                <a:cubicBezTo>
                  <a:pt x="1456054" y="99134"/>
                  <a:pt x="1454518" y="101469"/>
                  <a:pt x="1452582" y="102946"/>
                </a:cubicBezTo>
                <a:cubicBezTo>
                  <a:pt x="1450798" y="104349"/>
                  <a:pt x="1448731" y="105411"/>
                  <a:pt x="1446381" y="106130"/>
                </a:cubicBezTo>
                <a:cubicBezTo>
                  <a:pt x="1444031" y="106850"/>
                  <a:pt x="1441297" y="107211"/>
                  <a:pt x="1438180" y="107214"/>
                </a:cubicBezTo>
                <a:cubicBezTo>
                  <a:pt x="1438202" y="105069"/>
                  <a:pt x="1438091" y="103157"/>
                  <a:pt x="1437846" y="101479"/>
                </a:cubicBezTo>
                <a:cubicBezTo>
                  <a:pt x="1437602" y="99801"/>
                  <a:pt x="1437091" y="98424"/>
                  <a:pt x="1436313" y="97346"/>
                </a:cubicBezTo>
                <a:cubicBezTo>
                  <a:pt x="1435510" y="96418"/>
                  <a:pt x="1434415" y="95607"/>
                  <a:pt x="1433029" y="94912"/>
                </a:cubicBezTo>
                <a:cubicBezTo>
                  <a:pt x="1431643" y="94217"/>
                  <a:pt x="1429982" y="93606"/>
                  <a:pt x="1428045" y="93078"/>
                </a:cubicBezTo>
                <a:lnTo>
                  <a:pt x="1428045" y="91345"/>
                </a:lnTo>
                <a:cubicBezTo>
                  <a:pt x="1429696" y="91484"/>
                  <a:pt x="1431596" y="91606"/>
                  <a:pt x="1433746" y="91712"/>
                </a:cubicBezTo>
                <a:cubicBezTo>
                  <a:pt x="1435896" y="91817"/>
                  <a:pt x="1437596" y="91873"/>
                  <a:pt x="1438847" y="91878"/>
                </a:cubicBezTo>
                <a:cubicBezTo>
                  <a:pt x="1439763" y="91884"/>
                  <a:pt x="1440497" y="91806"/>
                  <a:pt x="1441047" y="91645"/>
                </a:cubicBezTo>
                <a:cubicBezTo>
                  <a:pt x="1441597" y="91484"/>
                  <a:pt x="1442064" y="91206"/>
                  <a:pt x="1442447" y="90811"/>
                </a:cubicBezTo>
                <a:cubicBezTo>
                  <a:pt x="1443631" y="89820"/>
                  <a:pt x="1444531" y="86636"/>
                  <a:pt x="1445147" y="81260"/>
                </a:cubicBezTo>
                <a:cubicBezTo>
                  <a:pt x="1445764" y="75885"/>
                  <a:pt x="1446198" y="67867"/>
                  <a:pt x="1446448" y="57207"/>
                </a:cubicBezTo>
                <a:lnTo>
                  <a:pt x="1429512" y="57207"/>
                </a:lnTo>
                <a:cubicBezTo>
                  <a:pt x="1429653" y="64435"/>
                  <a:pt x="1429164" y="72219"/>
                  <a:pt x="1428045" y="80558"/>
                </a:cubicBezTo>
                <a:cubicBezTo>
                  <a:pt x="1426927" y="88898"/>
                  <a:pt x="1424334" y="97096"/>
                  <a:pt x="1420266" y="105154"/>
                </a:cubicBezTo>
                <a:cubicBezTo>
                  <a:pt x="1416199" y="113212"/>
                  <a:pt x="1409813" y="120432"/>
                  <a:pt x="1401109" y="126816"/>
                </a:cubicBezTo>
                <a:lnTo>
                  <a:pt x="1399908" y="125616"/>
                </a:lnTo>
                <a:cubicBezTo>
                  <a:pt x="1406092" y="115301"/>
                  <a:pt x="1410026" y="104160"/>
                  <a:pt x="1411710" y="92195"/>
                </a:cubicBezTo>
                <a:cubicBezTo>
                  <a:pt x="1413393" y="80230"/>
                  <a:pt x="1414127" y="68523"/>
                  <a:pt x="1413910" y="57074"/>
                </a:cubicBezTo>
                <a:lnTo>
                  <a:pt x="1413910" y="22003"/>
                </a:lnTo>
                <a:lnTo>
                  <a:pt x="1431912" y="28404"/>
                </a:lnTo>
                <a:lnTo>
                  <a:pt x="1466584" y="28404"/>
                </a:lnTo>
                <a:cubicBezTo>
                  <a:pt x="1466317" y="23941"/>
                  <a:pt x="1466117" y="19432"/>
                  <a:pt x="1465983" y="14877"/>
                </a:cubicBezTo>
                <a:cubicBezTo>
                  <a:pt x="1465850" y="10322"/>
                  <a:pt x="1465783" y="5697"/>
                  <a:pt x="1465783" y="1000"/>
                </a:cubicBezTo>
                <a:close/>
                <a:moveTo>
                  <a:pt x="1199083" y="1000"/>
                </a:moveTo>
                <a:lnTo>
                  <a:pt x="1219353" y="3014"/>
                </a:lnTo>
                <a:cubicBezTo>
                  <a:pt x="1219311" y="3913"/>
                  <a:pt x="1218927" y="4718"/>
                  <a:pt x="1218202" y="5430"/>
                </a:cubicBezTo>
                <a:cubicBezTo>
                  <a:pt x="1217477" y="6143"/>
                  <a:pt x="1216260" y="6644"/>
                  <a:pt x="1214552" y="6934"/>
                </a:cubicBezTo>
                <a:cubicBezTo>
                  <a:pt x="1214419" y="14157"/>
                  <a:pt x="1214552" y="21314"/>
                  <a:pt x="1214952" y="28404"/>
                </a:cubicBezTo>
                <a:lnTo>
                  <a:pt x="1234955" y="28404"/>
                </a:lnTo>
                <a:lnTo>
                  <a:pt x="1239755" y="22403"/>
                </a:lnTo>
                <a:cubicBezTo>
                  <a:pt x="1238955" y="22475"/>
                  <a:pt x="1238122" y="22431"/>
                  <a:pt x="1237255" y="22270"/>
                </a:cubicBezTo>
                <a:cubicBezTo>
                  <a:pt x="1236388" y="22108"/>
                  <a:pt x="1235488" y="21797"/>
                  <a:pt x="1234554" y="21336"/>
                </a:cubicBezTo>
                <a:cubicBezTo>
                  <a:pt x="1233377" y="18325"/>
                  <a:pt x="1231498" y="15380"/>
                  <a:pt x="1228920" y="12502"/>
                </a:cubicBezTo>
                <a:cubicBezTo>
                  <a:pt x="1226342" y="9624"/>
                  <a:pt x="1223731" y="7279"/>
                  <a:pt x="1221086" y="5467"/>
                </a:cubicBezTo>
                <a:lnTo>
                  <a:pt x="1222020" y="4401"/>
                </a:lnTo>
                <a:cubicBezTo>
                  <a:pt x="1229075" y="4053"/>
                  <a:pt x="1234448" y="4674"/>
                  <a:pt x="1238140" y="6263"/>
                </a:cubicBezTo>
                <a:cubicBezTo>
                  <a:pt x="1241832" y="7851"/>
                  <a:pt x="1244183" y="9825"/>
                  <a:pt x="1245193" y="12184"/>
                </a:cubicBezTo>
                <a:cubicBezTo>
                  <a:pt x="1246203" y="14543"/>
                  <a:pt x="1246213" y="16705"/>
                  <a:pt x="1245222" y="18669"/>
                </a:cubicBezTo>
                <a:cubicBezTo>
                  <a:pt x="1246814" y="19897"/>
                  <a:pt x="1248965" y="21608"/>
                  <a:pt x="1251673" y="23803"/>
                </a:cubicBezTo>
                <a:cubicBezTo>
                  <a:pt x="1254382" y="25998"/>
                  <a:pt x="1256899" y="28109"/>
                  <a:pt x="1259224" y="30137"/>
                </a:cubicBezTo>
                <a:cubicBezTo>
                  <a:pt x="1259077" y="30804"/>
                  <a:pt x="1258671" y="31304"/>
                  <a:pt x="1258007" y="31637"/>
                </a:cubicBezTo>
                <a:cubicBezTo>
                  <a:pt x="1257343" y="31971"/>
                  <a:pt x="1256504" y="32137"/>
                  <a:pt x="1255490" y="32137"/>
                </a:cubicBezTo>
                <a:lnTo>
                  <a:pt x="1215085" y="32137"/>
                </a:lnTo>
                <a:cubicBezTo>
                  <a:pt x="1215597" y="39302"/>
                  <a:pt x="1216474" y="46275"/>
                  <a:pt x="1217719" y="53057"/>
                </a:cubicBezTo>
                <a:cubicBezTo>
                  <a:pt x="1218964" y="59838"/>
                  <a:pt x="1220708" y="66245"/>
                  <a:pt x="1222953" y="72276"/>
                </a:cubicBezTo>
                <a:cubicBezTo>
                  <a:pt x="1225217" y="67459"/>
                  <a:pt x="1227190" y="62591"/>
                  <a:pt x="1228870" y="57674"/>
                </a:cubicBezTo>
                <a:cubicBezTo>
                  <a:pt x="1230551" y="52757"/>
                  <a:pt x="1231957" y="47889"/>
                  <a:pt x="1233088" y="43072"/>
                </a:cubicBezTo>
                <a:lnTo>
                  <a:pt x="1253890" y="50006"/>
                </a:lnTo>
                <a:cubicBezTo>
                  <a:pt x="1253660" y="50820"/>
                  <a:pt x="1253154" y="51459"/>
                  <a:pt x="1252373" y="51923"/>
                </a:cubicBezTo>
                <a:cubicBezTo>
                  <a:pt x="1251593" y="52387"/>
                  <a:pt x="1250320" y="52593"/>
                  <a:pt x="1248556" y="52540"/>
                </a:cubicBezTo>
                <a:cubicBezTo>
                  <a:pt x="1246439" y="58366"/>
                  <a:pt x="1243872" y="64183"/>
                  <a:pt x="1240855" y="69992"/>
                </a:cubicBezTo>
                <a:cubicBezTo>
                  <a:pt x="1237838" y="75801"/>
                  <a:pt x="1234271" y="81452"/>
                  <a:pt x="1230154" y="86944"/>
                </a:cubicBezTo>
                <a:cubicBezTo>
                  <a:pt x="1233888" y="92812"/>
                  <a:pt x="1238555" y="97879"/>
                  <a:pt x="1244156" y="102146"/>
                </a:cubicBezTo>
                <a:cubicBezTo>
                  <a:pt x="1245122" y="103091"/>
                  <a:pt x="1245922" y="103535"/>
                  <a:pt x="1246556" y="103480"/>
                </a:cubicBezTo>
                <a:cubicBezTo>
                  <a:pt x="1247189" y="103424"/>
                  <a:pt x="1247856" y="102802"/>
                  <a:pt x="1248556" y="101613"/>
                </a:cubicBezTo>
                <a:cubicBezTo>
                  <a:pt x="1249681" y="99835"/>
                  <a:pt x="1251031" y="97423"/>
                  <a:pt x="1252607" y="94379"/>
                </a:cubicBezTo>
                <a:cubicBezTo>
                  <a:pt x="1254182" y="91334"/>
                  <a:pt x="1255632" y="88322"/>
                  <a:pt x="1256957" y="85344"/>
                </a:cubicBezTo>
                <a:lnTo>
                  <a:pt x="1258291" y="85611"/>
                </a:lnTo>
                <a:lnTo>
                  <a:pt x="1255224" y="108147"/>
                </a:lnTo>
                <a:cubicBezTo>
                  <a:pt x="1257599" y="112039"/>
                  <a:pt x="1259016" y="115089"/>
                  <a:pt x="1259474" y="117298"/>
                </a:cubicBezTo>
                <a:cubicBezTo>
                  <a:pt x="1259933" y="119507"/>
                  <a:pt x="1259583" y="121124"/>
                  <a:pt x="1258424" y="122149"/>
                </a:cubicBezTo>
                <a:cubicBezTo>
                  <a:pt x="1256361" y="124034"/>
                  <a:pt x="1253908" y="124857"/>
                  <a:pt x="1251065" y="124618"/>
                </a:cubicBezTo>
                <a:cubicBezTo>
                  <a:pt x="1248222" y="124379"/>
                  <a:pt x="1245364" y="123504"/>
                  <a:pt x="1242491" y="121991"/>
                </a:cubicBezTo>
                <a:cubicBezTo>
                  <a:pt x="1239618" y="120478"/>
                  <a:pt x="1237106" y="118752"/>
                  <a:pt x="1234955" y="116815"/>
                </a:cubicBezTo>
                <a:cubicBezTo>
                  <a:pt x="1231893" y="114209"/>
                  <a:pt x="1229081" y="111420"/>
                  <a:pt x="1226520" y="108447"/>
                </a:cubicBezTo>
                <a:cubicBezTo>
                  <a:pt x="1223959" y="105474"/>
                  <a:pt x="1221614" y="102352"/>
                  <a:pt x="1219486" y="99079"/>
                </a:cubicBezTo>
                <a:cubicBezTo>
                  <a:pt x="1214171" y="104433"/>
                  <a:pt x="1208098" y="109294"/>
                  <a:pt x="1201267" y="113664"/>
                </a:cubicBezTo>
                <a:cubicBezTo>
                  <a:pt x="1194435" y="118034"/>
                  <a:pt x="1186729" y="121796"/>
                  <a:pt x="1178147" y="124949"/>
                </a:cubicBezTo>
                <a:lnTo>
                  <a:pt x="1177214" y="123349"/>
                </a:lnTo>
                <a:cubicBezTo>
                  <a:pt x="1184940" y="118779"/>
                  <a:pt x="1191824" y="113550"/>
                  <a:pt x="1197867" y="107664"/>
                </a:cubicBezTo>
                <a:cubicBezTo>
                  <a:pt x="1203909" y="101777"/>
                  <a:pt x="1209160" y="95448"/>
                  <a:pt x="1213618" y="88678"/>
                </a:cubicBezTo>
                <a:cubicBezTo>
                  <a:pt x="1209721" y="80455"/>
                  <a:pt x="1206715" y="71598"/>
                  <a:pt x="1204601" y="62108"/>
                </a:cubicBezTo>
                <a:cubicBezTo>
                  <a:pt x="1202487" y="52618"/>
                  <a:pt x="1201047" y="42628"/>
                  <a:pt x="1200284" y="32137"/>
                </a:cubicBezTo>
                <a:lnTo>
                  <a:pt x="1162812" y="32137"/>
                </a:lnTo>
                <a:lnTo>
                  <a:pt x="1162812" y="53473"/>
                </a:lnTo>
                <a:lnTo>
                  <a:pt x="1178547" y="53473"/>
                </a:lnTo>
                <a:lnTo>
                  <a:pt x="1186015" y="46006"/>
                </a:lnTo>
                <a:lnTo>
                  <a:pt x="1199483" y="57207"/>
                </a:lnTo>
                <a:cubicBezTo>
                  <a:pt x="1199025" y="57743"/>
                  <a:pt x="1198375" y="58205"/>
                  <a:pt x="1197533" y="58591"/>
                </a:cubicBezTo>
                <a:cubicBezTo>
                  <a:pt x="1196691" y="58977"/>
                  <a:pt x="1195608" y="59271"/>
                  <a:pt x="1194283" y="59474"/>
                </a:cubicBezTo>
                <a:cubicBezTo>
                  <a:pt x="1194036" y="68908"/>
                  <a:pt x="1193626" y="76547"/>
                  <a:pt x="1193053" y="82391"/>
                </a:cubicBezTo>
                <a:cubicBezTo>
                  <a:pt x="1192480" y="88234"/>
                  <a:pt x="1191626" y="92752"/>
                  <a:pt x="1190490" y="95943"/>
                </a:cubicBezTo>
                <a:cubicBezTo>
                  <a:pt x="1189354" y="99134"/>
                  <a:pt x="1187818" y="101469"/>
                  <a:pt x="1185882" y="102946"/>
                </a:cubicBezTo>
                <a:cubicBezTo>
                  <a:pt x="1184098" y="104349"/>
                  <a:pt x="1182031" y="105411"/>
                  <a:pt x="1179681" y="106130"/>
                </a:cubicBezTo>
                <a:cubicBezTo>
                  <a:pt x="1177331" y="106850"/>
                  <a:pt x="1174597" y="107211"/>
                  <a:pt x="1171480" y="107214"/>
                </a:cubicBezTo>
                <a:cubicBezTo>
                  <a:pt x="1171502" y="105069"/>
                  <a:pt x="1171391" y="103157"/>
                  <a:pt x="1171146" y="101479"/>
                </a:cubicBezTo>
                <a:cubicBezTo>
                  <a:pt x="1170902" y="99801"/>
                  <a:pt x="1170391" y="98424"/>
                  <a:pt x="1169613" y="97346"/>
                </a:cubicBezTo>
                <a:cubicBezTo>
                  <a:pt x="1168810" y="96418"/>
                  <a:pt x="1167716" y="95607"/>
                  <a:pt x="1166329" y="94912"/>
                </a:cubicBezTo>
                <a:cubicBezTo>
                  <a:pt x="1164943" y="94217"/>
                  <a:pt x="1163282" y="93606"/>
                  <a:pt x="1161345" y="93078"/>
                </a:cubicBezTo>
                <a:lnTo>
                  <a:pt x="1161345" y="91345"/>
                </a:lnTo>
                <a:cubicBezTo>
                  <a:pt x="1162996" y="91484"/>
                  <a:pt x="1164896" y="91606"/>
                  <a:pt x="1167046" y="91712"/>
                </a:cubicBezTo>
                <a:cubicBezTo>
                  <a:pt x="1169196" y="91817"/>
                  <a:pt x="1170896" y="91873"/>
                  <a:pt x="1172147" y="91878"/>
                </a:cubicBezTo>
                <a:cubicBezTo>
                  <a:pt x="1173063" y="91884"/>
                  <a:pt x="1173797" y="91806"/>
                  <a:pt x="1174347" y="91645"/>
                </a:cubicBezTo>
                <a:cubicBezTo>
                  <a:pt x="1174897" y="91484"/>
                  <a:pt x="1175364" y="91206"/>
                  <a:pt x="1175747" y="90811"/>
                </a:cubicBezTo>
                <a:cubicBezTo>
                  <a:pt x="1176931" y="89820"/>
                  <a:pt x="1177831" y="86636"/>
                  <a:pt x="1178447" y="81260"/>
                </a:cubicBezTo>
                <a:cubicBezTo>
                  <a:pt x="1179064" y="75885"/>
                  <a:pt x="1179498" y="67867"/>
                  <a:pt x="1179748" y="57207"/>
                </a:cubicBezTo>
                <a:lnTo>
                  <a:pt x="1162812" y="57207"/>
                </a:lnTo>
                <a:cubicBezTo>
                  <a:pt x="1162953" y="64435"/>
                  <a:pt x="1162464" y="72219"/>
                  <a:pt x="1161345" y="80558"/>
                </a:cubicBezTo>
                <a:cubicBezTo>
                  <a:pt x="1160227" y="88898"/>
                  <a:pt x="1157634" y="97096"/>
                  <a:pt x="1153566" y="105154"/>
                </a:cubicBezTo>
                <a:cubicBezTo>
                  <a:pt x="1149499" y="113212"/>
                  <a:pt x="1143113" y="120432"/>
                  <a:pt x="1134409" y="126816"/>
                </a:cubicBezTo>
                <a:lnTo>
                  <a:pt x="1133208" y="125616"/>
                </a:lnTo>
                <a:cubicBezTo>
                  <a:pt x="1139392" y="115301"/>
                  <a:pt x="1143326" y="104160"/>
                  <a:pt x="1145010" y="92195"/>
                </a:cubicBezTo>
                <a:cubicBezTo>
                  <a:pt x="1146693" y="80230"/>
                  <a:pt x="1147427" y="68523"/>
                  <a:pt x="1147210" y="57074"/>
                </a:cubicBezTo>
                <a:lnTo>
                  <a:pt x="1147210" y="22003"/>
                </a:lnTo>
                <a:lnTo>
                  <a:pt x="1165212" y="28404"/>
                </a:lnTo>
                <a:lnTo>
                  <a:pt x="1199883" y="28404"/>
                </a:lnTo>
                <a:cubicBezTo>
                  <a:pt x="1199617" y="23941"/>
                  <a:pt x="1199417" y="19432"/>
                  <a:pt x="1199283" y="14877"/>
                </a:cubicBezTo>
                <a:cubicBezTo>
                  <a:pt x="1199150" y="10322"/>
                  <a:pt x="1199083" y="5697"/>
                  <a:pt x="1199083" y="1000"/>
                </a:cubicBezTo>
                <a:close/>
                <a:moveTo>
                  <a:pt x="30004" y="934"/>
                </a:moveTo>
                <a:lnTo>
                  <a:pt x="50540" y="7868"/>
                </a:lnTo>
                <a:cubicBezTo>
                  <a:pt x="50281" y="8746"/>
                  <a:pt x="49731" y="9424"/>
                  <a:pt x="48890" y="9901"/>
                </a:cubicBezTo>
                <a:cubicBezTo>
                  <a:pt x="48048" y="10379"/>
                  <a:pt x="46864" y="10590"/>
                  <a:pt x="45339" y="10535"/>
                </a:cubicBezTo>
                <a:cubicBezTo>
                  <a:pt x="43408" y="15341"/>
                  <a:pt x="41336" y="19964"/>
                  <a:pt x="39122" y="24403"/>
                </a:cubicBezTo>
                <a:cubicBezTo>
                  <a:pt x="36907" y="28843"/>
                  <a:pt x="34535" y="33065"/>
                  <a:pt x="32004" y="37071"/>
                </a:cubicBezTo>
                <a:lnTo>
                  <a:pt x="39472" y="39872"/>
                </a:lnTo>
                <a:cubicBezTo>
                  <a:pt x="39219" y="40536"/>
                  <a:pt x="38758" y="41075"/>
                  <a:pt x="38088" y="41489"/>
                </a:cubicBezTo>
                <a:cubicBezTo>
                  <a:pt x="37419" y="41903"/>
                  <a:pt x="36457" y="42208"/>
                  <a:pt x="35204" y="42405"/>
                </a:cubicBezTo>
                <a:lnTo>
                  <a:pt x="35204" y="121615"/>
                </a:lnTo>
                <a:cubicBezTo>
                  <a:pt x="34999" y="122265"/>
                  <a:pt x="33677" y="123132"/>
                  <a:pt x="31237" y="124216"/>
                </a:cubicBezTo>
                <a:cubicBezTo>
                  <a:pt x="28798" y="125299"/>
                  <a:pt x="26076" y="125899"/>
                  <a:pt x="23070" y="126016"/>
                </a:cubicBezTo>
                <a:lnTo>
                  <a:pt x="20136" y="126016"/>
                </a:lnTo>
                <a:lnTo>
                  <a:pt x="20136" y="53340"/>
                </a:lnTo>
                <a:cubicBezTo>
                  <a:pt x="17263" y="56677"/>
                  <a:pt x="14274" y="59805"/>
                  <a:pt x="11168" y="62725"/>
                </a:cubicBezTo>
                <a:cubicBezTo>
                  <a:pt x="8062" y="65644"/>
                  <a:pt x="4873" y="68339"/>
                  <a:pt x="1600" y="70809"/>
                </a:cubicBezTo>
                <a:lnTo>
                  <a:pt x="0" y="69609"/>
                </a:lnTo>
                <a:cubicBezTo>
                  <a:pt x="6001" y="61205"/>
                  <a:pt x="11702" y="50976"/>
                  <a:pt x="17102" y="38922"/>
                </a:cubicBezTo>
                <a:cubicBezTo>
                  <a:pt x="22503" y="26867"/>
                  <a:pt x="26803" y="14205"/>
                  <a:pt x="30004" y="934"/>
                </a:cubicBezTo>
                <a:close/>
                <a:moveTo>
                  <a:pt x="62941" y="867"/>
                </a:moveTo>
                <a:lnTo>
                  <a:pt x="84277" y="2881"/>
                </a:lnTo>
                <a:cubicBezTo>
                  <a:pt x="84097" y="3960"/>
                  <a:pt x="83624" y="4811"/>
                  <a:pt x="82860" y="5434"/>
                </a:cubicBezTo>
                <a:cubicBezTo>
                  <a:pt x="82097" y="6056"/>
                  <a:pt x="80924" y="6468"/>
                  <a:pt x="79343" y="6668"/>
                </a:cubicBezTo>
                <a:cubicBezTo>
                  <a:pt x="79285" y="12396"/>
                  <a:pt x="79235" y="17941"/>
                  <a:pt x="79193" y="23303"/>
                </a:cubicBezTo>
                <a:cubicBezTo>
                  <a:pt x="79152" y="28665"/>
                  <a:pt x="79068" y="33877"/>
                  <a:pt x="78943" y="38938"/>
                </a:cubicBezTo>
                <a:lnTo>
                  <a:pt x="102280" y="38938"/>
                </a:lnTo>
                <a:lnTo>
                  <a:pt x="110681" y="27870"/>
                </a:lnTo>
                <a:cubicBezTo>
                  <a:pt x="110762" y="27930"/>
                  <a:pt x="111651" y="28640"/>
                  <a:pt x="113350" y="29999"/>
                </a:cubicBezTo>
                <a:cubicBezTo>
                  <a:pt x="115049" y="31358"/>
                  <a:pt x="117070" y="33006"/>
                  <a:pt x="119413" y="34943"/>
                </a:cubicBezTo>
                <a:cubicBezTo>
                  <a:pt x="121756" y="36880"/>
                  <a:pt x="123935" y="38745"/>
                  <a:pt x="125949" y="40539"/>
                </a:cubicBezTo>
                <a:cubicBezTo>
                  <a:pt x="125744" y="41269"/>
                  <a:pt x="125321" y="41808"/>
                  <a:pt x="124681" y="42155"/>
                </a:cubicBezTo>
                <a:cubicBezTo>
                  <a:pt x="124040" y="42503"/>
                  <a:pt x="123214" y="42675"/>
                  <a:pt x="122202" y="42672"/>
                </a:cubicBezTo>
                <a:lnTo>
                  <a:pt x="94945" y="42672"/>
                </a:lnTo>
                <a:lnTo>
                  <a:pt x="94945" y="44806"/>
                </a:lnTo>
                <a:lnTo>
                  <a:pt x="94945" y="104680"/>
                </a:lnTo>
                <a:cubicBezTo>
                  <a:pt x="94901" y="105736"/>
                  <a:pt x="95123" y="106491"/>
                  <a:pt x="95612" y="106947"/>
                </a:cubicBezTo>
                <a:cubicBezTo>
                  <a:pt x="96101" y="107402"/>
                  <a:pt x="97123" y="107625"/>
                  <a:pt x="98679" y="107614"/>
                </a:cubicBezTo>
                <a:lnTo>
                  <a:pt x="105880" y="107614"/>
                </a:lnTo>
                <a:cubicBezTo>
                  <a:pt x="107291" y="107616"/>
                  <a:pt x="108569" y="107611"/>
                  <a:pt x="109714" y="107597"/>
                </a:cubicBezTo>
                <a:cubicBezTo>
                  <a:pt x="110858" y="107583"/>
                  <a:pt x="111803" y="107544"/>
                  <a:pt x="112548" y="107480"/>
                </a:cubicBezTo>
                <a:cubicBezTo>
                  <a:pt x="113142" y="107436"/>
                  <a:pt x="113653" y="107291"/>
                  <a:pt x="114081" y="107047"/>
                </a:cubicBezTo>
                <a:cubicBezTo>
                  <a:pt x="114509" y="106802"/>
                  <a:pt x="114887" y="106325"/>
                  <a:pt x="115215" y="105613"/>
                </a:cubicBezTo>
                <a:cubicBezTo>
                  <a:pt x="115898" y="104291"/>
                  <a:pt x="116731" y="101868"/>
                  <a:pt x="117715" y="98346"/>
                </a:cubicBezTo>
                <a:cubicBezTo>
                  <a:pt x="118698" y="94823"/>
                  <a:pt x="119732" y="90934"/>
                  <a:pt x="120815" y="86678"/>
                </a:cubicBezTo>
                <a:lnTo>
                  <a:pt x="122341" y="86678"/>
                </a:lnTo>
                <a:lnTo>
                  <a:pt x="122749" y="106680"/>
                </a:lnTo>
                <a:cubicBezTo>
                  <a:pt x="124635" y="107464"/>
                  <a:pt x="125897" y="108364"/>
                  <a:pt x="126533" y="109380"/>
                </a:cubicBezTo>
                <a:cubicBezTo>
                  <a:pt x="127169" y="110397"/>
                  <a:pt x="127463" y="111631"/>
                  <a:pt x="127416" y="113081"/>
                </a:cubicBezTo>
                <a:cubicBezTo>
                  <a:pt x="127578" y="116015"/>
                  <a:pt x="125985" y="118215"/>
                  <a:pt x="122637" y="119682"/>
                </a:cubicBezTo>
                <a:cubicBezTo>
                  <a:pt x="119290" y="121149"/>
                  <a:pt x="113215" y="121882"/>
                  <a:pt x="104413" y="121882"/>
                </a:cubicBezTo>
                <a:lnTo>
                  <a:pt x="94545" y="121882"/>
                </a:lnTo>
                <a:cubicBezTo>
                  <a:pt x="88695" y="121971"/>
                  <a:pt x="84794" y="121060"/>
                  <a:pt x="82844" y="119148"/>
                </a:cubicBezTo>
                <a:cubicBezTo>
                  <a:pt x="80894" y="117237"/>
                  <a:pt x="79993" y="113792"/>
                  <a:pt x="80143" y="108814"/>
                </a:cubicBezTo>
                <a:lnTo>
                  <a:pt x="80143" y="42672"/>
                </a:lnTo>
                <a:lnTo>
                  <a:pt x="78810" y="42672"/>
                </a:lnTo>
                <a:cubicBezTo>
                  <a:pt x="78505" y="54807"/>
                  <a:pt x="77219" y="66008"/>
                  <a:pt x="74953" y="76276"/>
                </a:cubicBezTo>
                <a:cubicBezTo>
                  <a:pt x="72687" y="86544"/>
                  <a:pt x="68605" y="95879"/>
                  <a:pt x="62709" y="104280"/>
                </a:cubicBezTo>
                <a:cubicBezTo>
                  <a:pt x="56813" y="112681"/>
                  <a:pt x="48267" y="120148"/>
                  <a:pt x="37071" y="126683"/>
                </a:cubicBezTo>
                <a:lnTo>
                  <a:pt x="35605" y="124682"/>
                </a:lnTo>
                <a:cubicBezTo>
                  <a:pt x="42896" y="117494"/>
                  <a:pt x="48479" y="109705"/>
                  <a:pt x="52352" y="101316"/>
                </a:cubicBezTo>
                <a:cubicBezTo>
                  <a:pt x="56226" y="92928"/>
                  <a:pt x="58914" y="83865"/>
                  <a:pt x="60418" y="74128"/>
                </a:cubicBezTo>
                <a:cubicBezTo>
                  <a:pt x="61921" y="64391"/>
                  <a:pt x="62762" y="53906"/>
                  <a:pt x="62941" y="42672"/>
                </a:cubicBezTo>
                <a:lnTo>
                  <a:pt x="42139" y="42672"/>
                </a:lnTo>
                <a:lnTo>
                  <a:pt x="41072" y="38938"/>
                </a:lnTo>
                <a:lnTo>
                  <a:pt x="62941" y="38938"/>
                </a:lnTo>
                <a:cubicBezTo>
                  <a:pt x="63000" y="33014"/>
                  <a:pt x="63016" y="26894"/>
                  <a:pt x="62991" y="20578"/>
                </a:cubicBezTo>
                <a:cubicBezTo>
                  <a:pt x="62966" y="14262"/>
                  <a:pt x="62950" y="7691"/>
                  <a:pt x="62941" y="867"/>
                </a:cubicBezTo>
                <a:close/>
                <a:moveTo>
                  <a:pt x="856012" y="734"/>
                </a:moveTo>
                <a:lnTo>
                  <a:pt x="874681" y="2480"/>
                </a:lnTo>
                <a:cubicBezTo>
                  <a:pt x="874581" y="3363"/>
                  <a:pt x="874214" y="4102"/>
                  <a:pt x="873581" y="4698"/>
                </a:cubicBezTo>
                <a:cubicBezTo>
                  <a:pt x="872947" y="5293"/>
                  <a:pt x="871847" y="5727"/>
                  <a:pt x="870280" y="6001"/>
                </a:cubicBezTo>
                <a:lnTo>
                  <a:pt x="870280" y="22136"/>
                </a:lnTo>
                <a:lnTo>
                  <a:pt x="872147" y="22136"/>
                </a:lnTo>
                <a:lnTo>
                  <a:pt x="879081" y="12535"/>
                </a:lnTo>
                <a:cubicBezTo>
                  <a:pt x="879301" y="12688"/>
                  <a:pt x="880762" y="13882"/>
                  <a:pt x="883465" y="16119"/>
                </a:cubicBezTo>
                <a:cubicBezTo>
                  <a:pt x="886168" y="18355"/>
                  <a:pt x="888797" y="20717"/>
                  <a:pt x="891350" y="23203"/>
                </a:cubicBezTo>
                <a:lnTo>
                  <a:pt x="890950" y="21736"/>
                </a:lnTo>
                <a:lnTo>
                  <a:pt x="910152" y="21736"/>
                </a:lnTo>
                <a:lnTo>
                  <a:pt x="910152" y="1000"/>
                </a:lnTo>
                <a:lnTo>
                  <a:pt x="929888" y="2746"/>
                </a:lnTo>
                <a:cubicBezTo>
                  <a:pt x="929791" y="3699"/>
                  <a:pt x="929385" y="4499"/>
                  <a:pt x="928671" y="5148"/>
                </a:cubicBezTo>
                <a:cubicBezTo>
                  <a:pt x="927957" y="5796"/>
                  <a:pt x="926718" y="6258"/>
                  <a:pt x="924954" y="6534"/>
                </a:cubicBezTo>
                <a:lnTo>
                  <a:pt x="924954" y="21736"/>
                </a:lnTo>
                <a:lnTo>
                  <a:pt x="932155" y="21736"/>
                </a:lnTo>
                <a:lnTo>
                  <a:pt x="939622" y="12002"/>
                </a:lnTo>
                <a:cubicBezTo>
                  <a:pt x="939694" y="12054"/>
                  <a:pt x="940469" y="12690"/>
                  <a:pt x="941949" y="13908"/>
                </a:cubicBezTo>
                <a:cubicBezTo>
                  <a:pt x="943428" y="15126"/>
                  <a:pt x="945181" y="16611"/>
                  <a:pt x="947209" y="18363"/>
                </a:cubicBezTo>
                <a:cubicBezTo>
                  <a:pt x="949236" y="20115"/>
                  <a:pt x="951108" y="21817"/>
                  <a:pt x="952824" y="23470"/>
                </a:cubicBezTo>
                <a:cubicBezTo>
                  <a:pt x="952674" y="24200"/>
                  <a:pt x="952274" y="24739"/>
                  <a:pt x="951624" y="25087"/>
                </a:cubicBezTo>
                <a:cubicBezTo>
                  <a:pt x="950974" y="25434"/>
                  <a:pt x="950174" y="25606"/>
                  <a:pt x="949224" y="25603"/>
                </a:cubicBezTo>
                <a:lnTo>
                  <a:pt x="927621" y="25603"/>
                </a:lnTo>
                <a:cubicBezTo>
                  <a:pt x="930852" y="31179"/>
                  <a:pt x="934958" y="35996"/>
                  <a:pt x="939939" y="40055"/>
                </a:cubicBezTo>
                <a:cubicBezTo>
                  <a:pt x="944920" y="44114"/>
                  <a:pt x="950193" y="47164"/>
                  <a:pt x="955758" y="49206"/>
                </a:cubicBezTo>
                <a:lnTo>
                  <a:pt x="955491" y="50673"/>
                </a:lnTo>
                <a:cubicBezTo>
                  <a:pt x="952810" y="51345"/>
                  <a:pt x="950538" y="52801"/>
                  <a:pt x="948673" y="55040"/>
                </a:cubicBezTo>
                <a:cubicBezTo>
                  <a:pt x="946809" y="57279"/>
                  <a:pt x="945437" y="60269"/>
                  <a:pt x="944556" y="64008"/>
                </a:cubicBezTo>
                <a:cubicBezTo>
                  <a:pt x="939781" y="59808"/>
                  <a:pt x="935797" y="54607"/>
                  <a:pt x="932605" y="48406"/>
                </a:cubicBezTo>
                <a:cubicBezTo>
                  <a:pt x="929413" y="42205"/>
                  <a:pt x="926862" y="35004"/>
                  <a:pt x="924954" y="26803"/>
                </a:cubicBezTo>
                <a:lnTo>
                  <a:pt x="924954" y="62675"/>
                </a:lnTo>
                <a:cubicBezTo>
                  <a:pt x="924798" y="63425"/>
                  <a:pt x="923476" y="64258"/>
                  <a:pt x="920987" y="65175"/>
                </a:cubicBezTo>
                <a:cubicBezTo>
                  <a:pt x="918497" y="66092"/>
                  <a:pt x="915775" y="66592"/>
                  <a:pt x="912819" y="66675"/>
                </a:cubicBezTo>
                <a:lnTo>
                  <a:pt x="910152" y="66675"/>
                </a:lnTo>
                <a:lnTo>
                  <a:pt x="910152" y="43472"/>
                </a:lnTo>
                <a:cubicBezTo>
                  <a:pt x="903084" y="50562"/>
                  <a:pt x="894283" y="56518"/>
                  <a:pt x="883749" y="61341"/>
                </a:cubicBezTo>
                <a:lnTo>
                  <a:pt x="882682" y="59474"/>
                </a:lnTo>
                <a:cubicBezTo>
                  <a:pt x="888210" y="55096"/>
                  <a:pt x="892889" y="50017"/>
                  <a:pt x="896717" y="44239"/>
                </a:cubicBezTo>
                <a:cubicBezTo>
                  <a:pt x="900545" y="38460"/>
                  <a:pt x="903557" y="32249"/>
                  <a:pt x="905751" y="25603"/>
                </a:cubicBezTo>
                <a:lnTo>
                  <a:pt x="892016" y="25603"/>
                </a:lnTo>
                <a:lnTo>
                  <a:pt x="891616" y="24403"/>
                </a:lnTo>
                <a:cubicBezTo>
                  <a:pt x="891402" y="24873"/>
                  <a:pt x="890997" y="25234"/>
                  <a:pt x="890400" y="25487"/>
                </a:cubicBezTo>
                <a:cubicBezTo>
                  <a:pt x="889802" y="25739"/>
                  <a:pt x="889097" y="25867"/>
                  <a:pt x="888283" y="25870"/>
                </a:cubicBezTo>
                <a:lnTo>
                  <a:pt x="870280" y="25870"/>
                </a:lnTo>
                <a:lnTo>
                  <a:pt x="870280" y="31204"/>
                </a:lnTo>
                <a:cubicBezTo>
                  <a:pt x="877747" y="32266"/>
                  <a:pt x="882983" y="34117"/>
                  <a:pt x="885989" y="36757"/>
                </a:cubicBezTo>
                <a:cubicBezTo>
                  <a:pt x="888994" y="39396"/>
                  <a:pt x="890376" y="42052"/>
                  <a:pt x="890133" y="44722"/>
                </a:cubicBezTo>
                <a:cubicBezTo>
                  <a:pt x="889890" y="47393"/>
                  <a:pt x="888630" y="49307"/>
                  <a:pt x="886351" y="50463"/>
                </a:cubicBezTo>
                <a:cubicBezTo>
                  <a:pt x="884073" y="51619"/>
                  <a:pt x="881383" y="51244"/>
                  <a:pt x="878281" y="49340"/>
                </a:cubicBezTo>
                <a:cubicBezTo>
                  <a:pt x="877773" y="46828"/>
                  <a:pt x="876789" y="44283"/>
                  <a:pt x="875331" y="41705"/>
                </a:cubicBezTo>
                <a:cubicBezTo>
                  <a:pt x="873872" y="39127"/>
                  <a:pt x="872189" y="36782"/>
                  <a:pt x="870280" y="34671"/>
                </a:cubicBezTo>
                <a:lnTo>
                  <a:pt x="870280" y="62808"/>
                </a:lnTo>
                <a:cubicBezTo>
                  <a:pt x="870133" y="63558"/>
                  <a:pt x="868861" y="64391"/>
                  <a:pt x="866463" y="65308"/>
                </a:cubicBezTo>
                <a:cubicBezTo>
                  <a:pt x="864066" y="66225"/>
                  <a:pt x="861426" y="66725"/>
                  <a:pt x="858546" y="66808"/>
                </a:cubicBezTo>
                <a:lnTo>
                  <a:pt x="856012" y="66808"/>
                </a:lnTo>
                <a:lnTo>
                  <a:pt x="856012" y="44406"/>
                </a:lnTo>
                <a:cubicBezTo>
                  <a:pt x="852731" y="48406"/>
                  <a:pt x="848992" y="52140"/>
                  <a:pt x="844794" y="55607"/>
                </a:cubicBezTo>
                <a:cubicBezTo>
                  <a:pt x="840596" y="59074"/>
                  <a:pt x="836023" y="62275"/>
                  <a:pt x="831075" y="65208"/>
                </a:cubicBezTo>
                <a:lnTo>
                  <a:pt x="829609" y="63341"/>
                </a:lnTo>
                <a:cubicBezTo>
                  <a:pt x="834618" y="58338"/>
                  <a:pt x="838901" y="52609"/>
                  <a:pt x="842460" y="46156"/>
                </a:cubicBezTo>
                <a:cubicBezTo>
                  <a:pt x="846019" y="39702"/>
                  <a:pt x="848803" y="32940"/>
                  <a:pt x="850811" y="25870"/>
                </a:cubicBezTo>
                <a:lnTo>
                  <a:pt x="833476" y="25870"/>
                </a:lnTo>
                <a:lnTo>
                  <a:pt x="832409" y="22136"/>
                </a:lnTo>
                <a:lnTo>
                  <a:pt x="856012" y="22136"/>
                </a:lnTo>
                <a:close/>
                <a:moveTo>
                  <a:pt x="987362" y="534"/>
                </a:moveTo>
                <a:lnTo>
                  <a:pt x="1006831" y="2534"/>
                </a:lnTo>
                <a:cubicBezTo>
                  <a:pt x="1006675" y="3339"/>
                  <a:pt x="1006286" y="4028"/>
                  <a:pt x="1005664" y="4601"/>
                </a:cubicBezTo>
                <a:cubicBezTo>
                  <a:pt x="1005042" y="5173"/>
                  <a:pt x="1003919" y="5595"/>
                  <a:pt x="1002297" y="5868"/>
                </a:cubicBezTo>
                <a:lnTo>
                  <a:pt x="1002297" y="23470"/>
                </a:lnTo>
                <a:lnTo>
                  <a:pt x="1004830" y="23470"/>
                </a:lnTo>
                <a:lnTo>
                  <a:pt x="1012031" y="12802"/>
                </a:lnTo>
                <a:cubicBezTo>
                  <a:pt x="1012105" y="12862"/>
                  <a:pt x="1012892" y="13557"/>
                  <a:pt x="1014392" y="14886"/>
                </a:cubicBezTo>
                <a:cubicBezTo>
                  <a:pt x="1015893" y="16215"/>
                  <a:pt x="1017667" y="17819"/>
                  <a:pt x="1019716" y="19696"/>
                </a:cubicBezTo>
                <a:cubicBezTo>
                  <a:pt x="1021765" y="21574"/>
                  <a:pt x="1023648" y="23365"/>
                  <a:pt x="1025366" y="25070"/>
                </a:cubicBezTo>
                <a:cubicBezTo>
                  <a:pt x="1025158" y="25801"/>
                  <a:pt x="1024741" y="26340"/>
                  <a:pt x="1024116" y="26687"/>
                </a:cubicBezTo>
                <a:cubicBezTo>
                  <a:pt x="1023491" y="27034"/>
                  <a:pt x="1022708" y="27206"/>
                  <a:pt x="1021766" y="27204"/>
                </a:cubicBezTo>
                <a:lnTo>
                  <a:pt x="1002297" y="27204"/>
                </a:lnTo>
                <a:lnTo>
                  <a:pt x="1002297" y="37206"/>
                </a:lnTo>
                <a:cubicBezTo>
                  <a:pt x="1010214" y="39237"/>
                  <a:pt x="1015690" y="41901"/>
                  <a:pt x="1018726" y="45199"/>
                </a:cubicBezTo>
                <a:cubicBezTo>
                  <a:pt x="1021761" y="48497"/>
                  <a:pt x="1023058" y="51645"/>
                  <a:pt x="1022616" y="54643"/>
                </a:cubicBezTo>
                <a:cubicBezTo>
                  <a:pt x="1022174" y="57641"/>
                  <a:pt x="1020695" y="59705"/>
                  <a:pt x="1018180" y="60836"/>
                </a:cubicBezTo>
                <a:cubicBezTo>
                  <a:pt x="1015665" y="61967"/>
                  <a:pt x="1012815" y="61381"/>
                  <a:pt x="1009631" y="59077"/>
                </a:cubicBezTo>
                <a:cubicBezTo>
                  <a:pt x="1009325" y="55902"/>
                  <a:pt x="1008503" y="52751"/>
                  <a:pt x="1007164" y="49625"/>
                </a:cubicBezTo>
                <a:cubicBezTo>
                  <a:pt x="1005825" y="46499"/>
                  <a:pt x="1004203" y="43649"/>
                  <a:pt x="1002297" y="41073"/>
                </a:cubicBezTo>
                <a:lnTo>
                  <a:pt x="1002297" y="77081"/>
                </a:lnTo>
                <a:cubicBezTo>
                  <a:pt x="1002141" y="77912"/>
                  <a:pt x="1000819" y="78851"/>
                  <a:pt x="998330" y="79899"/>
                </a:cubicBezTo>
                <a:cubicBezTo>
                  <a:pt x="995840" y="80946"/>
                  <a:pt x="993118" y="81519"/>
                  <a:pt x="990162" y="81616"/>
                </a:cubicBezTo>
                <a:lnTo>
                  <a:pt x="987362" y="81616"/>
                </a:lnTo>
                <a:lnTo>
                  <a:pt x="987362" y="53209"/>
                </a:lnTo>
                <a:cubicBezTo>
                  <a:pt x="984217" y="57682"/>
                  <a:pt x="980639" y="61872"/>
                  <a:pt x="976627" y="65779"/>
                </a:cubicBezTo>
                <a:cubicBezTo>
                  <a:pt x="972615" y="69685"/>
                  <a:pt x="968237" y="73275"/>
                  <a:pt x="963492" y="76548"/>
                </a:cubicBezTo>
                <a:lnTo>
                  <a:pt x="962025" y="74948"/>
                </a:lnTo>
                <a:cubicBezTo>
                  <a:pt x="967162" y="68557"/>
                  <a:pt x="971490" y="61200"/>
                  <a:pt x="975010" y="52876"/>
                </a:cubicBezTo>
                <a:cubicBezTo>
                  <a:pt x="978530" y="44552"/>
                  <a:pt x="981225" y="35994"/>
                  <a:pt x="983094" y="27204"/>
                </a:cubicBezTo>
                <a:lnTo>
                  <a:pt x="965092" y="27204"/>
                </a:lnTo>
                <a:lnTo>
                  <a:pt x="964025" y="23470"/>
                </a:lnTo>
                <a:lnTo>
                  <a:pt x="987362" y="23470"/>
                </a:lnTo>
                <a:close/>
                <a:moveTo>
                  <a:pt x="227762" y="400"/>
                </a:moveTo>
                <a:lnTo>
                  <a:pt x="241897" y="14802"/>
                </a:lnTo>
                <a:cubicBezTo>
                  <a:pt x="241152" y="15477"/>
                  <a:pt x="240041" y="15794"/>
                  <a:pt x="238563" y="15752"/>
                </a:cubicBezTo>
                <a:cubicBezTo>
                  <a:pt x="237085" y="15710"/>
                  <a:pt x="235307" y="15260"/>
                  <a:pt x="233229" y="14402"/>
                </a:cubicBezTo>
                <a:cubicBezTo>
                  <a:pt x="229084" y="15002"/>
                  <a:pt x="224606" y="15569"/>
                  <a:pt x="219794" y="16102"/>
                </a:cubicBezTo>
                <a:cubicBezTo>
                  <a:pt x="214983" y="16636"/>
                  <a:pt x="209904" y="17136"/>
                  <a:pt x="204559" y="17602"/>
                </a:cubicBezTo>
                <a:lnTo>
                  <a:pt x="204559" y="31071"/>
                </a:lnTo>
                <a:lnTo>
                  <a:pt x="234163" y="31071"/>
                </a:lnTo>
                <a:lnTo>
                  <a:pt x="242430" y="20803"/>
                </a:lnTo>
                <a:cubicBezTo>
                  <a:pt x="242510" y="20858"/>
                  <a:pt x="243388" y="21518"/>
                  <a:pt x="245063" y="22783"/>
                </a:cubicBezTo>
                <a:cubicBezTo>
                  <a:pt x="246738" y="24048"/>
                  <a:pt x="248732" y="25588"/>
                  <a:pt x="251044" y="27401"/>
                </a:cubicBezTo>
                <a:cubicBezTo>
                  <a:pt x="253356" y="29214"/>
                  <a:pt x="255508" y="30971"/>
                  <a:pt x="257499" y="32671"/>
                </a:cubicBezTo>
                <a:cubicBezTo>
                  <a:pt x="257352" y="33402"/>
                  <a:pt x="256946" y="33940"/>
                  <a:pt x="256282" y="34288"/>
                </a:cubicBezTo>
                <a:cubicBezTo>
                  <a:pt x="255618" y="34635"/>
                  <a:pt x="254779" y="34807"/>
                  <a:pt x="253765" y="34804"/>
                </a:cubicBezTo>
                <a:lnTo>
                  <a:pt x="209760" y="34804"/>
                </a:lnTo>
                <a:cubicBezTo>
                  <a:pt x="213699" y="38188"/>
                  <a:pt x="218444" y="41171"/>
                  <a:pt x="223994" y="43754"/>
                </a:cubicBezTo>
                <a:cubicBezTo>
                  <a:pt x="229543" y="46337"/>
                  <a:pt x="235463" y="48490"/>
                  <a:pt x="241754" y="50214"/>
                </a:cubicBezTo>
                <a:cubicBezTo>
                  <a:pt x="248044" y="51937"/>
                  <a:pt x="254271" y="53202"/>
                  <a:pt x="260433" y="54007"/>
                </a:cubicBezTo>
                <a:lnTo>
                  <a:pt x="260299" y="55474"/>
                </a:lnTo>
                <a:cubicBezTo>
                  <a:pt x="257343" y="56299"/>
                  <a:pt x="254854" y="57916"/>
                  <a:pt x="252832" y="60324"/>
                </a:cubicBezTo>
                <a:cubicBezTo>
                  <a:pt x="250809" y="62733"/>
                  <a:pt x="249387" y="65783"/>
                  <a:pt x="248565" y="69475"/>
                </a:cubicBezTo>
                <a:cubicBezTo>
                  <a:pt x="238944" y="66206"/>
                  <a:pt x="230548" y="61677"/>
                  <a:pt x="223378" y="55890"/>
                </a:cubicBezTo>
                <a:cubicBezTo>
                  <a:pt x="216208" y="50104"/>
                  <a:pt x="210379" y="43075"/>
                  <a:pt x="205893" y="34804"/>
                </a:cubicBezTo>
                <a:lnTo>
                  <a:pt x="204559" y="34804"/>
                </a:lnTo>
                <a:lnTo>
                  <a:pt x="204559" y="61208"/>
                </a:lnTo>
                <a:cubicBezTo>
                  <a:pt x="204462" y="61638"/>
                  <a:pt x="203289" y="62277"/>
                  <a:pt x="201042" y="63125"/>
                </a:cubicBezTo>
                <a:cubicBezTo>
                  <a:pt x="198795" y="63972"/>
                  <a:pt x="195655" y="64444"/>
                  <a:pt x="191624" y="64542"/>
                </a:cubicBezTo>
                <a:lnTo>
                  <a:pt x="188824" y="64542"/>
                </a:lnTo>
                <a:lnTo>
                  <a:pt x="188824" y="43739"/>
                </a:lnTo>
                <a:cubicBezTo>
                  <a:pt x="182103" y="50020"/>
                  <a:pt x="174141" y="55560"/>
                  <a:pt x="164937" y="60358"/>
                </a:cubicBezTo>
                <a:cubicBezTo>
                  <a:pt x="155733" y="65155"/>
                  <a:pt x="145604" y="69128"/>
                  <a:pt x="134550" y="72276"/>
                </a:cubicBezTo>
                <a:lnTo>
                  <a:pt x="133483" y="70542"/>
                </a:lnTo>
                <a:cubicBezTo>
                  <a:pt x="142696" y="66119"/>
                  <a:pt x="151041" y="60797"/>
                  <a:pt x="158520" y="54574"/>
                </a:cubicBezTo>
                <a:cubicBezTo>
                  <a:pt x="165999" y="48351"/>
                  <a:pt x="172144" y="41761"/>
                  <a:pt x="176956" y="34804"/>
                </a:cubicBezTo>
                <a:lnTo>
                  <a:pt x="137617" y="34804"/>
                </a:lnTo>
                <a:lnTo>
                  <a:pt x="136551" y="31071"/>
                </a:lnTo>
                <a:lnTo>
                  <a:pt x="188824" y="31071"/>
                </a:lnTo>
                <a:lnTo>
                  <a:pt x="188824" y="18669"/>
                </a:lnTo>
                <a:cubicBezTo>
                  <a:pt x="181659" y="19075"/>
                  <a:pt x="174486" y="19364"/>
                  <a:pt x="167304" y="19536"/>
                </a:cubicBezTo>
                <a:cubicBezTo>
                  <a:pt x="160123" y="19708"/>
                  <a:pt x="153116" y="19730"/>
                  <a:pt x="146285" y="19603"/>
                </a:cubicBezTo>
                <a:lnTo>
                  <a:pt x="145885" y="17469"/>
                </a:lnTo>
                <a:cubicBezTo>
                  <a:pt x="155329" y="16327"/>
                  <a:pt x="165171" y="14832"/>
                  <a:pt x="175410" y="12984"/>
                </a:cubicBezTo>
                <a:cubicBezTo>
                  <a:pt x="185649" y="11136"/>
                  <a:pt x="195362" y="9118"/>
                  <a:pt x="204549" y="6929"/>
                </a:cubicBezTo>
                <a:cubicBezTo>
                  <a:pt x="213736" y="4741"/>
                  <a:pt x="221474" y="2564"/>
                  <a:pt x="227762" y="400"/>
                </a:cubicBezTo>
                <a:close/>
                <a:moveTo>
                  <a:pt x="288036" y="0"/>
                </a:moveTo>
                <a:lnTo>
                  <a:pt x="308439" y="5868"/>
                </a:lnTo>
                <a:cubicBezTo>
                  <a:pt x="308264" y="6737"/>
                  <a:pt x="307780" y="7432"/>
                  <a:pt x="306988" y="7951"/>
                </a:cubicBezTo>
                <a:cubicBezTo>
                  <a:pt x="306197" y="8471"/>
                  <a:pt x="304947" y="8798"/>
                  <a:pt x="303238" y="8935"/>
                </a:cubicBezTo>
                <a:lnTo>
                  <a:pt x="303105" y="9468"/>
                </a:lnTo>
                <a:cubicBezTo>
                  <a:pt x="310827" y="13078"/>
                  <a:pt x="316193" y="16934"/>
                  <a:pt x="319205" y="21034"/>
                </a:cubicBezTo>
                <a:cubicBezTo>
                  <a:pt x="322216" y="25134"/>
                  <a:pt x="323544" y="28819"/>
                  <a:pt x="323190" y="32087"/>
                </a:cubicBezTo>
                <a:cubicBezTo>
                  <a:pt x="322837" y="35356"/>
                  <a:pt x="321473" y="37549"/>
                  <a:pt x="319101" y="38665"/>
                </a:cubicBezTo>
                <a:cubicBezTo>
                  <a:pt x="316728" y="39782"/>
                  <a:pt x="314018" y="39162"/>
                  <a:pt x="310972" y="36805"/>
                </a:cubicBezTo>
                <a:cubicBezTo>
                  <a:pt x="310439" y="32810"/>
                  <a:pt x="309305" y="28731"/>
                  <a:pt x="307572" y="24570"/>
                </a:cubicBezTo>
                <a:cubicBezTo>
                  <a:pt x="305838" y="20408"/>
                  <a:pt x="303905" y="16530"/>
                  <a:pt x="301771" y="12935"/>
                </a:cubicBezTo>
                <a:cubicBezTo>
                  <a:pt x="300293" y="16686"/>
                  <a:pt x="298549" y="20519"/>
                  <a:pt x="296537" y="24437"/>
                </a:cubicBezTo>
                <a:cubicBezTo>
                  <a:pt x="294526" y="28354"/>
                  <a:pt x="292314" y="32254"/>
                  <a:pt x="289903" y="36138"/>
                </a:cubicBezTo>
                <a:lnTo>
                  <a:pt x="290170" y="36005"/>
                </a:lnTo>
                <a:cubicBezTo>
                  <a:pt x="297867" y="38462"/>
                  <a:pt x="303000" y="41374"/>
                  <a:pt x="305567" y="44741"/>
                </a:cubicBezTo>
                <a:cubicBezTo>
                  <a:pt x="308135" y="48109"/>
                  <a:pt x="308959" y="51192"/>
                  <a:pt x="308039" y="53990"/>
                </a:cubicBezTo>
                <a:cubicBezTo>
                  <a:pt x="307118" y="56789"/>
                  <a:pt x="305275" y="58563"/>
                  <a:pt x="302509" y="59314"/>
                </a:cubicBezTo>
                <a:cubicBezTo>
                  <a:pt x="299742" y="60064"/>
                  <a:pt x="296874" y="59051"/>
                  <a:pt x="293904" y="56274"/>
                </a:cubicBezTo>
                <a:cubicBezTo>
                  <a:pt x="294117" y="52948"/>
                  <a:pt x="293756" y="49598"/>
                  <a:pt x="292820" y="46223"/>
                </a:cubicBezTo>
                <a:cubicBezTo>
                  <a:pt x="291884" y="42847"/>
                  <a:pt x="290689" y="39797"/>
                  <a:pt x="289236" y="37071"/>
                </a:cubicBezTo>
                <a:cubicBezTo>
                  <a:pt x="286169" y="41772"/>
                  <a:pt x="282835" y="46239"/>
                  <a:pt x="279235" y="50473"/>
                </a:cubicBezTo>
                <a:cubicBezTo>
                  <a:pt x="275635" y="54707"/>
                  <a:pt x="271767" y="58507"/>
                  <a:pt x="267634" y="61875"/>
                </a:cubicBezTo>
                <a:lnTo>
                  <a:pt x="266300" y="60941"/>
                </a:lnTo>
                <a:cubicBezTo>
                  <a:pt x="269880" y="55430"/>
                  <a:pt x="273151" y="49057"/>
                  <a:pt x="276114" y="41823"/>
                </a:cubicBezTo>
                <a:cubicBezTo>
                  <a:pt x="279076" y="34588"/>
                  <a:pt x="281587" y="27287"/>
                  <a:pt x="283645" y="19919"/>
                </a:cubicBezTo>
                <a:cubicBezTo>
                  <a:pt x="285704" y="12551"/>
                  <a:pt x="287168" y="5911"/>
                  <a:pt x="2880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050" b="0" i="0" u="none" strike="noStrike" kern="1200" cap="none" spc="0" normalizeH="0" baseline="0" noProof="0" dirty="0">
              <a:ln>
                <a:noFill/>
              </a:ln>
              <a:solidFill>
                <a:prstClr val="white"/>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3" name="文本框 32"/>
          <p:cNvSpPr txBox="1"/>
          <p:nvPr/>
        </p:nvSpPr>
        <p:spPr>
          <a:xfrm>
            <a:off x="1892516" y="584280"/>
            <a:ext cx="383848" cy="187323"/>
          </a:xfrm>
          <a:custGeom>
            <a:avLst/>
            <a:gdLst/>
            <a:ahLst/>
            <a:cxnLst/>
            <a:rect l="l" t="t" r="r" b="b"/>
            <a:pathLst>
              <a:path w="383848" h="187323">
                <a:moveTo>
                  <a:pt x="293837" y="50106"/>
                </a:moveTo>
                <a:lnTo>
                  <a:pt x="293837" y="94712"/>
                </a:lnTo>
                <a:lnTo>
                  <a:pt x="321135" y="94712"/>
                </a:lnTo>
                <a:lnTo>
                  <a:pt x="324541" y="50106"/>
                </a:lnTo>
                <a:close/>
                <a:moveTo>
                  <a:pt x="326941" y="7301"/>
                </a:moveTo>
                <a:cubicBezTo>
                  <a:pt x="343877" y="7929"/>
                  <a:pt x="356386" y="10673"/>
                  <a:pt x="364468" y="15533"/>
                </a:cubicBezTo>
                <a:cubicBezTo>
                  <a:pt x="372549" y="20393"/>
                  <a:pt x="377201" y="25700"/>
                  <a:pt x="378422" y="31454"/>
                </a:cubicBezTo>
                <a:cubicBezTo>
                  <a:pt x="379644" y="37208"/>
                  <a:pt x="378432" y="41739"/>
                  <a:pt x="374788" y="45049"/>
                </a:cubicBezTo>
                <a:cubicBezTo>
                  <a:pt x="371143" y="48359"/>
                  <a:pt x="366062" y="48778"/>
                  <a:pt x="359545" y="46306"/>
                </a:cubicBezTo>
                <a:cubicBezTo>
                  <a:pt x="355820" y="39438"/>
                  <a:pt x="350769" y="32621"/>
                  <a:pt x="344393" y="25853"/>
                </a:cubicBezTo>
                <a:cubicBezTo>
                  <a:pt x="338017" y="19086"/>
                  <a:pt x="331667" y="13368"/>
                  <a:pt x="325341" y="8701"/>
                </a:cubicBezTo>
                <a:close/>
                <a:moveTo>
                  <a:pt x="41205" y="900"/>
                </a:moveTo>
                <a:lnTo>
                  <a:pt x="75410" y="4100"/>
                </a:lnTo>
                <a:cubicBezTo>
                  <a:pt x="75268" y="5413"/>
                  <a:pt x="74651" y="6538"/>
                  <a:pt x="73559" y="7476"/>
                </a:cubicBezTo>
                <a:cubicBezTo>
                  <a:pt x="72467" y="8413"/>
                  <a:pt x="70551" y="9088"/>
                  <a:pt x="67809" y="9501"/>
                </a:cubicBezTo>
                <a:cubicBezTo>
                  <a:pt x="67033" y="18423"/>
                  <a:pt x="65983" y="27682"/>
                  <a:pt x="64658" y="37279"/>
                </a:cubicBezTo>
                <a:cubicBezTo>
                  <a:pt x="63333" y="46877"/>
                  <a:pt x="61583" y="56686"/>
                  <a:pt x="59408" y="66708"/>
                </a:cubicBezTo>
                <a:cubicBezTo>
                  <a:pt x="71168" y="73285"/>
                  <a:pt x="79163" y="80084"/>
                  <a:pt x="83392" y="87104"/>
                </a:cubicBezTo>
                <a:cubicBezTo>
                  <a:pt x="87620" y="94125"/>
                  <a:pt x="89227" y="100311"/>
                  <a:pt x="88211" y="105663"/>
                </a:cubicBezTo>
                <a:cubicBezTo>
                  <a:pt x="87195" y="111015"/>
                  <a:pt x="84701" y="114476"/>
                  <a:pt x="80729" y="116046"/>
                </a:cubicBezTo>
                <a:cubicBezTo>
                  <a:pt x="76757" y="117616"/>
                  <a:pt x="72450" y="116238"/>
                  <a:pt x="67809" y="111914"/>
                </a:cubicBezTo>
                <a:cubicBezTo>
                  <a:pt x="67917" y="105509"/>
                  <a:pt x="67000" y="98916"/>
                  <a:pt x="65058" y="92136"/>
                </a:cubicBezTo>
                <a:cubicBezTo>
                  <a:pt x="63116" y="85356"/>
                  <a:pt x="60699" y="79014"/>
                  <a:pt x="57807" y="73109"/>
                </a:cubicBezTo>
                <a:cubicBezTo>
                  <a:pt x="53586" y="90219"/>
                  <a:pt x="47177" y="106655"/>
                  <a:pt x="38580" y="122415"/>
                </a:cubicBezTo>
                <a:cubicBezTo>
                  <a:pt x="29983" y="138175"/>
                  <a:pt x="18123" y="152010"/>
                  <a:pt x="3000" y="163920"/>
                </a:cubicBezTo>
                <a:lnTo>
                  <a:pt x="1000" y="162320"/>
                </a:lnTo>
                <a:cubicBezTo>
                  <a:pt x="12079" y="147689"/>
                  <a:pt x="20547" y="131190"/>
                  <a:pt x="26403" y="112825"/>
                </a:cubicBezTo>
                <a:cubicBezTo>
                  <a:pt x="32260" y="94460"/>
                  <a:pt x="36238" y="75606"/>
                  <a:pt x="38338" y="56262"/>
                </a:cubicBezTo>
                <a:cubicBezTo>
                  <a:pt x="40438" y="36919"/>
                  <a:pt x="41394" y="18465"/>
                  <a:pt x="41205" y="900"/>
                </a:cubicBezTo>
                <a:close/>
                <a:moveTo>
                  <a:pt x="107214" y="700"/>
                </a:moveTo>
                <a:lnTo>
                  <a:pt x="139217" y="3500"/>
                </a:lnTo>
                <a:cubicBezTo>
                  <a:pt x="138967" y="4909"/>
                  <a:pt x="138317" y="6092"/>
                  <a:pt x="137267" y="7051"/>
                </a:cubicBezTo>
                <a:cubicBezTo>
                  <a:pt x="136217" y="8009"/>
                  <a:pt x="134467" y="8693"/>
                  <a:pt x="132017" y="9101"/>
                </a:cubicBezTo>
                <a:cubicBezTo>
                  <a:pt x="131837" y="15793"/>
                  <a:pt x="131646" y="22411"/>
                  <a:pt x="131442" y="28953"/>
                </a:cubicBezTo>
                <a:cubicBezTo>
                  <a:pt x="131237" y="35496"/>
                  <a:pt x="130896" y="42013"/>
                  <a:pt x="130416" y="48506"/>
                </a:cubicBezTo>
                <a:cubicBezTo>
                  <a:pt x="133117" y="67058"/>
                  <a:pt x="138617" y="83360"/>
                  <a:pt x="146918" y="97412"/>
                </a:cubicBezTo>
                <a:cubicBezTo>
                  <a:pt x="155219" y="111464"/>
                  <a:pt x="167521" y="122965"/>
                  <a:pt x="183823" y="131916"/>
                </a:cubicBezTo>
                <a:lnTo>
                  <a:pt x="183423" y="134317"/>
                </a:lnTo>
                <a:cubicBezTo>
                  <a:pt x="178502" y="135396"/>
                  <a:pt x="174493" y="137588"/>
                  <a:pt x="171397" y="140892"/>
                </a:cubicBezTo>
                <a:cubicBezTo>
                  <a:pt x="168300" y="144197"/>
                  <a:pt x="166242" y="148739"/>
                  <a:pt x="165221" y="154519"/>
                </a:cubicBezTo>
                <a:cubicBezTo>
                  <a:pt x="167946" y="156624"/>
                  <a:pt x="171146" y="159216"/>
                  <a:pt x="174822" y="162295"/>
                </a:cubicBezTo>
                <a:cubicBezTo>
                  <a:pt x="178497" y="165375"/>
                  <a:pt x="181898" y="168317"/>
                  <a:pt x="185023" y="171121"/>
                </a:cubicBezTo>
                <a:cubicBezTo>
                  <a:pt x="184790" y="172217"/>
                  <a:pt x="184156" y="173026"/>
                  <a:pt x="183123" y="173547"/>
                </a:cubicBezTo>
                <a:cubicBezTo>
                  <a:pt x="182090" y="174067"/>
                  <a:pt x="180856" y="174326"/>
                  <a:pt x="179423" y="174322"/>
                </a:cubicBezTo>
                <a:lnTo>
                  <a:pt x="1600" y="174322"/>
                </a:lnTo>
                <a:lnTo>
                  <a:pt x="0" y="168721"/>
                </a:lnTo>
                <a:lnTo>
                  <a:pt x="146818" y="168721"/>
                </a:lnTo>
                <a:lnTo>
                  <a:pt x="160020" y="151119"/>
                </a:lnTo>
                <a:cubicBezTo>
                  <a:pt x="150723" y="141559"/>
                  <a:pt x="143564" y="129724"/>
                  <a:pt x="138542" y="115614"/>
                </a:cubicBezTo>
                <a:cubicBezTo>
                  <a:pt x="133521" y="101504"/>
                  <a:pt x="130012" y="86069"/>
                  <a:pt x="128016" y="69308"/>
                </a:cubicBezTo>
                <a:cubicBezTo>
                  <a:pt x="126091" y="81874"/>
                  <a:pt x="122540" y="93925"/>
                  <a:pt x="117363" y="105461"/>
                </a:cubicBezTo>
                <a:cubicBezTo>
                  <a:pt x="112186" y="116997"/>
                  <a:pt x="104530" y="127833"/>
                  <a:pt x="94397" y="137969"/>
                </a:cubicBezTo>
                <a:cubicBezTo>
                  <a:pt x="84264" y="148105"/>
                  <a:pt x="70800" y="157355"/>
                  <a:pt x="54007" y="165721"/>
                </a:cubicBezTo>
                <a:lnTo>
                  <a:pt x="51807" y="162720"/>
                </a:lnTo>
                <a:cubicBezTo>
                  <a:pt x="65995" y="151505"/>
                  <a:pt x="76935" y="139644"/>
                  <a:pt x="84626" y="127138"/>
                </a:cubicBezTo>
                <a:cubicBezTo>
                  <a:pt x="92317" y="114631"/>
                  <a:pt x="97738" y="101564"/>
                  <a:pt x="100888" y="87936"/>
                </a:cubicBezTo>
                <a:cubicBezTo>
                  <a:pt x="104038" y="74308"/>
                  <a:pt x="105895" y="60203"/>
                  <a:pt x="106460" y="45621"/>
                </a:cubicBezTo>
                <a:cubicBezTo>
                  <a:pt x="107025" y="31040"/>
                  <a:pt x="107277" y="16066"/>
                  <a:pt x="107214" y="700"/>
                </a:cubicBezTo>
                <a:close/>
                <a:moveTo>
                  <a:pt x="268834" y="0"/>
                </a:moveTo>
                <a:lnTo>
                  <a:pt x="300461" y="3023"/>
                </a:lnTo>
                <a:cubicBezTo>
                  <a:pt x="300310" y="4359"/>
                  <a:pt x="299758" y="5493"/>
                  <a:pt x="298805" y="6423"/>
                </a:cubicBezTo>
                <a:cubicBezTo>
                  <a:pt x="297851" y="7353"/>
                  <a:pt x="296195" y="7979"/>
                  <a:pt x="293837" y="8301"/>
                </a:cubicBezTo>
                <a:lnTo>
                  <a:pt x="293837" y="44505"/>
                </a:lnTo>
                <a:lnTo>
                  <a:pt x="322941" y="44505"/>
                </a:lnTo>
                <a:lnTo>
                  <a:pt x="332342" y="33504"/>
                </a:lnTo>
                <a:lnTo>
                  <a:pt x="354945" y="50306"/>
                </a:lnTo>
                <a:cubicBezTo>
                  <a:pt x="354278" y="51094"/>
                  <a:pt x="353411" y="51719"/>
                  <a:pt x="352344" y="52181"/>
                </a:cubicBezTo>
                <a:cubicBezTo>
                  <a:pt x="351277" y="52644"/>
                  <a:pt x="349811" y="53019"/>
                  <a:pt x="347944" y="53306"/>
                </a:cubicBezTo>
                <a:lnTo>
                  <a:pt x="344943" y="94712"/>
                </a:lnTo>
                <a:lnTo>
                  <a:pt x="349744" y="94712"/>
                </a:lnTo>
                <a:lnTo>
                  <a:pt x="362145" y="82910"/>
                </a:lnTo>
                <a:lnTo>
                  <a:pt x="383848" y="100912"/>
                </a:lnTo>
                <a:cubicBezTo>
                  <a:pt x="383161" y="101729"/>
                  <a:pt x="382185" y="102446"/>
                  <a:pt x="380923" y="103063"/>
                </a:cubicBezTo>
                <a:cubicBezTo>
                  <a:pt x="379660" y="103679"/>
                  <a:pt x="378035" y="104096"/>
                  <a:pt x="376047" y="104313"/>
                </a:cubicBezTo>
                <a:cubicBezTo>
                  <a:pt x="375255" y="122969"/>
                  <a:pt x="373789" y="137363"/>
                  <a:pt x="371647" y="147493"/>
                </a:cubicBezTo>
                <a:cubicBezTo>
                  <a:pt x="369505" y="157624"/>
                  <a:pt x="366038" y="164366"/>
                  <a:pt x="361245" y="167721"/>
                </a:cubicBezTo>
                <a:cubicBezTo>
                  <a:pt x="358302" y="170025"/>
                  <a:pt x="354757" y="171767"/>
                  <a:pt x="350611" y="172946"/>
                </a:cubicBezTo>
                <a:cubicBezTo>
                  <a:pt x="346465" y="174126"/>
                  <a:pt x="341375" y="174717"/>
                  <a:pt x="335342" y="174722"/>
                </a:cubicBezTo>
                <a:cubicBezTo>
                  <a:pt x="335475" y="171205"/>
                  <a:pt x="335259" y="168088"/>
                  <a:pt x="334692" y="165370"/>
                </a:cubicBezTo>
                <a:cubicBezTo>
                  <a:pt x="334125" y="162653"/>
                  <a:pt x="333008" y="160437"/>
                  <a:pt x="331342" y="158720"/>
                </a:cubicBezTo>
                <a:cubicBezTo>
                  <a:pt x="329492" y="156990"/>
                  <a:pt x="326839" y="155398"/>
                  <a:pt x="323382" y="153944"/>
                </a:cubicBezTo>
                <a:cubicBezTo>
                  <a:pt x="319926" y="152490"/>
                  <a:pt x="315966" y="151348"/>
                  <a:pt x="311500" y="150519"/>
                </a:cubicBezTo>
                <a:lnTo>
                  <a:pt x="311701" y="148118"/>
                </a:lnTo>
                <a:cubicBezTo>
                  <a:pt x="316241" y="148439"/>
                  <a:pt x="321201" y="148748"/>
                  <a:pt x="326583" y="149043"/>
                </a:cubicBezTo>
                <a:cubicBezTo>
                  <a:pt x="331964" y="149339"/>
                  <a:pt x="335817" y="149498"/>
                  <a:pt x="338142" y="149519"/>
                </a:cubicBezTo>
                <a:cubicBezTo>
                  <a:pt x="339713" y="149527"/>
                  <a:pt x="340972" y="149410"/>
                  <a:pt x="341918" y="149168"/>
                </a:cubicBezTo>
                <a:cubicBezTo>
                  <a:pt x="342864" y="148927"/>
                  <a:pt x="343672" y="148510"/>
                  <a:pt x="344343" y="147918"/>
                </a:cubicBezTo>
                <a:cubicBezTo>
                  <a:pt x="346299" y="146081"/>
                  <a:pt x="347831" y="141155"/>
                  <a:pt x="348939" y="133141"/>
                </a:cubicBezTo>
                <a:cubicBezTo>
                  <a:pt x="350046" y="125128"/>
                  <a:pt x="350881" y="114252"/>
                  <a:pt x="351444" y="100512"/>
                </a:cubicBezTo>
                <a:lnTo>
                  <a:pt x="293837" y="100512"/>
                </a:lnTo>
                <a:lnTo>
                  <a:pt x="293837" y="178322"/>
                </a:lnTo>
                <a:cubicBezTo>
                  <a:pt x="293570" y="179835"/>
                  <a:pt x="291353" y="181660"/>
                  <a:pt x="287186" y="183798"/>
                </a:cubicBezTo>
                <a:cubicBezTo>
                  <a:pt x="283019" y="185936"/>
                  <a:pt x="278502" y="187111"/>
                  <a:pt x="273634" y="187323"/>
                </a:cubicBezTo>
                <a:lnTo>
                  <a:pt x="268834" y="187323"/>
                </a:lnTo>
                <a:lnTo>
                  <a:pt x="268834" y="100512"/>
                </a:lnTo>
                <a:lnTo>
                  <a:pt x="204026" y="100512"/>
                </a:lnTo>
                <a:lnTo>
                  <a:pt x="202225" y="94712"/>
                </a:lnTo>
                <a:lnTo>
                  <a:pt x="268834" y="94712"/>
                </a:lnTo>
                <a:lnTo>
                  <a:pt x="268834" y="50106"/>
                </a:lnTo>
                <a:lnTo>
                  <a:pt x="218627" y="50106"/>
                </a:lnTo>
                <a:lnTo>
                  <a:pt x="216827" y="44505"/>
                </a:lnTo>
                <a:lnTo>
                  <a:pt x="268834" y="4450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schemeClr val="bg1"/>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5" name="表格 64"/>
          <p:cNvGraphicFramePr/>
          <p:nvPr>
            <p:custDataLst>
              <p:tags r:id="rId1"/>
            </p:custDataLst>
          </p:nvPr>
        </p:nvGraphicFramePr>
        <p:xfrm>
          <a:off x="788035" y="1398905"/>
          <a:ext cx="10509885" cy="4114800"/>
        </p:xfrm>
        <a:graphic>
          <a:graphicData uri="http://schemas.openxmlformats.org/drawingml/2006/table">
            <a:tbl>
              <a:tblPr firstRow="1" bandRow="1">
                <a:tableStyleId>{5C22544A-7EE6-4342-B048-85BDC9FD1C3A}</a:tableStyleId>
              </a:tblPr>
              <a:tblGrid>
                <a:gridCol w="2327275">
                  <a:extLst>
                    <a:ext uri="{9D8B030D-6E8A-4147-A177-3AD203B41FA5}">
                      <a16:colId xmlns:a16="http://schemas.microsoft.com/office/drawing/2014/main" val="20000"/>
                    </a:ext>
                  </a:extLst>
                </a:gridCol>
                <a:gridCol w="2703195">
                  <a:extLst>
                    <a:ext uri="{9D8B030D-6E8A-4147-A177-3AD203B41FA5}">
                      <a16:colId xmlns:a16="http://schemas.microsoft.com/office/drawing/2014/main" val="20001"/>
                    </a:ext>
                  </a:extLst>
                </a:gridCol>
                <a:gridCol w="1919605">
                  <a:extLst>
                    <a:ext uri="{9D8B030D-6E8A-4147-A177-3AD203B41FA5}">
                      <a16:colId xmlns:a16="http://schemas.microsoft.com/office/drawing/2014/main" val="20002"/>
                    </a:ext>
                  </a:extLst>
                </a:gridCol>
                <a:gridCol w="1666240">
                  <a:extLst>
                    <a:ext uri="{9D8B030D-6E8A-4147-A177-3AD203B41FA5}">
                      <a16:colId xmlns:a16="http://schemas.microsoft.com/office/drawing/2014/main" val="20003"/>
                    </a:ext>
                  </a:extLst>
                </a:gridCol>
                <a:gridCol w="1893570">
                  <a:extLst>
                    <a:ext uri="{9D8B030D-6E8A-4147-A177-3AD203B41FA5}">
                      <a16:colId xmlns:a16="http://schemas.microsoft.com/office/drawing/2014/main" val="20004"/>
                    </a:ext>
                  </a:extLst>
                </a:gridCol>
              </a:tblGrid>
              <a:tr h="0">
                <a:tc>
                  <a:txBody>
                    <a:bodyPr/>
                    <a:lstStyle/>
                    <a:p>
                      <a:pPr algn="ctr">
                        <a:lnSpc>
                          <a:spcPct val="150000"/>
                        </a:lnSpc>
                        <a:buNone/>
                      </a:pPr>
                      <a:endParaRPr lang="zh-CN" altLang="en-US" sz="2400" b="0" i="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i="0" dirty="0">
                          <a:solidFill>
                            <a:schemeClr val="bg1"/>
                          </a:solidFill>
                          <a:latin typeface="微软雅黑" panose="020B0503020204020204" pitchFamily="34" charset="-122"/>
                          <a:ea typeface="微软雅黑" panose="020B0503020204020204" pitchFamily="34" charset="-122"/>
                        </a:rPr>
                        <a:t>定滑轮</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i="0" dirty="0">
                          <a:solidFill>
                            <a:schemeClr val="bg1"/>
                          </a:solidFill>
                          <a:latin typeface="微软雅黑" panose="020B0503020204020204" pitchFamily="34" charset="-122"/>
                          <a:ea typeface="微软雅黑" panose="020B0503020204020204" pitchFamily="34" charset="-122"/>
                        </a:rPr>
                        <a:t>动滑轮</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gridSpan="2">
                  <a:txBody>
                    <a:bodyPr/>
                    <a:lstStyle/>
                    <a:p>
                      <a:pPr algn="ctr">
                        <a:lnSpc>
                          <a:spcPct val="150000"/>
                        </a:lnSpc>
                        <a:buNone/>
                      </a:pPr>
                      <a:r>
                        <a:rPr lang="zh-CN" altLang="en-US" sz="2400" b="0" i="0" dirty="0">
                          <a:solidFill>
                            <a:schemeClr val="bg1"/>
                          </a:solidFill>
                          <a:latin typeface="微软雅黑" panose="020B0503020204020204" pitchFamily="34" charset="-122"/>
                          <a:ea typeface="微软雅黑" panose="020B0503020204020204" pitchFamily="34" charset="-122"/>
                        </a:rPr>
                        <a:t>滑轮组</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hMerge="1">
                  <a:txBody>
                    <a:bodyPr/>
                    <a:lstStyle/>
                    <a:p>
                      <a:endParaRPr lang="zh-CN"/>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0"/>
                  </a:ext>
                </a:extLst>
              </a:tr>
              <a:tr h="1737360">
                <a:tc>
                  <a:txBody>
                    <a:bodyPr/>
                    <a:lstStyle/>
                    <a:p>
                      <a:pPr algn="ctr">
                        <a:lnSpc>
                          <a:spcPct val="150000"/>
                        </a:lnSpc>
                        <a:buNone/>
                      </a:pPr>
                      <a:r>
                        <a:rPr lang="zh-CN" altLang="en-US"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拉力</a:t>
                      </a: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与重力</a:t>
                      </a: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的关系 (忽略滑轮重及摩擦)</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宋体" panose="02010600030101010101" pitchFamily="2" charset="-122"/>
                        </a:rPr>
                        <a:t>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1"/>
                  </a:ext>
                </a:extLst>
              </a:tr>
              <a:tr h="1733522">
                <a:tc>
                  <a:txBody>
                    <a:bodyPr/>
                    <a:lstStyle/>
                    <a:p>
                      <a:pPr algn="ctr">
                        <a:lnSpc>
                          <a:spcPct val="150000"/>
                        </a:lnSpc>
                        <a:buNone/>
                      </a:pPr>
                      <a:r>
                        <a:rPr lang="zh-CN" altLang="en-US"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拉力移动距离</a:t>
                      </a: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s</a:t>
                      </a:r>
                      <a:r>
                        <a:rPr lang="zh-CN" altLang="en-US"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和物体移动距离</a:t>
                      </a: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h</a:t>
                      </a:r>
                      <a:r>
                        <a:rPr lang="zh-CN" altLang="en-US"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的关系</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i="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2"/>
                  </a:ext>
                </a:extLst>
              </a:tr>
            </a:tbl>
          </a:graphicData>
        </a:graphic>
      </p:graphicFrame>
      <p:sp>
        <p:nvSpPr>
          <p:cNvPr id="66" name="TextBox 2"/>
          <p:cNvSpPr txBox="1"/>
          <p:nvPr/>
        </p:nvSpPr>
        <p:spPr>
          <a:xfrm>
            <a:off x="3949700" y="2624455"/>
            <a:ext cx="102997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F＝G</a:t>
            </a:r>
          </a:p>
        </p:txBody>
      </p:sp>
      <p:sp>
        <p:nvSpPr>
          <p:cNvPr id="76" name="TextBox 2"/>
          <p:cNvSpPr txBox="1"/>
          <p:nvPr/>
        </p:nvSpPr>
        <p:spPr>
          <a:xfrm>
            <a:off x="4083050" y="4425315"/>
            <a:ext cx="102997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s＝h</a:t>
            </a:r>
            <a:endPar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77" name="TextBox 2"/>
          <p:cNvSpPr txBox="1"/>
          <p:nvPr/>
        </p:nvSpPr>
        <p:spPr>
          <a:xfrm>
            <a:off x="6263640" y="4425315"/>
            <a:ext cx="102997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s＝2h</a:t>
            </a:r>
            <a:endPar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78" name="TextBox 2"/>
          <p:cNvSpPr txBox="1"/>
          <p:nvPr/>
        </p:nvSpPr>
        <p:spPr>
          <a:xfrm>
            <a:off x="8068310" y="4425315"/>
            <a:ext cx="102997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s＝2h</a:t>
            </a:r>
            <a:endPar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79" name="TextBox 2"/>
          <p:cNvSpPr txBox="1"/>
          <p:nvPr/>
        </p:nvSpPr>
        <p:spPr>
          <a:xfrm>
            <a:off x="9764395" y="4425315"/>
            <a:ext cx="102997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s＝3h</a:t>
            </a:r>
            <a:endPar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2" name="组合 1"/>
          <p:cNvGrpSpPr/>
          <p:nvPr/>
        </p:nvGrpSpPr>
        <p:grpSpPr>
          <a:xfrm>
            <a:off x="6113780" y="2348880"/>
            <a:ext cx="1489075" cy="792088"/>
            <a:chOff x="6113780" y="2348880"/>
            <a:chExt cx="1489075" cy="792088"/>
          </a:xfrm>
        </p:grpSpPr>
        <p:sp>
          <p:nvSpPr>
            <p:cNvPr id="68" name="TextBox 2"/>
            <p:cNvSpPr txBox="1"/>
            <p:nvPr/>
          </p:nvSpPr>
          <p:spPr>
            <a:xfrm>
              <a:off x="6113780" y="2624455"/>
              <a:ext cx="148907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     G</a:t>
              </a:r>
            </a:p>
          </p:txBody>
        </p:sp>
        <p:grpSp>
          <p:nvGrpSpPr>
            <p:cNvPr id="4" name="组合 3"/>
            <p:cNvGrpSpPr/>
            <p:nvPr/>
          </p:nvGrpSpPr>
          <p:grpSpPr>
            <a:xfrm>
              <a:off x="6643852" y="2348880"/>
              <a:ext cx="694046" cy="792088"/>
              <a:chOff x="6240016" y="5768536"/>
              <a:chExt cx="694046" cy="792088"/>
            </a:xfrm>
          </p:grpSpPr>
          <p:sp>
            <p:nvSpPr>
              <p:cNvPr id="80" name="矩形 79"/>
              <p:cNvSpPr/>
              <p:nvPr/>
            </p:nvSpPr>
            <p:spPr>
              <a:xfrm>
                <a:off x="6285990" y="5768536"/>
                <a:ext cx="648072" cy="461665"/>
              </a:xfrm>
              <a:prstGeom prst="rect">
                <a:avLst/>
              </a:prstGeom>
            </p:spPr>
            <p:txBody>
              <a:bodyPr wrap="square">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仿宋" panose="02010609060101010101" charset="-122"/>
                  </a:rPr>
                  <a:t>1</a:t>
                </a:r>
                <a:endParaRPr lang="zh-CN" altLang="en-US" sz="2400" dirty="0">
                  <a:solidFill>
                    <a:srgbClr val="FF0000"/>
                  </a:solidFill>
                </a:endParaRPr>
              </a:p>
            </p:txBody>
          </p:sp>
          <p:sp>
            <p:nvSpPr>
              <p:cNvPr id="81" name="矩形 80"/>
              <p:cNvSpPr/>
              <p:nvPr/>
            </p:nvSpPr>
            <p:spPr>
              <a:xfrm>
                <a:off x="6274563" y="6098959"/>
                <a:ext cx="383053" cy="461665"/>
              </a:xfrm>
              <a:prstGeom prst="rect">
                <a:avLst/>
              </a:prstGeom>
            </p:spPr>
            <p:txBody>
              <a:bodyPr wrap="square">
                <a:spAutoFit/>
              </a:bodyPr>
              <a:lstStyle/>
              <a:p>
                <a:r>
                  <a:rPr lang="en-US" altLang="zh-CN" sz="2400" dirty="0">
                    <a:solidFill>
                      <a:srgbClr val="FF0000"/>
                    </a:solidFill>
                    <a:latin typeface="微软雅黑" panose="020B0503020204020204" pitchFamily="34" charset="-122"/>
                    <a:ea typeface="微软雅黑" panose="020B0503020204020204" pitchFamily="34" charset="-122"/>
                  </a:rPr>
                  <a:t>2</a:t>
                </a:r>
                <a:endParaRPr lang="zh-CN" altLang="en-US" sz="2400" dirty="0">
                  <a:solidFill>
                    <a:srgbClr val="FF0000"/>
                  </a:solidFill>
                  <a:latin typeface="微软雅黑" panose="020B0503020204020204" pitchFamily="34" charset="-122"/>
                  <a:ea typeface="微软雅黑" panose="020B0503020204020204" pitchFamily="34" charset="-122"/>
                </a:endParaRPr>
              </a:p>
            </p:txBody>
          </p:sp>
          <p:cxnSp>
            <p:nvCxnSpPr>
              <p:cNvPr id="82" name="直接连接符 81"/>
              <p:cNvCxnSpPr/>
              <p:nvPr/>
            </p:nvCxnSpPr>
            <p:spPr>
              <a:xfrm>
                <a:off x="6240016" y="6165304"/>
                <a:ext cx="41760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3" name="组合 2"/>
          <p:cNvGrpSpPr/>
          <p:nvPr/>
        </p:nvGrpSpPr>
        <p:grpSpPr>
          <a:xfrm>
            <a:off x="7982585" y="2348115"/>
            <a:ext cx="1489075" cy="792088"/>
            <a:chOff x="7982585" y="2348115"/>
            <a:chExt cx="1489075" cy="792088"/>
          </a:xfrm>
        </p:grpSpPr>
        <p:sp>
          <p:nvSpPr>
            <p:cNvPr id="71" name="TextBox 2"/>
            <p:cNvSpPr txBox="1"/>
            <p:nvPr/>
          </p:nvSpPr>
          <p:spPr>
            <a:xfrm>
              <a:off x="7982585" y="2552700"/>
              <a:ext cx="148907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     G</a:t>
              </a:r>
            </a:p>
          </p:txBody>
        </p:sp>
        <p:grpSp>
          <p:nvGrpSpPr>
            <p:cNvPr id="83" name="组合 82"/>
            <p:cNvGrpSpPr/>
            <p:nvPr/>
          </p:nvGrpSpPr>
          <p:grpSpPr>
            <a:xfrm>
              <a:off x="8513511" y="2348115"/>
              <a:ext cx="694046" cy="792088"/>
              <a:chOff x="6240016" y="5768536"/>
              <a:chExt cx="694046" cy="792088"/>
            </a:xfrm>
          </p:grpSpPr>
          <p:sp>
            <p:nvSpPr>
              <p:cNvPr id="84" name="矩形 83"/>
              <p:cNvSpPr/>
              <p:nvPr/>
            </p:nvSpPr>
            <p:spPr>
              <a:xfrm>
                <a:off x="6285990" y="5768536"/>
                <a:ext cx="648072" cy="461665"/>
              </a:xfrm>
              <a:prstGeom prst="rect">
                <a:avLst/>
              </a:prstGeom>
            </p:spPr>
            <p:txBody>
              <a:bodyPr wrap="square">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仿宋" panose="02010609060101010101" charset="-122"/>
                  </a:rPr>
                  <a:t>1</a:t>
                </a:r>
                <a:endParaRPr lang="zh-CN" altLang="en-US" sz="2400" dirty="0">
                  <a:solidFill>
                    <a:srgbClr val="FF0000"/>
                  </a:solidFill>
                </a:endParaRPr>
              </a:p>
            </p:txBody>
          </p:sp>
          <p:sp>
            <p:nvSpPr>
              <p:cNvPr id="85" name="矩形 84"/>
              <p:cNvSpPr/>
              <p:nvPr/>
            </p:nvSpPr>
            <p:spPr>
              <a:xfrm>
                <a:off x="6274563" y="6098959"/>
                <a:ext cx="383053" cy="461665"/>
              </a:xfrm>
              <a:prstGeom prst="rect">
                <a:avLst/>
              </a:prstGeom>
            </p:spPr>
            <p:txBody>
              <a:bodyPr wrap="square">
                <a:spAutoFit/>
              </a:bodyPr>
              <a:lstStyle/>
              <a:p>
                <a:r>
                  <a:rPr lang="en-US" altLang="zh-CN" sz="2400" dirty="0">
                    <a:solidFill>
                      <a:srgbClr val="FF0000"/>
                    </a:solidFill>
                    <a:latin typeface="微软雅黑" panose="020B0503020204020204" pitchFamily="34" charset="-122"/>
                    <a:ea typeface="微软雅黑" panose="020B0503020204020204" pitchFamily="34" charset="-122"/>
                  </a:rPr>
                  <a:t>2</a:t>
                </a:r>
                <a:endParaRPr lang="zh-CN" altLang="en-US" sz="2400" dirty="0">
                  <a:solidFill>
                    <a:srgbClr val="FF0000"/>
                  </a:solidFill>
                  <a:latin typeface="微软雅黑" panose="020B0503020204020204" pitchFamily="34" charset="-122"/>
                  <a:ea typeface="微软雅黑" panose="020B0503020204020204" pitchFamily="34" charset="-122"/>
                </a:endParaRPr>
              </a:p>
            </p:txBody>
          </p:sp>
          <p:cxnSp>
            <p:nvCxnSpPr>
              <p:cNvPr id="86" name="直接连接符 85"/>
              <p:cNvCxnSpPr/>
              <p:nvPr/>
            </p:nvCxnSpPr>
            <p:spPr>
              <a:xfrm>
                <a:off x="6240016" y="6165304"/>
                <a:ext cx="41760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5" name="组合 4"/>
          <p:cNvGrpSpPr/>
          <p:nvPr/>
        </p:nvGrpSpPr>
        <p:grpSpPr>
          <a:xfrm>
            <a:off x="9606915" y="2348839"/>
            <a:ext cx="1489075" cy="792088"/>
            <a:chOff x="9606915" y="2348839"/>
            <a:chExt cx="1489075" cy="792088"/>
          </a:xfrm>
        </p:grpSpPr>
        <p:sp>
          <p:nvSpPr>
            <p:cNvPr id="74" name="TextBox 2"/>
            <p:cNvSpPr txBox="1"/>
            <p:nvPr/>
          </p:nvSpPr>
          <p:spPr>
            <a:xfrm>
              <a:off x="9606915" y="2624455"/>
              <a:ext cx="148907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     G</a:t>
              </a:r>
            </a:p>
          </p:txBody>
        </p:sp>
        <p:grpSp>
          <p:nvGrpSpPr>
            <p:cNvPr id="87" name="组合 86"/>
            <p:cNvGrpSpPr/>
            <p:nvPr/>
          </p:nvGrpSpPr>
          <p:grpSpPr>
            <a:xfrm>
              <a:off x="10145971" y="2348839"/>
              <a:ext cx="694046" cy="792088"/>
              <a:chOff x="6240016" y="5768536"/>
              <a:chExt cx="694046" cy="792088"/>
            </a:xfrm>
          </p:grpSpPr>
          <p:sp>
            <p:nvSpPr>
              <p:cNvPr id="88" name="矩形 87"/>
              <p:cNvSpPr/>
              <p:nvPr/>
            </p:nvSpPr>
            <p:spPr>
              <a:xfrm>
                <a:off x="6285990" y="5768536"/>
                <a:ext cx="648072" cy="461665"/>
              </a:xfrm>
              <a:prstGeom prst="rect">
                <a:avLst/>
              </a:prstGeom>
            </p:spPr>
            <p:txBody>
              <a:bodyPr wrap="square">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仿宋" panose="02010609060101010101" charset="-122"/>
                  </a:rPr>
                  <a:t>1</a:t>
                </a:r>
                <a:endParaRPr lang="zh-CN" altLang="en-US" sz="2400" dirty="0">
                  <a:solidFill>
                    <a:srgbClr val="FF0000"/>
                  </a:solidFill>
                </a:endParaRPr>
              </a:p>
            </p:txBody>
          </p:sp>
          <p:sp>
            <p:nvSpPr>
              <p:cNvPr id="89" name="矩形 88"/>
              <p:cNvSpPr/>
              <p:nvPr/>
            </p:nvSpPr>
            <p:spPr>
              <a:xfrm>
                <a:off x="6274563" y="6098959"/>
                <a:ext cx="383053" cy="461665"/>
              </a:xfrm>
              <a:prstGeom prst="rect">
                <a:avLst/>
              </a:prstGeom>
            </p:spPr>
            <p:txBody>
              <a:bodyPr wrap="square">
                <a:spAutoFit/>
              </a:bodyPr>
              <a:lstStyle/>
              <a:p>
                <a:r>
                  <a:rPr lang="en-US" altLang="zh-CN" sz="2400" dirty="0">
                    <a:solidFill>
                      <a:srgbClr val="FF0000"/>
                    </a:solidFill>
                    <a:latin typeface="微软雅黑" panose="020B0503020204020204" pitchFamily="34" charset="-122"/>
                    <a:ea typeface="微软雅黑" panose="020B0503020204020204" pitchFamily="34" charset="-122"/>
                  </a:rPr>
                  <a:t>3</a:t>
                </a:r>
                <a:endParaRPr lang="zh-CN" altLang="en-US" sz="2400" dirty="0">
                  <a:solidFill>
                    <a:srgbClr val="FF0000"/>
                  </a:solidFill>
                  <a:latin typeface="微软雅黑" panose="020B0503020204020204" pitchFamily="34" charset="-122"/>
                  <a:ea typeface="微软雅黑" panose="020B0503020204020204" pitchFamily="34" charset="-122"/>
                </a:endParaRPr>
              </a:p>
            </p:txBody>
          </p:sp>
          <p:cxnSp>
            <p:nvCxnSpPr>
              <p:cNvPr id="90" name="直接连接符 89"/>
              <p:cNvCxnSpPr/>
              <p:nvPr/>
            </p:nvCxnSpPr>
            <p:spPr>
              <a:xfrm>
                <a:off x="6240016" y="6165304"/>
                <a:ext cx="41760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ppt_x"/>
                                          </p:val>
                                        </p:tav>
                                        <p:tav tm="100000">
                                          <p:val>
                                            <p:strVal val="#ppt_x"/>
                                          </p:val>
                                        </p:tav>
                                      </p:tavLst>
                                    </p:anim>
                                    <p:anim calcmode="lin" valueType="num">
                                      <p:cBhvr additive="base">
                                        <p:cTn id="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500" fill="hold"/>
                                        <p:tgtEl>
                                          <p:spTgt spid="76"/>
                                        </p:tgtEl>
                                        <p:attrNameLst>
                                          <p:attrName>ppt_x</p:attrName>
                                        </p:attrNameLst>
                                      </p:cBhvr>
                                      <p:tavLst>
                                        <p:tav tm="0">
                                          <p:val>
                                            <p:strVal val="#ppt_x"/>
                                          </p:val>
                                        </p:tav>
                                        <p:tav tm="100000">
                                          <p:val>
                                            <p:strVal val="#ppt_x"/>
                                          </p:val>
                                        </p:tav>
                                      </p:tavLst>
                                    </p:anim>
                                    <p:anim calcmode="lin" valueType="num">
                                      <p:cBhvr additive="base">
                                        <p:cTn id="32"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500" fill="hold"/>
                                        <p:tgtEl>
                                          <p:spTgt spid="77"/>
                                        </p:tgtEl>
                                        <p:attrNameLst>
                                          <p:attrName>ppt_x</p:attrName>
                                        </p:attrNameLst>
                                      </p:cBhvr>
                                      <p:tavLst>
                                        <p:tav tm="0">
                                          <p:val>
                                            <p:strVal val="#ppt_x"/>
                                          </p:val>
                                        </p:tav>
                                        <p:tav tm="100000">
                                          <p:val>
                                            <p:strVal val="#ppt_x"/>
                                          </p:val>
                                        </p:tav>
                                      </p:tavLst>
                                    </p:anim>
                                    <p:anim calcmode="lin" valueType="num">
                                      <p:cBhvr additive="base">
                                        <p:cTn id="38"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8"/>
                                        </p:tgtEl>
                                        <p:attrNameLst>
                                          <p:attrName>style.visibility</p:attrName>
                                        </p:attrNameLst>
                                      </p:cBhvr>
                                      <p:to>
                                        <p:strVal val="visible"/>
                                      </p:to>
                                    </p:set>
                                    <p:anim calcmode="lin" valueType="num">
                                      <p:cBhvr additive="base">
                                        <p:cTn id="43" dur="500" fill="hold"/>
                                        <p:tgtEl>
                                          <p:spTgt spid="78"/>
                                        </p:tgtEl>
                                        <p:attrNameLst>
                                          <p:attrName>ppt_x</p:attrName>
                                        </p:attrNameLst>
                                      </p:cBhvr>
                                      <p:tavLst>
                                        <p:tav tm="0">
                                          <p:val>
                                            <p:strVal val="#ppt_x"/>
                                          </p:val>
                                        </p:tav>
                                        <p:tav tm="100000">
                                          <p:val>
                                            <p:strVal val="#ppt_x"/>
                                          </p:val>
                                        </p:tav>
                                      </p:tavLst>
                                    </p:anim>
                                    <p:anim calcmode="lin" valueType="num">
                                      <p:cBhvr additive="base">
                                        <p:cTn id="44"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79"/>
                                        </p:tgtEl>
                                        <p:attrNameLst>
                                          <p:attrName>style.visibility</p:attrName>
                                        </p:attrNameLst>
                                      </p:cBhvr>
                                      <p:to>
                                        <p:strVal val="visible"/>
                                      </p:to>
                                    </p:set>
                                    <p:anim calcmode="lin" valueType="num">
                                      <p:cBhvr additive="base">
                                        <p:cTn id="49" dur="500" fill="hold"/>
                                        <p:tgtEl>
                                          <p:spTgt spid="79"/>
                                        </p:tgtEl>
                                        <p:attrNameLst>
                                          <p:attrName>ppt_x</p:attrName>
                                        </p:attrNameLst>
                                      </p:cBhvr>
                                      <p:tavLst>
                                        <p:tav tm="0">
                                          <p:val>
                                            <p:strVal val="#ppt_x"/>
                                          </p:val>
                                        </p:tav>
                                        <p:tav tm="100000">
                                          <p:val>
                                            <p:strVal val="#ppt_x"/>
                                          </p:val>
                                        </p:tav>
                                      </p:tavLst>
                                    </p:anim>
                                    <p:anim calcmode="lin" valueType="num">
                                      <p:cBhvr additive="base">
                                        <p:cTn id="50"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76" grpId="0"/>
      <p:bldP spid="77" grpId="0"/>
      <p:bldP spid="78" grpId="0"/>
      <p:bldP spid="7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23">
            <a:extLst>
              <a:ext uri="{FF2B5EF4-FFF2-40B4-BE49-F238E27FC236}">
                <a16:creationId xmlns:a16="http://schemas.microsoft.com/office/drawing/2014/main" id="{5BCD2B58-D73E-4F25-AD97-4ECBD9C922DA}"/>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AA7665E9-82AC-40B4-8C50-C3275FDA4C34}"/>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3664E3C8-F7A8-4CC4-BB92-E7356B6B6B43}"/>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398C64A8-96A2-4A5C-8F6A-985199B540B2}"/>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A46E53FB-F4EF-4E4F-A455-A627249B76EA}"/>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A6BC61C9-7C43-4024-A7A3-6DB5CB826EC7}"/>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7BE860F0-4621-46A4-983C-4C68F610A7C9}"/>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32D99F0D-C0F0-48B6-9F4C-83C33C74C27A}"/>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9C5092DE-B31A-40E4-BBED-506B3B17844C}"/>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E478A9C7-4D93-4210-83A2-7C8F84FFC5B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E4AFA995-698D-479B-B27A-2783474E2543}"/>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B4F78F2B-FF48-4BC4-93D7-A224A5D4C7C2}"/>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94739273-E543-4D7D-B528-D49688DD0724}"/>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82D82866-C8F8-4A27-A1B5-8CA0D6211AFF}"/>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C533943F-9F5A-47CD-98D6-2A9BCEA1E90A}"/>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EFD22D5E-BB05-4F23-A950-740162548A09}"/>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CE1F6154-CEB3-4DCB-8EEF-ED27EF9AED1E}"/>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9C68C0A5-9599-4B29-B326-3C8982BC7EDD}"/>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26EA47CB-CBC5-49D2-B2B9-6CF439CFC259}"/>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F95EACB7-EB63-40BC-A320-BD6C0978A840}"/>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6F8A3BAE-6E20-41B0-BF52-9AD467219901}"/>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A3900300-8D3A-4185-86EF-C866E8306BD6}"/>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9566E111-21BD-4033-9974-0DA48760C296}"/>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18EEB3FB-8C84-411D-BD1A-7AEADDBF0F2B}"/>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F4BE2662-173D-4A17-A7BE-F7D4DA0D385F}"/>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6BE975F3-986C-4E6B-B0DF-D2898BBEF564}"/>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327776EC-A0A4-4B4A-A05B-3F0E1C030C70}"/>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D9E745EB-5FE9-480B-8A24-975069C9653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E762F3D2-C7FB-40D9-92A9-7367F6D3B8D5}"/>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B9FD75CA-F0E3-4972-BC3F-22D3764C9C2A}"/>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2" name="Freeform 23">
            <a:extLst>
              <a:ext uri="{FF2B5EF4-FFF2-40B4-BE49-F238E27FC236}">
                <a16:creationId xmlns:a16="http://schemas.microsoft.com/office/drawing/2014/main" id="{7228A799-5E70-4587-9173-9FA135CF4A50}"/>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3" name="Freeform 23">
            <a:extLst>
              <a:ext uri="{FF2B5EF4-FFF2-40B4-BE49-F238E27FC236}">
                <a16:creationId xmlns:a16="http://schemas.microsoft.com/office/drawing/2014/main" id="{05B3D98B-5455-41E8-8765-0D8E1C8FFE69}"/>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4" name="Freeform 23">
            <a:extLst>
              <a:ext uri="{FF2B5EF4-FFF2-40B4-BE49-F238E27FC236}">
                <a16:creationId xmlns:a16="http://schemas.microsoft.com/office/drawing/2014/main" id="{FC7A003B-87C8-4D6E-AA4A-44E0748D269B}"/>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5" name="Freeform 23">
            <a:extLst>
              <a:ext uri="{FF2B5EF4-FFF2-40B4-BE49-F238E27FC236}">
                <a16:creationId xmlns:a16="http://schemas.microsoft.com/office/drawing/2014/main" id="{B6A0360C-7B08-422E-91FB-54D5F744994E}"/>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6" name="Freeform 23">
            <a:extLst>
              <a:ext uri="{FF2B5EF4-FFF2-40B4-BE49-F238E27FC236}">
                <a16:creationId xmlns:a16="http://schemas.microsoft.com/office/drawing/2014/main" id="{002D7A98-B071-411E-AA6C-C76D16551D5E}"/>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7" name="Freeform 23">
            <a:extLst>
              <a:ext uri="{FF2B5EF4-FFF2-40B4-BE49-F238E27FC236}">
                <a16:creationId xmlns:a16="http://schemas.microsoft.com/office/drawing/2014/main" id="{17E112CA-4E67-4654-B4DD-3B6A3C982157}"/>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8" name="Freeform 23">
            <a:extLst>
              <a:ext uri="{FF2B5EF4-FFF2-40B4-BE49-F238E27FC236}">
                <a16:creationId xmlns:a16="http://schemas.microsoft.com/office/drawing/2014/main" id="{F5F4911A-B261-429B-A92B-C57941E79FB3}"/>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9" name="Freeform 23">
            <a:extLst>
              <a:ext uri="{FF2B5EF4-FFF2-40B4-BE49-F238E27FC236}">
                <a16:creationId xmlns:a16="http://schemas.microsoft.com/office/drawing/2014/main" id="{33F509EE-AED9-40B9-A6BB-4811BF7E9942}"/>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0" name="Freeform 23">
            <a:extLst>
              <a:ext uri="{FF2B5EF4-FFF2-40B4-BE49-F238E27FC236}">
                <a16:creationId xmlns:a16="http://schemas.microsoft.com/office/drawing/2014/main" id="{FCFEF820-BDCF-43C6-9347-C890CAC3DFED}"/>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1" name="Freeform 23">
            <a:extLst>
              <a:ext uri="{FF2B5EF4-FFF2-40B4-BE49-F238E27FC236}">
                <a16:creationId xmlns:a16="http://schemas.microsoft.com/office/drawing/2014/main" id="{C951F7E8-CCD0-4928-9B49-EDF500866E6D}"/>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2" name="Freeform 23">
            <a:extLst>
              <a:ext uri="{FF2B5EF4-FFF2-40B4-BE49-F238E27FC236}">
                <a16:creationId xmlns:a16="http://schemas.microsoft.com/office/drawing/2014/main" id="{6EFB4BB3-2B88-4639-922A-E6D4F4266E9E}"/>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3" name="Freeform 23">
            <a:extLst>
              <a:ext uri="{FF2B5EF4-FFF2-40B4-BE49-F238E27FC236}">
                <a16:creationId xmlns:a16="http://schemas.microsoft.com/office/drawing/2014/main" id="{35C830AE-B2C8-4CFA-8363-2AD7D948788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4" name="Freeform 23">
            <a:extLst>
              <a:ext uri="{FF2B5EF4-FFF2-40B4-BE49-F238E27FC236}">
                <a16:creationId xmlns:a16="http://schemas.microsoft.com/office/drawing/2014/main" id="{BC005031-EB2C-425E-B494-0562EFE01B3A}"/>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5" name="Freeform 23">
            <a:extLst>
              <a:ext uri="{FF2B5EF4-FFF2-40B4-BE49-F238E27FC236}">
                <a16:creationId xmlns:a16="http://schemas.microsoft.com/office/drawing/2014/main" id="{A80F44D3-894F-4ACA-B694-78FF249B431A}"/>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6" name="Freeform 23">
            <a:extLst>
              <a:ext uri="{FF2B5EF4-FFF2-40B4-BE49-F238E27FC236}">
                <a16:creationId xmlns:a16="http://schemas.microsoft.com/office/drawing/2014/main" id="{4AD330F8-4B42-4EC8-BA9B-671AC92716FA}"/>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7" name="Freeform 23">
            <a:extLst>
              <a:ext uri="{FF2B5EF4-FFF2-40B4-BE49-F238E27FC236}">
                <a16:creationId xmlns:a16="http://schemas.microsoft.com/office/drawing/2014/main" id="{3DB34924-642A-4DCF-863C-A0F8F141780E}"/>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8" name="Freeform 23">
            <a:extLst>
              <a:ext uri="{FF2B5EF4-FFF2-40B4-BE49-F238E27FC236}">
                <a16:creationId xmlns:a16="http://schemas.microsoft.com/office/drawing/2014/main" id="{FC928B80-26D9-4BFE-98B7-4AC37BADBEAF}"/>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9" name="Freeform 23">
            <a:extLst>
              <a:ext uri="{FF2B5EF4-FFF2-40B4-BE49-F238E27FC236}">
                <a16:creationId xmlns:a16="http://schemas.microsoft.com/office/drawing/2014/main" id="{680AE225-7472-4F8F-9542-FDE7143A6442}"/>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0" name="Freeform 23">
            <a:extLst>
              <a:ext uri="{FF2B5EF4-FFF2-40B4-BE49-F238E27FC236}">
                <a16:creationId xmlns:a16="http://schemas.microsoft.com/office/drawing/2014/main" id="{0B7A5838-3ABE-403F-A3C2-A0234C4AC159}"/>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1" name="Freeform 23">
            <a:extLst>
              <a:ext uri="{FF2B5EF4-FFF2-40B4-BE49-F238E27FC236}">
                <a16:creationId xmlns:a16="http://schemas.microsoft.com/office/drawing/2014/main" id="{C2237B83-C4B5-4E82-9B98-1AF404E559C3}"/>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2" name="Freeform 23">
            <a:extLst>
              <a:ext uri="{FF2B5EF4-FFF2-40B4-BE49-F238E27FC236}">
                <a16:creationId xmlns:a16="http://schemas.microsoft.com/office/drawing/2014/main" id="{A02EE45B-54B7-414B-9EE9-EC87B6BAEB39}"/>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3" name="Freeform 23">
            <a:extLst>
              <a:ext uri="{FF2B5EF4-FFF2-40B4-BE49-F238E27FC236}">
                <a16:creationId xmlns:a16="http://schemas.microsoft.com/office/drawing/2014/main" id="{81F3BC19-F7F0-4B84-958E-8BC3D9C8602B}"/>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4" name="Freeform 23">
            <a:extLst>
              <a:ext uri="{FF2B5EF4-FFF2-40B4-BE49-F238E27FC236}">
                <a16:creationId xmlns:a16="http://schemas.microsoft.com/office/drawing/2014/main" id="{66FE037D-B324-4826-9A19-35A0CF95C7B0}"/>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5" name="Freeform 23">
            <a:extLst>
              <a:ext uri="{FF2B5EF4-FFF2-40B4-BE49-F238E27FC236}">
                <a16:creationId xmlns:a16="http://schemas.microsoft.com/office/drawing/2014/main" id="{1A6C36AE-EF48-4BE2-86E1-2623F8B327BC}"/>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6" name="Freeform 23">
            <a:extLst>
              <a:ext uri="{FF2B5EF4-FFF2-40B4-BE49-F238E27FC236}">
                <a16:creationId xmlns:a16="http://schemas.microsoft.com/office/drawing/2014/main" id="{B89FCC03-65C3-4943-A3AC-F8692F5EAA4B}"/>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7" name="Freeform 23">
            <a:extLst>
              <a:ext uri="{FF2B5EF4-FFF2-40B4-BE49-F238E27FC236}">
                <a16:creationId xmlns:a16="http://schemas.microsoft.com/office/drawing/2014/main" id="{471C4393-5585-4BAD-A3B7-8741D33980DD}"/>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8" name="Freeform 23">
            <a:extLst>
              <a:ext uri="{FF2B5EF4-FFF2-40B4-BE49-F238E27FC236}">
                <a16:creationId xmlns:a16="http://schemas.microsoft.com/office/drawing/2014/main" id="{C423A0B3-013A-4E7D-953E-A1F45D55D640}"/>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9" name="Freeform 23">
            <a:extLst>
              <a:ext uri="{FF2B5EF4-FFF2-40B4-BE49-F238E27FC236}">
                <a16:creationId xmlns:a16="http://schemas.microsoft.com/office/drawing/2014/main" id="{651F94D3-4816-4B0E-B51A-7E644D5C7251}"/>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74" name="Text Box 13"/>
          <p:cNvSpPr txBox="1">
            <a:spLocks noChangeArrowheads="1"/>
          </p:cNvSpPr>
          <p:nvPr/>
        </p:nvSpPr>
        <p:spPr bwMode="auto">
          <a:xfrm>
            <a:off x="773382" y="3518939"/>
            <a:ext cx="34613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800" b="1" dirty="0">
                <a:solidFill>
                  <a:srgbClr val="008080"/>
                </a:solidFill>
                <a:latin typeface="微软雅黑" panose="020B0503020204020204" pitchFamily="34" charset="-122"/>
                <a:ea typeface="微软雅黑" panose="020B0503020204020204" pitchFamily="34" charset="-122"/>
              </a:rPr>
              <a:t>二、其他简单机械</a:t>
            </a:r>
            <a:endParaRPr lang="en-US" altLang="zh-CN" sz="2800" b="1" dirty="0">
              <a:solidFill>
                <a:srgbClr val="008080"/>
              </a:solidFill>
              <a:latin typeface="微软雅黑" panose="020B0503020204020204" pitchFamily="34" charset="-122"/>
              <a:ea typeface="微软雅黑" panose="020B0503020204020204" pitchFamily="34" charset="-122"/>
            </a:endParaRPr>
          </a:p>
        </p:txBody>
      </p:sp>
      <p:sp>
        <p:nvSpPr>
          <p:cNvPr id="65" name="Text Box 13"/>
          <p:cNvSpPr txBox="1">
            <a:spLocks noChangeArrowheads="1"/>
          </p:cNvSpPr>
          <p:nvPr/>
        </p:nvSpPr>
        <p:spPr bwMode="auto">
          <a:xfrm>
            <a:off x="826394" y="1109853"/>
            <a:ext cx="1008112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800" dirty="0">
                <a:latin typeface="微软雅黑" panose="020B0503020204020204" pitchFamily="34" charset="-122"/>
                <a:ea typeface="微软雅黑" panose="020B0503020204020204" pitchFamily="34" charset="-122"/>
              </a:rPr>
              <a:t>若滑轮组水平放置，则省力情况为</a:t>
            </a:r>
            <a:r>
              <a:rPr lang="en-US" altLang="zh-CN" sz="2800" dirty="0">
                <a:latin typeface="微软雅黑" panose="020B0503020204020204" pitchFamily="34" charset="-122"/>
                <a:ea typeface="微软雅黑" panose="020B0503020204020204" pitchFamily="34" charset="-122"/>
              </a:rPr>
              <a:t>F=     f</a:t>
            </a:r>
            <a:r>
              <a:rPr lang="zh-CN" altLang="en-US" sz="2800" dirty="0">
                <a:latin typeface="微软雅黑" panose="020B0503020204020204" pitchFamily="34" charset="-122"/>
                <a:ea typeface="微软雅黑" panose="020B0503020204020204" pitchFamily="34" charset="-122"/>
              </a:rPr>
              <a:t>。如图所示，当匀速拉动物体时，</a:t>
            </a:r>
            <a:r>
              <a:rPr lang="en-US" altLang="zh-CN" sz="2800" dirty="0">
                <a:latin typeface="微软雅黑" panose="020B0503020204020204" pitchFamily="34" charset="-122"/>
                <a:ea typeface="微软雅黑" panose="020B0503020204020204" pitchFamily="34" charset="-122"/>
              </a:rPr>
              <a:t>F=     f</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为物体受到的滑动摩擦力）</a:t>
            </a:r>
          </a:p>
        </p:txBody>
      </p:sp>
      <p:sp>
        <p:nvSpPr>
          <p:cNvPr id="66" name="TextBox 3"/>
          <p:cNvSpPr txBox="1"/>
          <p:nvPr/>
        </p:nvSpPr>
        <p:spPr>
          <a:xfrm>
            <a:off x="7104112" y="4293096"/>
            <a:ext cx="68897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省</a:t>
            </a:r>
          </a:p>
        </p:txBody>
      </p:sp>
      <p:sp>
        <p:nvSpPr>
          <p:cNvPr id="67" name="TextBox 3"/>
          <p:cNvSpPr txBox="1"/>
          <p:nvPr/>
        </p:nvSpPr>
        <p:spPr>
          <a:xfrm>
            <a:off x="3580319" y="4884509"/>
            <a:ext cx="72644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费</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68" name="Text Box 13"/>
          <p:cNvSpPr txBox="1">
            <a:spLocks noChangeArrowheads="1"/>
          </p:cNvSpPr>
          <p:nvPr/>
        </p:nvSpPr>
        <p:spPr bwMode="auto">
          <a:xfrm>
            <a:off x="748329" y="4293096"/>
            <a:ext cx="10081120" cy="1308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800" dirty="0">
                <a:latin typeface="微软雅黑" panose="020B0503020204020204" pitchFamily="34" charset="-122"/>
                <a:ea typeface="微软雅黑" panose="020B0503020204020204" pitchFamily="34" charset="-122"/>
              </a:rPr>
              <a:t>轮轴和斜面也属于简单机械，并且都是</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力机械，该类机械在使用时一定会</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距离</a:t>
            </a:r>
          </a:p>
        </p:txBody>
      </p:sp>
      <p:grpSp>
        <p:nvGrpSpPr>
          <p:cNvPr id="69" name="组合 68"/>
          <p:cNvGrpSpPr/>
          <p:nvPr/>
        </p:nvGrpSpPr>
        <p:grpSpPr>
          <a:xfrm>
            <a:off x="6757089" y="1109853"/>
            <a:ext cx="694046" cy="792088"/>
            <a:chOff x="6240016" y="5768536"/>
            <a:chExt cx="694046" cy="792088"/>
          </a:xfrm>
        </p:grpSpPr>
        <p:sp>
          <p:nvSpPr>
            <p:cNvPr id="70" name="矩形 69"/>
            <p:cNvSpPr/>
            <p:nvPr/>
          </p:nvSpPr>
          <p:spPr>
            <a:xfrm>
              <a:off x="6285990" y="5768536"/>
              <a:ext cx="648072" cy="461665"/>
            </a:xfrm>
            <a:prstGeom prst="rect">
              <a:avLst/>
            </a:prstGeom>
          </p:spPr>
          <p:txBody>
            <a:bodyPr wrap="square">
              <a:spAutoFit/>
            </a:bodyPr>
            <a:lstStyle/>
            <a:p>
              <a:r>
                <a:rPr lang="en-US" altLang="zh-CN" sz="2400" dirty="0">
                  <a:latin typeface="微软雅黑" panose="020B0503020204020204" pitchFamily="34" charset="-122"/>
                  <a:ea typeface="微软雅黑" panose="020B0503020204020204" pitchFamily="34" charset="-122"/>
                  <a:cs typeface="仿宋" panose="02010609060101010101" charset="-122"/>
                </a:rPr>
                <a:t>1</a:t>
              </a:r>
              <a:endParaRPr lang="zh-CN" altLang="en-US" sz="2400" dirty="0"/>
            </a:p>
          </p:txBody>
        </p:sp>
        <p:sp>
          <p:nvSpPr>
            <p:cNvPr id="71" name="矩形 70"/>
            <p:cNvSpPr/>
            <p:nvPr/>
          </p:nvSpPr>
          <p:spPr>
            <a:xfrm>
              <a:off x="6274563" y="6098959"/>
              <a:ext cx="383053" cy="461665"/>
            </a:xfrm>
            <a:prstGeom prst="rect">
              <a:avLst/>
            </a:prstGeom>
          </p:spPr>
          <p:txBody>
            <a:bodyPr wrap="square">
              <a:spAutoFit/>
            </a:bodyPr>
            <a:lstStyle/>
            <a:p>
              <a:r>
                <a:rPr lang="en-US" altLang="zh-CN" sz="2400" dirty="0">
                  <a:latin typeface="微软雅黑" panose="020B0503020204020204" pitchFamily="34" charset="-122"/>
                  <a:ea typeface="微软雅黑" panose="020B0503020204020204" pitchFamily="34" charset="-122"/>
                </a:rPr>
                <a:t>n</a:t>
              </a:r>
              <a:endParaRPr lang="zh-CN" altLang="en-US" sz="2400" dirty="0">
                <a:latin typeface="微软雅黑" panose="020B0503020204020204" pitchFamily="34" charset="-122"/>
                <a:ea typeface="微软雅黑" panose="020B0503020204020204" pitchFamily="34" charset="-122"/>
              </a:endParaRPr>
            </a:p>
          </p:txBody>
        </p:sp>
        <p:cxnSp>
          <p:nvCxnSpPr>
            <p:cNvPr id="72" name="直接连接符 71"/>
            <p:cNvCxnSpPr/>
            <p:nvPr/>
          </p:nvCxnSpPr>
          <p:spPr>
            <a:xfrm>
              <a:off x="6240016" y="6165304"/>
              <a:ext cx="4176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3" name="组合 72"/>
          <p:cNvGrpSpPr/>
          <p:nvPr/>
        </p:nvGrpSpPr>
        <p:grpSpPr>
          <a:xfrm>
            <a:off x="3540705" y="1735756"/>
            <a:ext cx="694046" cy="792088"/>
            <a:chOff x="6240016" y="5768536"/>
            <a:chExt cx="694046" cy="792088"/>
          </a:xfrm>
        </p:grpSpPr>
        <p:sp>
          <p:nvSpPr>
            <p:cNvPr id="74" name="矩形 73"/>
            <p:cNvSpPr/>
            <p:nvPr/>
          </p:nvSpPr>
          <p:spPr>
            <a:xfrm>
              <a:off x="6285990" y="5768536"/>
              <a:ext cx="648072" cy="461665"/>
            </a:xfrm>
            <a:prstGeom prst="rect">
              <a:avLst/>
            </a:prstGeom>
          </p:spPr>
          <p:txBody>
            <a:bodyPr wrap="square">
              <a:spAutoFit/>
            </a:bodyPr>
            <a:lstStyle/>
            <a:p>
              <a:r>
                <a:rPr lang="en-US" altLang="zh-CN" sz="2400" dirty="0">
                  <a:latin typeface="微软雅黑" panose="020B0503020204020204" pitchFamily="34" charset="-122"/>
                  <a:ea typeface="微软雅黑" panose="020B0503020204020204" pitchFamily="34" charset="-122"/>
                  <a:cs typeface="仿宋" panose="02010609060101010101" charset="-122"/>
                </a:rPr>
                <a:t>1</a:t>
              </a:r>
              <a:endParaRPr lang="zh-CN" altLang="en-US" sz="2400" dirty="0"/>
            </a:p>
          </p:txBody>
        </p:sp>
        <p:sp>
          <p:nvSpPr>
            <p:cNvPr id="75" name="矩形 74"/>
            <p:cNvSpPr/>
            <p:nvPr/>
          </p:nvSpPr>
          <p:spPr>
            <a:xfrm>
              <a:off x="6274563" y="6098959"/>
              <a:ext cx="383053" cy="461665"/>
            </a:xfrm>
            <a:prstGeom prst="rect">
              <a:avLst/>
            </a:prstGeom>
          </p:spPr>
          <p:txBody>
            <a:bodyPr wrap="square">
              <a:spAutoFit/>
            </a:bodyPr>
            <a:lstStyle/>
            <a:p>
              <a:r>
                <a:rPr lang="en-US" altLang="zh-CN" sz="2400" dirty="0">
                  <a:latin typeface="微软雅黑" panose="020B0503020204020204" pitchFamily="34" charset="-122"/>
                  <a:ea typeface="微软雅黑" panose="020B0503020204020204" pitchFamily="34" charset="-122"/>
                </a:rPr>
                <a:t>3</a:t>
              </a:r>
              <a:endParaRPr lang="zh-CN" altLang="en-US" sz="2400" dirty="0">
                <a:latin typeface="微软雅黑" panose="020B0503020204020204" pitchFamily="34" charset="-122"/>
                <a:ea typeface="微软雅黑" panose="020B0503020204020204" pitchFamily="34" charset="-122"/>
              </a:endParaRPr>
            </a:p>
          </p:txBody>
        </p:sp>
        <p:cxnSp>
          <p:nvCxnSpPr>
            <p:cNvPr id="76" name="直接连接符 75"/>
            <p:cNvCxnSpPr/>
            <p:nvPr/>
          </p:nvCxnSpPr>
          <p:spPr>
            <a:xfrm>
              <a:off x="6240016" y="6165304"/>
              <a:ext cx="4176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7216641" y="2568432"/>
            <a:ext cx="3198629" cy="900113"/>
            <a:chOff x="5015880" y="2607957"/>
            <a:chExt cx="3198629" cy="900113"/>
          </a:xfrm>
        </p:grpSpPr>
        <p:sp>
          <p:nvSpPr>
            <p:cNvPr id="80" name="直接连接符 9288"/>
            <p:cNvSpPr>
              <a:spLocks noChangeShapeType="1"/>
            </p:cNvSpPr>
            <p:nvPr/>
          </p:nvSpPr>
          <p:spPr bwMode="auto">
            <a:xfrm>
              <a:off x="7256158" y="3238195"/>
              <a:ext cx="261089" cy="0"/>
            </a:xfrm>
            <a:prstGeom prst="line">
              <a:avLst/>
            </a:prstGeom>
            <a:noFill/>
            <a:ln w="19050">
              <a:solidFill>
                <a:schemeClr val="tx1"/>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nvGrpSpPr>
            <p:cNvPr id="81" name="Group 48"/>
            <p:cNvGrpSpPr/>
            <p:nvPr/>
          </p:nvGrpSpPr>
          <p:grpSpPr bwMode="auto">
            <a:xfrm rot="16200000" flipH="1" flipV="1">
              <a:off x="4807161" y="3133664"/>
              <a:ext cx="509588" cy="92149"/>
              <a:chOff x="7369" y="3110"/>
              <a:chExt cx="2053" cy="211"/>
            </a:xfrm>
          </p:grpSpPr>
          <p:sp>
            <p:nvSpPr>
              <p:cNvPr id="94" name="Rectangle 49" descr="浅色下对角线"/>
              <p:cNvSpPr>
                <a:spLocks noChangeArrowheads="1"/>
              </p:cNvSpPr>
              <p:nvPr/>
            </p:nvSpPr>
            <p:spPr bwMode="auto">
              <a:xfrm>
                <a:off x="7369" y="3110"/>
                <a:ext cx="2021" cy="211"/>
              </a:xfrm>
              <a:prstGeom prst="rect">
                <a:avLst/>
              </a:prstGeom>
              <a:pattFill prst="ltDnDiag">
                <a:fgClr>
                  <a:srgbClr val="000000"/>
                </a:fgClr>
                <a:bgClr>
                  <a:srgbClr val="FFFFFF"/>
                </a:bgClr>
              </a:pattFill>
              <a:ln w="9525">
                <a:solidFill>
                  <a:srgbClr val="FFFFFF"/>
                </a:solidFill>
                <a:miter lim="800000"/>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95" name="Line 50" descr="浅色下对角线"/>
              <p:cNvSpPr>
                <a:spLocks noChangeShapeType="1"/>
              </p:cNvSpPr>
              <p:nvPr/>
            </p:nvSpPr>
            <p:spPr bwMode="auto">
              <a:xfrm flipV="1">
                <a:off x="7386" y="3114"/>
                <a:ext cx="2036" cy="1"/>
              </a:xfrm>
              <a:prstGeom prst="line">
                <a:avLst/>
              </a:pr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sp>
          <p:nvSpPr>
            <p:cNvPr id="82" name="Line 54"/>
            <p:cNvSpPr>
              <a:spLocks noChangeShapeType="1"/>
            </p:cNvSpPr>
            <p:nvPr/>
          </p:nvSpPr>
          <p:spPr bwMode="auto">
            <a:xfrm rot="5400000" flipH="1" flipV="1">
              <a:off x="6204363" y="2628142"/>
              <a:ext cx="0" cy="1656667"/>
            </a:xfrm>
            <a:prstGeom prst="line">
              <a:avLst/>
            </a:pr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83" name="Line 56"/>
            <p:cNvSpPr>
              <a:spLocks noChangeShapeType="1"/>
            </p:cNvSpPr>
            <p:nvPr/>
          </p:nvSpPr>
          <p:spPr bwMode="auto">
            <a:xfrm flipH="1">
              <a:off x="6472890" y="3012770"/>
              <a:ext cx="555967" cy="0"/>
            </a:xfrm>
            <a:prstGeom prst="line">
              <a:avLst/>
            </a:prstGeom>
            <a:noFill/>
            <a:ln w="19050">
              <a:solidFill>
                <a:srgbClr val="000000"/>
              </a:solidFill>
              <a:round/>
              <a:tailEnd type="triangle" w="sm" len="lg"/>
            </a:ln>
          </p:spPr>
          <p:txBody>
            <a:bodyPr/>
            <a:lstStyle/>
            <a:p>
              <a:endParaRPr lang="zh-CN" altLang="en-US" sz="2800">
                <a:latin typeface="微软雅黑" panose="020B0503020204020204" pitchFamily="34" charset="-122"/>
                <a:ea typeface="微软雅黑" panose="020B0503020204020204" pitchFamily="34" charset="-122"/>
              </a:endParaRPr>
            </a:p>
          </p:txBody>
        </p:sp>
        <p:grpSp>
          <p:nvGrpSpPr>
            <p:cNvPr id="84" name="Group 57"/>
            <p:cNvGrpSpPr/>
            <p:nvPr/>
          </p:nvGrpSpPr>
          <p:grpSpPr bwMode="auto">
            <a:xfrm rot="10800000" flipH="1" flipV="1">
              <a:off x="7302232" y="3414407"/>
              <a:ext cx="912277" cy="93663"/>
              <a:chOff x="7369" y="3110"/>
              <a:chExt cx="2053" cy="211"/>
            </a:xfrm>
          </p:grpSpPr>
          <p:sp>
            <p:nvSpPr>
              <p:cNvPr id="92" name="Rectangle 58" descr="浅色下对角线"/>
              <p:cNvSpPr>
                <a:spLocks noChangeArrowheads="1"/>
              </p:cNvSpPr>
              <p:nvPr/>
            </p:nvSpPr>
            <p:spPr bwMode="auto">
              <a:xfrm>
                <a:off x="7369" y="3110"/>
                <a:ext cx="2021" cy="211"/>
              </a:xfrm>
              <a:prstGeom prst="rect">
                <a:avLst/>
              </a:prstGeom>
              <a:pattFill prst="ltDnDiag">
                <a:fgClr>
                  <a:srgbClr val="000000"/>
                </a:fgClr>
                <a:bgClr>
                  <a:srgbClr val="FFFFFF"/>
                </a:bgClr>
              </a:pattFill>
              <a:ln w="9525">
                <a:solidFill>
                  <a:srgbClr val="FFFFFF"/>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93" name="Line 59" descr="浅色下对角线"/>
              <p:cNvSpPr>
                <a:spLocks noChangeShapeType="1"/>
              </p:cNvSpPr>
              <p:nvPr/>
            </p:nvSpPr>
            <p:spPr bwMode="auto">
              <a:xfrm flipV="1">
                <a:off x="7386" y="3114"/>
                <a:ext cx="2036" cy="1"/>
              </a:xfrm>
              <a:prstGeom prst="line">
                <a:avLst/>
              </a:pr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sp>
          <p:nvSpPr>
            <p:cNvPr id="85" name="Rectangle 60"/>
            <p:cNvSpPr>
              <a:spLocks noChangeArrowheads="1"/>
            </p:cNvSpPr>
            <p:nvPr/>
          </p:nvSpPr>
          <p:spPr bwMode="auto">
            <a:xfrm>
              <a:off x="7521854" y="3074682"/>
              <a:ext cx="301021" cy="338138"/>
            </a:xfrm>
            <a:prstGeom prst="rect">
              <a:avLst/>
            </a:prstGeom>
            <a:noFill/>
            <a:ln w="19050">
              <a:solidFill>
                <a:srgbClr val="000000"/>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86" name="Rectangle 61"/>
            <p:cNvSpPr>
              <a:spLocks noChangeArrowheads="1"/>
            </p:cNvSpPr>
            <p:nvPr/>
          </p:nvSpPr>
          <p:spPr bwMode="auto">
            <a:xfrm flipH="1">
              <a:off x="6254803" y="2607957"/>
              <a:ext cx="368597" cy="404813"/>
            </a:xfrm>
            <a:prstGeom prst="rect">
              <a:avLst/>
            </a:prstGeom>
            <a:noFill/>
            <a:ln w="9525">
              <a:noFill/>
              <a:miter lim="800000"/>
            </a:ln>
          </p:spPr>
          <p:txBody>
            <a:bodyPr lIns="0" tIns="0" rIns="0" bIns="0"/>
            <a:lstStyle/>
            <a:p>
              <a:pPr algn="just"/>
              <a:r>
                <a:rPr lang="en-US" altLang="zh-CN" sz="2800" dirty="0">
                  <a:latin typeface="微软雅黑" panose="020B0503020204020204" pitchFamily="34" charset="-122"/>
                  <a:ea typeface="微软雅黑" panose="020B0503020204020204" pitchFamily="34" charset="-122"/>
                </a:rPr>
                <a:t>F</a:t>
              </a:r>
            </a:p>
          </p:txBody>
        </p:sp>
        <p:grpSp>
          <p:nvGrpSpPr>
            <p:cNvPr id="87" name="组合 9286"/>
            <p:cNvGrpSpPr/>
            <p:nvPr/>
          </p:nvGrpSpPr>
          <p:grpSpPr bwMode="auto">
            <a:xfrm>
              <a:off x="6733979" y="3012770"/>
              <a:ext cx="566717" cy="447675"/>
              <a:chOff x="2568" y="3322"/>
              <a:chExt cx="369" cy="282"/>
            </a:xfrm>
          </p:grpSpPr>
          <p:grpSp>
            <p:nvGrpSpPr>
              <p:cNvPr id="88" name="组合 9285"/>
              <p:cNvGrpSpPr/>
              <p:nvPr/>
            </p:nvGrpSpPr>
            <p:grpSpPr bwMode="auto">
              <a:xfrm>
                <a:off x="2568" y="3322"/>
                <a:ext cx="369" cy="282"/>
                <a:chOff x="2568" y="3322"/>
                <a:chExt cx="369" cy="282"/>
              </a:xfrm>
            </p:grpSpPr>
            <p:sp>
              <p:nvSpPr>
                <p:cNvPr id="90" name="Oval 77"/>
                <p:cNvSpPr>
                  <a:spLocks noChangeArrowheads="1"/>
                </p:cNvSpPr>
                <p:nvPr/>
              </p:nvSpPr>
              <p:spPr bwMode="auto">
                <a:xfrm rot="16200000" flipV="1">
                  <a:off x="2607" y="3310"/>
                  <a:ext cx="282" cy="297"/>
                </a:xfrm>
                <a:prstGeom prst="ellipse">
                  <a:avLst/>
                </a:prstGeom>
                <a:solidFill>
                  <a:srgbClr val="C0C0C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91" name="Rectangle 78"/>
                <p:cNvSpPr>
                  <a:spLocks noChangeArrowheads="1"/>
                </p:cNvSpPr>
                <p:nvPr/>
              </p:nvSpPr>
              <p:spPr bwMode="auto">
                <a:xfrm rot="16200000" flipV="1">
                  <a:off x="2722" y="3276"/>
                  <a:ext cx="54" cy="369"/>
                </a:xfrm>
                <a:prstGeom prst="rect">
                  <a:avLst/>
                </a:prstGeom>
                <a:solidFill>
                  <a:srgbClr val="FFFFFF"/>
                </a:solidFill>
                <a:ln w="19050">
                  <a:solidFill>
                    <a:srgbClr val="000000"/>
                  </a:solidFill>
                  <a:miter lim="800000"/>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89" name="Oval 79"/>
              <p:cNvSpPr>
                <a:spLocks noChangeArrowheads="1"/>
              </p:cNvSpPr>
              <p:nvPr/>
            </p:nvSpPr>
            <p:spPr bwMode="auto">
              <a:xfrm rot="16200000" flipV="1">
                <a:off x="2743" y="3450"/>
                <a:ext cx="25" cy="26"/>
              </a:xfrm>
              <a:prstGeom prst="ellipse">
                <a:avLst/>
              </a:prstGeom>
              <a:solidFill>
                <a:srgbClr val="00000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grpSp>
          <p:nvGrpSpPr>
            <p:cNvPr id="96" name="组合 9286"/>
            <p:cNvGrpSpPr/>
            <p:nvPr/>
          </p:nvGrpSpPr>
          <p:grpSpPr bwMode="auto">
            <a:xfrm>
              <a:off x="5132391" y="3005627"/>
              <a:ext cx="566717" cy="447675"/>
              <a:chOff x="2568" y="3322"/>
              <a:chExt cx="369" cy="282"/>
            </a:xfrm>
          </p:grpSpPr>
          <p:grpSp>
            <p:nvGrpSpPr>
              <p:cNvPr id="97" name="组合 9285"/>
              <p:cNvGrpSpPr/>
              <p:nvPr/>
            </p:nvGrpSpPr>
            <p:grpSpPr bwMode="auto">
              <a:xfrm>
                <a:off x="2568" y="3322"/>
                <a:ext cx="369" cy="282"/>
                <a:chOff x="2568" y="3322"/>
                <a:chExt cx="369" cy="282"/>
              </a:xfrm>
            </p:grpSpPr>
            <p:sp>
              <p:nvSpPr>
                <p:cNvPr id="99" name="Oval 77"/>
                <p:cNvSpPr>
                  <a:spLocks noChangeArrowheads="1"/>
                </p:cNvSpPr>
                <p:nvPr/>
              </p:nvSpPr>
              <p:spPr bwMode="auto">
                <a:xfrm rot="16200000" flipV="1">
                  <a:off x="2607" y="3310"/>
                  <a:ext cx="282" cy="297"/>
                </a:xfrm>
                <a:prstGeom prst="ellipse">
                  <a:avLst/>
                </a:prstGeom>
                <a:solidFill>
                  <a:srgbClr val="C0C0C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100" name="Rectangle 78"/>
                <p:cNvSpPr>
                  <a:spLocks noChangeArrowheads="1"/>
                </p:cNvSpPr>
                <p:nvPr/>
              </p:nvSpPr>
              <p:spPr bwMode="auto">
                <a:xfrm rot="16200000" flipV="1">
                  <a:off x="2722" y="3276"/>
                  <a:ext cx="54" cy="369"/>
                </a:xfrm>
                <a:prstGeom prst="rect">
                  <a:avLst/>
                </a:prstGeom>
                <a:solidFill>
                  <a:srgbClr val="FFFFFF"/>
                </a:solidFill>
                <a:ln w="19050">
                  <a:solidFill>
                    <a:srgbClr val="000000"/>
                  </a:solidFill>
                  <a:miter lim="800000"/>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98" name="Oval 79"/>
              <p:cNvSpPr>
                <a:spLocks noChangeArrowheads="1"/>
              </p:cNvSpPr>
              <p:nvPr/>
            </p:nvSpPr>
            <p:spPr bwMode="auto">
              <a:xfrm rot="16200000" flipV="1">
                <a:off x="2743" y="3450"/>
                <a:ext cx="25" cy="26"/>
              </a:xfrm>
              <a:prstGeom prst="ellipse">
                <a:avLst/>
              </a:prstGeom>
              <a:solidFill>
                <a:srgbClr val="00000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101" name="Line 54"/>
            <p:cNvSpPr>
              <a:spLocks noChangeShapeType="1"/>
            </p:cNvSpPr>
            <p:nvPr/>
          </p:nvSpPr>
          <p:spPr bwMode="auto">
            <a:xfrm rot="5400000" flipV="1">
              <a:off x="5943339" y="2435556"/>
              <a:ext cx="255659" cy="1371845"/>
            </a:xfrm>
            <a:prstGeom prst="line">
              <a:avLst/>
            </a:pr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ppt_x"/>
                                          </p:val>
                                        </p:tav>
                                        <p:tav tm="100000">
                                          <p:val>
                                            <p:strVal val="#ppt_x"/>
                                          </p:val>
                                        </p:tav>
                                      </p:tavLst>
                                    </p:anim>
                                    <p:anim calcmode="lin" valueType="num">
                                      <p:cBhvr additive="base">
                                        <p:cTn id="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fill="hold"/>
                                        <p:tgtEl>
                                          <p:spTgt spid="67"/>
                                        </p:tgtEl>
                                        <p:attrNameLst>
                                          <p:attrName>ppt_x</p:attrName>
                                        </p:attrNameLst>
                                      </p:cBhvr>
                                      <p:tavLst>
                                        <p:tav tm="0">
                                          <p:val>
                                            <p:strVal val="#ppt_x"/>
                                          </p:val>
                                        </p:tav>
                                        <p:tav tm="100000">
                                          <p:val>
                                            <p:strVal val="#ppt_x"/>
                                          </p:val>
                                        </p:tav>
                                      </p:tavLst>
                                    </p:anim>
                                    <p:anim calcmode="lin" valueType="num">
                                      <p:cBhvr additive="base">
                                        <p:cTn id="14"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91312" y="1046388"/>
            <a:ext cx="1027324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  </a:t>
            </a:r>
            <a:r>
              <a:rPr lang="zh-CN" altLang="en-US" sz="2800" dirty="0">
                <a:latin typeface="微软雅黑" panose="020B0503020204020204" pitchFamily="34" charset="-122"/>
                <a:ea typeface="微软雅黑" panose="020B0503020204020204" pitchFamily="34" charset="-122"/>
              </a:rPr>
              <a:t>如图，工人利用滑轮组将</a:t>
            </a:r>
            <a:r>
              <a:rPr lang="en-US" altLang="zh-CN" sz="2800" dirty="0">
                <a:latin typeface="微软雅黑" panose="020B0503020204020204" pitchFamily="34" charset="-122"/>
                <a:ea typeface="微软雅黑" panose="020B0503020204020204" pitchFamily="34" charset="-122"/>
              </a:rPr>
              <a:t>200N</a:t>
            </a:r>
            <a:r>
              <a:rPr lang="zh-CN" altLang="en-US" sz="2800" dirty="0">
                <a:latin typeface="微软雅黑" panose="020B0503020204020204" pitchFamily="34" charset="-122"/>
                <a:ea typeface="微软雅黑" panose="020B0503020204020204" pitchFamily="34" charset="-122"/>
              </a:rPr>
              <a:t>的重物匀速向上提升到</a:t>
            </a:r>
            <a:r>
              <a:rPr lang="en-US" altLang="zh-CN" sz="2800" dirty="0">
                <a:latin typeface="微软雅黑" panose="020B0503020204020204" pitchFamily="34" charset="-122"/>
                <a:ea typeface="微软雅黑" panose="020B0503020204020204" pitchFamily="34" charset="-122"/>
              </a:rPr>
              <a:t>2m</a:t>
            </a:r>
            <a:r>
              <a:rPr lang="zh-CN" altLang="en-US" sz="2800" dirty="0">
                <a:latin typeface="微软雅黑" panose="020B0503020204020204" pitchFamily="34" charset="-122"/>
                <a:ea typeface="微软雅黑" panose="020B0503020204020204" pitchFamily="34" charset="-122"/>
              </a:rPr>
              <a:t>高的平台上，则他所用的拉力为</a:t>
            </a:r>
            <a:r>
              <a:rPr lang="en-US" altLang="zh-CN" sz="2800" dirty="0">
                <a:latin typeface="微软雅黑" panose="020B0503020204020204" pitchFamily="34" charset="-122"/>
                <a:ea typeface="微软雅黑" panose="020B0503020204020204" pitchFamily="34" charset="-122"/>
              </a:rPr>
              <a:t>________N</a:t>
            </a:r>
            <a:r>
              <a:rPr lang="zh-CN" altLang="en-US" sz="2800" dirty="0">
                <a:latin typeface="微软雅黑" panose="020B0503020204020204" pitchFamily="34" charset="-122"/>
                <a:ea typeface="微软雅黑" panose="020B0503020204020204" pitchFamily="34" charset="-122"/>
              </a:rPr>
              <a:t>，绳子自由端向下移动的距离为</a:t>
            </a:r>
            <a:r>
              <a:rPr lang="en-US" altLang="zh-CN" sz="2800" dirty="0">
                <a:latin typeface="微软雅黑" panose="020B0503020204020204" pitchFamily="34" charset="-122"/>
                <a:ea typeface="微软雅黑" panose="020B0503020204020204" pitchFamily="34" charset="-122"/>
              </a:rPr>
              <a:t>______m</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不计绳重、动滑轮重及摩擦</a:t>
            </a:r>
            <a:r>
              <a:rPr lang="en-US" altLang="zh-CN" sz="2800" dirty="0">
                <a:latin typeface="微软雅黑" panose="020B0503020204020204" pitchFamily="34" charset="-122"/>
                <a:ea typeface="微软雅黑" panose="020B0503020204020204" pitchFamily="34" charset="-122"/>
              </a:rPr>
              <a:t>)</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20" name="文本框 19"/>
          <p:cNvSpPr txBox="1"/>
          <p:nvPr/>
        </p:nvSpPr>
        <p:spPr>
          <a:xfrm>
            <a:off x="6023992" y="1800440"/>
            <a:ext cx="960659"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100</a:t>
            </a:r>
            <a:endPar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23" name="文本框 22"/>
          <p:cNvSpPr txBox="1"/>
          <p:nvPr/>
        </p:nvSpPr>
        <p:spPr>
          <a:xfrm>
            <a:off x="2567608" y="2420888"/>
            <a:ext cx="648072" cy="523220"/>
          </a:xfrm>
          <a:prstGeom prst="rect">
            <a:avLst/>
          </a:prstGeom>
          <a:noFill/>
        </p:spPr>
        <p:txBody>
          <a:bodyPr wrap="square" rtlCol="0" anchor="t">
            <a:spAutoFit/>
          </a:bodyPr>
          <a:lstStyle/>
          <a:p>
            <a:pPr fontAlgn="auto"/>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4</a:t>
            </a:r>
            <a:endPar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pic>
        <p:nvPicPr>
          <p:cNvPr id="40" name="Picture 7" descr="AA92"/>
          <p:cNvPicPr>
            <a:picLocks noChangeAspect="1" noChangeArrowheads="1"/>
          </p:cNvPicPr>
          <p:nvPr/>
        </p:nvPicPr>
        <p:blipFill>
          <a:blip r:embed="rId2">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a:stretch>
            <a:fillRect/>
          </a:stretch>
        </p:blipFill>
        <p:spPr bwMode="auto">
          <a:xfrm>
            <a:off x="7968208" y="3959478"/>
            <a:ext cx="1295400" cy="2155825"/>
          </a:xfrm>
          <a:prstGeom prst="rect">
            <a:avLst/>
          </a:prstGeom>
          <a:noFill/>
          <a:ln w="9525">
            <a:noFill/>
            <a:miter lim="800000"/>
            <a:headEnd/>
            <a:tailEnd/>
          </a:ln>
        </p:spPr>
      </p:pic>
      <p:grpSp>
        <p:nvGrpSpPr>
          <p:cNvPr id="12" name="组合 11"/>
          <p:cNvGrpSpPr/>
          <p:nvPr/>
        </p:nvGrpSpPr>
        <p:grpSpPr>
          <a:xfrm>
            <a:off x="983432" y="3977855"/>
            <a:ext cx="3524250" cy="1016635"/>
            <a:chOff x="4258" y="7175"/>
            <a:chExt cx="5550" cy="1601"/>
          </a:xfrm>
        </p:grpSpPr>
        <p:sp>
          <p:nvSpPr>
            <p:cNvPr id="13" name="文本框 12"/>
            <p:cNvSpPr txBox="1"/>
            <p:nvPr/>
          </p:nvSpPr>
          <p:spPr>
            <a:xfrm>
              <a:off x="4258" y="7519"/>
              <a:ext cx="5550" cy="822"/>
            </a:xfrm>
            <a:prstGeom prst="rect">
              <a:avLst/>
            </a:prstGeom>
            <a:noFill/>
          </p:spPr>
          <p:txBody>
            <a:bodyPr wrap="square" rtlCol="0">
              <a:spAutoFit/>
            </a:bodyPr>
            <a:lstStyle/>
            <a:p>
              <a:r>
                <a:rPr lang="en-US" altLang="zh-CN"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F</a:t>
              </a:r>
              <a:r>
                <a:rPr lang="zh-CN" altLang="en-US"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G+G</a:t>
              </a:r>
              <a:r>
                <a:rPr lang="zh-CN" altLang="en-US" sz="2800" baseline="-25000"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动</a:t>
              </a:r>
              <a:r>
                <a:rPr lang="zh-CN" altLang="en-US"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a:t>
              </a:r>
            </a:p>
          </p:txBody>
        </p:sp>
        <p:grpSp>
          <p:nvGrpSpPr>
            <p:cNvPr id="14" name="组合 13"/>
            <p:cNvGrpSpPr/>
            <p:nvPr/>
          </p:nvGrpSpPr>
          <p:grpSpPr>
            <a:xfrm>
              <a:off x="5489" y="7175"/>
              <a:ext cx="996" cy="1601"/>
              <a:chOff x="2954" y="8671"/>
              <a:chExt cx="996" cy="1601"/>
            </a:xfrm>
          </p:grpSpPr>
          <p:sp>
            <p:nvSpPr>
              <p:cNvPr id="15" name="文本框 14"/>
              <p:cNvSpPr txBox="1"/>
              <p:nvPr/>
            </p:nvSpPr>
            <p:spPr>
              <a:xfrm>
                <a:off x="3158" y="8671"/>
                <a:ext cx="606" cy="824"/>
              </a:xfrm>
              <a:prstGeom prst="rect">
                <a:avLst/>
              </a:prstGeom>
              <a:noFill/>
            </p:spPr>
            <p:txBody>
              <a:bodyPr wrap="none" rtlCol="0">
                <a:spAutoFit/>
              </a:bodyPr>
              <a:lstStyle/>
              <a:p>
                <a:r>
                  <a:rPr lang="en-US" altLang="zh-CN" sz="2800" i="1" dirty="0">
                    <a:solidFill>
                      <a:srgbClr val="008080"/>
                    </a:solidFill>
                  </a:rPr>
                  <a:t>1</a:t>
                </a:r>
              </a:p>
            </p:txBody>
          </p:sp>
          <p:sp>
            <p:nvSpPr>
              <p:cNvPr id="16" name="文本框 15"/>
              <p:cNvSpPr txBox="1"/>
              <p:nvPr/>
            </p:nvSpPr>
            <p:spPr>
              <a:xfrm>
                <a:off x="3097" y="9448"/>
                <a:ext cx="606" cy="824"/>
              </a:xfrm>
              <a:prstGeom prst="rect">
                <a:avLst/>
              </a:prstGeom>
              <a:noFill/>
            </p:spPr>
            <p:txBody>
              <a:bodyPr wrap="none" rtlCol="0">
                <a:spAutoFit/>
              </a:bodyPr>
              <a:lstStyle/>
              <a:p>
                <a:r>
                  <a:rPr lang="en-US" altLang="zh-CN" sz="2800" i="1">
                    <a:solidFill>
                      <a:srgbClr val="008080"/>
                    </a:solidFill>
                  </a:rPr>
                  <a:t>n</a:t>
                </a:r>
              </a:p>
            </p:txBody>
          </p:sp>
          <p:cxnSp>
            <p:nvCxnSpPr>
              <p:cNvPr id="17" name="直接连接符 16"/>
              <p:cNvCxnSpPr/>
              <p:nvPr/>
            </p:nvCxnSpPr>
            <p:spPr>
              <a:xfrm>
                <a:off x="2954" y="9472"/>
                <a:ext cx="996"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grpSp>
      </p:grpSp>
      <p:sp>
        <p:nvSpPr>
          <p:cNvPr id="27" name="文本框 26"/>
          <p:cNvSpPr txBox="1"/>
          <p:nvPr/>
        </p:nvSpPr>
        <p:spPr>
          <a:xfrm>
            <a:off x="1170757" y="5511092"/>
            <a:ext cx="1493520" cy="521970"/>
          </a:xfrm>
          <a:prstGeom prst="rect">
            <a:avLst/>
          </a:prstGeom>
          <a:noFill/>
        </p:spPr>
        <p:txBody>
          <a:bodyPr wrap="square" rtlCol="0">
            <a:spAutoFit/>
          </a:bodyPr>
          <a:lstStyle/>
          <a:p>
            <a:r>
              <a:rPr lang="en-US" altLang="zh-CN"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s</a:t>
            </a:r>
            <a:r>
              <a:rPr lang="zh-CN" altLang="en-US"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800" i="1" dirty="0" err="1">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rPr>
              <a:t>nh</a:t>
            </a:r>
            <a:endParaRPr lang="en-US" altLang="zh-CN" sz="2800" i="1" dirty="0">
              <a:solidFill>
                <a:srgbClr val="008080"/>
              </a:solidFill>
              <a:uFillTx/>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3" name="组合 2"/>
          <p:cNvGrpSpPr/>
          <p:nvPr/>
        </p:nvGrpSpPr>
        <p:grpSpPr>
          <a:xfrm>
            <a:off x="4632412" y="5208517"/>
            <a:ext cx="3211066" cy="821707"/>
            <a:chOff x="3773585" y="4626536"/>
            <a:chExt cx="3211066" cy="821707"/>
          </a:xfrm>
        </p:grpSpPr>
        <p:sp>
          <p:nvSpPr>
            <p:cNvPr id="21" name="矩形 20"/>
            <p:cNvSpPr/>
            <p:nvPr/>
          </p:nvSpPr>
          <p:spPr>
            <a:xfrm>
              <a:off x="3773585" y="4806557"/>
              <a:ext cx="3211066"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n</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=2</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     </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G</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s=2h</a:t>
              </a:r>
              <a:endParaRPr lang="zh-CN" altLang="en-US" sz="2400" dirty="0">
                <a:solidFill>
                  <a:srgbClr val="008080"/>
                </a:solidFill>
              </a:endParaRPr>
            </a:p>
          </p:txBody>
        </p:sp>
        <p:grpSp>
          <p:nvGrpSpPr>
            <p:cNvPr id="2" name="组合 1"/>
            <p:cNvGrpSpPr/>
            <p:nvPr/>
          </p:nvGrpSpPr>
          <p:grpSpPr>
            <a:xfrm>
              <a:off x="5130773" y="4626536"/>
              <a:ext cx="393203" cy="821707"/>
              <a:chOff x="5126733" y="5373216"/>
              <a:chExt cx="393203" cy="821707"/>
            </a:xfrm>
          </p:grpSpPr>
          <p:sp>
            <p:nvSpPr>
              <p:cNvPr id="28" name="文本框 27"/>
              <p:cNvSpPr txBox="1"/>
              <p:nvPr/>
            </p:nvSpPr>
            <p:spPr>
              <a:xfrm>
                <a:off x="5143205" y="5373216"/>
                <a:ext cx="356188" cy="461665"/>
              </a:xfrm>
              <a:prstGeom prst="rect">
                <a:avLst/>
              </a:prstGeom>
              <a:noFill/>
            </p:spPr>
            <p:txBody>
              <a:bodyPr wrap="none" rtlCol="0">
                <a:spAutoFit/>
              </a:bodyPr>
              <a:lstStyle/>
              <a:p>
                <a:r>
                  <a:rPr lang="en-US" altLang="zh-CN" sz="2400" dirty="0">
                    <a:solidFill>
                      <a:srgbClr val="008080"/>
                    </a:solidFill>
                  </a:rPr>
                  <a:t>1</a:t>
                </a:r>
              </a:p>
            </p:txBody>
          </p:sp>
          <p:sp>
            <p:nvSpPr>
              <p:cNvPr id="29" name="文本框 28"/>
              <p:cNvSpPr txBox="1"/>
              <p:nvPr/>
            </p:nvSpPr>
            <p:spPr>
              <a:xfrm>
                <a:off x="5126733" y="5733258"/>
                <a:ext cx="356188" cy="461665"/>
              </a:xfrm>
              <a:prstGeom prst="rect">
                <a:avLst/>
              </a:prstGeom>
              <a:noFill/>
            </p:spPr>
            <p:txBody>
              <a:bodyPr wrap="none" rtlCol="0">
                <a:spAutoFit/>
              </a:bodyPr>
              <a:lstStyle/>
              <a:p>
                <a:r>
                  <a:rPr lang="en-US" altLang="zh-CN" sz="2400" dirty="0">
                    <a:solidFill>
                      <a:srgbClr val="008080"/>
                    </a:solidFill>
                  </a:rPr>
                  <a:t>2</a:t>
                </a:r>
              </a:p>
            </p:txBody>
          </p:sp>
          <p:cxnSp>
            <p:nvCxnSpPr>
              <p:cNvPr id="30" name="直接连接符 29"/>
              <p:cNvCxnSpPr/>
              <p:nvPr/>
            </p:nvCxnSpPr>
            <p:spPr>
              <a:xfrm>
                <a:off x="5159936" y="5786682"/>
                <a:ext cx="36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grpSp>
      </p:grpSp>
      <p:cxnSp>
        <p:nvCxnSpPr>
          <p:cNvPr id="10" name="直接连接符 9"/>
          <p:cNvCxnSpPr/>
          <p:nvPr/>
        </p:nvCxnSpPr>
        <p:spPr>
          <a:xfrm>
            <a:off x="7392144" y="4994490"/>
            <a:ext cx="2304256" cy="0"/>
          </a:xfrm>
          <a:prstGeom prst="line">
            <a:avLst/>
          </a:prstGeom>
          <a:ln w="19050">
            <a:solidFill>
              <a:srgbClr val="008080"/>
            </a:solidFill>
            <a:prstDash val="dashDot"/>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 calcmode="lin" valueType="num">
                                      <p:cBhvr additive="base">
                                        <p:cTn id="24"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23">
                                            <p:txEl>
                                              <p:pRg st="0" end="0"/>
                                            </p:txEl>
                                          </p:spTgt>
                                        </p:tgtEl>
                                        <p:attrNameLst>
                                          <p:attrName>style.visibility</p:attrName>
                                        </p:attrNameLst>
                                      </p:cBhvr>
                                      <p:to>
                                        <p:strVal val="visible"/>
                                      </p:to>
                                    </p:set>
                                    <p:anim calcmode="lin" valueType="num">
                                      <p:cBhvr additive="base">
                                        <p:cTn id="3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844548" y="1295649"/>
            <a:ext cx="9787956"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 如图，用</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10N</a:t>
            </a:r>
            <a:r>
              <a:rPr lang="zh-CN" altLang="en-US" sz="2800" dirty="0">
                <a:latin typeface="微软雅黑" panose="020B0503020204020204" pitchFamily="34" charset="-122"/>
                <a:ea typeface="微软雅黑" panose="020B0503020204020204" pitchFamily="34" charset="-122"/>
              </a:rPr>
              <a:t>水平拉力，使重为</a:t>
            </a:r>
            <a:r>
              <a:rPr lang="en-US" altLang="zh-CN" sz="2800" dirty="0">
                <a:latin typeface="微软雅黑" panose="020B0503020204020204" pitchFamily="34" charset="-122"/>
                <a:ea typeface="微软雅黑" panose="020B0503020204020204" pitchFamily="34" charset="-122"/>
              </a:rPr>
              <a:t>100N</a:t>
            </a:r>
            <a:r>
              <a:rPr lang="zh-CN" altLang="en-US" sz="2800" dirty="0">
                <a:latin typeface="微软雅黑" panose="020B0503020204020204" pitchFamily="34" charset="-122"/>
                <a:ea typeface="微软雅黑" panose="020B0503020204020204" pitchFamily="34" charset="-122"/>
              </a:rPr>
              <a:t>的物体</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，沿水平方向在</a:t>
            </a:r>
            <a:r>
              <a:rPr lang="en-US" altLang="zh-CN" sz="2800" dirty="0">
                <a:latin typeface="微软雅黑" panose="020B0503020204020204" pitchFamily="34" charset="-122"/>
                <a:ea typeface="微软雅黑" panose="020B0503020204020204" pitchFamily="34" charset="-122"/>
              </a:rPr>
              <a:t>1s</a:t>
            </a:r>
            <a:r>
              <a:rPr lang="zh-CN" altLang="en-US" sz="2800" dirty="0">
                <a:latin typeface="微软雅黑" panose="020B0503020204020204" pitchFamily="34" charset="-122"/>
                <a:ea typeface="微软雅黑" panose="020B0503020204020204" pitchFamily="34" charset="-122"/>
              </a:rPr>
              <a:t>内匀速直线运动了</a:t>
            </a:r>
            <a:r>
              <a:rPr lang="en-US" altLang="zh-CN" sz="2800" dirty="0">
                <a:latin typeface="微软雅黑" panose="020B0503020204020204" pitchFamily="34" charset="-122"/>
                <a:ea typeface="微软雅黑" panose="020B0503020204020204" pitchFamily="34" charset="-122"/>
              </a:rPr>
              <a:t>0.5m</a:t>
            </a:r>
            <a:r>
              <a:rPr lang="zh-CN" altLang="en-US" sz="2800" dirty="0">
                <a:latin typeface="微软雅黑" panose="020B0503020204020204" pitchFamily="34" charset="-122"/>
                <a:ea typeface="微软雅黑" panose="020B0503020204020204" pitchFamily="34" charset="-122"/>
              </a:rPr>
              <a:t>，若滑轮和绳子的质量及其摩擦均不计，则物体受到地面的摩擦力为</a:t>
            </a:r>
            <a:r>
              <a:rPr lang="en-US" altLang="zh-CN" sz="2800" dirty="0">
                <a:latin typeface="微软雅黑" panose="020B0503020204020204" pitchFamily="34" charset="-122"/>
                <a:ea typeface="微软雅黑" panose="020B0503020204020204" pitchFamily="34" charset="-122"/>
              </a:rPr>
              <a:t>__________N</a:t>
            </a:r>
            <a:r>
              <a:rPr lang="zh-CN" altLang="en-US" sz="2800" dirty="0">
                <a:latin typeface="微软雅黑" panose="020B0503020204020204" pitchFamily="34" charset="-122"/>
                <a:ea typeface="微软雅黑" panose="020B0503020204020204" pitchFamily="34" charset="-122"/>
              </a:rPr>
              <a:t>，拉力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的功率为</a:t>
            </a:r>
            <a:r>
              <a:rPr lang="en-US" altLang="zh-CN" sz="2800" dirty="0">
                <a:latin typeface="微软雅黑" panose="020B0503020204020204" pitchFamily="34" charset="-122"/>
                <a:ea typeface="微软雅黑" panose="020B0503020204020204" pitchFamily="34" charset="-122"/>
              </a:rPr>
              <a:t>________W</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8" name="文本框 17"/>
          <p:cNvSpPr txBox="1"/>
          <p:nvPr/>
        </p:nvSpPr>
        <p:spPr>
          <a:xfrm>
            <a:off x="8680580" y="2708920"/>
            <a:ext cx="899972"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20</a:t>
            </a:r>
            <a:endPar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19" name="文本框 18"/>
          <p:cNvSpPr txBox="1"/>
          <p:nvPr/>
        </p:nvSpPr>
        <p:spPr>
          <a:xfrm>
            <a:off x="3431704" y="3312119"/>
            <a:ext cx="864096"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10</a:t>
            </a:r>
            <a:endPar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pic>
        <p:nvPicPr>
          <p:cNvPr id="14" name="图片 -2147482271" descr="C:\Documents and Settings\Administrator\桌面\2020山西物理9.2补单片\W202.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7248128" y="3756688"/>
            <a:ext cx="2987675" cy="1399540"/>
          </a:xfrm>
          <a:prstGeom prst="rect">
            <a:avLst/>
          </a:prstGeom>
          <a:noFill/>
          <a:ln w="9525">
            <a:noFill/>
          </a:ln>
        </p:spPr>
      </p:pic>
      <p:cxnSp>
        <p:nvCxnSpPr>
          <p:cNvPr id="15" name="直接连接符 14"/>
          <p:cNvCxnSpPr/>
          <p:nvPr/>
        </p:nvCxnSpPr>
        <p:spPr>
          <a:xfrm rot="16200000">
            <a:off x="7392144" y="4994490"/>
            <a:ext cx="2304256" cy="0"/>
          </a:xfrm>
          <a:prstGeom prst="line">
            <a:avLst/>
          </a:prstGeom>
          <a:ln w="19050">
            <a:solidFill>
              <a:srgbClr val="008080"/>
            </a:solidFill>
            <a:prstDash val="dashDot"/>
          </a:ln>
        </p:spPr>
        <p:style>
          <a:lnRef idx="1">
            <a:schemeClr val="accent1"/>
          </a:lnRef>
          <a:fillRef idx="0">
            <a:schemeClr val="accent1"/>
          </a:fillRef>
          <a:effectRef idx="0">
            <a:schemeClr val="accent1"/>
          </a:effectRef>
          <a:fontRef idx="minor">
            <a:schemeClr val="tx1"/>
          </a:fontRef>
        </p:style>
      </p:cxnSp>
      <p:grpSp>
        <p:nvGrpSpPr>
          <p:cNvPr id="16" name="组合 15"/>
          <p:cNvGrpSpPr/>
          <p:nvPr/>
        </p:nvGrpSpPr>
        <p:grpSpPr>
          <a:xfrm>
            <a:off x="8695125" y="3606812"/>
            <a:ext cx="3211066" cy="845383"/>
            <a:chOff x="3788130" y="4626536"/>
            <a:chExt cx="3211066" cy="845383"/>
          </a:xfrm>
        </p:grpSpPr>
        <p:sp>
          <p:nvSpPr>
            <p:cNvPr id="17" name="矩形 16"/>
            <p:cNvSpPr/>
            <p:nvPr/>
          </p:nvSpPr>
          <p:spPr>
            <a:xfrm>
              <a:off x="3788130" y="4793637"/>
              <a:ext cx="3211066"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n</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=2</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     </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s=2s’</a:t>
              </a:r>
              <a:endParaRPr lang="zh-CN" altLang="en-US" sz="2400" dirty="0">
                <a:solidFill>
                  <a:srgbClr val="008080"/>
                </a:solidFill>
              </a:endParaRPr>
            </a:p>
          </p:txBody>
        </p:sp>
        <p:grpSp>
          <p:nvGrpSpPr>
            <p:cNvPr id="20" name="组合 19"/>
            <p:cNvGrpSpPr/>
            <p:nvPr/>
          </p:nvGrpSpPr>
          <p:grpSpPr>
            <a:xfrm>
              <a:off x="5147245" y="4626536"/>
              <a:ext cx="376731" cy="845383"/>
              <a:chOff x="5143205" y="5373216"/>
              <a:chExt cx="376731" cy="845383"/>
            </a:xfrm>
          </p:grpSpPr>
          <p:sp>
            <p:nvSpPr>
              <p:cNvPr id="21" name="文本框 20"/>
              <p:cNvSpPr txBox="1"/>
              <p:nvPr/>
            </p:nvSpPr>
            <p:spPr>
              <a:xfrm>
                <a:off x="5143205" y="5373216"/>
                <a:ext cx="356188" cy="461665"/>
              </a:xfrm>
              <a:prstGeom prst="rect">
                <a:avLst/>
              </a:prstGeom>
              <a:noFill/>
            </p:spPr>
            <p:txBody>
              <a:bodyPr wrap="none" rtlCol="0">
                <a:spAutoFit/>
              </a:bodyPr>
              <a:lstStyle/>
              <a:p>
                <a:r>
                  <a:rPr lang="en-US" altLang="zh-CN" sz="2400" dirty="0">
                    <a:solidFill>
                      <a:srgbClr val="008080"/>
                    </a:solidFill>
                  </a:rPr>
                  <a:t>1</a:t>
                </a:r>
              </a:p>
            </p:txBody>
          </p:sp>
          <p:sp>
            <p:nvSpPr>
              <p:cNvPr id="22" name="文本框 21"/>
              <p:cNvSpPr txBox="1"/>
              <p:nvPr/>
            </p:nvSpPr>
            <p:spPr>
              <a:xfrm>
                <a:off x="5161842" y="5756934"/>
                <a:ext cx="356188" cy="461665"/>
              </a:xfrm>
              <a:prstGeom prst="rect">
                <a:avLst/>
              </a:prstGeom>
              <a:noFill/>
            </p:spPr>
            <p:txBody>
              <a:bodyPr wrap="none" rtlCol="0">
                <a:spAutoFit/>
              </a:bodyPr>
              <a:lstStyle/>
              <a:p>
                <a:r>
                  <a:rPr lang="en-US" altLang="zh-CN" sz="2400" dirty="0">
                    <a:solidFill>
                      <a:srgbClr val="008080"/>
                    </a:solidFill>
                  </a:rPr>
                  <a:t>2</a:t>
                </a:r>
              </a:p>
            </p:txBody>
          </p:sp>
          <p:cxnSp>
            <p:nvCxnSpPr>
              <p:cNvPr id="23" name="直接连接符 22"/>
              <p:cNvCxnSpPr/>
              <p:nvPr/>
            </p:nvCxnSpPr>
            <p:spPr>
              <a:xfrm>
                <a:off x="5159936" y="5786682"/>
                <a:ext cx="36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grpSp>
      </p:grpSp>
      <p:grpSp>
        <p:nvGrpSpPr>
          <p:cNvPr id="9" name="组合 8"/>
          <p:cNvGrpSpPr/>
          <p:nvPr/>
        </p:nvGrpSpPr>
        <p:grpSpPr>
          <a:xfrm>
            <a:off x="773113" y="4452195"/>
            <a:ext cx="6659975" cy="1982428"/>
            <a:chOff x="773113" y="4452195"/>
            <a:chExt cx="6659975" cy="1982428"/>
          </a:xfrm>
        </p:grpSpPr>
        <p:sp>
          <p:nvSpPr>
            <p:cNvPr id="13" name="矩形 12"/>
            <p:cNvSpPr/>
            <p:nvPr/>
          </p:nvSpPr>
          <p:spPr>
            <a:xfrm>
              <a:off x="773113" y="4452195"/>
              <a:ext cx="6659975" cy="1800493"/>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摩擦力</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f=2F=2×10N=20N</a:t>
              </a:r>
            </a:p>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绳子自由端移动的距离</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s=2s′=2×0.5m=1m</a:t>
              </a:r>
            </a:p>
            <a:p>
              <a:r>
                <a:rPr lang="zh-CN" altLang="pt-BR" sz="2400" dirty="0">
                  <a:solidFill>
                    <a:srgbClr val="008080"/>
                  </a:solidFill>
                  <a:latin typeface="微软雅黑" panose="020B0503020204020204" pitchFamily="34" charset="-122"/>
                  <a:ea typeface="微软雅黑" panose="020B0503020204020204" pitchFamily="34" charset="-122"/>
                  <a:cs typeface="仿宋" panose="02010609060101010101" charset="-122"/>
                </a:rPr>
                <a:t>拉力做的功</a:t>
              </a:r>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W=Fs=10N×1m=10J</a:t>
              </a:r>
              <a:endPar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endParaRPr>
            </a:p>
            <a:p>
              <a:pPr>
                <a:spcBef>
                  <a:spcPts val="1800"/>
                </a:spcBef>
              </a:pP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拉力的功率</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P=     =         =10W</a:t>
              </a:r>
              <a:endPar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endParaRPr>
            </a:p>
          </p:txBody>
        </p:sp>
        <p:sp>
          <p:nvSpPr>
            <p:cNvPr id="24" name="文本框 23"/>
            <p:cNvSpPr txBox="1"/>
            <p:nvPr/>
          </p:nvSpPr>
          <p:spPr>
            <a:xfrm>
              <a:off x="2824442" y="5589240"/>
              <a:ext cx="474810" cy="461665"/>
            </a:xfrm>
            <a:prstGeom prst="rect">
              <a:avLst/>
            </a:prstGeom>
            <a:noFill/>
          </p:spPr>
          <p:txBody>
            <a:bodyPr wrap="none" rtlCol="0">
              <a:spAutoFit/>
            </a:bodyPr>
            <a:lstStyle/>
            <a:p>
              <a:r>
                <a:rPr lang="en-US" altLang="zh-CN" sz="2400" dirty="0">
                  <a:solidFill>
                    <a:srgbClr val="008080"/>
                  </a:solidFill>
                </a:rPr>
                <a:t>W</a:t>
              </a:r>
            </a:p>
          </p:txBody>
        </p:sp>
        <p:sp>
          <p:nvSpPr>
            <p:cNvPr id="25" name="文本框 24"/>
            <p:cNvSpPr txBox="1"/>
            <p:nvPr/>
          </p:nvSpPr>
          <p:spPr>
            <a:xfrm>
              <a:off x="2843079" y="5972958"/>
              <a:ext cx="269626" cy="461665"/>
            </a:xfrm>
            <a:prstGeom prst="rect">
              <a:avLst/>
            </a:prstGeom>
            <a:noFill/>
          </p:spPr>
          <p:txBody>
            <a:bodyPr wrap="none" rtlCol="0">
              <a:spAutoFit/>
            </a:bodyPr>
            <a:lstStyle/>
            <a:p>
              <a:r>
                <a:rPr lang="en-US" altLang="zh-CN" sz="2400" dirty="0">
                  <a:solidFill>
                    <a:srgbClr val="008080"/>
                  </a:solidFill>
                </a:rPr>
                <a:t>t</a:t>
              </a:r>
            </a:p>
          </p:txBody>
        </p:sp>
        <p:cxnSp>
          <p:nvCxnSpPr>
            <p:cNvPr id="26" name="直接连接符 25"/>
            <p:cNvCxnSpPr/>
            <p:nvPr/>
          </p:nvCxnSpPr>
          <p:spPr>
            <a:xfrm>
              <a:off x="2841173" y="6002706"/>
              <a:ext cx="36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sp>
          <p:nvSpPr>
            <p:cNvPr id="27" name="文本框 26"/>
            <p:cNvSpPr txBox="1"/>
            <p:nvPr/>
          </p:nvSpPr>
          <p:spPr>
            <a:xfrm>
              <a:off x="3502655" y="5618988"/>
              <a:ext cx="721234" cy="461665"/>
            </a:xfrm>
            <a:prstGeom prst="rect">
              <a:avLst/>
            </a:prstGeom>
            <a:noFill/>
          </p:spPr>
          <p:txBody>
            <a:bodyPr wrap="square" rtlCol="0">
              <a:spAutoFit/>
            </a:bodyPr>
            <a:lstStyle/>
            <a:p>
              <a:r>
                <a:rPr lang="en-US" altLang="zh-CN" sz="2400" dirty="0">
                  <a:solidFill>
                    <a:srgbClr val="008080"/>
                  </a:solidFill>
                </a:rPr>
                <a:t>10J</a:t>
              </a:r>
            </a:p>
          </p:txBody>
        </p:sp>
        <p:sp>
          <p:nvSpPr>
            <p:cNvPr id="28" name="文本框 27"/>
            <p:cNvSpPr txBox="1"/>
            <p:nvPr/>
          </p:nvSpPr>
          <p:spPr>
            <a:xfrm>
              <a:off x="3553478" y="5935838"/>
              <a:ext cx="510076" cy="461665"/>
            </a:xfrm>
            <a:prstGeom prst="rect">
              <a:avLst/>
            </a:prstGeom>
            <a:noFill/>
          </p:spPr>
          <p:txBody>
            <a:bodyPr wrap="none" rtlCol="0">
              <a:spAutoFit/>
            </a:bodyPr>
            <a:lstStyle/>
            <a:p>
              <a:r>
                <a:rPr lang="en-US" altLang="zh-CN" sz="2400" dirty="0">
                  <a:solidFill>
                    <a:srgbClr val="008080"/>
                  </a:solidFill>
                </a:rPr>
                <a:t>1s</a:t>
              </a:r>
            </a:p>
          </p:txBody>
        </p:sp>
        <p:cxnSp>
          <p:nvCxnSpPr>
            <p:cNvPr id="29" name="直接连接符 28"/>
            <p:cNvCxnSpPr/>
            <p:nvPr/>
          </p:nvCxnSpPr>
          <p:spPr>
            <a:xfrm>
              <a:off x="3519386" y="6032454"/>
              <a:ext cx="72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 calcmode="lin" valueType="num">
                                      <p:cBhvr additive="base">
                                        <p:cTn id="21"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 calcmode="lin" valueType="num">
                                      <p:cBhvr additive="base">
                                        <p:cTn id="2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23">
            <a:extLst>
              <a:ext uri="{FF2B5EF4-FFF2-40B4-BE49-F238E27FC236}">
                <a16:creationId xmlns:a16="http://schemas.microsoft.com/office/drawing/2014/main" id="{81A6700A-AA5D-4923-8073-971B813A4680}"/>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748E146D-FAF7-4C0E-A749-A83A790B7F73}"/>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88FE57BB-5F0E-4903-8A07-BDEBF8E433B1}"/>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60324260-5875-478F-BB84-C22BAEA39FB4}"/>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34639BA0-F118-4F7C-BFC2-7D35813930FB}"/>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91566C8A-9AD7-41CC-8F33-D95B42DDE877}"/>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C8F9FAFD-688F-4D85-92E5-813B4505FB2F}"/>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930A991E-D0E4-438F-B46B-CF87AA9E4A30}"/>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1E322E39-CD67-4C8C-BE39-C90735B4034F}"/>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B3D56F15-99BE-4BDE-97CA-06EF168338BE}"/>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060D4513-F5CA-43B6-BBF8-821B5A2CC044}"/>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734CF8DE-CAAE-4A77-A2FB-C7BB0722A04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1D2861F1-40B6-4A2E-AAF4-F1A035B863DE}"/>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0633BD64-171A-4939-B3EF-0518513C3367}"/>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FC379E00-06F2-4B63-8969-C410664743AB}"/>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2E980AC8-D77D-45D2-9B06-ADFDAF324983}"/>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33AE4FA4-FD88-42FD-8CC3-DAEC2469E287}"/>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64F482EE-AFDA-4927-96FE-E2D56AAC9A53}"/>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5F327773-F624-4A21-A820-E56D32D67AD2}"/>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6DAF331C-64A2-4E29-B68E-A5EA52DD296A}"/>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DB8FEB39-E004-4A21-A716-07D2C0E1FFF6}"/>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26E01BBB-EA9B-452C-97EF-4A2A5E9C1552}"/>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D9350DD3-30DD-4042-90C5-662E47956378}"/>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FBC87529-7840-4010-89E6-448BABD9F839}"/>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5B84A91F-00ED-441B-93B6-CB99333C4145}"/>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5B35EC9D-19AF-4DDA-B5FD-690F8EBF46A2}"/>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C87907E1-55B7-4DA7-827C-AE5CE6BB9A70}"/>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BA1826FC-7BB4-4AF7-8C85-A4BEE516D076}"/>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3CA2D14C-A643-4799-9409-671BD35DB4B9}"/>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C63A71E3-049F-4135-99D4-1D336FAD7CC3}"/>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627B4C92-33D3-40AB-A8F4-B9E31DB894A0}"/>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80E718A6-BCFB-4A78-86D2-926F2A69C5AF}"/>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D8B91666-5428-4840-B52A-249D523736C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96546029-7E86-448B-AD7C-0556293DAE4B}"/>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76D2E65F-2970-40E7-82B6-D521B5344390}"/>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9FA61583-7A9F-46C9-8DCB-EFC14A1ACE4E}"/>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A0EFE270-01EC-40DE-B6A7-EBFD0412CB50}"/>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1E01AD22-0933-46A8-9FFA-92B64630A4A7}"/>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A620D5EB-2857-4D71-B82A-5DDACBEDEF94}"/>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0A23FB3D-320B-40A6-BE2B-BA3133ED37D2}"/>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43C68CDC-386A-45E0-A535-2CB003E730A1}"/>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5CC6CCCA-C301-42D4-8925-2D7D05C77D7C}"/>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7B3EC8F6-2C8B-43B9-AD16-4D5FC234B6FA}"/>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7" name="Freeform 23">
            <a:extLst>
              <a:ext uri="{FF2B5EF4-FFF2-40B4-BE49-F238E27FC236}">
                <a16:creationId xmlns:a16="http://schemas.microsoft.com/office/drawing/2014/main" id="{C794A01E-1A50-45DB-88E7-3F34052A1318}"/>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8" name="Freeform 23">
            <a:extLst>
              <a:ext uri="{FF2B5EF4-FFF2-40B4-BE49-F238E27FC236}">
                <a16:creationId xmlns:a16="http://schemas.microsoft.com/office/drawing/2014/main" id="{04C5FA55-2D46-49F9-90A6-26EF6D2C5436}"/>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9" name="Freeform 23">
            <a:extLst>
              <a:ext uri="{FF2B5EF4-FFF2-40B4-BE49-F238E27FC236}">
                <a16:creationId xmlns:a16="http://schemas.microsoft.com/office/drawing/2014/main" id="{1FC3C800-A353-4CDC-89CD-329BD905B261}"/>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0" name="Freeform 23">
            <a:extLst>
              <a:ext uri="{FF2B5EF4-FFF2-40B4-BE49-F238E27FC236}">
                <a16:creationId xmlns:a16="http://schemas.microsoft.com/office/drawing/2014/main" id="{C73ABD60-4B16-489A-9A38-E9A396273F8B}"/>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1" name="Freeform 23">
            <a:extLst>
              <a:ext uri="{FF2B5EF4-FFF2-40B4-BE49-F238E27FC236}">
                <a16:creationId xmlns:a16="http://schemas.microsoft.com/office/drawing/2014/main" id="{72A4C96B-1A3A-41B1-BE98-DF8433657F62}"/>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2" name="Freeform 23">
            <a:extLst>
              <a:ext uri="{FF2B5EF4-FFF2-40B4-BE49-F238E27FC236}">
                <a16:creationId xmlns:a16="http://schemas.microsoft.com/office/drawing/2014/main" id="{E0026202-DA65-4C3B-A7E0-3ECBCF5C2F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3" name="Freeform 23">
            <a:extLst>
              <a:ext uri="{FF2B5EF4-FFF2-40B4-BE49-F238E27FC236}">
                <a16:creationId xmlns:a16="http://schemas.microsoft.com/office/drawing/2014/main" id="{47CA52DC-FA19-4320-BB42-A4A6CCB70AB2}"/>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4" name="Freeform 23">
            <a:extLst>
              <a:ext uri="{FF2B5EF4-FFF2-40B4-BE49-F238E27FC236}">
                <a16:creationId xmlns:a16="http://schemas.microsoft.com/office/drawing/2014/main" id="{5C2EAD60-B8CB-4163-AC78-C2DCC4E1AB5A}"/>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5" name="Freeform 23">
            <a:extLst>
              <a:ext uri="{FF2B5EF4-FFF2-40B4-BE49-F238E27FC236}">
                <a16:creationId xmlns:a16="http://schemas.microsoft.com/office/drawing/2014/main" id="{2C2E0952-6EED-4C2E-B05B-8C5D974E142B}"/>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6" name="Freeform 23">
            <a:extLst>
              <a:ext uri="{FF2B5EF4-FFF2-40B4-BE49-F238E27FC236}">
                <a16:creationId xmlns:a16="http://schemas.microsoft.com/office/drawing/2014/main" id="{1551EAE4-4601-498C-85D2-F5A363ABEE08}"/>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7" name="Freeform 23">
            <a:extLst>
              <a:ext uri="{FF2B5EF4-FFF2-40B4-BE49-F238E27FC236}">
                <a16:creationId xmlns:a16="http://schemas.microsoft.com/office/drawing/2014/main" id="{1C5BFE56-0CCF-4543-A007-FB36F674EF53}"/>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8" name="Freeform 23">
            <a:extLst>
              <a:ext uri="{FF2B5EF4-FFF2-40B4-BE49-F238E27FC236}">
                <a16:creationId xmlns:a16="http://schemas.microsoft.com/office/drawing/2014/main" id="{65C1615E-552E-47C2-9279-E7EEDC28D5A7}"/>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9" name="Freeform 23">
            <a:extLst>
              <a:ext uri="{FF2B5EF4-FFF2-40B4-BE49-F238E27FC236}">
                <a16:creationId xmlns:a16="http://schemas.microsoft.com/office/drawing/2014/main" id="{6C747160-DCD4-4C42-9F6D-531D666A0C6B}"/>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0" name="Freeform 23">
            <a:extLst>
              <a:ext uri="{FF2B5EF4-FFF2-40B4-BE49-F238E27FC236}">
                <a16:creationId xmlns:a16="http://schemas.microsoft.com/office/drawing/2014/main" id="{D0B76027-E5B8-4D87-B5D3-A03616A6B5A1}"/>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1" name="Freeform 23">
            <a:extLst>
              <a:ext uri="{FF2B5EF4-FFF2-40B4-BE49-F238E27FC236}">
                <a16:creationId xmlns:a16="http://schemas.microsoft.com/office/drawing/2014/main" id="{8CC64CA7-5E72-4440-9632-F751C3B6D2DD}"/>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338" name="Text Box 9"/>
          <p:cNvSpPr txBox="1">
            <a:spLocks noChangeArrowheads="1"/>
          </p:cNvSpPr>
          <p:nvPr/>
        </p:nvSpPr>
        <p:spPr bwMode="auto">
          <a:xfrm>
            <a:off x="844548" y="1295649"/>
            <a:ext cx="978795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3  </a:t>
            </a:r>
            <a:r>
              <a:rPr lang="zh-CN" altLang="en-US" sz="2800" dirty="0">
                <a:latin typeface="微软雅黑" panose="020B0503020204020204" pitchFamily="34" charset="-122"/>
                <a:ea typeface="微软雅黑" panose="020B0503020204020204" pitchFamily="34" charset="-122"/>
              </a:rPr>
              <a:t> 画出图中滑轮组提升物体最省力的绳子绕法。</a:t>
            </a:r>
            <a:endParaRPr lang="en-US" altLang="zh-CN" sz="2800" dirty="0">
              <a:latin typeface="微软雅黑" panose="020B0503020204020204" pitchFamily="34" charset="-122"/>
              <a:ea typeface="微软雅黑" panose="020B0503020204020204" pitchFamily="34" charset="-122"/>
            </a:endParaRP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3" name="矩形 12"/>
          <p:cNvSpPr/>
          <p:nvPr/>
        </p:nvSpPr>
        <p:spPr>
          <a:xfrm>
            <a:off x="771682" y="3310840"/>
            <a:ext cx="3029841" cy="1200329"/>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要求使用时最省力，则绳子的自由端应从动滑轮上绕出</a:t>
            </a:r>
            <a:endParaRPr lang="zh-CN" altLang="en-US" sz="2400" dirty="0">
              <a:solidFill>
                <a:srgbClr val="008080"/>
              </a:solidFill>
            </a:endParaRPr>
          </a:p>
        </p:txBody>
      </p:sp>
      <p:sp>
        <p:nvSpPr>
          <p:cNvPr id="20" name="Line 54"/>
          <p:cNvSpPr>
            <a:spLocks noChangeShapeType="1"/>
          </p:cNvSpPr>
          <p:nvPr/>
        </p:nvSpPr>
        <p:spPr bwMode="auto">
          <a:xfrm rot="10800000" flipH="1" flipV="1">
            <a:off x="5003869" y="2857752"/>
            <a:ext cx="0" cy="1800000"/>
          </a:xfrm>
          <a:prstGeom prst="line">
            <a:avLst/>
          </a:prstGeom>
          <a:noFill/>
          <a:ln w="19050">
            <a:solidFill>
              <a:srgbClr val="FF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21" name="Line 56"/>
          <p:cNvSpPr>
            <a:spLocks noChangeShapeType="1"/>
          </p:cNvSpPr>
          <p:nvPr/>
        </p:nvSpPr>
        <p:spPr bwMode="auto">
          <a:xfrm rot="5400000" flipH="1" flipV="1">
            <a:off x="5310228" y="4125580"/>
            <a:ext cx="906037" cy="232705"/>
          </a:xfrm>
          <a:prstGeom prst="line">
            <a:avLst/>
          </a:prstGeom>
          <a:noFill/>
          <a:ln w="19050">
            <a:solidFill>
              <a:srgbClr val="FF0000"/>
            </a:solidFill>
            <a:round/>
            <a:tailEnd type="triangle" w="sm" len="lg"/>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27" name="Line 54"/>
          <p:cNvSpPr>
            <a:spLocks noChangeShapeType="1"/>
          </p:cNvSpPr>
          <p:nvPr/>
        </p:nvSpPr>
        <p:spPr bwMode="auto">
          <a:xfrm rot="5400000">
            <a:off x="5035064" y="3445303"/>
            <a:ext cx="1114152" cy="92180"/>
          </a:xfrm>
          <a:prstGeom prst="line">
            <a:avLst/>
          </a:prstGeom>
          <a:noFill/>
          <a:ln w="19050">
            <a:solidFill>
              <a:srgbClr val="FF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nvGrpSpPr>
          <p:cNvPr id="9" name="组合 8"/>
          <p:cNvGrpSpPr/>
          <p:nvPr/>
        </p:nvGrpSpPr>
        <p:grpSpPr>
          <a:xfrm>
            <a:off x="4664245" y="2432258"/>
            <a:ext cx="1225537" cy="3196123"/>
            <a:chOff x="4664245" y="2432258"/>
            <a:chExt cx="1225537" cy="3196123"/>
          </a:xfrm>
        </p:grpSpPr>
        <p:grpSp>
          <p:nvGrpSpPr>
            <p:cNvPr id="17" name="Group 48"/>
            <p:cNvGrpSpPr/>
            <p:nvPr/>
          </p:nvGrpSpPr>
          <p:grpSpPr bwMode="auto">
            <a:xfrm flipH="1" flipV="1">
              <a:off x="4664245" y="2432258"/>
              <a:ext cx="1225537" cy="87303"/>
              <a:chOff x="7369" y="3110"/>
              <a:chExt cx="2053" cy="211"/>
            </a:xfrm>
          </p:grpSpPr>
          <p:sp>
            <p:nvSpPr>
              <p:cNvPr id="38" name="Rectangle 49" descr="浅色下对角线"/>
              <p:cNvSpPr>
                <a:spLocks noChangeArrowheads="1"/>
              </p:cNvSpPr>
              <p:nvPr/>
            </p:nvSpPr>
            <p:spPr bwMode="auto">
              <a:xfrm>
                <a:off x="7369" y="3110"/>
                <a:ext cx="2021" cy="211"/>
              </a:xfrm>
              <a:prstGeom prst="rect">
                <a:avLst/>
              </a:prstGeom>
              <a:pattFill prst="ltDnDiag">
                <a:fgClr>
                  <a:srgbClr val="000000"/>
                </a:fgClr>
                <a:bgClr>
                  <a:srgbClr val="FFFFFF"/>
                </a:bgClr>
              </a:pattFill>
              <a:ln w="9525">
                <a:solidFill>
                  <a:srgbClr val="FFFFFF"/>
                </a:solidFill>
                <a:miter lim="800000"/>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39" name="Line 50" descr="浅色下对角线"/>
              <p:cNvSpPr>
                <a:spLocks noChangeShapeType="1"/>
              </p:cNvSpPr>
              <p:nvPr/>
            </p:nvSpPr>
            <p:spPr bwMode="auto">
              <a:xfrm flipV="1">
                <a:off x="7386" y="3114"/>
                <a:ext cx="2036" cy="1"/>
              </a:xfrm>
              <a:prstGeom prst="line">
                <a:avLst/>
              </a:pr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grpSp>
          <p:nvGrpSpPr>
            <p:cNvPr id="3" name="组合 2"/>
            <p:cNvGrpSpPr/>
            <p:nvPr/>
          </p:nvGrpSpPr>
          <p:grpSpPr>
            <a:xfrm rot="5400000">
              <a:off x="5031711" y="5175954"/>
              <a:ext cx="566717" cy="338138"/>
              <a:chOff x="9406040" y="4210992"/>
              <a:chExt cx="566717" cy="338138"/>
            </a:xfrm>
          </p:grpSpPr>
          <p:sp>
            <p:nvSpPr>
              <p:cNvPr id="16" name="直接连接符 9288"/>
              <p:cNvSpPr>
                <a:spLocks noChangeShapeType="1"/>
              </p:cNvSpPr>
              <p:nvPr/>
            </p:nvSpPr>
            <p:spPr bwMode="auto">
              <a:xfrm>
                <a:off x="9406040" y="4374505"/>
                <a:ext cx="261089" cy="0"/>
              </a:xfrm>
              <a:prstGeom prst="line">
                <a:avLst/>
              </a:prstGeom>
              <a:noFill/>
              <a:ln w="19050">
                <a:solidFill>
                  <a:schemeClr val="tx1"/>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23" name="Rectangle 60"/>
              <p:cNvSpPr>
                <a:spLocks noChangeArrowheads="1"/>
              </p:cNvSpPr>
              <p:nvPr/>
            </p:nvSpPr>
            <p:spPr bwMode="auto">
              <a:xfrm>
                <a:off x="9671736" y="4210992"/>
                <a:ext cx="301021" cy="338138"/>
              </a:xfrm>
              <a:prstGeom prst="rect">
                <a:avLst/>
              </a:prstGeom>
              <a:noFill/>
              <a:ln w="19050">
                <a:solidFill>
                  <a:srgbClr val="000000"/>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grpSp>
        <p:grpSp>
          <p:nvGrpSpPr>
            <p:cNvPr id="25" name="组合 9286"/>
            <p:cNvGrpSpPr/>
            <p:nvPr/>
          </p:nvGrpSpPr>
          <p:grpSpPr bwMode="auto">
            <a:xfrm rot="5400000">
              <a:off x="5093351" y="3792379"/>
              <a:ext cx="456138" cy="447675"/>
              <a:chOff x="2599" y="3318"/>
              <a:chExt cx="297" cy="282"/>
            </a:xfrm>
          </p:grpSpPr>
          <p:sp>
            <p:nvSpPr>
              <p:cNvPr id="34" name="Oval 77"/>
              <p:cNvSpPr>
                <a:spLocks noChangeArrowheads="1"/>
              </p:cNvSpPr>
              <p:nvPr/>
            </p:nvSpPr>
            <p:spPr bwMode="auto">
              <a:xfrm rot="16200000" flipV="1">
                <a:off x="2607" y="3310"/>
                <a:ext cx="282" cy="297"/>
              </a:xfrm>
              <a:prstGeom prst="ellipse">
                <a:avLst/>
              </a:prstGeom>
              <a:solidFill>
                <a:srgbClr val="C0C0C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33" name="Oval 79"/>
              <p:cNvSpPr>
                <a:spLocks noChangeArrowheads="1"/>
              </p:cNvSpPr>
              <p:nvPr/>
            </p:nvSpPr>
            <p:spPr bwMode="auto">
              <a:xfrm rot="16200000" flipV="1">
                <a:off x="2743" y="3450"/>
                <a:ext cx="25" cy="26"/>
              </a:xfrm>
              <a:prstGeom prst="ellipse">
                <a:avLst/>
              </a:prstGeom>
              <a:solidFill>
                <a:srgbClr val="00000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grpSp>
          <p:nvGrpSpPr>
            <p:cNvPr id="26" name="组合 9286"/>
            <p:cNvGrpSpPr/>
            <p:nvPr/>
          </p:nvGrpSpPr>
          <p:grpSpPr bwMode="auto">
            <a:xfrm rot="5400000">
              <a:off x="4916601" y="2620503"/>
              <a:ext cx="779613" cy="615851"/>
              <a:chOff x="2568" y="3322"/>
              <a:chExt cx="369" cy="282"/>
            </a:xfrm>
          </p:grpSpPr>
          <p:grpSp>
            <p:nvGrpSpPr>
              <p:cNvPr id="28" name="组合 9285"/>
              <p:cNvGrpSpPr/>
              <p:nvPr/>
            </p:nvGrpSpPr>
            <p:grpSpPr bwMode="auto">
              <a:xfrm>
                <a:off x="2568" y="3322"/>
                <a:ext cx="369" cy="282"/>
                <a:chOff x="2568" y="3322"/>
                <a:chExt cx="369" cy="282"/>
              </a:xfrm>
            </p:grpSpPr>
            <p:sp>
              <p:nvSpPr>
                <p:cNvPr id="30" name="Oval 77"/>
                <p:cNvSpPr>
                  <a:spLocks noChangeArrowheads="1"/>
                </p:cNvSpPr>
                <p:nvPr/>
              </p:nvSpPr>
              <p:spPr bwMode="auto">
                <a:xfrm rot="16200000" flipV="1">
                  <a:off x="2607" y="3310"/>
                  <a:ext cx="282" cy="297"/>
                </a:xfrm>
                <a:prstGeom prst="ellipse">
                  <a:avLst/>
                </a:prstGeom>
                <a:solidFill>
                  <a:srgbClr val="C0C0C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31" name="Rectangle 78"/>
                <p:cNvSpPr>
                  <a:spLocks noChangeArrowheads="1"/>
                </p:cNvSpPr>
                <p:nvPr/>
              </p:nvSpPr>
              <p:spPr bwMode="auto">
                <a:xfrm rot="16200000" flipV="1">
                  <a:off x="2722" y="3276"/>
                  <a:ext cx="54" cy="369"/>
                </a:xfrm>
                <a:prstGeom prst="rect">
                  <a:avLst/>
                </a:prstGeom>
                <a:solidFill>
                  <a:srgbClr val="FFFFFF"/>
                </a:solidFill>
                <a:ln w="19050">
                  <a:solidFill>
                    <a:srgbClr val="000000"/>
                  </a:solidFill>
                  <a:miter lim="800000"/>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29" name="Oval 79"/>
              <p:cNvSpPr>
                <a:spLocks noChangeArrowheads="1"/>
              </p:cNvSpPr>
              <p:nvPr/>
            </p:nvSpPr>
            <p:spPr bwMode="auto">
              <a:xfrm rot="16200000" flipV="1">
                <a:off x="2743" y="3450"/>
                <a:ext cx="25" cy="26"/>
              </a:xfrm>
              <a:prstGeom prst="ellipse">
                <a:avLst/>
              </a:prstGeom>
              <a:solidFill>
                <a:srgbClr val="00000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grpSp>
          <p:nvGrpSpPr>
            <p:cNvPr id="41" name="组合 9286"/>
            <p:cNvGrpSpPr/>
            <p:nvPr/>
          </p:nvGrpSpPr>
          <p:grpSpPr bwMode="auto">
            <a:xfrm rot="5400000">
              <a:off x="4660395" y="4098633"/>
              <a:ext cx="1326821" cy="615851"/>
              <a:chOff x="2305" y="3318"/>
              <a:chExt cx="628" cy="282"/>
            </a:xfrm>
          </p:grpSpPr>
          <p:grpSp>
            <p:nvGrpSpPr>
              <p:cNvPr id="42" name="组合 9285"/>
              <p:cNvGrpSpPr/>
              <p:nvPr/>
            </p:nvGrpSpPr>
            <p:grpSpPr bwMode="auto">
              <a:xfrm>
                <a:off x="2305" y="3318"/>
                <a:ext cx="628" cy="282"/>
                <a:chOff x="2305" y="3318"/>
                <a:chExt cx="628" cy="282"/>
              </a:xfrm>
            </p:grpSpPr>
            <p:sp>
              <p:nvSpPr>
                <p:cNvPr id="44" name="Oval 77"/>
                <p:cNvSpPr>
                  <a:spLocks noChangeArrowheads="1"/>
                </p:cNvSpPr>
                <p:nvPr/>
              </p:nvSpPr>
              <p:spPr bwMode="auto">
                <a:xfrm rot="16200000" flipV="1">
                  <a:off x="2607" y="3310"/>
                  <a:ext cx="282" cy="297"/>
                </a:xfrm>
                <a:prstGeom prst="ellipse">
                  <a:avLst/>
                </a:prstGeom>
                <a:solidFill>
                  <a:srgbClr val="C0C0C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sp>
              <p:nvSpPr>
                <p:cNvPr id="45" name="Rectangle 78"/>
                <p:cNvSpPr>
                  <a:spLocks noChangeArrowheads="1"/>
                </p:cNvSpPr>
                <p:nvPr/>
              </p:nvSpPr>
              <p:spPr bwMode="auto">
                <a:xfrm rot="16200000" flipV="1">
                  <a:off x="2594" y="3148"/>
                  <a:ext cx="49" cy="628"/>
                </a:xfrm>
                <a:prstGeom prst="rect">
                  <a:avLst/>
                </a:prstGeom>
                <a:solidFill>
                  <a:srgbClr val="FFFFFF"/>
                </a:solidFill>
                <a:ln w="19050">
                  <a:solidFill>
                    <a:srgbClr val="000000"/>
                  </a:solidFill>
                  <a:miter lim="800000"/>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43" name="Oval 79"/>
              <p:cNvSpPr>
                <a:spLocks noChangeArrowheads="1"/>
              </p:cNvSpPr>
              <p:nvPr/>
            </p:nvSpPr>
            <p:spPr bwMode="auto">
              <a:xfrm rot="16200000" flipV="1">
                <a:off x="2743" y="3450"/>
                <a:ext cx="25" cy="26"/>
              </a:xfrm>
              <a:prstGeom prst="ellipse">
                <a:avLst/>
              </a:prstGeom>
              <a:solidFill>
                <a:srgbClr val="00000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46" name="Oval 79"/>
            <p:cNvSpPr>
              <a:spLocks noChangeArrowheads="1"/>
            </p:cNvSpPr>
            <p:nvPr/>
          </p:nvSpPr>
          <p:spPr bwMode="auto">
            <a:xfrm flipV="1">
              <a:off x="5277821" y="4022140"/>
              <a:ext cx="54597" cy="54932"/>
            </a:xfrm>
            <a:prstGeom prst="ellipse">
              <a:avLst/>
            </a:prstGeom>
            <a:solidFill>
              <a:srgbClr val="000000"/>
            </a:solidFill>
            <a:ln w="19050">
              <a:solidFill>
                <a:srgbClr val="000000"/>
              </a:solidFill>
              <a:round/>
            </a:ln>
          </p:spPr>
          <p:txBody>
            <a:bodyPr rot="10800000" vert="eaVert"/>
            <a:lstStyle/>
            <a:p>
              <a:endParaRPr lang="zh-CN" altLang="en-US" sz="2800">
                <a:latin typeface="微软雅黑" panose="020B0503020204020204" pitchFamily="34" charset="-122"/>
                <a:ea typeface="微软雅黑" panose="020B0503020204020204" pitchFamily="34" charset="-122"/>
              </a:endParaRPr>
            </a:p>
          </p:txBody>
        </p:sp>
      </p:grpSp>
      <p:sp>
        <p:nvSpPr>
          <p:cNvPr id="48" name="Line 54"/>
          <p:cNvSpPr>
            <a:spLocks noChangeShapeType="1"/>
          </p:cNvSpPr>
          <p:nvPr/>
        </p:nvSpPr>
        <p:spPr bwMode="auto">
          <a:xfrm rot="10800000" flipV="1">
            <a:off x="5094807" y="3296741"/>
            <a:ext cx="225817" cy="668018"/>
          </a:xfrm>
          <a:prstGeom prst="line">
            <a:avLst/>
          </a:prstGeom>
          <a:noFill/>
          <a:ln w="19050">
            <a:solidFill>
              <a:srgbClr val="FF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up)">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wipe(down)">
                                      <p:cBhvr>
                                        <p:cTn id="2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0" grpId="0" animBg="1"/>
      <p:bldP spid="21" grpId="0" animBg="1"/>
      <p:bldP spid="27" grpId="0" animBg="1"/>
      <p:bldP spid="4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bwMode="auto">
          <a:xfrm>
            <a:off x="-101600" y="404813"/>
            <a:ext cx="6629647" cy="523220"/>
            <a:chOff x="0" y="623478"/>
            <a:chExt cx="5843899" cy="459160"/>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5072238"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重点回顾：机械效率</a:t>
              </a:r>
            </a:p>
          </p:txBody>
        </p:sp>
      </p:grpSp>
      <p:sp>
        <p:nvSpPr>
          <p:cNvPr id="32" name="Text Box 4"/>
          <p:cNvSpPr txBox="1">
            <a:spLocks noChangeArrowheads="1"/>
          </p:cNvSpPr>
          <p:nvPr/>
        </p:nvSpPr>
        <p:spPr bwMode="auto">
          <a:xfrm>
            <a:off x="911424" y="1340768"/>
            <a:ext cx="10369152" cy="4950719"/>
          </a:xfrm>
          <a:prstGeom prst="rect">
            <a:avLst/>
          </a:prstGeom>
          <a:noFill/>
          <a:ln w="28575">
            <a:noFill/>
            <a:miter lim="800000"/>
          </a:ln>
          <a:extLst>
            <a:ext uri="{909E8E84-426E-40DD-AFC4-6F175D3DCCD1}">
              <a14:hiddenFill xmlns:a14="http://schemas.microsoft.com/office/drawing/2010/main">
                <a:solidFill>
                  <a:srgbClr val="FFFFFF"/>
                </a:solidFill>
              </a14:hiddenFill>
            </a:ext>
          </a:extLst>
        </p:spPr>
        <p:txBody>
          <a:bodyPr wrap="square" lIns="54000" tIns="10800" rIns="54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有用功：无论是否使用机械，必须要做的功，用Ｗ</a:t>
            </a:r>
            <a:r>
              <a:rPr lang="zh-CN" altLang="en-US" sz="2800" baseline="-25000" dirty="0">
                <a:latin typeface="微软雅黑" panose="020B0503020204020204" pitchFamily="34" charset="-122"/>
                <a:ea typeface="微软雅黑" panose="020B0503020204020204" pitchFamily="34" charset="-122"/>
              </a:rPr>
              <a:t>有</a:t>
            </a:r>
            <a:r>
              <a:rPr lang="zh-CN" altLang="en-US" sz="2800" dirty="0">
                <a:latin typeface="微软雅黑" panose="020B0503020204020204" pitchFamily="34" charset="-122"/>
                <a:ea typeface="微软雅黑" panose="020B0503020204020204" pitchFamily="34" charset="-122"/>
              </a:rPr>
              <a:t>表示。</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额外功：使用机械时，并非我们需要但又不得不做的功，用Ｗ</a:t>
            </a:r>
            <a:r>
              <a:rPr lang="zh-CN" altLang="en-US" sz="2800" baseline="-25000" dirty="0">
                <a:latin typeface="微软雅黑" panose="020B0503020204020204" pitchFamily="34" charset="-122"/>
                <a:ea typeface="微软雅黑" panose="020B0503020204020204" pitchFamily="34" charset="-122"/>
              </a:rPr>
              <a:t>额</a:t>
            </a:r>
            <a:r>
              <a:rPr lang="zh-CN" altLang="en-US" sz="2800" dirty="0">
                <a:latin typeface="微软雅黑" panose="020B0503020204020204" pitchFamily="34" charset="-122"/>
                <a:ea typeface="微软雅黑" panose="020B0503020204020204" pitchFamily="34" charset="-122"/>
              </a:rPr>
              <a:t>表示。</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总功：有用功与额外功之和是总共做的功，用Ｗ</a:t>
            </a:r>
            <a:r>
              <a:rPr lang="zh-CN" altLang="en-US" sz="2800" baseline="-25000" dirty="0">
                <a:latin typeface="微软雅黑" panose="020B0503020204020204" pitchFamily="34" charset="-122"/>
                <a:ea typeface="微软雅黑" panose="020B0503020204020204" pitchFamily="34" charset="-122"/>
              </a:rPr>
              <a:t>总</a:t>
            </a:r>
            <a:r>
              <a:rPr lang="zh-CN" altLang="en-US" sz="2800" dirty="0">
                <a:latin typeface="微软雅黑" panose="020B0503020204020204" pitchFamily="34" charset="-122"/>
                <a:ea typeface="微软雅黑" panose="020B0503020204020204" pitchFamily="34" charset="-122"/>
              </a:rPr>
              <a:t>表示，Ｗ</a:t>
            </a:r>
            <a:r>
              <a:rPr lang="zh-CN" altLang="en-US" sz="2800" baseline="-25000" dirty="0">
                <a:latin typeface="微软雅黑" panose="020B0503020204020204" pitchFamily="34" charset="-122"/>
                <a:ea typeface="微软雅黑" panose="020B0503020204020204" pitchFamily="34" charset="-122"/>
              </a:rPr>
              <a:t>总</a:t>
            </a:r>
            <a:r>
              <a:rPr lang="zh-CN" altLang="en-US" sz="2800" dirty="0">
                <a:latin typeface="微软雅黑" panose="020B0503020204020204" pitchFamily="34" charset="-122"/>
                <a:ea typeface="微软雅黑" panose="020B0503020204020204" pitchFamily="34" charset="-122"/>
              </a:rPr>
              <a:t>＝Ｗ</a:t>
            </a:r>
            <a:r>
              <a:rPr lang="zh-CN" altLang="en-US" sz="2800" baseline="-25000" dirty="0">
                <a:latin typeface="微软雅黑" panose="020B0503020204020204" pitchFamily="34" charset="-122"/>
                <a:ea typeface="微软雅黑" panose="020B0503020204020204" pitchFamily="34" charset="-122"/>
              </a:rPr>
              <a:t>有</a:t>
            </a:r>
            <a:r>
              <a:rPr lang="zh-CN" altLang="en-US" sz="2800" dirty="0">
                <a:latin typeface="微软雅黑" panose="020B0503020204020204" pitchFamily="34" charset="-122"/>
                <a:ea typeface="微软雅黑" panose="020B0503020204020204" pitchFamily="34" charset="-122"/>
              </a:rPr>
              <a:t>＋Ｗ</a:t>
            </a:r>
            <a:r>
              <a:rPr lang="zh-CN" altLang="en-US" sz="2800" baseline="-25000" dirty="0">
                <a:latin typeface="微软雅黑" panose="020B0503020204020204" pitchFamily="34" charset="-122"/>
                <a:ea typeface="微软雅黑" panose="020B0503020204020204" pitchFamily="34" charset="-122"/>
              </a:rPr>
              <a:t>额</a:t>
            </a:r>
            <a:r>
              <a:rPr lang="zh-CN" altLang="en-US" sz="2800" dirty="0">
                <a:latin typeface="微软雅黑" panose="020B0503020204020204" pitchFamily="34" charset="-122"/>
                <a:ea typeface="微软雅黑" panose="020B0503020204020204" pitchFamily="34" charset="-122"/>
              </a:rPr>
              <a:t>。</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机械效率：</a:t>
            </a:r>
            <a:r>
              <a:rPr lang="en-US" altLang="zh-CN" sz="2800" dirty="0">
                <a:latin typeface="微软雅黑" panose="020B0503020204020204" pitchFamily="34" charset="-122"/>
                <a:ea typeface="微软雅黑" panose="020B0503020204020204" pitchFamily="34" charset="-122"/>
              </a:rPr>
              <a:t>__________</a:t>
            </a:r>
            <a:r>
              <a:rPr lang="zh-CN" altLang="en-US" sz="2800" dirty="0">
                <a:latin typeface="微软雅黑" panose="020B0503020204020204" pitchFamily="34" charset="-122"/>
                <a:ea typeface="微软雅黑" panose="020B0503020204020204" pitchFamily="34" charset="-122"/>
              </a:rPr>
              <a:t>跟</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的比值。用</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表示。</a:t>
            </a:r>
          </a:p>
          <a:p>
            <a:pPr eaLnBrk="1" hangingPunct="1">
              <a:lnSpc>
                <a:spcPct val="200000"/>
              </a:lnSpc>
              <a:spcBef>
                <a:spcPts val="1200"/>
              </a:spcBef>
            </a:pPr>
            <a:r>
              <a:rPr lang="en-US" altLang="zh-CN" sz="2800" dirty="0">
                <a:latin typeface="微软雅黑" panose="020B0503020204020204" pitchFamily="34" charset="-122"/>
                <a:ea typeface="微软雅黑" panose="020B0503020204020204" pitchFamily="34" charset="-122"/>
              </a:rPr>
              <a:t>5.</a:t>
            </a:r>
            <a:r>
              <a:rPr lang="zh-CN" altLang="en-US" sz="2800" dirty="0">
                <a:latin typeface="微软雅黑" panose="020B0503020204020204" pitchFamily="34" charset="-122"/>
                <a:ea typeface="微软雅黑" panose="020B0503020204020204" pitchFamily="34" charset="-122"/>
              </a:rPr>
              <a:t>公式：</a:t>
            </a:r>
            <a:r>
              <a:rPr lang="en-US" altLang="zh-CN" sz="2800" dirty="0">
                <a:latin typeface="微软雅黑" panose="020B0503020204020204" pitchFamily="34" charset="-122"/>
                <a:ea typeface="微软雅黑" panose="020B0503020204020204" pitchFamily="34" charset="-122"/>
              </a:rPr>
              <a:t>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sp>
        <p:nvSpPr>
          <p:cNvPr id="33" name="TextBox 3"/>
          <p:cNvSpPr txBox="1"/>
          <p:nvPr/>
        </p:nvSpPr>
        <p:spPr>
          <a:xfrm>
            <a:off x="3149919" y="4581128"/>
            <a:ext cx="146382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有用功</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4" name="TextBox 3"/>
          <p:cNvSpPr txBox="1"/>
          <p:nvPr/>
        </p:nvSpPr>
        <p:spPr>
          <a:xfrm>
            <a:off x="5037322" y="4582328"/>
            <a:ext cx="129955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总功　</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5" name="TextBox 3"/>
          <p:cNvSpPr txBox="1"/>
          <p:nvPr/>
        </p:nvSpPr>
        <p:spPr>
          <a:xfrm>
            <a:off x="7968208" y="4576869"/>
            <a:ext cx="660862" cy="523220"/>
          </a:xfrm>
          <a:prstGeom prst="rect">
            <a:avLst/>
          </a:prstGeom>
          <a:noFill/>
        </p:spPr>
        <p:txBody>
          <a:bodyPr wrap="square" rtlCol="0">
            <a:spAutoFit/>
          </a:bodyPr>
          <a:lstStyle/>
          <a:p>
            <a:r>
              <a:rPr lang="zh-CN" altLang="en-US" sz="2800" i="1"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η</a:t>
            </a:r>
          </a:p>
        </p:txBody>
      </p:sp>
      <p:grpSp>
        <p:nvGrpSpPr>
          <p:cNvPr id="3" name="组合 2"/>
          <p:cNvGrpSpPr/>
          <p:nvPr/>
        </p:nvGrpSpPr>
        <p:grpSpPr>
          <a:xfrm>
            <a:off x="2502321" y="5128111"/>
            <a:ext cx="1575492" cy="1018170"/>
            <a:chOff x="5986096" y="5329634"/>
            <a:chExt cx="1575492" cy="1018170"/>
          </a:xfrm>
        </p:grpSpPr>
        <p:sp>
          <p:nvSpPr>
            <p:cNvPr id="36" name="矩形 35"/>
            <p:cNvSpPr/>
            <p:nvPr/>
          </p:nvSpPr>
          <p:spPr>
            <a:xfrm>
              <a:off x="6682009" y="5329634"/>
              <a:ext cx="879579" cy="523220"/>
            </a:xfrm>
            <a:prstGeom prst="rect">
              <a:avLst/>
            </a:prstGeom>
          </p:spPr>
          <p:txBody>
            <a:bodyPr wrap="square">
              <a:spAutoFit/>
            </a:bodyPr>
            <a:lstStyle/>
            <a:p>
              <a:r>
                <a:rPr lang="pt-BR"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W</a:t>
              </a:r>
              <a:r>
                <a:rPr lang="zh-CN" altLang="en-US" sz="2800" baseline="-25000" dirty="0">
                  <a:solidFill>
                    <a:srgbClr val="FF0000"/>
                  </a:solidFill>
                  <a:latin typeface="微软雅黑" panose="020B0503020204020204" pitchFamily="34" charset="-122"/>
                  <a:ea typeface="微软雅黑" panose="020B0503020204020204" pitchFamily="34" charset="-122"/>
                  <a:cs typeface="仿宋" panose="02010609060101010101" charset="-122"/>
                </a:rPr>
                <a:t>有</a:t>
              </a:r>
              <a:endParaRPr lang="zh-CN" altLang="en-US" sz="2800" dirty="0">
                <a:solidFill>
                  <a:srgbClr val="FF0000"/>
                </a:solidFill>
              </a:endParaRPr>
            </a:p>
          </p:txBody>
        </p:sp>
        <p:sp>
          <p:nvSpPr>
            <p:cNvPr id="37" name="矩形 36"/>
            <p:cNvSpPr/>
            <p:nvPr/>
          </p:nvSpPr>
          <p:spPr>
            <a:xfrm>
              <a:off x="6697492" y="5824584"/>
              <a:ext cx="864096"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W</a:t>
              </a:r>
              <a:r>
                <a:rPr lang="zh-CN" altLang="en-US" sz="2800" baseline="-25000" dirty="0">
                  <a:solidFill>
                    <a:srgbClr val="FF0000"/>
                  </a:solidFill>
                  <a:latin typeface="微软雅黑" panose="020B0503020204020204" pitchFamily="34" charset="-122"/>
                  <a:ea typeface="微软雅黑" panose="020B0503020204020204" pitchFamily="34" charset="-122"/>
                </a:rPr>
                <a:t>总</a:t>
              </a:r>
            </a:p>
          </p:txBody>
        </p:sp>
        <p:cxnSp>
          <p:nvCxnSpPr>
            <p:cNvPr id="38" name="直接连接符 37"/>
            <p:cNvCxnSpPr/>
            <p:nvPr/>
          </p:nvCxnSpPr>
          <p:spPr>
            <a:xfrm>
              <a:off x="6672064" y="5877272"/>
              <a:ext cx="864096"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39" name="TextBox 3"/>
            <p:cNvSpPr txBox="1"/>
            <p:nvPr/>
          </p:nvSpPr>
          <p:spPr>
            <a:xfrm>
              <a:off x="5986096" y="5577109"/>
              <a:ext cx="859962" cy="523220"/>
            </a:xfrm>
            <a:prstGeom prst="rect">
              <a:avLst/>
            </a:prstGeom>
            <a:noFill/>
          </p:spPr>
          <p:txBody>
            <a:bodyPr wrap="square" rtlCol="0">
              <a:spAutoFit/>
            </a:bodyPr>
            <a:lstStyle/>
            <a:p>
              <a:r>
                <a:rPr lang="zh-CN" altLang="en-US" sz="2800" i="1"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η</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ppt_x"/>
                                          </p:val>
                                        </p:tav>
                                        <p:tav tm="100000">
                                          <p:val>
                                            <p:strVal val="#ppt_x"/>
                                          </p:val>
                                        </p:tav>
                                      </p:tavLst>
                                    </p:anim>
                                    <p:anim calcmode="lin" valueType="num">
                                      <p:cBhvr additive="base">
                                        <p:cTn id="1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4"/>
          <p:cNvSpPr txBox="1">
            <a:spLocks noChangeArrowheads="1"/>
          </p:cNvSpPr>
          <p:nvPr/>
        </p:nvSpPr>
        <p:spPr bwMode="auto">
          <a:xfrm>
            <a:off x="1040404" y="1361226"/>
            <a:ext cx="10225136" cy="3934460"/>
          </a:xfrm>
          <a:prstGeom prst="rect">
            <a:avLst/>
          </a:prstGeom>
          <a:noFill/>
          <a:ln w="28575">
            <a:noFill/>
            <a:miter lim="800000"/>
          </a:ln>
          <a:extLst>
            <a:ext uri="{909E8E84-426E-40DD-AFC4-6F175D3DCCD1}">
              <a14:hiddenFill xmlns:a14="http://schemas.microsoft.com/office/drawing/2010/main">
                <a:solidFill>
                  <a:srgbClr val="FFFFFF"/>
                </a:solidFill>
              </a14:hiddenFill>
            </a:ext>
          </a:extLst>
        </p:spPr>
        <p:txBody>
          <a:bodyPr wrap="square" lIns="54000" tIns="10800" rIns="54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6.</a:t>
            </a:r>
            <a:r>
              <a:rPr lang="zh-CN" altLang="en-US" sz="2800" dirty="0">
                <a:latin typeface="微软雅黑" panose="020B0503020204020204" pitchFamily="34" charset="-122"/>
                <a:ea typeface="微软雅黑" panose="020B0503020204020204" pitchFamily="34" charset="-122"/>
              </a:rPr>
              <a:t>规律：使用任何机械都不可避免地要做额外功，有用功总是</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总功，所以机械效率总是</a:t>
            </a:r>
            <a:r>
              <a:rPr lang="en-US" altLang="zh-CN" sz="2800" dirty="0">
                <a:latin typeface="微软雅黑" panose="020B0503020204020204" pitchFamily="34" charset="-122"/>
                <a:ea typeface="微软雅黑" panose="020B0503020204020204" pitchFamily="34" charset="-122"/>
              </a:rPr>
              <a:t>______1</a:t>
            </a:r>
            <a:r>
              <a:rPr lang="zh-CN" altLang="en-US" sz="2800" dirty="0">
                <a:latin typeface="微软雅黑" panose="020B0503020204020204" pitchFamily="34" charset="-122"/>
                <a:ea typeface="微软雅黑" panose="020B0503020204020204" pitchFamily="34" charset="-122"/>
              </a:rPr>
              <a:t>。</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7.</a:t>
            </a:r>
            <a:r>
              <a:rPr lang="zh-CN" altLang="en-US" sz="2800" dirty="0">
                <a:latin typeface="微软雅黑" panose="020B0503020204020204" pitchFamily="34" charset="-122"/>
                <a:ea typeface="微软雅黑" panose="020B0503020204020204" pitchFamily="34" charset="-122"/>
              </a:rPr>
              <a:t>提高机械效率的方法</a:t>
            </a:r>
          </a:p>
          <a:p>
            <a:pPr eaLnBrk="1" hangingPunct="1">
              <a:lnSpc>
                <a:spcPct val="150000"/>
              </a:lnSpc>
            </a:pPr>
            <a:r>
              <a:rPr lang="zh-CN" altLang="en-US" sz="2800" dirty="0">
                <a:latin typeface="微软雅黑" panose="020B0503020204020204" pitchFamily="34" charset="-122"/>
                <a:ea typeface="微软雅黑" panose="020B0503020204020204" pitchFamily="34" charset="-122"/>
              </a:rPr>
              <a:t>滑轮组：增加物重、减小动滑轮自重、减小绳子与滑轮间的摩擦等。</a:t>
            </a:r>
          </a:p>
          <a:p>
            <a:pPr eaLnBrk="1" hangingPunct="1">
              <a:lnSpc>
                <a:spcPct val="150000"/>
              </a:lnSpc>
            </a:pPr>
            <a:r>
              <a:rPr lang="zh-CN" altLang="en-US" sz="2800" dirty="0">
                <a:latin typeface="微软雅黑" panose="020B0503020204020204" pitchFamily="34" charset="-122"/>
                <a:ea typeface="微软雅黑" panose="020B0503020204020204" pitchFamily="34" charset="-122"/>
              </a:rPr>
              <a:t>斜面：增大斜面倾斜程度、减小摩擦等 。</a:t>
            </a:r>
          </a:p>
        </p:txBody>
      </p:sp>
      <p:sp>
        <p:nvSpPr>
          <p:cNvPr id="6" name="TextBox 3"/>
          <p:cNvSpPr txBox="1"/>
          <p:nvPr/>
        </p:nvSpPr>
        <p:spPr>
          <a:xfrm>
            <a:off x="1040404" y="2060848"/>
            <a:ext cx="117730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小于　</a:t>
            </a:r>
          </a:p>
        </p:txBody>
      </p:sp>
      <p:sp>
        <p:nvSpPr>
          <p:cNvPr id="8" name="TextBox 3"/>
          <p:cNvSpPr txBox="1"/>
          <p:nvPr/>
        </p:nvSpPr>
        <p:spPr>
          <a:xfrm>
            <a:off x="6023992" y="2039227"/>
            <a:ext cx="1196112"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小于</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10153128"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  </a:t>
            </a:r>
            <a:r>
              <a:rPr lang="zh-CN" altLang="en-US" sz="2800" dirty="0">
                <a:latin typeface="微软雅黑" panose="020B0503020204020204" pitchFamily="34" charset="-122"/>
                <a:ea typeface="微软雅黑" panose="020B0503020204020204" pitchFamily="34" charset="-122"/>
              </a:rPr>
              <a:t>如图所示，用</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50N</a:t>
            </a:r>
            <a:r>
              <a:rPr lang="zh-CN" altLang="en-US" sz="2800" dirty="0">
                <a:latin typeface="微软雅黑" panose="020B0503020204020204" pitchFamily="34" charset="-122"/>
                <a:ea typeface="微软雅黑" panose="020B0503020204020204" pitchFamily="34" charset="-122"/>
              </a:rPr>
              <a:t>的力通过滑轮组水平拉重力为</a:t>
            </a:r>
            <a:r>
              <a:rPr lang="en-US" altLang="zh-CN" sz="2800" dirty="0">
                <a:latin typeface="微软雅黑" panose="020B0503020204020204" pitchFamily="34" charset="-122"/>
                <a:ea typeface="微软雅黑" panose="020B0503020204020204" pitchFamily="34" charset="-122"/>
              </a:rPr>
              <a:t>300N</a:t>
            </a:r>
            <a:r>
              <a:rPr lang="zh-CN" altLang="en-US" sz="2800" dirty="0">
                <a:latin typeface="微软雅黑" panose="020B0503020204020204" pitchFamily="34" charset="-122"/>
                <a:ea typeface="微软雅黑" panose="020B0503020204020204" pitchFamily="34" charset="-122"/>
              </a:rPr>
              <a:t>的物体，使其向左匀速运动，在这过程中拉力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做功为</a:t>
            </a:r>
            <a:r>
              <a:rPr lang="en-US" altLang="zh-CN" sz="2800" dirty="0">
                <a:latin typeface="微软雅黑" panose="020B0503020204020204" pitchFamily="34" charset="-122"/>
                <a:ea typeface="微软雅黑" panose="020B0503020204020204" pitchFamily="34" charset="-122"/>
              </a:rPr>
              <a:t>40J</a:t>
            </a:r>
            <a:r>
              <a:rPr lang="zh-CN" altLang="en-US" sz="2800" dirty="0">
                <a:latin typeface="微软雅黑" panose="020B0503020204020204" pitchFamily="34" charset="-122"/>
                <a:ea typeface="微软雅黑" panose="020B0503020204020204" pitchFamily="34" charset="-122"/>
              </a:rPr>
              <a:t>，已知物体受到水平地面的摩擦力为</a:t>
            </a:r>
            <a:r>
              <a:rPr lang="en-US" altLang="zh-CN" sz="2800" dirty="0">
                <a:latin typeface="微软雅黑" panose="020B0503020204020204" pitchFamily="34" charset="-122"/>
                <a:ea typeface="微软雅黑" panose="020B0503020204020204" pitchFamily="34" charset="-122"/>
              </a:rPr>
              <a:t>60N</a:t>
            </a:r>
            <a:r>
              <a:rPr lang="zh-CN" altLang="en-US" sz="2800" dirty="0">
                <a:latin typeface="微软雅黑" panose="020B0503020204020204" pitchFamily="34" charset="-122"/>
                <a:ea typeface="微软雅黑" panose="020B0503020204020204" pitchFamily="34" charset="-122"/>
              </a:rPr>
              <a:t>，则物体运动的距离为</a:t>
            </a:r>
            <a:r>
              <a:rPr lang="en-US" altLang="zh-CN" sz="2800" dirty="0">
                <a:latin typeface="微软雅黑" panose="020B0503020204020204" pitchFamily="34" charset="-122"/>
                <a:ea typeface="微软雅黑" panose="020B0503020204020204" pitchFamily="34" charset="-122"/>
              </a:rPr>
              <a:t>_____m</a:t>
            </a:r>
            <a:r>
              <a:rPr lang="zh-CN" altLang="en-US" sz="2800" dirty="0">
                <a:latin typeface="微软雅黑" panose="020B0503020204020204" pitchFamily="34" charset="-122"/>
                <a:ea typeface="微软雅黑" panose="020B0503020204020204" pitchFamily="34" charset="-122"/>
              </a:rPr>
              <a:t>，该滑轮组的机械效率为</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忽略绳子和动滑轮的重力</a:t>
            </a:r>
            <a:r>
              <a:rPr lang="en-US" altLang="zh-CN" sz="2800" dirty="0">
                <a:latin typeface="微软雅黑" panose="020B0503020204020204" pitchFamily="34" charset="-122"/>
                <a:ea typeface="微软雅黑" panose="020B0503020204020204" pitchFamily="34" charset="-122"/>
              </a:rPr>
              <a:t>)</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4" name="图片 -2147482233" descr="C:\Documents and Settings\Administrator\桌面\2020山西物理9.2补单片\W214.TIF"/>
          <p:cNvPicPr>
            <a:picLocks noChangeAspect="1"/>
          </p:cNvPicPr>
          <p:nvPr/>
        </p:nvPicPr>
        <p:blipFill rotWithShape="1">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l="56118" t="38452" b="15259"/>
          <a:stretch>
            <a:fillRect/>
          </a:stretch>
        </p:blipFill>
        <p:spPr>
          <a:xfrm>
            <a:off x="7968207" y="4077072"/>
            <a:ext cx="2832507" cy="1296144"/>
          </a:xfrm>
          <a:prstGeom prst="rect">
            <a:avLst/>
          </a:prstGeom>
          <a:noFill/>
          <a:ln w="9525">
            <a:noFill/>
          </a:ln>
        </p:spPr>
      </p:pic>
      <p:sp>
        <p:nvSpPr>
          <p:cNvPr id="16" name="TextBox 3"/>
          <p:cNvSpPr txBox="1"/>
          <p:nvPr/>
        </p:nvSpPr>
        <p:spPr>
          <a:xfrm>
            <a:off x="1199456" y="3284984"/>
            <a:ext cx="1177303"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0.4</a:t>
            </a:r>
            <a:r>
              <a:rPr lang="zh-CN" altLang="en-US" sz="2800" dirty="0">
                <a:solidFill>
                  <a:srgbClr val="FF0000"/>
                </a:solidFill>
                <a:latin typeface="微软雅黑" panose="020B0503020204020204" pitchFamily="34" charset="-122"/>
                <a:ea typeface="微软雅黑" panose="020B0503020204020204" pitchFamily="34" charset="-122"/>
              </a:rPr>
              <a:t>　</a:t>
            </a:r>
          </a:p>
        </p:txBody>
      </p:sp>
      <p:sp>
        <p:nvSpPr>
          <p:cNvPr id="17" name="TextBox 3"/>
          <p:cNvSpPr txBox="1"/>
          <p:nvPr/>
        </p:nvSpPr>
        <p:spPr>
          <a:xfrm>
            <a:off x="6528048" y="3284984"/>
            <a:ext cx="1196112"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sym typeface="+mn-ea"/>
              </a:rPr>
              <a:t>60%</a:t>
            </a:r>
            <a:endParaRPr lang="zh-CN" altLang="en-US" sz="2800" dirty="0">
              <a:solidFill>
                <a:srgbClr val="FF0000"/>
              </a:solidFill>
              <a:latin typeface="微软雅黑" panose="020B0503020204020204" pitchFamily="34" charset="-122"/>
              <a:ea typeface="微软雅黑" panose="020B0503020204020204" pitchFamily="34" charset="-122"/>
            </a:endParaRPr>
          </a:p>
        </p:txBody>
      </p:sp>
      <p:grpSp>
        <p:nvGrpSpPr>
          <p:cNvPr id="31" name="组合 30"/>
          <p:cNvGrpSpPr/>
          <p:nvPr/>
        </p:nvGrpSpPr>
        <p:grpSpPr>
          <a:xfrm>
            <a:off x="440250" y="4452060"/>
            <a:ext cx="6659975" cy="845383"/>
            <a:chOff x="-665835" y="5589240"/>
            <a:chExt cx="6659975" cy="845383"/>
          </a:xfrm>
        </p:grpSpPr>
        <p:sp>
          <p:nvSpPr>
            <p:cNvPr id="32" name="矩形 31"/>
            <p:cNvSpPr/>
            <p:nvPr/>
          </p:nvSpPr>
          <p:spPr>
            <a:xfrm>
              <a:off x="-665835" y="5750799"/>
              <a:ext cx="6659975" cy="461665"/>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绳子自由端移动的距离</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     =         =0.8m</a:t>
              </a:r>
            </a:p>
          </p:txBody>
        </p:sp>
        <p:sp>
          <p:nvSpPr>
            <p:cNvPr id="33" name="文本框 32"/>
            <p:cNvSpPr txBox="1"/>
            <p:nvPr/>
          </p:nvSpPr>
          <p:spPr>
            <a:xfrm>
              <a:off x="2824442" y="5589240"/>
              <a:ext cx="474810" cy="461665"/>
            </a:xfrm>
            <a:prstGeom prst="rect">
              <a:avLst/>
            </a:prstGeom>
            <a:noFill/>
          </p:spPr>
          <p:txBody>
            <a:bodyPr wrap="none" rtlCol="0">
              <a:spAutoFit/>
            </a:bodyPr>
            <a:lstStyle/>
            <a:p>
              <a:r>
                <a:rPr lang="en-US" altLang="zh-CN" sz="2400" dirty="0">
                  <a:solidFill>
                    <a:srgbClr val="008080"/>
                  </a:solidFill>
                </a:rPr>
                <a:t>W</a:t>
              </a:r>
            </a:p>
          </p:txBody>
        </p:sp>
        <p:sp>
          <p:nvSpPr>
            <p:cNvPr id="34" name="文本框 33"/>
            <p:cNvSpPr txBox="1"/>
            <p:nvPr/>
          </p:nvSpPr>
          <p:spPr>
            <a:xfrm>
              <a:off x="2843079" y="5972958"/>
              <a:ext cx="372218" cy="461665"/>
            </a:xfrm>
            <a:prstGeom prst="rect">
              <a:avLst/>
            </a:prstGeom>
            <a:noFill/>
          </p:spPr>
          <p:txBody>
            <a:bodyPr wrap="none" rtlCol="0">
              <a:spAutoFit/>
            </a:bodyPr>
            <a:lstStyle/>
            <a:p>
              <a:r>
                <a:rPr lang="en-US" altLang="zh-CN" sz="2400" dirty="0">
                  <a:solidFill>
                    <a:srgbClr val="008080"/>
                  </a:solidFill>
                </a:rPr>
                <a:t>F</a:t>
              </a:r>
            </a:p>
          </p:txBody>
        </p:sp>
        <p:cxnSp>
          <p:nvCxnSpPr>
            <p:cNvPr id="35" name="直接连接符 34"/>
            <p:cNvCxnSpPr/>
            <p:nvPr/>
          </p:nvCxnSpPr>
          <p:spPr>
            <a:xfrm>
              <a:off x="2841173" y="6002706"/>
              <a:ext cx="36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sp>
          <p:nvSpPr>
            <p:cNvPr id="36" name="文本框 35"/>
            <p:cNvSpPr txBox="1"/>
            <p:nvPr/>
          </p:nvSpPr>
          <p:spPr>
            <a:xfrm>
              <a:off x="3614622" y="5589240"/>
              <a:ext cx="721234" cy="461665"/>
            </a:xfrm>
            <a:prstGeom prst="rect">
              <a:avLst/>
            </a:prstGeom>
            <a:noFill/>
          </p:spPr>
          <p:txBody>
            <a:bodyPr wrap="square" rtlCol="0">
              <a:spAutoFit/>
            </a:bodyPr>
            <a:lstStyle/>
            <a:p>
              <a:r>
                <a:rPr lang="en-US" altLang="zh-CN" sz="2400" dirty="0">
                  <a:solidFill>
                    <a:srgbClr val="008080"/>
                  </a:solidFill>
                </a:rPr>
                <a:t>40J</a:t>
              </a:r>
            </a:p>
          </p:txBody>
        </p:sp>
        <p:sp>
          <p:nvSpPr>
            <p:cNvPr id="37" name="文本框 36"/>
            <p:cNvSpPr txBox="1"/>
            <p:nvPr/>
          </p:nvSpPr>
          <p:spPr>
            <a:xfrm>
              <a:off x="3553478" y="5935838"/>
              <a:ext cx="750526" cy="461665"/>
            </a:xfrm>
            <a:prstGeom prst="rect">
              <a:avLst/>
            </a:prstGeom>
            <a:noFill/>
          </p:spPr>
          <p:txBody>
            <a:bodyPr wrap="none" rtlCol="0">
              <a:spAutoFit/>
            </a:bodyPr>
            <a:lstStyle/>
            <a:p>
              <a:r>
                <a:rPr lang="en-US" altLang="zh-CN" sz="2400" dirty="0">
                  <a:solidFill>
                    <a:srgbClr val="008080"/>
                  </a:solidFill>
                </a:rPr>
                <a:t>50N</a:t>
              </a:r>
            </a:p>
          </p:txBody>
        </p:sp>
        <p:cxnSp>
          <p:nvCxnSpPr>
            <p:cNvPr id="38" name="直接连接符 37"/>
            <p:cNvCxnSpPr/>
            <p:nvPr/>
          </p:nvCxnSpPr>
          <p:spPr>
            <a:xfrm>
              <a:off x="3519386" y="6032454"/>
              <a:ext cx="72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39" name="组合 38"/>
          <p:cNvGrpSpPr/>
          <p:nvPr/>
        </p:nvGrpSpPr>
        <p:grpSpPr>
          <a:xfrm>
            <a:off x="466129" y="5081747"/>
            <a:ext cx="6659975" cy="845383"/>
            <a:chOff x="144582" y="5589240"/>
            <a:chExt cx="6659975" cy="845383"/>
          </a:xfrm>
        </p:grpSpPr>
        <p:sp>
          <p:nvSpPr>
            <p:cNvPr id="40" name="矩形 39"/>
            <p:cNvSpPr/>
            <p:nvPr/>
          </p:nvSpPr>
          <p:spPr>
            <a:xfrm>
              <a:off x="144582" y="5750799"/>
              <a:ext cx="6659975" cy="461665"/>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物体移动的距离</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     s=0.4m</a:t>
              </a:r>
            </a:p>
          </p:txBody>
        </p:sp>
        <p:sp>
          <p:nvSpPr>
            <p:cNvPr id="41" name="文本框 40"/>
            <p:cNvSpPr txBox="1"/>
            <p:nvPr/>
          </p:nvSpPr>
          <p:spPr>
            <a:xfrm>
              <a:off x="2824442" y="5589240"/>
              <a:ext cx="356188" cy="461665"/>
            </a:xfrm>
            <a:prstGeom prst="rect">
              <a:avLst/>
            </a:prstGeom>
            <a:noFill/>
          </p:spPr>
          <p:txBody>
            <a:bodyPr wrap="none" rtlCol="0">
              <a:spAutoFit/>
            </a:bodyPr>
            <a:lstStyle/>
            <a:p>
              <a:r>
                <a:rPr lang="en-US" altLang="zh-CN" sz="2400" dirty="0">
                  <a:solidFill>
                    <a:srgbClr val="008080"/>
                  </a:solidFill>
                </a:rPr>
                <a:t>1</a:t>
              </a:r>
            </a:p>
          </p:txBody>
        </p:sp>
        <p:sp>
          <p:nvSpPr>
            <p:cNvPr id="42" name="文本框 41"/>
            <p:cNvSpPr txBox="1"/>
            <p:nvPr/>
          </p:nvSpPr>
          <p:spPr>
            <a:xfrm>
              <a:off x="2843079" y="5972958"/>
              <a:ext cx="356188" cy="461665"/>
            </a:xfrm>
            <a:prstGeom prst="rect">
              <a:avLst/>
            </a:prstGeom>
            <a:noFill/>
          </p:spPr>
          <p:txBody>
            <a:bodyPr wrap="none" rtlCol="0">
              <a:spAutoFit/>
            </a:bodyPr>
            <a:lstStyle/>
            <a:p>
              <a:r>
                <a:rPr lang="en-US" altLang="zh-CN" sz="2400" dirty="0">
                  <a:solidFill>
                    <a:srgbClr val="008080"/>
                  </a:solidFill>
                </a:rPr>
                <a:t>2</a:t>
              </a:r>
            </a:p>
          </p:txBody>
        </p:sp>
        <p:cxnSp>
          <p:nvCxnSpPr>
            <p:cNvPr id="43" name="直接连接符 42"/>
            <p:cNvCxnSpPr/>
            <p:nvPr/>
          </p:nvCxnSpPr>
          <p:spPr>
            <a:xfrm>
              <a:off x="2841173" y="6002706"/>
              <a:ext cx="360000" cy="0"/>
            </a:xfrm>
            <a:prstGeom prst="line">
              <a:avLst/>
            </a:prstGeom>
            <a:ln w="2540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448212" y="5842131"/>
            <a:ext cx="7275830" cy="899429"/>
            <a:chOff x="448212" y="5842131"/>
            <a:chExt cx="7275830" cy="899429"/>
          </a:xfrm>
        </p:grpSpPr>
        <p:grpSp>
          <p:nvGrpSpPr>
            <p:cNvPr id="23" name="组合 22"/>
            <p:cNvGrpSpPr/>
            <p:nvPr/>
          </p:nvGrpSpPr>
          <p:grpSpPr>
            <a:xfrm>
              <a:off x="448212" y="5866530"/>
              <a:ext cx="7275830" cy="875030"/>
              <a:chOff x="8558" y="2567"/>
              <a:chExt cx="11458" cy="1378"/>
            </a:xfrm>
          </p:grpSpPr>
          <p:sp>
            <p:nvSpPr>
              <p:cNvPr id="24" name="矩形 67614"/>
              <p:cNvSpPr>
                <a:spLocks noChangeArrowheads="1"/>
              </p:cNvSpPr>
              <p:nvPr/>
            </p:nvSpPr>
            <p:spPr bwMode="auto">
              <a:xfrm>
                <a:off x="8558" y="2801"/>
                <a:ext cx="4405" cy="727"/>
              </a:xfrm>
              <a:prstGeom prst="rect">
                <a:avLst/>
              </a:prstGeom>
              <a:noFill/>
              <a:ln w="25400">
                <a:noFill/>
                <a:miter lim="800000"/>
              </a:ln>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rPr>
                  <a:t>滑轮组的机械效率：</a:t>
                </a:r>
              </a:p>
            </p:txBody>
          </p:sp>
          <p:grpSp>
            <p:nvGrpSpPr>
              <p:cNvPr id="25" name="组合 24"/>
              <p:cNvGrpSpPr/>
              <p:nvPr/>
            </p:nvGrpSpPr>
            <p:grpSpPr>
              <a:xfrm>
                <a:off x="12754" y="2567"/>
                <a:ext cx="7262" cy="1378"/>
                <a:chOff x="12754" y="2567"/>
                <a:chExt cx="7262" cy="1378"/>
              </a:xfrm>
            </p:grpSpPr>
            <p:sp>
              <p:nvSpPr>
                <p:cNvPr id="26" name="文本框 25"/>
                <p:cNvSpPr txBox="1">
                  <a:spLocks noChangeArrowheads="1"/>
                </p:cNvSpPr>
                <p:nvPr/>
              </p:nvSpPr>
              <p:spPr bwMode="auto">
                <a:xfrm>
                  <a:off x="12754" y="2783"/>
                  <a:ext cx="7262" cy="727"/>
                </a:xfrm>
                <a:prstGeom prst="rect">
                  <a:avLst/>
                </a:prstGeom>
                <a:noFill/>
                <a:ln w="9525">
                  <a:noFill/>
                  <a:miter lim="800000"/>
                </a:ln>
              </p:spPr>
              <p:txBody>
                <a:bodyPr wrap="square">
                  <a:spAutoFit/>
                </a:bodyPr>
                <a:lstStyle/>
                <a:p>
                  <a:r>
                    <a:rPr lang="en-US" altLang="zh-CN" sz="2400" i="1" dirty="0">
                      <a:solidFill>
                        <a:srgbClr val="008080"/>
                      </a:solidFill>
                      <a:latin typeface="微软雅黑" panose="020B0503020204020204" pitchFamily="34" charset="-122"/>
                      <a:ea typeface="微软雅黑" panose="020B0503020204020204" pitchFamily="34" charset="-122"/>
                    </a:rPr>
                    <a:t>η</a:t>
                  </a:r>
                  <a:r>
                    <a:rPr lang="zh-CN" altLang="en-US" sz="2400" dirty="0">
                      <a:solidFill>
                        <a:srgbClr val="008080"/>
                      </a:solidFill>
                      <a:latin typeface="微软雅黑" panose="020B0503020204020204" pitchFamily="34" charset="-122"/>
                      <a:ea typeface="微软雅黑" panose="020B0503020204020204" pitchFamily="34" charset="-122"/>
                    </a:rPr>
                    <a:t>＝          </a:t>
                  </a:r>
                  <a:r>
                    <a:rPr lang="en-US" altLang="zh-CN" sz="2400" dirty="0">
                      <a:solidFill>
                        <a:srgbClr val="008080"/>
                      </a:solidFill>
                      <a:latin typeface="微软雅黑" panose="020B0503020204020204" pitchFamily="34" charset="-122"/>
                      <a:ea typeface="微软雅黑" panose="020B0503020204020204" pitchFamily="34" charset="-122"/>
                    </a:rPr>
                    <a:t>=                =60%</a:t>
                  </a:r>
                  <a:r>
                    <a:rPr lang="zh-CN" altLang="en-US" sz="2400" dirty="0">
                      <a:solidFill>
                        <a:srgbClr val="008080"/>
                      </a:solidFill>
                      <a:latin typeface="微软雅黑" panose="020B0503020204020204" pitchFamily="34" charset="-122"/>
                      <a:ea typeface="微软雅黑" panose="020B0503020204020204" pitchFamily="34" charset="-122"/>
                    </a:rPr>
                    <a:t>　　　　　　　　　　</a:t>
                  </a:r>
                </a:p>
              </p:txBody>
            </p:sp>
            <p:grpSp>
              <p:nvGrpSpPr>
                <p:cNvPr id="27" name="组合 66586"/>
                <p:cNvGrpSpPr/>
                <p:nvPr/>
              </p:nvGrpSpPr>
              <p:grpSpPr bwMode="auto">
                <a:xfrm>
                  <a:off x="13874" y="2567"/>
                  <a:ext cx="1127" cy="1378"/>
                  <a:chOff x="2082" y="2316"/>
                  <a:chExt cx="338" cy="551"/>
                </a:xfrm>
              </p:grpSpPr>
              <p:sp>
                <p:nvSpPr>
                  <p:cNvPr id="28" name="直接连接符 66576"/>
                  <p:cNvSpPr>
                    <a:spLocks noChangeShapeType="1"/>
                  </p:cNvSpPr>
                  <p:nvPr/>
                </p:nvSpPr>
                <p:spPr bwMode="auto">
                  <a:xfrm>
                    <a:off x="2082" y="2576"/>
                    <a:ext cx="338" cy="0"/>
                  </a:xfrm>
                  <a:prstGeom prst="line">
                    <a:avLst/>
                  </a:prstGeom>
                  <a:noFill/>
                  <a:ln w="25400">
                    <a:solidFill>
                      <a:srgbClr val="008080"/>
                    </a:solidFill>
                    <a:round/>
                  </a:ln>
                </p:spPr>
                <p:txBody>
                  <a:bodyPr/>
                  <a:lstStyle/>
                  <a:p>
                    <a:endParaRPr lang="zh-CN" altLang="en-US" sz="2400">
                      <a:solidFill>
                        <a:srgbClr val="008080"/>
                      </a:solidFill>
                      <a:latin typeface="微软雅黑" panose="020B0503020204020204" pitchFamily="34" charset="-122"/>
                      <a:ea typeface="微软雅黑" panose="020B0503020204020204" pitchFamily="34" charset="-122"/>
                    </a:endParaRPr>
                  </a:p>
                </p:txBody>
              </p:sp>
              <p:sp>
                <p:nvSpPr>
                  <p:cNvPr id="29" name="文本框 66577"/>
                  <p:cNvSpPr txBox="1">
                    <a:spLocks noChangeArrowheads="1"/>
                  </p:cNvSpPr>
                  <p:nvPr/>
                </p:nvSpPr>
                <p:spPr bwMode="auto">
                  <a:xfrm>
                    <a:off x="2155" y="2316"/>
                    <a:ext cx="138" cy="291"/>
                  </a:xfrm>
                  <a:prstGeom prst="rect">
                    <a:avLst/>
                  </a:prstGeom>
                  <a:noFill/>
                  <a:ln w="9525">
                    <a:noFill/>
                    <a:miter lim="800000"/>
                  </a:ln>
                </p:spPr>
                <p:txBody>
                  <a:bodyPr wrap="none">
                    <a:spAutoFit/>
                  </a:bodyPr>
                  <a:lstStyle/>
                  <a:p>
                    <a:r>
                      <a:rPr lang="en-US" sz="2400" i="1" dirty="0">
                        <a:solidFill>
                          <a:srgbClr val="008080"/>
                        </a:solidFill>
                        <a:latin typeface="微软雅黑" panose="020B0503020204020204" pitchFamily="34" charset="-122"/>
                        <a:ea typeface="微软雅黑" panose="020B0503020204020204" pitchFamily="34" charset="-122"/>
                      </a:rPr>
                      <a:t>f</a:t>
                    </a:r>
                    <a:endParaRPr lang="en-US" sz="2400" i="1" baseline="-25000" dirty="0">
                      <a:solidFill>
                        <a:srgbClr val="008080"/>
                      </a:solidFill>
                      <a:latin typeface="微软雅黑" panose="020B0503020204020204" pitchFamily="34" charset="-122"/>
                      <a:ea typeface="微软雅黑" panose="020B0503020204020204" pitchFamily="34" charset="-122"/>
                    </a:endParaRPr>
                  </a:p>
                </p:txBody>
              </p:sp>
              <p:sp>
                <p:nvSpPr>
                  <p:cNvPr id="30" name="文本框 66578"/>
                  <p:cNvSpPr txBox="1">
                    <a:spLocks noChangeArrowheads="1"/>
                  </p:cNvSpPr>
                  <p:nvPr/>
                </p:nvSpPr>
                <p:spPr bwMode="auto">
                  <a:xfrm>
                    <a:off x="2111" y="2576"/>
                    <a:ext cx="254" cy="291"/>
                  </a:xfrm>
                  <a:prstGeom prst="rect">
                    <a:avLst/>
                  </a:prstGeom>
                  <a:noFill/>
                  <a:ln w="9525">
                    <a:noFill/>
                    <a:miter lim="800000"/>
                  </a:ln>
                </p:spPr>
                <p:txBody>
                  <a:bodyPr wrap="none">
                    <a:spAutoFit/>
                  </a:bodyPr>
                  <a:lstStyle/>
                  <a:p>
                    <a:r>
                      <a:rPr lang="en-US" altLang="zh-CN" sz="2400" i="1" dirty="0" err="1">
                        <a:solidFill>
                          <a:srgbClr val="008080"/>
                        </a:solidFill>
                        <a:latin typeface="微软雅黑" panose="020B0503020204020204" pitchFamily="34" charset="-122"/>
                        <a:ea typeface="微软雅黑" panose="020B0503020204020204" pitchFamily="34" charset="-122"/>
                      </a:rPr>
                      <a:t>Fn</a:t>
                    </a:r>
                    <a:endParaRPr lang="en-US" altLang="zh-CN" sz="2400" i="1" baseline="-25000" dirty="0">
                      <a:solidFill>
                        <a:srgbClr val="008080"/>
                      </a:solidFill>
                      <a:latin typeface="微软雅黑" panose="020B0503020204020204" pitchFamily="34" charset="-122"/>
                      <a:ea typeface="微软雅黑" panose="020B0503020204020204" pitchFamily="34" charset="-122"/>
                    </a:endParaRPr>
                  </a:p>
                </p:txBody>
              </p:sp>
            </p:grpSp>
          </p:grpSp>
        </p:grpSp>
        <p:sp>
          <p:nvSpPr>
            <p:cNvPr id="47" name="文本框 66577"/>
            <p:cNvSpPr txBox="1">
              <a:spLocks noChangeArrowheads="1"/>
            </p:cNvSpPr>
            <p:nvPr/>
          </p:nvSpPr>
          <p:spPr bwMode="auto">
            <a:xfrm>
              <a:off x="5070708" y="5842131"/>
              <a:ext cx="797013" cy="461665"/>
            </a:xfrm>
            <a:prstGeom prst="rect">
              <a:avLst/>
            </a:prstGeom>
            <a:noFill/>
            <a:ln w="9525">
              <a:noFill/>
              <a:miter lim="800000"/>
            </a:ln>
          </p:spPr>
          <p:txBody>
            <a:bodyPr wrap="none">
              <a:spAutoFit/>
            </a:bodyPr>
            <a:lstStyle/>
            <a:p>
              <a:r>
                <a:rPr lang="en-US" sz="2400" dirty="0">
                  <a:solidFill>
                    <a:srgbClr val="008080"/>
                  </a:solidFill>
                  <a:latin typeface="微软雅黑" panose="020B0503020204020204" pitchFamily="34" charset="-122"/>
                  <a:ea typeface="微软雅黑" panose="020B0503020204020204" pitchFamily="34" charset="-122"/>
                </a:rPr>
                <a:t>60N</a:t>
              </a:r>
              <a:endParaRPr 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48" name="文本框 66578"/>
            <p:cNvSpPr txBox="1">
              <a:spLocks noChangeArrowheads="1"/>
            </p:cNvSpPr>
            <p:nvPr/>
          </p:nvSpPr>
          <p:spPr bwMode="auto">
            <a:xfrm>
              <a:off x="4838128" y="6218164"/>
              <a:ext cx="1205779" cy="461665"/>
            </a:xfrm>
            <a:prstGeom prst="rect">
              <a:avLst/>
            </a:prstGeom>
            <a:noFill/>
            <a:ln w="9525">
              <a:noFill/>
              <a:miter lim="800000"/>
            </a:ln>
          </p:spPr>
          <p:txBody>
            <a:bodyPr wrap="non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50N×2</a:t>
              </a:r>
              <a:endParaRPr lang="en-US" altLang="zh-CN" sz="2400" baseline="-25000" dirty="0">
                <a:solidFill>
                  <a:srgbClr val="008080"/>
                </a:solidFill>
                <a:latin typeface="微软雅黑" panose="020B0503020204020204" pitchFamily="34" charset="-122"/>
                <a:ea typeface="微软雅黑" panose="020B0503020204020204" pitchFamily="34" charset="-122"/>
              </a:endParaRPr>
            </a:p>
          </p:txBody>
        </p:sp>
        <p:sp>
          <p:nvSpPr>
            <p:cNvPr id="49" name="直接连接符 66576"/>
            <p:cNvSpPr>
              <a:spLocks noChangeShapeType="1"/>
            </p:cNvSpPr>
            <p:nvPr/>
          </p:nvSpPr>
          <p:spPr bwMode="auto">
            <a:xfrm>
              <a:off x="4883790" y="6267394"/>
              <a:ext cx="1260000" cy="0"/>
            </a:xfrm>
            <a:prstGeom prst="line">
              <a:avLst/>
            </a:prstGeom>
            <a:noFill/>
            <a:ln w="25400">
              <a:solidFill>
                <a:srgbClr val="008080"/>
              </a:solidFill>
              <a:round/>
            </a:ln>
          </p:spPr>
          <p:txBody>
            <a:bodyPr/>
            <a:lstStyle/>
            <a:p>
              <a:endParaRPr lang="zh-CN" altLang="en-US" sz="2400">
                <a:solidFill>
                  <a:srgbClr val="008080"/>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500"/>
                                        <p:tgtEl>
                                          <p:spTgt spid="3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500" fill="hold"/>
                                        <p:tgtEl>
                                          <p:spTgt spid="17"/>
                                        </p:tgtEl>
                                        <p:attrNameLst>
                                          <p:attrName>ppt_x</p:attrName>
                                        </p:attrNameLst>
                                      </p:cBhvr>
                                      <p:tavLst>
                                        <p:tav tm="0">
                                          <p:val>
                                            <p:strVal val="#ppt_x"/>
                                          </p:val>
                                        </p:tav>
                                        <p:tav tm="100000">
                                          <p:val>
                                            <p:strVal val="#ppt_x"/>
                                          </p:val>
                                        </p:tav>
                                      </p:tavLst>
                                    </p:anim>
                                    <p:anim calcmode="lin" valueType="num">
                                      <p:cBhvr additive="base">
                                        <p:cTn id="29"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在在斜面上将一个重</a:t>
            </a:r>
            <a:r>
              <a:rPr lang="en-US" altLang="zh-CN" sz="2800" dirty="0">
                <a:latin typeface="微软雅黑" panose="020B0503020204020204" pitchFamily="34" charset="-122"/>
                <a:ea typeface="微软雅黑" panose="020B0503020204020204" pitchFamily="34" charset="-122"/>
              </a:rPr>
              <a:t>600N</a:t>
            </a:r>
            <a:r>
              <a:rPr lang="zh-CN" altLang="en-US" sz="2800" dirty="0">
                <a:latin typeface="微软雅黑" panose="020B0503020204020204" pitchFamily="34" charset="-122"/>
                <a:ea typeface="微软雅黑" panose="020B0503020204020204" pitchFamily="34" charset="-122"/>
              </a:rPr>
              <a:t>的物体匀速拉到高处，沿斜面向上的拉力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400N</a:t>
            </a:r>
            <a:r>
              <a:rPr lang="zh-CN" altLang="en-US" sz="2800" dirty="0">
                <a:latin typeface="微软雅黑" panose="020B0503020204020204" pitchFamily="34" charset="-122"/>
                <a:ea typeface="微软雅黑" panose="020B0503020204020204" pitchFamily="34" charset="-122"/>
              </a:rPr>
              <a:t>，拉动的距离</a:t>
            </a:r>
            <a:r>
              <a:rPr lang="en-US" altLang="zh-CN" sz="2800" dirty="0">
                <a:latin typeface="微软雅黑" panose="020B0503020204020204" pitchFamily="34" charset="-122"/>
                <a:ea typeface="微软雅黑" panose="020B0503020204020204" pitchFamily="34" charset="-122"/>
              </a:rPr>
              <a:t>s</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4.5m</a:t>
            </a:r>
            <a:r>
              <a:rPr lang="zh-CN" altLang="en-US" sz="2800" dirty="0">
                <a:latin typeface="微软雅黑" panose="020B0503020204020204" pitchFamily="34" charset="-122"/>
                <a:ea typeface="微软雅黑" panose="020B0503020204020204" pitchFamily="34" charset="-122"/>
              </a:rPr>
              <a:t>，提升高度</a:t>
            </a:r>
            <a:r>
              <a:rPr lang="en-US" altLang="zh-CN" sz="2800" dirty="0">
                <a:latin typeface="微软雅黑" panose="020B0503020204020204" pitchFamily="34" charset="-122"/>
                <a:ea typeface="微软雅黑" panose="020B0503020204020204" pitchFamily="34" charset="-122"/>
              </a:rPr>
              <a:t>h</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1.8m</a:t>
            </a:r>
            <a:r>
              <a:rPr lang="zh-CN" altLang="en-US" sz="2800" dirty="0">
                <a:latin typeface="微软雅黑" panose="020B0503020204020204" pitchFamily="34" charset="-122"/>
                <a:ea typeface="微软雅黑" panose="020B0503020204020204" pitchFamily="34" charset="-122"/>
              </a:rPr>
              <a:t>，所用时间</a:t>
            </a:r>
            <a:r>
              <a:rPr lang="en-US" altLang="zh-CN" sz="2800" dirty="0">
                <a:latin typeface="微软雅黑" panose="020B0503020204020204" pitchFamily="34" charset="-122"/>
                <a:ea typeface="微软雅黑" panose="020B0503020204020204" pitchFamily="34" charset="-122"/>
              </a:rPr>
              <a:t>t</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30s</a:t>
            </a:r>
            <a:r>
              <a:rPr lang="zh-CN" altLang="en-US" sz="2800" dirty="0">
                <a:latin typeface="微软雅黑" panose="020B0503020204020204" pitchFamily="34" charset="-122"/>
                <a:ea typeface="微软雅黑" panose="020B0503020204020204" pitchFamily="34" charset="-122"/>
              </a:rPr>
              <a:t>。则拉力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做功的机械效率为</a:t>
            </a:r>
            <a:r>
              <a:rPr lang="en-US" altLang="zh-CN" sz="2800" dirty="0">
                <a:latin typeface="微软雅黑" panose="020B0503020204020204" pitchFamily="34" charset="-122"/>
                <a:ea typeface="微软雅黑" panose="020B0503020204020204" pitchFamily="34" charset="-122"/>
              </a:rPr>
              <a:t>_______</a:t>
            </a:r>
            <a:r>
              <a:rPr lang="zh-CN" altLang="en-US" sz="2800" dirty="0">
                <a:latin typeface="微软雅黑" panose="020B0503020204020204" pitchFamily="34" charset="-122"/>
                <a:ea typeface="微软雅黑" panose="020B0503020204020204" pitchFamily="34" charset="-122"/>
              </a:rPr>
              <a:t>，此过程中物体受到的摩擦力为</a:t>
            </a:r>
            <a:r>
              <a:rPr lang="en-US" altLang="zh-CN" sz="2800" dirty="0">
                <a:latin typeface="微软雅黑" panose="020B0503020204020204" pitchFamily="34" charset="-122"/>
                <a:ea typeface="微软雅黑" panose="020B0503020204020204" pitchFamily="34" charset="-122"/>
              </a:rPr>
              <a:t>_______N</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1" name="矩形 2"/>
          <p:cNvSpPr>
            <a:spLocks noChangeArrowheads="1"/>
          </p:cNvSpPr>
          <p:nvPr/>
        </p:nvSpPr>
        <p:spPr bwMode="auto">
          <a:xfrm>
            <a:off x="3039076" y="244860"/>
            <a:ext cx="66964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拉力所做的总功</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rPr>
              <a:t>总</a:t>
            </a:r>
            <a:r>
              <a:rPr lang="en-US" altLang="zh-CN" sz="2400" dirty="0">
                <a:solidFill>
                  <a:srgbClr val="008080"/>
                </a:solidFill>
                <a:latin typeface="微软雅黑" panose="020B0503020204020204" pitchFamily="34" charset="-122"/>
                <a:ea typeface="微软雅黑" panose="020B0503020204020204" pitchFamily="34" charset="-122"/>
              </a:rPr>
              <a:t>=Fs=400N×4.5m=1800J</a:t>
            </a:r>
            <a:endParaRPr lang="zh-CN" altLang="en-US" sz="2400" dirty="0">
              <a:solidFill>
                <a:srgbClr val="008080"/>
              </a:solidFill>
              <a:latin typeface="微软雅黑" panose="020B0503020204020204" pitchFamily="34" charset="-122"/>
              <a:ea typeface="微软雅黑" panose="020B0503020204020204" pitchFamily="34" charset="-122"/>
            </a:endParaRPr>
          </a:p>
        </p:txBody>
      </p:sp>
      <p:pic>
        <p:nvPicPr>
          <p:cNvPr id="21" name="Picture 7" descr="Z50"/>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7834479" y="3654516"/>
            <a:ext cx="3854293" cy="1106060"/>
          </a:xfrm>
          <a:prstGeom prst="rect">
            <a:avLst/>
          </a:prstGeom>
          <a:noFill/>
          <a:ln w="9525">
            <a:noFill/>
            <a:miter lim="800000"/>
            <a:headEnd/>
            <a:tailEnd/>
          </a:ln>
        </p:spPr>
      </p:pic>
      <p:sp>
        <p:nvSpPr>
          <p:cNvPr id="22" name="矩形 2"/>
          <p:cNvSpPr>
            <a:spLocks noChangeArrowheads="1"/>
          </p:cNvSpPr>
          <p:nvPr/>
        </p:nvSpPr>
        <p:spPr bwMode="auto">
          <a:xfrm>
            <a:off x="3039076" y="834261"/>
            <a:ext cx="9715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克服重力做的有用功</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rPr>
              <a:t>有</a:t>
            </a:r>
            <a:r>
              <a:rPr lang="en-US" altLang="zh-CN" sz="2400" dirty="0">
                <a:solidFill>
                  <a:srgbClr val="008080"/>
                </a:solidFill>
                <a:latin typeface="微软雅黑" panose="020B0503020204020204" pitchFamily="34" charset="-122"/>
                <a:ea typeface="微软雅黑" panose="020B0503020204020204" pitchFamily="34" charset="-122"/>
              </a:rPr>
              <a:t>=</a:t>
            </a:r>
            <a:r>
              <a:rPr lang="en-US" altLang="zh-CN" sz="2400" dirty="0" err="1">
                <a:solidFill>
                  <a:srgbClr val="008080"/>
                </a:solidFill>
                <a:latin typeface="微软雅黑" panose="020B0503020204020204" pitchFamily="34" charset="-122"/>
                <a:ea typeface="微软雅黑" panose="020B0503020204020204" pitchFamily="34" charset="-122"/>
              </a:rPr>
              <a:t>Gh</a:t>
            </a:r>
            <a:r>
              <a:rPr lang="en-US" altLang="zh-CN" sz="2400" dirty="0">
                <a:solidFill>
                  <a:srgbClr val="008080"/>
                </a:solidFill>
                <a:latin typeface="微软雅黑" panose="020B0503020204020204" pitchFamily="34" charset="-122"/>
                <a:ea typeface="微软雅黑" panose="020B0503020204020204" pitchFamily="34" charset="-122"/>
              </a:rPr>
              <a:t>=600N×1.8m=1080J</a:t>
            </a:r>
            <a:endParaRPr lang="zh-CN" altLang="en-US" sz="2400" dirty="0">
              <a:solidFill>
                <a:srgbClr val="008080"/>
              </a:solidFill>
              <a:latin typeface="微软雅黑" panose="020B0503020204020204" pitchFamily="34" charset="-122"/>
              <a:ea typeface="微软雅黑" panose="020B0503020204020204" pitchFamily="34" charset="-122"/>
            </a:endParaRPr>
          </a:p>
        </p:txBody>
      </p:sp>
      <p:grpSp>
        <p:nvGrpSpPr>
          <p:cNvPr id="9" name="组合 8"/>
          <p:cNvGrpSpPr/>
          <p:nvPr/>
        </p:nvGrpSpPr>
        <p:grpSpPr>
          <a:xfrm>
            <a:off x="271149" y="3951996"/>
            <a:ext cx="9715375" cy="996734"/>
            <a:chOff x="271149" y="3951996"/>
            <a:chExt cx="9715375" cy="996734"/>
          </a:xfrm>
        </p:grpSpPr>
        <p:grpSp>
          <p:nvGrpSpPr>
            <p:cNvPr id="2" name="组合 1"/>
            <p:cNvGrpSpPr/>
            <p:nvPr/>
          </p:nvGrpSpPr>
          <p:grpSpPr>
            <a:xfrm>
              <a:off x="271149" y="3951996"/>
              <a:ext cx="9715375" cy="956615"/>
              <a:chOff x="271149" y="3951996"/>
              <a:chExt cx="9715375" cy="956615"/>
            </a:xfrm>
          </p:grpSpPr>
          <p:sp>
            <p:nvSpPr>
              <p:cNvPr id="23" name="矩形 2"/>
              <p:cNvSpPr>
                <a:spLocks noChangeArrowheads="1"/>
              </p:cNvSpPr>
              <p:nvPr/>
            </p:nvSpPr>
            <p:spPr bwMode="auto">
              <a:xfrm>
                <a:off x="271149" y="4205545"/>
                <a:ext cx="9715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斜面的机械效率</a:t>
                </a:r>
              </a:p>
            </p:txBody>
          </p:sp>
          <p:grpSp>
            <p:nvGrpSpPr>
              <p:cNvPr id="24" name="组合 23"/>
              <p:cNvGrpSpPr/>
              <p:nvPr/>
            </p:nvGrpSpPr>
            <p:grpSpPr>
              <a:xfrm>
                <a:off x="2516042" y="3951996"/>
                <a:ext cx="7366191" cy="956615"/>
                <a:chOff x="5986095" y="5329634"/>
                <a:chExt cx="7366191" cy="956615"/>
              </a:xfrm>
            </p:grpSpPr>
            <p:sp>
              <p:nvSpPr>
                <p:cNvPr id="25" name="矩形 24"/>
                <p:cNvSpPr/>
                <p:nvPr/>
              </p:nvSpPr>
              <p:spPr>
                <a:xfrm>
                  <a:off x="6682009" y="5329634"/>
                  <a:ext cx="879579" cy="461665"/>
                </a:xfrm>
                <a:prstGeom prst="rect">
                  <a:avLst/>
                </a:prstGeom>
              </p:spPr>
              <p:txBody>
                <a:bodyPr wrap="square">
                  <a:spAutoFit/>
                </a:bodyPr>
                <a:lstStyle/>
                <a:p>
                  <a:r>
                    <a:rPr lang="pt-BR"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有</a:t>
                  </a:r>
                  <a:endParaRPr lang="zh-CN" altLang="en-US" sz="2400" dirty="0">
                    <a:solidFill>
                      <a:srgbClr val="008080"/>
                    </a:solidFill>
                  </a:endParaRPr>
                </a:p>
              </p:txBody>
            </p:sp>
            <p:sp>
              <p:nvSpPr>
                <p:cNvPr id="26" name="矩形 25"/>
                <p:cNvSpPr/>
                <p:nvPr/>
              </p:nvSpPr>
              <p:spPr>
                <a:xfrm>
                  <a:off x="6697492" y="5824584"/>
                  <a:ext cx="864096"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rPr>
                    <a:t>总</a:t>
                  </a:r>
                </a:p>
              </p:txBody>
            </p:sp>
            <p:cxnSp>
              <p:nvCxnSpPr>
                <p:cNvPr id="27" name="直接连接符 26"/>
                <p:cNvCxnSpPr/>
                <p:nvPr/>
              </p:nvCxnSpPr>
              <p:spPr>
                <a:xfrm>
                  <a:off x="6557286" y="5824584"/>
                  <a:ext cx="864096"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sp>
              <p:nvSpPr>
                <p:cNvPr id="28" name="TextBox 3"/>
                <p:cNvSpPr txBox="1"/>
                <p:nvPr/>
              </p:nvSpPr>
              <p:spPr>
                <a:xfrm>
                  <a:off x="5986095" y="5577109"/>
                  <a:ext cx="7366191" cy="461665"/>
                </a:xfrm>
                <a:prstGeom prst="rect">
                  <a:avLst/>
                </a:prstGeom>
                <a:noFill/>
              </p:spPr>
              <p:txBody>
                <a:bodyPr wrap="square" rtlCol="0">
                  <a:spAutoFit/>
                </a:bodyPr>
                <a:lstStyle/>
                <a:p>
                  <a:r>
                    <a:rPr lang="zh-CN" altLang="en-US" sz="2400" i="1"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sym typeface="+mn-ea"/>
                    </a:rPr>
                    <a:t>η</a:t>
                  </a:r>
                  <a:r>
                    <a:rPr lang="en-US" altLang="zh-CN" sz="24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sym typeface="+mn-ea"/>
                    </a:rPr>
                    <a:t>=           =                 =60%</a:t>
                  </a:r>
                  <a:endParaRPr lang="zh-CN" altLang="en-US" sz="24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grpSp>
        </p:grpSp>
        <p:sp>
          <p:nvSpPr>
            <p:cNvPr id="29" name="矩形 28"/>
            <p:cNvSpPr/>
            <p:nvPr/>
          </p:nvSpPr>
          <p:spPr>
            <a:xfrm>
              <a:off x="4300193" y="3992115"/>
              <a:ext cx="1077820"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1080J</a:t>
              </a:r>
              <a:endParaRPr lang="zh-CN" altLang="en-US" sz="2400" dirty="0">
                <a:solidFill>
                  <a:srgbClr val="008080"/>
                </a:solidFill>
              </a:endParaRPr>
            </a:p>
          </p:txBody>
        </p:sp>
        <p:sp>
          <p:nvSpPr>
            <p:cNvPr id="30" name="矩形 29"/>
            <p:cNvSpPr/>
            <p:nvPr/>
          </p:nvSpPr>
          <p:spPr>
            <a:xfrm>
              <a:off x="4315675" y="4487065"/>
              <a:ext cx="1134345"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1800J</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cxnSp>
          <p:nvCxnSpPr>
            <p:cNvPr id="31" name="直接连接符 30"/>
            <p:cNvCxnSpPr/>
            <p:nvPr/>
          </p:nvCxnSpPr>
          <p:spPr>
            <a:xfrm>
              <a:off x="4300192" y="4487065"/>
              <a:ext cx="1296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sp>
        <p:nvSpPr>
          <p:cNvPr id="32" name="矩形 2"/>
          <p:cNvSpPr>
            <a:spLocks noChangeArrowheads="1"/>
          </p:cNvSpPr>
          <p:nvPr/>
        </p:nvSpPr>
        <p:spPr bwMode="auto">
          <a:xfrm>
            <a:off x="236964" y="4982015"/>
            <a:ext cx="97837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克服摩擦力所做的额外功</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rPr>
              <a:t>额</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rPr>
              <a:t>总</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rPr>
              <a:t>有</a:t>
            </a:r>
            <a:r>
              <a:rPr lang="en-US" altLang="zh-CN" sz="2400" dirty="0">
                <a:solidFill>
                  <a:srgbClr val="008080"/>
                </a:solidFill>
                <a:latin typeface="微软雅黑" panose="020B0503020204020204" pitchFamily="34" charset="-122"/>
                <a:ea typeface="微软雅黑" panose="020B0503020204020204" pitchFamily="34" charset="-122"/>
              </a:rPr>
              <a:t>=1800J-1080J=720J</a:t>
            </a:r>
            <a:endParaRPr lang="zh-CN" altLang="en-US" sz="2400" dirty="0">
              <a:solidFill>
                <a:srgbClr val="008080"/>
              </a:solidFill>
              <a:latin typeface="微软雅黑" panose="020B0503020204020204" pitchFamily="34" charset="-122"/>
              <a:ea typeface="微软雅黑" panose="020B0503020204020204" pitchFamily="34" charset="-122"/>
            </a:endParaRPr>
          </a:p>
        </p:txBody>
      </p:sp>
      <p:grpSp>
        <p:nvGrpSpPr>
          <p:cNvPr id="3" name="组合 2"/>
          <p:cNvGrpSpPr/>
          <p:nvPr/>
        </p:nvGrpSpPr>
        <p:grpSpPr>
          <a:xfrm>
            <a:off x="236964" y="5564837"/>
            <a:ext cx="9715375" cy="923330"/>
            <a:chOff x="236964" y="5564837"/>
            <a:chExt cx="9715375" cy="923330"/>
          </a:xfrm>
        </p:grpSpPr>
        <p:sp>
          <p:nvSpPr>
            <p:cNvPr id="33" name="矩形 2"/>
            <p:cNvSpPr>
              <a:spLocks noChangeArrowheads="1"/>
            </p:cNvSpPr>
            <p:nvPr/>
          </p:nvSpPr>
          <p:spPr bwMode="auto">
            <a:xfrm>
              <a:off x="236964" y="5812311"/>
              <a:ext cx="9715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物体所受斜面的摩擦力</a:t>
              </a:r>
              <a:r>
                <a:rPr lang="en-US" altLang="zh-CN" sz="2400" dirty="0">
                  <a:solidFill>
                    <a:srgbClr val="008080"/>
                  </a:solidFill>
                  <a:latin typeface="微软雅黑" panose="020B0503020204020204" pitchFamily="34" charset="-122"/>
                  <a:ea typeface="微软雅黑" panose="020B0503020204020204" pitchFamily="34" charset="-122"/>
                </a:rPr>
                <a:t>f=           =          =160N</a:t>
              </a:r>
              <a:endParaRPr lang="zh-CN" altLang="en-US" sz="2400" dirty="0">
                <a:solidFill>
                  <a:srgbClr val="008080"/>
                </a:solidFill>
                <a:latin typeface="微软雅黑" panose="020B0503020204020204" pitchFamily="34" charset="-122"/>
                <a:ea typeface="微软雅黑" panose="020B0503020204020204" pitchFamily="34" charset="-122"/>
              </a:endParaRPr>
            </a:p>
          </p:txBody>
        </p:sp>
        <p:grpSp>
          <p:nvGrpSpPr>
            <p:cNvPr id="13" name="组合 12"/>
            <p:cNvGrpSpPr/>
            <p:nvPr/>
          </p:nvGrpSpPr>
          <p:grpSpPr>
            <a:xfrm>
              <a:off x="3765420" y="5564837"/>
              <a:ext cx="1117427" cy="923330"/>
              <a:chOff x="4266007" y="5598883"/>
              <a:chExt cx="1117427" cy="923330"/>
            </a:xfrm>
          </p:grpSpPr>
          <p:sp>
            <p:nvSpPr>
              <p:cNvPr id="34" name="矩形 33"/>
              <p:cNvSpPr/>
              <p:nvPr/>
            </p:nvSpPr>
            <p:spPr>
              <a:xfrm>
                <a:off x="4305614" y="5598883"/>
                <a:ext cx="1077820"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r>
                  <a:rPr lang="zh-CN" altLang="en-US"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额</a:t>
                </a:r>
                <a:endParaRPr lang="zh-CN" altLang="en-US" sz="2400" baseline="-25000" dirty="0">
                  <a:solidFill>
                    <a:srgbClr val="008080"/>
                  </a:solidFill>
                </a:endParaRPr>
              </a:p>
            </p:txBody>
          </p:sp>
          <p:sp>
            <p:nvSpPr>
              <p:cNvPr id="35" name="矩形 34"/>
              <p:cNvSpPr/>
              <p:nvPr/>
            </p:nvSpPr>
            <p:spPr>
              <a:xfrm>
                <a:off x="4488126" y="6060548"/>
                <a:ext cx="4132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s</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cxnSp>
            <p:nvCxnSpPr>
              <p:cNvPr id="36" name="直接连接符 35"/>
              <p:cNvCxnSpPr/>
              <p:nvPr/>
            </p:nvCxnSpPr>
            <p:spPr>
              <a:xfrm>
                <a:off x="4266007" y="6093831"/>
                <a:ext cx="818412"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38" name="组合 37"/>
            <p:cNvGrpSpPr/>
            <p:nvPr/>
          </p:nvGrpSpPr>
          <p:grpSpPr>
            <a:xfrm>
              <a:off x="4894841" y="5564837"/>
              <a:ext cx="1176469" cy="923330"/>
              <a:chOff x="4206965" y="5598883"/>
              <a:chExt cx="1176469" cy="923330"/>
            </a:xfrm>
          </p:grpSpPr>
          <p:sp>
            <p:nvSpPr>
              <p:cNvPr id="39" name="矩形 38"/>
              <p:cNvSpPr/>
              <p:nvPr/>
            </p:nvSpPr>
            <p:spPr>
              <a:xfrm>
                <a:off x="4305614" y="5598883"/>
                <a:ext cx="1077820"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720J</a:t>
                </a:r>
                <a:endParaRPr lang="zh-CN" altLang="en-US" sz="2400" baseline="-25000" dirty="0">
                  <a:solidFill>
                    <a:srgbClr val="008080"/>
                  </a:solidFill>
                </a:endParaRPr>
              </a:p>
            </p:txBody>
          </p:sp>
          <p:sp>
            <p:nvSpPr>
              <p:cNvPr id="40" name="矩形 39"/>
              <p:cNvSpPr/>
              <p:nvPr/>
            </p:nvSpPr>
            <p:spPr>
              <a:xfrm>
                <a:off x="4206965" y="6060548"/>
                <a:ext cx="966344"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4.5m</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cxnSp>
            <p:nvCxnSpPr>
              <p:cNvPr id="41" name="直接连接符 40"/>
              <p:cNvCxnSpPr/>
              <p:nvPr/>
            </p:nvCxnSpPr>
            <p:spPr>
              <a:xfrm>
                <a:off x="4266007" y="6093831"/>
                <a:ext cx="818412"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sp>
        <p:nvSpPr>
          <p:cNvPr id="42" name="TextBox 3"/>
          <p:cNvSpPr txBox="1"/>
          <p:nvPr/>
        </p:nvSpPr>
        <p:spPr>
          <a:xfrm>
            <a:off x="9420170" y="2675782"/>
            <a:ext cx="1196112"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sym typeface="+mn-ea"/>
              </a:rPr>
              <a:t>60%</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43" name="TextBox 3"/>
          <p:cNvSpPr txBox="1"/>
          <p:nvPr/>
        </p:nvSpPr>
        <p:spPr>
          <a:xfrm>
            <a:off x="5928312" y="3292584"/>
            <a:ext cx="1196112"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sym typeface="+mn-ea"/>
              </a:rPr>
              <a:t>160</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500"/>
                                        <p:tgtEl>
                                          <p:spTgt spid="3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500" fill="hold"/>
                                        <p:tgtEl>
                                          <p:spTgt spid="42"/>
                                        </p:tgtEl>
                                        <p:attrNameLst>
                                          <p:attrName>ppt_x</p:attrName>
                                        </p:attrNameLst>
                                      </p:cBhvr>
                                      <p:tavLst>
                                        <p:tav tm="0">
                                          <p:val>
                                            <p:strVal val="#ppt_x"/>
                                          </p:val>
                                        </p:tav>
                                        <p:tav tm="100000">
                                          <p:val>
                                            <p:strVal val="#ppt_x"/>
                                          </p:val>
                                        </p:tav>
                                      </p:tavLst>
                                    </p:anim>
                                    <p:anim calcmode="lin" valueType="num">
                                      <p:cBhvr additive="base">
                                        <p:cTn id="33"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2" grpId="0"/>
      <p:bldP spid="32" grpId="0"/>
      <p:bldP spid="42" grpId="0"/>
      <p:bldP spid="4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01600" y="404813"/>
            <a:ext cx="4295775" cy="523875"/>
            <a:chOff x="0" y="623478"/>
            <a:chExt cx="3786638" cy="459735"/>
          </a:xfrm>
        </p:grpSpPr>
        <p:grpSp>
          <p:nvGrpSpPr>
            <p:cNvPr id="3" name="组合 20"/>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重点实验突破</a:t>
              </a:r>
            </a:p>
          </p:txBody>
        </p:sp>
      </p:grpSp>
      <p:sp>
        <p:nvSpPr>
          <p:cNvPr id="7" name="TextBox 2"/>
          <p:cNvSpPr txBox="1">
            <a:spLocks noChangeArrowheads="1"/>
          </p:cNvSpPr>
          <p:nvPr/>
        </p:nvSpPr>
        <p:spPr bwMode="auto">
          <a:xfrm>
            <a:off x="3383840" y="1412364"/>
            <a:ext cx="4916731" cy="523220"/>
          </a:xfrm>
          <a:prstGeom prst="rect">
            <a:avLst/>
          </a:prstGeom>
          <a:noFill/>
          <a:ln w="25400">
            <a:noFill/>
            <a:miter lim="800000"/>
          </a:ln>
        </p:spPr>
        <p:txBody>
          <a:bodyPr wrap="none">
            <a:spAutoFit/>
          </a:bodyPr>
          <a:lstStyle/>
          <a:p>
            <a:r>
              <a:rPr lang="zh-CN" altLang="en-US" sz="2800" dirty="0">
                <a:solidFill>
                  <a:srgbClr val="008080"/>
                </a:solidFill>
                <a:latin typeface="微软雅黑" panose="020B0503020204020204" pitchFamily="34" charset="-122"/>
                <a:ea typeface="微软雅黑" panose="020B0503020204020204" pitchFamily="34" charset="-122"/>
              </a:rPr>
              <a:t>实验一    探究杠杆的平衡条件</a:t>
            </a:r>
          </a:p>
        </p:txBody>
      </p:sp>
      <p:sp>
        <p:nvSpPr>
          <p:cNvPr id="8" name="文本框 1"/>
          <p:cNvSpPr txBox="1">
            <a:spLocks noChangeArrowheads="1"/>
          </p:cNvSpPr>
          <p:nvPr/>
        </p:nvSpPr>
        <p:spPr bwMode="auto">
          <a:xfrm>
            <a:off x="674688" y="2314192"/>
            <a:ext cx="3384550" cy="523875"/>
          </a:xfrm>
          <a:prstGeom prst="rect">
            <a:avLst/>
          </a:prstGeom>
          <a:noFill/>
          <a:ln w="9525">
            <a:noFill/>
            <a:miter lim="800000"/>
          </a:ln>
        </p:spPr>
        <p:txBody>
          <a:bodyPr>
            <a:spAutoFit/>
          </a:bodyPr>
          <a:lstStyle/>
          <a:p>
            <a:r>
              <a:rPr lang="en-US" altLang="zh-CN" sz="2800" dirty="0">
                <a:solidFill>
                  <a:srgbClr val="008080"/>
                </a:solidFill>
                <a:latin typeface="微软雅黑" panose="020B0503020204020204" pitchFamily="34" charset="-122"/>
                <a:ea typeface="微软雅黑" panose="020B0503020204020204" pitchFamily="34" charset="-122"/>
              </a:rPr>
              <a:t>【</a:t>
            </a:r>
            <a:r>
              <a:rPr lang="zh-CN" altLang="en-US" sz="2800" dirty="0">
                <a:solidFill>
                  <a:srgbClr val="008080"/>
                </a:solidFill>
                <a:latin typeface="微软雅黑" panose="020B0503020204020204" pitchFamily="34" charset="-122"/>
                <a:ea typeface="微软雅黑" panose="020B0503020204020204" pitchFamily="34" charset="-122"/>
              </a:rPr>
              <a:t>设计和进行实验</a:t>
            </a:r>
            <a:r>
              <a:rPr lang="en-US" altLang="zh-CN" sz="2800" dirty="0">
                <a:solidFill>
                  <a:srgbClr val="008080"/>
                </a:solidFill>
                <a:latin typeface="微软雅黑" panose="020B0503020204020204" pitchFamily="34" charset="-122"/>
                <a:ea typeface="微软雅黑" panose="020B0503020204020204" pitchFamily="34" charset="-122"/>
              </a:rPr>
              <a:t>】</a:t>
            </a:r>
            <a:endParaRPr lang="zh-CN" altLang="en-US" sz="2800" dirty="0">
              <a:solidFill>
                <a:srgbClr val="008080"/>
              </a:solidFill>
              <a:latin typeface="微软雅黑" panose="020B0503020204020204" pitchFamily="34" charset="-122"/>
              <a:ea typeface="微软雅黑" panose="020B0503020204020204" pitchFamily="34" charset="-122"/>
            </a:endParaRPr>
          </a:p>
        </p:txBody>
      </p:sp>
      <p:sp>
        <p:nvSpPr>
          <p:cNvPr id="9" name="矩形 8"/>
          <p:cNvSpPr/>
          <p:nvPr/>
        </p:nvSpPr>
        <p:spPr>
          <a:xfrm>
            <a:off x="839417" y="2922798"/>
            <a:ext cx="7461154" cy="267765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杠杆的平衡状态：静止或匀速转动。</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实验前杠杆平衡螺母的调节：左高向左调，右高向右调。</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注：平衡后的杠杆，在实验过程中不能再调节。</a:t>
            </a:r>
          </a:p>
        </p:txBody>
      </p:sp>
      <p:pic>
        <p:nvPicPr>
          <p:cNvPr id="11" name="Picture 20" descr="E:\罗梦\2017春下\人八物下\WL_8X 在 pc-7 上 在 pc-13 上\resource\8x121\jpg\07704001.jpg"/>
          <p:cNvPicPr>
            <a:picLocks noChangeAspect="1" noChangeArrowheads="1"/>
          </p:cNvPicPr>
          <p:nvPr/>
        </p:nvPicPr>
        <p:blipFill>
          <a:blip r:embed="rId2" cstate="print">
            <a:clrChange>
              <a:clrFrom>
                <a:srgbClr val="FFFFFF">
                  <a:alpha val="100000"/>
                </a:srgbClr>
              </a:clrFrom>
              <a:clrTo>
                <a:srgbClr val="FFFFFF">
                  <a:alpha val="100000"/>
                  <a:alpha val="0"/>
                </a:srgbClr>
              </a:clrTo>
            </a:clrChange>
          </a:blip>
          <a:srcRect/>
          <a:stretch>
            <a:fillRect/>
          </a:stretch>
        </p:blipFill>
        <p:spPr bwMode="auto">
          <a:xfrm>
            <a:off x="8112224" y="2803654"/>
            <a:ext cx="3600400" cy="2484982"/>
          </a:xfrm>
          <a:prstGeom prst="rect">
            <a:avLst/>
          </a:prstGeom>
          <a:noFill/>
          <a:ln w="9525">
            <a:noFill/>
            <a:miter lim="800000"/>
            <a:headEnd/>
            <a:tailEnd/>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bwMode="auto">
          <a:xfrm>
            <a:off x="-101600" y="404813"/>
            <a:ext cx="4295775" cy="523875"/>
            <a:chOff x="0" y="623478"/>
            <a:chExt cx="3786638" cy="459735"/>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知识结构 </a:t>
              </a:r>
            </a:p>
          </p:txBody>
        </p:sp>
      </p:grpSp>
      <p:sp>
        <p:nvSpPr>
          <p:cNvPr id="70" name="MainIdea"/>
          <p:cNvSpPr/>
          <p:nvPr/>
        </p:nvSpPr>
        <p:spPr>
          <a:xfrm>
            <a:off x="5422265" y="2804795"/>
            <a:ext cx="1891665" cy="1386840"/>
          </a:xfrm>
          <a:custGeom>
            <a:avLst/>
            <a:gdLst>
              <a:gd name="rtl" fmla="*/ 224960 w 1456160"/>
              <a:gd name="rtt" fmla="*/ 132240 h 547200"/>
              <a:gd name="rtr" fmla="*/ 1228160 w 1456160"/>
              <a:gd name="rtb" fmla="*/ 428640 h 547200"/>
            </a:gdLst>
            <a:ahLst/>
            <a:cxnLst/>
            <a:rect l="rtl" t="rtt" r="rtr" b="rtb"/>
            <a:pathLst>
              <a:path w="1456160" h="547200">
                <a:moveTo>
                  <a:pt x="273600" y="0"/>
                </a:moveTo>
                <a:lnTo>
                  <a:pt x="1182560" y="0"/>
                </a:lnTo>
                <a:cubicBezTo>
                  <a:pt x="1333671" y="0"/>
                  <a:pt x="1456160" y="122491"/>
                  <a:pt x="1456160" y="273600"/>
                </a:cubicBezTo>
                <a:cubicBezTo>
                  <a:pt x="1456160" y="424709"/>
                  <a:pt x="1333671" y="547200"/>
                  <a:pt x="1182560" y="547200"/>
                </a:cubicBezTo>
                <a:lnTo>
                  <a:pt x="273600" y="547200"/>
                </a:lnTo>
                <a:cubicBezTo>
                  <a:pt x="122491" y="547200"/>
                  <a:pt x="0" y="424709"/>
                  <a:pt x="0" y="273600"/>
                </a:cubicBezTo>
                <a:cubicBezTo>
                  <a:pt x="0" y="122491"/>
                  <a:pt x="122491" y="0"/>
                  <a:pt x="273600" y="0"/>
                </a:cubicBezTo>
                <a:close/>
              </a:path>
            </a:pathLst>
          </a:custGeom>
          <a:solidFill>
            <a:srgbClr val="FFFFFF"/>
          </a:solidFill>
          <a:ln w="30400" cap="flat">
            <a:solidFill>
              <a:srgbClr val="008080"/>
            </a:solidFill>
            <a:round/>
          </a:ln>
        </p:spPr>
        <p:txBody>
          <a:bodyPr wrap="none" lIns="0" tIns="0" rIns="0" bIns="22500" rtlCol="0" anchor="ctr"/>
          <a:lstStyle/>
          <a:p>
            <a:pPr algn="ctr">
              <a:lnSpc>
                <a:spcPct val="100000"/>
              </a:lnSpc>
            </a:pPr>
            <a:r>
              <a:rPr sz="2800" b="1">
                <a:solidFill>
                  <a:srgbClr val="454545"/>
                </a:solidFill>
                <a:latin typeface="微软雅黑" panose="020B0503020204020204" pitchFamily="34" charset="-122"/>
                <a:ea typeface="微软雅黑" panose="020B0503020204020204" pitchFamily="34" charset="-122"/>
              </a:rPr>
              <a:t>简单机械</a:t>
            </a:r>
          </a:p>
        </p:txBody>
      </p:sp>
      <p:grpSp>
        <p:nvGrpSpPr>
          <p:cNvPr id="71" name="组合 70"/>
          <p:cNvGrpSpPr/>
          <p:nvPr/>
        </p:nvGrpSpPr>
        <p:grpSpPr>
          <a:xfrm>
            <a:off x="3491865" y="4147820"/>
            <a:ext cx="3004820" cy="996950"/>
            <a:chOff x="3013" y="7210"/>
            <a:chExt cx="4732" cy="1570"/>
          </a:xfrm>
        </p:grpSpPr>
        <p:sp>
          <p:nvSpPr>
            <p:cNvPr id="72" name="MMConnector"/>
            <p:cNvSpPr/>
            <p:nvPr/>
          </p:nvSpPr>
          <p:spPr>
            <a:xfrm>
              <a:off x="5931" y="7210"/>
              <a:ext cx="1814" cy="1285"/>
            </a:xfrm>
            <a:custGeom>
              <a:avLst/>
              <a:gdLst/>
              <a:ahLst/>
              <a:cxnLst/>
              <a:rect l="0" t="0" r="0" b="0"/>
              <a:pathLst>
                <a:path w="865252" h="321932">
                  <a:moveTo>
                    <a:pt x="114565" y="-47574"/>
                  </a:moveTo>
                  <a:cubicBezTo>
                    <a:pt x="131696" y="-56137"/>
                    <a:pt x="137275" y="-72999"/>
                    <a:pt x="130481" y="-85955"/>
                  </a:cubicBezTo>
                  <a:cubicBezTo>
                    <a:pt x="123686" y="-98912"/>
                    <a:pt x="106552" y="-104077"/>
                    <a:pt x="89858" y="-94689"/>
                  </a:cubicBezTo>
                  <a:cubicBezTo>
                    <a:pt x="74273" y="-85925"/>
                    <a:pt x="58688" y="-77161"/>
                    <a:pt x="43208" y="-68279"/>
                  </a:cubicBezTo>
                  <a:cubicBezTo>
                    <a:pt x="27728" y="-59397"/>
                    <a:pt x="12353" y="-50397"/>
                    <a:pt x="-2977" y="-41365"/>
                  </a:cubicBezTo>
                  <a:cubicBezTo>
                    <a:pt x="-18307" y="-32333"/>
                    <a:pt x="-33592" y="-23268"/>
                    <a:pt x="-48850" y="-14203"/>
                  </a:cubicBezTo>
                  <a:cubicBezTo>
                    <a:pt x="-64109" y="-5138"/>
                    <a:pt x="-79340" y="3928"/>
                    <a:pt x="-94575" y="12948"/>
                  </a:cubicBezTo>
                  <a:cubicBezTo>
                    <a:pt x="-109811" y="21969"/>
                    <a:pt x="-125050" y="30943"/>
                    <a:pt x="-140321" y="39828"/>
                  </a:cubicBezTo>
                  <a:cubicBezTo>
                    <a:pt x="-155592" y="48713"/>
                    <a:pt x="-170894" y="57509"/>
                    <a:pt x="-186255" y="66170"/>
                  </a:cubicBezTo>
                  <a:cubicBezTo>
                    <a:pt x="-201616" y="74830"/>
                    <a:pt x="-217035" y="83356"/>
                    <a:pt x="-232539" y="91701"/>
                  </a:cubicBezTo>
                  <a:cubicBezTo>
                    <a:pt x="-248042" y="100046"/>
                    <a:pt x="-263629" y="108209"/>
                    <a:pt x="-279321" y="116145"/>
                  </a:cubicBezTo>
                  <a:cubicBezTo>
                    <a:pt x="-295013" y="124081"/>
                    <a:pt x="-310809" y="131788"/>
                    <a:pt x="-326728" y="139222"/>
                  </a:cubicBezTo>
                  <a:cubicBezTo>
                    <a:pt x="-342647" y="146655"/>
                    <a:pt x="-358687" y="153813"/>
                    <a:pt x="-374861" y="160652"/>
                  </a:cubicBezTo>
                  <a:cubicBezTo>
                    <a:pt x="-391034" y="167491"/>
                    <a:pt x="-407341" y="174010"/>
                    <a:pt x="-423783" y="180168"/>
                  </a:cubicBezTo>
                  <a:cubicBezTo>
                    <a:pt x="-440224" y="186325"/>
                    <a:pt x="-456800" y="192120"/>
                    <a:pt x="-473518" y="197518"/>
                  </a:cubicBezTo>
                  <a:cubicBezTo>
                    <a:pt x="-490236" y="202915"/>
                    <a:pt x="-507096" y="207914"/>
                    <a:pt x="-524048" y="212483"/>
                  </a:cubicBezTo>
                  <a:cubicBezTo>
                    <a:pt x="-541000" y="217053"/>
                    <a:pt x="-558044" y="221193"/>
                    <a:pt x="-575310" y="224889"/>
                  </a:cubicBezTo>
                  <a:cubicBezTo>
                    <a:pt x="-592575" y="228584"/>
                    <a:pt x="-610063" y="231834"/>
                    <a:pt x="-627206" y="234610"/>
                  </a:cubicBezTo>
                  <a:cubicBezTo>
                    <a:pt x="-644349" y="237386"/>
                    <a:pt x="-661148" y="239688"/>
                    <a:pt x="-679611" y="241583"/>
                  </a:cubicBezTo>
                  <a:cubicBezTo>
                    <a:pt x="-698073" y="243477"/>
                    <a:pt x="-718200" y="244965"/>
                    <a:pt x="-732382" y="245800"/>
                  </a:cubicBezTo>
                  <a:cubicBezTo>
                    <a:pt x="-746564" y="246635"/>
                    <a:pt x="-754802" y="246818"/>
                    <a:pt x="-763040" y="247000"/>
                  </a:cubicBezTo>
                  <a:cubicBezTo>
                    <a:pt x="-765775" y="247061"/>
                    <a:pt x="-767600" y="248710"/>
                    <a:pt x="-767600" y="250800"/>
                  </a:cubicBezTo>
                  <a:cubicBezTo>
                    <a:pt x="-767600" y="252890"/>
                    <a:pt x="-765775" y="254527"/>
                    <a:pt x="-763040" y="254600"/>
                  </a:cubicBezTo>
                  <a:cubicBezTo>
                    <a:pt x="-754745" y="254821"/>
                    <a:pt x="-746449" y="255042"/>
                    <a:pt x="-732114" y="254898"/>
                  </a:cubicBezTo>
                  <a:cubicBezTo>
                    <a:pt x="-717779" y="254754"/>
                    <a:pt x="-697405" y="254244"/>
                    <a:pt x="-678660" y="253240"/>
                  </a:cubicBezTo>
                  <a:cubicBezTo>
                    <a:pt x="-659915" y="252235"/>
                    <a:pt x="-642801" y="250736"/>
                    <a:pt x="-625294" y="248771"/>
                  </a:cubicBezTo>
                  <a:cubicBezTo>
                    <a:pt x="-607787" y="246806"/>
                    <a:pt x="-589888" y="244375"/>
                    <a:pt x="-572172" y="241478"/>
                  </a:cubicBezTo>
                  <a:cubicBezTo>
                    <a:pt x="-554456" y="238581"/>
                    <a:pt x="-536922" y="235218"/>
                    <a:pt x="-519447" y="231410"/>
                  </a:cubicBezTo>
                  <a:cubicBezTo>
                    <a:pt x="-501971" y="227602"/>
                    <a:pt x="-484555" y="223350"/>
                    <a:pt x="-467255" y="218682"/>
                  </a:cubicBezTo>
                  <a:cubicBezTo>
                    <a:pt x="-449954" y="214014"/>
                    <a:pt x="-432770" y="208932"/>
                    <a:pt x="-415704" y="203473"/>
                  </a:cubicBezTo>
                  <a:cubicBezTo>
                    <a:pt x="-398638" y="198014"/>
                    <a:pt x="-381689" y="192179"/>
                    <a:pt x="-364865" y="186013"/>
                  </a:cubicBezTo>
                  <a:cubicBezTo>
                    <a:pt x="-348042" y="179848"/>
                    <a:pt x="-331343" y="173351"/>
                    <a:pt x="-314767" y="166574"/>
                  </a:cubicBezTo>
                  <a:cubicBezTo>
                    <a:pt x="-298190" y="159797"/>
                    <a:pt x="-281735" y="152739"/>
                    <a:pt x="-265394" y="145452"/>
                  </a:cubicBezTo>
                  <a:cubicBezTo>
                    <a:pt x="-249052" y="138165"/>
                    <a:pt x="-232823" y="130649"/>
                    <a:pt x="-216693" y="122955"/>
                  </a:cubicBezTo>
                  <a:cubicBezTo>
                    <a:pt x="-200563" y="115262"/>
                    <a:pt x="-184531" y="107392"/>
                    <a:pt x="-168580" y="99397"/>
                  </a:cubicBezTo>
                  <a:cubicBezTo>
                    <a:pt x="-152629" y="91402"/>
                    <a:pt x="-136758" y="83281"/>
                    <a:pt x="-120946" y="75085"/>
                  </a:cubicBezTo>
                  <a:cubicBezTo>
                    <a:pt x="-105134" y="66889"/>
                    <a:pt x="-89381" y="58618"/>
                    <a:pt x="-73665" y="50320"/>
                  </a:cubicBezTo>
                  <a:cubicBezTo>
                    <a:pt x="-57950" y="42022"/>
                    <a:pt x="-42271" y="33697"/>
                    <a:pt x="-26606" y="25395"/>
                  </a:cubicBezTo>
                  <a:cubicBezTo>
                    <a:pt x="-10941" y="17092"/>
                    <a:pt x="4711" y="8814"/>
                    <a:pt x="20367" y="590"/>
                  </a:cubicBezTo>
                  <a:cubicBezTo>
                    <a:pt x="36023" y="-7634"/>
                    <a:pt x="51683" y="-15803"/>
                    <a:pt x="67384" y="-23821"/>
                  </a:cubicBezTo>
                  <a:cubicBezTo>
                    <a:pt x="83084" y="-31839"/>
                    <a:pt x="98825" y="-39707"/>
                    <a:pt x="114565" y="-47574"/>
                  </a:cubicBezTo>
                  <a:close/>
                </a:path>
              </a:pathLst>
            </a:custGeom>
            <a:solidFill>
              <a:srgbClr val="008080"/>
            </a:solidFill>
            <a:ln w="19050" cap="rnd">
              <a:solidFill>
                <a:srgbClr val="008080"/>
              </a:solidFill>
              <a:round/>
            </a:ln>
          </p:spPr>
        </p:sp>
        <p:sp>
          <p:nvSpPr>
            <p:cNvPr id="73" name="MainTopic"/>
            <p:cNvSpPr/>
            <p:nvPr/>
          </p:nvSpPr>
          <p:spPr>
            <a:xfrm>
              <a:off x="3013" y="7597"/>
              <a:ext cx="1296" cy="1183"/>
            </a:xfrm>
            <a:custGeom>
              <a:avLst/>
              <a:gdLst>
                <a:gd name="rtl" fmla="*/ 135280 w 592800"/>
                <a:gd name="rtt" fmla="*/ 71440 h 296400"/>
                <a:gd name="rtr" fmla="*/ 454480 w 592800"/>
                <a:gd name="rtb" fmla="*/ 238640 h 296400"/>
              </a:gdLst>
              <a:ahLst/>
              <a:cxnLst/>
              <a:rect l="rtl" t="rtt" r="rtr" b="rtb"/>
              <a:pathLst>
                <a:path w="592800" h="296400">
                  <a:moveTo>
                    <a:pt x="30400" y="0"/>
                  </a:moveTo>
                  <a:lnTo>
                    <a:pt x="562400" y="0"/>
                  </a:lnTo>
                  <a:cubicBezTo>
                    <a:pt x="579181" y="0"/>
                    <a:pt x="592800" y="13619"/>
                    <a:pt x="592800" y="30400"/>
                  </a:cubicBezTo>
                  <a:lnTo>
                    <a:pt x="592800" y="266000"/>
                  </a:lnTo>
                  <a:cubicBezTo>
                    <a:pt x="592800" y="282781"/>
                    <a:pt x="579181" y="296400"/>
                    <a:pt x="562400" y="296400"/>
                  </a:cubicBezTo>
                  <a:lnTo>
                    <a:pt x="30400" y="296400"/>
                  </a:lnTo>
                  <a:cubicBezTo>
                    <a:pt x="13619" y="296400"/>
                    <a:pt x="0" y="282781"/>
                    <a:pt x="0" y="266000"/>
                  </a:cubicBezTo>
                  <a:lnTo>
                    <a:pt x="0" y="30400"/>
                  </a:lnTo>
                  <a:cubicBezTo>
                    <a:pt x="0" y="13619"/>
                    <a:pt x="13619" y="0"/>
                    <a:pt x="30400" y="0"/>
                  </a:cubicBezTo>
                  <a:close/>
                </a:path>
              </a:pathLst>
            </a:custGeom>
            <a:noFill/>
            <a:ln w="19050" cap="rnd">
              <a:solidFill>
                <a:srgbClr val="008080"/>
              </a:solidFill>
              <a:round/>
            </a:ln>
          </p:spPr>
          <p:txBody>
            <a:bodyPr wrap="none" lIns="0" tIns="0" rIns="0" bIns="22500" rtlCol="0" anchor="ctr"/>
            <a:lstStyle/>
            <a:p>
              <a:pPr algn="ctr">
                <a:lnSpc>
                  <a:spcPct val="100000"/>
                </a:lnSpc>
              </a:pPr>
              <a:r>
                <a:rPr sz="2800" dirty="0">
                  <a:solidFill>
                    <a:srgbClr val="303030"/>
                  </a:solidFill>
                  <a:latin typeface="微软雅黑" panose="020B0503020204020204" pitchFamily="34" charset="-122"/>
                  <a:ea typeface="微软雅黑" panose="020B0503020204020204" pitchFamily="34" charset="-122"/>
                  <a:hlinkClick r:id="rId2" action="ppaction://hlinksldjump"/>
                </a:rPr>
                <a:t>滑轮</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74" name="组合 73"/>
          <p:cNvGrpSpPr/>
          <p:nvPr/>
        </p:nvGrpSpPr>
        <p:grpSpPr>
          <a:xfrm>
            <a:off x="3563620" y="1984375"/>
            <a:ext cx="2954020" cy="1490345"/>
            <a:chOff x="3013" y="4029"/>
            <a:chExt cx="4652" cy="2347"/>
          </a:xfrm>
        </p:grpSpPr>
        <p:sp>
          <p:nvSpPr>
            <p:cNvPr id="75" name="MMConnector"/>
            <p:cNvSpPr/>
            <p:nvPr/>
          </p:nvSpPr>
          <p:spPr>
            <a:xfrm>
              <a:off x="5908" y="5404"/>
              <a:ext cx="1757" cy="972"/>
            </a:xfrm>
            <a:custGeom>
              <a:avLst/>
              <a:gdLst/>
              <a:ahLst/>
              <a:cxnLst/>
              <a:rect l="0" t="0" r="0" b="0"/>
              <a:pathLst>
                <a:path w="841882" h="243672">
                  <a:moveTo>
                    <a:pt x="68810" y="72133"/>
                  </a:moveTo>
                  <a:cubicBezTo>
                    <a:pt x="86328" y="79875"/>
                    <a:pt x="102888" y="73084"/>
                    <a:pt x="108405" y="59534"/>
                  </a:cubicBezTo>
                  <a:cubicBezTo>
                    <a:pt x="113922" y="45984"/>
                    <a:pt x="106767" y="29689"/>
                    <a:pt x="88873" y="22861"/>
                  </a:cubicBezTo>
                  <a:cubicBezTo>
                    <a:pt x="72397" y="16573"/>
                    <a:pt x="55920" y="10286"/>
                    <a:pt x="39458" y="3887"/>
                  </a:cubicBezTo>
                  <a:cubicBezTo>
                    <a:pt x="22995" y="-2512"/>
                    <a:pt x="6547" y="-9022"/>
                    <a:pt x="-9908" y="-15566"/>
                  </a:cubicBezTo>
                  <a:cubicBezTo>
                    <a:pt x="-26363" y="-22109"/>
                    <a:pt x="-42824" y="-28685"/>
                    <a:pt x="-59305" y="-35264"/>
                  </a:cubicBezTo>
                  <a:cubicBezTo>
                    <a:pt x="-75786" y="-41843"/>
                    <a:pt x="-92286" y="-48424"/>
                    <a:pt x="-108821" y="-54963"/>
                  </a:cubicBezTo>
                  <a:cubicBezTo>
                    <a:pt x="-125356" y="-61502"/>
                    <a:pt x="-141926" y="-67997"/>
                    <a:pt x="-158544" y="-74407"/>
                  </a:cubicBezTo>
                  <a:cubicBezTo>
                    <a:pt x="-175163" y="-80817"/>
                    <a:pt x="-191830" y="-87141"/>
                    <a:pt x="-208558" y="-93334"/>
                  </a:cubicBezTo>
                  <a:cubicBezTo>
                    <a:pt x="-225287" y="-99527"/>
                    <a:pt x="-242077" y="-105590"/>
                    <a:pt x="-258938" y="-111476"/>
                  </a:cubicBezTo>
                  <a:cubicBezTo>
                    <a:pt x="-275800" y="-117363"/>
                    <a:pt x="-292733" y="-123074"/>
                    <a:pt x="-309743" y="-128565"/>
                  </a:cubicBezTo>
                  <a:cubicBezTo>
                    <a:pt x="-326754" y="-134056"/>
                    <a:pt x="-343842" y="-139327"/>
                    <a:pt x="-361011" y="-144336"/>
                  </a:cubicBezTo>
                  <a:cubicBezTo>
                    <a:pt x="-378180" y="-149345"/>
                    <a:pt x="-395429" y="-154093"/>
                    <a:pt x="-412755" y="-158539"/>
                  </a:cubicBezTo>
                  <a:cubicBezTo>
                    <a:pt x="-430080" y="-162986"/>
                    <a:pt x="-447481" y="-167132"/>
                    <a:pt x="-464960" y="-170943"/>
                  </a:cubicBezTo>
                  <a:cubicBezTo>
                    <a:pt x="-482439" y="-174754"/>
                    <a:pt x="-499996" y="-178231"/>
                    <a:pt x="-517583" y="-181346"/>
                  </a:cubicBezTo>
                  <a:cubicBezTo>
                    <a:pt x="-535171" y="-184461"/>
                    <a:pt x="-552787" y="-187215"/>
                    <a:pt x="-570556" y="-189585"/>
                  </a:cubicBezTo>
                  <a:cubicBezTo>
                    <a:pt x="-588325" y="-191955"/>
                    <a:pt x="-606245" y="-193942"/>
                    <a:pt x="-623788" y="-195542"/>
                  </a:cubicBezTo>
                  <a:cubicBezTo>
                    <a:pt x="-641331" y="-197142"/>
                    <a:pt x="-658497" y="-198355"/>
                    <a:pt x="-677177" y="-199147"/>
                  </a:cubicBezTo>
                  <a:cubicBezTo>
                    <a:pt x="-695856" y="-199939"/>
                    <a:pt x="-716048" y="-200311"/>
                    <a:pt x="-730611" y="-200378"/>
                  </a:cubicBezTo>
                  <a:cubicBezTo>
                    <a:pt x="-745174" y="-200446"/>
                    <a:pt x="-754107" y="-200211"/>
                    <a:pt x="-763040" y="-199975"/>
                  </a:cubicBezTo>
                  <a:cubicBezTo>
                    <a:pt x="-765775" y="-199903"/>
                    <a:pt x="-767600" y="-198265"/>
                    <a:pt x="-767600" y="-196175"/>
                  </a:cubicBezTo>
                  <a:cubicBezTo>
                    <a:pt x="-767600" y="-194085"/>
                    <a:pt x="-765775" y="-192444"/>
                    <a:pt x="-763040" y="-192375"/>
                  </a:cubicBezTo>
                  <a:cubicBezTo>
                    <a:pt x="-754162" y="-192151"/>
                    <a:pt x="-745284" y="-191926"/>
                    <a:pt x="-730858" y="-191114"/>
                  </a:cubicBezTo>
                  <a:cubicBezTo>
                    <a:pt x="-716432" y="-190302"/>
                    <a:pt x="-696458" y="-188901"/>
                    <a:pt x="-678027" y="-187164"/>
                  </a:cubicBezTo>
                  <a:cubicBezTo>
                    <a:pt x="-659597" y="-185427"/>
                    <a:pt x="-642709" y="-183353"/>
                    <a:pt x="-625485" y="-180881"/>
                  </a:cubicBezTo>
                  <a:cubicBezTo>
                    <a:pt x="-608261" y="-178409"/>
                    <a:pt x="-590700" y="-175538"/>
                    <a:pt x="-573323" y="-172300"/>
                  </a:cubicBezTo>
                  <a:cubicBezTo>
                    <a:pt x="-555947" y="-169062"/>
                    <a:pt x="-538755" y="-165458"/>
                    <a:pt x="-521621" y="-161502"/>
                  </a:cubicBezTo>
                  <a:cubicBezTo>
                    <a:pt x="-504487" y="-157546"/>
                    <a:pt x="-487411" y="-153238"/>
                    <a:pt x="-470434" y="-148607"/>
                  </a:cubicBezTo>
                  <a:cubicBezTo>
                    <a:pt x="-453456" y="-143977"/>
                    <a:pt x="-436578" y="-139023"/>
                    <a:pt x="-419789" y="-133777"/>
                  </a:cubicBezTo>
                  <a:cubicBezTo>
                    <a:pt x="-403000" y="-128531"/>
                    <a:pt x="-386301" y="-122994"/>
                    <a:pt x="-369687" y="-117202"/>
                  </a:cubicBezTo>
                  <a:cubicBezTo>
                    <a:pt x="-353074" y="-111409"/>
                    <a:pt x="-336547" y="-105361"/>
                    <a:pt x="-320096" y="-99097"/>
                  </a:cubicBezTo>
                  <a:cubicBezTo>
                    <a:pt x="-303645" y="-92832"/>
                    <a:pt x="-287269" y="-86351"/>
                    <a:pt x="-270957" y="-79693"/>
                  </a:cubicBezTo>
                  <a:cubicBezTo>
                    <a:pt x="-254644" y="-73035"/>
                    <a:pt x="-238393" y="-66201"/>
                    <a:pt x="-222188" y="-59232"/>
                  </a:cubicBezTo>
                  <a:cubicBezTo>
                    <a:pt x="-205983" y="-52262"/>
                    <a:pt x="-189823" y="-45157"/>
                    <a:pt x="-173690" y="-37958"/>
                  </a:cubicBezTo>
                  <a:cubicBezTo>
                    <a:pt x="-157557" y="-30758"/>
                    <a:pt x="-141450" y="-23465"/>
                    <a:pt x="-125350" y="-16117"/>
                  </a:cubicBezTo>
                  <a:cubicBezTo>
                    <a:pt x="-109250" y="-8768"/>
                    <a:pt x="-93157" y="-1366"/>
                    <a:pt x="-77048" y="6049"/>
                  </a:cubicBezTo>
                  <a:cubicBezTo>
                    <a:pt x="-60940" y="13464"/>
                    <a:pt x="-44817" y="20891"/>
                    <a:pt x="-28665" y="28301"/>
                  </a:cubicBezTo>
                  <a:cubicBezTo>
                    <a:pt x="-12512" y="35710"/>
                    <a:pt x="3668" y="43102"/>
                    <a:pt x="19919" y="50405"/>
                  </a:cubicBezTo>
                  <a:cubicBezTo>
                    <a:pt x="36170" y="57707"/>
                    <a:pt x="52490" y="64920"/>
                    <a:pt x="68810" y="72133"/>
                  </a:cubicBezTo>
                  <a:close/>
                </a:path>
              </a:pathLst>
            </a:custGeom>
            <a:solidFill>
              <a:srgbClr val="008080"/>
            </a:solidFill>
            <a:ln w="19050" cap="rnd">
              <a:solidFill>
                <a:srgbClr val="008080"/>
              </a:solidFill>
              <a:round/>
            </a:ln>
          </p:spPr>
        </p:sp>
        <p:sp>
          <p:nvSpPr>
            <p:cNvPr id="76" name="MainTopic"/>
            <p:cNvSpPr/>
            <p:nvPr/>
          </p:nvSpPr>
          <p:spPr>
            <a:xfrm>
              <a:off x="3013" y="4029"/>
              <a:ext cx="1296" cy="1183"/>
            </a:xfrm>
            <a:custGeom>
              <a:avLst/>
              <a:gdLst>
                <a:gd name="rtl" fmla="*/ 135280 w 592800"/>
                <a:gd name="rtt" fmla="*/ 71440 h 296400"/>
                <a:gd name="rtr" fmla="*/ 454480 w 592800"/>
                <a:gd name="rtb" fmla="*/ 238640 h 296400"/>
              </a:gdLst>
              <a:ahLst/>
              <a:cxnLst/>
              <a:rect l="rtl" t="rtt" r="rtr" b="rtb"/>
              <a:pathLst>
                <a:path w="592800" h="296400">
                  <a:moveTo>
                    <a:pt x="30400" y="0"/>
                  </a:moveTo>
                  <a:lnTo>
                    <a:pt x="562400" y="0"/>
                  </a:lnTo>
                  <a:cubicBezTo>
                    <a:pt x="579181" y="0"/>
                    <a:pt x="592800" y="13619"/>
                    <a:pt x="592800" y="30400"/>
                  </a:cubicBezTo>
                  <a:lnTo>
                    <a:pt x="592800" y="266000"/>
                  </a:lnTo>
                  <a:cubicBezTo>
                    <a:pt x="592800" y="282781"/>
                    <a:pt x="579181" y="296400"/>
                    <a:pt x="562400" y="296400"/>
                  </a:cubicBezTo>
                  <a:lnTo>
                    <a:pt x="30400" y="296400"/>
                  </a:lnTo>
                  <a:cubicBezTo>
                    <a:pt x="13619" y="296400"/>
                    <a:pt x="0" y="282781"/>
                    <a:pt x="0" y="266000"/>
                  </a:cubicBezTo>
                  <a:lnTo>
                    <a:pt x="0" y="30400"/>
                  </a:lnTo>
                  <a:cubicBezTo>
                    <a:pt x="0" y="13619"/>
                    <a:pt x="13619" y="0"/>
                    <a:pt x="30400" y="0"/>
                  </a:cubicBezTo>
                  <a:close/>
                </a:path>
              </a:pathLst>
            </a:custGeom>
            <a:noFill/>
            <a:ln w="19050" cap="rnd">
              <a:solidFill>
                <a:srgbClr val="008080"/>
              </a:solidFill>
              <a:round/>
            </a:ln>
          </p:spPr>
          <p:txBody>
            <a:bodyPr wrap="none" lIns="0" tIns="0" rIns="0" bIns="22500" rtlCol="0" anchor="ctr"/>
            <a:lstStyle/>
            <a:p>
              <a:pPr algn="ctr">
                <a:lnSpc>
                  <a:spcPct val="100000"/>
                </a:lnSpc>
              </a:pPr>
              <a:r>
                <a:rPr sz="2800" dirty="0">
                  <a:solidFill>
                    <a:srgbClr val="303030"/>
                  </a:solidFill>
                  <a:latin typeface="微软雅黑" panose="020B0503020204020204" pitchFamily="34" charset="-122"/>
                  <a:ea typeface="微软雅黑" panose="020B0503020204020204" pitchFamily="34" charset="-122"/>
                  <a:hlinkClick r:id="rId3" action="ppaction://hlinksldjump"/>
                </a:rPr>
                <a:t>杠杆</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77" name="组合 76"/>
          <p:cNvGrpSpPr/>
          <p:nvPr/>
        </p:nvGrpSpPr>
        <p:grpSpPr>
          <a:xfrm>
            <a:off x="2687955" y="1301115"/>
            <a:ext cx="1049655" cy="1360170"/>
            <a:chOff x="1634" y="2953"/>
            <a:chExt cx="1653" cy="2142"/>
          </a:xfrm>
        </p:grpSpPr>
        <p:sp>
          <p:nvSpPr>
            <p:cNvPr id="78" name="MMConnector"/>
            <p:cNvSpPr/>
            <p:nvPr/>
          </p:nvSpPr>
          <p:spPr>
            <a:xfrm>
              <a:off x="2739" y="4147"/>
              <a:ext cx="548" cy="948"/>
            </a:xfrm>
            <a:custGeom>
              <a:avLst/>
              <a:gdLst/>
              <a:ahLst/>
              <a:cxnLst/>
              <a:rect l="0" t="0" r="0" b="0"/>
              <a:pathLst>
                <a:path w="250800" h="237500" fill="none">
                  <a:moveTo>
                    <a:pt x="125400" y="118750"/>
                  </a:moveTo>
                  <a:cubicBezTo>
                    <a:pt x="-2259" y="118750"/>
                    <a:pt x="13632" y="-118750"/>
                    <a:pt x="-125400" y="-118750"/>
                  </a:cubicBezTo>
                </a:path>
              </a:pathLst>
            </a:custGeom>
            <a:noFill/>
            <a:ln w="19050" cap="rnd">
              <a:solidFill>
                <a:srgbClr val="008080"/>
              </a:solidFill>
              <a:round/>
            </a:ln>
          </p:spPr>
        </p:sp>
        <p:sp>
          <p:nvSpPr>
            <p:cNvPr id="79" name="SubTopic"/>
            <p:cNvSpPr/>
            <p:nvPr/>
          </p:nvSpPr>
          <p:spPr>
            <a:xfrm>
              <a:off x="1634" y="2953"/>
              <a:ext cx="831" cy="720"/>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flat">
              <a:solidFill>
                <a:srgbClr val="008080"/>
              </a:solidFill>
              <a:round/>
            </a:ln>
          </p:spPr>
          <p:txBody>
            <a:bodyPr wrap="none" lIns="0" tIns="0" rIns="0" bIns="22500" rtlCol="0" anchor="ctr"/>
            <a:lstStyle/>
            <a:p>
              <a:pPr algn="ctr">
                <a:lnSpc>
                  <a:spcPct val="100000"/>
                </a:lnSpc>
              </a:pPr>
              <a:r>
                <a:rPr sz="2400">
                  <a:solidFill>
                    <a:srgbClr val="303030"/>
                  </a:solidFill>
                  <a:latin typeface="微软雅黑" panose="020B0503020204020204" pitchFamily="34" charset="-122"/>
                  <a:ea typeface="微软雅黑" panose="020B0503020204020204" pitchFamily="34" charset="-122"/>
                </a:rPr>
                <a:t>定义</a:t>
              </a:r>
            </a:p>
          </p:txBody>
        </p:sp>
      </p:grpSp>
      <p:grpSp>
        <p:nvGrpSpPr>
          <p:cNvPr id="80" name="组合 79"/>
          <p:cNvGrpSpPr/>
          <p:nvPr/>
        </p:nvGrpSpPr>
        <p:grpSpPr>
          <a:xfrm>
            <a:off x="2519045" y="1854835"/>
            <a:ext cx="1218565" cy="529590"/>
            <a:chOff x="1368" y="3825"/>
            <a:chExt cx="1919" cy="834"/>
          </a:xfrm>
        </p:grpSpPr>
        <p:sp>
          <p:nvSpPr>
            <p:cNvPr id="81" name="MMConnector"/>
            <p:cNvSpPr/>
            <p:nvPr/>
          </p:nvSpPr>
          <p:spPr>
            <a:xfrm>
              <a:off x="2739" y="4583"/>
              <a:ext cx="548" cy="76"/>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sp>
          <p:nvSpPr>
            <p:cNvPr id="82" name="SubTopic"/>
            <p:cNvSpPr/>
            <p:nvPr/>
          </p:nvSpPr>
          <p:spPr>
            <a:xfrm>
              <a:off x="1368" y="3825"/>
              <a:ext cx="1096" cy="720"/>
            </a:xfrm>
            <a:custGeom>
              <a:avLst/>
              <a:gdLst>
                <a:gd name="rtl" fmla="*/ 54150 w 501600"/>
                <a:gd name="rtt" fmla="*/ 26030 h 180500"/>
                <a:gd name="rtr" fmla="*/ 449350 w 501600"/>
                <a:gd name="rtb" fmla="*/ 162830 h 180500"/>
              </a:gdLst>
              <a:ahLst/>
              <a:cxnLst/>
              <a:rect l="rtl" t="rtt" r="rtr" b="rtb"/>
              <a:pathLst>
                <a:path w="501600" h="180500" stroke="0">
                  <a:moveTo>
                    <a:pt x="0" y="0"/>
                  </a:moveTo>
                  <a:lnTo>
                    <a:pt x="501600" y="0"/>
                  </a:lnTo>
                  <a:lnTo>
                    <a:pt x="501600" y="180500"/>
                  </a:lnTo>
                  <a:lnTo>
                    <a:pt x="0" y="180500"/>
                  </a:lnTo>
                  <a:lnTo>
                    <a:pt x="0" y="0"/>
                  </a:lnTo>
                  <a:close/>
                </a:path>
                <a:path w="501600" h="180500" fill="none">
                  <a:moveTo>
                    <a:pt x="0" y="180500"/>
                  </a:moveTo>
                  <a:lnTo>
                    <a:pt x="501600" y="180500"/>
                  </a:lnTo>
                </a:path>
              </a:pathLst>
            </a:custGeom>
            <a:noFill/>
            <a:ln w="19050" cap="rnd">
              <a:solidFill>
                <a:srgbClr val="008080"/>
              </a:solidFill>
              <a:round/>
            </a:ln>
          </p:spPr>
          <p:txBody>
            <a:bodyPr wrap="none" lIns="0" tIns="0" rIns="0" bIns="22500" rtlCol="0" anchor="ctr"/>
            <a:lstStyle/>
            <a:p>
              <a:pPr algn="ctr">
                <a:lnSpc>
                  <a:spcPct val="100000"/>
                </a:lnSpc>
              </a:pPr>
              <a:r>
                <a:rPr sz="2400" dirty="0" err="1">
                  <a:solidFill>
                    <a:srgbClr val="303030"/>
                  </a:solidFill>
                  <a:latin typeface="微软雅黑" panose="020B0503020204020204" pitchFamily="34" charset="-122"/>
                  <a:ea typeface="微软雅黑" panose="020B0503020204020204" pitchFamily="34" charset="-122"/>
                </a:rPr>
                <a:t>五要素</a:t>
              </a:r>
              <a:endParaRPr sz="2400" dirty="0">
                <a:solidFill>
                  <a:srgbClr val="303030"/>
                </a:solidFill>
                <a:latin typeface="微软雅黑" panose="020B0503020204020204" pitchFamily="34" charset="-122"/>
                <a:ea typeface="微软雅黑" panose="020B0503020204020204" pitchFamily="34" charset="-122"/>
              </a:endParaRPr>
            </a:p>
          </p:txBody>
        </p:sp>
      </p:grpSp>
      <p:grpSp>
        <p:nvGrpSpPr>
          <p:cNvPr id="83" name="组合 82"/>
          <p:cNvGrpSpPr/>
          <p:nvPr/>
        </p:nvGrpSpPr>
        <p:grpSpPr>
          <a:xfrm>
            <a:off x="569595" y="2408555"/>
            <a:ext cx="3168015" cy="709930"/>
            <a:chOff x="-1702" y="4697"/>
            <a:chExt cx="4989" cy="1118"/>
          </a:xfrm>
        </p:grpSpPr>
        <p:sp>
          <p:nvSpPr>
            <p:cNvPr id="84" name="MMConnector"/>
            <p:cNvSpPr/>
            <p:nvPr/>
          </p:nvSpPr>
          <p:spPr>
            <a:xfrm>
              <a:off x="2739" y="5019"/>
              <a:ext cx="548" cy="796"/>
            </a:xfrm>
            <a:custGeom>
              <a:avLst/>
              <a:gdLst/>
              <a:ahLst/>
              <a:cxnLst/>
              <a:rect l="0" t="0" r="0" b="0"/>
              <a:pathLst>
                <a:path w="250800" h="199500" fill="none">
                  <a:moveTo>
                    <a:pt x="125400" y="-99750"/>
                  </a:moveTo>
                  <a:cubicBezTo>
                    <a:pt x="1957" y="-99750"/>
                    <a:pt x="3793" y="99750"/>
                    <a:pt x="-125400" y="99750"/>
                  </a:cubicBezTo>
                </a:path>
              </a:pathLst>
            </a:custGeom>
            <a:noFill/>
            <a:ln w="19050" cap="rnd">
              <a:solidFill>
                <a:srgbClr val="008080"/>
              </a:solidFill>
              <a:round/>
            </a:ln>
          </p:spPr>
        </p:sp>
        <p:sp>
          <p:nvSpPr>
            <p:cNvPr id="91" name="SubTopic"/>
            <p:cNvSpPr/>
            <p:nvPr/>
          </p:nvSpPr>
          <p:spPr>
            <a:xfrm>
              <a:off x="-1702" y="4697"/>
              <a:ext cx="4166" cy="720"/>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lnSpc>
                  <a:spcPct val="100000"/>
                </a:lnSpc>
              </a:pPr>
              <a:r>
                <a:rPr sz="2400">
                  <a:solidFill>
                    <a:srgbClr val="303030"/>
                  </a:solidFill>
                  <a:latin typeface="微软雅黑" panose="020B0503020204020204" pitchFamily="34" charset="-122"/>
                  <a:ea typeface="微软雅黑" panose="020B0503020204020204" pitchFamily="34" charset="-122"/>
                </a:rPr>
                <a:t>平衡条件</a:t>
              </a:r>
              <a:r>
                <a:rPr lang="zh-CN" sz="2400">
                  <a:solidFill>
                    <a:srgbClr val="303030"/>
                  </a:solidFill>
                  <a:latin typeface="微软雅黑" panose="020B0503020204020204" pitchFamily="34" charset="-122"/>
                  <a:ea typeface="微软雅黑" panose="020B0503020204020204" pitchFamily="34" charset="-122"/>
                </a:rPr>
                <a:t>：</a:t>
              </a:r>
              <a:r>
                <a:rPr lang="en-US" altLang="zh-CN" sz="2400" i="1">
                  <a:solidFill>
                    <a:srgbClr val="303030"/>
                  </a:solidFill>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400" baseline="-25000">
                  <a:solidFill>
                    <a:srgbClr val="303030"/>
                  </a:solidFill>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400" i="1">
                  <a:solidFill>
                    <a:srgbClr val="303030"/>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400" baseline="-25000">
                  <a:solidFill>
                    <a:srgbClr val="303030"/>
                  </a:solidFill>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400">
                  <a:solidFill>
                    <a:srgbClr val="30303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a:solidFill>
                    <a:srgbClr val="303030"/>
                  </a:solidFill>
                  <a:latin typeface="微软雅黑" panose="020B0503020204020204" pitchFamily="34" charset="-122"/>
                  <a:ea typeface="微软雅黑" panose="020B0503020204020204" pitchFamily="34" charset="-122"/>
                  <a:cs typeface="Times New Roman" panose="02020603050405020304" pitchFamily="18" charset="0"/>
                  <a:sym typeface="+mn-ea"/>
                </a:rPr>
                <a:t>F</a:t>
              </a:r>
              <a:r>
                <a:rPr lang="en-US" altLang="zh-CN" sz="2400" baseline="-25000">
                  <a:solidFill>
                    <a:srgbClr val="303030"/>
                  </a:solidFill>
                  <a:latin typeface="微软雅黑" panose="020B0503020204020204" pitchFamily="34" charset="-122"/>
                  <a:ea typeface="微软雅黑" panose="020B0503020204020204" pitchFamily="34" charset="-122"/>
                  <a:cs typeface="Times New Roman" panose="02020603050405020304" pitchFamily="18" charset="0"/>
                  <a:sym typeface="+mn-ea"/>
                </a:rPr>
                <a:t>2</a:t>
              </a:r>
              <a:r>
                <a:rPr lang="en-US" altLang="zh-CN" sz="2400" i="1">
                  <a:solidFill>
                    <a:srgbClr val="303030"/>
                  </a:solidFill>
                  <a:latin typeface="微软雅黑" panose="020B0503020204020204" pitchFamily="34" charset="-122"/>
                  <a:ea typeface="微软雅黑" panose="020B0503020204020204" pitchFamily="34" charset="-122"/>
                  <a:cs typeface="Times New Roman" panose="02020603050405020304" pitchFamily="18" charset="0"/>
                  <a:sym typeface="+mn-ea"/>
                </a:rPr>
                <a:t>l</a:t>
              </a:r>
              <a:r>
                <a:rPr lang="en-US" altLang="zh-CN" sz="2400" baseline="-25000">
                  <a:solidFill>
                    <a:srgbClr val="303030"/>
                  </a:solidFill>
                  <a:latin typeface="微软雅黑" panose="020B0503020204020204" pitchFamily="34" charset="-122"/>
                  <a:ea typeface="微软雅黑" panose="020B0503020204020204" pitchFamily="34" charset="-122"/>
                  <a:cs typeface="Times New Roman" panose="02020603050405020304" pitchFamily="18" charset="0"/>
                  <a:sym typeface="+mn-ea"/>
                </a:rPr>
                <a:t>2</a:t>
              </a:r>
              <a:endParaRPr lang="en-US" altLang="zh-CN" sz="2400">
                <a:solidFill>
                  <a:srgbClr val="303030"/>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grpSp>
        <p:nvGrpSpPr>
          <p:cNvPr id="92" name="组合 91"/>
          <p:cNvGrpSpPr/>
          <p:nvPr/>
        </p:nvGrpSpPr>
        <p:grpSpPr>
          <a:xfrm>
            <a:off x="2181860" y="2889885"/>
            <a:ext cx="1555750" cy="1059180"/>
            <a:chOff x="837" y="5455"/>
            <a:chExt cx="2450" cy="1668"/>
          </a:xfrm>
        </p:grpSpPr>
        <p:sp>
          <p:nvSpPr>
            <p:cNvPr id="93" name="MMConnector"/>
            <p:cNvSpPr/>
            <p:nvPr/>
          </p:nvSpPr>
          <p:spPr>
            <a:xfrm>
              <a:off x="2739" y="5455"/>
              <a:ext cx="548" cy="1668"/>
            </a:xfrm>
            <a:custGeom>
              <a:avLst/>
              <a:gdLst/>
              <a:ahLst/>
              <a:cxnLst/>
              <a:rect l="0" t="0" r="0" b="0"/>
              <a:pathLst>
                <a:path w="250800" h="418000" fill="none">
                  <a:moveTo>
                    <a:pt x="125400" y="-209000"/>
                  </a:moveTo>
                  <a:cubicBezTo>
                    <a:pt x="-20723" y="-209000"/>
                    <a:pt x="56714" y="209000"/>
                    <a:pt x="-125400" y="209000"/>
                  </a:cubicBezTo>
                </a:path>
              </a:pathLst>
            </a:custGeom>
            <a:noFill/>
            <a:ln w="19050" cap="rnd">
              <a:solidFill>
                <a:srgbClr val="008080"/>
              </a:solidFill>
              <a:round/>
            </a:ln>
          </p:spPr>
        </p:sp>
        <p:sp>
          <p:nvSpPr>
            <p:cNvPr id="94" name="SubTopic"/>
            <p:cNvSpPr/>
            <p:nvPr/>
          </p:nvSpPr>
          <p:spPr>
            <a:xfrm>
              <a:off x="837" y="5569"/>
              <a:ext cx="1627" cy="720"/>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lnSpc>
                  <a:spcPct val="100000"/>
                </a:lnSpc>
              </a:pPr>
              <a:r>
                <a:rPr sz="2400">
                  <a:solidFill>
                    <a:srgbClr val="303030"/>
                  </a:solidFill>
                  <a:latin typeface="微软雅黑" panose="020B0503020204020204" pitchFamily="34" charset="-122"/>
                  <a:ea typeface="微软雅黑" panose="020B0503020204020204" pitchFamily="34" charset="-122"/>
                </a:rPr>
                <a:t>杠杆分类</a:t>
              </a:r>
            </a:p>
          </p:txBody>
        </p:sp>
      </p:grpSp>
      <p:grpSp>
        <p:nvGrpSpPr>
          <p:cNvPr id="95" name="组合 94"/>
          <p:cNvGrpSpPr/>
          <p:nvPr/>
        </p:nvGrpSpPr>
        <p:grpSpPr>
          <a:xfrm>
            <a:off x="2447290" y="3986530"/>
            <a:ext cx="1218565" cy="944880"/>
            <a:chOff x="1368" y="6956"/>
            <a:chExt cx="1919" cy="1488"/>
          </a:xfrm>
        </p:grpSpPr>
        <p:sp>
          <p:nvSpPr>
            <p:cNvPr id="96" name="MMConnector"/>
            <p:cNvSpPr/>
            <p:nvPr/>
          </p:nvSpPr>
          <p:spPr>
            <a:xfrm>
              <a:off x="2739" y="7932"/>
              <a:ext cx="548" cy="512"/>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100" name="SubTopic"/>
            <p:cNvSpPr/>
            <p:nvPr/>
          </p:nvSpPr>
          <p:spPr>
            <a:xfrm>
              <a:off x="1368" y="6956"/>
              <a:ext cx="1096" cy="720"/>
            </a:xfrm>
            <a:custGeom>
              <a:avLst/>
              <a:gdLst>
                <a:gd name="rtl" fmla="*/ 54150 w 501600"/>
                <a:gd name="rtt" fmla="*/ 26030 h 180500"/>
                <a:gd name="rtr" fmla="*/ 449350 w 501600"/>
                <a:gd name="rtb" fmla="*/ 162830 h 180500"/>
              </a:gdLst>
              <a:ahLst/>
              <a:cxnLst/>
              <a:rect l="rtl" t="rtt" r="rtr" b="rtb"/>
              <a:pathLst>
                <a:path w="501600" h="180500" stroke="0">
                  <a:moveTo>
                    <a:pt x="0" y="0"/>
                  </a:moveTo>
                  <a:lnTo>
                    <a:pt x="501600" y="0"/>
                  </a:lnTo>
                  <a:lnTo>
                    <a:pt x="501600" y="180500"/>
                  </a:lnTo>
                  <a:lnTo>
                    <a:pt x="0" y="180500"/>
                  </a:lnTo>
                  <a:lnTo>
                    <a:pt x="0" y="0"/>
                  </a:lnTo>
                  <a:close/>
                </a:path>
                <a:path w="501600" h="180500" fill="none">
                  <a:moveTo>
                    <a:pt x="0" y="180500"/>
                  </a:moveTo>
                  <a:lnTo>
                    <a:pt x="501600" y="180500"/>
                  </a:lnTo>
                </a:path>
              </a:pathLst>
            </a:custGeom>
            <a:noFill/>
            <a:ln w="19050" cap="rnd">
              <a:solidFill>
                <a:srgbClr val="008080"/>
              </a:solidFill>
              <a:round/>
            </a:ln>
          </p:spPr>
          <p:txBody>
            <a:bodyPr wrap="none" lIns="0" tIns="0" rIns="0" bIns="22500" rtlCol="0" anchor="ctr"/>
            <a:lstStyle/>
            <a:p>
              <a:pPr algn="ctr">
                <a:lnSpc>
                  <a:spcPct val="100000"/>
                </a:lnSpc>
              </a:pPr>
              <a:r>
                <a:rPr sz="2400">
                  <a:solidFill>
                    <a:srgbClr val="303030"/>
                  </a:solidFill>
                  <a:latin typeface="微软雅黑" panose="020B0503020204020204" pitchFamily="34" charset="-122"/>
                  <a:ea typeface="微软雅黑" panose="020B0503020204020204" pitchFamily="34" charset="-122"/>
                </a:rPr>
                <a:t>定滑轮</a:t>
              </a:r>
            </a:p>
          </p:txBody>
        </p:sp>
      </p:grpSp>
      <p:grpSp>
        <p:nvGrpSpPr>
          <p:cNvPr id="101" name="组合 100"/>
          <p:cNvGrpSpPr/>
          <p:nvPr/>
        </p:nvGrpSpPr>
        <p:grpSpPr>
          <a:xfrm>
            <a:off x="2447290" y="4540250"/>
            <a:ext cx="1218565" cy="571500"/>
            <a:chOff x="1368" y="7828"/>
            <a:chExt cx="1919" cy="900"/>
          </a:xfrm>
        </p:grpSpPr>
        <p:sp>
          <p:nvSpPr>
            <p:cNvPr id="102" name="MMConnector"/>
            <p:cNvSpPr/>
            <p:nvPr/>
          </p:nvSpPr>
          <p:spPr>
            <a:xfrm>
              <a:off x="2739" y="8368"/>
              <a:ext cx="548" cy="360"/>
            </a:xfrm>
            <a:custGeom>
              <a:avLst/>
              <a:gdLst/>
              <a:ahLst/>
              <a:cxnLst/>
              <a:rect l="0" t="0" r="0" b="0"/>
              <a:pathLst>
                <a:path w="250800" h="90250" fill="none">
                  <a:moveTo>
                    <a:pt x="125400" y="-45125"/>
                  </a:moveTo>
                  <a:cubicBezTo>
                    <a:pt x="14483" y="-45125"/>
                    <a:pt x="-25434" y="45125"/>
                    <a:pt x="-125400" y="45125"/>
                  </a:cubicBezTo>
                </a:path>
              </a:pathLst>
            </a:custGeom>
            <a:noFill/>
            <a:ln w="19050" cap="rnd">
              <a:solidFill>
                <a:srgbClr val="008080"/>
              </a:solidFill>
              <a:round/>
            </a:ln>
          </p:spPr>
        </p:sp>
        <p:sp>
          <p:nvSpPr>
            <p:cNvPr id="103" name="SubTopic"/>
            <p:cNvSpPr/>
            <p:nvPr/>
          </p:nvSpPr>
          <p:spPr>
            <a:xfrm>
              <a:off x="1368" y="7828"/>
              <a:ext cx="1096" cy="720"/>
            </a:xfrm>
            <a:custGeom>
              <a:avLst/>
              <a:gdLst>
                <a:gd name="rtl" fmla="*/ 54150 w 501600"/>
                <a:gd name="rtt" fmla="*/ 26030 h 180500"/>
                <a:gd name="rtr" fmla="*/ 449350 w 501600"/>
                <a:gd name="rtb" fmla="*/ 162830 h 180500"/>
              </a:gdLst>
              <a:ahLst/>
              <a:cxnLst/>
              <a:rect l="rtl" t="rtt" r="rtr" b="rtb"/>
              <a:pathLst>
                <a:path w="501600" h="180500" stroke="0">
                  <a:moveTo>
                    <a:pt x="0" y="0"/>
                  </a:moveTo>
                  <a:lnTo>
                    <a:pt x="501600" y="0"/>
                  </a:lnTo>
                  <a:lnTo>
                    <a:pt x="501600" y="180500"/>
                  </a:lnTo>
                  <a:lnTo>
                    <a:pt x="0" y="180500"/>
                  </a:lnTo>
                  <a:lnTo>
                    <a:pt x="0" y="0"/>
                  </a:lnTo>
                  <a:close/>
                </a:path>
                <a:path w="501600" h="180500" fill="none">
                  <a:moveTo>
                    <a:pt x="0" y="180500"/>
                  </a:moveTo>
                  <a:lnTo>
                    <a:pt x="501600" y="180500"/>
                  </a:lnTo>
                </a:path>
              </a:pathLst>
            </a:custGeom>
            <a:noFill/>
            <a:ln w="19050" cap="rnd">
              <a:solidFill>
                <a:srgbClr val="008080"/>
              </a:solidFill>
              <a:round/>
            </a:ln>
          </p:spPr>
          <p:txBody>
            <a:bodyPr wrap="none" lIns="0" tIns="0" rIns="0" bIns="22500" rtlCol="0" anchor="ctr"/>
            <a:lstStyle/>
            <a:p>
              <a:pPr algn="ctr">
                <a:lnSpc>
                  <a:spcPct val="100000"/>
                </a:lnSpc>
              </a:pPr>
              <a:r>
                <a:rPr sz="2400">
                  <a:solidFill>
                    <a:srgbClr val="303030"/>
                  </a:solidFill>
                  <a:latin typeface="微软雅黑" panose="020B0503020204020204" pitchFamily="34" charset="-122"/>
                  <a:ea typeface="微软雅黑" panose="020B0503020204020204" pitchFamily="34" charset="-122"/>
                </a:rPr>
                <a:t>动滑轮</a:t>
              </a:r>
            </a:p>
          </p:txBody>
        </p:sp>
      </p:grpSp>
      <p:grpSp>
        <p:nvGrpSpPr>
          <p:cNvPr id="104" name="组合 103"/>
          <p:cNvGrpSpPr/>
          <p:nvPr/>
        </p:nvGrpSpPr>
        <p:grpSpPr>
          <a:xfrm>
            <a:off x="2447290" y="5375275"/>
            <a:ext cx="1218565" cy="1263650"/>
            <a:chOff x="1368" y="9143"/>
            <a:chExt cx="1919" cy="1990"/>
          </a:xfrm>
        </p:grpSpPr>
        <p:sp>
          <p:nvSpPr>
            <p:cNvPr id="105" name="MMConnector"/>
            <p:cNvSpPr/>
            <p:nvPr/>
          </p:nvSpPr>
          <p:spPr>
            <a:xfrm>
              <a:off x="2739" y="9143"/>
              <a:ext cx="548" cy="1990"/>
            </a:xfrm>
            <a:custGeom>
              <a:avLst/>
              <a:gdLst/>
              <a:ahLst/>
              <a:cxnLst/>
              <a:rect l="0" t="0" r="0" b="0"/>
              <a:pathLst>
                <a:path w="250800" h="308750" fill="none">
                  <a:moveTo>
                    <a:pt x="125400" y="-154375"/>
                  </a:moveTo>
                  <a:cubicBezTo>
                    <a:pt x="-9893" y="-154375"/>
                    <a:pt x="31445" y="154375"/>
                    <a:pt x="-125400" y="154375"/>
                  </a:cubicBezTo>
                </a:path>
              </a:pathLst>
            </a:custGeom>
            <a:noFill/>
            <a:ln w="19050" cap="rnd">
              <a:solidFill>
                <a:srgbClr val="008080"/>
              </a:solidFill>
              <a:round/>
            </a:ln>
          </p:spPr>
        </p:sp>
        <p:sp>
          <p:nvSpPr>
            <p:cNvPr id="106" name="SubTopic"/>
            <p:cNvSpPr/>
            <p:nvPr/>
          </p:nvSpPr>
          <p:spPr>
            <a:xfrm>
              <a:off x="1368" y="9424"/>
              <a:ext cx="1096" cy="720"/>
            </a:xfrm>
            <a:custGeom>
              <a:avLst/>
              <a:gdLst>
                <a:gd name="rtl" fmla="*/ 54150 w 501600"/>
                <a:gd name="rtt" fmla="*/ 26030 h 180500"/>
                <a:gd name="rtr" fmla="*/ 449350 w 501600"/>
                <a:gd name="rtb" fmla="*/ 162830 h 180500"/>
              </a:gdLst>
              <a:ahLst/>
              <a:cxnLst/>
              <a:rect l="rtl" t="rtt" r="rtr" b="rtb"/>
              <a:pathLst>
                <a:path w="501600" h="180500" stroke="0">
                  <a:moveTo>
                    <a:pt x="0" y="0"/>
                  </a:moveTo>
                  <a:lnTo>
                    <a:pt x="501600" y="0"/>
                  </a:lnTo>
                  <a:lnTo>
                    <a:pt x="501600" y="180500"/>
                  </a:lnTo>
                  <a:lnTo>
                    <a:pt x="0" y="180500"/>
                  </a:lnTo>
                  <a:lnTo>
                    <a:pt x="0" y="0"/>
                  </a:lnTo>
                  <a:close/>
                </a:path>
                <a:path w="501600" h="180500" fill="none">
                  <a:moveTo>
                    <a:pt x="0" y="180500"/>
                  </a:moveTo>
                  <a:lnTo>
                    <a:pt x="501600" y="180500"/>
                  </a:lnTo>
                </a:path>
              </a:pathLst>
            </a:custGeom>
            <a:noFill/>
            <a:ln w="19050" cap="rnd">
              <a:solidFill>
                <a:srgbClr val="008080"/>
              </a:solidFill>
              <a:round/>
            </a:ln>
          </p:spPr>
          <p:txBody>
            <a:bodyPr wrap="none" lIns="0" tIns="0" rIns="0" bIns="22500" rtlCol="0" anchor="ctr"/>
            <a:lstStyle/>
            <a:p>
              <a:pPr algn="ctr">
                <a:lnSpc>
                  <a:spcPct val="100000"/>
                </a:lnSpc>
              </a:pPr>
              <a:r>
                <a:rPr sz="2400">
                  <a:solidFill>
                    <a:srgbClr val="303030"/>
                  </a:solidFill>
                  <a:latin typeface="微软雅黑" panose="020B0503020204020204" pitchFamily="34" charset="-122"/>
                  <a:ea typeface="微软雅黑" panose="020B0503020204020204" pitchFamily="34" charset="-122"/>
                </a:rPr>
                <a:t>滑轮组</a:t>
              </a:r>
            </a:p>
          </p:txBody>
        </p:sp>
      </p:grpSp>
      <p:grpSp>
        <p:nvGrpSpPr>
          <p:cNvPr id="107" name="组合 106"/>
          <p:cNvGrpSpPr/>
          <p:nvPr/>
        </p:nvGrpSpPr>
        <p:grpSpPr>
          <a:xfrm>
            <a:off x="9364270" y="2276872"/>
            <a:ext cx="701040" cy="1703705"/>
            <a:chOff x="14301" y="5826"/>
            <a:chExt cx="1104" cy="2683"/>
          </a:xfrm>
        </p:grpSpPr>
        <p:sp>
          <p:nvSpPr>
            <p:cNvPr id="108" name="MMConnector"/>
            <p:cNvSpPr/>
            <p:nvPr/>
          </p:nvSpPr>
          <p:spPr>
            <a:xfrm>
              <a:off x="14301" y="7201"/>
              <a:ext cx="548" cy="1308"/>
            </a:xfrm>
            <a:custGeom>
              <a:avLst/>
              <a:gdLst/>
              <a:ahLst/>
              <a:cxnLst/>
              <a:rect l="0" t="0" r="0" b="0"/>
              <a:pathLst>
                <a:path w="250800" h="327750" fill="none">
                  <a:moveTo>
                    <a:pt x="-125400" y="163875"/>
                  </a:moveTo>
                  <a:cubicBezTo>
                    <a:pt x="11859" y="163875"/>
                    <a:pt x="-36032" y="-163875"/>
                    <a:pt x="125400" y="-163875"/>
                  </a:cubicBezTo>
                </a:path>
              </a:pathLst>
            </a:custGeom>
            <a:noFill/>
            <a:ln w="19050" cap="rnd">
              <a:solidFill>
                <a:srgbClr val="008080"/>
              </a:solidFill>
              <a:round/>
            </a:ln>
          </p:spPr>
        </p:sp>
        <p:sp>
          <p:nvSpPr>
            <p:cNvPr id="109" name="SubTopic"/>
            <p:cNvSpPr/>
            <p:nvPr/>
          </p:nvSpPr>
          <p:spPr>
            <a:xfrm>
              <a:off x="14575" y="5826"/>
              <a:ext cx="831" cy="720"/>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定义</a:t>
              </a:r>
            </a:p>
          </p:txBody>
        </p:sp>
      </p:grpSp>
      <p:grpSp>
        <p:nvGrpSpPr>
          <p:cNvPr id="110" name="组合 109"/>
          <p:cNvGrpSpPr/>
          <p:nvPr/>
        </p:nvGrpSpPr>
        <p:grpSpPr>
          <a:xfrm>
            <a:off x="9364270" y="2830592"/>
            <a:ext cx="701040" cy="873125"/>
            <a:chOff x="14301" y="6698"/>
            <a:chExt cx="1104" cy="1375"/>
          </a:xfrm>
        </p:grpSpPr>
        <p:sp>
          <p:nvSpPr>
            <p:cNvPr id="111" name="MMConnector"/>
            <p:cNvSpPr/>
            <p:nvPr/>
          </p:nvSpPr>
          <p:spPr>
            <a:xfrm>
              <a:off x="14301" y="7637"/>
              <a:ext cx="548" cy="436"/>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12" name="SubTopic"/>
            <p:cNvSpPr/>
            <p:nvPr/>
          </p:nvSpPr>
          <p:spPr>
            <a:xfrm>
              <a:off x="14575" y="6698"/>
              <a:ext cx="831" cy="720"/>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公式</a:t>
              </a:r>
            </a:p>
          </p:txBody>
        </p:sp>
      </p:grpSp>
      <p:grpSp>
        <p:nvGrpSpPr>
          <p:cNvPr id="113" name="组合 112"/>
          <p:cNvGrpSpPr/>
          <p:nvPr/>
        </p:nvGrpSpPr>
        <p:grpSpPr>
          <a:xfrm>
            <a:off x="9364270" y="3885327"/>
            <a:ext cx="1915795" cy="1390650"/>
            <a:chOff x="14301" y="8359"/>
            <a:chExt cx="3017" cy="2190"/>
          </a:xfrm>
        </p:grpSpPr>
        <p:sp>
          <p:nvSpPr>
            <p:cNvPr id="114" name="MMConnector"/>
            <p:cNvSpPr/>
            <p:nvPr/>
          </p:nvSpPr>
          <p:spPr>
            <a:xfrm>
              <a:off x="14301" y="8735"/>
              <a:ext cx="548" cy="1814"/>
            </a:xfrm>
            <a:custGeom>
              <a:avLst/>
              <a:gdLst/>
              <a:ahLst/>
              <a:cxnLst/>
              <a:rect l="0" t="0" r="0" b="0"/>
              <a:pathLst>
                <a:path w="250800" h="327750" fill="none">
                  <a:moveTo>
                    <a:pt x="-125400" y="-163875"/>
                  </a:moveTo>
                  <a:cubicBezTo>
                    <a:pt x="11859" y="-163875"/>
                    <a:pt x="-36032" y="163875"/>
                    <a:pt x="125400" y="163875"/>
                  </a:cubicBezTo>
                </a:path>
              </a:pathLst>
            </a:custGeom>
            <a:noFill/>
            <a:ln w="19050" cap="rnd">
              <a:solidFill>
                <a:srgbClr val="008080"/>
              </a:solidFill>
              <a:round/>
            </a:ln>
          </p:spPr>
        </p:sp>
        <p:sp>
          <p:nvSpPr>
            <p:cNvPr id="115" name="SubTopic"/>
            <p:cNvSpPr/>
            <p:nvPr/>
          </p:nvSpPr>
          <p:spPr>
            <a:xfrm>
              <a:off x="14462" y="8359"/>
              <a:ext cx="2856" cy="1255"/>
            </a:xfrm>
            <a:custGeom>
              <a:avLst/>
              <a:gdLst>
                <a:gd name="rtl" fmla="*/ 54150 w 1231200"/>
                <a:gd name="rtt" fmla="*/ 26030 h 180500"/>
                <a:gd name="rtr" fmla="*/ 1178950 w 1231200"/>
                <a:gd name="rtb" fmla="*/ 162830 h 180500"/>
              </a:gdLst>
              <a:ahLst/>
              <a:cxnLst/>
              <a:rect l="rtl" t="rtt" r="rtr" b="rtb"/>
              <a:pathLst>
                <a:path w="1231200" h="180500" stroke="0">
                  <a:moveTo>
                    <a:pt x="0" y="0"/>
                  </a:moveTo>
                  <a:lnTo>
                    <a:pt x="1231200" y="0"/>
                  </a:lnTo>
                  <a:lnTo>
                    <a:pt x="1231200" y="180500"/>
                  </a:lnTo>
                  <a:lnTo>
                    <a:pt x="0" y="180500"/>
                  </a:lnTo>
                  <a:lnTo>
                    <a:pt x="0" y="0"/>
                  </a:lnTo>
                  <a:close/>
                </a:path>
                <a:path w="1231200" h="180500" fill="none">
                  <a:moveTo>
                    <a:pt x="0" y="180500"/>
                  </a:moveTo>
                  <a:lnTo>
                    <a:pt x="12312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提高机械效</a:t>
              </a:r>
            </a:p>
            <a:p>
              <a:pPr algn="ctr"/>
              <a:r>
                <a:rPr sz="2400">
                  <a:solidFill>
                    <a:srgbClr val="303030"/>
                  </a:solidFill>
                  <a:latin typeface="微软雅黑" panose="020B0503020204020204" pitchFamily="34" charset="-122"/>
                  <a:ea typeface="微软雅黑" panose="020B0503020204020204" pitchFamily="34" charset="-122"/>
                </a:rPr>
                <a:t>率的方法</a:t>
              </a:r>
            </a:p>
          </p:txBody>
        </p:sp>
      </p:grpSp>
      <p:grpSp>
        <p:nvGrpSpPr>
          <p:cNvPr id="116" name="组合 115"/>
          <p:cNvGrpSpPr/>
          <p:nvPr/>
        </p:nvGrpSpPr>
        <p:grpSpPr>
          <a:xfrm>
            <a:off x="9364270" y="3384312"/>
            <a:ext cx="2132330" cy="596265"/>
            <a:chOff x="14301" y="7570"/>
            <a:chExt cx="3358" cy="939"/>
          </a:xfrm>
        </p:grpSpPr>
        <p:sp>
          <p:nvSpPr>
            <p:cNvPr id="117" name="MMConnector"/>
            <p:cNvSpPr/>
            <p:nvPr/>
          </p:nvSpPr>
          <p:spPr>
            <a:xfrm>
              <a:off x="14301" y="8073"/>
              <a:ext cx="548" cy="436"/>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23" name="SubTopic"/>
            <p:cNvSpPr/>
            <p:nvPr/>
          </p:nvSpPr>
          <p:spPr>
            <a:xfrm>
              <a:off x="14583" y="7570"/>
              <a:ext cx="3076" cy="720"/>
            </a:xfrm>
            <a:custGeom>
              <a:avLst/>
              <a:gdLst>
                <a:gd name="rtl" fmla="*/ 54150 w 1048800"/>
                <a:gd name="rtt" fmla="*/ 26030 h 180500"/>
                <a:gd name="rtr" fmla="*/ 996550 w 1048800"/>
                <a:gd name="rtb" fmla="*/ 162830 h 180500"/>
              </a:gdLst>
              <a:ahLst/>
              <a:cxnLst/>
              <a:rect l="rtl" t="rtt" r="rtr" b="rtb"/>
              <a:pathLst>
                <a:path w="1048800" h="180500" stroke="0">
                  <a:moveTo>
                    <a:pt x="0" y="0"/>
                  </a:moveTo>
                  <a:lnTo>
                    <a:pt x="1048800" y="0"/>
                  </a:lnTo>
                  <a:lnTo>
                    <a:pt x="1048800" y="180500"/>
                  </a:lnTo>
                  <a:lnTo>
                    <a:pt x="0" y="180500"/>
                  </a:lnTo>
                  <a:lnTo>
                    <a:pt x="0" y="0"/>
                  </a:lnTo>
                  <a:close/>
                </a:path>
                <a:path w="1048800" h="180500" fill="none">
                  <a:moveTo>
                    <a:pt x="0" y="180500"/>
                  </a:moveTo>
                  <a:lnTo>
                    <a:pt x="10488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机械效率总小于1</a:t>
              </a:r>
            </a:p>
          </p:txBody>
        </p:sp>
      </p:grpSp>
      <p:grpSp>
        <p:nvGrpSpPr>
          <p:cNvPr id="124" name="组合 123"/>
          <p:cNvGrpSpPr/>
          <p:nvPr/>
        </p:nvGrpSpPr>
        <p:grpSpPr>
          <a:xfrm>
            <a:off x="674370" y="3548380"/>
            <a:ext cx="1970405" cy="1151255"/>
            <a:chOff x="184" y="6744"/>
            <a:chExt cx="3103" cy="1813"/>
          </a:xfrm>
        </p:grpSpPr>
        <p:sp>
          <p:nvSpPr>
            <p:cNvPr id="125" name="MMConnector"/>
            <p:cNvSpPr/>
            <p:nvPr/>
          </p:nvSpPr>
          <p:spPr>
            <a:xfrm>
              <a:off x="2739" y="7714"/>
              <a:ext cx="548" cy="843"/>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159" name="SubTopic"/>
            <p:cNvSpPr/>
            <p:nvPr/>
          </p:nvSpPr>
          <p:spPr>
            <a:xfrm>
              <a:off x="184" y="6744"/>
              <a:ext cx="2280" cy="547"/>
            </a:xfrm>
            <a:custGeom>
              <a:avLst/>
              <a:gdLst>
                <a:gd name="rtl" fmla="*/ 54150 w 501600"/>
                <a:gd name="rtt" fmla="*/ 26030 h 180500"/>
                <a:gd name="rtr" fmla="*/ 449350 w 501600"/>
                <a:gd name="rtb" fmla="*/ 162830 h 180500"/>
              </a:gdLst>
              <a:ahLst/>
              <a:cxnLst/>
              <a:rect l="rtl" t="rtt" r="rtr" b="rtb"/>
              <a:pathLst>
                <a:path w="501600" h="180500" stroke="0">
                  <a:moveTo>
                    <a:pt x="0" y="0"/>
                  </a:moveTo>
                  <a:lnTo>
                    <a:pt x="501600" y="0"/>
                  </a:lnTo>
                  <a:lnTo>
                    <a:pt x="501600" y="180500"/>
                  </a:lnTo>
                  <a:lnTo>
                    <a:pt x="0" y="180500"/>
                  </a:lnTo>
                  <a:lnTo>
                    <a:pt x="0" y="0"/>
                  </a:lnTo>
                  <a:close/>
                </a:path>
                <a:path w="501600" h="180500" fill="none">
                  <a:moveTo>
                    <a:pt x="0" y="180500"/>
                  </a:moveTo>
                  <a:lnTo>
                    <a:pt x="501600" y="180500"/>
                  </a:lnTo>
                </a:path>
              </a:pathLst>
            </a:custGeom>
            <a:noFill/>
            <a:ln w="19050" cap="rnd">
              <a:solidFill>
                <a:srgbClr val="008080"/>
              </a:solidFill>
              <a:round/>
            </a:ln>
          </p:spPr>
          <p:txBody>
            <a:bodyPr wrap="none" lIns="0" tIns="0" rIns="0" bIns="22500" rtlCol="0" anchor="ctr"/>
            <a:lstStyle/>
            <a:p>
              <a:pPr algn="ctr">
                <a:lnSpc>
                  <a:spcPct val="100000"/>
                </a:lnSpc>
              </a:pPr>
              <a:r>
                <a:rPr lang="zh-CN" sz="2400" dirty="0">
                  <a:solidFill>
                    <a:srgbClr val="303030"/>
                  </a:solidFill>
                  <a:latin typeface="微软雅黑" panose="020B0503020204020204" pitchFamily="34" charset="-122"/>
                  <a:ea typeface="微软雅黑" panose="020B0503020204020204" pitchFamily="34" charset="-122"/>
                </a:rPr>
                <a:t>等臂杠杆</a:t>
              </a:r>
            </a:p>
          </p:txBody>
        </p:sp>
      </p:grpSp>
      <p:grpSp>
        <p:nvGrpSpPr>
          <p:cNvPr id="160" name="组合 159"/>
          <p:cNvGrpSpPr/>
          <p:nvPr/>
        </p:nvGrpSpPr>
        <p:grpSpPr>
          <a:xfrm>
            <a:off x="951230" y="3982720"/>
            <a:ext cx="1776730" cy="496800"/>
            <a:chOff x="1046" y="8419"/>
            <a:chExt cx="2798" cy="797"/>
          </a:xfrm>
        </p:grpSpPr>
        <p:sp>
          <p:nvSpPr>
            <p:cNvPr id="161" name="MMConnector"/>
            <p:cNvSpPr/>
            <p:nvPr/>
          </p:nvSpPr>
          <p:spPr>
            <a:xfrm>
              <a:off x="3270" y="9144"/>
              <a:ext cx="574" cy="72"/>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sp>
          <p:nvSpPr>
            <p:cNvPr id="162" name="SubTopic"/>
            <p:cNvSpPr/>
            <p:nvPr/>
          </p:nvSpPr>
          <p:spPr>
            <a:xfrm>
              <a:off x="1046" y="8419"/>
              <a:ext cx="1937"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lang="zh-CN" sz="2400">
                  <a:solidFill>
                    <a:srgbClr val="303030"/>
                  </a:solidFill>
                  <a:latin typeface="微软雅黑" panose="020B0503020204020204" pitchFamily="34" charset="-122"/>
                  <a:ea typeface="微软雅黑" panose="020B0503020204020204" pitchFamily="34" charset="-122"/>
                </a:rPr>
                <a:t>特点</a:t>
              </a:r>
            </a:p>
          </p:txBody>
        </p:sp>
      </p:grpSp>
      <p:grpSp>
        <p:nvGrpSpPr>
          <p:cNvPr id="163" name="组合 162"/>
          <p:cNvGrpSpPr/>
          <p:nvPr/>
        </p:nvGrpSpPr>
        <p:grpSpPr>
          <a:xfrm>
            <a:off x="862965" y="4540250"/>
            <a:ext cx="1776730" cy="493200"/>
            <a:chOff x="1046" y="8419"/>
            <a:chExt cx="2798" cy="797"/>
          </a:xfrm>
        </p:grpSpPr>
        <p:sp>
          <p:nvSpPr>
            <p:cNvPr id="164" name="MMConnector"/>
            <p:cNvSpPr/>
            <p:nvPr/>
          </p:nvSpPr>
          <p:spPr>
            <a:xfrm>
              <a:off x="3270" y="9144"/>
              <a:ext cx="574" cy="72"/>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sp>
          <p:nvSpPr>
            <p:cNvPr id="165" name="SubTopic"/>
            <p:cNvSpPr/>
            <p:nvPr/>
          </p:nvSpPr>
          <p:spPr>
            <a:xfrm>
              <a:off x="1046" y="8419"/>
              <a:ext cx="1937"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lang="zh-CN" sz="2400" dirty="0">
                  <a:solidFill>
                    <a:srgbClr val="303030"/>
                  </a:solidFill>
                  <a:latin typeface="微软雅黑" panose="020B0503020204020204" pitchFamily="34" charset="-122"/>
                  <a:ea typeface="微软雅黑" panose="020B0503020204020204" pitchFamily="34" charset="-122"/>
                </a:rPr>
                <a:t>省力杠杆</a:t>
              </a:r>
            </a:p>
          </p:txBody>
        </p:sp>
      </p:grpSp>
      <p:grpSp>
        <p:nvGrpSpPr>
          <p:cNvPr id="166" name="组合 165"/>
          <p:cNvGrpSpPr/>
          <p:nvPr/>
        </p:nvGrpSpPr>
        <p:grpSpPr>
          <a:xfrm>
            <a:off x="1089025" y="5046980"/>
            <a:ext cx="1555750" cy="709930"/>
            <a:chOff x="837" y="4697"/>
            <a:chExt cx="2450" cy="1118"/>
          </a:xfrm>
        </p:grpSpPr>
        <p:sp>
          <p:nvSpPr>
            <p:cNvPr id="167" name="MMConnector"/>
            <p:cNvSpPr/>
            <p:nvPr/>
          </p:nvSpPr>
          <p:spPr>
            <a:xfrm>
              <a:off x="2739" y="5019"/>
              <a:ext cx="548" cy="796"/>
            </a:xfrm>
            <a:custGeom>
              <a:avLst/>
              <a:gdLst/>
              <a:ahLst/>
              <a:cxnLst/>
              <a:rect l="0" t="0" r="0" b="0"/>
              <a:pathLst>
                <a:path w="250800" h="199500" fill="none">
                  <a:moveTo>
                    <a:pt x="125400" y="-99750"/>
                  </a:moveTo>
                  <a:cubicBezTo>
                    <a:pt x="1957" y="-99750"/>
                    <a:pt x="3793" y="99750"/>
                    <a:pt x="-125400" y="99750"/>
                  </a:cubicBezTo>
                </a:path>
              </a:pathLst>
            </a:custGeom>
            <a:noFill/>
            <a:ln w="19050" cap="rnd">
              <a:solidFill>
                <a:srgbClr val="008080"/>
              </a:solidFill>
              <a:round/>
            </a:ln>
          </p:spPr>
        </p:sp>
        <p:sp>
          <p:nvSpPr>
            <p:cNvPr id="168" name="SubTopic"/>
            <p:cNvSpPr/>
            <p:nvPr/>
          </p:nvSpPr>
          <p:spPr>
            <a:xfrm>
              <a:off x="837" y="4697"/>
              <a:ext cx="1627" cy="720"/>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lnSpc>
                  <a:spcPct val="100000"/>
                </a:lnSpc>
              </a:pPr>
              <a:r>
                <a:rPr lang="zh-CN" sz="2400">
                  <a:solidFill>
                    <a:srgbClr val="303030"/>
                  </a:solidFill>
                  <a:latin typeface="微软雅黑" panose="020B0503020204020204" pitchFamily="34" charset="-122"/>
                  <a:ea typeface="微软雅黑" panose="020B0503020204020204" pitchFamily="34" charset="-122"/>
                </a:rPr>
                <a:t>特点</a:t>
              </a:r>
            </a:p>
          </p:txBody>
        </p:sp>
      </p:grpSp>
      <p:grpSp>
        <p:nvGrpSpPr>
          <p:cNvPr id="169" name="组合 168"/>
          <p:cNvGrpSpPr/>
          <p:nvPr/>
        </p:nvGrpSpPr>
        <p:grpSpPr>
          <a:xfrm>
            <a:off x="1087120" y="5490210"/>
            <a:ext cx="1560195" cy="551815"/>
            <a:chOff x="1712" y="9301"/>
            <a:chExt cx="2457" cy="869"/>
          </a:xfrm>
        </p:grpSpPr>
        <p:sp>
          <p:nvSpPr>
            <p:cNvPr id="170" name="SubTopic"/>
            <p:cNvSpPr/>
            <p:nvPr/>
          </p:nvSpPr>
          <p:spPr>
            <a:xfrm>
              <a:off x="1712" y="9301"/>
              <a:ext cx="1627" cy="865"/>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lnSpc>
                  <a:spcPct val="100000"/>
                </a:lnSpc>
              </a:pPr>
              <a:r>
                <a:rPr lang="zh-CN" sz="2400">
                  <a:solidFill>
                    <a:srgbClr val="303030"/>
                  </a:solidFill>
                  <a:latin typeface="微软雅黑" panose="020B0503020204020204" pitchFamily="34" charset="-122"/>
                  <a:ea typeface="微软雅黑" panose="020B0503020204020204" pitchFamily="34" charset="-122"/>
                </a:rPr>
                <a:t>特点</a:t>
              </a:r>
            </a:p>
          </p:txBody>
        </p:sp>
        <p:sp>
          <p:nvSpPr>
            <p:cNvPr id="171" name="MMConnector"/>
            <p:cNvSpPr/>
            <p:nvPr/>
          </p:nvSpPr>
          <p:spPr>
            <a:xfrm rot="20460000">
              <a:off x="3621" y="10050"/>
              <a:ext cx="548" cy="120"/>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grpSp>
      <p:grpSp>
        <p:nvGrpSpPr>
          <p:cNvPr id="172" name="组合 171"/>
          <p:cNvGrpSpPr/>
          <p:nvPr/>
        </p:nvGrpSpPr>
        <p:grpSpPr>
          <a:xfrm>
            <a:off x="7442835" y="3088640"/>
            <a:ext cx="1736090" cy="917575"/>
            <a:chOff x="11721" y="4864"/>
            <a:chExt cx="2734" cy="1445"/>
          </a:xfrm>
        </p:grpSpPr>
        <p:sp>
          <p:nvSpPr>
            <p:cNvPr id="173" name="MainTopic"/>
            <p:cNvSpPr/>
            <p:nvPr/>
          </p:nvSpPr>
          <p:spPr>
            <a:xfrm>
              <a:off x="12769" y="4864"/>
              <a:ext cx="1686" cy="1445"/>
            </a:xfrm>
            <a:custGeom>
              <a:avLst/>
              <a:gdLst>
                <a:gd name="rtl" fmla="*/ 135280 w 881600"/>
                <a:gd name="rtt" fmla="*/ 71440 h 296400"/>
                <a:gd name="rtr" fmla="*/ 743280 w 881600"/>
                <a:gd name="rtb" fmla="*/ 238640 h 296400"/>
              </a:gdLst>
              <a:ahLst/>
              <a:cxnLst/>
              <a:rect l="rtl" t="rtt" r="rtr" b="rtb"/>
              <a:pathLst>
                <a:path w="881600" h="296400">
                  <a:moveTo>
                    <a:pt x="30400" y="0"/>
                  </a:moveTo>
                  <a:lnTo>
                    <a:pt x="851200" y="0"/>
                  </a:lnTo>
                  <a:cubicBezTo>
                    <a:pt x="867981" y="0"/>
                    <a:pt x="881600" y="13619"/>
                    <a:pt x="881600" y="30400"/>
                  </a:cubicBezTo>
                  <a:lnTo>
                    <a:pt x="881600" y="266000"/>
                  </a:lnTo>
                  <a:cubicBezTo>
                    <a:pt x="881600" y="282781"/>
                    <a:pt x="867981" y="296400"/>
                    <a:pt x="851200" y="296400"/>
                  </a:cubicBezTo>
                  <a:lnTo>
                    <a:pt x="30400" y="296400"/>
                  </a:lnTo>
                  <a:cubicBezTo>
                    <a:pt x="13619" y="296400"/>
                    <a:pt x="0" y="282781"/>
                    <a:pt x="0" y="266000"/>
                  </a:cubicBezTo>
                  <a:lnTo>
                    <a:pt x="0" y="30400"/>
                  </a:lnTo>
                  <a:cubicBezTo>
                    <a:pt x="0" y="13619"/>
                    <a:pt x="13619" y="0"/>
                    <a:pt x="30400" y="0"/>
                  </a:cubicBezTo>
                  <a:close/>
                </a:path>
              </a:pathLst>
            </a:custGeom>
            <a:noFill/>
            <a:ln w="19050" cap="rnd">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4" action="ppaction://hlinksldjump"/>
                </a:rPr>
                <a:t>机械</a:t>
              </a:r>
              <a:endParaRPr sz="2800" dirty="0">
                <a:solidFill>
                  <a:srgbClr val="303030"/>
                </a:solidFill>
                <a:latin typeface="微软雅黑" panose="020B0503020204020204" pitchFamily="34" charset="-122"/>
                <a:ea typeface="微软雅黑" panose="020B0503020204020204" pitchFamily="34" charset="-122"/>
              </a:endParaRPr>
            </a:p>
            <a:p>
              <a:pPr algn="ctr"/>
              <a:r>
                <a:rPr sz="2800" dirty="0" err="1">
                  <a:solidFill>
                    <a:srgbClr val="303030"/>
                  </a:solidFill>
                  <a:latin typeface="微软雅黑" panose="020B0503020204020204" pitchFamily="34" charset="-122"/>
                  <a:ea typeface="微软雅黑" panose="020B0503020204020204" pitchFamily="34" charset="-122"/>
                  <a:hlinkClick r:id="rId4" action="ppaction://hlinksldjump"/>
                </a:rPr>
                <a:t>效率</a:t>
              </a:r>
              <a:endParaRPr sz="2800" dirty="0">
                <a:solidFill>
                  <a:srgbClr val="303030"/>
                </a:solidFill>
                <a:latin typeface="微软雅黑" panose="020B0503020204020204" pitchFamily="34" charset="-122"/>
                <a:ea typeface="微软雅黑" panose="020B0503020204020204" pitchFamily="34" charset="-122"/>
              </a:endParaRPr>
            </a:p>
          </p:txBody>
        </p:sp>
        <p:sp>
          <p:nvSpPr>
            <p:cNvPr id="174" name="MMConnector"/>
            <p:cNvSpPr/>
            <p:nvPr/>
          </p:nvSpPr>
          <p:spPr>
            <a:xfrm flipV="1">
              <a:off x="11721" y="5551"/>
              <a:ext cx="1202" cy="72"/>
            </a:xfrm>
            <a:custGeom>
              <a:avLst/>
              <a:gdLst/>
              <a:ahLst/>
              <a:cxnLst/>
              <a:rect l="0" t="0" r="0" b="0"/>
              <a:pathLst>
                <a:path w="798000" h="7600">
                  <a:moveTo>
                    <a:pt x="-124686" y="-20336"/>
                  </a:moveTo>
                  <a:cubicBezTo>
                    <a:pt x="-131297" y="-15390"/>
                    <a:pt x="-135128" y="-8012"/>
                    <a:pt x="-135128" y="0"/>
                  </a:cubicBezTo>
                  <a:cubicBezTo>
                    <a:pt x="-135128" y="14630"/>
                    <a:pt x="-122352" y="27147"/>
                    <a:pt x="-103208" y="26600"/>
                  </a:cubicBezTo>
                  <a:lnTo>
                    <a:pt x="694792" y="3800"/>
                  </a:lnTo>
                  <a:cubicBezTo>
                    <a:pt x="694792" y="3800"/>
                    <a:pt x="694792" y="3800"/>
                    <a:pt x="694792" y="3800"/>
                  </a:cubicBezTo>
                  <a:cubicBezTo>
                    <a:pt x="697527" y="3722"/>
                    <a:pt x="699352" y="2090"/>
                    <a:pt x="699352" y="0"/>
                  </a:cubicBezTo>
                  <a:cubicBezTo>
                    <a:pt x="699352" y="-2090"/>
                    <a:pt x="697527" y="-3722"/>
                    <a:pt x="694792" y="-3800"/>
                  </a:cubicBezTo>
                  <a:lnTo>
                    <a:pt x="-80417" y="-25949"/>
                  </a:lnTo>
                  <a:cubicBezTo>
                    <a:pt x="-92998" y="-26308"/>
                    <a:pt x="-112419" y="-29515"/>
                    <a:pt x="-124686" y="-20336"/>
                  </a:cubicBezTo>
                  <a:close/>
                </a:path>
              </a:pathLst>
            </a:custGeom>
            <a:solidFill>
              <a:srgbClr val="008080"/>
            </a:solidFill>
            <a:ln w="19050" cap="rnd">
              <a:solidFill>
                <a:srgbClr val="008080"/>
              </a:solidFill>
              <a:round/>
            </a:ln>
          </p:spPr>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3">
            <a:extLst>
              <a:ext uri="{FF2B5EF4-FFF2-40B4-BE49-F238E27FC236}">
                <a16:creationId xmlns:a16="http://schemas.microsoft.com/office/drawing/2014/main" id="{D933A1ED-F79A-4A7C-BAEC-01181F8D152D}"/>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 name="Freeform 23">
            <a:extLst>
              <a:ext uri="{FF2B5EF4-FFF2-40B4-BE49-F238E27FC236}">
                <a16:creationId xmlns:a16="http://schemas.microsoft.com/office/drawing/2014/main" id="{5F68CEF8-76CA-4F8D-A934-8EDEEA7CDFDF}"/>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06BC6B0B-7E55-4D2F-BB2E-89883BCED3D3}"/>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BD42B874-DDE7-46CC-8086-BD473E7E55A8}"/>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64A2AD46-9707-435D-A19E-491C8FB1D800}"/>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CCC9D171-FDAD-42EE-B498-B1E8455210FC}"/>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51059B1A-43FE-47C2-A944-9FFA927D8ED9}"/>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FC3476C9-6726-4CE3-99AD-C1C3B1298AA5}"/>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9CD77774-0A14-4386-A187-5FA51A2649A1}"/>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8AC9A848-7D30-4491-BB30-117A06FC1102}"/>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FE8A1E66-CC83-4FDF-B4B7-4B864AD7EB52}"/>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4BA69B3C-EDAD-44E6-A9D2-75F22204A640}"/>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45DC9969-3508-4184-8D27-4780BB9383D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80D59B9C-74FC-4943-889E-2A28F0B75F11}"/>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B81FC30B-2A97-4704-84AC-D5BA496932D0}"/>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C0938278-7BBF-4284-AAB4-F8E378B15D4A}"/>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FC62DB19-DA91-4F65-998B-F49F0B02D6AE}"/>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25037BA8-AB17-4DD1-B9A6-D8835FF19CCE}"/>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17A1F888-EC8C-4646-8313-DB243568575C}"/>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9DB0219E-70AF-4F23-B7F1-64AD91B1DE6C}"/>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0BCF6A54-E736-4A53-93B7-86AB6A06BCEF}"/>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24674711-A1E0-402E-B4C7-8EE1EE462679}"/>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65409A94-B484-44F9-94BC-D4B01E1B4CFD}"/>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857A2F57-6829-4867-A1AF-8F479379DD4C}"/>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5D798CFB-8D08-42AC-A44A-36182E7BCC95}"/>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0A6D9481-0889-4BF8-8E84-B299CDCEB2B1}"/>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DDDA9B13-3E72-44CF-B7F3-4012D6E415E5}"/>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BE310796-E3F2-4517-812B-BFB106CAC463}"/>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36EE9D40-D204-4FCF-97D3-BD1BD11CACCE}"/>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8827EAFE-87C4-4E40-90BB-9C8487B74AC7}"/>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9905ABFB-CB14-43C9-B93A-805A254383DC}"/>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2451C3ED-3327-4302-9CAB-329FBFFBEF26}"/>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AA15CF3D-941C-4067-BBEA-C64A0DAAD5E4}"/>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2CCC05FA-413A-467C-AF0B-E09AC3BE05E7}"/>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ED570E2E-2905-49D3-9836-546D5F8CE8EB}"/>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3058B9BB-32DF-4291-9CCB-C227E21EA695}"/>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3FD1938A-F729-49BE-A411-F52945CCFDC3}"/>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630D86F2-4F25-4310-B880-279CF88FAD88}"/>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5E4EDF13-F502-473D-9182-2D8A2DAB8841}"/>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0DF7CB5F-45F2-48D8-B21D-FD2D6AD02470}"/>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AC3BD41F-EAF4-491E-B5DE-F8474446E0EC}"/>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B51F7237-C419-44CE-AA11-B1B29B380041}"/>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FCC61C45-4EA4-468D-95DE-E9277B2D85F5}"/>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3F247125-88A7-415A-B928-5D0658499AD1}"/>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DEAA5381-8E47-4608-A536-F55794563543}"/>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5499DEC2-D650-41BC-9355-7A4C4BEEED6B}"/>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6BF04DC3-AF53-4DEA-9A4A-F67F650FB203}"/>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41B2EB6E-5943-4444-B155-5D3CF3C2309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01AE0500-3A51-4E1E-9664-FF2E8EBFD9FD}"/>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592F8F06-9DEE-4426-8F13-0C35D9F78C00}"/>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8DF8823D-AA93-4613-A535-A73684486175}"/>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B2735F03-B5C7-44F0-8C91-378AFB63BC6C}"/>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39C7743C-4AEE-4A25-9EA8-36132C1E4E1F}"/>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595A6A30-980F-4956-AE61-D7D3C53994F5}"/>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B855A062-CE61-4920-A92F-EE0B07C6EBD4}"/>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0189D05B-124D-412D-B1C1-12C970344B4B}"/>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50CAF299-2674-4F92-80F4-8A40CAABB347}"/>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1C5E26A6-8543-4A8C-837B-7D9695DD024A}"/>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矩形 1"/>
          <p:cNvSpPr/>
          <p:nvPr/>
        </p:nvSpPr>
        <p:spPr>
          <a:xfrm>
            <a:off x="983432" y="1340768"/>
            <a:ext cx="10402815" cy="267765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让支点处于杠杆中央的目的：消除杠杆自重对实验的影响。</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实验开始需调节杠杆在水平位置平衡的目的：便于测量力臂。</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实验结论：杠杆的平衡条件：动力</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动力臂＝阻力</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阻力臂，用公式表示为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800" baseline="-25000" dirty="0">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800" baseline="-250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800" baseline="-25000" dirty="0">
                <a:latin typeface="微软雅黑" panose="020B0503020204020204" pitchFamily="34" charset="-122"/>
                <a:ea typeface="微软雅黑" panose="020B0503020204020204" pitchFamily="34" charset="-122"/>
                <a:cs typeface="Times New Roman" panose="02020603050405020304" pitchFamily="18" charset="0"/>
              </a:rPr>
              <a:t>2</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800" baseline="-25000" dirty="0">
                <a:latin typeface="微软雅黑" panose="020B0503020204020204" pitchFamily="34" charset="-122"/>
                <a:ea typeface="微软雅黑" panose="020B0503020204020204" pitchFamily="34" charset="-122"/>
                <a:cs typeface="Times New Roman" panose="02020603050405020304" pitchFamily="18" charset="0"/>
              </a:rPr>
              <a:t>2</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
          <p:cNvSpPr txBox="1">
            <a:spLocks noChangeArrowheads="1"/>
          </p:cNvSpPr>
          <p:nvPr/>
        </p:nvSpPr>
        <p:spPr bwMode="auto">
          <a:xfrm>
            <a:off x="839416" y="1484784"/>
            <a:ext cx="3384550" cy="523875"/>
          </a:xfrm>
          <a:prstGeom prst="rect">
            <a:avLst/>
          </a:prstGeom>
          <a:noFill/>
          <a:ln w="9525">
            <a:noFill/>
            <a:miter lim="800000"/>
          </a:ln>
        </p:spPr>
        <p:txBody>
          <a:bodyPr>
            <a:spAutoFit/>
          </a:bodyPr>
          <a:lstStyle/>
          <a:p>
            <a:r>
              <a:rPr lang="en-US" altLang="zh-CN" sz="2800" dirty="0">
                <a:solidFill>
                  <a:srgbClr val="008080"/>
                </a:solidFill>
                <a:latin typeface="微软雅黑" panose="020B0503020204020204" pitchFamily="34" charset="-122"/>
                <a:ea typeface="微软雅黑" panose="020B0503020204020204" pitchFamily="34" charset="-122"/>
              </a:rPr>
              <a:t>【</a:t>
            </a:r>
            <a:r>
              <a:rPr lang="zh-CN" altLang="en-US" sz="2800" dirty="0">
                <a:solidFill>
                  <a:srgbClr val="008080"/>
                </a:solidFill>
                <a:latin typeface="微软雅黑" panose="020B0503020204020204" pitchFamily="34" charset="-122"/>
                <a:ea typeface="微软雅黑" panose="020B0503020204020204" pitchFamily="34" charset="-122"/>
              </a:rPr>
              <a:t>交流与反思</a:t>
            </a:r>
            <a:r>
              <a:rPr lang="en-US" altLang="zh-CN" sz="2800" dirty="0">
                <a:solidFill>
                  <a:srgbClr val="008080"/>
                </a:solidFill>
                <a:latin typeface="微软雅黑" panose="020B0503020204020204" pitchFamily="34" charset="-122"/>
                <a:ea typeface="微软雅黑" panose="020B0503020204020204" pitchFamily="34" charset="-122"/>
              </a:rPr>
              <a:t>】</a:t>
            </a:r>
            <a:endParaRPr lang="zh-CN" altLang="en-US" sz="2800" dirty="0">
              <a:solidFill>
                <a:srgbClr val="008080"/>
              </a:solidFill>
              <a:latin typeface="微软雅黑" panose="020B0503020204020204" pitchFamily="34" charset="-122"/>
              <a:ea typeface="微软雅黑" panose="020B0503020204020204" pitchFamily="34" charset="-122"/>
            </a:endParaRPr>
          </a:p>
        </p:txBody>
      </p:sp>
      <p:sp>
        <p:nvSpPr>
          <p:cNvPr id="9" name="矩形 8"/>
          <p:cNvSpPr/>
          <p:nvPr/>
        </p:nvSpPr>
        <p:spPr>
          <a:xfrm>
            <a:off x="1055440" y="2008659"/>
            <a:ext cx="10402815" cy="3970318"/>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测量多组数据的目的：避免偶然性，使得出的结论更具有普遍性。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将一端钩码换成弹簧测力计的好处：能直接测出拉力的大小，实验操作更方便。</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弹簧测力计从竖直拉杠杆变成倾斜拉杠杆，观察测力计示数的变化：弹簧测力计示数变大。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73112" y="1056145"/>
            <a:ext cx="10507463" cy="5262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小明和他的同学们在探究杠杆的平衡条件实验中所用到的器材有：杠杆、支架、弹簧测力计、</a:t>
            </a:r>
            <a:r>
              <a:rPr lang="zh-CN" altLang="en-US" sz="2800" dirty="0">
                <a:latin typeface="微软雅黑" panose="020B0503020204020204" pitchFamily="34" charset="-122"/>
                <a:ea typeface="微软雅黑" panose="020B0503020204020204" pitchFamily="34" charset="-122"/>
                <a:sym typeface="+mn-ea"/>
              </a:rPr>
              <a:t>刻</a:t>
            </a:r>
            <a:r>
              <a:rPr lang="zh-CN" altLang="en-US" sz="2800" dirty="0">
                <a:latin typeface="微软雅黑" panose="020B0503020204020204" pitchFamily="34" charset="-122"/>
                <a:ea typeface="微软雅黑" panose="020B0503020204020204" pitchFamily="34" charset="-122"/>
              </a:rPr>
              <a:t>度尺、质量相同的钩码若干个。</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杠杆两端平衡螺母的作用是</a:t>
            </a:r>
            <a:r>
              <a:rPr lang="en-US" altLang="zh-CN" sz="2800" dirty="0">
                <a:latin typeface="微软雅黑" panose="020B0503020204020204" pitchFamily="34" charset="-122"/>
                <a:ea typeface="微软雅黑" panose="020B0503020204020204" pitchFamily="34" charset="-122"/>
              </a:rPr>
              <a:t>___________________________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在挂钩码前，小明发现杠杆左端高右端低</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如图甲所示</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，接下来应将杠杆左端的平衡</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螺母向</a:t>
            </a:r>
            <a:r>
              <a:rPr lang="en-US" altLang="zh-CN" sz="2800" dirty="0">
                <a:latin typeface="微软雅黑" panose="020B0503020204020204" pitchFamily="34" charset="-122"/>
                <a:ea typeface="微软雅黑" panose="020B0503020204020204" pitchFamily="34" charset="-122"/>
              </a:rPr>
              <a:t>____(</a:t>
            </a:r>
            <a:r>
              <a:rPr lang="zh-CN" altLang="en-US" sz="2800" dirty="0">
                <a:latin typeface="微软雅黑" panose="020B0503020204020204" pitchFamily="34" charset="-122"/>
                <a:ea typeface="微软雅黑" panose="020B0503020204020204" pitchFamily="34" charset="-122"/>
              </a:rPr>
              <a:t>选填“左”或“右”</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调节，使杠</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杆在</a:t>
            </a:r>
            <a:r>
              <a:rPr lang="en-US" altLang="zh-CN" sz="2800" dirty="0">
                <a:latin typeface="微软雅黑" panose="020B0503020204020204" pitchFamily="34" charset="-122"/>
                <a:ea typeface="微软雅黑" panose="020B0503020204020204" pitchFamily="34" charset="-122"/>
              </a:rPr>
              <a:t>_______</a:t>
            </a:r>
            <a:r>
              <a:rPr lang="zh-CN" altLang="en-US" sz="2800" dirty="0">
                <a:latin typeface="微软雅黑" panose="020B0503020204020204" pitchFamily="34" charset="-122"/>
                <a:ea typeface="微软雅黑" panose="020B0503020204020204" pitchFamily="34" charset="-122"/>
              </a:rPr>
              <a:t>位置平衡，这样做的目的是避免</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__________</a:t>
            </a:r>
            <a:r>
              <a:rPr lang="zh-CN" altLang="en-US" sz="2800" dirty="0">
                <a:latin typeface="微软雅黑" panose="020B0503020204020204" pitchFamily="34" charset="-122"/>
                <a:ea typeface="微软雅黑" panose="020B0503020204020204" pitchFamily="34" charset="-122"/>
              </a:rPr>
              <a:t>对实验的影响和便于测量</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9" name="图片 -2147482227" descr="C:\Documents and Settings\Administrator\桌面\2020山西物理9.2补单片\W271.tif"/>
          <p:cNvPicPr>
            <a:picLocks noChangeAspect="1"/>
          </p:cNvPicPr>
          <p:nvPr/>
        </p:nvPicPr>
        <p:blipFill rotWithShape="1">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rcRect r="53425" b="-2979"/>
          <a:stretch>
            <a:fillRect/>
          </a:stretch>
        </p:blipFill>
        <p:spPr>
          <a:xfrm>
            <a:off x="8112224" y="3212976"/>
            <a:ext cx="3209270" cy="2664296"/>
          </a:xfrm>
          <a:prstGeom prst="rect">
            <a:avLst/>
          </a:prstGeom>
          <a:noFill/>
          <a:ln w="9525">
            <a:noFill/>
          </a:ln>
        </p:spPr>
      </p:pic>
      <p:sp>
        <p:nvSpPr>
          <p:cNvPr id="10" name="TextBox 2"/>
          <p:cNvSpPr txBox="1"/>
          <p:nvPr/>
        </p:nvSpPr>
        <p:spPr>
          <a:xfrm>
            <a:off x="5663952" y="2396202"/>
            <a:ext cx="513599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调节杠杆在水平位置平衡</a:t>
            </a:r>
          </a:p>
        </p:txBody>
      </p:sp>
      <p:sp>
        <p:nvSpPr>
          <p:cNvPr id="11" name="TextBox 2"/>
          <p:cNvSpPr txBox="1"/>
          <p:nvPr/>
        </p:nvSpPr>
        <p:spPr>
          <a:xfrm>
            <a:off x="1948915" y="4345552"/>
            <a:ext cx="83471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左</a:t>
            </a:r>
          </a:p>
        </p:txBody>
      </p:sp>
      <p:sp>
        <p:nvSpPr>
          <p:cNvPr id="12" name="TextBox 2"/>
          <p:cNvSpPr txBox="1"/>
          <p:nvPr/>
        </p:nvSpPr>
        <p:spPr>
          <a:xfrm>
            <a:off x="1735675" y="5022592"/>
            <a:ext cx="116618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水平</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3" name="TextBox 2"/>
          <p:cNvSpPr txBox="1"/>
          <p:nvPr/>
        </p:nvSpPr>
        <p:spPr>
          <a:xfrm>
            <a:off x="898525" y="5642084"/>
            <a:ext cx="198481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杠杆自重</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4" name="TextBox 2"/>
          <p:cNvSpPr txBox="1"/>
          <p:nvPr/>
        </p:nvSpPr>
        <p:spPr>
          <a:xfrm>
            <a:off x="6378098" y="5615662"/>
            <a:ext cx="116618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力臂</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83432" y="980728"/>
            <a:ext cx="10369152"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在杠杆两端挂上不同数量的钩码，使杠杆在水平位置平衡，得到的数据如下表。这四次实验数据中有一次是错误的，错误数据的实验次数是</a:t>
            </a:r>
            <a:r>
              <a:rPr lang="en-US" altLang="zh-CN" sz="2800" dirty="0">
                <a:latin typeface="微软雅黑" panose="020B0503020204020204" pitchFamily="34" charset="-122"/>
                <a:ea typeface="微软雅黑" panose="020B0503020204020204" pitchFamily="34" charset="-122"/>
              </a:rPr>
              <a:t>____</a:t>
            </a:r>
            <a:r>
              <a:rPr lang="zh-CN" altLang="en-US" sz="2800" dirty="0">
                <a:latin typeface="微软雅黑" panose="020B0503020204020204" pitchFamily="34" charset="-122"/>
                <a:ea typeface="微软雅黑" panose="020B0503020204020204" pitchFamily="34" charset="-122"/>
              </a:rPr>
              <a:t>，错误的原因可能是</a:t>
            </a:r>
            <a:r>
              <a:rPr lang="en-US" altLang="zh-CN" sz="2800" dirty="0">
                <a:latin typeface="微软雅黑" panose="020B0503020204020204" pitchFamily="34" charset="-122"/>
                <a:ea typeface="微软雅黑" panose="020B0503020204020204" pitchFamily="34" charset="-122"/>
              </a:rPr>
              <a:t>_________________________</a:t>
            </a:r>
            <a:r>
              <a:rPr lang="zh-CN" altLang="en-US" sz="2800" dirty="0">
                <a:latin typeface="微软雅黑" panose="020B0503020204020204" pitchFamily="34" charset="-122"/>
                <a:ea typeface="微软雅黑" panose="020B0503020204020204" pitchFamily="34" charset="-122"/>
              </a:rPr>
              <a:t>。</a:t>
            </a:r>
          </a:p>
        </p:txBody>
      </p:sp>
      <p:graphicFrame>
        <p:nvGraphicFramePr>
          <p:cNvPr id="6" name="表格 5"/>
          <p:cNvGraphicFramePr/>
          <p:nvPr>
            <p:custDataLst>
              <p:tags r:id="rId1"/>
            </p:custDataLst>
          </p:nvPr>
        </p:nvGraphicFramePr>
        <p:xfrm>
          <a:off x="947428" y="3212976"/>
          <a:ext cx="10441160" cy="3200400"/>
        </p:xfrm>
        <a:graphic>
          <a:graphicData uri="http://schemas.openxmlformats.org/drawingml/2006/table">
            <a:tbl>
              <a:tblPr firstRow="1" bandRow="1">
                <a:tableStyleId>{5C22544A-7EE6-4342-B048-85BDC9FD1C3A}</a:tableStyleId>
              </a:tblPr>
              <a:tblGrid>
                <a:gridCol w="1506883">
                  <a:extLst>
                    <a:ext uri="{9D8B030D-6E8A-4147-A177-3AD203B41FA5}">
                      <a16:colId xmlns:a16="http://schemas.microsoft.com/office/drawing/2014/main" val="20000"/>
                    </a:ext>
                  </a:extLst>
                </a:gridCol>
                <a:gridCol w="2125888">
                  <a:extLst>
                    <a:ext uri="{9D8B030D-6E8A-4147-A177-3AD203B41FA5}">
                      <a16:colId xmlns:a16="http://schemas.microsoft.com/office/drawing/2014/main" val="20001"/>
                    </a:ext>
                  </a:extLst>
                </a:gridCol>
                <a:gridCol w="2631925">
                  <a:extLst>
                    <a:ext uri="{9D8B030D-6E8A-4147-A177-3AD203B41FA5}">
                      <a16:colId xmlns:a16="http://schemas.microsoft.com/office/drawing/2014/main" val="20002"/>
                    </a:ext>
                  </a:extLst>
                </a:gridCol>
                <a:gridCol w="2088232">
                  <a:extLst>
                    <a:ext uri="{9D8B030D-6E8A-4147-A177-3AD203B41FA5}">
                      <a16:colId xmlns:a16="http://schemas.microsoft.com/office/drawing/2014/main" val="20003"/>
                    </a:ext>
                  </a:extLst>
                </a:gridCol>
                <a:gridCol w="2088232">
                  <a:extLst>
                    <a:ext uri="{9D8B030D-6E8A-4147-A177-3AD203B41FA5}">
                      <a16:colId xmlns:a16="http://schemas.microsoft.com/office/drawing/2014/main" val="20004"/>
                    </a:ext>
                  </a:extLst>
                </a:gridCol>
              </a:tblGrid>
              <a:tr h="573424">
                <a:tc>
                  <a:txBody>
                    <a:bodyPr/>
                    <a:lstStyle/>
                    <a:p>
                      <a:pPr>
                        <a:lnSpc>
                          <a:spcPct val="150000"/>
                        </a:lnSpc>
                        <a:buNone/>
                      </a:pPr>
                      <a:r>
                        <a:rPr lang="zh-CN" altLang="en-US" sz="2400" b="0" dirty="0">
                          <a:solidFill>
                            <a:schemeClr val="tx1"/>
                          </a:solidFill>
                          <a:latin typeface="微软雅黑" panose="020B0503020204020204" pitchFamily="34" charset="-122"/>
                          <a:ea typeface="微软雅黑" panose="020B0503020204020204" pitchFamily="34" charset="-122"/>
                        </a:rPr>
                        <a:t>实验次数</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bg2"/>
                    </a:solidFill>
                  </a:tcPr>
                </a:tc>
                <a:tc>
                  <a:txBody>
                    <a:bodyPr/>
                    <a:lstStyle/>
                    <a:p>
                      <a:pPr>
                        <a:lnSpc>
                          <a:spcPct val="150000"/>
                        </a:lnSpc>
                        <a:buNone/>
                      </a:pP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a:t>
                      </a:r>
                      <a:r>
                        <a:rPr lang="en-US" altLang="zh-CN" sz="2400" b="0" i="1"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400" b="0" baseline="-250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N</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bg2"/>
                    </a:solidFill>
                  </a:tcPr>
                </a:tc>
                <a:tc>
                  <a:txBody>
                    <a:bodyPr/>
                    <a:lstStyle/>
                    <a:p>
                      <a:pPr>
                        <a:lnSpc>
                          <a:spcPct val="150000"/>
                        </a:lnSpc>
                        <a:buNone/>
                      </a:pP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动力臂 </a:t>
                      </a:r>
                      <a:r>
                        <a:rPr lang="en-US" altLang="zh-CN" sz="2400" b="0" i="1"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400" b="0" baseline="-250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cm</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bg2"/>
                    </a:solidFill>
                  </a:tcPr>
                </a:tc>
                <a:tc>
                  <a:txBody>
                    <a:bodyPr/>
                    <a:lstStyle/>
                    <a:p>
                      <a:pPr>
                        <a:lnSpc>
                          <a:spcPct val="150000"/>
                        </a:lnSpc>
                        <a:buNone/>
                      </a:pP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a:t>
                      </a:r>
                      <a:r>
                        <a:rPr lang="en-US" altLang="zh-CN" sz="2400" b="0" i="1"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400" b="0" baseline="-250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／Ｎ</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bg2"/>
                    </a:solidFill>
                  </a:tcPr>
                </a:tc>
                <a:tc>
                  <a:txBody>
                    <a:bodyPr/>
                    <a:lstStyle/>
                    <a:p>
                      <a:pPr>
                        <a:lnSpc>
                          <a:spcPct val="150000"/>
                        </a:lnSpc>
                        <a:buNone/>
                      </a:pP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阻力臂</a:t>
                      </a:r>
                      <a:r>
                        <a:rPr lang="en-US" altLang="zh-CN" sz="2400" b="0" i="1"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400" b="0" baseline="-250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cm</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bg2"/>
                    </a:solidFill>
                  </a:tcPr>
                </a:tc>
                <a:extLst>
                  <a:ext uri="{0D108BD9-81ED-4DB2-BD59-A6C34878D82A}">
                    <a16:rowId xmlns:a16="http://schemas.microsoft.com/office/drawing/2014/main" val="10000"/>
                  </a:ext>
                </a:extLst>
              </a:tr>
              <a:tr h="558722">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0.5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0.5</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1"/>
                  </a:ext>
                </a:extLst>
              </a:tr>
              <a:tr h="558722">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2</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3</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2"/>
                  </a:ext>
                </a:extLst>
              </a:tr>
              <a:tr h="558722">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3</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2</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20</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3"/>
                  </a:ext>
                </a:extLst>
              </a:tr>
              <a:tr h="558722">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4</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10</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3</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5</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4"/>
                  </a:ext>
                </a:extLst>
              </a:tr>
            </a:tbl>
          </a:graphicData>
        </a:graphic>
      </p:graphicFrame>
      <p:sp>
        <p:nvSpPr>
          <p:cNvPr id="10" name="TextBox 2"/>
          <p:cNvSpPr txBox="1"/>
          <p:nvPr/>
        </p:nvSpPr>
        <p:spPr>
          <a:xfrm>
            <a:off x="3431704" y="2401724"/>
            <a:ext cx="53945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2</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2"/>
          <p:cNvSpPr txBox="1"/>
          <p:nvPr/>
        </p:nvSpPr>
        <p:spPr>
          <a:xfrm>
            <a:off x="7320136" y="2306085"/>
            <a:ext cx="392772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动力臂和阻力臂记反了　</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11424" y="1052736"/>
            <a:ext cx="10086428" cy="33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由正确的实验数据总结得出杠杆平衡条件：</a:t>
            </a:r>
            <a:r>
              <a:rPr lang="en-US" altLang="zh-CN" sz="2800" dirty="0">
                <a:latin typeface="微软雅黑" panose="020B0503020204020204" pitchFamily="34" charset="-122"/>
                <a:ea typeface="微软雅黑" panose="020B0503020204020204" pitchFamily="34" charset="-122"/>
              </a:rPr>
              <a:t>________________________________________________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(5)</a:t>
            </a:r>
            <a:r>
              <a:rPr lang="zh-CN" altLang="en-US" sz="2800" dirty="0">
                <a:latin typeface="微软雅黑" panose="020B0503020204020204" pitchFamily="34" charset="-122"/>
                <a:ea typeface="微软雅黑" panose="020B0503020204020204" pitchFamily="34" charset="-122"/>
              </a:rPr>
              <a:t>此实验多次改变挂在支点</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两侧钩码的数量和悬挂位置，收集杠杆平衡时多组动力、动力臂和阻力、阻力臂的数据，其目的是</a:t>
            </a:r>
            <a:r>
              <a:rPr lang="en-US" altLang="zh-CN" sz="2800" dirty="0">
                <a:latin typeface="微软雅黑" panose="020B0503020204020204" pitchFamily="34" charset="-122"/>
                <a:ea typeface="微软雅黑" panose="020B0503020204020204" pitchFamily="34" charset="-122"/>
              </a:rPr>
              <a:t>_______________(</a:t>
            </a:r>
            <a:r>
              <a:rPr lang="zh-CN" altLang="en-US" sz="2800" dirty="0">
                <a:latin typeface="微软雅黑" panose="020B0503020204020204" pitchFamily="34" charset="-122"/>
                <a:ea typeface="微软雅黑" panose="020B0503020204020204" pitchFamily="34" charset="-122"/>
              </a:rPr>
              <a:t>选填“减小误差”或“寻找普遍规律”</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sp>
        <p:nvSpPr>
          <p:cNvPr id="8" name="TextBox 2"/>
          <p:cNvSpPr txBox="1"/>
          <p:nvPr/>
        </p:nvSpPr>
        <p:spPr>
          <a:xfrm>
            <a:off x="1402080" y="1649730"/>
            <a:ext cx="7091680" cy="737235"/>
          </a:xfrm>
          <a:prstGeom prst="rect">
            <a:avLst/>
          </a:prstGeom>
          <a:noFill/>
        </p:spPr>
        <p:txBody>
          <a:bodyPr wrap="square" rtlCol="0">
            <a:spAutoFit/>
          </a:bodyPr>
          <a:lstStyle/>
          <a:p>
            <a:pPr algn="l">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sym typeface="+mn-ea"/>
              </a:rPr>
              <a:t>动力×动力臂＝阻力×阻力臂(或F</a:t>
            </a:r>
            <a:r>
              <a:rPr lang="zh-CN" altLang="en-US" sz="2800" baseline="-25000" dirty="0">
                <a:solidFill>
                  <a:srgbClr val="FF0000"/>
                </a:solidFill>
                <a:latin typeface="微软雅黑" panose="020B0503020204020204" pitchFamily="34" charset="-122"/>
                <a:ea typeface="微软雅黑" panose="020B0503020204020204" pitchFamily="34" charset="-122"/>
                <a:sym typeface="+mn-ea"/>
              </a:rPr>
              <a:t>1</a:t>
            </a:r>
            <a:r>
              <a:rPr lang="zh-CN" altLang="en-US" sz="2800" dirty="0">
                <a:solidFill>
                  <a:srgbClr val="FF0000"/>
                </a:solidFill>
                <a:latin typeface="微软雅黑" panose="020B0503020204020204" pitchFamily="34" charset="-122"/>
                <a:ea typeface="微软雅黑" panose="020B0503020204020204" pitchFamily="34" charset="-122"/>
                <a:sym typeface="+mn-ea"/>
              </a:rPr>
              <a:t>l</a:t>
            </a:r>
            <a:r>
              <a:rPr lang="zh-CN" altLang="en-US" sz="2800" baseline="-25000" dirty="0">
                <a:solidFill>
                  <a:srgbClr val="FF0000"/>
                </a:solidFill>
                <a:latin typeface="微软雅黑" panose="020B0503020204020204" pitchFamily="34" charset="-122"/>
                <a:ea typeface="微软雅黑" panose="020B0503020204020204" pitchFamily="34" charset="-122"/>
                <a:sym typeface="+mn-ea"/>
              </a:rPr>
              <a:t>1</a:t>
            </a:r>
            <a:r>
              <a:rPr lang="zh-CN" altLang="en-US" sz="2800" dirty="0">
                <a:solidFill>
                  <a:srgbClr val="FF0000"/>
                </a:solidFill>
                <a:latin typeface="微软雅黑" panose="020B0503020204020204" pitchFamily="34" charset="-122"/>
                <a:ea typeface="微软雅黑" panose="020B0503020204020204" pitchFamily="34" charset="-122"/>
                <a:sym typeface="+mn-ea"/>
              </a:rPr>
              <a:t>＝F</a:t>
            </a:r>
            <a:r>
              <a:rPr lang="zh-CN" altLang="en-US" sz="2800" baseline="-25000" dirty="0">
                <a:solidFill>
                  <a:srgbClr val="FF0000"/>
                </a:solidFill>
                <a:latin typeface="微软雅黑" panose="020B0503020204020204" pitchFamily="34" charset="-122"/>
                <a:ea typeface="微软雅黑" panose="020B0503020204020204" pitchFamily="34" charset="-122"/>
                <a:sym typeface="+mn-ea"/>
              </a:rPr>
              <a:t>2</a:t>
            </a:r>
            <a:r>
              <a:rPr lang="zh-CN" altLang="en-US" sz="2800" dirty="0">
                <a:solidFill>
                  <a:srgbClr val="FF0000"/>
                </a:solidFill>
                <a:latin typeface="微软雅黑" panose="020B0503020204020204" pitchFamily="34" charset="-122"/>
                <a:ea typeface="微软雅黑" panose="020B0503020204020204" pitchFamily="34" charset="-122"/>
                <a:sym typeface="+mn-ea"/>
              </a:rPr>
              <a:t>l</a:t>
            </a:r>
            <a:r>
              <a:rPr lang="zh-CN" altLang="en-US" sz="2800" baseline="-25000" dirty="0">
                <a:solidFill>
                  <a:srgbClr val="FF0000"/>
                </a:solidFill>
                <a:latin typeface="微软雅黑" panose="020B0503020204020204" pitchFamily="34" charset="-122"/>
                <a:ea typeface="微软雅黑" panose="020B0503020204020204" pitchFamily="34" charset="-122"/>
                <a:sym typeface="+mn-ea"/>
              </a:rPr>
              <a:t>2</a:t>
            </a:r>
            <a:r>
              <a:rPr lang="zh-CN" altLang="en-US" sz="2800" dirty="0">
                <a:solidFill>
                  <a:srgbClr val="FF0000"/>
                </a:solidFill>
                <a:latin typeface="微软雅黑" panose="020B0503020204020204" pitchFamily="34" charset="-122"/>
                <a:ea typeface="微软雅黑" panose="020B0503020204020204" pitchFamily="34" charset="-122"/>
                <a:sym typeface="+mn-ea"/>
              </a:rPr>
              <a:t>)　</a:t>
            </a:r>
          </a:p>
        </p:txBody>
      </p:sp>
      <p:sp>
        <p:nvSpPr>
          <p:cNvPr id="14" name="TextBox 10"/>
          <p:cNvSpPr txBox="1"/>
          <p:nvPr/>
        </p:nvSpPr>
        <p:spPr>
          <a:xfrm>
            <a:off x="1775520" y="3717032"/>
            <a:ext cx="2664296"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寻找普遍规律</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196752"/>
            <a:ext cx="10081120"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(6)</a:t>
            </a:r>
            <a:r>
              <a:rPr lang="zh-CN" altLang="en-US" sz="2800" dirty="0">
                <a:latin typeface="微软雅黑" panose="020B0503020204020204" pitchFamily="34" charset="-122"/>
                <a:ea typeface="微软雅黑" panose="020B0503020204020204" pitchFamily="34" charset="-122"/>
              </a:rPr>
              <a:t>如图乙所示，杠杆上的刻度均匀，在</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点挂</a:t>
            </a: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个钩码，要使杠杆在水平位置平衡，应在</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点挂</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个相同的钩码；当杠杆平衡后，将</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两点下方所挂的钩码同时朝远离支点</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方向移动一个小格，则杠杆</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选填“能”或“不能”</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在水平位置保持平衡。</a:t>
            </a:r>
            <a:endParaRPr lang="en-US" altLang="zh-CN" sz="2800" dirty="0">
              <a:latin typeface="微软雅黑" panose="020B0503020204020204" pitchFamily="34" charset="-122"/>
              <a:ea typeface="微软雅黑" panose="020B0503020204020204" pitchFamily="34" charset="-122"/>
            </a:endParaRPr>
          </a:p>
        </p:txBody>
      </p:sp>
      <p:pic>
        <p:nvPicPr>
          <p:cNvPr id="10" name="图片 -2147482227" descr="C:\Documents and Settings\Administrator\桌面\2020山西物理9.2补单片\W271.tif"/>
          <p:cNvPicPr>
            <a:picLocks noChangeAspect="1"/>
          </p:cNvPicPr>
          <p:nvPr/>
        </p:nvPicPr>
        <p:blipFill rotWithShape="1">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l="51423" t="1" b="-1208"/>
          <a:stretch>
            <a:fillRect/>
          </a:stretch>
        </p:blipFill>
        <p:spPr>
          <a:xfrm>
            <a:off x="4669155" y="4221088"/>
            <a:ext cx="2853690" cy="2232248"/>
          </a:xfrm>
          <a:prstGeom prst="rect">
            <a:avLst/>
          </a:prstGeom>
          <a:noFill/>
          <a:ln w="9525">
            <a:noFill/>
          </a:ln>
        </p:spPr>
      </p:pic>
      <p:sp>
        <p:nvSpPr>
          <p:cNvPr id="11" name="TextBox 10"/>
          <p:cNvSpPr txBox="1"/>
          <p:nvPr/>
        </p:nvSpPr>
        <p:spPr>
          <a:xfrm>
            <a:off x="6456040" y="1924090"/>
            <a:ext cx="42799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6</a:t>
            </a:r>
          </a:p>
        </p:txBody>
      </p:sp>
      <p:sp>
        <p:nvSpPr>
          <p:cNvPr id="12" name="TextBox 10"/>
          <p:cNvSpPr txBox="1"/>
          <p:nvPr/>
        </p:nvSpPr>
        <p:spPr>
          <a:xfrm>
            <a:off x="4202747" y="3212976"/>
            <a:ext cx="93281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不能</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11424" y="620688"/>
            <a:ext cx="10081120"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(7)</a:t>
            </a:r>
            <a:r>
              <a:rPr lang="zh-CN" altLang="en-US" sz="2800" dirty="0">
                <a:latin typeface="微软雅黑" panose="020B0503020204020204" pitchFamily="34" charset="-122"/>
                <a:ea typeface="微软雅黑" panose="020B0503020204020204" pitchFamily="34" charset="-122"/>
              </a:rPr>
              <a:t>得到实验结论后，同组的小华利用弹簧测力计代替钩码，设计了如图丙所示实验。</a:t>
            </a: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①这样做的好处是</a:t>
            </a:r>
            <a:r>
              <a:rPr lang="en-US" altLang="zh-CN" sz="2800" dirty="0">
                <a:latin typeface="微软雅黑" panose="020B0503020204020204" pitchFamily="34" charset="-122"/>
                <a:ea typeface="微软雅黑" panose="020B0503020204020204" pitchFamily="34" charset="-122"/>
              </a:rPr>
              <a:t>_____________________</a:t>
            </a:r>
            <a:r>
              <a:rPr lang="zh-CN" altLang="en-US" sz="2800" dirty="0">
                <a:latin typeface="微软雅黑" panose="020B0503020204020204" pitchFamily="34" charset="-122"/>
                <a:ea typeface="微软雅黑" panose="020B0503020204020204" pitchFamily="34" charset="-122"/>
              </a:rPr>
              <a:t>，</a:t>
            </a: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为使杠杆保持水平平衡，且弹簧测力计示数</a:t>
            </a: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最小，则弹簧测力计对杠杆的拉力方向是</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②杠杆平衡后，小华将弹簧测力计向右转过一定角度，如图丙所示沿虚线方向拉动，杠杆重新平衡后，弹簧测力计的示数</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选填“变大”“变小”或“不变”</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a:t>
            </a:r>
          </a:p>
        </p:txBody>
      </p:sp>
      <p:pic>
        <p:nvPicPr>
          <p:cNvPr id="9" name="图片 -2147482222" descr="C:\Documents and Settings\Administrator\桌面\2020山西物理9.2补单片\W272.tif"/>
          <p:cNvPicPr>
            <a:picLocks noChangeAspect="1"/>
          </p:cNvPicPr>
          <p:nvPr/>
        </p:nvPicPr>
        <p:blipFill rotWithShape="1">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t="1" r="40961" b="-5209"/>
          <a:stretch>
            <a:fillRect/>
          </a:stretch>
        </p:blipFill>
        <p:spPr>
          <a:xfrm>
            <a:off x="7968208" y="1988840"/>
            <a:ext cx="3629660" cy="2088232"/>
          </a:xfrm>
          <a:prstGeom prst="rect">
            <a:avLst/>
          </a:prstGeom>
          <a:noFill/>
          <a:ln w="9525">
            <a:noFill/>
          </a:ln>
        </p:spPr>
      </p:pic>
      <p:sp>
        <p:nvSpPr>
          <p:cNvPr id="10" name="TextBox 2"/>
          <p:cNvSpPr txBox="1"/>
          <p:nvPr/>
        </p:nvSpPr>
        <p:spPr>
          <a:xfrm>
            <a:off x="3825914" y="1992138"/>
            <a:ext cx="350138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能直接读出力的大小</a:t>
            </a:r>
          </a:p>
        </p:txBody>
      </p:sp>
      <p:sp>
        <p:nvSpPr>
          <p:cNvPr id="11" name="TextBox 2"/>
          <p:cNvSpPr txBox="1"/>
          <p:nvPr/>
        </p:nvSpPr>
        <p:spPr>
          <a:xfrm>
            <a:off x="1055440" y="3886808"/>
            <a:ext cx="285023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垂直杠杆向下</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2" name="TextBox 2"/>
          <p:cNvSpPr txBox="1"/>
          <p:nvPr/>
        </p:nvSpPr>
        <p:spPr>
          <a:xfrm>
            <a:off x="1281596" y="5781478"/>
            <a:ext cx="121320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变大</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83432" y="1124744"/>
            <a:ext cx="10441160" cy="2601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(8)</a:t>
            </a:r>
            <a:r>
              <a:rPr lang="zh-CN" altLang="en-US" sz="2800" dirty="0">
                <a:latin typeface="微软雅黑" panose="020B0503020204020204" pitchFamily="34" charset="-122"/>
                <a:ea typeface="微软雅黑" panose="020B0503020204020204" pitchFamily="34" charset="-122"/>
              </a:rPr>
              <a:t>小华在完成规定实验后，他们想进一步研究，如果杠杆受到</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两个阻力，结果会怎样？通过实验，他们得到了如图丁所示的结果，根据这个结果，可以初步得出，在这种情况下杠杆的平衡条件为：</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___________</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的力臂分别为</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3</a:t>
            </a:r>
            <a:r>
              <a:rPr lang="en-US" altLang="zh-CN" sz="2800" dirty="0">
                <a:latin typeface="微软雅黑" panose="020B0503020204020204" pitchFamily="34" charset="-122"/>
                <a:ea typeface="微软雅黑" panose="020B0503020204020204" pitchFamily="34" charset="-122"/>
              </a:rPr>
              <a:t>)</a:t>
            </a:r>
          </a:p>
        </p:txBody>
      </p:sp>
      <p:pic>
        <p:nvPicPr>
          <p:cNvPr id="3" name="图片 -2147482222" descr="C:\Documents and Settings\Administrator\桌面\2020山西物理9.2补单片\W272.tif"/>
          <p:cNvPicPr>
            <a:picLocks noChangeAspect="1"/>
          </p:cNvPicPr>
          <p:nvPr/>
        </p:nvPicPr>
        <p:blipFill rotWithShape="1">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l="63706" t="1" b="-7744"/>
          <a:stretch>
            <a:fillRect/>
          </a:stretch>
        </p:blipFill>
        <p:spPr>
          <a:xfrm>
            <a:off x="4511824" y="3933056"/>
            <a:ext cx="2479040" cy="2376264"/>
          </a:xfrm>
          <a:prstGeom prst="rect">
            <a:avLst/>
          </a:prstGeom>
          <a:noFill/>
          <a:ln w="9525">
            <a:noFill/>
          </a:ln>
        </p:spPr>
      </p:pic>
      <p:sp>
        <p:nvSpPr>
          <p:cNvPr id="4" name="TextBox 2"/>
          <p:cNvSpPr txBox="1"/>
          <p:nvPr/>
        </p:nvSpPr>
        <p:spPr>
          <a:xfrm>
            <a:off x="3503712" y="3121804"/>
            <a:ext cx="196216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11424" y="980728"/>
            <a:ext cx="10441160"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(9)</a:t>
            </a:r>
            <a:r>
              <a:rPr lang="zh-CN" altLang="en-US" sz="2800" dirty="0">
                <a:latin typeface="微软雅黑" panose="020B0503020204020204" pitchFamily="34" charset="-122"/>
                <a:ea typeface="微软雅黑" panose="020B0503020204020204" pitchFamily="34" charset="-122"/>
              </a:rPr>
              <a:t>接着，小华提出新的探究问题：“若支点不在杠杆的中点时，杠杆的平衡条件是否仍然成立？”利用如图戊所示的装置进行探究，弹簧测力计的拉力为动力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，钩码重力为阻力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，图中拉力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_____N</a:t>
            </a:r>
            <a:r>
              <a:rPr lang="zh-CN" altLang="en-US" sz="2800" dirty="0">
                <a:latin typeface="微软雅黑" panose="020B0503020204020204" pitchFamily="34" charset="-122"/>
                <a:ea typeface="微软雅黑" panose="020B0503020204020204" pitchFamily="34" charset="-122"/>
              </a:rPr>
              <a:t>。多次调整力和力臂的大小进行测量，发现：</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总是大于</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，其原因是</a:t>
            </a:r>
            <a:r>
              <a:rPr lang="en-US" altLang="zh-CN" sz="2800" dirty="0">
                <a:latin typeface="微软雅黑" panose="020B0503020204020204" pitchFamily="34" charset="-122"/>
                <a:ea typeface="微软雅黑" panose="020B0503020204020204" pitchFamily="34" charset="-122"/>
              </a:rPr>
              <a:t>________________________</a:t>
            </a:r>
            <a:r>
              <a:rPr lang="zh-CN" altLang="en-US" sz="2800" dirty="0">
                <a:latin typeface="微软雅黑" panose="020B0503020204020204" pitchFamily="34" charset="-122"/>
                <a:ea typeface="微软雅黑" panose="020B0503020204020204" pitchFamily="34" charset="-122"/>
              </a:rPr>
              <a:t>。</a:t>
            </a:r>
          </a:p>
        </p:txBody>
      </p:sp>
      <p:pic>
        <p:nvPicPr>
          <p:cNvPr id="9" name="图片 -2147482221" descr="C:\Documents and Settings\Administrator\桌面\2020山西物理9.2补单片\W273.tif"/>
          <p:cNvPicPr>
            <a:picLocks noChangeAspect="1"/>
          </p:cNvPicPr>
          <p:nvPr/>
        </p:nvPicPr>
        <p:blipFill rotWithShape="1">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r="52159"/>
          <a:stretch>
            <a:fillRect/>
          </a:stretch>
        </p:blipFill>
        <p:spPr>
          <a:xfrm>
            <a:off x="8328248" y="3717032"/>
            <a:ext cx="2448272" cy="2809875"/>
          </a:xfrm>
          <a:prstGeom prst="rect">
            <a:avLst/>
          </a:prstGeom>
          <a:noFill/>
          <a:ln w="9525">
            <a:noFill/>
          </a:ln>
        </p:spPr>
      </p:pic>
      <p:sp>
        <p:nvSpPr>
          <p:cNvPr id="10" name="TextBox 2"/>
          <p:cNvSpPr txBox="1"/>
          <p:nvPr/>
        </p:nvSpPr>
        <p:spPr>
          <a:xfrm>
            <a:off x="1415480" y="2996952"/>
            <a:ext cx="96608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3.3</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2"/>
          <p:cNvSpPr txBox="1"/>
          <p:nvPr/>
        </p:nvSpPr>
        <p:spPr>
          <a:xfrm>
            <a:off x="3719736" y="3599438"/>
            <a:ext cx="3878586"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实验受杠杆自重的影响</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3">
            <a:extLst>
              <a:ext uri="{FF2B5EF4-FFF2-40B4-BE49-F238E27FC236}">
                <a16:creationId xmlns:a16="http://schemas.microsoft.com/office/drawing/2014/main" id="{600A9489-3935-40F2-B070-9B2353065A0B}"/>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886F04E0-6F5F-49D3-B11B-61D117ACD2D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C92E115D-DA55-404C-A362-EFB032052174}"/>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EB428EBE-33EC-49AD-A404-1244C54EA577}"/>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B57B0159-86B3-4F3B-9234-20DF4E95C67C}"/>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14F5B96F-65F3-4023-A65D-017EF66F7E7B}"/>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F05E955B-3CAE-4A6D-B3DB-20F527901949}"/>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D8CAF644-543D-4372-AFB6-58C905944DB8}"/>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600E9627-E2BF-4762-8D08-17E3FDAFF22E}"/>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9C9071CA-87C1-49FE-AA8A-C8D61C73E7CF}"/>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B4A860B1-AD98-43FC-9501-CE270BFD2A16}"/>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F7F9FD54-E2B9-480E-9B5B-E99D1CC0E685}"/>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72A24C34-3793-40F2-B3E2-86526E1AF1B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4725A077-F8A6-4176-BCB5-90A219B7F61A}"/>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493906F3-A87D-44E0-9BE3-EB7A379A972D}"/>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1768E7B7-922F-45EF-86C2-C547F88C4B5A}"/>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5EA3A99C-2B98-452A-9431-D5E8E1DFA983}"/>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5021869C-2470-44A6-A343-ABF59341E859}"/>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2AD27CDE-DC6F-4B7E-B85A-D318BA148A72}"/>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D428CDEC-D9DE-41C7-A5A6-40C9F3145A28}"/>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2DABF320-726B-47A0-B053-3B90A4214C22}"/>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092E8788-7E6D-45A8-B41F-4C5F83FA0F0C}"/>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371E7087-0931-4E50-8E13-4958CDCB1241}"/>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A87F162D-9521-4200-8297-71512AA061B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10EB832C-CF38-40C3-9F37-DC6965C11A4F}"/>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45FF80B9-0676-436C-943E-D32C286881F2}"/>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1BF40C5A-7879-4BC7-85A8-5A0BD63E49E2}"/>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31A25CF2-2E3E-4493-8A29-FF822E46A280}"/>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0D619450-C809-427E-9357-D271A170CCD0}"/>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B0CC9945-D05E-4C42-98F3-FA6A178A5034}"/>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B212B9D2-F6D4-4185-8BFA-75218F95D747}"/>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AD428388-4E47-4940-8991-65659B3BCB32}"/>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D77EA205-3EC4-45C5-AED4-E577454EF7FB}"/>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29F45B08-1B9E-4D86-ABAB-5941F3B8173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C0607B6A-8FBE-46F7-BA30-E0C2AA3DF324}"/>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4925C730-0B0B-4AED-BC4F-8B731E317FA4}"/>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3B1C5FB8-988E-4DF3-8002-74063021664B}"/>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143C78EB-E37F-4D93-A66B-0DE2A418B64B}"/>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616229CE-EBB2-4862-96B5-E5A9237D0374}"/>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15E32D78-BD6A-408D-A30C-9C3FF413770A}"/>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154A44E3-EAC5-4D4F-A783-444EB6A7CADC}"/>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03485223-6B1C-4318-9E0E-B0677B0A70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9DDE17EF-864E-4288-B2CC-3E95DBB7F3FB}"/>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16678340-27E2-435D-B318-5F5BA3DD3E78}"/>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7757D64E-9F12-49E7-879D-98A48FB27177}"/>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E7FCAB32-4121-453F-BD1F-3EFB5D6F40B3}"/>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426C71BC-CA45-4C93-A5D5-B1F1BCCB9CF4}"/>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5913933B-6AF1-4B59-8196-F000A7310964}"/>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83670EE1-B0CF-4A00-BDAE-664AB0145134}"/>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C6E60C3A-F283-4F66-8EBD-A4CDD444BAC6}"/>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01BE1527-4A94-49B7-AEDD-1415E1383302}"/>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0D9D2540-FF74-49EA-B422-E51B69A99527}"/>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6133C4BE-74CA-49F8-8E81-C54BD16F944D}"/>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2E9BD52D-9567-401C-9EAB-1EED452071CA}"/>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2F556BF9-5B37-44B1-985F-4F14312CA9BB}"/>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45216D09-DBC7-476C-A453-06F80053755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2152A139-2F1F-4354-A6C5-93A3D7967FAE}"/>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ADF3F18C-8A6E-4345-BA25-EDCEAE106F45}"/>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grpSp>
        <p:nvGrpSpPr>
          <p:cNvPr id="2" name="组合 1"/>
          <p:cNvGrpSpPr/>
          <p:nvPr/>
        </p:nvGrpSpPr>
        <p:grpSpPr bwMode="auto">
          <a:xfrm>
            <a:off x="-101600" y="404813"/>
            <a:ext cx="4295775" cy="523875"/>
            <a:chOff x="0" y="623478"/>
            <a:chExt cx="3786638" cy="459735"/>
          </a:xfrm>
        </p:grpSpPr>
        <p:grpSp>
          <p:nvGrpSpPr>
            <p:cNvPr id="3" name="组合 20"/>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重点实验突破</a:t>
              </a:r>
            </a:p>
          </p:txBody>
        </p:sp>
      </p:grpSp>
      <p:sp>
        <p:nvSpPr>
          <p:cNvPr id="7" name="TextBox 2"/>
          <p:cNvSpPr txBox="1">
            <a:spLocks noChangeArrowheads="1"/>
          </p:cNvSpPr>
          <p:nvPr/>
        </p:nvSpPr>
        <p:spPr bwMode="auto">
          <a:xfrm>
            <a:off x="3314083" y="1402523"/>
            <a:ext cx="5275803" cy="523220"/>
          </a:xfrm>
          <a:prstGeom prst="rect">
            <a:avLst/>
          </a:prstGeom>
          <a:noFill/>
          <a:ln w="25400">
            <a:noFill/>
            <a:miter lim="800000"/>
          </a:ln>
        </p:spPr>
        <p:txBody>
          <a:bodyPr wrap="none">
            <a:spAutoFit/>
          </a:bodyPr>
          <a:lstStyle/>
          <a:p>
            <a:r>
              <a:rPr lang="zh-CN" altLang="en-US" sz="2800" dirty="0">
                <a:solidFill>
                  <a:srgbClr val="008080"/>
                </a:solidFill>
                <a:latin typeface="微软雅黑" panose="020B0503020204020204" pitchFamily="34" charset="-122"/>
                <a:ea typeface="微软雅黑" panose="020B0503020204020204" pitchFamily="34" charset="-122"/>
              </a:rPr>
              <a:t>实验二    测量滑轮组的机械效率</a:t>
            </a:r>
          </a:p>
        </p:txBody>
      </p:sp>
      <p:sp>
        <p:nvSpPr>
          <p:cNvPr id="8" name="文本框 1"/>
          <p:cNvSpPr txBox="1">
            <a:spLocks noChangeArrowheads="1"/>
          </p:cNvSpPr>
          <p:nvPr/>
        </p:nvSpPr>
        <p:spPr bwMode="auto">
          <a:xfrm>
            <a:off x="674688" y="2314192"/>
            <a:ext cx="3384550" cy="523875"/>
          </a:xfrm>
          <a:prstGeom prst="rect">
            <a:avLst/>
          </a:prstGeom>
          <a:noFill/>
          <a:ln w="9525">
            <a:noFill/>
            <a:miter lim="800000"/>
          </a:ln>
        </p:spPr>
        <p:txBody>
          <a:bodyPr>
            <a:spAutoFit/>
          </a:bodyPr>
          <a:lstStyle/>
          <a:p>
            <a:r>
              <a:rPr lang="en-US" altLang="zh-CN" sz="2800" dirty="0">
                <a:solidFill>
                  <a:srgbClr val="008080"/>
                </a:solidFill>
                <a:latin typeface="微软雅黑" panose="020B0503020204020204" pitchFamily="34" charset="-122"/>
                <a:ea typeface="微软雅黑" panose="020B0503020204020204" pitchFamily="34" charset="-122"/>
              </a:rPr>
              <a:t>【</a:t>
            </a:r>
            <a:r>
              <a:rPr lang="zh-CN" altLang="en-US" sz="2800" dirty="0">
                <a:solidFill>
                  <a:srgbClr val="008080"/>
                </a:solidFill>
                <a:latin typeface="微软雅黑" panose="020B0503020204020204" pitchFamily="34" charset="-122"/>
                <a:ea typeface="微软雅黑" panose="020B0503020204020204" pitchFamily="34" charset="-122"/>
              </a:rPr>
              <a:t>设计和进行实验</a:t>
            </a:r>
            <a:r>
              <a:rPr lang="en-US" altLang="zh-CN" sz="2800" dirty="0">
                <a:solidFill>
                  <a:srgbClr val="008080"/>
                </a:solidFill>
                <a:latin typeface="微软雅黑" panose="020B0503020204020204" pitchFamily="34" charset="-122"/>
                <a:ea typeface="微软雅黑" panose="020B0503020204020204" pitchFamily="34" charset="-122"/>
              </a:rPr>
              <a:t>】</a:t>
            </a:r>
            <a:endParaRPr lang="zh-CN" altLang="en-US" sz="2800" dirty="0">
              <a:solidFill>
                <a:srgbClr val="008080"/>
              </a:solidFill>
              <a:latin typeface="微软雅黑" panose="020B0503020204020204" pitchFamily="34" charset="-122"/>
              <a:ea typeface="微软雅黑" panose="020B0503020204020204" pitchFamily="34" charset="-122"/>
            </a:endParaRPr>
          </a:p>
        </p:txBody>
      </p:sp>
      <p:sp>
        <p:nvSpPr>
          <p:cNvPr id="9" name="矩形 8"/>
          <p:cNvSpPr/>
          <p:nvPr/>
        </p:nvSpPr>
        <p:spPr>
          <a:xfrm>
            <a:off x="839417" y="2922798"/>
            <a:ext cx="10225136" cy="267765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实验原理</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弹簧测力计沿竖直方向匀速拉动绳子自由端的目的：保证拉力等于弹簧测力计的示数。</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滑轮组的绕线方法：奇动偶定原则。</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3"/>
          <p:cNvSpPr txBox="1">
            <a:spLocks noChangeArrowheads="1"/>
          </p:cNvSpPr>
          <p:nvPr/>
        </p:nvSpPr>
        <p:spPr bwMode="auto">
          <a:xfrm>
            <a:off x="773113" y="1034395"/>
            <a:ext cx="10363447"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如右图所示，一根硬棒，在力的作用下能绕着</a:t>
            </a:r>
            <a:r>
              <a:rPr lang="en-US" altLang="zh-CN" sz="2800" dirty="0">
                <a:latin typeface="微软雅黑" panose="020B0503020204020204" pitchFamily="34" charset="-122"/>
                <a:ea typeface="微软雅黑" panose="020B0503020204020204" pitchFamily="34" charset="-122"/>
              </a:rPr>
              <a:t>___________</a:t>
            </a:r>
            <a:r>
              <a:rPr lang="zh-CN" altLang="en-US" sz="2800" dirty="0">
                <a:latin typeface="微软雅黑" panose="020B0503020204020204" pitchFamily="34" charset="-122"/>
                <a:ea typeface="微软雅黑" panose="020B0503020204020204" pitchFamily="34" charset="-122"/>
              </a:rPr>
              <a:t>转动，这根硬棒就是杠杆。</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五要素 </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如图</a:t>
            </a:r>
            <a:r>
              <a:rPr lang="en-US" altLang="zh-CN" sz="2800" dirty="0">
                <a:latin typeface="微软雅黑" panose="020B0503020204020204" pitchFamily="34" charset="-122"/>
                <a:ea typeface="微软雅黑" panose="020B0503020204020204" pitchFamily="34" charset="-122"/>
              </a:rPr>
              <a:t>)</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(1)__________</a:t>
            </a:r>
            <a:r>
              <a:rPr lang="zh-CN" altLang="en-US" sz="2800" dirty="0">
                <a:latin typeface="微软雅黑" panose="020B0503020204020204" pitchFamily="34" charset="-122"/>
                <a:ea typeface="微软雅黑" panose="020B0503020204020204" pitchFamily="34" charset="-122"/>
              </a:rPr>
              <a:t>：杠杆可以绕其转动的点 </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(2)__________</a:t>
            </a:r>
            <a:r>
              <a:rPr lang="zh-CN" altLang="en-US" sz="2800" dirty="0">
                <a:latin typeface="微软雅黑" panose="020B0503020204020204" pitchFamily="34" charset="-122"/>
                <a:ea typeface="微软雅黑" panose="020B0503020204020204" pitchFamily="34" charset="-122"/>
              </a:rPr>
              <a:t>：使杠杆转动的力 </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(3)__________</a:t>
            </a:r>
            <a:r>
              <a:rPr lang="zh-CN" altLang="en-US" sz="2800" dirty="0">
                <a:latin typeface="微软雅黑" panose="020B0503020204020204" pitchFamily="34" charset="-122"/>
                <a:ea typeface="微软雅黑" panose="020B0503020204020204" pitchFamily="34" charset="-122"/>
              </a:rPr>
              <a:t>：阻碍杠杆转动的力 </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动力臂：从支点 Ｏ到</a:t>
            </a:r>
            <a:r>
              <a:rPr lang="en-US" altLang="zh-CN" sz="2800" dirty="0">
                <a:latin typeface="微软雅黑" panose="020B0503020204020204" pitchFamily="34" charset="-122"/>
                <a:ea typeface="微软雅黑" panose="020B0503020204020204" pitchFamily="34" charset="-122"/>
              </a:rPr>
              <a:t>___________________</a:t>
            </a:r>
            <a:r>
              <a:rPr lang="zh-CN" altLang="en-US" sz="2800" dirty="0">
                <a:latin typeface="微软雅黑" panose="020B0503020204020204" pitchFamily="34" charset="-122"/>
                <a:ea typeface="微软雅黑" panose="020B0503020204020204" pitchFamily="34" charset="-122"/>
              </a:rPr>
              <a:t>的距离</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 </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(5)</a:t>
            </a:r>
            <a:r>
              <a:rPr lang="zh-CN" altLang="en-US" sz="2800" dirty="0">
                <a:latin typeface="微软雅黑" panose="020B0503020204020204" pitchFamily="34" charset="-122"/>
                <a:ea typeface="微软雅黑" panose="020B0503020204020204" pitchFamily="34" charset="-122"/>
              </a:rPr>
              <a:t>阻力臂：从支点 Ｏ到</a:t>
            </a:r>
            <a:r>
              <a:rPr lang="en-US" altLang="zh-CN" sz="2800" dirty="0">
                <a:latin typeface="微软雅黑" panose="020B0503020204020204" pitchFamily="34" charset="-122"/>
                <a:ea typeface="微软雅黑" panose="020B0503020204020204" pitchFamily="34" charset="-122"/>
              </a:rPr>
              <a:t>___________________</a:t>
            </a:r>
            <a:r>
              <a:rPr lang="zh-CN" altLang="en-US" sz="2800" dirty="0">
                <a:latin typeface="微软雅黑" panose="020B0503020204020204" pitchFamily="34" charset="-122"/>
                <a:ea typeface="微软雅黑" panose="020B0503020204020204" pitchFamily="34" charset="-122"/>
              </a:rPr>
              <a:t>的距离</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p>
        </p:txBody>
      </p:sp>
      <p:grpSp>
        <p:nvGrpSpPr>
          <p:cNvPr id="57" name="组合 56"/>
          <p:cNvGrpSpPr/>
          <p:nvPr/>
        </p:nvGrpSpPr>
        <p:grpSpPr bwMode="auto">
          <a:xfrm>
            <a:off x="-101600" y="404813"/>
            <a:ext cx="5189487" cy="523220"/>
            <a:chOff x="0" y="623478"/>
            <a:chExt cx="4574427" cy="459160"/>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重点回顾：杠杆</a:t>
              </a:r>
            </a:p>
          </p:txBody>
        </p:sp>
      </p:grpSp>
      <p:pic>
        <p:nvPicPr>
          <p:cNvPr id="2" name="图片 1"/>
          <p:cNvPicPr>
            <a:picLocks noChangeAspect="1"/>
          </p:cNvPicPr>
          <p:nvPr/>
        </p:nvPicPr>
        <p:blipFill>
          <a:blip r:embed="rId2" cstate="print">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7896200" y="1988840"/>
            <a:ext cx="4000567" cy="2808312"/>
          </a:xfrm>
          <a:prstGeom prst="rect">
            <a:avLst/>
          </a:prstGeom>
        </p:spPr>
      </p:pic>
      <p:sp>
        <p:nvSpPr>
          <p:cNvPr id="15" name="TextBox 6"/>
          <p:cNvSpPr txBox="1"/>
          <p:nvPr/>
        </p:nvSpPr>
        <p:spPr>
          <a:xfrm>
            <a:off x="8400256" y="1133756"/>
            <a:ext cx="1656184"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固定点O</a:t>
            </a:r>
          </a:p>
        </p:txBody>
      </p:sp>
      <p:sp>
        <p:nvSpPr>
          <p:cNvPr id="16" name="TextBox 6"/>
          <p:cNvSpPr txBox="1"/>
          <p:nvPr/>
        </p:nvSpPr>
        <p:spPr>
          <a:xfrm>
            <a:off x="1559496" y="3053678"/>
            <a:ext cx="1081990"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支点</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7" name="TextBox 6"/>
          <p:cNvSpPr txBox="1"/>
          <p:nvPr/>
        </p:nvSpPr>
        <p:spPr>
          <a:xfrm>
            <a:off x="1559496" y="3735649"/>
            <a:ext cx="1081990"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动力</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8" name="TextBox 2"/>
          <p:cNvSpPr txBox="1"/>
          <p:nvPr/>
        </p:nvSpPr>
        <p:spPr>
          <a:xfrm>
            <a:off x="1560401" y="4362033"/>
            <a:ext cx="1071279"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阻力</a:t>
            </a:r>
          </a:p>
        </p:txBody>
      </p:sp>
      <p:sp>
        <p:nvSpPr>
          <p:cNvPr id="20" name="TextBox 2"/>
          <p:cNvSpPr txBox="1"/>
          <p:nvPr/>
        </p:nvSpPr>
        <p:spPr>
          <a:xfrm>
            <a:off x="4761675" y="4917441"/>
            <a:ext cx="311799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动力F</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的作用线</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1" name="TextBox 2"/>
          <p:cNvSpPr txBox="1"/>
          <p:nvPr/>
        </p:nvSpPr>
        <p:spPr>
          <a:xfrm>
            <a:off x="4802963" y="5628745"/>
            <a:ext cx="3035414"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阻力F</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的作用线</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ppt_x"/>
                                          </p:val>
                                        </p:tav>
                                        <p:tav tm="100000">
                                          <p:val>
                                            <p:strVal val="#ppt_x"/>
                                          </p:val>
                                        </p:tav>
                                      </p:tavLst>
                                    </p:anim>
                                    <p:anim calcmode="lin" valueType="num">
                                      <p:cBhvr additive="base">
                                        <p:cTn id="3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20" grpId="0"/>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11424" y="908720"/>
            <a:ext cx="10657184" cy="5262979"/>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控制变量法</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探究滑轮组的机械效率与所吊重物重力大小的关系：控制同一滑轮组的绕线方式相同，改变滑轮组所吊钩码的数量。</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探究滑轮组的机械效率与动滑轮重力大小的关系：控制滑轮组所吊钩码的数量相同，改变动滑轮的数量或换用重力不同的动滑轮。</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实验结论：在其他条件相同时，动滑轮越重，机械效率越低；在绳子所能承受的范围内，在其他条件相同时，所吊物体越重，机械效率越高。</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983432" y="2132856"/>
            <a:ext cx="10402815" cy="3323987"/>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实验中可以省去的测量工具是刻度尺：可以通过绕线的方式确定物体上升高度与拉力端移动距离的倍数关系。</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提高机械效率的方法：增加物重、减小动滑轮重力、减小绳与滑轮间的摩擦。</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只改变绳子绕法，不影响滑轮组机械效率。</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 name="文本框 1"/>
          <p:cNvSpPr txBox="1">
            <a:spLocks noChangeArrowheads="1"/>
          </p:cNvSpPr>
          <p:nvPr/>
        </p:nvSpPr>
        <p:spPr bwMode="auto">
          <a:xfrm>
            <a:off x="767408" y="1484784"/>
            <a:ext cx="3384550" cy="523875"/>
          </a:xfrm>
          <a:prstGeom prst="rect">
            <a:avLst/>
          </a:prstGeom>
          <a:noFill/>
          <a:ln w="9525">
            <a:noFill/>
            <a:miter lim="800000"/>
          </a:ln>
        </p:spPr>
        <p:txBody>
          <a:bodyPr>
            <a:spAutoFit/>
          </a:bodyPr>
          <a:lstStyle/>
          <a:p>
            <a:r>
              <a:rPr lang="en-US" altLang="zh-CN" sz="2800" dirty="0">
                <a:solidFill>
                  <a:srgbClr val="008080"/>
                </a:solidFill>
                <a:latin typeface="微软雅黑" panose="020B0503020204020204" pitchFamily="34" charset="-122"/>
                <a:ea typeface="微软雅黑" panose="020B0503020204020204" pitchFamily="34" charset="-122"/>
              </a:rPr>
              <a:t>【</a:t>
            </a:r>
            <a:r>
              <a:rPr lang="zh-CN" altLang="en-US" sz="2800" dirty="0">
                <a:solidFill>
                  <a:srgbClr val="008080"/>
                </a:solidFill>
                <a:latin typeface="微软雅黑" panose="020B0503020204020204" pitchFamily="34" charset="-122"/>
                <a:ea typeface="微软雅黑" panose="020B0503020204020204" pitchFamily="34" charset="-122"/>
              </a:rPr>
              <a:t>交流与反思</a:t>
            </a:r>
            <a:r>
              <a:rPr lang="en-US" altLang="zh-CN" sz="2800" dirty="0">
                <a:solidFill>
                  <a:srgbClr val="008080"/>
                </a:solidFill>
                <a:latin typeface="微软雅黑" panose="020B0503020204020204" pitchFamily="34" charset="-122"/>
                <a:ea typeface="微软雅黑" panose="020B0503020204020204" pitchFamily="34" charset="-122"/>
              </a:rPr>
              <a:t>】</a:t>
            </a:r>
            <a:endParaRPr lang="zh-CN" altLang="en-US" sz="2800" dirty="0">
              <a:solidFill>
                <a:srgbClr val="008080"/>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73113" y="1124744"/>
            <a:ext cx="10723487"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某小组在“测滑轮组机械效率的实验”中，实验装置如图所示。</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除了如图所示器材和弹簧测力计外，</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还需要的器材是</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实验中应沿竖直方向</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缓慢</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拉动弹簧测力计。</a:t>
            </a:r>
            <a:r>
              <a:rPr lang="en-US" altLang="zh-CN" sz="2800" dirty="0">
                <a:latin typeface="微软雅黑" panose="020B0503020204020204" pitchFamily="34" charset="-122"/>
                <a:ea typeface="微软雅黑" panose="020B0503020204020204" pitchFamily="34" charset="-122"/>
              </a:rPr>
              <a:t> </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2" name="图片 -2147482215" descr="C:\Documents and Settings\Administrator\桌面\2020山西物理9.2补单片\W274.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7109772" y="2098675"/>
            <a:ext cx="3954780" cy="3126740"/>
          </a:xfrm>
          <a:prstGeom prst="rect">
            <a:avLst/>
          </a:prstGeom>
          <a:noFill/>
          <a:ln w="9525">
            <a:noFill/>
          </a:ln>
        </p:spPr>
      </p:pic>
      <p:sp>
        <p:nvSpPr>
          <p:cNvPr id="13" name="TextBox 2"/>
          <p:cNvSpPr txBox="1"/>
          <p:nvPr/>
        </p:nvSpPr>
        <p:spPr>
          <a:xfrm>
            <a:off x="3344188" y="2500635"/>
            <a:ext cx="126047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刻度尺</a:t>
            </a:r>
          </a:p>
        </p:txBody>
      </p:sp>
      <p:sp>
        <p:nvSpPr>
          <p:cNvPr id="14" name="TextBox 2"/>
          <p:cNvSpPr txBox="1"/>
          <p:nvPr/>
        </p:nvSpPr>
        <p:spPr>
          <a:xfrm>
            <a:off x="4606984" y="3106329"/>
            <a:ext cx="98679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匀速</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9"/>
          <p:cNvSpPr txBox="1">
            <a:spLocks noChangeArrowheads="1"/>
          </p:cNvSpPr>
          <p:nvPr/>
        </p:nvSpPr>
        <p:spPr bwMode="auto">
          <a:xfrm>
            <a:off x="767408" y="980728"/>
            <a:ext cx="10723487" cy="1308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分析表中数据可知第</a:t>
            </a: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次实验是用</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选填“丙”或“丁”</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图所示装置做的实验，请将表中的两个数据填写完整。</a:t>
            </a:r>
            <a:endParaRPr lang="en-US" altLang="zh-CN" sz="2800" dirty="0">
              <a:latin typeface="微软雅黑" panose="020B0503020204020204" pitchFamily="34" charset="-122"/>
              <a:ea typeface="微软雅黑" panose="020B0503020204020204" pitchFamily="34" charset="-122"/>
            </a:endParaRPr>
          </a:p>
        </p:txBody>
      </p:sp>
      <p:graphicFrame>
        <p:nvGraphicFramePr>
          <p:cNvPr id="13" name="表格 12"/>
          <p:cNvGraphicFramePr/>
          <p:nvPr>
            <p:custDataLst>
              <p:tags r:id="rId1"/>
            </p:custDataLst>
          </p:nvPr>
        </p:nvGraphicFramePr>
        <p:xfrm>
          <a:off x="1062355" y="2465844"/>
          <a:ext cx="9929495" cy="3291840"/>
        </p:xfrm>
        <a:graphic>
          <a:graphicData uri="http://schemas.openxmlformats.org/drawingml/2006/table">
            <a:tbl>
              <a:tblPr firstRow="1" bandRow="1">
                <a:tableStyleId>{5940675A-B579-460E-94D1-54222C63F5DA}</a:tableStyleId>
              </a:tblPr>
              <a:tblGrid>
                <a:gridCol w="1654175">
                  <a:extLst>
                    <a:ext uri="{9D8B030D-6E8A-4147-A177-3AD203B41FA5}">
                      <a16:colId xmlns:a16="http://schemas.microsoft.com/office/drawing/2014/main" val="20000"/>
                    </a:ext>
                  </a:extLst>
                </a:gridCol>
                <a:gridCol w="1657350">
                  <a:extLst>
                    <a:ext uri="{9D8B030D-6E8A-4147-A177-3AD203B41FA5}">
                      <a16:colId xmlns:a16="http://schemas.microsoft.com/office/drawing/2014/main" val="20001"/>
                    </a:ext>
                  </a:extLst>
                </a:gridCol>
                <a:gridCol w="1654175">
                  <a:extLst>
                    <a:ext uri="{9D8B030D-6E8A-4147-A177-3AD203B41FA5}">
                      <a16:colId xmlns:a16="http://schemas.microsoft.com/office/drawing/2014/main" val="20002"/>
                    </a:ext>
                  </a:extLst>
                </a:gridCol>
                <a:gridCol w="1655445">
                  <a:extLst>
                    <a:ext uri="{9D8B030D-6E8A-4147-A177-3AD203B41FA5}">
                      <a16:colId xmlns:a16="http://schemas.microsoft.com/office/drawing/2014/main" val="20003"/>
                    </a:ext>
                  </a:extLst>
                </a:gridCol>
                <a:gridCol w="1654175">
                  <a:extLst>
                    <a:ext uri="{9D8B030D-6E8A-4147-A177-3AD203B41FA5}">
                      <a16:colId xmlns:a16="http://schemas.microsoft.com/office/drawing/2014/main" val="20004"/>
                    </a:ext>
                  </a:extLst>
                </a:gridCol>
                <a:gridCol w="1654175">
                  <a:extLst>
                    <a:ext uri="{9D8B030D-6E8A-4147-A177-3AD203B41FA5}">
                      <a16:colId xmlns:a16="http://schemas.microsoft.com/office/drawing/2014/main" val="20005"/>
                    </a:ext>
                  </a:extLst>
                </a:gridCol>
              </a:tblGrid>
              <a:tr h="1010285">
                <a:tc>
                  <a:txBody>
                    <a:bodyPr/>
                    <a:lstStyle/>
                    <a:p>
                      <a:pPr indent="0" algn="ctr">
                        <a:lnSpc>
                          <a:spcPct val="15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实验次数</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5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钩码重G</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/N</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5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钩码上升高度h</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/m</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5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绳端拉力F</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/N</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5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绳端移动距离s</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/m</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5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机械效率η</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505460">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2.7</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74%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04825">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1.8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74%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04825">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3.2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05460">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2.5</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______</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5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______</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4" name="TextBox 2"/>
          <p:cNvSpPr txBox="1"/>
          <p:nvPr/>
        </p:nvSpPr>
        <p:spPr>
          <a:xfrm>
            <a:off x="6960096" y="1090596"/>
            <a:ext cx="78645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丁</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5" name="TextBox 2"/>
          <p:cNvSpPr txBox="1"/>
          <p:nvPr/>
        </p:nvSpPr>
        <p:spPr>
          <a:xfrm>
            <a:off x="8191703" y="5234295"/>
            <a:ext cx="859102"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0.4　</a:t>
            </a:r>
          </a:p>
        </p:txBody>
      </p:sp>
      <p:sp>
        <p:nvSpPr>
          <p:cNvPr id="16" name="TextBox 2"/>
          <p:cNvSpPr txBox="1"/>
          <p:nvPr/>
        </p:nvSpPr>
        <p:spPr>
          <a:xfrm>
            <a:off x="9756978" y="5234295"/>
            <a:ext cx="1098356"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80%</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9416" y="3284984"/>
            <a:ext cx="10513168" cy="3323987"/>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通过比较</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两次实验数据可得出结论：使用同一滑轮组提升同一重物时，滑轮组的机械效率与绳子段数无关。</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填实验次数的序号</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通过比较</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两次实验数据可得出结论：同一滑轮组提升重物时，物重越重，滑轮组机械效率越高。</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填实验次数的序号</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p>
        </p:txBody>
      </p:sp>
      <p:graphicFrame>
        <p:nvGraphicFramePr>
          <p:cNvPr id="9" name="表格 8"/>
          <p:cNvGraphicFramePr/>
          <p:nvPr>
            <p:custDataLst>
              <p:tags r:id="rId1"/>
            </p:custDataLst>
          </p:nvPr>
        </p:nvGraphicFramePr>
        <p:xfrm>
          <a:off x="1055440" y="836712"/>
          <a:ext cx="9898760" cy="2448272"/>
        </p:xfrm>
        <a:graphic>
          <a:graphicData uri="http://schemas.openxmlformats.org/drawingml/2006/table">
            <a:tbl>
              <a:tblPr firstRow="1" bandRow="1">
                <a:tableStyleId>{5940675A-B579-460E-94D1-54222C63F5DA}</a:tableStyleId>
              </a:tblPr>
              <a:tblGrid>
                <a:gridCol w="1649055">
                  <a:extLst>
                    <a:ext uri="{9D8B030D-6E8A-4147-A177-3AD203B41FA5}">
                      <a16:colId xmlns:a16="http://schemas.microsoft.com/office/drawing/2014/main" val="20000"/>
                    </a:ext>
                  </a:extLst>
                </a:gridCol>
                <a:gridCol w="1652220">
                  <a:extLst>
                    <a:ext uri="{9D8B030D-6E8A-4147-A177-3AD203B41FA5}">
                      <a16:colId xmlns:a16="http://schemas.microsoft.com/office/drawing/2014/main" val="20001"/>
                    </a:ext>
                  </a:extLst>
                </a:gridCol>
                <a:gridCol w="1649055">
                  <a:extLst>
                    <a:ext uri="{9D8B030D-6E8A-4147-A177-3AD203B41FA5}">
                      <a16:colId xmlns:a16="http://schemas.microsoft.com/office/drawing/2014/main" val="20002"/>
                    </a:ext>
                  </a:extLst>
                </a:gridCol>
                <a:gridCol w="1650320">
                  <a:extLst>
                    <a:ext uri="{9D8B030D-6E8A-4147-A177-3AD203B41FA5}">
                      <a16:colId xmlns:a16="http://schemas.microsoft.com/office/drawing/2014/main" val="20003"/>
                    </a:ext>
                  </a:extLst>
                </a:gridCol>
                <a:gridCol w="1649055">
                  <a:extLst>
                    <a:ext uri="{9D8B030D-6E8A-4147-A177-3AD203B41FA5}">
                      <a16:colId xmlns:a16="http://schemas.microsoft.com/office/drawing/2014/main" val="20004"/>
                    </a:ext>
                  </a:extLst>
                </a:gridCol>
                <a:gridCol w="1649055">
                  <a:extLst>
                    <a:ext uri="{9D8B030D-6E8A-4147-A177-3AD203B41FA5}">
                      <a16:colId xmlns:a16="http://schemas.microsoft.com/office/drawing/2014/main" val="20005"/>
                    </a:ext>
                  </a:extLst>
                </a:gridCol>
              </a:tblGrid>
              <a:tr h="851632">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实验次数</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钩码重G</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/N</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钩码上升高度h</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/m</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绳端拉力F</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/N</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绳端移动距离s</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/m</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机械效率η</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2.7</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74%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1.8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74%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3.2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2.5</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0.4</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80</a:t>
                      </a:r>
                      <a:r>
                        <a:rPr lang="en-US" altLang="zh-CN" sz="2400" b="0" i="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0" name="TextBox 2"/>
          <p:cNvSpPr txBox="1"/>
          <p:nvPr/>
        </p:nvSpPr>
        <p:spPr>
          <a:xfrm>
            <a:off x="2927648" y="3429000"/>
            <a:ext cx="111796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1、2</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2"/>
          <p:cNvSpPr txBox="1"/>
          <p:nvPr/>
        </p:nvSpPr>
        <p:spPr>
          <a:xfrm>
            <a:off x="2936532" y="5301208"/>
            <a:ext cx="107408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2、3</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67408" y="3284984"/>
            <a:ext cx="10945216" cy="3323987"/>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通过比较</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两次实验数据可得出结论：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根据表格中的数据分析可知：随着物重的增大，额外功</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选填“变小”“变大”或“不变”</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，原因是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__________________________________________________________________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graphicFrame>
        <p:nvGraphicFramePr>
          <p:cNvPr id="3" name="表格 2"/>
          <p:cNvGraphicFramePr/>
          <p:nvPr>
            <p:custDataLst>
              <p:tags r:id="rId1"/>
            </p:custDataLst>
          </p:nvPr>
        </p:nvGraphicFramePr>
        <p:xfrm>
          <a:off x="1055440" y="836712"/>
          <a:ext cx="9898760" cy="2448272"/>
        </p:xfrm>
        <a:graphic>
          <a:graphicData uri="http://schemas.openxmlformats.org/drawingml/2006/table">
            <a:tbl>
              <a:tblPr firstRow="1" bandRow="1">
                <a:tableStyleId>{5940675A-B579-460E-94D1-54222C63F5DA}</a:tableStyleId>
              </a:tblPr>
              <a:tblGrid>
                <a:gridCol w="1649055">
                  <a:extLst>
                    <a:ext uri="{9D8B030D-6E8A-4147-A177-3AD203B41FA5}">
                      <a16:colId xmlns:a16="http://schemas.microsoft.com/office/drawing/2014/main" val="20000"/>
                    </a:ext>
                  </a:extLst>
                </a:gridCol>
                <a:gridCol w="1652220">
                  <a:extLst>
                    <a:ext uri="{9D8B030D-6E8A-4147-A177-3AD203B41FA5}">
                      <a16:colId xmlns:a16="http://schemas.microsoft.com/office/drawing/2014/main" val="20001"/>
                    </a:ext>
                  </a:extLst>
                </a:gridCol>
                <a:gridCol w="1649055">
                  <a:extLst>
                    <a:ext uri="{9D8B030D-6E8A-4147-A177-3AD203B41FA5}">
                      <a16:colId xmlns:a16="http://schemas.microsoft.com/office/drawing/2014/main" val="20002"/>
                    </a:ext>
                  </a:extLst>
                </a:gridCol>
                <a:gridCol w="1650320">
                  <a:extLst>
                    <a:ext uri="{9D8B030D-6E8A-4147-A177-3AD203B41FA5}">
                      <a16:colId xmlns:a16="http://schemas.microsoft.com/office/drawing/2014/main" val="20003"/>
                    </a:ext>
                  </a:extLst>
                </a:gridCol>
                <a:gridCol w="1649055">
                  <a:extLst>
                    <a:ext uri="{9D8B030D-6E8A-4147-A177-3AD203B41FA5}">
                      <a16:colId xmlns:a16="http://schemas.microsoft.com/office/drawing/2014/main" val="20004"/>
                    </a:ext>
                  </a:extLst>
                </a:gridCol>
                <a:gridCol w="1649055">
                  <a:extLst>
                    <a:ext uri="{9D8B030D-6E8A-4147-A177-3AD203B41FA5}">
                      <a16:colId xmlns:a16="http://schemas.microsoft.com/office/drawing/2014/main" val="20005"/>
                    </a:ext>
                  </a:extLst>
                </a:gridCol>
              </a:tblGrid>
              <a:tr h="851632">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实验次数</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钩码重G</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/N</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钩码上升高度h</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/m</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绳端拉力F</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/N</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绳端移动距离s</a:t>
                      </a: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/m</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tc>
                  <a:txBody>
                    <a:bodyPr/>
                    <a:lstStyle/>
                    <a:p>
                      <a:pPr indent="0" algn="ctr">
                        <a:lnSpc>
                          <a:spcPct val="100000"/>
                        </a:lnSpc>
                        <a:buNone/>
                      </a:pPr>
                      <a:r>
                        <a:rPr lang="en-US" sz="2400" b="0" i="0" dirty="0" err="1">
                          <a:latin typeface="微软雅黑" panose="020B0503020204020204" pitchFamily="34" charset="-122"/>
                          <a:ea typeface="微软雅黑" panose="020B0503020204020204" pitchFamily="34" charset="-122"/>
                          <a:cs typeface="Times New Roman" panose="02020603050405020304" pitchFamily="18" charset="0"/>
                        </a:rPr>
                        <a:t>机械效率η</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2.7</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74%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1.8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74%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3.2</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83%</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9160">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4</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8</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a:latin typeface="微软雅黑" panose="020B0503020204020204" pitchFamily="34" charset="-122"/>
                          <a:ea typeface="微软雅黑" panose="020B0503020204020204" pitchFamily="34" charset="-122"/>
                          <a:cs typeface="Times New Roman" panose="02020603050405020304" pitchFamily="18" charset="0"/>
                        </a:rPr>
                        <a:t>0.1</a:t>
                      </a:r>
                      <a:endParaRPr lang="en-US" altLang="en-US" sz="2400" b="0" i="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2.5</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0.4</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lnSpc>
                          <a:spcPct val="100000"/>
                        </a:lnSpc>
                        <a:buNone/>
                      </a:pPr>
                      <a:r>
                        <a:rPr lang="en-US" sz="2400" b="0" i="0" dirty="0">
                          <a:latin typeface="微软雅黑" panose="020B0503020204020204" pitchFamily="34" charset="-122"/>
                          <a:ea typeface="微软雅黑" panose="020B0503020204020204" pitchFamily="34" charset="-122"/>
                          <a:cs typeface="Times New Roman" panose="02020603050405020304" pitchFamily="18" charset="0"/>
                        </a:rPr>
                        <a:t>80</a:t>
                      </a:r>
                      <a:r>
                        <a:rPr lang="en-US" altLang="zh-CN" sz="2400" b="0" i="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en-US" sz="2400" b="0" i="0" dirty="0">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4" name="TextBox 2"/>
          <p:cNvSpPr txBox="1"/>
          <p:nvPr/>
        </p:nvSpPr>
        <p:spPr>
          <a:xfrm>
            <a:off x="767408" y="3200236"/>
            <a:ext cx="10801200" cy="1308884"/>
          </a:xfrm>
          <a:prstGeom prst="rect">
            <a:avLst/>
          </a:prstGeom>
          <a:noFill/>
        </p:spPr>
        <p:txBody>
          <a:bodyPr wrap="square" rtlCol="0">
            <a:spAutoFit/>
          </a:bodyPr>
          <a:lstStyle/>
          <a:p>
            <a:pPr algn="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不同滑轮组提升同一</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重物时，动滑轮越轻，滑轮组机械效率越高</a:t>
            </a:r>
            <a:r>
              <a:rPr lang="zh-CN" altLang="en-US" sz="2800" dirty="0">
                <a:solidFill>
                  <a:srgbClr val="FF0000"/>
                </a:solidFill>
                <a:latin typeface="微软雅黑" panose="020B0503020204020204" pitchFamily="34" charset="-122"/>
                <a:ea typeface="微软雅黑" panose="020B0503020204020204" pitchFamily="34" charset="-122"/>
                <a:sym typeface="+mn-ea"/>
              </a:rPr>
              <a:t>　</a:t>
            </a:r>
          </a:p>
        </p:txBody>
      </p:sp>
      <p:sp>
        <p:nvSpPr>
          <p:cNvPr id="5" name="TextBox 2"/>
          <p:cNvSpPr txBox="1"/>
          <p:nvPr/>
        </p:nvSpPr>
        <p:spPr>
          <a:xfrm>
            <a:off x="9984432" y="4663000"/>
            <a:ext cx="89852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变大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6" name="TextBox 2"/>
          <p:cNvSpPr txBox="1"/>
          <p:nvPr/>
        </p:nvSpPr>
        <p:spPr>
          <a:xfrm>
            <a:off x="1005383" y="5179341"/>
            <a:ext cx="10563225" cy="1308884"/>
          </a:xfrm>
          <a:prstGeom prst="rect">
            <a:avLst/>
          </a:prstGeom>
          <a:noFill/>
        </p:spPr>
        <p:txBody>
          <a:bodyPr wrap="square" rtlCol="0">
            <a:spAutoFit/>
          </a:bodyPr>
          <a:lstStyle/>
          <a:p>
            <a:pPr algn="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随着物重的增加，滑轮与</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轴之间的摩擦力增大，克服摩擦力做的额外功增加</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27448" y="764704"/>
            <a:ext cx="10225136" cy="5909310"/>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该小组同学利用图甲的滑轮组提升相同的物体时，增加物体匀速上升的速度，滑轮组的机械效率</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选填“变大”“变小”或“不变”</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(9)</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不计绳重及摩擦阻力，在第</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次实验中，动滑轮的重力是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________N</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(10)</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小组同学发现实验过程中边拉动边读数，弹簧测力计示数不稳定，应该静止读数。你认为他的想法</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选填“正确”或“不正确”</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，因为他没有考虑到</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对滑轮组机械效率的影响。</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6" name="TextBox 2"/>
          <p:cNvSpPr txBox="1"/>
          <p:nvPr/>
        </p:nvSpPr>
        <p:spPr>
          <a:xfrm>
            <a:off x="7104112" y="1484784"/>
            <a:ext cx="119543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不变</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7" name="TextBox 2"/>
          <p:cNvSpPr txBox="1"/>
          <p:nvPr/>
        </p:nvSpPr>
        <p:spPr>
          <a:xfrm>
            <a:off x="1559496" y="3457749"/>
            <a:ext cx="87141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1.4</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8" name="TextBox 2"/>
          <p:cNvSpPr txBox="1"/>
          <p:nvPr/>
        </p:nvSpPr>
        <p:spPr>
          <a:xfrm>
            <a:off x="7248128" y="4705980"/>
            <a:ext cx="1656184"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不正确</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9" name="TextBox 2"/>
          <p:cNvSpPr txBox="1"/>
          <p:nvPr/>
        </p:nvSpPr>
        <p:spPr>
          <a:xfrm>
            <a:off x="6280321" y="5301208"/>
            <a:ext cx="327206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摩擦力(或摩擦)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01600" y="404813"/>
            <a:ext cx="4295775" cy="523875"/>
            <a:chOff x="0" y="623478"/>
            <a:chExt cx="3786638" cy="459735"/>
          </a:xfrm>
        </p:grpSpPr>
        <p:grpSp>
          <p:nvGrpSpPr>
            <p:cNvPr id="3" name="组合 20"/>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sz="2800" dirty="0">
                  <a:latin typeface="微软雅黑" panose="020B0503020204020204" pitchFamily="34" charset="-122"/>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sz="2800" dirty="0">
                  <a:latin typeface="微软雅黑" panose="020B0503020204020204" pitchFamily="34" charset="-122"/>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随堂训练</a:t>
              </a:r>
            </a:p>
          </p:txBody>
        </p:sp>
      </p:grpSp>
      <p:sp>
        <p:nvSpPr>
          <p:cNvPr id="7" name="Rectangle 2"/>
          <p:cNvSpPr>
            <a:spLocks noChangeArrowheads="1"/>
          </p:cNvSpPr>
          <p:nvPr/>
        </p:nvSpPr>
        <p:spPr bwMode="auto">
          <a:xfrm>
            <a:off x="734255" y="1382965"/>
            <a:ext cx="10579471"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在生产生活中，如图所示的简单机械使用中，一定费力的是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endParaRPr lang="zh-CN" altLang="en-US"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9" name="TextBox 8"/>
          <p:cNvSpPr txBox="1"/>
          <p:nvPr/>
        </p:nvSpPr>
        <p:spPr>
          <a:xfrm>
            <a:off x="10413834" y="1424795"/>
            <a:ext cx="870731"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indent="173355">
              <a:lnSpc>
                <a:spcPct val="150000"/>
              </a:lnSpc>
              <a:buFontTx/>
              <a:buNone/>
              <a:defRPr sz="2800">
                <a:latin typeface="微软雅黑" panose="020B0503020204020204" pitchFamily="34" charset="-122"/>
                <a:ea typeface="微软雅黑" panose="020B0503020204020204" pitchFamily="34" charset="-122"/>
                <a:cs typeface="Times New Roman" panose="02020603050405020304" pitchFamily="18" charset="0"/>
              </a:defRPr>
            </a:lvl1pPr>
          </a:lstStyle>
          <a:p>
            <a:r>
              <a:rPr lang="en-US" altLang="zh-CN" dirty="0">
                <a:solidFill>
                  <a:srgbClr val="FF0000"/>
                </a:solidFill>
              </a:rPr>
              <a:t>D</a:t>
            </a:r>
            <a:endParaRPr lang="zh-CN" altLang="en-US" dirty="0">
              <a:solidFill>
                <a:srgbClr val="FF0000"/>
              </a:solidFill>
            </a:endParaRPr>
          </a:p>
        </p:txBody>
      </p:sp>
      <p:pic>
        <p:nvPicPr>
          <p:cNvPr id="13" name="图片 -2147482283" descr="C:\Documents and Settings\Administrator\桌面\2020山西物理9.2补单片\W197.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1847528" y="2420888"/>
            <a:ext cx="7769164" cy="2416651"/>
          </a:xfrm>
          <a:prstGeom prst="rect">
            <a:avLst/>
          </a:prstGeom>
          <a:noFill/>
          <a:ln w="9525">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839470" y="836930"/>
            <a:ext cx="11008995" cy="5262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小明小组利用如图所示装置探究“杠杆平衡条件”时，在杠杆两侧挂上不同个数的钩码，移动钩码使杠杆在水平位置平衡，这样三次实验后得出结论：动力</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支点到动力作用点的距离＝阻力</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支点到阻力作用点的距离。下列能帮助他得出正确结论的操作是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 </a:t>
            </a:r>
            <a:r>
              <a:rPr lang="zh-CN" altLang="en-US" sz="2800" dirty="0">
                <a:latin typeface="微软雅黑" panose="020B0503020204020204" pitchFamily="34" charset="-122"/>
                <a:ea typeface="微软雅黑" panose="020B0503020204020204" pitchFamily="34" charset="-122"/>
              </a:rPr>
              <a:t>去掉一侧钩码，换用弹簧测力计竖直向下拉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B. </a:t>
            </a:r>
            <a:r>
              <a:rPr lang="zh-CN" altLang="en-US" sz="2800" dirty="0">
                <a:latin typeface="微软雅黑" panose="020B0503020204020204" pitchFamily="34" charset="-122"/>
                <a:ea typeface="微软雅黑" panose="020B0503020204020204" pitchFamily="34" charset="-122"/>
              </a:rPr>
              <a:t>去掉一侧钩码，换用弹簧测力计斜向下拉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C. </a:t>
            </a:r>
            <a:r>
              <a:rPr lang="zh-CN" altLang="en-US" sz="2800" dirty="0">
                <a:latin typeface="微软雅黑" panose="020B0503020204020204" pitchFamily="34" charset="-122"/>
                <a:ea typeface="微软雅黑" panose="020B0503020204020204" pitchFamily="34" charset="-122"/>
              </a:rPr>
              <a:t>去掉一侧钩码，换用弹簧测力计竖直向上拉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D. </a:t>
            </a:r>
            <a:r>
              <a:rPr lang="zh-CN" altLang="en-US" sz="2800" dirty="0">
                <a:latin typeface="微软雅黑" panose="020B0503020204020204" pitchFamily="34" charset="-122"/>
                <a:ea typeface="微软雅黑" panose="020B0503020204020204" pitchFamily="34" charset="-122"/>
              </a:rPr>
              <a:t>增加钩码个数，再多次实验使结论更具普遍性</a:t>
            </a:r>
          </a:p>
        </p:txBody>
      </p:sp>
      <p:sp>
        <p:nvSpPr>
          <p:cNvPr id="18" name="文本框 17"/>
          <p:cNvSpPr txBox="1"/>
          <p:nvPr/>
        </p:nvSpPr>
        <p:spPr>
          <a:xfrm>
            <a:off x="9358824" y="2968417"/>
            <a:ext cx="720531"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B</a:t>
            </a:r>
          </a:p>
        </p:txBody>
      </p:sp>
      <p:pic>
        <p:nvPicPr>
          <p:cNvPr id="6" name="图片 -2147482280" descr="C:\Documents and Settings\Administrator\桌面\2020山西物理9.2补单片\W199.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8987236" y="4365104"/>
            <a:ext cx="2245995" cy="1621155"/>
          </a:xfrm>
          <a:prstGeom prst="rect">
            <a:avLst/>
          </a:prstGeom>
          <a:noFill/>
          <a:ln w="9525">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3"/>
          <p:cNvSpPr txBox="1">
            <a:spLocks noChangeArrowheads="1"/>
          </p:cNvSpPr>
          <p:nvPr/>
        </p:nvSpPr>
        <p:spPr bwMode="auto">
          <a:xfrm>
            <a:off x="1055440" y="1124744"/>
            <a:ext cx="10176933" cy="13088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marL="0" marR="0" lvl="0" defTabSz="914400" eaLnBrk="1" latinLnBrk="0" hangingPunct="1">
              <a:lnSpc>
                <a:spcPct val="150000"/>
              </a:lnSpc>
              <a:buClrTx/>
              <a:buSzTx/>
              <a:buFontTx/>
              <a:buNone/>
              <a:defRPr kumimoji="0" sz="2800" b="0" i="0" u="none" strike="noStrike" cap="none" normalizeH="0" baseline="0">
                <a:ln>
                  <a:noFill/>
                </a:ln>
                <a:effectLst/>
                <a:latin typeface="微软雅黑" panose="020B0503020204020204" pitchFamily="34" charset="-122"/>
                <a:ea typeface="微软雅黑" panose="020B0503020204020204" pitchFamily="34" charset="-122"/>
                <a:cs typeface="Times New Roman" panose="02020603050405020304" pitchFamily="18" charset="0"/>
              </a:defRPr>
            </a:lvl1pPr>
          </a:lstStyle>
          <a:p>
            <a:r>
              <a:rPr lang="en-US" altLang="zh-CN" dirty="0"/>
              <a:t>3.</a:t>
            </a:r>
            <a:r>
              <a:rPr lang="zh-CN" altLang="en-US" dirty="0"/>
              <a:t>晾晒三条相同的湿毛巾，下列做法最有可能让衣架保持水平的是</a:t>
            </a:r>
            <a:r>
              <a:rPr lang="en-US" altLang="zh-CN" dirty="0"/>
              <a:t>(</a:t>
            </a:r>
            <a:r>
              <a:rPr lang="zh-CN" altLang="en-US" dirty="0"/>
              <a:t>　　</a:t>
            </a:r>
            <a:r>
              <a:rPr lang="en-US" altLang="zh-CN" dirty="0"/>
              <a:t>)</a:t>
            </a:r>
            <a:endParaRPr lang="zh-CN" altLang="en-US" dirty="0"/>
          </a:p>
        </p:txBody>
      </p:sp>
      <p:sp>
        <p:nvSpPr>
          <p:cNvPr id="5" name="Text Box 4"/>
          <p:cNvSpPr txBox="1">
            <a:spLocks noChangeArrowheads="1"/>
          </p:cNvSpPr>
          <p:nvPr/>
        </p:nvSpPr>
        <p:spPr bwMode="auto">
          <a:xfrm>
            <a:off x="1631504" y="1910408"/>
            <a:ext cx="6367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dirty="0">
                <a:solidFill>
                  <a:srgbClr val="F8081F"/>
                </a:solidFill>
                <a:latin typeface="微软雅黑" panose="020B0503020204020204" pitchFamily="34" charset="-122"/>
                <a:ea typeface="微软雅黑" panose="020B0503020204020204" pitchFamily="34" charset="-122"/>
              </a:rPr>
              <a:t>  B</a:t>
            </a:r>
          </a:p>
        </p:txBody>
      </p:sp>
      <p:pic>
        <p:nvPicPr>
          <p:cNvPr id="4" name="图片 -2147482278" descr="C:\Documents and Settings\Administrator\桌面\2020山西物理9.2补单片\W260.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1025546" y="2708920"/>
            <a:ext cx="10225136" cy="2269659"/>
          </a:xfrm>
          <a:prstGeom prst="rect">
            <a:avLst/>
          </a:prstGeom>
          <a:noFill/>
          <a:ln w="9525">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3">
            <a:extLst>
              <a:ext uri="{FF2B5EF4-FFF2-40B4-BE49-F238E27FC236}">
                <a16:creationId xmlns:a16="http://schemas.microsoft.com/office/drawing/2014/main" id="{8912743E-6E63-485E-947C-2C29EF9261A2}"/>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2213686D-A16D-4941-890B-BEE7C3398677}"/>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819C57C3-D7DA-432B-9440-A6FACE375484}"/>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05F9225C-0A4A-46F1-AE75-3A3A731CF26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A3DAED36-E484-4F6D-8F10-200CE1942795}"/>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7A83BDD0-37BA-4BB0-8072-C110B49229E8}"/>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5174D7CC-CB16-4D2B-B7DE-1CD86A86C146}"/>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7256BDBD-2B5A-4755-8805-1D62DDE0B5A1}"/>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19EAB7BA-F92C-4BA9-A999-1B9BBDB4BBD0}"/>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318B0D8B-8F50-4D34-8A72-C7AE9004CC26}"/>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50E36839-7599-4D05-8B4F-E72A594CDEE7}"/>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B04AF7FA-86D1-4E3C-94D7-FAD964DC9E56}"/>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4976338C-7029-44CF-B463-3F5C511F273D}"/>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AEB5AA70-13BA-4A3C-9231-C27BB1ECFC77}"/>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62932524-F4E2-4213-A4D5-2356B61F1C8B}"/>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92CD34C3-C986-4277-9002-DD0DD88BCC7F}"/>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419485F8-88B0-4E9C-8A90-8BF7F14BEA11}"/>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303F2EF0-E79A-45D8-AB0F-1AA8D7418CD5}"/>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37AF1810-B5AE-44D4-8D7C-C8D9449AB38C}"/>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7367AB30-F0B9-45A2-9661-CDAA9C97D146}"/>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53A651A9-1B62-4F28-AF34-98DF378ABBDC}"/>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83658EED-001A-434E-962D-D18F6ECFF3B7}"/>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0A9E8DF5-669B-448E-9A31-124A9200965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80AF9B3F-C397-4724-A3B5-802C04144973}"/>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D40F945A-9A41-4482-9A30-EF4B98768C1C}"/>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4E729B97-C70A-4786-A316-05EA47A931F8}"/>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6B688725-A387-4FDE-8BEF-53BF181538CC}"/>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912F6BC5-75C3-476C-9837-38EF769FA04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83C5B9C4-360A-4EC2-AC61-1645AB553030}"/>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821562BE-F272-4D61-8D0C-60257E349C2C}"/>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1FCAC731-780F-4CA6-A515-3DFADB8F524C}"/>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9BA1E6C5-8EB6-4A81-931D-243F64A032CD}"/>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C675DA07-9CEC-4609-8577-033B2AE7C7B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CCE3D71C-073B-449C-B184-ECB517694BEA}"/>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9543F2C8-E7D5-4245-8242-BE1FB69ABCFD}"/>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A3595568-555D-48E2-AECF-91E45EE0288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8E5A9BA3-8AAB-4F4D-BE9C-449966127DBC}"/>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0E25EC5D-0761-4A01-85B0-039A3980EB3F}"/>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47F7C7E5-9B45-44A7-A24D-5E2648F6D795}"/>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0570C1BD-FA06-4609-9C64-F2A9679F4623}"/>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EA66A794-53AE-47A9-8EC6-555760A79038}"/>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6EAB6555-8B1A-400B-8F0F-A49074DCB996}"/>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94DEEABA-263E-436D-8D9C-C38AA37185B4}"/>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014B0323-BC97-484D-A067-03A68A4DBE7E}"/>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161189B0-28CB-4550-8B5D-54717E9DF82D}"/>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4644D330-AC62-466A-B591-52893ABD402B}"/>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54ACA8D0-E31E-4DE8-ADDF-0B3AE9BA649B}"/>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D4E90E65-E4FC-4DC3-8F0B-41D3EC21FDB8}"/>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CDEF8114-8179-46B5-8F32-05332B816091}"/>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1B1092A7-2B94-4FA4-B6F3-EBB381F5DFA2}"/>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E2AE0BD4-D177-41F9-B959-EA92E6358E99}"/>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3ED7E19A-DE14-4A77-A032-D5776468CA5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13B010CE-3F9E-4C5B-BE4C-B351D6829EAE}"/>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23AABFF8-463E-4FDE-BF94-D61DFD56BA00}"/>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E50086F5-46F1-4C59-A8EA-42A43C1D0290}"/>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B5D7E7C3-DFED-4989-9FD7-42033AA0E65E}"/>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B486758B-371C-47FA-BCBB-6B76B54E59EE}"/>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4238EA05-CDE1-4C08-A00A-8CFACD9933A2}"/>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Text Box 13"/>
          <p:cNvSpPr txBox="1">
            <a:spLocks noChangeArrowheads="1"/>
          </p:cNvSpPr>
          <p:nvPr/>
        </p:nvSpPr>
        <p:spPr bwMode="auto">
          <a:xfrm>
            <a:off x="1055440" y="836712"/>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作最小力的方法</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定点：在杠杆上找到距离支点最远的一点，即力的作用点；</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连线：连接该点与支点，该线段为最大动力臂；</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定向：过动力作用点作该方向与其支点连线的垂线，根据动力和阻力使杠杆转动的方向相反，确定动力的方向，标上箭头及表示力的符号。</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杠杆的平衡条件：</a:t>
            </a:r>
            <a:r>
              <a:rPr lang="en-US" altLang="zh-CN" sz="2800" dirty="0">
                <a:latin typeface="微软雅黑" panose="020B0503020204020204" pitchFamily="34" charset="-122"/>
                <a:ea typeface="微软雅黑" panose="020B0503020204020204" pitchFamily="34" charset="-122"/>
              </a:rPr>
              <a:t>________________(</a:t>
            </a:r>
            <a:r>
              <a:rPr lang="zh-CN" altLang="en-US" sz="2800" dirty="0">
                <a:latin typeface="微软雅黑" panose="020B0503020204020204" pitchFamily="34" charset="-122"/>
                <a:ea typeface="微软雅黑" panose="020B0503020204020204" pitchFamily="34" charset="-122"/>
              </a:rPr>
              <a:t>用字母表示</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，这就是阿基米德发现的杠杆原理。</a:t>
            </a:r>
          </a:p>
        </p:txBody>
      </p:sp>
      <p:sp>
        <p:nvSpPr>
          <p:cNvPr id="8" name="TextBox 2"/>
          <p:cNvSpPr txBox="1"/>
          <p:nvPr/>
        </p:nvSpPr>
        <p:spPr>
          <a:xfrm>
            <a:off x="4799856" y="4725144"/>
            <a:ext cx="167894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F</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l</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=F</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l</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911424" y="726649"/>
            <a:ext cx="10094742" cy="590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如图所示滑轮组，每个滑轮重</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50 N</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，用这个滑轮组把质量为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40 kg</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的重物在</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 s</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内匀速提升</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 m</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，不计绳重和摩擦。求：</a:t>
            </a:r>
          </a:p>
          <a:p>
            <a:pPr>
              <a:lnSpc>
                <a:spcPct val="150000"/>
              </a:lnSpc>
              <a:buFontTx/>
              <a:buNone/>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①重物上升的速度为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________m/s</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②</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绳子自由端移动的距离为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________m</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③</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拉力</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的大小为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________N</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④</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拉力做的功为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________J</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⑤</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拉力</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的功率为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________W</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⑥</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滑轮组做的有用功为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________J</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，额外功为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________J</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⑦</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滑轮组的机械效率约为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pic>
        <p:nvPicPr>
          <p:cNvPr id="7" name="图片 -2147482233" descr="C:\Documents and Settings\Administrator\桌面\2020山西物理9.2补单片\W214.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l="18288" r="63504" b="13168"/>
          <a:stretch>
            <a:fillRect/>
          </a:stretch>
        </p:blipFill>
        <p:spPr>
          <a:xfrm>
            <a:off x="8616280" y="2420888"/>
            <a:ext cx="1296670" cy="2683510"/>
          </a:xfrm>
          <a:prstGeom prst="rect">
            <a:avLst/>
          </a:prstGeom>
          <a:noFill/>
          <a:ln w="9525">
            <a:noFill/>
          </a:ln>
        </p:spPr>
      </p:pic>
      <p:sp>
        <p:nvSpPr>
          <p:cNvPr id="8" name="TextBox 8"/>
          <p:cNvSpPr txBox="1"/>
          <p:nvPr/>
        </p:nvSpPr>
        <p:spPr>
          <a:xfrm>
            <a:off x="4585938" y="2159278"/>
            <a:ext cx="741628"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　</a:t>
            </a:r>
          </a:p>
        </p:txBody>
      </p:sp>
      <p:sp>
        <p:nvSpPr>
          <p:cNvPr id="9" name="TextBox 8"/>
          <p:cNvSpPr txBox="1"/>
          <p:nvPr/>
        </p:nvSpPr>
        <p:spPr>
          <a:xfrm>
            <a:off x="5772334" y="2783205"/>
            <a:ext cx="836478"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6</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0" name="TextBox 8"/>
          <p:cNvSpPr txBox="1"/>
          <p:nvPr/>
        </p:nvSpPr>
        <p:spPr>
          <a:xfrm>
            <a:off x="3919000" y="3419694"/>
            <a:ext cx="819301"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150</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1" name="TextBox 8"/>
          <p:cNvSpPr txBox="1"/>
          <p:nvPr/>
        </p:nvSpPr>
        <p:spPr>
          <a:xfrm>
            <a:off x="3636150" y="4056763"/>
            <a:ext cx="1044851"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 900</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2" name="TextBox 8"/>
          <p:cNvSpPr txBox="1"/>
          <p:nvPr/>
        </p:nvSpPr>
        <p:spPr>
          <a:xfrm>
            <a:off x="3919000" y="4693832"/>
            <a:ext cx="1270384"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450</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3" name="TextBox 8"/>
          <p:cNvSpPr txBox="1"/>
          <p:nvPr/>
        </p:nvSpPr>
        <p:spPr>
          <a:xfrm>
            <a:off x="4782288" y="5330901"/>
            <a:ext cx="923861"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800</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4" name="TextBox 8"/>
          <p:cNvSpPr txBox="1"/>
          <p:nvPr/>
        </p:nvSpPr>
        <p:spPr>
          <a:xfrm>
            <a:off x="7896200" y="5346958"/>
            <a:ext cx="10284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100</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5" name="TextBox 8"/>
          <p:cNvSpPr txBox="1"/>
          <p:nvPr/>
        </p:nvSpPr>
        <p:spPr>
          <a:xfrm>
            <a:off x="4956752" y="5967970"/>
            <a:ext cx="1270384"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88.9%　</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P spid="14" grpId="0"/>
      <p:bldP spid="1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4"/>
          <p:cNvSpPr>
            <a:spLocks noChangeArrowheads="1"/>
          </p:cNvSpPr>
          <p:nvPr/>
        </p:nvSpPr>
        <p:spPr bwMode="auto">
          <a:xfrm>
            <a:off x="983431" y="1191215"/>
            <a:ext cx="10247123"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为使轻质杠杆</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AB</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在如图所示位置静止，请你在杠杆上画出所施加最小动力</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800" baseline="-250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的示意图，并作出阻力</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800" baseline="-250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的力臂。</a:t>
            </a:r>
          </a:p>
        </p:txBody>
      </p:sp>
      <p:pic>
        <p:nvPicPr>
          <p:cNvPr id="5" name="图片 -2147482265" descr="C:\Documents and Settings\Administrator\桌面\2020山西物理9.2补单片\W205.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3503712" y="3140968"/>
            <a:ext cx="3425825" cy="1911350"/>
          </a:xfrm>
          <a:prstGeom prst="rect">
            <a:avLst/>
          </a:prstGeom>
          <a:noFill/>
          <a:ln w="9525">
            <a:noFill/>
          </a:ln>
        </p:spPr>
      </p:pic>
      <p:grpSp>
        <p:nvGrpSpPr>
          <p:cNvPr id="2" name="组合 1"/>
          <p:cNvGrpSpPr/>
          <p:nvPr/>
        </p:nvGrpSpPr>
        <p:grpSpPr>
          <a:xfrm>
            <a:off x="4482247" y="3069213"/>
            <a:ext cx="3021230" cy="953770"/>
            <a:chOff x="4482247" y="3069213"/>
            <a:chExt cx="3021230" cy="953770"/>
          </a:xfrm>
        </p:grpSpPr>
        <p:cxnSp>
          <p:nvCxnSpPr>
            <p:cNvPr id="6" name="直接连接符 5"/>
            <p:cNvCxnSpPr/>
            <p:nvPr/>
          </p:nvCxnSpPr>
          <p:spPr>
            <a:xfrm flipV="1">
              <a:off x="5583337" y="3257173"/>
              <a:ext cx="0" cy="594360"/>
            </a:xfrm>
            <a:prstGeom prst="line">
              <a:avLst/>
            </a:prstGeom>
            <a:ln w="28575" cmpd="sng">
              <a:solidFill>
                <a:srgbClr val="FF00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8" name="直接箭头连接符 7"/>
            <p:cNvCxnSpPr/>
            <p:nvPr/>
          </p:nvCxnSpPr>
          <p:spPr>
            <a:xfrm>
              <a:off x="4482247" y="3687703"/>
              <a:ext cx="1097280" cy="0"/>
            </a:xfrm>
            <a:prstGeom prst="straightConnector1">
              <a:avLst/>
            </a:prstGeom>
            <a:ln w="28575" cmpd="sng">
              <a:solidFill>
                <a:srgbClr val="FF0000"/>
              </a:solidFill>
              <a:prstDash val="soli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 name="文本框 8"/>
            <p:cNvSpPr txBox="1"/>
            <p:nvPr/>
          </p:nvSpPr>
          <p:spPr>
            <a:xfrm>
              <a:off x="5298222" y="3371473"/>
              <a:ext cx="439544" cy="523220"/>
            </a:xfrm>
            <a:prstGeom prst="rect">
              <a:avLst/>
            </a:prstGeom>
            <a:noFill/>
          </p:spPr>
          <p:txBody>
            <a:bodyPr wrap="none" rtlCol="0" anchor="t">
              <a:spAutoFit/>
            </a:bodyPr>
            <a:lstStyle/>
            <a:p>
              <a:r>
                <a:rPr lang="zh-CN" altLang="en-US" sz="2800">
                  <a:solidFill>
                    <a:srgbClr val="FF0000"/>
                  </a:solidFill>
                  <a:latin typeface="微软雅黑" panose="020B0503020204020204" pitchFamily="34" charset="-122"/>
                  <a:ea typeface="微软雅黑" panose="020B0503020204020204" pitchFamily="34" charset="-122"/>
                  <a:cs typeface="Arial" panose="020B0604020202020204" pitchFamily="34" charset="0"/>
                </a:rPr>
                <a:t>┌</a:t>
              </a:r>
            </a:p>
          </p:txBody>
        </p:sp>
        <p:sp>
          <p:nvSpPr>
            <p:cNvPr id="10" name="文本框 9"/>
            <p:cNvSpPr txBox="1"/>
            <p:nvPr/>
          </p:nvSpPr>
          <p:spPr>
            <a:xfrm>
              <a:off x="6944142" y="3069213"/>
              <a:ext cx="559335"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p>
          </p:txBody>
        </p:sp>
        <p:sp>
          <p:nvSpPr>
            <p:cNvPr id="11" name="文本框 10"/>
            <p:cNvSpPr txBox="1"/>
            <p:nvPr/>
          </p:nvSpPr>
          <p:spPr>
            <a:xfrm>
              <a:off x="4870867" y="3234948"/>
              <a:ext cx="497205"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p>
          </p:txBody>
        </p:sp>
        <p:grpSp>
          <p:nvGrpSpPr>
            <p:cNvPr id="12" name="组合 11"/>
            <p:cNvGrpSpPr/>
            <p:nvPr/>
          </p:nvGrpSpPr>
          <p:grpSpPr>
            <a:xfrm>
              <a:off x="6572032" y="3098423"/>
              <a:ext cx="257810" cy="924560"/>
              <a:chOff x="15428" y="5512"/>
              <a:chExt cx="451" cy="1398"/>
            </a:xfrm>
          </p:grpSpPr>
          <p:cxnSp>
            <p:nvCxnSpPr>
              <p:cNvPr id="13" name="直接箭头连接符 12"/>
              <p:cNvCxnSpPr/>
              <p:nvPr/>
            </p:nvCxnSpPr>
            <p:spPr>
              <a:xfrm flipV="1">
                <a:off x="15593" y="5512"/>
                <a:ext cx="287" cy="1398"/>
              </a:xfrm>
              <a:prstGeom prst="straightConnector1">
                <a:avLst/>
              </a:prstGeom>
              <a:ln w="28575" cmpd="sng">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4" name="矩形 13"/>
              <p:cNvSpPr/>
              <p:nvPr/>
            </p:nvSpPr>
            <p:spPr>
              <a:xfrm rot="660000">
                <a:off x="15428" y="6699"/>
                <a:ext cx="170" cy="170"/>
              </a:xfrm>
              <a:prstGeom prst="rect">
                <a:avLst/>
              </a:prstGeom>
              <a:noFill/>
              <a:ln>
                <a:solidFill>
                  <a:srgbClr val="FF00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084462" y="1124744"/>
            <a:ext cx="10369152"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画出图中滑轮组提升物体最省力的绳子绕法。</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pic>
        <p:nvPicPr>
          <p:cNvPr id="5" name="Picture 8" descr="QQ71"/>
          <p:cNvPicPr>
            <a:picLocks noChangeAspect="1" noChangeArrowheads="1"/>
          </p:cNvPicPr>
          <p:nvPr/>
        </p:nvPicPr>
        <p:blipFill>
          <a:blip r:embed="rId2">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rcRect/>
          <a:stretch>
            <a:fillRect/>
          </a:stretch>
        </p:blipFill>
        <p:spPr bwMode="auto">
          <a:xfrm>
            <a:off x="4007768" y="2492896"/>
            <a:ext cx="2088232" cy="3722640"/>
          </a:xfrm>
          <a:prstGeom prst="rect">
            <a:avLst/>
          </a:prstGeom>
          <a:noFill/>
          <a:ln w="9525">
            <a:noFill/>
            <a:miter lim="800000"/>
            <a:headEnd/>
            <a:tailEnd/>
          </a:ln>
        </p:spPr>
      </p:pic>
      <p:grpSp>
        <p:nvGrpSpPr>
          <p:cNvPr id="4" name="组合 3"/>
          <p:cNvGrpSpPr/>
          <p:nvPr/>
        </p:nvGrpSpPr>
        <p:grpSpPr>
          <a:xfrm>
            <a:off x="4732895" y="3217918"/>
            <a:ext cx="843531" cy="1800000"/>
            <a:chOff x="4732895" y="3217918"/>
            <a:chExt cx="843531" cy="1800000"/>
          </a:xfrm>
        </p:grpSpPr>
        <p:sp>
          <p:nvSpPr>
            <p:cNvPr id="6" name="Line 54"/>
            <p:cNvSpPr>
              <a:spLocks noChangeShapeType="1"/>
            </p:cNvSpPr>
            <p:nvPr/>
          </p:nvSpPr>
          <p:spPr bwMode="auto">
            <a:xfrm rot="10800000" flipH="1" flipV="1">
              <a:off x="4732895" y="3217918"/>
              <a:ext cx="0" cy="1800000"/>
            </a:xfrm>
            <a:prstGeom prst="line">
              <a:avLst/>
            </a:prstGeom>
            <a:noFill/>
            <a:ln w="19050">
              <a:solidFill>
                <a:srgbClr val="FF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8" name="Line 56"/>
            <p:cNvSpPr>
              <a:spLocks noChangeShapeType="1"/>
            </p:cNvSpPr>
            <p:nvPr/>
          </p:nvSpPr>
          <p:spPr bwMode="auto">
            <a:xfrm rot="4560000" flipH="1" flipV="1">
              <a:off x="5007055" y="4434153"/>
              <a:ext cx="906037" cy="232705"/>
            </a:xfrm>
            <a:prstGeom prst="line">
              <a:avLst/>
            </a:prstGeom>
            <a:noFill/>
            <a:ln w="19050">
              <a:solidFill>
                <a:srgbClr val="FF0000"/>
              </a:solidFill>
              <a:round/>
              <a:tailEnd type="arrow" w="sm" len="lg"/>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9" name="Line 54"/>
            <p:cNvSpPr>
              <a:spLocks noChangeShapeType="1"/>
            </p:cNvSpPr>
            <p:nvPr/>
          </p:nvSpPr>
          <p:spPr bwMode="auto">
            <a:xfrm rot="10800000" flipV="1">
              <a:off x="5052747" y="3398591"/>
              <a:ext cx="405274" cy="966513"/>
            </a:xfrm>
            <a:prstGeom prst="line">
              <a:avLst/>
            </a:prstGeom>
            <a:noFill/>
            <a:ln w="19050">
              <a:solidFill>
                <a:srgbClr val="FF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738933" y="836712"/>
            <a:ext cx="11060210"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汽车超载是当前发生交通事故的重要原因之一。全国各地设置了许多超载监测站加强监管。如图所示，一辆两轴货车正在水平地面上设置的某种电子地磅秤上称重。先让货车前轮单独开上电子地磅秤，其读数为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；前轮驶离电子地磅秤，再让后轮单独开上电子地磅秤，其读数为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9t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。国家规定两轴货车限载车货总重</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18t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，请你通过计算分析该货车是否超载。</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pic>
        <p:nvPicPr>
          <p:cNvPr id="5" name="图片 -2147482270" descr="C:\Documents and Settings\Administrator\桌面\2020山西物理9.2补单片\W263.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4439816" y="4509750"/>
            <a:ext cx="2892425" cy="1721485"/>
          </a:xfrm>
          <a:prstGeom prst="rect">
            <a:avLst/>
          </a:prstGeom>
          <a:noFill/>
          <a:ln w="9525">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839416" y="478214"/>
            <a:ext cx="11060210" cy="5949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7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解：货车前轮开上地磅秤时，以后轮为支点，如解图甲所示，</a:t>
            </a: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根据杠杆的平衡条件得</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前</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车</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①</a:t>
            </a:r>
          </a:p>
          <a:p>
            <a:pPr>
              <a:lnSpc>
                <a:spcPct val="17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货车后轮开上地磅秤时，以前轮为支点，如解图乙所示，</a:t>
            </a: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根据杠杆的平衡条件得</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后</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车</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②</a:t>
            </a:r>
          </a:p>
          <a:p>
            <a:pPr>
              <a:lnSpc>
                <a:spcPct val="170000"/>
              </a:lnSpc>
            </a:pP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①</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＋②，得</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车</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前</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后 </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根据题意</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车</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前</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后 </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则</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m</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车</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m</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前</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m</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后</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8t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9t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17t&lt;18t</a:t>
            </a: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所以货车没有超载。</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pic>
        <p:nvPicPr>
          <p:cNvPr id="23" name="图片 -2147482607"/>
          <p:cNvPicPr>
            <a:picLocks noChangeAspect="1"/>
          </p:cNvPicPr>
          <p:nvPr/>
        </p:nvPicPr>
        <p:blipFill>
          <a:blip r:embed="rId3">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6096000" y="3501008"/>
            <a:ext cx="5328592" cy="1570069"/>
          </a:xfrm>
          <a:prstGeom prst="rect">
            <a:avLst/>
          </a:prstGeom>
          <a:noFill/>
          <a:ln w="9525">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000" r="-2000"/>
          </a:stretch>
        </a:blipFill>
        <a:effectLst/>
      </p:bgPr>
    </p:bg>
    <p:spTree>
      <p:nvGrpSpPr>
        <p:cNvPr id="1" name=""/>
        <p:cNvGrpSpPr/>
        <p:nvPr/>
      </p:nvGrpSpPr>
      <p:grpSpPr>
        <a:xfrm>
          <a:off x="0" y="0"/>
          <a:ext cx="0" cy="0"/>
          <a:chOff x="0" y="0"/>
          <a:chExt cx="0" cy="0"/>
        </a:xfrm>
      </p:grpSpPr>
      <p:sp>
        <p:nvSpPr>
          <p:cNvPr id="33" name="矩形 32"/>
          <p:cNvSpPr/>
          <p:nvPr/>
        </p:nvSpPr>
        <p:spPr>
          <a:xfrm>
            <a:off x="0" y="1052513"/>
            <a:ext cx="12192000" cy="4716462"/>
          </a:xfrm>
          <a:prstGeom prst="rect">
            <a:avLst/>
          </a:prstGeom>
          <a:solidFill>
            <a:schemeClr val="bg2">
              <a:lumMod val="1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nvGrpSpPr>
          <p:cNvPr id="12" name="组合 11"/>
          <p:cNvGrpSpPr/>
          <p:nvPr/>
        </p:nvGrpSpPr>
        <p:grpSpPr>
          <a:xfrm>
            <a:off x="0" y="1626235"/>
            <a:ext cx="3668105" cy="3284220"/>
            <a:chOff x="0" y="1626235"/>
            <a:chExt cx="3668105" cy="3284220"/>
          </a:xfrm>
        </p:grpSpPr>
        <p:pic>
          <p:nvPicPr>
            <p:cNvPr id="13" name="图片 12" descr="学练优物理"/>
            <p:cNvPicPr>
              <a:picLocks noChangeAspect="1"/>
            </p:cNvPicPr>
            <p:nvPr/>
          </p:nvPicPr>
          <p:blipFill>
            <a:blip r:embed="rId3" cstate="hqprint"/>
            <a:srcRect/>
            <a:stretch>
              <a:fillRect/>
            </a:stretch>
          </p:blipFill>
          <p:spPr>
            <a:xfrm>
              <a:off x="0" y="1739265"/>
              <a:ext cx="2195195" cy="3171190"/>
            </a:xfrm>
            <a:prstGeom prst="rect">
              <a:avLst/>
            </a:prstGeom>
          </p:spPr>
        </p:pic>
        <p:pic>
          <p:nvPicPr>
            <p:cNvPr id="14" name="图片 13" descr="学练优化学"/>
            <p:cNvPicPr>
              <a:picLocks noChangeAspect="1"/>
            </p:cNvPicPr>
            <p:nvPr/>
          </p:nvPicPr>
          <p:blipFill>
            <a:blip r:embed="rId4" cstate="hqprint"/>
            <a:srcRect/>
            <a:stretch>
              <a:fillRect/>
            </a:stretch>
          </p:blipFill>
          <p:spPr>
            <a:xfrm>
              <a:off x="736310" y="1739265"/>
              <a:ext cx="2133600" cy="3048000"/>
            </a:xfrm>
            <a:prstGeom prst="rect">
              <a:avLst/>
            </a:prstGeom>
          </p:spPr>
        </p:pic>
        <p:pic>
          <p:nvPicPr>
            <p:cNvPr id="15" name="图片 14" descr="学练优生物"/>
            <p:cNvPicPr>
              <a:picLocks noChangeAspect="1"/>
            </p:cNvPicPr>
            <p:nvPr/>
          </p:nvPicPr>
          <p:blipFill>
            <a:blip r:embed="rId5" cstate="hqprint"/>
            <a:srcRect/>
            <a:stretch>
              <a:fillRect/>
            </a:stretch>
          </p:blipFill>
          <p:spPr>
            <a:xfrm>
              <a:off x="1361785" y="1626235"/>
              <a:ext cx="2306320" cy="3115310"/>
            </a:xfrm>
            <a:prstGeom prst="rect">
              <a:avLst/>
            </a:prstGeom>
          </p:spPr>
        </p:pic>
      </p:grpSp>
      <p:grpSp>
        <p:nvGrpSpPr>
          <p:cNvPr id="16" name="组合 15"/>
          <p:cNvGrpSpPr/>
          <p:nvPr/>
        </p:nvGrpSpPr>
        <p:grpSpPr>
          <a:xfrm>
            <a:off x="3857625" y="1482725"/>
            <a:ext cx="3130605" cy="3202305"/>
            <a:chOff x="3857625" y="1482725"/>
            <a:chExt cx="3130605" cy="3202305"/>
          </a:xfrm>
        </p:grpSpPr>
        <p:pic>
          <p:nvPicPr>
            <p:cNvPr id="17" name="图片 16"/>
            <p:cNvPicPr>
              <a:picLocks noChangeAspect="1"/>
            </p:cNvPicPr>
            <p:nvPr/>
          </p:nvPicPr>
          <p:blipFill>
            <a:blip r:embed="rId6" cstate="print"/>
            <a:stretch>
              <a:fillRect/>
            </a:stretch>
          </p:blipFill>
          <p:spPr>
            <a:xfrm>
              <a:off x="3857625" y="1683385"/>
              <a:ext cx="2199640" cy="3001645"/>
            </a:xfrm>
            <a:prstGeom prst="rect">
              <a:avLst/>
            </a:prstGeom>
          </p:spPr>
        </p:pic>
        <p:pic>
          <p:nvPicPr>
            <p:cNvPr id="18" name="图片 17"/>
            <p:cNvPicPr>
              <a:picLocks noChangeAspect="1"/>
            </p:cNvPicPr>
            <p:nvPr/>
          </p:nvPicPr>
          <p:blipFill rotWithShape="1">
            <a:blip r:embed="rId7" cstate="hqprint"/>
            <a:srcRect/>
            <a:stretch>
              <a:fillRect/>
            </a:stretch>
          </p:blipFill>
          <p:spPr>
            <a:xfrm>
              <a:off x="4124380" y="1482725"/>
              <a:ext cx="2863850" cy="3183890"/>
            </a:xfrm>
            <a:prstGeom prst="rect">
              <a:avLst/>
            </a:prstGeom>
          </p:spPr>
        </p:pic>
      </p:grpSp>
      <p:pic>
        <p:nvPicPr>
          <p:cNvPr id="19" name="图片 18" descr="时习之物理"/>
          <p:cNvPicPr>
            <a:picLocks noChangeAspect="1"/>
          </p:cNvPicPr>
          <p:nvPr/>
        </p:nvPicPr>
        <p:blipFill>
          <a:blip r:embed="rId8" cstate="hqprint"/>
          <a:srcRect/>
          <a:stretch>
            <a:fillRect/>
          </a:stretch>
        </p:blipFill>
        <p:spPr>
          <a:xfrm>
            <a:off x="6703520" y="1626235"/>
            <a:ext cx="2337435" cy="3078480"/>
          </a:xfrm>
          <a:prstGeom prst="rect">
            <a:avLst/>
          </a:prstGeom>
        </p:spPr>
      </p:pic>
      <p:sp>
        <p:nvSpPr>
          <p:cNvPr id="20" name="文本框 19"/>
          <p:cNvSpPr txBox="1"/>
          <p:nvPr/>
        </p:nvSpPr>
        <p:spPr>
          <a:xfrm>
            <a:off x="3529190" y="6028055"/>
            <a:ext cx="4386970" cy="369332"/>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更多精彩，请访问：</a:t>
            </a:r>
            <a:r>
              <a:rPr kumimoji="0" lang="en-US"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www.youyi100.com</a:t>
            </a:r>
            <a:endParaRPr kumimoji="0" lang="zh-CN" altLang="en-US"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sp>
        <p:nvSpPr>
          <p:cNvPr id="22" name="文本框 21"/>
          <p:cNvSpPr txBox="1"/>
          <p:nvPr/>
        </p:nvSpPr>
        <p:spPr>
          <a:xfrm>
            <a:off x="754596" y="5063490"/>
            <a:ext cx="2275840"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初中《学练优》系列</a:t>
            </a:r>
          </a:p>
        </p:txBody>
      </p:sp>
      <p:sp>
        <p:nvSpPr>
          <p:cNvPr id="23" name="文本框 22"/>
          <p:cNvSpPr txBox="1"/>
          <p:nvPr/>
        </p:nvSpPr>
        <p:spPr>
          <a:xfrm>
            <a:off x="4069198" y="5067251"/>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初中《新领程》系列</a:t>
            </a:r>
          </a:p>
        </p:txBody>
      </p:sp>
      <p:sp>
        <p:nvSpPr>
          <p:cNvPr id="24" name="文本框 23"/>
          <p:cNvSpPr txBox="1"/>
          <p:nvPr/>
        </p:nvSpPr>
        <p:spPr>
          <a:xfrm>
            <a:off x="6778240" y="5063490"/>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初中《时习之》系列</a:t>
            </a:r>
          </a:p>
        </p:txBody>
      </p:sp>
      <p:sp>
        <p:nvSpPr>
          <p:cNvPr id="25" name="文本框 24"/>
          <p:cNvSpPr txBox="1"/>
          <p:nvPr/>
        </p:nvSpPr>
        <p:spPr>
          <a:xfrm>
            <a:off x="9517114" y="5056216"/>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初中《优干线》系列</a:t>
            </a:r>
          </a:p>
        </p:txBody>
      </p:sp>
      <p:grpSp>
        <p:nvGrpSpPr>
          <p:cNvPr id="26" name="组合 25"/>
          <p:cNvGrpSpPr/>
          <p:nvPr/>
        </p:nvGrpSpPr>
        <p:grpSpPr>
          <a:xfrm>
            <a:off x="9149636" y="2369708"/>
            <a:ext cx="2815450" cy="1914419"/>
            <a:chOff x="9149636" y="2369708"/>
            <a:chExt cx="2815450" cy="1914419"/>
          </a:xfrm>
        </p:grpSpPr>
        <p:pic>
          <p:nvPicPr>
            <p:cNvPr id="27" name="图片 26"/>
            <p:cNvPicPr>
              <a:picLocks noChangeAspect="1"/>
            </p:cNvPicPr>
            <p:nvPr/>
          </p:nvPicPr>
          <p:blipFill rotWithShape="1">
            <a:blip r:embed="rId9" cstate="hqprint"/>
            <a:srcRect/>
            <a:stretch>
              <a:fillRect/>
            </a:stretch>
          </p:blipFill>
          <p:spPr>
            <a:xfrm rot="273989">
              <a:off x="9159011" y="2369708"/>
              <a:ext cx="2806075" cy="1785311"/>
            </a:xfrm>
            <a:prstGeom prst="rect">
              <a:avLst/>
            </a:prstGeom>
            <a:effectLst>
              <a:outerShdw blurRad="50800" dist="38100" dir="2700000" algn="tl" rotWithShape="0">
                <a:prstClr val="black">
                  <a:alpha val="40000"/>
                </a:prstClr>
              </a:outerShdw>
            </a:effectLst>
            <a:scene3d>
              <a:camera prst="orthographicFront">
                <a:rot lat="0" lon="0" rev="0"/>
              </a:camera>
              <a:lightRig rig="threePt" dir="t"/>
            </a:scene3d>
          </p:spPr>
        </p:pic>
        <p:pic>
          <p:nvPicPr>
            <p:cNvPr id="28" name="图片 27"/>
            <p:cNvPicPr>
              <a:picLocks noChangeAspect="1"/>
            </p:cNvPicPr>
            <p:nvPr/>
          </p:nvPicPr>
          <p:blipFill rotWithShape="1">
            <a:blip r:embed="rId10" cstate="hqprint"/>
            <a:srcRect/>
            <a:stretch>
              <a:fillRect/>
            </a:stretch>
          </p:blipFill>
          <p:spPr>
            <a:xfrm rot="21034940">
              <a:off x="9149636" y="2487677"/>
              <a:ext cx="2758877" cy="1796450"/>
            </a:xfrm>
            <a:prstGeom prst="rect">
              <a:avLst/>
            </a:prstGeom>
            <a:effectLst>
              <a:outerShdw blurRad="50800" dist="38100" dir="2700000" algn="tl" rotWithShape="0">
                <a:prstClr val="black">
                  <a:alpha val="40000"/>
                </a:prstClr>
              </a:outerShdw>
            </a:effectLst>
            <a:scene3d>
              <a:camera prst="orthographicFront">
                <a:rot lat="0" lon="0" rev="0"/>
              </a:camera>
              <a:lightRig rig="threePt" dir="t"/>
            </a:scene3d>
          </p:spPr>
        </p:pic>
      </p:grpSp>
      <p:pic>
        <p:nvPicPr>
          <p:cNvPr id="29" name="图片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0863" y="376807"/>
            <a:ext cx="14382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文本框 29"/>
          <p:cNvSpPr txBox="1"/>
          <p:nvPr/>
        </p:nvSpPr>
        <p:spPr>
          <a:xfrm>
            <a:off x="643782" y="926019"/>
            <a:ext cx="1659274" cy="126816"/>
          </a:xfrm>
          <a:custGeom>
            <a:avLst/>
            <a:gdLst/>
            <a:ahLst/>
            <a:cxnLst/>
            <a:rect l="l" t="t" r="r" b="b"/>
            <a:pathLst>
              <a:path w="1659274" h="126816">
                <a:moveTo>
                  <a:pt x="982294" y="85202"/>
                </a:moveTo>
                <a:cubicBezTo>
                  <a:pt x="985684" y="93731"/>
                  <a:pt x="986706" y="100810"/>
                  <a:pt x="985361" y="106438"/>
                </a:cubicBezTo>
                <a:cubicBezTo>
                  <a:pt x="984017" y="112067"/>
                  <a:pt x="981572" y="115878"/>
                  <a:pt x="978027" y="117873"/>
                </a:cubicBezTo>
                <a:cubicBezTo>
                  <a:pt x="975566" y="119268"/>
                  <a:pt x="973088" y="119679"/>
                  <a:pt x="970593" y="119108"/>
                </a:cubicBezTo>
                <a:cubicBezTo>
                  <a:pt x="968098" y="118536"/>
                  <a:pt x="966353" y="117017"/>
                  <a:pt x="965359" y="114548"/>
                </a:cubicBezTo>
                <a:cubicBezTo>
                  <a:pt x="964695" y="112134"/>
                  <a:pt x="964923" y="110003"/>
                  <a:pt x="966042" y="108154"/>
                </a:cubicBezTo>
                <a:cubicBezTo>
                  <a:pt x="967162" y="106305"/>
                  <a:pt x="968757" y="104838"/>
                  <a:pt x="970826" y="103755"/>
                </a:cubicBezTo>
                <a:cubicBezTo>
                  <a:pt x="973357" y="102285"/>
                  <a:pt x="975630" y="99924"/>
                  <a:pt x="977644" y="96671"/>
                </a:cubicBezTo>
                <a:cubicBezTo>
                  <a:pt x="979658" y="93417"/>
                  <a:pt x="980630" y="89689"/>
                  <a:pt x="980561" y="85486"/>
                </a:cubicBezTo>
                <a:close/>
                <a:moveTo>
                  <a:pt x="1059637" y="84144"/>
                </a:moveTo>
                <a:cubicBezTo>
                  <a:pt x="1069467" y="87104"/>
                  <a:pt x="1076353" y="90778"/>
                  <a:pt x="1080296" y="95164"/>
                </a:cubicBezTo>
                <a:cubicBezTo>
                  <a:pt x="1084239" y="99551"/>
                  <a:pt x="1086071" y="103694"/>
                  <a:pt x="1085791" y="107595"/>
                </a:cubicBezTo>
                <a:cubicBezTo>
                  <a:pt x="1085510" y="111496"/>
                  <a:pt x="1083950" y="114198"/>
                  <a:pt x="1081109" y="115702"/>
                </a:cubicBezTo>
                <a:cubicBezTo>
                  <a:pt x="1078268" y="117205"/>
                  <a:pt x="1074978" y="116554"/>
                  <a:pt x="1071239" y="113749"/>
                </a:cubicBezTo>
                <a:cubicBezTo>
                  <a:pt x="1070872" y="108634"/>
                  <a:pt x="1069472" y="103501"/>
                  <a:pt x="1067038" y="98349"/>
                </a:cubicBezTo>
                <a:cubicBezTo>
                  <a:pt x="1064605" y="93197"/>
                  <a:pt x="1061738" y="88729"/>
                  <a:pt x="1058437" y="84944"/>
                </a:cubicBezTo>
                <a:close/>
                <a:moveTo>
                  <a:pt x="995096" y="82810"/>
                </a:moveTo>
                <a:lnTo>
                  <a:pt x="1014965" y="84411"/>
                </a:lnTo>
                <a:cubicBezTo>
                  <a:pt x="1014901" y="85283"/>
                  <a:pt x="1014529" y="86005"/>
                  <a:pt x="1013848" y="86578"/>
                </a:cubicBezTo>
                <a:cubicBezTo>
                  <a:pt x="1013168" y="87150"/>
                  <a:pt x="1012162" y="87539"/>
                  <a:pt x="1010831" y="87744"/>
                </a:cubicBezTo>
                <a:lnTo>
                  <a:pt x="1010831" y="106021"/>
                </a:lnTo>
                <a:cubicBezTo>
                  <a:pt x="1010748" y="106932"/>
                  <a:pt x="1011048" y="107544"/>
                  <a:pt x="1011731" y="107855"/>
                </a:cubicBezTo>
                <a:cubicBezTo>
                  <a:pt x="1012415" y="108166"/>
                  <a:pt x="1013982" y="108311"/>
                  <a:pt x="1016432" y="108289"/>
                </a:cubicBezTo>
                <a:lnTo>
                  <a:pt x="1033101" y="108289"/>
                </a:lnTo>
                <a:cubicBezTo>
                  <a:pt x="1036018" y="108291"/>
                  <a:pt x="1038651" y="108286"/>
                  <a:pt x="1041002" y="108272"/>
                </a:cubicBezTo>
                <a:cubicBezTo>
                  <a:pt x="1043352" y="108258"/>
                  <a:pt x="1045119" y="108219"/>
                  <a:pt x="1046302" y="108155"/>
                </a:cubicBezTo>
                <a:cubicBezTo>
                  <a:pt x="1047336" y="108102"/>
                  <a:pt x="1048136" y="107941"/>
                  <a:pt x="1048703" y="107672"/>
                </a:cubicBezTo>
                <a:cubicBezTo>
                  <a:pt x="1049269" y="107402"/>
                  <a:pt x="1049803" y="106941"/>
                  <a:pt x="1050303" y="106288"/>
                </a:cubicBezTo>
                <a:cubicBezTo>
                  <a:pt x="1051095" y="105216"/>
                  <a:pt x="1052011" y="103493"/>
                  <a:pt x="1053053" y="101120"/>
                </a:cubicBezTo>
                <a:cubicBezTo>
                  <a:pt x="1054095" y="98748"/>
                  <a:pt x="1055312" y="95758"/>
                  <a:pt x="1056704" y="92152"/>
                </a:cubicBezTo>
                <a:lnTo>
                  <a:pt x="1058170" y="92152"/>
                </a:lnTo>
                <a:lnTo>
                  <a:pt x="1058437" y="106688"/>
                </a:lnTo>
                <a:cubicBezTo>
                  <a:pt x="1060787" y="107477"/>
                  <a:pt x="1062388" y="108366"/>
                  <a:pt x="1063238" y="109354"/>
                </a:cubicBezTo>
                <a:cubicBezTo>
                  <a:pt x="1064088" y="110342"/>
                  <a:pt x="1064488" y="111496"/>
                  <a:pt x="1064438" y="112817"/>
                </a:cubicBezTo>
                <a:cubicBezTo>
                  <a:pt x="1064524" y="115064"/>
                  <a:pt x="1063641" y="116830"/>
                  <a:pt x="1061791" y="118115"/>
                </a:cubicBezTo>
                <a:cubicBezTo>
                  <a:pt x="1059940" y="119400"/>
                  <a:pt x="1056608" y="120307"/>
                  <a:pt x="1051794" y="120837"/>
                </a:cubicBezTo>
                <a:cubicBezTo>
                  <a:pt x="1046981" y="121368"/>
                  <a:pt x="1040171" y="121624"/>
                  <a:pt x="1031367" y="121607"/>
                </a:cubicBezTo>
                <a:lnTo>
                  <a:pt x="1013898" y="121607"/>
                </a:lnTo>
                <a:cubicBezTo>
                  <a:pt x="1006406" y="121729"/>
                  <a:pt x="1001355" y="120919"/>
                  <a:pt x="998746" y="119176"/>
                </a:cubicBezTo>
                <a:cubicBezTo>
                  <a:pt x="996138" y="117434"/>
                  <a:pt x="994921" y="114027"/>
                  <a:pt x="995096" y="108955"/>
                </a:cubicBezTo>
                <a:close/>
                <a:moveTo>
                  <a:pt x="1019899" y="78818"/>
                </a:moveTo>
                <a:cubicBezTo>
                  <a:pt x="1028604" y="80960"/>
                  <a:pt x="1034638" y="83794"/>
                  <a:pt x="1038001" y="87318"/>
                </a:cubicBezTo>
                <a:cubicBezTo>
                  <a:pt x="1041364" y="90843"/>
                  <a:pt x="1042831" y="94209"/>
                  <a:pt x="1042402" y="97416"/>
                </a:cubicBezTo>
                <a:cubicBezTo>
                  <a:pt x="1041973" y="100624"/>
                  <a:pt x="1040422" y="102822"/>
                  <a:pt x="1037751" y="104012"/>
                </a:cubicBezTo>
                <a:cubicBezTo>
                  <a:pt x="1035080" y="105202"/>
                  <a:pt x="1032063" y="104533"/>
                  <a:pt x="1028700" y="102005"/>
                </a:cubicBezTo>
                <a:cubicBezTo>
                  <a:pt x="1028283" y="97987"/>
                  <a:pt x="1027117" y="93987"/>
                  <a:pt x="1025200" y="90003"/>
                </a:cubicBezTo>
                <a:cubicBezTo>
                  <a:pt x="1023283" y="86019"/>
                  <a:pt x="1021116" y="82552"/>
                  <a:pt x="1018699" y="79602"/>
                </a:cubicBezTo>
                <a:close/>
                <a:moveTo>
                  <a:pt x="216294" y="59474"/>
                </a:moveTo>
                <a:lnTo>
                  <a:pt x="230962" y="70676"/>
                </a:lnTo>
                <a:cubicBezTo>
                  <a:pt x="230487" y="71273"/>
                  <a:pt x="229771" y="71779"/>
                  <a:pt x="228812" y="72192"/>
                </a:cubicBezTo>
                <a:cubicBezTo>
                  <a:pt x="227854" y="72606"/>
                  <a:pt x="226703" y="72945"/>
                  <a:pt x="225362" y="73209"/>
                </a:cubicBezTo>
                <a:cubicBezTo>
                  <a:pt x="224748" y="74843"/>
                  <a:pt x="224075" y="76643"/>
                  <a:pt x="223345" y="78610"/>
                </a:cubicBezTo>
                <a:cubicBezTo>
                  <a:pt x="222614" y="80577"/>
                  <a:pt x="221908" y="82510"/>
                  <a:pt x="221228" y="84411"/>
                </a:cubicBezTo>
                <a:lnTo>
                  <a:pt x="231362" y="84411"/>
                </a:lnTo>
                <a:lnTo>
                  <a:pt x="239097" y="77210"/>
                </a:lnTo>
                <a:lnTo>
                  <a:pt x="252965" y="88411"/>
                </a:lnTo>
                <a:cubicBezTo>
                  <a:pt x="252507" y="88947"/>
                  <a:pt x="251857" y="89409"/>
                  <a:pt x="251015" y="89795"/>
                </a:cubicBezTo>
                <a:cubicBezTo>
                  <a:pt x="250173" y="90181"/>
                  <a:pt x="249090" y="90475"/>
                  <a:pt x="247764" y="90678"/>
                </a:cubicBezTo>
                <a:cubicBezTo>
                  <a:pt x="247059" y="98971"/>
                  <a:pt x="245836" y="105788"/>
                  <a:pt x="244097" y="111131"/>
                </a:cubicBezTo>
                <a:cubicBezTo>
                  <a:pt x="242358" y="116473"/>
                  <a:pt x="239936" y="120190"/>
                  <a:pt x="236830" y="122282"/>
                </a:cubicBezTo>
                <a:cubicBezTo>
                  <a:pt x="234927" y="123488"/>
                  <a:pt x="232599" y="124410"/>
                  <a:pt x="229845" y="125049"/>
                </a:cubicBezTo>
                <a:cubicBezTo>
                  <a:pt x="227092" y="125688"/>
                  <a:pt x="223731" y="126010"/>
                  <a:pt x="219761" y="126016"/>
                </a:cubicBezTo>
                <a:cubicBezTo>
                  <a:pt x="219786" y="123993"/>
                  <a:pt x="219603" y="122138"/>
                  <a:pt x="219211" y="120449"/>
                </a:cubicBezTo>
                <a:cubicBezTo>
                  <a:pt x="218819" y="118759"/>
                  <a:pt x="218069" y="117370"/>
                  <a:pt x="216961" y="116281"/>
                </a:cubicBezTo>
                <a:cubicBezTo>
                  <a:pt x="215574" y="115078"/>
                  <a:pt x="213580" y="114017"/>
                  <a:pt x="210977" y="113098"/>
                </a:cubicBezTo>
                <a:cubicBezTo>
                  <a:pt x="208374" y="112178"/>
                  <a:pt x="205479" y="111417"/>
                  <a:pt x="202292" y="110814"/>
                </a:cubicBezTo>
                <a:lnTo>
                  <a:pt x="202425" y="109080"/>
                </a:lnTo>
                <a:cubicBezTo>
                  <a:pt x="204719" y="109307"/>
                  <a:pt x="207229" y="109521"/>
                  <a:pt x="209957" y="109722"/>
                </a:cubicBezTo>
                <a:cubicBezTo>
                  <a:pt x="212685" y="109924"/>
                  <a:pt x="215206" y="110089"/>
                  <a:pt x="217519" y="110216"/>
                </a:cubicBezTo>
                <a:cubicBezTo>
                  <a:pt x="219832" y="110344"/>
                  <a:pt x="221513" y="110410"/>
                  <a:pt x="222561" y="110414"/>
                </a:cubicBezTo>
                <a:cubicBezTo>
                  <a:pt x="223611" y="110419"/>
                  <a:pt x="224478" y="110342"/>
                  <a:pt x="225162" y="110181"/>
                </a:cubicBezTo>
                <a:cubicBezTo>
                  <a:pt x="225845" y="110019"/>
                  <a:pt x="226445" y="109742"/>
                  <a:pt x="226962" y="109347"/>
                </a:cubicBezTo>
                <a:cubicBezTo>
                  <a:pt x="228168" y="108419"/>
                  <a:pt x="229223" y="106108"/>
                  <a:pt x="230129" y="102413"/>
                </a:cubicBezTo>
                <a:cubicBezTo>
                  <a:pt x="231035" y="98718"/>
                  <a:pt x="231757" y="94006"/>
                  <a:pt x="232296" y="88278"/>
                </a:cubicBezTo>
                <a:lnTo>
                  <a:pt x="220828" y="88278"/>
                </a:lnTo>
                <a:lnTo>
                  <a:pt x="214960" y="94545"/>
                </a:lnTo>
                <a:lnTo>
                  <a:pt x="200959" y="85344"/>
                </a:lnTo>
                <a:cubicBezTo>
                  <a:pt x="201703" y="84805"/>
                  <a:pt x="202548" y="84283"/>
                  <a:pt x="203492" y="83777"/>
                </a:cubicBezTo>
                <a:cubicBezTo>
                  <a:pt x="204437" y="83272"/>
                  <a:pt x="205415" y="82816"/>
                  <a:pt x="206426" y="82410"/>
                </a:cubicBezTo>
                <a:cubicBezTo>
                  <a:pt x="207109" y="80574"/>
                  <a:pt x="207809" y="78613"/>
                  <a:pt x="208526" y="76526"/>
                </a:cubicBezTo>
                <a:cubicBezTo>
                  <a:pt x="209243" y="74440"/>
                  <a:pt x="209876" y="72445"/>
                  <a:pt x="210427" y="70542"/>
                </a:cubicBezTo>
                <a:lnTo>
                  <a:pt x="191891" y="70542"/>
                </a:lnTo>
                <a:cubicBezTo>
                  <a:pt x="190166" y="84672"/>
                  <a:pt x="185182" y="96384"/>
                  <a:pt x="176939" y="105680"/>
                </a:cubicBezTo>
                <a:cubicBezTo>
                  <a:pt x="168696" y="114976"/>
                  <a:pt x="155945" y="121888"/>
                  <a:pt x="138684" y="126416"/>
                </a:cubicBezTo>
                <a:lnTo>
                  <a:pt x="138017" y="124949"/>
                </a:lnTo>
                <a:cubicBezTo>
                  <a:pt x="150600" y="118565"/>
                  <a:pt x="159573" y="110864"/>
                  <a:pt x="164937" y="101846"/>
                </a:cubicBezTo>
                <a:cubicBezTo>
                  <a:pt x="170302" y="92828"/>
                  <a:pt x="173375" y="82394"/>
                  <a:pt x="174155" y="70542"/>
                </a:cubicBezTo>
                <a:lnTo>
                  <a:pt x="158020" y="70542"/>
                </a:lnTo>
                <a:lnTo>
                  <a:pt x="156820" y="66675"/>
                </a:lnTo>
                <a:lnTo>
                  <a:pt x="210026" y="66675"/>
                </a:lnTo>
                <a:close/>
                <a:moveTo>
                  <a:pt x="875614" y="58941"/>
                </a:moveTo>
                <a:lnTo>
                  <a:pt x="895217" y="66675"/>
                </a:lnTo>
                <a:cubicBezTo>
                  <a:pt x="894970" y="67547"/>
                  <a:pt x="894331" y="68203"/>
                  <a:pt x="893300" y="68642"/>
                </a:cubicBezTo>
                <a:cubicBezTo>
                  <a:pt x="892269" y="69081"/>
                  <a:pt x="890730" y="69270"/>
                  <a:pt x="888683" y="69209"/>
                </a:cubicBezTo>
                <a:cubicBezTo>
                  <a:pt x="888149" y="69748"/>
                  <a:pt x="887616" y="70303"/>
                  <a:pt x="887082" y="70876"/>
                </a:cubicBezTo>
                <a:cubicBezTo>
                  <a:pt x="886549" y="71448"/>
                  <a:pt x="886016" y="72004"/>
                  <a:pt x="885482" y="72543"/>
                </a:cubicBezTo>
                <a:lnTo>
                  <a:pt x="916686" y="72543"/>
                </a:lnTo>
                <a:lnTo>
                  <a:pt x="924820" y="64808"/>
                </a:lnTo>
                <a:lnTo>
                  <a:pt x="939756" y="77343"/>
                </a:lnTo>
                <a:cubicBezTo>
                  <a:pt x="939231" y="77999"/>
                  <a:pt x="938414" y="78488"/>
                  <a:pt x="937305" y="78810"/>
                </a:cubicBezTo>
                <a:cubicBezTo>
                  <a:pt x="936197" y="79132"/>
                  <a:pt x="934747" y="79354"/>
                  <a:pt x="932955" y="79477"/>
                </a:cubicBezTo>
                <a:cubicBezTo>
                  <a:pt x="923218" y="92695"/>
                  <a:pt x="910355" y="103130"/>
                  <a:pt x="894367" y="110781"/>
                </a:cubicBezTo>
                <a:cubicBezTo>
                  <a:pt x="878379" y="118432"/>
                  <a:pt x="858082" y="123599"/>
                  <a:pt x="833476" y="126283"/>
                </a:cubicBezTo>
                <a:lnTo>
                  <a:pt x="832809" y="124282"/>
                </a:lnTo>
                <a:cubicBezTo>
                  <a:pt x="851947" y="119662"/>
                  <a:pt x="868411" y="113534"/>
                  <a:pt x="882199" y="105897"/>
                </a:cubicBezTo>
                <a:cubicBezTo>
                  <a:pt x="895986" y="98260"/>
                  <a:pt x="907082" y="88431"/>
                  <a:pt x="915486" y="76410"/>
                </a:cubicBezTo>
                <a:lnTo>
                  <a:pt x="881348" y="76410"/>
                </a:lnTo>
                <a:cubicBezTo>
                  <a:pt x="879370" y="78299"/>
                  <a:pt x="877192" y="80121"/>
                  <a:pt x="874814" y="81877"/>
                </a:cubicBezTo>
                <a:cubicBezTo>
                  <a:pt x="880436" y="83377"/>
                  <a:pt x="884295" y="85378"/>
                  <a:pt x="886391" y="87880"/>
                </a:cubicBezTo>
                <a:cubicBezTo>
                  <a:pt x="888487" y="90382"/>
                  <a:pt x="889295" y="92787"/>
                  <a:pt x="888816" y="95095"/>
                </a:cubicBezTo>
                <a:cubicBezTo>
                  <a:pt x="888337" y="97404"/>
                  <a:pt x="887045" y="99017"/>
                  <a:pt x="884941" y="99936"/>
                </a:cubicBezTo>
                <a:cubicBezTo>
                  <a:pt x="882836" y="100854"/>
                  <a:pt x="880394" y="100480"/>
                  <a:pt x="877615" y="98812"/>
                </a:cubicBezTo>
                <a:cubicBezTo>
                  <a:pt x="876976" y="96523"/>
                  <a:pt x="875953" y="94234"/>
                  <a:pt x="874548" y="91945"/>
                </a:cubicBezTo>
                <a:cubicBezTo>
                  <a:pt x="873142" y="89656"/>
                  <a:pt x="871586" y="87500"/>
                  <a:pt x="869880" y="85477"/>
                </a:cubicBezTo>
                <a:cubicBezTo>
                  <a:pt x="864799" y="88970"/>
                  <a:pt x="859293" y="92153"/>
                  <a:pt x="853362" y="95029"/>
                </a:cubicBezTo>
                <a:cubicBezTo>
                  <a:pt x="847430" y="97904"/>
                  <a:pt x="841157" y="100321"/>
                  <a:pt x="834543" y="102280"/>
                </a:cubicBezTo>
                <a:lnTo>
                  <a:pt x="833476" y="100813"/>
                </a:lnTo>
                <a:cubicBezTo>
                  <a:pt x="839705" y="97268"/>
                  <a:pt x="845589" y="93097"/>
                  <a:pt x="851127" y="88298"/>
                </a:cubicBezTo>
                <a:cubicBezTo>
                  <a:pt x="856665" y="83499"/>
                  <a:pt x="861552" y="78537"/>
                  <a:pt x="865786" y="73412"/>
                </a:cubicBezTo>
                <a:cubicBezTo>
                  <a:pt x="870020" y="68287"/>
                  <a:pt x="873296" y="63463"/>
                  <a:pt x="875614" y="58941"/>
                </a:cubicBezTo>
                <a:close/>
                <a:moveTo>
                  <a:pt x="311372" y="57874"/>
                </a:moveTo>
                <a:lnTo>
                  <a:pt x="324707" y="71076"/>
                </a:lnTo>
                <a:cubicBezTo>
                  <a:pt x="324196" y="71601"/>
                  <a:pt x="323518" y="71984"/>
                  <a:pt x="322674" y="72226"/>
                </a:cubicBezTo>
                <a:cubicBezTo>
                  <a:pt x="321829" y="72468"/>
                  <a:pt x="320685" y="72618"/>
                  <a:pt x="319240" y="72676"/>
                </a:cubicBezTo>
                <a:cubicBezTo>
                  <a:pt x="316673" y="75710"/>
                  <a:pt x="313573" y="79210"/>
                  <a:pt x="309939" y="83177"/>
                </a:cubicBezTo>
                <a:cubicBezTo>
                  <a:pt x="306305" y="87144"/>
                  <a:pt x="302738" y="90978"/>
                  <a:pt x="299238" y="94679"/>
                </a:cubicBezTo>
                <a:cubicBezTo>
                  <a:pt x="305793" y="99629"/>
                  <a:pt x="309603" y="104500"/>
                  <a:pt x="310666" y="109293"/>
                </a:cubicBezTo>
                <a:cubicBezTo>
                  <a:pt x="311730" y="114085"/>
                  <a:pt x="310985" y="117633"/>
                  <a:pt x="308434" y="119936"/>
                </a:cubicBezTo>
                <a:cubicBezTo>
                  <a:pt x="305882" y="122239"/>
                  <a:pt x="302461" y="122132"/>
                  <a:pt x="298171" y="119615"/>
                </a:cubicBezTo>
                <a:cubicBezTo>
                  <a:pt x="296398" y="113737"/>
                  <a:pt x="293442" y="107791"/>
                  <a:pt x="289303" y="101780"/>
                </a:cubicBezTo>
                <a:cubicBezTo>
                  <a:pt x="285164" y="95768"/>
                  <a:pt x="280874" y="90556"/>
                  <a:pt x="276435" y="86144"/>
                </a:cubicBezTo>
                <a:lnTo>
                  <a:pt x="277635" y="85211"/>
                </a:lnTo>
                <a:cubicBezTo>
                  <a:pt x="281296" y="86147"/>
                  <a:pt x="284608" y="87208"/>
                  <a:pt x="287569" y="88394"/>
                </a:cubicBezTo>
                <a:cubicBezTo>
                  <a:pt x="290531" y="89581"/>
                  <a:pt x="293176" y="90875"/>
                  <a:pt x="295504" y="92278"/>
                </a:cubicBezTo>
                <a:cubicBezTo>
                  <a:pt x="296871" y="88592"/>
                  <a:pt x="298271" y="84730"/>
                  <a:pt x="299704" y="80694"/>
                </a:cubicBezTo>
                <a:cubicBezTo>
                  <a:pt x="301138" y="76657"/>
                  <a:pt x="302405" y="72962"/>
                  <a:pt x="303505" y="69609"/>
                </a:cubicBezTo>
                <a:lnTo>
                  <a:pt x="273234" y="69609"/>
                </a:lnTo>
                <a:lnTo>
                  <a:pt x="272034" y="65742"/>
                </a:lnTo>
                <a:lnTo>
                  <a:pt x="303238" y="65742"/>
                </a:lnTo>
                <a:close/>
                <a:moveTo>
                  <a:pt x="1041102" y="52132"/>
                </a:moveTo>
                <a:lnTo>
                  <a:pt x="1041102" y="67084"/>
                </a:lnTo>
                <a:lnTo>
                  <a:pt x="1064438" y="67084"/>
                </a:lnTo>
                <a:lnTo>
                  <a:pt x="1064438" y="52132"/>
                </a:lnTo>
                <a:close/>
                <a:moveTo>
                  <a:pt x="348577" y="43339"/>
                </a:moveTo>
                <a:lnTo>
                  <a:pt x="367646" y="47339"/>
                </a:lnTo>
                <a:cubicBezTo>
                  <a:pt x="367457" y="48156"/>
                  <a:pt x="366968" y="48823"/>
                  <a:pt x="366179" y="49340"/>
                </a:cubicBezTo>
                <a:cubicBezTo>
                  <a:pt x="365390" y="49856"/>
                  <a:pt x="364235" y="50123"/>
                  <a:pt x="362712" y="50140"/>
                </a:cubicBezTo>
                <a:cubicBezTo>
                  <a:pt x="362465" y="59002"/>
                  <a:pt x="362059" y="67047"/>
                  <a:pt x="361495" y="74276"/>
                </a:cubicBezTo>
                <a:cubicBezTo>
                  <a:pt x="360931" y="81505"/>
                  <a:pt x="359692" y="87950"/>
                  <a:pt x="357778" y="93612"/>
                </a:cubicBezTo>
                <a:cubicBezTo>
                  <a:pt x="368996" y="95968"/>
                  <a:pt x="377248" y="99190"/>
                  <a:pt x="382535" y="103280"/>
                </a:cubicBezTo>
                <a:cubicBezTo>
                  <a:pt x="387823" y="107369"/>
                  <a:pt x="390850" y="111392"/>
                  <a:pt x="391616" y="115348"/>
                </a:cubicBezTo>
                <a:cubicBezTo>
                  <a:pt x="392382" y="119304"/>
                  <a:pt x="391592" y="122260"/>
                  <a:pt x="389245" y="124216"/>
                </a:cubicBezTo>
                <a:cubicBezTo>
                  <a:pt x="386898" y="126171"/>
                  <a:pt x="383699" y="126194"/>
                  <a:pt x="379648" y="124282"/>
                </a:cubicBezTo>
                <a:cubicBezTo>
                  <a:pt x="377364" y="119493"/>
                  <a:pt x="374097" y="114570"/>
                  <a:pt x="369846" y="109514"/>
                </a:cubicBezTo>
                <a:cubicBezTo>
                  <a:pt x="365596" y="104458"/>
                  <a:pt x="361262" y="100002"/>
                  <a:pt x="356845" y="96145"/>
                </a:cubicBezTo>
                <a:cubicBezTo>
                  <a:pt x="354153" y="103113"/>
                  <a:pt x="349369" y="109014"/>
                  <a:pt x="342493" y="113848"/>
                </a:cubicBezTo>
                <a:cubicBezTo>
                  <a:pt x="335617" y="118682"/>
                  <a:pt x="325599" y="122649"/>
                  <a:pt x="312439" y="125749"/>
                </a:cubicBezTo>
                <a:lnTo>
                  <a:pt x="311372" y="123482"/>
                </a:lnTo>
                <a:cubicBezTo>
                  <a:pt x="320672" y="119858"/>
                  <a:pt x="327892" y="115697"/>
                  <a:pt x="333031" y="110997"/>
                </a:cubicBezTo>
                <a:cubicBezTo>
                  <a:pt x="338171" y="106298"/>
                  <a:pt x="341836" y="100803"/>
                  <a:pt x="344027" y="94512"/>
                </a:cubicBezTo>
                <a:cubicBezTo>
                  <a:pt x="346217" y="88221"/>
                  <a:pt x="347540" y="80876"/>
                  <a:pt x="347996" y="72476"/>
                </a:cubicBezTo>
                <a:cubicBezTo>
                  <a:pt x="348451" y="64076"/>
                  <a:pt x="348645" y="54364"/>
                  <a:pt x="348577" y="43339"/>
                </a:cubicBezTo>
                <a:close/>
                <a:moveTo>
                  <a:pt x="1041102" y="33729"/>
                </a:moveTo>
                <a:lnTo>
                  <a:pt x="1041102" y="48281"/>
                </a:lnTo>
                <a:lnTo>
                  <a:pt x="1064438" y="48281"/>
                </a:lnTo>
                <a:lnTo>
                  <a:pt x="1064438" y="33729"/>
                </a:lnTo>
                <a:close/>
                <a:moveTo>
                  <a:pt x="785737" y="30137"/>
                </a:moveTo>
                <a:cubicBezTo>
                  <a:pt x="791673" y="33919"/>
                  <a:pt x="795709" y="37698"/>
                  <a:pt x="797845" y="41474"/>
                </a:cubicBezTo>
                <a:cubicBezTo>
                  <a:pt x="799981" y="45250"/>
                  <a:pt x="800801" y="48533"/>
                  <a:pt x="800304" y="51323"/>
                </a:cubicBezTo>
                <a:cubicBezTo>
                  <a:pt x="799806" y="54113"/>
                  <a:pt x="798576" y="55921"/>
                  <a:pt x="796614" y="56747"/>
                </a:cubicBezTo>
                <a:cubicBezTo>
                  <a:pt x="794651" y="57572"/>
                  <a:pt x="792539" y="56926"/>
                  <a:pt x="790279" y="54807"/>
                </a:cubicBezTo>
                <a:cubicBezTo>
                  <a:pt x="790204" y="50768"/>
                  <a:pt x="789552" y="46578"/>
                  <a:pt x="788325" y="42239"/>
                </a:cubicBezTo>
                <a:cubicBezTo>
                  <a:pt x="787098" y="37899"/>
                  <a:pt x="785745" y="34043"/>
                  <a:pt x="784267" y="30671"/>
                </a:cubicBezTo>
                <a:close/>
                <a:moveTo>
                  <a:pt x="1041102" y="15460"/>
                </a:moveTo>
                <a:lnTo>
                  <a:pt x="1041102" y="30012"/>
                </a:lnTo>
                <a:lnTo>
                  <a:pt x="1064438" y="30012"/>
                </a:lnTo>
                <a:lnTo>
                  <a:pt x="1064438" y="15460"/>
                </a:lnTo>
                <a:close/>
                <a:moveTo>
                  <a:pt x="86144" y="6134"/>
                </a:moveTo>
                <a:cubicBezTo>
                  <a:pt x="94856" y="7810"/>
                  <a:pt x="100893" y="10259"/>
                  <a:pt x="104256" y="13481"/>
                </a:cubicBezTo>
                <a:cubicBezTo>
                  <a:pt x="107618" y="16703"/>
                  <a:pt x="109079" y="19844"/>
                  <a:pt x="108640" y="22903"/>
                </a:cubicBezTo>
                <a:cubicBezTo>
                  <a:pt x="108201" y="25962"/>
                  <a:pt x="106636" y="28086"/>
                  <a:pt x="103944" y="29275"/>
                </a:cubicBezTo>
                <a:cubicBezTo>
                  <a:pt x="101252" y="30463"/>
                  <a:pt x="98208" y="29861"/>
                  <a:pt x="94812" y="27470"/>
                </a:cubicBezTo>
                <a:cubicBezTo>
                  <a:pt x="94256" y="23723"/>
                  <a:pt x="93034" y="20017"/>
                  <a:pt x="91145" y="16352"/>
                </a:cubicBezTo>
                <a:cubicBezTo>
                  <a:pt x="89256" y="12688"/>
                  <a:pt x="87233" y="9549"/>
                  <a:pt x="85077" y="6934"/>
                </a:cubicBezTo>
                <a:close/>
                <a:moveTo>
                  <a:pt x="807341" y="4934"/>
                </a:moveTo>
                <a:lnTo>
                  <a:pt x="821333" y="15735"/>
                </a:lnTo>
                <a:cubicBezTo>
                  <a:pt x="820930" y="16280"/>
                  <a:pt x="820302" y="16791"/>
                  <a:pt x="819449" y="17269"/>
                </a:cubicBezTo>
                <a:cubicBezTo>
                  <a:pt x="818596" y="17747"/>
                  <a:pt x="817535" y="18125"/>
                  <a:pt x="816265" y="18402"/>
                </a:cubicBezTo>
                <a:lnTo>
                  <a:pt x="816265" y="108947"/>
                </a:lnTo>
                <a:cubicBezTo>
                  <a:pt x="816337" y="112236"/>
                  <a:pt x="815957" y="115052"/>
                  <a:pt x="815125" y="117393"/>
                </a:cubicBezTo>
                <a:cubicBezTo>
                  <a:pt x="814294" y="119734"/>
                  <a:pt x="812582" y="121600"/>
                  <a:pt x="809988" y="122993"/>
                </a:cubicBezTo>
                <a:cubicBezTo>
                  <a:pt x="807395" y="124386"/>
                  <a:pt x="803491" y="125305"/>
                  <a:pt x="798277" y="125749"/>
                </a:cubicBezTo>
                <a:cubicBezTo>
                  <a:pt x="798093" y="123593"/>
                  <a:pt x="797793" y="121671"/>
                  <a:pt x="797376" y="119982"/>
                </a:cubicBezTo>
                <a:cubicBezTo>
                  <a:pt x="796959" y="118293"/>
                  <a:pt x="796325" y="116970"/>
                  <a:pt x="795474" y="116015"/>
                </a:cubicBezTo>
                <a:cubicBezTo>
                  <a:pt x="794596" y="114948"/>
                  <a:pt x="793383" y="114014"/>
                  <a:pt x="791837" y="113214"/>
                </a:cubicBezTo>
                <a:cubicBezTo>
                  <a:pt x="790292" y="112414"/>
                  <a:pt x="788079" y="111747"/>
                  <a:pt x="785198" y="111214"/>
                </a:cubicBezTo>
                <a:lnTo>
                  <a:pt x="785198" y="109347"/>
                </a:lnTo>
                <a:cubicBezTo>
                  <a:pt x="785327" y="109357"/>
                  <a:pt x="786374" y="109426"/>
                  <a:pt x="788337" y="109555"/>
                </a:cubicBezTo>
                <a:cubicBezTo>
                  <a:pt x="790300" y="109683"/>
                  <a:pt x="792404" y="109811"/>
                  <a:pt x="794649" y="109940"/>
                </a:cubicBezTo>
                <a:cubicBezTo>
                  <a:pt x="796893" y="110068"/>
                  <a:pt x="798503" y="110137"/>
                  <a:pt x="799478" y="110147"/>
                </a:cubicBezTo>
                <a:cubicBezTo>
                  <a:pt x="800523" y="110144"/>
                  <a:pt x="801235" y="109917"/>
                  <a:pt x="801613" y="109464"/>
                </a:cubicBezTo>
                <a:cubicBezTo>
                  <a:pt x="801991" y="109011"/>
                  <a:pt x="802169" y="108350"/>
                  <a:pt x="802147" y="107480"/>
                </a:cubicBezTo>
                <a:lnTo>
                  <a:pt x="802147" y="70542"/>
                </a:lnTo>
                <a:cubicBezTo>
                  <a:pt x="800746" y="73093"/>
                  <a:pt x="799177" y="75926"/>
                  <a:pt x="797443" y="79043"/>
                </a:cubicBezTo>
                <a:cubicBezTo>
                  <a:pt x="795708" y="82160"/>
                  <a:pt x="793806" y="85461"/>
                  <a:pt x="791737" y="88945"/>
                </a:cubicBezTo>
                <a:cubicBezTo>
                  <a:pt x="791804" y="89709"/>
                  <a:pt x="791671" y="90514"/>
                  <a:pt x="791337" y="91362"/>
                </a:cubicBezTo>
                <a:cubicBezTo>
                  <a:pt x="791003" y="92209"/>
                  <a:pt x="790470" y="92915"/>
                  <a:pt x="789736" y="93478"/>
                </a:cubicBezTo>
                <a:lnTo>
                  <a:pt x="780928" y="78810"/>
                </a:lnTo>
                <a:cubicBezTo>
                  <a:pt x="782879" y="77615"/>
                  <a:pt x="785749" y="75704"/>
                  <a:pt x="789535" y="73076"/>
                </a:cubicBezTo>
                <a:cubicBezTo>
                  <a:pt x="793322" y="70448"/>
                  <a:pt x="797526" y="67470"/>
                  <a:pt x="802147" y="64141"/>
                </a:cubicBezTo>
                <a:lnTo>
                  <a:pt x="802147" y="16269"/>
                </a:lnTo>
                <a:lnTo>
                  <a:pt x="786132" y="16269"/>
                </a:lnTo>
                <a:lnTo>
                  <a:pt x="784931" y="12402"/>
                </a:lnTo>
                <a:lnTo>
                  <a:pt x="800946" y="12402"/>
                </a:lnTo>
                <a:close/>
                <a:moveTo>
                  <a:pt x="1070305" y="3609"/>
                </a:moveTo>
                <a:lnTo>
                  <a:pt x="1085374" y="15195"/>
                </a:lnTo>
                <a:cubicBezTo>
                  <a:pt x="1084913" y="15742"/>
                  <a:pt x="1084235" y="16281"/>
                  <a:pt x="1083340" y="16812"/>
                </a:cubicBezTo>
                <a:cubicBezTo>
                  <a:pt x="1082446" y="17343"/>
                  <a:pt x="1081301" y="17783"/>
                  <a:pt x="1079907" y="18130"/>
                </a:cubicBezTo>
                <a:lnTo>
                  <a:pt x="1079907" y="75337"/>
                </a:lnTo>
                <a:cubicBezTo>
                  <a:pt x="1079634" y="75976"/>
                  <a:pt x="1078112" y="76799"/>
                  <a:pt x="1075339" y="77805"/>
                </a:cubicBezTo>
                <a:cubicBezTo>
                  <a:pt x="1072567" y="78811"/>
                  <a:pt x="1069778" y="79367"/>
                  <a:pt x="1066972" y="79472"/>
                </a:cubicBezTo>
                <a:lnTo>
                  <a:pt x="1064438" y="79472"/>
                </a:lnTo>
                <a:lnTo>
                  <a:pt x="1064438" y="70934"/>
                </a:lnTo>
                <a:lnTo>
                  <a:pt x="1041102" y="70934"/>
                </a:lnTo>
                <a:lnTo>
                  <a:pt x="1041102" y="74936"/>
                </a:lnTo>
                <a:cubicBezTo>
                  <a:pt x="1040974" y="75848"/>
                  <a:pt x="1039663" y="76893"/>
                  <a:pt x="1037168" y="78072"/>
                </a:cubicBezTo>
                <a:cubicBezTo>
                  <a:pt x="1034673" y="79250"/>
                  <a:pt x="1031762" y="79895"/>
                  <a:pt x="1028433" y="80006"/>
                </a:cubicBezTo>
                <a:lnTo>
                  <a:pt x="1026300" y="80006"/>
                </a:lnTo>
                <a:lnTo>
                  <a:pt x="1026300" y="5342"/>
                </a:lnTo>
                <a:lnTo>
                  <a:pt x="1041635" y="11743"/>
                </a:lnTo>
                <a:lnTo>
                  <a:pt x="1063104" y="11743"/>
                </a:lnTo>
                <a:close/>
                <a:moveTo>
                  <a:pt x="626383" y="3201"/>
                </a:moveTo>
                <a:lnTo>
                  <a:pt x="642385" y="16669"/>
                </a:lnTo>
                <a:cubicBezTo>
                  <a:pt x="641474" y="17758"/>
                  <a:pt x="639429" y="18647"/>
                  <a:pt x="636251" y="19336"/>
                </a:cubicBezTo>
                <a:cubicBezTo>
                  <a:pt x="635982" y="24945"/>
                  <a:pt x="635820" y="30396"/>
                  <a:pt x="635768" y="35688"/>
                </a:cubicBezTo>
                <a:cubicBezTo>
                  <a:pt x="635715" y="40980"/>
                  <a:pt x="635787" y="46064"/>
                  <a:pt x="635984" y="50940"/>
                </a:cubicBezTo>
                <a:cubicBezTo>
                  <a:pt x="637696" y="51051"/>
                  <a:pt x="639340" y="51229"/>
                  <a:pt x="640918" y="51473"/>
                </a:cubicBezTo>
                <a:cubicBezTo>
                  <a:pt x="644131" y="47795"/>
                  <a:pt x="647514" y="43742"/>
                  <a:pt x="651068" y="39314"/>
                </a:cubicBezTo>
                <a:cubicBezTo>
                  <a:pt x="654621" y="34885"/>
                  <a:pt x="658004" y="30545"/>
                  <a:pt x="661217" y="26295"/>
                </a:cubicBezTo>
                <a:cubicBezTo>
                  <a:pt x="664430" y="22044"/>
                  <a:pt x="667131" y="18346"/>
                  <a:pt x="669322" y="15202"/>
                </a:cubicBezTo>
                <a:lnTo>
                  <a:pt x="685791" y="29204"/>
                </a:lnTo>
                <a:cubicBezTo>
                  <a:pt x="685399" y="29751"/>
                  <a:pt x="684777" y="30090"/>
                  <a:pt x="683925" y="30221"/>
                </a:cubicBezTo>
                <a:cubicBezTo>
                  <a:pt x="683072" y="30351"/>
                  <a:pt x="681939" y="30190"/>
                  <a:pt x="680523" y="29737"/>
                </a:cubicBezTo>
                <a:cubicBezTo>
                  <a:pt x="676448" y="33049"/>
                  <a:pt x="671197" y="36727"/>
                  <a:pt x="664771" y="40772"/>
                </a:cubicBezTo>
                <a:cubicBezTo>
                  <a:pt x="658346" y="44817"/>
                  <a:pt x="651995" y="48562"/>
                  <a:pt x="645719" y="52007"/>
                </a:cubicBezTo>
                <a:cubicBezTo>
                  <a:pt x="656880" y="53954"/>
                  <a:pt x="665283" y="56852"/>
                  <a:pt x="670928" y="60701"/>
                </a:cubicBezTo>
                <a:cubicBezTo>
                  <a:pt x="676574" y="64551"/>
                  <a:pt x="680006" y="68470"/>
                  <a:pt x="681223" y="72459"/>
                </a:cubicBezTo>
                <a:cubicBezTo>
                  <a:pt x="682441" y="76448"/>
                  <a:pt x="681989" y="79626"/>
                  <a:pt x="679867" y="81992"/>
                </a:cubicBezTo>
                <a:cubicBezTo>
                  <a:pt x="677745" y="84358"/>
                  <a:pt x="674497" y="85031"/>
                  <a:pt x="670122" y="84011"/>
                </a:cubicBezTo>
                <a:cubicBezTo>
                  <a:pt x="666277" y="78971"/>
                  <a:pt x="661265" y="73915"/>
                  <a:pt x="655087" y="68842"/>
                </a:cubicBezTo>
                <a:cubicBezTo>
                  <a:pt x="648908" y="63769"/>
                  <a:pt x="642630" y="59313"/>
                  <a:pt x="636251" y="55474"/>
                </a:cubicBezTo>
                <a:cubicBezTo>
                  <a:pt x="636973" y="68978"/>
                  <a:pt x="639863" y="80174"/>
                  <a:pt x="644919" y="89061"/>
                </a:cubicBezTo>
                <a:cubicBezTo>
                  <a:pt x="649975" y="97948"/>
                  <a:pt x="658465" y="103510"/>
                  <a:pt x="670389" y="105747"/>
                </a:cubicBezTo>
                <a:cubicBezTo>
                  <a:pt x="672203" y="106155"/>
                  <a:pt x="673542" y="106205"/>
                  <a:pt x="674406" y="105897"/>
                </a:cubicBezTo>
                <a:cubicBezTo>
                  <a:pt x="675270" y="105588"/>
                  <a:pt x="675975" y="104872"/>
                  <a:pt x="676523" y="103746"/>
                </a:cubicBezTo>
                <a:cubicBezTo>
                  <a:pt x="677648" y="101454"/>
                  <a:pt x="678698" y="98804"/>
                  <a:pt x="679673" y="95795"/>
                </a:cubicBezTo>
                <a:cubicBezTo>
                  <a:pt x="680648" y="92787"/>
                  <a:pt x="681598" y="89570"/>
                  <a:pt x="682524" y="86144"/>
                </a:cubicBezTo>
                <a:lnTo>
                  <a:pt x="683924" y="86278"/>
                </a:lnTo>
                <a:lnTo>
                  <a:pt x="683512" y="108814"/>
                </a:lnTo>
                <a:cubicBezTo>
                  <a:pt x="686329" y="111581"/>
                  <a:pt x="688077" y="113914"/>
                  <a:pt x="688756" y="115815"/>
                </a:cubicBezTo>
                <a:cubicBezTo>
                  <a:pt x="689435" y="117715"/>
                  <a:pt x="689380" y="119382"/>
                  <a:pt x="688591" y="120815"/>
                </a:cubicBezTo>
                <a:cubicBezTo>
                  <a:pt x="686807" y="123924"/>
                  <a:pt x="683924" y="125607"/>
                  <a:pt x="679940" y="125866"/>
                </a:cubicBezTo>
                <a:cubicBezTo>
                  <a:pt x="675956" y="126124"/>
                  <a:pt x="671172" y="125507"/>
                  <a:pt x="665588" y="124016"/>
                </a:cubicBezTo>
                <a:cubicBezTo>
                  <a:pt x="654687" y="121475"/>
                  <a:pt x="646077" y="117114"/>
                  <a:pt x="639760" y="110933"/>
                </a:cubicBezTo>
                <a:cubicBezTo>
                  <a:pt x="633442" y="104752"/>
                  <a:pt x="628817" y="96995"/>
                  <a:pt x="625883" y="87661"/>
                </a:cubicBezTo>
                <a:cubicBezTo>
                  <a:pt x="622949" y="78328"/>
                  <a:pt x="621108" y="67662"/>
                  <a:pt x="620357" y="55663"/>
                </a:cubicBezTo>
                <a:cubicBezTo>
                  <a:pt x="619607" y="43665"/>
                  <a:pt x="619349" y="30578"/>
                  <a:pt x="619582" y="16402"/>
                </a:cubicBezTo>
                <a:lnTo>
                  <a:pt x="566909" y="16402"/>
                </a:lnTo>
                <a:lnTo>
                  <a:pt x="565709" y="12668"/>
                </a:lnTo>
                <a:lnTo>
                  <a:pt x="617982" y="12668"/>
                </a:lnTo>
                <a:close/>
                <a:moveTo>
                  <a:pt x="1315765" y="3067"/>
                </a:moveTo>
                <a:lnTo>
                  <a:pt x="1337767" y="5201"/>
                </a:lnTo>
                <a:cubicBezTo>
                  <a:pt x="1337662" y="6206"/>
                  <a:pt x="1337240" y="7029"/>
                  <a:pt x="1336500" y="7668"/>
                </a:cubicBezTo>
                <a:cubicBezTo>
                  <a:pt x="1335761" y="8307"/>
                  <a:pt x="1334539" y="8729"/>
                  <a:pt x="1332833" y="8935"/>
                </a:cubicBezTo>
                <a:cubicBezTo>
                  <a:pt x="1333623" y="26011"/>
                  <a:pt x="1335926" y="40946"/>
                  <a:pt x="1339743" y="53740"/>
                </a:cubicBezTo>
                <a:cubicBezTo>
                  <a:pt x="1343560" y="66534"/>
                  <a:pt x="1349755" y="77410"/>
                  <a:pt x="1358328" y="86366"/>
                </a:cubicBezTo>
                <a:cubicBezTo>
                  <a:pt x="1366901" y="95323"/>
                  <a:pt x="1378717" y="102583"/>
                  <a:pt x="1393774" y="108147"/>
                </a:cubicBezTo>
                <a:lnTo>
                  <a:pt x="1393508" y="109747"/>
                </a:lnTo>
                <a:cubicBezTo>
                  <a:pt x="1389499" y="110497"/>
                  <a:pt x="1386248" y="112197"/>
                  <a:pt x="1383756" y="114848"/>
                </a:cubicBezTo>
                <a:cubicBezTo>
                  <a:pt x="1381264" y="117498"/>
                  <a:pt x="1379581" y="120999"/>
                  <a:pt x="1378706" y="125349"/>
                </a:cubicBezTo>
                <a:cubicBezTo>
                  <a:pt x="1367609" y="119379"/>
                  <a:pt x="1358821" y="111954"/>
                  <a:pt x="1352342" y="103075"/>
                </a:cubicBezTo>
                <a:cubicBezTo>
                  <a:pt x="1345863" y="94195"/>
                  <a:pt x="1341066" y="83946"/>
                  <a:pt x="1337950" y="72325"/>
                </a:cubicBezTo>
                <a:cubicBezTo>
                  <a:pt x="1334834" y="60705"/>
                  <a:pt x="1332773" y="47798"/>
                  <a:pt x="1331767" y="33604"/>
                </a:cubicBezTo>
                <a:cubicBezTo>
                  <a:pt x="1331172" y="45090"/>
                  <a:pt x="1329161" y="56375"/>
                  <a:pt x="1325731" y="67460"/>
                </a:cubicBezTo>
                <a:cubicBezTo>
                  <a:pt x="1322302" y="78546"/>
                  <a:pt x="1316221" y="89061"/>
                  <a:pt x="1307487" y="99005"/>
                </a:cubicBezTo>
                <a:cubicBezTo>
                  <a:pt x="1298753" y="108950"/>
                  <a:pt x="1286133" y="117953"/>
                  <a:pt x="1269625" y="126016"/>
                </a:cubicBezTo>
                <a:lnTo>
                  <a:pt x="1268159" y="124149"/>
                </a:lnTo>
                <a:cubicBezTo>
                  <a:pt x="1280226" y="115227"/>
                  <a:pt x="1289562" y="105901"/>
                  <a:pt x="1296168" y="96173"/>
                </a:cubicBezTo>
                <a:cubicBezTo>
                  <a:pt x="1302774" y="86444"/>
                  <a:pt x="1307456" y="76439"/>
                  <a:pt x="1310214" y="66158"/>
                </a:cubicBezTo>
                <a:cubicBezTo>
                  <a:pt x="1312972" y="55878"/>
                  <a:pt x="1314611" y="45448"/>
                  <a:pt x="1315133" y="34869"/>
                </a:cubicBezTo>
                <a:cubicBezTo>
                  <a:pt x="1315655" y="24290"/>
                  <a:pt x="1315866" y="13690"/>
                  <a:pt x="1315765" y="3067"/>
                </a:cubicBezTo>
                <a:close/>
                <a:moveTo>
                  <a:pt x="703726" y="1600"/>
                </a:moveTo>
                <a:cubicBezTo>
                  <a:pt x="710583" y="4733"/>
                  <a:pt x="715248" y="8085"/>
                  <a:pt x="717723" y="11656"/>
                </a:cubicBezTo>
                <a:cubicBezTo>
                  <a:pt x="720197" y="15226"/>
                  <a:pt x="721149" y="18420"/>
                  <a:pt x="720579" y="21236"/>
                </a:cubicBezTo>
                <a:cubicBezTo>
                  <a:pt x="720009" y="24052"/>
                  <a:pt x="718586" y="25896"/>
                  <a:pt x="716309" y="26766"/>
                </a:cubicBezTo>
                <a:cubicBezTo>
                  <a:pt x="714033" y="27636"/>
                  <a:pt x="711572" y="26938"/>
                  <a:pt x="708927" y="24670"/>
                </a:cubicBezTo>
                <a:cubicBezTo>
                  <a:pt x="708716" y="20844"/>
                  <a:pt x="707938" y="16927"/>
                  <a:pt x="706593" y="12918"/>
                </a:cubicBezTo>
                <a:cubicBezTo>
                  <a:pt x="705249" y="8910"/>
                  <a:pt x="703804" y="5359"/>
                  <a:pt x="702259" y="2267"/>
                </a:cubicBezTo>
                <a:close/>
                <a:moveTo>
                  <a:pt x="379648" y="1467"/>
                </a:moveTo>
                <a:cubicBezTo>
                  <a:pt x="379727" y="1525"/>
                  <a:pt x="380605" y="2209"/>
                  <a:pt x="382280" y="3522"/>
                </a:cubicBezTo>
                <a:cubicBezTo>
                  <a:pt x="383955" y="4834"/>
                  <a:pt x="385949" y="6427"/>
                  <a:pt x="388261" y="8302"/>
                </a:cubicBezTo>
                <a:cubicBezTo>
                  <a:pt x="390573" y="10178"/>
                  <a:pt x="392725" y="11988"/>
                  <a:pt x="394716" y="13735"/>
                </a:cubicBezTo>
                <a:cubicBezTo>
                  <a:pt x="394502" y="14466"/>
                  <a:pt x="394063" y="15005"/>
                  <a:pt x="393399" y="15352"/>
                </a:cubicBezTo>
                <a:cubicBezTo>
                  <a:pt x="392735" y="15699"/>
                  <a:pt x="391930" y="15872"/>
                  <a:pt x="390982" y="15869"/>
                </a:cubicBezTo>
                <a:lnTo>
                  <a:pt x="362579" y="15869"/>
                </a:lnTo>
                <a:cubicBezTo>
                  <a:pt x="360687" y="19330"/>
                  <a:pt x="358637" y="22809"/>
                  <a:pt x="356428" y="26303"/>
                </a:cubicBezTo>
                <a:cubicBezTo>
                  <a:pt x="354219" y="29798"/>
                  <a:pt x="352002" y="32943"/>
                  <a:pt x="349777" y="35738"/>
                </a:cubicBezTo>
                <a:lnTo>
                  <a:pt x="370446" y="35738"/>
                </a:lnTo>
                <a:lnTo>
                  <a:pt x="376847" y="28937"/>
                </a:lnTo>
                <a:lnTo>
                  <a:pt x="389916" y="38938"/>
                </a:lnTo>
                <a:cubicBezTo>
                  <a:pt x="389577" y="39416"/>
                  <a:pt x="389021" y="39861"/>
                  <a:pt x="388249" y="40272"/>
                </a:cubicBezTo>
                <a:cubicBezTo>
                  <a:pt x="387476" y="40683"/>
                  <a:pt x="386521" y="40994"/>
                  <a:pt x="385382" y="41205"/>
                </a:cubicBezTo>
                <a:lnTo>
                  <a:pt x="385382" y="90011"/>
                </a:lnTo>
                <a:cubicBezTo>
                  <a:pt x="385129" y="90639"/>
                  <a:pt x="383768" y="91417"/>
                  <a:pt x="381298" y="92345"/>
                </a:cubicBezTo>
                <a:cubicBezTo>
                  <a:pt x="378828" y="93273"/>
                  <a:pt x="376367" y="93784"/>
                  <a:pt x="373914" y="93879"/>
                </a:cubicBezTo>
                <a:lnTo>
                  <a:pt x="371647" y="93879"/>
                </a:lnTo>
                <a:lnTo>
                  <a:pt x="371647" y="39472"/>
                </a:lnTo>
                <a:lnTo>
                  <a:pt x="338976" y="39472"/>
                </a:lnTo>
                <a:lnTo>
                  <a:pt x="338976" y="90678"/>
                </a:lnTo>
                <a:cubicBezTo>
                  <a:pt x="338848" y="91514"/>
                  <a:pt x="337603" y="92476"/>
                  <a:pt x="335242" y="93562"/>
                </a:cubicBezTo>
                <a:cubicBezTo>
                  <a:pt x="332881" y="94648"/>
                  <a:pt x="330169" y="95243"/>
                  <a:pt x="327108" y="95345"/>
                </a:cubicBezTo>
                <a:lnTo>
                  <a:pt x="324974" y="95345"/>
                </a:lnTo>
                <a:lnTo>
                  <a:pt x="324974" y="29737"/>
                </a:lnTo>
                <a:lnTo>
                  <a:pt x="339643" y="35738"/>
                </a:lnTo>
                <a:lnTo>
                  <a:pt x="344977" y="35738"/>
                </a:lnTo>
                <a:cubicBezTo>
                  <a:pt x="345110" y="32860"/>
                  <a:pt x="345243" y="29648"/>
                  <a:pt x="345377" y="26103"/>
                </a:cubicBezTo>
                <a:cubicBezTo>
                  <a:pt x="345510" y="22558"/>
                  <a:pt x="345643" y="19147"/>
                  <a:pt x="345777" y="15869"/>
                </a:cubicBezTo>
                <a:lnTo>
                  <a:pt x="319907" y="15869"/>
                </a:lnTo>
                <a:lnTo>
                  <a:pt x="318840" y="12135"/>
                </a:lnTo>
                <a:lnTo>
                  <a:pt x="371380" y="12135"/>
                </a:lnTo>
                <a:close/>
                <a:moveTo>
                  <a:pt x="731456" y="1200"/>
                </a:moveTo>
                <a:lnTo>
                  <a:pt x="749070" y="5734"/>
                </a:lnTo>
                <a:cubicBezTo>
                  <a:pt x="748809" y="6554"/>
                  <a:pt x="748264" y="7215"/>
                  <a:pt x="747435" y="7718"/>
                </a:cubicBezTo>
                <a:cubicBezTo>
                  <a:pt x="746607" y="8221"/>
                  <a:pt x="745462" y="8448"/>
                  <a:pt x="743999" y="8401"/>
                </a:cubicBezTo>
                <a:cubicBezTo>
                  <a:pt x="742014" y="11338"/>
                  <a:pt x="739612" y="14532"/>
                  <a:pt x="736794" y="17986"/>
                </a:cubicBezTo>
                <a:cubicBezTo>
                  <a:pt x="733975" y="21439"/>
                  <a:pt x="731040" y="24734"/>
                  <a:pt x="727989" y="27870"/>
                </a:cubicBezTo>
                <a:lnTo>
                  <a:pt x="732123" y="27870"/>
                </a:lnTo>
                <a:lnTo>
                  <a:pt x="738795" y="19069"/>
                </a:lnTo>
                <a:cubicBezTo>
                  <a:pt x="739012" y="19236"/>
                  <a:pt x="740446" y="20436"/>
                  <a:pt x="743099" y="22670"/>
                </a:cubicBezTo>
                <a:cubicBezTo>
                  <a:pt x="745751" y="24903"/>
                  <a:pt x="748319" y="27170"/>
                  <a:pt x="750805" y="29470"/>
                </a:cubicBezTo>
                <a:cubicBezTo>
                  <a:pt x="750802" y="29598"/>
                  <a:pt x="750774" y="29709"/>
                  <a:pt x="750721" y="29804"/>
                </a:cubicBezTo>
                <a:cubicBezTo>
                  <a:pt x="750668" y="29898"/>
                  <a:pt x="750607" y="30009"/>
                  <a:pt x="750538" y="30137"/>
                </a:cubicBezTo>
                <a:cubicBezTo>
                  <a:pt x="756570" y="33790"/>
                  <a:pt x="760652" y="37485"/>
                  <a:pt x="762785" y="41222"/>
                </a:cubicBezTo>
                <a:cubicBezTo>
                  <a:pt x="764917" y="44959"/>
                  <a:pt x="765700" y="48220"/>
                  <a:pt x="765133" y="51006"/>
                </a:cubicBezTo>
                <a:cubicBezTo>
                  <a:pt x="764566" y="53793"/>
                  <a:pt x="763250" y="55588"/>
                  <a:pt x="761184" y="56390"/>
                </a:cubicBezTo>
                <a:cubicBezTo>
                  <a:pt x="759119" y="57193"/>
                  <a:pt x="756904" y="56488"/>
                  <a:pt x="754541" y="54274"/>
                </a:cubicBezTo>
                <a:cubicBezTo>
                  <a:pt x="754480" y="50456"/>
                  <a:pt x="753868" y="46523"/>
                  <a:pt x="752706" y="42472"/>
                </a:cubicBezTo>
                <a:cubicBezTo>
                  <a:pt x="751544" y="38422"/>
                  <a:pt x="750199" y="34754"/>
                  <a:pt x="748670" y="31471"/>
                </a:cubicBezTo>
                <a:cubicBezTo>
                  <a:pt x="748467" y="31535"/>
                  <a:pt x="748239" y="31574"/>
                  <a:pt x="747986" y="31587"/>
                </a:cubicBezTo>
                <a:cubicBezTo>
                  <a:pt x="747733" y="31601"/>
                  <a:pt x="747471" y="31607"/>
                  <a:pt x="747202" y="31604"/>
                </a:cubicBezTo>
                <a:lnTo>
                  <a:pt x="729588" y="31604"/>
                </a:lnTo>
                <a:lnTo>
                  <a:pt x="729588" y="52273"/>
                </a:lnTo>
                <a:lnTo>
                  <a:pt x="731856" y="52273"/>
                </a:lnTo>
                <a:lnTo>
                  <a:pt x="738395" y="43606"/>
                </a:lnTo>
                <a:cubicBezTo>
                  <a:pt x="738603" y="43767"/>
                  <a:pt x="739988" y="44945"/>
                  <a:pt x="742548" y="47139"/>
                </a:cubicBezTo>
                <a:cubicBezTo>
                  <a:pt x="745108" y="49334"/>
                  <a:pt x="747594" y="51579"/>
                  <a:pt x="750004" y="53874"/>
                </a:cubicBezTo>
                <a:cubicBezTo>
                  <a:pt x="749796" y="54604"/>
                  <a:pt x="749379" y="55143"/>
                  <a:pt x="748753" y="55490"/>
                </a:cubicBezTo>
                <a:cubicBezTo>
                  <a:pt x="748127" y="55838"/>
                  <a:pt x="747344" y="56010"/>
                  <a:pt x="746401" y="56007"/>
                </a:cubicBezTo>
                <a:lnTo>
                  <a:pt x="729588" y="56007"/>
                </a:lnTo>
                <a:lnTo>
                  <a:pt x="729588" y="66542"/>
                </a:lnTo>
                <a:cubicBezTo>
                  <a:pt x="729588" y="70431"/>
                  <a:pt x="729455" y="74387"/>
                  <a:pt x="729188" y="78410"/>
                </a:cubicBezTo>
                <a:lnTo>
                  <a:pt x="731456" y="78410"/>
                </a:lnTo>
                <a:lnTo>
                  <a:pt x="738128" y="69742"/>
                </a:lnTo>
                <a:cubicBezTo>
                  <a:pt x="738245" y="69839"/>
                  <a:pt x="739279" y="70712"/>
                  <a:pt x="741230" y="72359"/>
                </a:cubicBezTo>
                <a:cubicBezTo>
                  <a:pt x="743182" y="74007"/>
                  <a:pt x="745351" y="75846"/>
                  <a:pt x="747737" y="77877"/>
                </a:cubicBezTo>
                <a:cubicBezTo>
                  <a:pt x="750048" y="76437"/>
                  <a:pt x="752894" y="74548"/>
                  <a:pt x="756273" y="72209"/>
                </a:cubicBezTo>
                <a:cubicBezTo>
                  <a:pt x="759651" y="69870"/>
                  <a:pt x="763297" y="67314"/>
                  <a:pt x="767209" y="64542"/>
                </a:cubicBezTo>
                <a:lnTo>
                  <a:pt x="767209" y="16269"/>
                </a:lnTo>
                <a:lnTo>
                  <a:pt x="748137" y="16269"/>
                </a:lnTo>
                <a:lnTo>
                  <a:pt x="746936" y="12402"/>
                </a:lnTo>
                <a:lnTo>
                  <a:pt x="766009" y="12402"/>
                </a:lnTo>
                <a:lnTo>
                  <a:pt x="772137" y="5067"/>
                </a:lnTo>
                <a:lnTo>
                  <a:pt x="785737" y="15602"/>
                </a:lnTo>
                <a:cubicBezTo>
                  <a:pt x="785397" y="16149"/>
                  <a:pt x="784807" y="16655"/>
                  <a:pt x="783967" y="17119"/>
                </a:cubicBezTo>
                <a:cubicBezTo>
                  <a:pt x="783126" y="17583"/>
                  <a:pt x="782069" y="17922"/>
                  <a:pt x="780794" y="18136"/>
                </a:cubicBezTo>
                <a:lnTo>
                  <a:pt x="780794" y="109347"/>
                </a:lnTo>
                <a:cubicBezTo>
                  <a:pt x="780869" y="112592"/>
                  <a:pt x="780497" y="115378"/>
                  <a:pt x="779679" y="117704"/>
                </a:cubicBezTo>
                <a:cubicBezTo>
                  <a:pt x="778861" y="120030"/>
                  <a:pt x="777147" y="121897"/>
                  <a:pt x="774537" y="123304"/>
                </a:cubicBezTo>
                <a:cubicBezTo>
                  <a:pt x="771927" y="124712"/>
                  <a:pt x="767973" y="125660"/>
                  <a:pt x="762673" y="126149"/>
                </a:cubicBezTo>
                <a:cubicBezTo>
                  <a:pt x="762493" y="124002"/>
                  <a:pt x="762187" y="122096"/>
                  <a:pt x="761756" y="120432"/>
                </a:cubicBezTo>
                <a:cubicBezTo>
                  <a:pt x="761325" y="118768"/>
                  <a:pt x="760653" y="117429"/>
                  <a:pt x="759738" y="116415"/>
                </a:cubicBezTo>
                <a:cubicBezTo>
                  <a:pt x="758793" y="115353"/>
                  <a:pt x="757481" y="114442"/>
                  <a:pt x="755803" y="113681"/>
                </a:cubicBezTo>
                <a:cubicBezTo>
                  <a:pt x="754124" y="112920"/>
                  <a:pt x="751745" y="112275"/>
                  <a:pt x="748665" y="111747"/>
                </a:cubicBezTo>
                <a:lnTo>
                  <a:pt x="748665" y="109881"/>
                </a:lnTo>
                <a:cubicBezTo>
                  <a:pt x="748808" y="109890"/>
                  <a:pt x="749961" y="109960"/>
                  <a:pt x="752124" y="110088"/>
                </a:cubicBezTo>
                <a:cubicBezTo>
                  <a:pt x="754287" y="110216"/>
                  <a:pt x="756606" y="110345"/>
                  <a:pt x="759081" y="110473"/>
                </a:cubicBezTo>
                <a:cubicBezTo>
                  <a:pt x="761556" y="110602"/>
                  <a:pt x="763331" y="110671"/>
                  <a:pt x="764408" y="110681"/>
                </a:cubicBezTo>
                <a:cubicBezTo>
                  <a:pt x="765516" y="110689"/>
                  <a:pt x="766267" y="110472"/>
                  <a:pt x="766659" y="110031"/>
                </a:cubicBezTo>
                <a:cubicBezTo>
                  <a:pt x="767051" y="109589"/>
                  <a:pt x="767234" y="108872"/>
                  <a:pt x="767209" y="107880"/>
                </a:cubicBezTo>
                <a:lnTo>
                  <a:pt x="767209" y="71342"/>
                </a:lnTo>
                <a:cubicBezTo>
                  <a:pt x="765736" y="73893"/>
                  <a:pt x="764080" y="76693"/>
                  <a:pt x="762240" y="79743"/>
                </a:cubicBezTo>
                <a:cubicBezTo>
                  <a:pt x="760400" y="82794"/>
                  <a:pt x="758410" y="85994"/>
                  <a:pt x="756270" y="89345"/>
                </a:cubicBezTo>
                <a:cubicBezTo>
                  <a:pt x="756328" y="90239"/>
                  <a:pt x="756178" y="91117"/>
                  <a:pt x="755819" y="91978"/>
                </a:cubicBezTo>
                <a:cubicBezTo>
                  <a:pt x="755461" y="92840"/>
                  <a:pt x="754944" y="93517"/>
                  <a:pt x="754268" y="94012"/>
                </a:cubicBezTo>
                <a:lnTo>
                  <a:pt x="746931" y="82144"/>
                </a:lnTo>
                <a:lnTo>
                  <a:pt x="746531" y="82144"/>
                </a:lnTo>
                <a:lnTo>
                  <a:pt x="728789" y="82144"/>
                </a:lnTo>
                <a:cubicBezTo>
                  <a:pt x="728073" y="90514"/>
                  <a:pt x="725508" y="98543"/>
                  <a:pt x="721094" y="106230"/>
                </a:cubicBezTo>
                <a:cubicBezTo>
                  <a:pt x="716680" y="113917"/>
                  <a:pt x="709116" y="120646"/>
                  <a:pt x="698401" y="126416"/>
                </a:cubicBezTo>
                <a:lnTo>
                  <a:pt x="697067" y="125216"/>
                </a:lnTo>
                <a:cubicBezTo>
                  <a:pt x="703223" y="118979"/>
                  <a:pt x="707646" y="112217"/>
                  <a:pt x="710335" y="104930"/>
                </a:cubicBezTo>
                <a:cubicBezTo>
                  <a:pt x="713025" y="97643"/>
                  <a:pt x="714647" y="90047"/>
                  <a:pt x="715203" y="82144"/>
                </a:cubicBezTo>
                <a:lnTo>
                  <a:pt x="697734" y="82144"/>
                </a:lnTo>
                <a:lnTo>
                  <a:pt x="696667" y="78410"/>
                </a:lnTo>
                <a:lnTo>
                  <a:pt x="715469" y="78410"/>
                </a:lnTo>
                <a:cubicBezTo>
                  <a:pt x="715625" y="74565"/>
                  <a:pt x="715714" y="70653"/>
                  <a:pt x="715736" y="66675"/>
                </a:cubicBezTo>
                <a:lnTo>
                  <a:pt x="715736" y="56007"/>
                </a:lnTo>
                <a:lnTo>
                  <a:pt x="701601" y="56007"/>
                </a:lnTo>
                <a:lnTo>
                  <a:pt x="700534" y="52273"/>
                </a:lnTo>
                <a:lnTo>
                  <a:pt x="715736" y="52273"/>
                </a:lnTo>
                <a:lnTo>
                  <a:pt x="715736" y="31604"/>
                </a:lnTo>
                <a:lnTo>
                  <a:pt x="698267" y="31604"/>
                </a:lnTo>
                <a:lnTo>
                  <a:pt x="697200" y="27870"/>
                </a:lnTo>
                <a:lnTo>
                  <a:pt x="724926" y="27870"/>
                </a:lnTo>
                <a:cubicBezTo>
                  <a:pt x="726222" y="23800"/>
                  <a:pt x="727460" y="19339"/>
                  <a:pt x="728640" y="14485"/>
                </a:cubicBezTo>
                <a:cubicBezTo>
                  <a:pt x="729819" y="9632"/>
                  <a:pt x="730758" y="5204"/>
                  <a:pt x="731456" y="1200"/>
                </a:cubicBezTo>
                <a:close/>
                <a:moveTo>
                  <a:pt x="1603001" y="1067"/>
                </a:moveTo>
                <a:lnTo>
                  <a:pt x="1624870" y="3201"/>
                </a:lnTo>
                <a:cubicBezTo>
                  <a:pt x="1624753" y="4142"/>
                  <a:pt x="1624320" y="4926"/>
                  <a:pt x="1623570" y="5551"/>
                </a:cubicBezTo>
                <a:cubicBezTo>
                  <a:pt x="1622820" y="6176"/>
                  <a:pt x="1621653" y="6593"/>
                  <a:pt x="1620069" y="6801"/>
                </a:cubicBezTo>
                <a:lnTo>
                  <a:pt x="1620069" y="30404"/>
                </a:lnTo>
                <a:lnTo>
                  <a:pt x="1634338" y="30404"/>
                </a:lnTo>
                <a:lnTo>
                  <a:pt x="1643272" y="17069"/>
                </a:lnTo>
                <a:cubicBezTo>
                  <a:pt x="1643366" y="17142"/>
                  <a:pt x="1644334" y="17988"/>
                  <a:pt x="1646176" y="19608"/>
                </a:cubicBezTo>
                <a:cubicBezTo>
                  <a:pt x="1648019" y="21227"/>
                  <a:pt x="1650172" y="23179"/>
                  <a:pt x="1652636" y="25465"/>
                </a:cubicBezTo>
                <a:cubicBezTo>
                  <a:pt x="1655101" y="27751"/>
                  <a:pt x="1657314" y="29931"/>
                  <a:pt x="1659274" y="32004"/>
                </a:cubicBezTo>
                <a:cubicBezTo>
                  <a:pt x="1659127" y="32735"/>
                  <a:pt x="1658721" y="33274"/>
                  <a:pt x="1658057" y="33621"/>
                </a:cubicBezTo>
                <a:cubicBezTo>
                  <a:pt x="1657394" y="33968"/>
                  <a:pt x="1656554" y="34140"/>
                  <a:pt x="1655540" y="34138"/>
                </a:cubicBezTo>
                <a:lnTo>
                  <a:pt x="1620069" y="34138"/>
                </a:lnTo>
                <a:lnTo>
                  <a:pt x="1620069" y="106280"/>
                </a:lnTo>
                <a:cubicBezTo>
                  <a:pt x="1620158" y="110146"/>
                  <a:pt x="1619684" y="113453"/>
                  <a:pt x="1618647" y="116202"/>
                </a:cubicBezTo>
                <a:cubicBezTo>
                  <a:pt x="1617610" y="118952"/>
                  <a:pt x="1615476" y="121153"/>
                  <a:pt x="1612246" y="122806"/>
                </a:cubicBezTo>
                <a:cubicBezTo>
                  <a:pt x="1609016" y="124458"/>
                  <a:pt x="1604156" y="125573"/>
                  <a:pt x="1597667" y="126149"/>
                </a:cubicBezTo>
                <a:cubicBezTo>
                  <a:pt x="1597425" y="123424"/>
                  <a:pt x="1597042" y="121074"/>
                  <a:pt x="1596516" y="119098"/>
                </a:cubicBezTo>
                <a:cubicBezTo>
                  <a:pt x="1595991" y="117123"/>
                  <a:pt x="1595175" y="115473"/>
                  <a:pt x="1594066" y="114148"/>
                </a:cubicBezTo>
                <a:cubicBezTo>
                  <a:pt x="1592938" y="112817"/>
                  <a:pt x="1591394" y="111678"/>
                  <a:pt x="1589432" y="110731"/>
                </a:cubicBezTo>
                <a:cubicBezTo>
                  <a:pt x="1587471" y="109783"/>
                  <a:pt x="1584659" y="109011"/>
                  <a:pt x="1580998" y="108414"/>
                </a:cubicBezTo>
                <a:lnTo>
                  <a:pt x="1580998" y="106547"/>
                </a:lnTo>
                <a:cubicBezTo>
                  <a:pt x="1581170" y="106560"/>
                  <a:pt x="1582559" y="106652"/>
                  <a:pt x="1585166" y="106823"/>
                </a:cubicBezTo>
                <a:cubicBezTo>
                  <a:pt x="1587773" y="106995"/>
                  <a:pt x="1590565" y="107166"/>
                  <a:pt x="1593543" y="107337"/>
                </a:cubicBezTo>
                <a:cubicBezTo>
                  <a:pt x="1596520" y="107508"/>
                  <a:pt x="1598650" y="107600"/>
                  <a:pt x="1599934" y="107614"/>
                </a:cubicBezTo>
                <a:cubicBezTo>
                  <a:pt x="1601053" y="107616"/>
                  <a:pt x="1601848" y="107411"/>
                  <a:pt x="1602317" y="106997"/>
                </a:cubicBezTo>
                <a:cubicBezTo>
                  <a:pt x="1602787" y="106583"/>
                  <a:pt x="1603014" y="105944"/>
                  <a:pt x="1603001" y="105080"/>
                </a:cubicBezTo>
                <a:lnTo>
                  <a:pt x="1603001" y="54274"/>
                </a:lnTo>
                <a:cubicBezTo>
                  <a:pt x="1595238" y="65933"/>
                  <a:pt x="1585626" y="76518"/>
                  <a:pt x="1574164" y="86028"/>
                </a:cubicBezTo>
                <a:cubicBezTo>
                  <a:pt x="1562701" y="95537"/>
                  <a:pt x="1549555" y="103621"/>
                  <a:pt x="1534725" y="110281"/>
                </a:cubicBezTo>
                <a:lnTo>
                  <a:pt x="1533525" y="108814"/>
                </a:lnTo>
                <a:cubicBezTo>
                  <a:pt x="1542771" y="102590"/>
                  <a:pt x="1551335" y="95376"/>
                  <a:pt x="1559217" y="87172"/>
                </a:cubicBezTo>
                <a:cubicBezTo>
                  <a:pt x="1567100" y="78967"/>
                  <a:pt x="1574034" y="70311"/>
                  <a:pt x="1580020" y="61203"/>
                </a:cubicBezTo>
                <a:cubicBezTo>
                  <a:pt x="1586006" y="52095"/>
                  <a:pt x="1590777" y="43073"/>
                  <a:pt x="1594333" y="34138"/>
                </a:cubicBezTo>
                <a:lnTo>
                  <a:pt x="1536592" y="34138"/>
                </a:lnTo>
                <a:lnTo>
                  <a:pt x="1535526" y="30404"/>
                </a:lnTo>
                <a:lnTo>
                  <a:pt x="1603001" y="30404"/>
                </a:lnTo>
                <a:close/>
                <a:moveTo>
                  <a:pt x="455257" y="1067"/>
                </a:moveTo>
                <a:lnTo>
                  <a:pt x="476460" y="2934"/>
                </a:lnTo>
                <a:cubicBezTo>
                  <a:pt x="476362" y="3870"/>
                  <a:pt x="475957" y="4665"/>
                  <a:pt x="475243" y="5317"/>
                </a:cubicBezTo>
                <a:cubicBezTo>
                  <a:pt x="474529" y="5970"/>
                  <a:pt x="473290" y="6465"/>
                  <a:pt x="471526" y="6801"/>
                </a:cubicBezTo>
                <a:lnTo>
                  <a:pt x="471526" y="27870"/>
                </a:lnTo>
                <a:lnTo>
                  <a:pt x="491528" y="27870"/>
                </a:lnTo>
                <a:lnTo>
                  <a:pt x="500196" y="17069"/>
                </a:lnTo>
                <a:cubicBezTo>
                  <a:pt x="500281" y="17122"/>
                  <a:pt x="501208" y="17801"/>
                  <a:pt x="502977" y="19104"/>
                </a:cubicBezTo>
                <a:cubicBezTo>
                  <a:pt x="504746" y="20407"/>
                  <a:pt x="506848" y="22014"/>
                  <a:pt x="509284" y="23924"/>
                </a:cubicBezTo>
                <a:cubicBezTo>
                  <a:pt x="511719" y="25835"/>
                  <a:pt x="513980" y="27728"/>
                  <a:pt x="516065" y="29604"/>
                </a:cubicBezTo>
                <a:cubicBezTo>
                  <a:pt x="515856" y="30271"/>
                  <a:pt x="515440" y="30771"/>
                  <a:pt x="514814" y="31104"/>
                </a:cubicBezTo>
                <a:cubicBezTo>
                  <a:pt x="514189" y="31437"/>
                  <a:pt x="513406" y="31604"/>
                  <a:pt x="512464" y="31604"/>
                </a:cubicBezTo>
                <a:lnTo>
                  <a:pt x="471526" y="31604"/>
                </a:lnTo>
                <a:lnTo>
                  <a:pt x="471526" y="57741"/>
                </a:lnTo>
                <a:lnTo>
                  <a:pt x="500329" y="57741"/>
                </a:lnTo>
                <a:lnTo>
                  <a:pt x="509397" y="46006"/>
                </a:lnTo>
                <a:cubicBezTo>
                  <a:pt x="509482" y="46069"/>
                  <a:pt x="510423" y="46817"/>
                  <a:pt x="512220" y="48248"/>
                </a:cubicBezTo>
                <a:cubicBezTo>
                  <a:pt x="514016" y="49680"/>
                  <a:pt x="516157" y="51415"/>
                  <a:pt x="518643" y="53454"/>
                </a:cubicBezTo>
                <a:cubicBezTo>
                  <a:pt x="521128" y="55493"/>
                  <a:pt x="523447" y="57455"/>
                  <a:pt x="525599" y="59341"/>
                </a:cubicBezTo>
                <a:cubicBezTo>
                  <a:pt x="525388" y="60072"/>
                  <a:pt x="524944" y="60610"/>
                  <a:pt x="524266" y="60958"/>
                </a:cubicBezTo>
                <a:cubicBezTo>
                  <a:pt x="523588" y="61305"/>
                  <a:pt x="522743" y="61477"/>
                  <a:pt x="521732" y="61474"/>
                </a:cubicBezTo>
                <a:lnTo>
                  <a:pt x="485661" y="61474"/>
                </a:lnTo>
                <a:lnTo>
                  <a:pt x="485661" y="63741"/>
                </a:lnTo>
                <a:lnTo>
                  <a:pt x="485661" y="104280"/>
                </a:lnTo>
                <a:cubicBezTo>
                  <a:pt x="485608" y="105330"/>
                  <a:pt x="485880" y="106063"/>
                  <a:pt x="486478" y="106480"/>
                </a:cubicBezTo>
                <a:cubicBezTo>
                  <a:pt x="487075" y="106897"/>
                  <a:pt x="488314" y="107097"/>
                  <a:pt x="490195" y="107080"/>
                </a:cubicBezTo>
                <a:lnTo>
                  <a:pt x="501129" y="107080"/>
                </a:lnTo>
                <a:cubicBezTo>
                  <a:pt x="503094" y="107083"/>
                  <a:pt x="504866" y="107077"/>
                  <a:pt x="506447" y="107063"/>
                </a:cubicBezTo>
                <a:cubicBezTo>
                  <a:pt x="508028" y="107050"/>
                  <a:pt x="509233" y="107011"/>
                  <a:pt x="510064" y="106947"/>
                </a:cubicBezTo>
                <a:cubicBezTo>
                  <a:pt x="510967" y="106891"/>
                  <a:pt x="511661" y="106702"/>
                  <a:pt x="512147" y="106380"/>
                </a:cubicBezTo>
                <a:cubicBezTo>
                  <a:pt x="512634" y="106058"/>
                  <a:pt x="513095" y="105536"/>
                  <a:pt x="513531" y="104813"/>
                </a:cubicBezTo>
                <a:cubicBezTo>
                  <a:pt x="514200" y="103480"/>
                  <a:pt x="515062" y="101113"/>
                  <a:pt x="516115" y="97712"/>
                </a:cubicBezTo>
                <a:cubicBezTo>
                  <a:pt x="517168" y="94312"/>
                  <a:pt x="518396" y="90278"/>
                  <a:pt x="519798" y="85611"/>
                </a:cubicBezTo>
                <a:lnTo>
                  <a:pt x="521324" y="85611"/>
                </a:lnTo>
                <a:lnTo>
                  <a:pt x="521732" y="105747"/>
                </a:lnTo>
                <a:cubicBezTo>
                  <a:pt x="523816" y="106597"/>
                  <a:pt x="525216" y="107564"/>
                  <a:pt x="525933" y="108647"/>
                </a:cubicBezTo>
                <a:cubicBezTo>
                  <a:pt x="526649" y="109731"/>
                  <a:pt x="526983" y="111031"/>
                  <a:pt x="526933" y="112548"/>
                </a:cubicBezTo>
                <a:cubicBezTo>
                  <a:pt x="526999" y="114768"/>
                  <a:pt x="526243" y="116609"/>
                  <a:pt x="524666" y="118069"/>
                </a:cubicBezTo>
                <a:cubicBezTo>
                  <a:pt x="523089" y="119529"/>
                  <a:pt x="520294" y="120619"/>
                  <a:pt x="516281" y="121339"/>
                </a:cubicBezTo>
                <a:cubicBezTo>
                  <a:pt x="512267" y="122058"/>
                  <a:pt x="506639" y="122417"/>
                  <a:pt x="499396" y="122415"/>
                </a:cubicBezTo>
                <a:lnTo>
                  <a:pt x="486461" y="122415"/>
                </a:lnTo>
                <a:cubicBezTo>
                  <a:pt x="479880" y="122521"/>
                  <a:pt x="475440" y="121576"/>
                  <a:pt x="473143" y="119582"/>
                </a:cubicBezTo>
                <a:cubicBezTo>
                  <a:pt x="470845" y="117587"/>
                  <a:pt x="469773" y="113909"/>
                  <a:pt x="469926" y="108547"/>
                </a:cubicBezTo>
                <a:lnTo>
                  <a:pt x="469926" y="61474"/>
                </a:lnTo>
                <a:lnTo>
                  <a:pt x="454990" y="61474"/>
                </a:lnTo>
                <a:cubicBezTo>
                  <a:pt x="454254" y="72242"/>
                  <a:pt x="452141" y="81866"/>
                  <a:pt x="448649" y="90347"/>
                </a:cubicBezTo>
                <a:cubicBezTo>
                  <a:pt x="445157" y="98828"/>
                  <a:pt x="439635" y="106101"/>
                  <a:pt x="432084" y="112167"/>
                </a:cubicBezTo>
                <a:cubicBezTo>
                  <a:pt x="424532" y="118233"/>
                  <a:pt x="414299" y="123027"/>
                  <a:pt x="401384" y="126549"/>
                </a:cubicBezTo>
                <a:lnTo>
                  <a:pt x="400717" y="124949"/>
                </a:lnTo>
                <a:cubicBezTo>
                  <a:pt x="410002" y="119972"/>
                  <a:pt x="417213" y="114309"/>
                  <a:pt x="422349" y="107959"/>
                </a:cubicBezTo>
                <a:cubicBezTo>
                  <a:pt x="427486" y="101610"/>
                  <a:pt x="431111" y="94563"/>
                  <a:pt x="433225" y="86821"/>
                </a:cubicBezTo>
                <a:cubicBezTo>
                  <a:pt x="435338" y="79078"/>
                  <a:pt x="436504" y="70630"/>
                  <a:pt x="436721" y="61474"/>
                </a:cubicBezTo>
                <a:lnTo>
                  <a:pt x="402717" y="61474"/>
                </a:lnTo>
                <a:lnTo>
                  <a:pt x="401650" y="57741"/>
                </a:lnTo>
                <a:lnTo>
                  <a:pt x="455257" y="57741"/>
                </a:lnTo>
                <a:lnTo>
                  <a:pt x="455257" y="31604"/>
                </a:lnTo>
                <a:lnTo>
                  <a:pt x="432988" y="31604"/>
                </a:lnTo>
                <a:cubicBezTo>
                  <a:pt x="426831" y="41339"/>
                  <a:pt x="419541" y="49073"/>
                  <a:pt x="411118" y="54807"/>
                </a:cubicBezTo>
                <a:lnTo>
                  <a:pt x="409518" y="53607"/>
                </a:lnTo>
                <a:cubicBezTo>
                  <a:pt x="413321" y="47417"/>
                  <a:pt x="416749" y="39994"/>
                  <a:pt x="419803" y="31337"/>
                </a:cubicBezTo>
                <a:cubicBezTo>
                  <a:pt x="422856" y="22681"/>
                  <a:pt x="425117" y="13524"/>
                  <a:pt x="426587" y="3867"/>
                </a:cubicBezTo>
                <a:lnTo>
                  <a:pt x="447523" y="9735"/>
                </a:lnTo>
                <a:cubicBezTo>
                  <a:pt x="447320" y="10618"/>
                  <a:pt x="446792" y="11318"/>
                  <a:pt x="445939" y="11835"/>
                </a:cubicBezTo>
                <a:cubicBezTo>
                  <a:pt x="445086" y="12352"/>
                  <a:pt x="443925" y="12585"/>
                  <a:pt x="442455" y="12535"/>
                </a:cubicBezTo>
                <a:cubicBezTo>
                  <a:pt x="441389" y="15274"/>
                  <a:pt x="440255" y="17930"/>
                  <a:pt x="439055" y="20503"/>
                </a:cubicBezTo>
                <a:cubicBezTo>
                  <a:pt x="437855" y="23075"/>
                  <a:pt x="436588" y="25531"/>
                  <a:pt x="435255" y="27870"/>
                </a:cubicBezTo>
                <a:lnTo>
                  <a:pt x="455257" y="27870"/>
                </a:lnTo>
                <a:close/>
                <a:moveTo>
                  <a:pt x="1465783" y="1000"/>
                </a:moveTo>
                <a:lnTo>
                  <a:pt x="1486053" y="3014"/>
                </a:lnTo>
                <a:cubicBezTo>
                  <a:pt x="1486011" y="3913"/>
                  <a:pt x="1485628" y="4718"/>
                  <a:pt x="1484902" y="5430"/>
                </a:cubicBezTo>
                <a:cubicBezTo>
                  <a:pt x="1484177" y="6143"/>
                  <a:pt x="1482961" y="6644"/>
                  <a:pt x="1481252" y="6934"/>
                </a:cubicBezTo>
                <a:cubicBezTo>
                  <a:pt x="1481119" y="14157"/>
                  <a:pt x="1481252" y="21314"/>
                  <a:pt x="1481652" y="28404"/>
                </a:cubicBezTo>
                <a:lnTo>
                  <a:pt x="1501655" y="28404"/>
                </a:lnTo>
                <a:lnTo>
                  <a:pt x="1506455" y="22403"/>
                </a:lnTo>
                <a:cubicBezTo>
                  <a:pt x="1505655" y="22475"/>
                  <a:pt x="1504822" y="22431"/>
                  <a:pt x="1503955" y="22270"/>
                </a:cubicBezTo>
                <a:cubicBezTo>
                  <a:pt x="1503088" y="22108"/>
                  <a:pt x="1502188" y="21797"/>
                  <a:pt x="1501255" y="21336"/>
                </a:cubicBezTo>
                <a:cubicBezTo>
                  <a:pt x="1500077" y="18325"/>
                  <a:pt x="1498199" y="15380"/>
                  <a:pt x="1495621" y="12502"/>
                </a:cubicBezTo>
                <a:cubicBezTo>
                  <a:pt x="1493042" y="9624"/>
                  <a:pt x="1490431" y="7279"/>
                  <a:pt x="1487786" y="5467"/>
                </a:cubicBezTo>
                <a:lnTo>
                  <a:pt x="1488720" y="4401"/>
                </a:lnTo>
                <a:cubicBezTo>
                  <a:pt x="1495775" y="4053"/>
                  <a:pt x="1501148" y="4674"/>
                  <a:pt x="1504840" y="6263"/>
                </a:cubicBezTo>
                <a:cubicBezTo>
                  <a:pt x="1508532" y="7851"/>
                  <a:pt x="1510883" y="9825"/>
                  <a:pt x="1511893" y="12184"/>
                </a:cubicBezTo>
                <a:cubicBezTo>
                  <a:pt x="1512903" y="14543"/>
                  <a:pt x="1512913" y="16705"/>
                  <a:pt x="1511923" y="18669"/>
                </a:cubicBezTo>
                <a:cubicBezTo>
                  <a:pt x="1513514" y="19897"/>
                  <a:pt x="1515665" y="21608"/>
                  <a:pt x="1518373" y="23803"/>
                </a:cubicBezTo>
                <a:cubicBezTo>
                  <a:pt x="1521082" y="25998"/>
                  <a:pt x="1523599" y="28109"/>
                  <a:pt x="1525924" y="30137"/>
                </a:cubicBezTo>
                <a:cubicBezTo>
                  <a:pt x="1525777" y="30804"/>
                  <a:pt x="1525371" y="31304"/>
                  <a:pt x="1524707" y="31637"/>
                </a:cubicBezTo>
                <a:cubicBezTo>
                  <a:pt x="1524044" y="31971"/>
                  <a:pt x="1523204" y="32137"/>
                  <a:pt x="1522190" y="32137"/>
                </a:cubicBezTo>
                <a:lnTo>
                  <a:pt x="1481785" y="32137"/>
                </a:lnTo>
                <a:cubicBezTo>
                  <a:pt x="1482297" y="39302"/>
                  <a:pt x="1483175" y="46275"/>
                  <a:pt x="1484419" y="53057"/>
                </a:cubicBezTo>
                <a:cubicBezTo>
                  <a:pt x="1485664" y="59838"/>
                  <a:pt x="1487408" y="66245"/>
                  <a:pt x="1489653" y="72276"/>
                </a:cubicBezTo>
                <a:cubicBezTo>
                  <a:pt x="1491917" y="67459"/>
                  <a:pt x="1493890" y="62591"/>
                  <a:pt x="1495571" y="57674"/>
                </a:cubicBezTo>
                <a:cubicBezTo>
                  <a:pt x="1497251" y="52757"/>
                  <a:pt x="1498657" y="47889"/>
                  <a:pt x="1499788" y="43072"/>
                </a:cubicBezTo>
                <a:lnTo>
                  <a:pt x="1520590" y="50006"/>
                </a:lnTo>
                <a:cubicBezTo>
                  <a:pt x="1520360" y="50820"/>
                  <a:pt x="1519854" y="51459"/>
                  <a:pt x="1519073" y="51923"/>
                </a:cubicBezTo>
                <a:cubicBezTo>
                  <a:pt x="1518293" y="52387"/>
                  <a:pt x="1517020" y="52593"/>
                  <a:pt x="1515256" y="52540"/>
                </a:cubicBezTo>
                <a:cubicBezTo>
                  <a:pt x="1513139" y="58366"/>
                  <a:pt x="1510572" y="64183"/>
                  <a:pt x="1507555" y="69992"/>
                </a:cubicBezTo>
                <a:cubicBezTo>
                  <a:pt x="1504538" y="75801"/>
                  <a:pt x="1500971" y="81452"/>
                  <a:pt x="1496854" y="86944"/>
                </a:cubicBezTo>
                <a:cubicBezTo>
                  <a:pt x="1500588" y="92812"/>
                  <a:pt x="1505255" y="97879"/>
                  <a:pt x="1510856" y="102146"/>
                </a:cubicBezTo>
                <a:cubicBezTo>
                  <a:pt x="1511822" y="103091"/>
                  <a:pt x="1512623" y="103535"/>
                  <a:pt x="1513256" y="103480"/>
                </a:cubicBezTo>
                <a:cubicBezTo>
                  <a:pt x="1513889" y="103424"/>
                  <a:pt x="1514556" y="102802"/>
                  <a:pt x="1515256" y="101613"/>
                </a:cubicBezTo>
                <a:cubicBezTo>
                  <a:pt x="1516381" y="99835"/>
                  <a:pt x="1517732" y="97423"/>
                  <a:pt x="1519307" y="94379"/>
                </a:cubicBezTo>
                <a:cubicBezTo>
                  <a:pt x="1520882" y="91334"/>
                  <a:pt x="1522332" y="88322"/>
                  <a:pt x="1523657" y="85344"/>
                </a:cubicBezTo>
                <a:lnTo>
                  <a:pt x="1524991" y="85611"/>
                </a:lnTo>
                <a:lnTo>
                  <a:pt x="1521924" y="108147"/>
                </a:lnTo>
                <a:cubicBezTo>
                  <a:pt x="1524299" y="112039"/>
                  <a:pt x="1525716" y="115089"/>
                  <a:pt x="1526174" y="117298"/>
                </a:cubicBezTo>
                <a:cubicBezTo>
                  <a:pt x="1526633" y="119507"/>
                  <a:pt x="1526283" y="121124"/>
                  <a:pt x="1525124" y="122149"/>
                </a:cubicBezTo>
                <a:cubicBezTo>
                  <a:pt x="1523061" y="124034"/>
                  <a:pt x="1520608" y="124857"/>
                  <a:pt x="1517765" y="124618"/>
                </a:cubicBezTo>
                <a:cubicBezTo>
                  <a:pt x="1514922" y="124379"/>
                  <a:pt x="1512064" y="123504"/>
                  <a:pt x="1509191" y="121991"/>
                </a:cubicBezTo>
                <a:cubicBezTo>
                  <a:pt x="1506319" y="120478"/>
                  <a:pt x="1503806" y="118752"/>
                  <a:pt x="1501655" y="116815"/>
                </a:cubicBezTo>
                <a:cubicBezTo>
                  <a:pt x="1498593" y="114209"/>
                  <a:pt x="1495782" y="111420"/>
                  <a:pt x="1493220" y="108447"/>
                </a:cubicBezTo>
                <a:cubicBezTo>
                  <a:pt x="1490659" y="105474"/>
                  <a:pt x="1488314" y="102352"/>
                  <a:pt x="1486186" y="99079"/>
                </a:cubicBezTo>
                <a:cubicBezTo>
                  <a:pt x="1480871" y="104433"/>
                  <a:pt x="1474798" y="109294"/>
                  <a:pt x="1467967" y="113664"/>
                </a:cubicBezTo>
                <a:cubicBezTo>
                  <a:pt x="1461136" y="118034"/>
                  <a:pt x="1453429" y="121796"/>
                  <a:pt x="1444847" y="124949"/>
                </a:cubicBezTo>
                <a:lnTo>
                  <a:pt x="1443914" y="123349"/>
                </a:lnTo>
                <a:cubicBezTo>
                  <a:pt x="1451640" y="118779"/>
                  <a:pt x="1458524" y="113550"/>
                  <a:pt x="1464567" y="107664"/>
                </a:cubicBezTo>
                <a:cubicBezTo>
                  <a:pt x="1470609" y="101777"/>
                  <a:pt x="1475860" y="95448"/>
                  <a:pt x="1480319" y="88678"/>
                </a:cubicBezTo>
                <a:cubicBezTo>
                  <a:pt x="1476421" y="80455"/>
                  <a:pt x="1473415" y="71598"/>
                  <a:pt x="1471301" y="62108"/>
                </a:cubicBezTo>
                <a:cubicBezTo>
                  <a:pt x="1469187" y="52618"/>
                  <a:pt x="1467748" y="42628"/>
                  <a:pt x="1466984" y="32137"/>
                </a:cubicBezTo>
                <a:lnTo>
                  <a:pt x="1429512" y="32137"/>
                </a:lnTo>
                <a:lnTo>
                  <a:pt x="1429512" y="53473"/>
                </a:lnTo>
                <a:lnTo>
                  <a:pt x="1445247" y="53473"/>
                </a:lnTo>
                <a:lnTo>
                  <a:pt x="1452715" y="46006"/>
                </a:lnTo>
                <a:lnTo>
                  <a:pt x="1466184" y="57207"/>
                </a:lnTo>
                <a:cubicBezTo>
                  <a:pt x="1465725" y="57743"/>
                  <a:pt x="1465075" y="58205"/>
                  <a:pt x="1464233" y="58591"/>
                </a:cubicBezTo>
                <a:cubicBezTo>
                  <a:pt x="1463391" y="58977"/>
                  <a:pt x="1462308" y="59271"/>
                  <a:pt x="1460983" y="59474"/>
                </a:cubicBezTo>
                <a:cubicBezTo>
                  <a:pt x="1460736" y="68908"/>
                  <a:pt x="1460326" y="76547"/>
                  <a:pt x="1459753" y="82391"/>
                </a:cubicBezTo>
                <a:cubicBezTo>
                  <a:pt x="1459180" y="88234"/>
                  <a:pt x="1458326" y="92752"/>
                  <a:pt x="1457190" y="95943"/>
                </a:cubicBezTo>
                <a:cubicBezTo>
                  <a:pt x="1456054" y="99134"/>
                  <a:pt x="1454518" y="101469"/>
                  <a:pt x="1452582" y="102946"/>
                </a:cubicBezTo>
                <a:cubicBezTo>
                  <a:pt x="1450798" y="104349"/>
                  <a:pt x="1448731" y="105411"/>
                  <a:pt x="1446381" y="106130"/>
                </a:cubicBezTo>
                <a:cubicBezTo>
                  <a:pt x="1444031" y="106850"/>
                  <a:pt x="1441297" y="107211"/>
                  <a:pt x="1438180" y="107214"/>
                </a:cubicBezTo>
                <a:cubicBezTo>
                  <a:pt x="1438202" y="105069"/>
                  <a:pt x="1438091" y="103157"/>
                  <a:pt x="1437846" y="101479"/>
                </a:cubicBezTo>
                <a:cubicBezTo>
                  <a:pt x="1437602" y="99801"/>
                  <a:pt x="1437091" y="98424"/>
                  <a:pt x="1436313" y="97346"/>
                </a:cubicBezTo>
                <a:cubicBezTo>
                  <a:pt x="1435510" y="96418"/>
                  <a:pt x="1434415" y="95607"/>
                  <a:pt x="1433029" y="94912"/>
                </a:cubicBezTo>
                <a:cubicBezTo>
                  <a:pt x="1431643" y="94217"/>
                  <a:pt x="1429982" y="93606"/>
                  <a:pt x="1428045" y="93078"/>
                </a:cubicBezTo>
                <a:lnTo>
                  <a:pt x="1428045" y="91345"/>
                </a:lnTo>
                <a:cubicBezTo>
                  <a:pt x="1429696" y="91484"/>
                  <a:pt x="1431596" y="91606"/>
                  <a:pt x="1433746" y="91712"/>
                </a:cubicBezTo>
                <a:cubicBezTo>
                  <a:pt x="1435896" y="91817"/>
                  <a:pt x="1437596" y="91873"/>
                  <a:pt x="1438847" y="91878"/>
                </a:cubicBezTo>
                <a:cubicBezTo>
                  <a:pt x="1439763" y="91884"/>
                  <a:pt x="1440497" y="91806"/>
                  <a:pt x="1441047" y="91645"/>
                </a:cubicBezTo>
                <a:cubicBezTo>
                  <a:pt x="1441597" y="91484"/>
                  <a:pt x="1442064" y="91206"/>
                  <a:pt x="1442447" y="90811"/>
                </a:cubicBezTo>
                <a:cubicBezTo>
                  <a:pt x="1443631" y="89820"/>
                  <a:pt x="1444531" y="86636"/>
                  <a:pt x="1445147" y="81260"/>
                </a:cubicBezTo>
                <a:cubicBezTo>
                  <a:pt x="1445764" y="75885"/>
                  <a:pt x="1446198" y="67867"/>
                  <a:pt x="1446448" y="57207"/>
                </a:cubicBezTo>
                <a:lnTo>
                  <a:pt x="1429512" y="57207"/>
                </a:lnTo>
                <a:cubicBezTo>
                  <a:pt x="1429653" y="64435"/>
                  <a:pt x="1429164" y="72219"/>
                  <a:pt x="1428045" y="80558"/>
                </a:cubicBezTo>
                <a:cubicBezTo>
                  <a:pt x="1426927" y="88898"/>
                  <a:pt x="1424334" y="97096"/>
                  <a:pt x="1420266" y="105154"/>
                </a:cubicBezTo>
                <a:cubicBezTo>
                  <a:pt x="1416199" y="113212"/>
                  <a:pt x="1409813" y="120432"/>
                  <a:pt x="1401109" y="126816"/>
                </a:cubicBezTo>
                <a:lnTo>
                  <a:pt x="1399908" y="125616"/>
                </a:lnTo>
                <a:cubicBezTo>
                  <a:pt x="1406092" y="115301"/>
                  <a:pt x="1410026" y="104160"/>
                  <a:pt x="1411710" y="92195"/>
                </a:cubicBezTo>
                <a:cubicBezTo>
                  <a:pt x="1413393" y="80230"/>
                  <a:pt x="1414127" y="68523"/>
                  <a:pt x="1413910" y="57074"/>
                </a:cubicBezTo>
                <a:lnTo>
                  <a:pt x="1413910" y="22003"/>
                </a:lnTo>
                <a:lnTo>
                  <a:pt x="1431912" y="28404"/>
                </a:lnTo>
                <a:lnTo>
                  <a:pt x="1466584" y="28404"/>
                </a:lnTo>
                <a:cubicBezTo>
                  <a:pt x="1466317" y="23941"/>
                  <a:pt x="1466117" y="19432"/>
                  <a:pt x="1465983" y="14877"/>
                </a:cubicBezTo>
                <a:cubicBezTo>
                  <a:pt x="1465850" y="10322"/>
                  <a:pt x="1465783" y="5697"/>
                  <a:pt x="1465783" y="1000"/>
                </a:cubicBezTo>
                <a:close/>
                <a:moveTo>
                  <a:pt x="1199083" y="1000"/>
                </a:moveTo>
                <a:lnTo>
                  <a:pt x="1219353" y="3014"/>
                </a:lnTo>
                <a:cubicBezTo>
                  <a:pt x="1219311" y="3913"/>
                  <a:pt x="1218927" y="4718"/>
                  <a:pt x="1218202" y="5430"/>
                </a:cubicBezTo>
                <a:cubicBezTo>
                  <a:pt x="1217477" y="6143"/>
                  <a:pt x="1216260" y="6644"/>
                  <a:pt x="1214552" y="6934"/>
                </a:cubicBezTo>
                <a:cubicBezTo>
                  <a:pt x="1214419" y="14157"/>
                  <a:pt x="1214552" y="21314"/>
                  <a:pt x="1214952" y="28404"/>
                </a:cubicBezTo>
                <a:lnTo>
                  <a:pt x="1234955" y="28404"/>
                </a:lnTo>
                <a:lnTo>
                  <a:pt x="1239755" y="22403"/>
                </a:lnTo>
                <a:cubicBezTo>
                  <a:pt x="1238955" y="22475"/>
                  <a:pt x="1238122" y="22431"/>
                  <a:pt x="1237255" y="22270"/>
                </a:cubicBezTo>
                <a:cubicBezTo>
                  <a:pt x="1236388" y="22108"/>
                  <a:pt x="1235488" y="21797"/>
                  <a:pt x="1234554" y="21336"/>
                </a:cubicBezTo>
                <a:cubicBezTo>
                  <a:pt x="1233377" y="18325"/>
                  <a:pt x="1231498" y="15380"/>
                  <a:pt x="1228920" y="12502"/>
                </a:cubicBezTo>
                <a:cubicBezTo>
                  <a:pt x="1226342" y="9624"/>
                  <a:pt x="1223731" y="7279"/>
                  <a:pt x="1221086" y="5467"/>
                </a:cubicBezTo>
                <a:lnTo>
                  <a:pt x="1222020" y="4401"/>
                </a:lnTo>
                <a:cubicBezTo>
                  <a:pt x="1229075" y="4053"/>
                  <a:pt x="1234448" y="4674"/>
                  <a:pt x="1238140" y="6263"/>
                </a:cubicBezTo>
                <a:cubicBezTo>
                  <a:pt x="1241832" y="7851"/>
                  <a:pt x="1244183" y="9825"/>
                  <a:pt x="1245193" y="12184"/>
                </a:cubicBezTo>
                <a:cubicBezTo>
                  <a:pt x="1246203" y="14543"/>
                  <a:pt x="1246213" y="16705"/>
                  <a:pt x="1245222" y="18669"/>
                </a:cubicBezTo>
                <a:cubicBezTo>
                  <a:pt x="1246814" y="19897"/>
                  <a:pt x="1248965" y="21608"/>
                  <a:pt x="1251673" y="23803"/>
                </a:cubicBezTo>
                <a:cubicBezTo>
                  <a:pt x="1254382" y="25998"/>
                  <a:pt x="1256899" y="28109"/>
                  <a:pt x="1259224" y="30137"/>
                </a:cubicBezTo>
                <a:cubicBezTo>
                  <a:pt x="1259077" y="30804"/>
                  <a:pt x="1258671" y="31304"/>
                  <a:pt x="1258007" y="31637"/>
                </a:cubicBezTo>
                <a:cubicBezTo>
                  <a:pt x="1257343" y="31971"/>
                  <a:pt x="1256504" y="32137"/>
                  <a:pt x="1255490" y="32137"/>
                </a:cubicBezTo>
                <a:lnTo>
                  <a:pt x="1215085" y="32137"/>
                </a:lnTo>
                <a:cubicBezTo>
                  <a:pt x="1215597" y="39302"/>
                  <a:pt x="1216474" y="46275"/>
                  <a:pt x="1217719" y="53057"/>
                </a:cubicBezTo>
                <a:cubicBezTo>
                  <a:pt x="1218964" y="59838"/>
                  <a:pt x="1220708" y="66245"/>
                  <a:pt x="1222953" y="72276"/>
                </a:cubicBezTo>
                <a:cubicBezTo>
                  <a:pt x="1225217" y="67459"/>
                  <a:pt x="1227190" y="62591"/>
                  <a:pt x="1228870" y="57674"/>
                </a:cubicBezTo>
                <a:cubicBezTo>
                  <a:pt x="1230551" y="52757"/>
                  <a:pt x="1231957" y="47889"/>
                  <a:pt x="1233088" y="43072"/>
                </a:cubicBezTo>
                <a:lnTo>
                  <a:pt x="1253890" y="50006"/>
                </a:lnTo>
                <a:cubicBezTo>
                  <a:pt x="1253660" y="50820"/>
                  <a:pt x="1253154" y="51459"/>
                  <a:pt x="1252373" y="51923"/>
                </a:cubicBezTo>
                <a:cubicBezTo>
                  <a:pt x="1251593" y="52387"/>
                  <a:pt x="1250320" y="52593"/>
                  <a:pt x="1248556" y="52540"/>
                </a:cubicBezTo>
                <a:cubicBezTo>
                  <a:pt x="1246439" y="58366"/>
                  <a:pt x="1243872" y="64183"/>
                  <a:pt x="1240855" y="69992"/>
                </a:cubicBezTo>
                <a:cubicBezTo>
                  <a:pt x="1237838" y="75801"/>
                  <a:pt x="1234271" y="81452"/>
                  <a:pt x="1230154" y="86944"/>
                </a:cubicBezTo>
                <a:cubicBezTo>
                  <a:pt x="1233888" y="92812"/>
                  <a:pt x="1238555" y="97879"/>
                  <a:pt x="1244156" y="102146"/>
                </a:cubicBezTo>
                <a:cubicBezTo>
                  <a:pt x="1245122" y="103091"/>
                  <a:pt x="1245922" y="103535"/>
                  <a:pt x="1246556" y="103480"/>
                </a:cubicBezTo>
                <a:cubicBezTo>
                  <a:pt x="1247189" y="103424"/>
                  <a:pt x="1247856" y="102802"/>
                  <a:pt x="1248556" y="101613"/>
                </a:cubicBezTo>
                <a:cubicBezTo>
                  <a:pt x="1249681" y="99835"/>
                  <a:pt x="1251031" y="97423"/>
                  <a:pt x="1252607" y="94379"/>
                </a:cubicBezTo>
                <a:cubicBezTo>
                  <a:pt x="1254182" y="91334"/>
                  <a:pt x="1255632" y="88322"/>
                  <a:pt x="1256957" y="85344"/>
                </a:cubicBezTo>
                <a:lnTo>
                  <a:pt x="1258291" y="85611"/>
                </a:lnTo>
                <a:lnTo>
                  <a:pt x="1255224" y="108147"/>
                </a:lnTo>
                <a:cubicBezTo>
                  <a:pt x="1257599" y="112039"/>
                  <a:pt x="1259016" y="115089"/>
                  <a:pt x="1259474" y="117298"/>
                </a:cubicBezTo>
                <a:cubicBezTo>
                  <a:pt x="1259933" y="119507"/>
                  <a:pt x="1259583" y="121124"/>
                  <a:pt x="1258424" y="122149"/>
                </a:cubicBezTo>
                <a:cubicBezTo>
                  <a:pt x="1256361" y="124034"/>
                  <a:pt x="1253908" y="124857"/>
                  <a:pt x="1251065" y="124618"/>
                </a:cubicBezTo>
                <a:cubicBezTo>
                  <a:pt x="1248222" y="124379"/>
                  <a:pt x="1245364" y="123504"/>
                  <a:pt x="1242491" y="121991"/>
                </a:cubicBezTo>
                <a:cubicBezTo>
                  <a:pt x="1239618" y="120478"/>
                  <a:pt x="1237106" y="118752"/>
                  <a:pt x="1234955" y="116815"/>
                </a:cubicBezTo>
                <a:cubicBezTo>
                  <a:pt x="1231893" y="114209"/>
                  <a:pt x="1229081" y="111420"/>
                  <a:pt x="1226520" y="108447"/>
                </a:cubicBezTo>
                <a:cubicBezTo>
                  <a:pt x="1223959" y="105474"/>
                  <a:pt x="1221614" y="102352"/>
                  <a:pt x="1219486" y="99079"/>
                </a:cubicBezTo>
                <a:cubicBezTo>
                  <a:pt x="1214171" y="104433"/>
                  <a:pt x="1208098" y="109294"/>
                  <a:pt x="1201267" y="113664"/>
                </a:cubicBezTo>
                <a:cubicBezTo>
                  <a:pt x="1194435" y="118034"/>
                  <a:pt x="1186729" y="121796"/>
                  <a:pt x="1178147" y="124949"/>
                </a:cubicBezTo>
                <a:lnTo>
                  <a:pt x="1177214" y="123349"/>
                </a:lnTo>
                <a:cubicBezTo>
                  <a:pt x="1184940" y="118779"/>
                  <a:pt x="1191824" y="113550"/>
                  <a:pt x="1197867" y="107664"/>
                </a:cubicBezTo>
                <a:cubicBezTo>
                  <a:pt x="1203909" y="101777"/>
                  <a:pt x="1209160" y="95448"/>
                  <a:pt x="1213618" y="88678"/>
                </a:cubicBezTo>
                <a:cubicBezTo>
                  <a:pt x="1209721" y="80455"/>
                  <a:pt x="1206715" y="71598"/>
                  <a:pt x="1204601" y="62108"/>
                </a:cubicBezTo>
                <a:cubicBezTo>
                  <a:pt x="1202487" y="52618"/>
                  <a:pt x="1201047" y="42628"/>
                  <a:pt x="1200284" y="32137"/>
                </a:cubicBezTo>
                <a:lnTo>
                  <a:pt x="1162812" y="32137"/>
                </a:lnTo>
                <a:lnTo>
                  <a:pt x="1162812" y="53473"/>
                </a:lnTo>
                <a:lnTo>
                  <a:pt x="1178547" y="53473"/>
                </a:lnTo>
                <a:lnTo>
                  <a:pt x="1186015" y="46006"/>
                </a:lnTo>
                <a:lnTo>
                  <a:pt x="1199483" y="57207"/>
                </a:lnTo>
                <a:cubicBezTo>
                  <a:pt x="1199025" y="57743"/>
                  <a:pt x="1198375" y="58205"/>
                  <a:pt x="1197533" y="58591"/>
                </a:cubicBezTo>
                <a:cubicBezTo>
                  <a:pt x="1196691" y="58977"/>
                  <a:pt x="1195608" y="59271"/>
                  <a:pt x="1194283" y="59474"/>
                </a:cubicBezTo>
                <a:cubicBezTo>
                  <a:pt x="1194036" y="68908"/>
                  <a:pt x="1193626" y="76547"/>
                  <a:pt x="1193053" y="82391"/>
                </a:cubicBezTo>
                <a:cubicBezTo>
                  <a:pt x="1192480" y="88234"/>
                  <a:pt x="1191626" y="92752"/>
                  <a:pt x="1190490" y="95943"/>
                </a:cubicBezTo>
                <a:cubicBezTo>
                  <a:pt x="1189354" y="99134"/>
                  <a:pt x="1187818" y="101469"/>
                  <a:pt x="1185882" y="102946"/>
                </a:cubicBezTo>
                <a:cubicBezTo>
                  <a:pt x="1184098" y="104349"/>
                  <a:pt x="1182031" y="105411"/>
                  <a:pt x="1179681" y="106130"/>
                </a:cubicBezTo>
                <a:cubicBezTo>
                  <a:pt x="1177331" y="106850"/>
                  <a:pt x="1174597" y="107211"/>
                  <a:pt x="1171480" y="107214"/>
                </a:cubicBezTo>
                <a:cubicBezTo>
                  <a:pt x="1171502" y="105069"/>
                  <a:pt x="1171391" y="103157"/>
                  <a:pt x="1171146" y="101479"/>
                </a:cubicBezTo>
                <a:cubicBezTo>
                  <a:pt x="1170902" y="99801"/>
                  <a:pt x="1170391" y="98424"/>
                  <a:pt x="1169613" y="97346"/>
                </a:cubicBezTo>
                <a:cubicBezTo>
                  <a:pt x="1168810" y="96418"/>
                  <a:pt x="1167716" y="95607"/>
                  <a:pt x="1166329" y="94912"/>
                </a:cubicBezTo>
                <a:cubicBezTo>
                  <a:pt x="1164943" y="94217"/>
                  <a:pt x="1163282" y="93606"/>
                  <a:pt x="1161345" y="93078"/>
                </a:cubicBezTo>
                <a:lnTo>
                  <a:pt x="1161345" y="91345"/>
                </a:lnTo>
                <a:cubicBezTo>
                  <a:pt x="1162996" y="91484"/>
                  <a:pt x="1164896" y="91606"/>
                  <a:pt x="1167046" y="91712"/>
                </a:cubicBezTo>
                <a:cubicBezTo>
                  <a:pt x="1169196" y="91817"/>
                  <a:pt x="1170896" y="91873"/>
                  <a:pt x="1172147" y="91878"/>
                </a:cubicBezTo>
                <a:cubicBezTo>
                  <a:pt x="1173063" y="91884"/>
                  <a:pt x="1173797" y="91806"/>
                  <a:pt x="1174347" y="91645"/>
                </a:cubicBezTo>
                <a:cubicBezTo>
                  <a:pt x="1174897" y="91484"/>
                  <a:pt x="1175364" y="91206"/>
                  <a:pt x="1175747" y="90811"/>
                </a:cubicBezTo>
                <a:cubicBezTo>
                  <a:pt x="1176931" y="89820"/>
                  <a:pt x="1177831" y="86636"/>
                  <a:pt x="1178447" y="81260"/>
                </a:cubicBezTo>
                <a:cubicBezTo>
                  <a:pt x="1179064" y="75885"/>
                  <a:pt x="1179498" y="67867"/>
                  <a:pt x="1179748" y="57207"/>
                </a:cubicBezTo>
                <a:lnTo>
                  <a:pt x="1162812" y="57207"/>
                </a:lnTo>
                <a:cubicBezTo>
                  <a:pt x="1162953" y="64435"/>
                  <a:pt x="1162464" y="72219"/>
                  <a:pt x="1161345" y="80558"/>
                </a:cubicBezTo>
                <a:cubicBezTo>
                  <a:pt x="1160227" y="88898"/>
                  <a:pt x="1157634" y="97096"/>
                  <a:pt x="1153566" y="105154"/>
                </a:cubicBezTo>
                <a:cubicBezTo>
                  <a:pt x="1149499" y="113212"/>
                  <a:pt x="1143113" y="120432"/>
                  <a:pt x="1134409" y="126816"/>
                </a:cubicBezTo>
                <a:lnTo>
                  <a:pt x="1133208" y="125616"/>
                </a:lnTo>
                <a:cubicBezTo>
                  <a:pt x="1139392" y="115301"/>
                  <a:pt x="1143326" y="104160"/>
                  <a:pt x="1145010" y="92195"/>
                </a:cubicBezTo>
                <a:cubicBezTo>
                  <a:pt x="1146693" y="80230"/>
                  <a:pt x="1147427" y="68523"/>
                  <a:pt x="1147210" y="57074"/>
                </a:cubicBezTo>
                <a:lnTo>
                  <a:pt x="1147210" y="22003"/>
                </a:lnTo>
                <a:lnTo>
                  <a:pt x="1165212" y="28404"/>
                </a:lnTo>
                <a:lnTo>
                  <a:pt x="1199883" y="28404"/>
                </a:lnTo>
                <a:cubicBezTo>
                  <a:pt x="1199617" y="23941"/>
                  <a:pt x="1199417" y="19432"/>
                  <a:pt x="1199283" y="14877"/>
                </a:cubicBezTo>
                <a:cubicBezTo>
                  <a:pt x="1199150" y="10322"/>
                  <a:pt x="1199083" y="5697"/>
                  <a:pt x="1199083" y="1000"/>
                </a:cubicBezTo>
                <a:close/>
                <a:moveTo>
                  <a:pt x="30004" y="934"/>
                </a:moveTo>
                <a:lnTo>
                  <a:pt x="50540" y="7868"/>
                </a:lnTo>
                <a:cubicBezTo>
                  <a:pt x="50281" y="8746"/>
                  <a:pt x="49731" y="9424"/>
                  <a:pt x="48890" y="9901"/>
                </a:cubicBezTo>
                <a:cubicBezTo>
                  <a:pt x="48048" y="10379"/>
                  <a:pt x="46864" y="10590"/>
                  <a:pt x="45339" y="10535"/>
                </a:cubicBezTo>
                <a:cubicBezTo>
                  <a:pt x="43408" y="15341"/>
                  <a:pt x="41336" y="19964"/>
                  <a:pt x="39122" y="24403"/>
                </a:cubicBezTo>
                <a:cubicBezTo>
                  <a:pt x="36907" y="28843"/>
                  <a:pt x="34535" y="33065"/>
                  <a:pt x="32004" y="37071"/>
                </a:cubicBezTo>
                <a:lnTo>
                  <a:pt x="39472" y="39872"/>
                </a:lnTo>
                <a:cubicBezTo>
                  <a:pt x="39219" y="40536"/>
                  <a:pt x="38758" y="41075"/>
                  <a:pt x="38088" y="41489"/>
                </a:cubicBezTo>
                <a:cubicBezTo>
                  <a:pt x="37419" y="41903"/>
                  <a:pt x="36457" y="42208"/>
                  <a:pt x="35204" y="42405"/>
                </a:cubicBezTo>
                <a:lnTo>
                  <a:pt x="35204" y="121615"/>
                </a:lnTo>
                <a:cubicBezTo>
                  <a:pt x="34999" y="122265"/>
                  <a:pt x="33677" y="123132"/>
                  <a:pt x="31237" y="124216"/>
                </a:cubicBezTo>
                <a:cubicBezTo>
                  <a:pt x="28798" y="125299"/>
                  <a:pt x="26076" y="125899"/>
                  <a:pt x="23070" y="126016"/>
                </a:cubicBezTo>
                <a:lnTo>
                  <a:pt x="20136" y="126016"/>
                </a:lnTo>
                <a:lnTo>
                  <a:pt x="20136" y="53340"/>
                </a:lnTo>
                <a:cubicBezTo>
                  <a:pt x="17263" y="56677"/>
                  <a:pt x="14274" y="59805"/>
                  <a:pt x="11168" y="62725"/>
                </a:cubicBezTo>
                <a:cubicBezTo>
                  <a:pt x="8062" y="65644"/>
                  <a:pt x="4873" y="68339"/>
                  <a:pt x="1600" y="70809"/>
                </a:cubicBezTo>
                <a:lnTo>
                  <a:pt x="0" y="69609"/>
                </a:lnTo>
                <a:cubicBezTo>
                  <a:pt x="6001" y="61205"/>
                  <a:pt x="11702" y="50976"/>
                  <a:pt x="17102" y="38922"/>
                </a:cubicBezTo>
                <a:cubicBezTo>
                  <a:pt x="22503" y="26867"/>
                  <a:pt x="26803" y="14205"/>
                  <a:pt x="30004" y="934"/>
                </a:cubicBezTo>
                <a:close/>
                <a:moveTo>
                  <a:pt x="62941" y="867"/>
                </a:moveTo>
                <a:lnTo>
                  <a:pt x="84277" y="2881"/>
                </a:lnTo>
                <a:cubicBezTo>
                  <a:pt x="84097" y="3960"/>
                  <a:pt x="83624" y="4811"/>
                  <a:pt x="82860" y="5434"/>
                </a:cubicBezTo>
                <a:cubicBezTo>
                  <a:pt x="82097" y="6056"/>
                  <a:pt x="80924" y="6468"/>
                  <a:pt x="79343" y="6668"/>
                </a:cubicBezTo>
                <a:cubicBezTo>
                  <a:pt x="79285" y="12396"/>
                  <a:pt x="79235" y="17941"/>
                  <a:pt x="79193" y="23303"/>
                </a:cubicBezTo>
                <a:cubicBezTo>
                  <a:pt x="79152" y="28665"/>
                  <a:pt x="79068" y="33877"/>
                  <a:pt x="78943" y="38938"/>
                </a:cubicBezTo>
                <a:lnTo>
                  <a:pt x="102280" y="38938"/>
                </a:lnTo>
                <a:lnTo>
                  <a:pt x="110681" y="27870"/>
                </a:lnTo>
                <a:cubicBezTo>
                  <a:pt x="110762" y="27930"/>
                  <a:pt x="111651" y="28640"/>
                  <a:pt x="113350" y="29999"/>
                </a:cubicBezTo>
                <a:cubicBezTo>
                  <a:pt x="115049" y="31358"/>
                  <a:pt x="117070" y="33006"/>
                  <a:pt x="119413" y="34943"/>
                </a:cubicBezTo>
                <a:cubicBezTo>
                  <a:pt x="121756" y="36880"/>
                  <a:pt x="123935" y="38745"/>
                  <a:pt x="125949" y="40539"/>
                </a:cubicBezTo>
                <a:cubicBezTo>
                  <a:pt x="125744" y="41269"/>
                  <a:pt x="125321" y="41808"/>
                  <a:pt x="124681" y="42155"/>
                </a:cubicBezTo>
                <a:cubicBezTo>
                  <a:pt x="124040" y="42503"/>
                  <a:pt x="123214" y="42675"/>
                  <a:pt x="122202" y="42672"/>
                </a:cubicBezTo>
                <a:lnTo>
                  <a:pt x="94945" y="42672"/>
                </a:lnTo>
                <a:lnTo>
                  <a:pt x="94945" y="44806"/>
                </a:lnTo>
                <a:lnTo>
                  <a:pt x="94945" y="104680"/>
                </a:lnTo>
                <a:cubicBezTo>
                  <a:pt x="94901" y="105736"/>
                  <a:pt x="95123" y="106491"/>
                  <a:pt x="95612" y="106947"/>
                </a:cubicBezTo>
                <a:cubicBezTo>
                  <a:pt x="96101" y="107402"/>
                  <a:pt x="97123" y="107625"/>
                  <a:pt x="98679" y="107614"/>
                </a:cubicBezTo>
                <a:lnTo>
                  <a:pt x="105880" y="107614"/>
                </a:lnTo>
                <a:cubicBezTo>
                  <a:pt x="107291" y="107616"/>
                  <a:pt x="108569" y="107611"/>
                  <a:pt x="109714" y="107597"/>
                </a:cubicBezTo>
                <a:cubicBezTo>
                  <a:pt x="110858" y="107583"/>
                  <a:pt x="111803" y="107544"/>
                  <a:pt x="112548" y="107480"/>
                </a:cubicBezTo>
                <a:cubicBezTo>
                  <a:pt x="113142" y="107436"/>
                  <a:pt x="113653" y="107291"/>
                  <a:pt x="114081" y="107047"/>
                </a:cubicBezTo>
                <a:cubicBezTo>
                  <a:pt x="114509" y="106802"/>
                  <a:pt x="114887" y="106325"/>
                  <a:pt x="115215" y="105613"/>
                </a:cubicBezTo>
                <a:cubicBezTo>
                  <a:pt x="115898" y="104291"/>
                  <a:pt x="116731" y="101868"/>
                  <a:pt x="117715" y="98346"/>
                </a:cubicBezTo>
                <a:cubicBezTo>
                  <a:pt x="118698" y="94823"/>
                  <a:pt x="119732" y="90934"/>
                  <a:pt x="120815" y="86678"/>
                </a:cubicBezTo>
                <a:lnTo>
                  <a:pt x="122341" y="86678"/>
                </a:lnTo>
                <a:lnTo>
                  <a:pt x="122749" y="106680"/>
                </a:lnTo>
                <a:cubicBezTo>
                  <a:pt x="124635" y="107464"/>
                  <a:pt x="125897" y="108364"/>
                  <a:pt x="126533" y="109380"/>
                </a:cubicBezTo>
                <a:cubicBezTo>
                  <a:pt x="127169" y="110397"/>
                  <a:pt x="127463" y="111631"/>
                  <a:pt x="127416" y="113081"/>
                </a:cubicBezTo>
                <a:cubicBezTo>
                  <a:pt x="127578" y="116015"/>
                  <a:pt x="125985" y="118215"/>
                  <a:pt x="122637" y="119682"/>
                </a:cubicBezTo>
                <a:cubicBezTo>
                  <a:pt x="119290" y="121149"/>
                  <a:pt x="113215" y="121882"/>
                  <a:pt x="104413" y="121882"/>
                </a:cubicBezTo>
                <a:lnTo>
                  <a:pt x="94545" y="121882"/>
                </a:lnTo>
                <a:cubicBezTo>
                  <a:pt x="88695" y="121971"/>
                  <a:pt x="84794" y="121060"/>
                  <a:pt x="82844" y="119148"/>
                </a:cubicBezTo>
                <a:cubicBezTo>
                  <a:pt x="80894" y="117237"/>
                  <a:pt x="79993" y="113792"/>
                  <a:pt x="80143" y="108814"/>
                </a:cubicBezTo>
                <a:lnTo>
                  <a:pt x="80143" y="42672"/>
                </a:lnTo>
                <a:lnTo>
                  <a:pt x="78810" y="42672"/>
                </a:lnTo>
                <a:cubicBezTo>
                  <a:pt x="78505" y="54807"/>
                  <a:pt x="77219" y="66008"/>
                  <a:pt x="74953" y="76276"/>
                </a:cubicBezTo>
                <a:cubicBezTo>
                  <a:pt x="72687" y="86544"/>
                  <a:pt x="68605" y="95879"/>
                  <a:pt x="62709" y="104280"/>
                </a:cubicBezTo>
                <a:cubicBezTo>
                  <a:pt x="56813" y="112681"/>
                  <a:pt x="48267" y="120148"/>
                  <a:pt x="37071" y="126683"/>
                </a:cubicBezTo>
                <a:lnTo>
                  <a:pt x="35605" y="124682"/>
                </a:lnTo>
                <a:cubicBezTo>
                  <a:pt x="42896" y="117494"/>
                  <a:pt x="48479" y="109705"/>
                  <a:pt x="52352" y="101316"/>
                </a:cubicBezTo>
                <a:cubicBezTo>
                  <a:pt x="56226" y="92928"/>
                  <a:pt x="58914" y="83865"/>
                  <a:pt x="60418" y="74128"/>
                </a:cubicBezTo>
                <a:cubicBezTo>
                  <a:pt x="61921" y="64391"/>
                  <a:pt x="62762" y="53906"/>
                  <a:pt x="62941" y="42672"/>
                </a:cubicBezTo>
                <a:lnTo>
                  <a:pt x="42139" y="42672"/>
                </a:lnTo>
                <a:lnTo>
                  <a:pt x="41072" y="38938"/>
                </a:lnTo>
                <a:lnTo>
                  <a:pt x="62941" y="38938"/>
                </a:lnTo>
                <a:cubicBezTo>
                  <a:pt x="63000" y="33014"/>
                  <a:pt x="63016" y="26894"/>
                  <a:pt x="62991" y="20578"/>
                </a:cubicBezTo>
                <a:cubicBezTo>
                  <a:pt x="62966" y="14262"/>
                  <a:pt x="62950" y="7691"/>
                  <a:pt x="62941" y="867"/>
                </a:cubicBezTo>
                <a:close/>
                <a:moveTo>
                  <a:pt x="856012" y="734"/>
                </a:moveTo>
                <a:lnTo>
                  <a:pt x="874681" y="2480"/>
                </a:lnTo>
                <a:cubicBezTo>
                  <a:pt x="874581" y="3363"/>
                  <a:pt x="874214" y="4102"/>
                  <a:pt x="873581" y="4698"/>
                </a:cubicBezTo>
                <a:cubicBezTo>
                  <a:pt x="872947" y="5293"/>
                  <a:pt x="871847" y="5727"/>
                  <a:pt x="870280" y="6001"/>
                </a:cubicBezTo>
                <a:lnTo>
                  <a:pt x="870280" y="22136"/>
                </a:lnTo>
                <a:lnTo>
                  <a:pt x="872147" y="22136"/>
                </a:lnTo>
                <a:lnTo>
                  <a:pt x="879081" y="12535"/>
                </a:lnTo>
                <a:cubicBezTo>
                  <a:pt x="879301" y="12688"/>
                  <a:pt x="880762" y="13882"/>
                  <a:pt x="883465" y="16119"/>
                </a:cubicBezTo>
                <a:cubicBezTo>
                  <a:pt x="886168" y="18355"/>
                  <a:pt x="888797" y="20717"/>
                  <a:pt x="891350" y="23203"/>
                </a:cubicBezTo>
                <a:lnTo>
                  <a:pt x="890950" y="21736"/>
                </a:lnTo>
                <a:lnTo>
                  <a:pt x="910152" y="21736"/>
                </a:lnTo>
                <a:lnTo>
                  <a:pt x="910152" y="1000"/>
                </a:lnTo>
                <a:lnTo>
                  <a:pt x="929888" y="2746"/>
                </a:lnTo>
                <a:cubicBezTo>
                  <a:pt x="929791" y="3699"/>
                  <a:pt x="929385" y="4499"/>
                  <a:pt x="928671" y="5148"/>
                </a:cubicBezTo>
                <a:cubicBezTo>
                  <a:pt x="927957" y="5796"/>
                  <a:pt x="926718" y="6258"/>
                  <a:pt x="924954" y="6534"/>
                </a:cubicBezTo>
                <a:lnTo>
                  <a:pt x="924954" y="21736"/>
                </a:lnTo>
                <a:lnTo>
                  <a:pt x="932155" y="21736"/>
                </a:lnTo>
                <a:lnTo>
                  <a:pt x="939622" y="12002"/>
                </a:lnTo>
                <a:cubicBezTo>
                  <a:pt x="939694" y="12054"/>
                  <a:pt x="940469" y="12690"/>
                  <a:pt x="941949" y="13908"/>
                </a:cubicBezTo>
                <a:cubicBezTo>
                  <a:pt x="943428" y="15126"/>
                  <a:pt x="945181" y="16611"/>
                  <a:pt x="947209" y="18363"/>
                </a:cubicBezTo>
                <a:cubicBezTo>
                  <a:pt x="949236" y="20115"/>
                  <a:pt x="951108" y="21817"/>
                  <a:pt x="952824" y="23470"/>
                </a:cubicBezTo>
                <a:cubicBezTo>
                  <a:pt x="952674" y="24200"/>
                  <a:pt x="952274" y="24739"/>
                  <a:pt x="951624" y="25087"/>
                </a:cubicBezTo>
                <a:cubicBezTo>
                  <a:pt x="950974" y="25434"/>
                  <a:pt x="950174" y="25606"/>
                  <a:pt x="949224" y="25603"/>
                </a:cubicBezTo>
                <a:lnTo>
                  <a:pt x="927621" y="25603"/>
                </a:lnTo>
                <a:cubicBezTo>
                  <a:pt x="930852" y="31179"/>
                  <a:pt x="934958" y="35996"/>
                  <a:pt x="939939" y="40055"/>
                </a:cubicBezTo>
                <a:cubicBezTo>
                  <a:pt x="944920" y="44114"/>
                  <a:pt x="950193" y="47164"/>
                  <a:pt x="955758" y="49206"/>
                </a:cubicBezTo>
                <a:lnTo>
                  <a:pt x="955491" y="50673"/>
                </a:lnTo>
                <a:cubicBezTo>
                  <a:pt x="952810" y="51345"/>
                  <a:pt x="950538" y="52801"/>
                  <a:pt x="948673" y="55040"/>
                </a:cubicBezTo>
                <a:cubicBezTo>
                  <a:pt x="946809" y="57279"/>
                  <a:pt x="945437" y="60269"/>
                  <a:pt x="944556" y="64008"/>
                </a:cubicBezTo>
                <a:cubicBezTo>
                  <a:pt x="939781" y="59808"/>
                  <a:pt x="935797" y="54607"/>
                  <a:pt x="932605" y="48406"/>
                </a:cubicBezTo>
                <a:cubicBezTo>
                  <a:pt x="929413" y="42205"/>
                  <a:pt x="926862" y="35004"/>
                  <a:pt x="924954" y="26803"/>
                </a:cubicBezTo>
                <a:lnTo>
                  <a:pt x="924954" y="62675"/>
                </a:lnTo>
                <a:cubicBezTo>
                  <a:pt x="924798" y="63425"/>
                  <a:pt x="923476" y="64258"/>
                  <a:pt x="920987" y="65175"/>
                </a:cubicBezTo>
                <a:cubicBezTo>
                  <a:pt x="918497" y="66092"/>
                  <a:pt x="915775" y="66592"/>
                  <a:pt x="912819" y="66675"/>
                </a:cubicBezTo>
                <a:lnTo>
                  <a:pt x="910152" y="66675"/>
                </a:lnTo>
                <a:lnTo>
                  <a:pt x="910152" y="43472"/>
                </a:lnTo>
                <a:cubicBezTo>
                  <a:pt x="903084" y="50562"/>
                  <a:pt x="894283" y="56518"/>
                  <a:pt x="883749" y="61341"/>
                </a:cubicBezTo>
                <a:lnTo>
                  <a:pt x="882682" y="59474"/>
                </a:lnTo>
                <a:cubicBezTo>
                  <a:pt x="888210" y="55096"/>
                  <a:pt x="892889" y="50017"/>
                  <a:pt x="896717" y="44239"/>
                </a:cubicBezTo>
                <a:cubicBezTo>
                  <a:pt x="900545" y="38460"/>
                  <a:pt x="903557" y="32249"/>
                  <a:pt x="905751" y="25603"/>
                </a:cubicBezTo>
                <a:lnTo>
                  <a:pt x="892016" y="25603"/>
                </a:lnTo>
                <a:lnTo>
                  <a:pt x="891616" y="24403"/>
                </a:lnTo>
                <a:cubicBezTo>
                  <a:pt x="891402" y="24873"/>
                  <a:pt x="890997" y="25234"/>
                  <a:pt x="890400" y="25487"/>
                </a:cubicBezTo>
                <a:cubicBezTo>
                  <a:pt x="889802" y="25739"/>
                  <a:pt x="889097" y="25867"/>
                  <a:pt x="888283" y="25870"/>
                </a:cubicBezTo>
                <a:lnTo>
                  <a:pt x="870280" y="25870"/>
                </a:lnTo>
                <a:lnTo>
                  <a:pt x="870280" y="31204"/>
                </a:lnTo>
                <a:cubicBezTo>
                  <a:pt x="877747" y="32266"/>
                  <a:pt x="882983" y="34117"/>
                  <a:pt x="885989" y="36757"/>
                </a:cubicBezTo>
                <a:cubicBezTo>
                  <a:pt x="888994" y="39396"/>
                  <a:pt x="890376" y="42052"/>
                  <a:pt x="890133" y="44722"/>
                </a:cubicBezTo>
                <a:cubicBezTo>
                  <a:pt x="889890" y="47393"/>
                  <a:pt x="888630" y="49307"/>
                  <a:pt x="886351" y="50463"/>
                </a:cubicBezTo>
                <a:cubicBezTo>
                  <a:pt x="884073" y="51619"/>
                  <a:pt x="881383" y="51244"/>
                  <a:pt x="878281" y="49340"/>
                </a:cubicBezTo>
                <a:cubicBezTo>
                  <a:pt x="877773" y="46828"/>
                  <a:pt x="876789" y="44283"/>
                  <a:pt x="875331" y="41705"/>
                </a:cubicBezTo>
                <a:cubicBezTo>
                  <a:pt x="873872" y="39127"/>
                  <a:pt x="872189" y="36782"/>
                  <a:pt x="870280" y="34671"/>
                </a:cubicBezTo>
                <a:lnTo>
                  <a:pt x="870280" y="62808"/>
                </a:lnTo>
                <a:cubicBezTo>
                  <a:pt x="870133" y="63558"/>
                  <a:pt x="868861" y="64391"/>
                  <a:pt x="866463" y="65308"/>
                </a:cubicBezTo>
                <a:cubicBezTo>
                  <a:pt x="864066" y="66225"/>
                  <a:pt x="861426" y="66725"/>
                  <a:pt x="858546" y="66808"/>
                </a:cubicBezTo>
                <a:lnTo>
                  <a:pt x="856012" y="66808"/>
                </a:lnTo>
                <a:lnTo>
                  <a:pt x="856012" y="44406"/>
                </a:lnTo>
                <a:cubicBezTo>
                  <a:pt x="852731" y="48406"/>
                  <a:pt x="848992" y="52140"/>
                  <a:pt x="844794" y="55607"/>
                </a:cubicBezTo>
                <a:cubicBezTo>
                  <a:pt x="840596" y="59074"/>
                  <a:pt x="836023" y="62275"/>
                  <a:pt x="831075" y="65208"/>
                </a:cubicBezTo>
                <a:lnTo>
                  <a:pt x="829609" y="63341"/>
                </a:lnTo>
                <a:cubicBezTo>
                  <a:pt x="834618" y="58338"/>
                  <a:pt x="838901" y="52609"/>
                  <a:pt x="842460" y="46156"/>
                </a:cubicBezTo>
                <a:cubicBezTo>
                  <a:pt x="846019" y="39702"/>
                  <a:pt x="848803" y="32940"/>
                  <a:pt x="850811" y="25870"/>
                </a:cubicBezTo>
                <a:lnTo>
                  <a:pt x="833476" y="25870"/>
                </a:lnTo>
                <a:lnTo>
                  <a:pt x="832409" y="22136"/>
                </a:lnTo>
                <a:lnTo>
                  <a:pt x="856012" y="22136"/>
                </a:lnTo>
                <a:close/>
                <a:moveTo>
                  <a:pt x="987362" y="534"/>
                </a:moveTo>
                <a:lnTo>
                  <a:pt x="1006831" y="2534"/>
                </a:lnTo>
                <a:cubicBezTo>
                  <a:pt x="1006675" y="3339"/>
                  <a:pt x="1006286" y="4028"/>
                  <a:pt x="1005664" y="4601"/>
                </a:cubicBezTo>
                <a:cubicBezTo>
                  <a:pt x="1005042" y="5173"/>
                  <a:pt x="1003919" y="5595"/>
                  <a:pt x="1002297" y="5868"/>
                </a:cubicBezTo>
                <a:lnTo>
                  <a:pt x="1002297" y="23470"/>
                </a:lnTo>
                <a:lnTo>
                  <a:pt x="1004830" y="23470"/>
                </a:lnTo>
                <a:lnTo>
                  <a:pt x="1012031" y="12802"/>
                </a:lnTo>
                <a:cubicBezTo>
                  <a:pt x="1012105" y="12862"/>
                  <a:pt x="1012892" y="13557"/>
                  <a:pt x="1014392" y="14886"/>
                </a:cubicBezTo>
                <a:cubicBezTo>
                  <a:pt x="1015893" y="16215"/>
                  <a:pt x="1017667" y="17819"/>
                  <a:pt x="1019716" y="19696"/>
                </a:cubicBezTo>
                <a:cubicBezTo>
                  <a:pt x="1021765" y="21574"/>
                  <a:pt x="1023648" y="23365"/>
                  <a:pt x="1025366" y="25070"/>
                </a:cubicBezTo>
                <a:cubicBezTo>
                  <a:pt x="1025158" y="25801"/>
                  <a:pt x="1024741" y="26340"/>
                  <a:pt x="1024116" y="26687"/>
                </a:cubicBezTo>
                <a:cubicBezTo>
                  <a:pt x="1023491" y="27034"/>
                  <a:pt x="1022708" y="27206"/>
                  <a:pt x="1021766" y="27204"/>
                </a:cubicBezTo>
                <a:lnTo>
                  <a:pt x="1002297" y="27204"/>
                </a:lnTo>
                <a:lnTo>
                  <a:pt x="1002297" y="37206"/>
                </a:lnTo>
                <a:cubicBezTo>
                  <a:pt x="1010214" y="39237"/>
                  <a:pt x="1015690" y="41901"/>
                  <a:pt x="1018726" y="45199"/>
                </a:cubicBezTo>
                <a:cubicBezTo>
                  <a:pt x="1021761" y="48497"/>
                  <a:pt x="1023058" y="51645"/>
                  <a:pt x="1022616" y="54643"/>
                </a:cubicBezTo>
                <a:cubicBezTo>
                  <a:pt x="1022174" y="57641"/>
                  <a:pt x="1020695" y="59705"/>
                  <a:pt x="1018180" y="60836"/>
                </a:cubicBezTo>
                <a:cubicBezTo>
                  <a:pt x="1015665" y="61967"/>
                  <a:pt x="1012815" y="61381"/>
                  <a:pt x="1009631" y="59077"/>
                </a:cubicBezTo>
                <a:cubicBezTo>
                  <a:pt x="1009325" y="55902"/>
                  <a:pt x="1008503" y="52751"/>
                  <a:pt x="1007164" y="49625"/>
                </a:cubicBezTo>
                <a:cubicBezTo>
                  <a:pt x="1005825" y="46499"/>
                  <a:pt x="1004203" y="43649"/>
                  <a:pt x="1002297" y="41073"/>
                </a:cubicBezTo>
                <a:lnTo>
                  <a:pt x="1002297" y="77081"/>
                </a:lnTo>
                <a:cubicBezTo>
                  <a:pt x="1002141" y="77912"/>
                  <a:pt x="1000819" y="78851"/>
                  <a:pt x="998330" y="79899"/>
                </a:cubicBezTo>
                <a:cubicBezTo>
                  <a:pt x="995840" y="80946"/>
                  <a:pt x="993118" y="81519"/>
                  <a:pt x="990162" y="81616"/>
                </a:cubicBezTo>
                <a:lnTo>
                  <a:pt x="987362" y="81616"/>
                </a:lnTo>
                <a:lnTo>
                  <a:pt x="987362" y="53209"/>
                </a:lnTo>
                <a:cubicBezTo>
                  <a:pt x="984217" y="57682"/>
                  <a:pt x="980639" y="61872"/>
                  <a:pt x="976627" y="65779"/>
                </a:cubicBezTo>
                <a:cubicBezTo>
                  <a:pt x="972615" y="69685"/>
                  <a:pt x="968237" y="73275"/>
                  <a:pt x="963492" y="76548"/>
                </a:cubicBezTo>
                <a:lnTo>
                  <a:pt x="962025" y="74948"/>
                </a:lnTo>
                <a:cubicBezTo>
                  <a:pt x="967162" y="68557"/>
                  <a:pt x="971490" y="61200"/>
                  <a:pt x="975010" y="52876"/>
                </a:cubicBezTo>
                <a:cubicBezTo>
                  <a:pt x="978530" y="44552"/>
                  <a:pt x="981225" y="35994"/>
                  <a:pt x="983094" y="27204"/>
                </a:cubicBezTo>
                <a:lnTo>
                  <a:pt x="965092" y="27204"/>
                </a:lnTo>
                <a:lnTo>
                  <a:pt x="964025" y="23470"/>
                </a:lnTo>
                <a:lnTo>
                  <a:pt x="987362" y="23470"/>
                </a:lnTo>
                <a:close/>
                <a:moveTo>
                  <a:pt x="227762" y="400"/>
                </a:moveTo>
                <a:lnTo>
                  <a:pt x="241897" y="14802"/>
                </a:lnTo>
                <a:cubicBezTo>
                  <a:pt x="241152" y="15477"/>
                  <a:pt x="240041" y="15794"/>
                  <a:pt x="238563" y="15752"/>
                </a:cubicBezTo>
                <a:cubicBezTo>
                  <a:pt x="237085" y="15710"/>
                  <a:pt x="235307" y="15260"/>
                  <a:pt x="233229" y="14402"/>
                </a:cubicBezTo>
                <a:cubicBezTo>
                  <a:pt x="229084" y="15002"/>
                  <a:pt x="224606" y="15569"/>
                  <a:pt x="219794" y="16102"/>
                </a:cubicBezTo>
                <a:cubicBezTo>
                  <a:pt x="214983" y="16636"/>
                  <a:pt x="209904" y="17136"/>
                  <a:pt x="204559" y="17602"/>
                </a:cubicBezTo>
                <a:lnTo>
                  <a:pt x="204559" y="31071"/>
                </a:lnTo>
                <a:lnTo>
                  <a:pt x="234163" y="31071"/>
                </a:lnTo>
                <a:lnTo>
                  <a:pt x="242430" y="20803"/>
                </a:lnTo>
                <a:cubicBezTo>
                  <a:pt x="242510" y="20858"/>
                  <a:pt x="243388" y="21518"/>
                  <a:pt x="245063" y="22783"/>
                </a:cubicBezTo>
                <a:cubicBezTo>
                  <a:pt x="246738" y="24048"/>
                  <a:pt x="248732" y="25588"/>
                  <a:pt x="251044" y="27401"/>
                </a:cubicBezTo>
                <a:cubicBezTo>
                  <a:pt x="253356" y="29214"/>
                  <a:pt x="255508" y="30971"/>
                  <a:pt x="257499" y="32671"/>
                </a:cubicBezTo>
                <a:cubicBezTo>
                  <a:pt x="257352" y="33402"/>
                  <a:pt x="256946" y="33940"/>
                  <a:pt x="256282" y="34288"/>
                </a:cubicBezTo>
                <a:cubicBezTo>
                  <a:pt x="255618" y="34635"/>
                  <a:pt x="254779" y="34807"/>
                  <a:pt x="253765" y="34804"/>
                </a:cubicBezTo>
                <a:lnTo>
                  <a:pt x="209760" y="34804"/>
                </a:lnTo>
                <a:cubicBezTo>
                  <a:pt x="213699" y="38188"/>
                  <a:pt x="218444" y="41171"/>
                  <a:pt x="223994" y="43754"/>
                </a:cubicBezTo>
                <a:cubicBezTo>
                  <a:pt x="229543" y="46337"/>
                  <a:pt x="235463" y="48490"/>
                  <a:pt x="241754" y="50214"/>
                </a:cubicBezTo>
                <a:cubicBezTo>
                  <a:pt x="248044" y="51937"/>
                  <a:pt x="254271" y="53202"/>
                  <a:pt x="260433" y="54007"/>
                </a:cubicBezTo>
                <a:lnTo>
                  <a:pt x="260299" y="55474"/>
                </a:lnTo>
                <a:cubicBezTo>
                  <a:pt x="257343" y="56299"/>
                  <a:pt x="254854" y="57916"/>
                  <a:pt x="252832" y="60324"/>
                </a:cubicBezTo>
                <a:cubicBezTo>
                  <a:pt x="250809" y="62733"/>
                  <a:pt x="249387" y="65783"/>
                  <a:pt x="248565" y="69475"/>
                </a:cubicBezTo>
                <a:cubicBezTo>
                  <a:pt x="238944" y="66206"/>
                  <a:pt x="230548" y="61677"/>
                  <a:pt x="223378" y="55890"/>
                </a:cubicBezTo>
                <a:cubicBezTo>
                  <a:pt x="216208" y="50104"/>
                  <a:pt x="210379" y="43075"/>
                  <a:pt x="205893" y="34804"/>
                </a:cubicBezTo>
                <a:lnTo>
                  <a:pt x="204559" y="34804"/>
                </a:lnTo>
                <a:lnTo>
                  <a:pt x="204559" y="61208"/>
                </a:lnTo>
                <a:cubicBezTo>
                  <a:pt x="204462" y="61638"/>
                  <a:pt x="203289" y="62277"/>
                  <a:pt x="201042" y="63125"/>
                </a:cubicBezTo>
                <a:cubicBezTo>
                  <a:pt x="198795" y="63972"/>
                  <a:pt x="195655" y="64444"/>
                  <a:pt x="191624" y="64542"/>
                </a:cubicBezTo>
                <a:lnTo>
                  <a:pt x="188824" y="64542"/>
                </a:lnTo>
                <a:lnTo>
                  <a:pt x="188824" y="43739"/>
                </a:lnTo>
                <a:cubicBezTo>
                  <a:pt x="182103" y="50020"/>
                  <a:pt x="174141" y="55560"/>
                  <a:pt x="164937" y="60358"/>
                </a:cubicBezTo>
                <a:cubicBezTo>
                  <a:pt x="155733" y="65155"/>
                  <a:pt x="145604" y="69128"/>
                  <a:pt x="134550" y="72276"/>
                </a:cubicBezTo>
                <a:lnTo>
                  <a:pt x="133483" y="70542"/>
                </a:lnTo>
                <a:cubicBezTo>
                  <a:pt x="142696" y="66119"/>
                  <a:pt x="151041" y="60797"/>
                  <a:pt x="158520" y="54574"/>
                </a:cubicBezTo>
                <a:cubicBezTo>
                  <a:pt x="165999" y="48351"/>
                  <a:pt x="172144" y="41761"/>
                  <a:pt x="176956" y="34804"/>
                </a:cubicBezTo>
                <a:lnTo>
                  <a:pt x="137617" y="34804"/>
                </a:lnTo>
                <a:lnTo>
                  <a:pt x="136551" y="31071"/>
                </a:lnTo>
                <a:lnTo>
                  <a:pt x="188824" y="31071"/>
                </a:lnTo>
                <a:lnTo>
                  <a:pt x="188824" y="18669"/>
                </a:lnTo>
                <a:cubicBezTo>
                  <a:pt x="181659" y="19075"/>
                  <a:pt x="174486" y="19364"/>
                  <a:pt x="167304" y="19536"/>
                </a:cubicBezTo>
                <a:cubicBezTo>
                  <a:pt x="160123" y="19708"/>
                  <a:pt x="153116" y="19730"/>
                  <a:pt x="146285" y="19603"/>
                </a:cubicBezTo>
                <a:lnTo>
                  <a:pt x="145885" y="17469"/>
                </a:lnTo>
                <a:cubicBezTo>
                  <a:pt x="155329" y="16327"/>
                  <a:pt x="165171" y="14832"/>
                  <a:pt x="175410" y="12984"/>
                </a:cubicBezTo>
                <a:cubicBezTo>
                  <a:pt x="185649" y="11136"/>
                  <a:pt x="195362" y="9118"/>
                  <a:pt x="204549" y="6929"/>
                </a:cubicBezTo>
                <a:cubicBezTo>
                  <a:pt x="213736" y="4741"/>
                  <a:pt x="221474" y="2564"/>
                  <a:pt x="227762" y="400"/>
                </a:cubicBezTo>
                <a:close/>
                <a:moveTo>
                  <a:pt x="288036" y="0"/>
                </a:moveTo>
                <a:lnTo>
                  <a:pt x="308439" y="5868"/>
                </a:lnTo>
                <a:cubicBezTo>
                  <a:pt x="308264" y="6737"/>
                  <a:pt x="307780" y="7432"/>
                  <a:pt x="306988" y="7951"/>
                </a:cubicBezTo>
                <a:cubicBezTo>
                  <a:pt x="306197" y="8471"/>
                  <a:pt x="304947" y="8798"/>
                  <a:pt x="303238" y="8935"/>
                </a:cubicBezTo>
                <a:lnTo>
                  <a:pt x="303105" y="9468"/>
                </a:lnTo>
                <a:cubicBezTo>
                  <a:pt x="310827" y="13078"/>
                  <a:pt x="316193" y="16934"/>
                  <a:pt x="319205" y="21034"/>
                </a:cubicBezTo>
                <a:cubicBezTo>
                  <a:pt x="322216" y="25134"/>
                  <a:pt x="323544" y="28819"/>
                  <a:pt x="323190" y="32087"/>
                </a:cubicBezTo>
                <a:cubicBezTo>
                  <a:pt x="322837" y="35356"/>
                  <a:pt x="321473" y="37549"/>
                  <a:pt x="319101" y="38665"/>
                </a:cubicBezTo>
                <a:cubicBezTo>
                  <a:pt x="316728" y="39782"/>
                  <a:pt x="314018" y="39162"/>
                  <a:pt x="310972" y="36805"/>
                </a:cubicBezTo>
                <a:cubicBezTo>
                  <a:pt x="310439" y="32810"/>
                  <a:pt x="309305" y="28731"/>
                  <a:pt x="307572" y="24570"/>
                </a:cubicBezTo>
                <a:cubicBezTo>
                  <a:pt x="305838" y="20408"/>
                  <a:pt x="303905" y="16530"/>
                  <a:pt x="301771" y="12935"/>
                </a:cubicBezTo>
                <a:cubicBezTo>
                  <a:pt x="300293" y="16686"/>
                  <a:pt x="298549" y="20519"/>
                  <a:pt x="296537" y="24437"/>
                </a:cubicBezTo>
                <a:cubicBezTo>
                  <a:pt x="294526" y="28354"/>
                  <a:pt x="292314" y="32254"/>
                  <a:pt x="289903" y="36138"/>
                </a:cubicBezTo>
                <a:lnTo>
                  <a:pt x="290170" y="36005"/>
                </a:lnTo>
                <a:cubicBezTo>
                  <a:pt x="297867" y="38462"/>
                  <a:pt x="303000" y="41374"/>
                  <a:pt x="305567" y="44741"/>
                </a:cubicBezTo>
                <a:cubicBezTo>
                  <a:pt x="308135" y="48109"/>
                  <a:pt x="308959" y="51192"/>
                  <a:pt x="308039" y="53990"/>
                </a:cubicBezTo>
                <a:cubicBezTo>
                  <a:pt x="307118" y="56789"/>
                  <a:pt x="305275" y="58563"/>
                  <a:pt x="302509" y="59314"/>
                </a:cubicBezTo>
                <a:cubicBezTo>
                  <a:pt x="299742" y="60064"/>
                  <a:pt x="296874" y="59051"/>
                  <a:pt x="293904" y="56274"/>
                </a:cubicBezTo>
                <a:cubicBezTo>
                  <a:pt x="294117" y="52948"/>
                  <a:pt x="293756" y="49598"/>
                  <a:pt x="292820" y="46223"/>
                </a:cubicBezTo>
                <a:cubicBezTo>
                  <a:pt x="291884" y="42847"/>
                  <a:pt x="290689" y="39797"/>
                  <a:pt x="289236" y="37071"/>
                </a:cubicBezTo>
                <a:cubicBezTo>
                  <a:pt x="286169" y="41772"/>
                  <a:pt x="282835" y="46239"/>
                  <a:pt x="279235" y="50473"/>
                </a:cubicBezTo>
                <a:cubicBezTo>
                  <a:pt x="275635" y="54707"/>
                  <a:pt x="271767" y="58507"/>
                  <a:pt x="267634" y="61875"/>
                </a:cubicBezTo>
                <a:lnTo>
                  <a:pt x="266300" y="60941"/>
                </a:lnTo>
                <a:cubicBezTo>
                  <a:pt x="269880" y="55430"/>
                  <a:pt x="273151" y="49057"/>
                  <a:pt x="276114" y="41823"/>
                </a:cubicBezTo>
                <a:cubicBezTo>
                  <a:pt x="279076" y="34588"/>
                  <a:pt x="281587" y="27287"/>
                  <a:pt x="283645" y="19919"/>
                </a:cubicBezTo>
                <a:cubicBezTo>
                  <a:pt x="285704" y="12551"/>
                  <a:pt x="287168" y="5911"/>
                  <a:pt x="2880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050" b="0" i="0" u="none" strike="noStrike" kern="1200" cap="none" spc="0" normalizeH="0" baseline="0" noProof="0" dirty="0">
              <a:ln>
                <a:noFill/>
              </a:ln>
              <a:solidFill>
                <a:prstClr val="white"/>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1" name="文本框 30"/>
          <p:cNvSpPr txBox="1"/>
          <p:nvPr/>
        </p:nvSpPr>
        <p:spPr>
          <a:xfrm>
            <a:off x="1892516" y="584280"/>
            <a:ext cx="383848" cy="187323"/>
          </a:xfrm>
          <a:custGeom>
            <a:avLst/>
            <a:gdLst/>
            <a:ahLst/>
            <a:cxnLst/>
            <a:rect l="l" t="t" r="r" b="b"/>
            <a:pathLst>
              <a:path w="383848" h="187323">
                <a:moveTo>
                  <a:pt x="293837" y="50106"/>
                </a:moveTo>
                <a:lnTo>
                  <a:pt x="293837" y="94712"/>
                </a:lnTo>
                <a:lnTo>
                  <a:pt x="321135" y="94712"/>
                </a:lnTo>
                <a:lnTo>
                  <a:pt x="324541" y="50106"/>
                </a:lnTo>
                <a:close/>
                <a:moveTo>
                  <a:pt x="326941" y="7301"/>
                </a:moveTo>
                <a:cubicBezTo>
                  <a:pt x="343877" y="7929"/>
                  <a:pt x="356386" y="10673"/>
                  <a:pt x="364468" y="15533"/>
                </a:cubicBezTo>
                <a:cubicBezTo>
                  <a:pt x="372549" y="20393"/>
                  <a:pt x="377201" y="25700"/>
                  <a:pt x="378422" y="31454"/>
                </a:cubicBezTo>
                <a:cubicBezTo>
                  <a:pt x="379644" y="37208"/>
                  <a:pt x="378432" y="41739"/>
                  <a:pt x="374788" y="45049"/>
                </a:cubicBezTo>
                <a:cubicBezTo>
                  <a:pt x="371143" y="48359"/>
                  <a:pt x="366062" y="48778"/>
                  <a:pt x="359545" y="46306"/>
                </a:cubicBezTo>
                <a:cubicBezTo>
                  <a:pt x="355820" y="39438"/>
                  <a:pt x="350769" y="32621"/>
                  <a:pt x="344393" y="25853"/>
                </a:cubicBezTo>
                <a:cubicBezTo>
                  <a:pt x="338017" y="19086"/>
                  <a:pt x="331667" y="13368"/>
                  <a:pt x="325341" y="8701"/>
                </a:cubicBezTo>
                <a:close/>
                <a:moveTo>
                  <a:pt x="41205" y="900"/>
                </a:moveTo>
                <a:lnTo>
                  <a:pt x="75410" y="4100"/>
                </a:lnTo>
                <a:cubicBezTo>
                  <a:pt x="75268" y="5413"/>
                  <a:pt x="74651" y="6538"/>
                  <a:pt x="73559" y="7476"/>
                </a:cubicBezTo>
                <a:cubicBezTo>
                  <a:pt x="72467" y="8413"/>
                  <a:pt x="70551" y="9088"/>
                  <a:pt x="67809" y="9501"/>
                </a:cubicBezTo>
                <a:cubicBezTo>
                  <a:pt x="67033" y="18423"/>
                  <a:pt x="65983" y="27682"/>
                  <a:pt x="64658" y="37279"/>
                </a:cubicBezTo>
                <a:cubicBezTo>
                  <a:pt x="63333" y="46877"/>
                  <a:pt x="61583" y="56686"/>
                  <a:pt x="59408" y="66708"/>
                </a:cubicBezTo>
                <a:cubicBezTo>
                  <a:pt x="71168" y="73285"/>
                  <a:pt x="79163" y="80084"/>
                  <a:pt x="83392" y="87104"/>
                </a:cubicBezTo>
                <a:cubicBezTo>
                  <a:pt x="87620" y="94125"/>
                  <a:pt x="89227" y="100311"/>
                  <a:pt x="88211" y="105663"/>
                </a:cubicBezTo>
                <a:cubicBezTo>
                  <a:pt x="87195" y="111015"/>
                  <a:pt x="84701" y="114476"/>
                  <a:pt x="80729" y="116046"/>
                </a:cubicBezTo>
                <a:cubicBezTo>
                  <a:pt x="76757" y="117616"/>
                  <a:pt x="72450" y="116238"/>
                  <a:pt x="67809" y="111914"/>
                </a:cubicBezTo>
                <a:cubicBezTo>
                  <a:pt x="67917" y="105509"/>
                  <a:pt x="67000" y="98916"/>
                  <a:pt x="65058" y="92136"/>
                </a:cubicBezTo>
                <a:cubicBezTo>
                  <a:pt x="63116" y="85356"/>
                  <a:pt x="60699" y="79014"/>
                  <a:pt x="57807" y="73109"/>
                </a:cubicBezTo>
                <a:cubicBezTo>
                  <a:pt x="53586" y="90219"/>
                  <a:pt x="47177" y="106655"/>
                  <a:pt x="38580" y="122415"/>
                </a:cubicBezTo>
                <a:cubicBezTo>
                  <a:pt x="29983" y="138175"/>
                  <a:pt x="18123" y="152010"/>
                  <a:pt x="3000" y="163920"/>
                </a:cubicBezTo>
                <a:lnTo>
                  <a:pt x="1000" y="162320"/>
                </a:lnTo>
                <a:cubicBezTo>
                  <a:pt x="12079" y="147689"/>
                  <a:pt x="20547" y="131190"/>
                  <a:pt x="26403" y="112825"/>
                </a:cubicBezTo>
                <a:cubicBezTo>
                  <a:pt x="32260" y="94460"/>
                  <a:pt x="36238" y="75606"/>
                  <a:pt x="38338" y="56262"/>
                </a:cubicBezTo>
                <a:cubicBezTo>
                  <a:pt x="40438" y="36919"/>
                  <a:pt x="41394" y="18465"/>
                  <a:pt x="41205" y="900"/>
                </a:cubicBezTo>
                <a:close/>
                <a:moveTo>
                  <a:pt x="107214" y="700"/>
                </a:moveTo>
                <a:lnTo>
                  <a:pt x="139217" y="3500"/>
                </a:lnTo>
                <a:cubicBezTo>
                  <a:pt x="138967" y="4909"/>
                  <a:pt x="138317" y="6092"/>
                  <a:pt x="137267" y="7051"/>
                </a:cubicBezTo>
                <a:cubicBezTo>
                  <a:pt x="136217" y="8009"/>
                  <a:pt x="134467" y="8693"/>
                  <a:pt x="132017" y="9101"/>
                </a:cubicBezTo>
                <a:cubicBezTo>
                  <a:pt x="131837" y="15793"/>
                  <a:pt x="131646" y="22411"/>
                  <a:pt x="131442" y="28953"/>
                </a:cubicBezTo>
                <a:cubicBezTo>
                  <a:pt x="131237" y="35496"/>
                  <a:pt x="130896" y="42013"/>
                  <a:pt x="130416" y="48506"/>
                </a:cubicBezTo>
                <a:cubicBezTo>
                  <a:pt x="133117" y="67058"/>
                  <a:pt x="138617" y="83360"/>
                  <a:pt x="146918" y="97412"/>
                </a:cubicBezTo>
                <a:cubicBezTo>
                  <a:pt x="155219" y="111464"/>
                  <a:pt x="167521" y="122965"/>
                  <a:pt x="183823" y="131916"/>
                </a:cubicBezTo>
                <a:lnTo>
                  <a:pt x="183423" y="134317"/>
                </a:lnTo>
                <a:cubicBezTo>
                  <a:pt x="178502" y="135396"/>
                  <a:pt x="174493" y="137588"/>
                  <a:pt x="171397" y="140892"/>
                </a:cubicBezTo>
                <a:cubicBezTo>
                  <a:pt x="168300" y="144197"/>
                  <a:pt x="166242" y="148739"/>
                  <a:pt x="165221" y="154519"/>
                </a:cubicBezTo>
                <a:cubicBezTo>
                  <a:pt x="167946" y="156624"/>
                  <a:pt x="171146" y="159216"/>
                  <a:pt x="174822" y="162295"/>
                </a:cubicBezTo>
                <a:cubicBezTo>
                  <a:pt x="178497" y="165375"/>
                  <a:pt x="181898" y="168317"/>
                  <a:pt x="185023" y="171121"/>
                </a:cubicBezTo>
                <a:cubicBezTo>
                  <a:pt x="184790" y="172217"/>
                  <a:pt x="184156" y="173026"/>
                  <a:pt x="183123" y="173547"/>
                </a:cubicBezTo>
                <a:cubicBezTo>
                  <a:pt x="182090" y="174067"/>
                  <a:pt x="180856" y="174326"/>
                  <a:pt x="179423" y="174322"/>
                </a:cubicBezTo>
                <a:lnTo>
                  <a:pt x="1600" y="174322"/>
                </a:lnTo>
                <a:lnTo>
                  <a:pt x="0" y="168721"/>
                </a:lnTo>
                <a:lnTo>
                  <a:pt x="146818" y="168721"/>
                </a:lnTo>
                <a:lnTo>
                  <a:pt x="160020" y="151119"/>
                </a:lnTo>
                <a:cubicBezTo>
                  <a:pt x="150723" y="141559"/>
                  <a:pt x="143564" y="129724"/>
                  <a:pt x="138542" y="115614"/>
                </a:cubicBezTo>
                <a:cubicBezTo>
                  <a:pt x="133521" y="101504"/>
                  <a:pt x="130012" y="86069"/>
                  <a:pt x="128016" y="69308"/>
                </a:cubicBezTo>
                <a:cubicBezTo>
                  <a:pt x="126091" y="81874"/>
                  <a:pt x="122540" y="93925"/>
                  <a:pt x="117363" y="105461"/>
                </a:cubicBezTo>
                <a:cubicBezTo>
                  <a:pt x="112186" y="116997"/>
                  <a:pt x="104530" y="127833"/>
                  <a:pt x="94397" y="137969"/>
                </a:cubicBezTo>
                <a:cubicBezTo>
                  <a:pt x="84264" y="148105"/>
                  <a:pt x="70800" y="157355"/>
                  <a:pt x="54007" y="165721"/>
                </a:cubicBezTo>
                <a:lnTo>
                  <a:pt x="51807" y="162720"/>
                </a:lnTo>
                <a:cubicBezTo>
                  <a:pt x="65995" y="151505"/>
                  <a:pt x="76935" y="139644"/>
                  <a:pt x="84626" y="127138"/>
                </a:cubicBezTo>
                <a:cubicBezTo>
                  <a:pt x="92317" y="114631"/>
                  <a:pt x="97738" y="101564"/>
                  <a:pt x="100888" y="87936"/>
                </a:cubicBezTo>
                <a:cubicBezTo>
                  <a:pt x="104038" y="74308"/>
                  <a:pt x="105895" y="60203"/>
                  <a:pt x="106460" y="45621"/>
                </a:cubicBezTo>
                <a:cubicBezTo>
                  <a:pt x="107025" y="31040"/>
                  <a:pt x="107277" y="16066"/>
                  <a:pt x="107214" y="700"/>
                </a:cubicBezTo>
                <a:close/>
                <a:moveTo>
                  <a:pt x="268834" y="0"/>
                </a:moveTo>
                <a:lnTo>
                  <a:pt x="300461" y="3023"/>
                </a:lnTo>
                <a:cubicBezTo>
                  <a:pt x="300310" y="4359"/>
                  <a:pt x="299758" y="5493"/>
                  <a:pt x="298805" y="6423"/>
                </a:cubicBezTo>
                <a:cubicBezTo>
                  <a:pt x="297851" y="7353"/>
                  <a:pt x="296195" y="7979"/>
                  <a:pt x="293837" y="8301"/>
                </a:cubicBezTo>
                <a:lnTo>
                  <a:pt x="293837" y="44505"/>
                </a:lnTo>
                <a:lnTo>
                  <a:pt x="322941" y="44505"/>
                </a:lnTo>
                <a:lnTo>
                  <a:pt x="332342" y="33504"/>
                </a:lnTo>
                <a:lnTo>
                  <a:pt x="354945" y="50306"/>
                </a:lnTo>
                <a:cubicBezTo>
                  <a:pt x="354278" y="51094"/>
                  <a:pt x="353411" y="51719"/>
                  <a:pt x="352344" y="52181"/>
                </a:cubicBezTo>
                <a:cubicBezTo>
                  <a:pt x="351277" y="52644"/>
                  <a:pt x="349811" y="53019"/>
                  <a:pt x="347944" y="53306"/>
                </a:cubicBezTo>
                <a:lnTo>
                  <a:pt x="344943" y="94712"/>
                </a:lnTo>
                <a:lnTo>
                  <a:pt x="349744" y="94712"/>
                </a:lnTo>
                <a:lnTo>
                  <a:pt x="362145" y="82910"/>
                </a:lnTo>
                <a:lnTo>
                  <a:pt x="383848" y="100912"/>
                </a:lnTo>
                <a:cubicBezTo>
                  <a:pt x="383161" y="101729"/>
                  <a:pt x="382185" y="102446"/>
                  <a:pt x="380923" y="103063"/>
                </a:cubicBezTo>
                <a:cubicBezTo>
                  <a:pt x="379660" y="103679"/>
                  <a:pt x="378035" y="104096"/>
                  <a:pt x="376047" y="104313"/>
                </a:cubicBezTo>
                <a:cubicBezTo>
                  <a:pt x="375255" y="122969"/>
                  <a:pt x="373789" y="137363"/>
                  <a:pt x="371647" y="147493"/>
                </a:cubicBezTo>
                <a:cubicBezTo>
                  <a:pt x="369505" y="157624"/>
                  <a:pt x="366038" y="164366"/>
                  <a:pt x="361245" y="167721"/>
                </a:cubicBezTo>
                <a:cubicBezTo>
                  <a:pt x="358302" y="170025"/>
                  <a:pt x="354757" y="171767"/>
                  <a:pt x="350611" y="172946"/>
                </a:cubicBezTo>
                <a:cubicBezTo>
                  <a:pt x="346465" y="174126"/>
                  <a:pt x="341375" y="174717"/>
                  <a:pt x="335342" y="174722"/>
                </a:cubicBezTo>
                <a:cubicBezTo>
                  <a:pt x="335475" y="171205"/>
                  <a:pt x="335259" y="168088"/>
                  <a:pt x="334692" y="165370"/>
                </a:cubicBezTo>
                <a:cubicBezTo>
                  <a:pt x="334125" y="162653"/>
                  <a:pt x="333008" y="160437"/>
                  <a:pt x="331342" y="158720"/>
                </a:cubicBezTo>
                <a:cubicBezTo>
                  <a:pt x="329492" y="156990"/>
                  <a:pt x="326839" y="155398"/>
                  <a:pt x="323382" y="153944"/>
                </a:cubicBezTo>
                <a:cubicBezTo>
                  <a:pt x="319926" y="152490"/>
                  <a:pt x="315966" y="151348"/>
                  <a:pt x="311500" y="150519"/>
                </a:cubicBezTo>
                <a:lnTo>
                  <a:pt x="311701" y="148118"/>
                </a:lnTo>
                <a:cubicBezTo>
                  <a:pt x="316241" y="148439"/>
                  <a:pt x="321201" y="148748"/>
                  <a:pt x="326583" y="149043"/>
                </a:cubicBezTo>
                <a:cubicBezTo>
                  <a:pt x="331964" y="149339"/>
                  <a:pt x="335817" y="149498"/>
                  <a:pt x="338142" y="149519"/>
                </a:cubicBezTo>
                <a:cubicBezTo>
                  <a:pt x="339713" y="149527"/>
                  <a:pt x="340972" y="149410"/>
                  <a:pt x="341918" y="149168"/>
                </a:cubicBezTo>
                <a:cubicBezTo>
                  <a:pt x="342864" y="148927"/>
                  <a:pt x="343672" y="148510"/>
                  <a:pt x="344343" y="147918"/>
                </a:cubicBezTo>
                <a:cubicBezTo>
                  <a:pt x="346299" y="146081"/>
                  <a:pt x="347831" y="141155"/>
                  <a:pt x="348939" y="133141"/>
                </a:cubicBezTo>
                <a:cubicBezTo>
                  <a:pt x="350046" y="125128"/>
                  <a:pt x="350881" y="114252"/>
                  <a:pt x="351444" y="100512"/>
                </a:cubicBezTo>
                <a:lnTo>
                  <a:pt x="293837" y="100512"/>
                </a:lnTo>
                <a:lnTo>
                  <a:pt x="293837" y="178322"/>
                </a:lnTo>
                <a:cubicBezTo>
                  <a:pt x="293570" y="179835"/>
                  <a:pt x="291353" y="181660"/>
                  <a:pt x="287186" y="183798"/>
                </a:cubicBezTo>
                <a:cubicBezTo>
                  <a:pt x="283019" y="185936"/>
                  <a:pt x="278502" y="187111"/>
                  <a:pt x="273634" y="187323"/>
                </a:cubicBezTo>
                <a:lnTo>
                  <a:pt x="268834" y="187323"/>
                </a:lnTo>
                <a:lnTo>
                  <a:pt x="268834" y="100512"/>
                </a:lnTo>
                <a:lnTo>
                  <a:pt x="204026" y="100512"/>
                </a:lnTo>
                <a:lnTo>
                  <a:pt x="202225" y="94712"/>
                </a:lnTo>
                <a:lnTo>
                  <a:pt x="268834" y="94712"/>
                </a:lnTo>
                <a:lnTo>
                  <a:pt x="268834" y="50106"/>
                </a:lnTo>
                <a:lnTo>
                  <a:pt x="218627" y="50106"/>
                </a:lnTo>
                <a:lnTo>
                  <a:pt x="216827" y="44505"/>
                </a:lnTo>
                <a:lnTo>
                  <a:pt x="268834" y="4450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schemeClr val="bg1"/>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2" name="圆角矩形 31">
            <a:hlinkClick r:id="rId12"/>
          </p:cNvPr>
          <p:cNvSpPr/>
          <p:nvPr/>
        </p:nvSpPr>
        <p:spPr>
          <a:xfrm>
            <a:off x="8112140" y="6042858"/>
            <a:ext cx="1173163" cy="339725"/>
          </a:xfrm>
          <a:prstGeom prst="round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kumimoji="1" lang="zh-CN" altLang="en-US" sz="1800" b="0" dirty="0">
                <a:solidFill>
                  <a:srgbClr val="436379"/>
                </a:solidFill>
                <a:latin typeface="微软雅黑" panose="020B0503020204020204" pitchFamily="34" charset="-122"/>
                <a:ea typeface="微软雅黑" panose="020B0503020204020204" pitchFamily="34" charset="-122"/>
              </a:rPr>
              <a:t>点击进入</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24" grpId="0"/>
      <p:bldP spid="2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3">
            <a:extLst>
              <a:ext uri="{FF2B5EF4-FFF2-40B4-BE49-F238E27FC236}">
                <a16:creationId xmlns:a16="http://schemas.microsoft.com/office/drawing/2014/main" id="{059E2092-32F6-4428-B5D5-BE2DE8DB29C0}"/>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CFE0DE2D-24B0-4589-AC86-495C4BF92C68}"/>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0673DCE8-66FB-4E7D-A05E-99A399F19095}"/>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881F5FA6-57D3-4A83-A829-7E7FD55B7B8D}"/>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E715E9BA-38D3-4279-A372-BBECA499DFFC}"/>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3E3B6F85-57C4-4539-A5B6-53FA77DC8573}"/>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F5BD1101-B2DF-4082-8FA8-DA7C982C263E}"/>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35DD10B8-046B-44E3-829D-C2A054463D30}"/>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2C50C9F3-D992-46C4-B560-EA0979ED3FCC}"/>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6712AA8A-FD04-4515-881B-AB8668EDA151}"/>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05D572A1-00CB-4E47-A447-A8A5EC4257EA}"/>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6A7AA6E1-E44C-445C-B43C-4B76CFA99A03}"/>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C2729FBA-ABA7-44F6-902A-DDD0F813FCD8}"/>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8F09406E-4D41-4F39-80F1-8675F260AA62}"/>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BC750919-5179-41DC-A60F-88C65983124E}"/>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23EB1E99-FE08-44AD-BC2B-5989BB5D0DB6}"/>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52E42159-0BAB-42A0-93B0-B5384D03E63C}"/>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85D7E62F-1252-4A1E-97B8-FE0E95665FFE}"/>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B3A9EA9-DB77-4B29-B895-60407874A70B}"/>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5BB04ED1-53BD-4D33-9667-5FBA9802F4A7}"/>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B21EA19C-86BA-46E9-BA3F-512ECC5B77DB}"/>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9C267447-F6A2-4B1B-9D98-BFB69A279694}"/>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081DA6A3-540F-4543-ADF7-A49C1ECE3C59}"/>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E36DAFDD-1F25-41BF-8122-B1A8F83B4968}"/>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7F380502-6BF0-414C-A205-1D1589D1923C}"/>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DD4C72DA-61D2-4183-924C-4A1BFC53ED10}"/>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FA71A035-AC52-4A6D-B145-DDB59FA22850}"/>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B4D54AEF-AE1D-4D18-8C0A-528F20A750B6}"/>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28532867-7EB2-477F-93C5-88E0A31B531C}"/>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0A1289DC-82AE-4D88-9A75-4E536109F6D8}"/>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AF73E3CB-2AD2-4BC6-B9DC-E333EA978D9D}"/>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8B11E28F-2BC5-4779-A8DB-C0D6A11D8CFE}"/>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1606559F-0E81-4276-8844-EB8768D6A4EF}"/>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D2B2D991-18C4-41DE-8430-EA3775128A69}"/>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2358EEA0-95B1-43F3-82FD-1609AFBB9072}"/>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F198E4CF-049E-4829-BC42-B3335EC89D55}"/>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D4D221BD-BFE6-4CB8-AC1E-17C4242E777D}"/>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81646C62-EB41-42E5-90B6-06CC368B128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89C7C397-5673-4A61-BDE9-A221CD7AB45D}"/>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BA7E908C-7E14-409D-92B1-AB1849274EC0}"/>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F3485620-70C0-4187-B65A-F3A4FACE1CCB}"/>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895564EA-DBB9-4879-BBB4-3190E9278E5F}"/>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82E007E4-2301-4499-8C0D-6CCF304A00F5}"/>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EDBC9C8D-7AF2-4FB9-82F2-0776AE7F8CB5}"/>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0AA2DFC5-18B0-4CE5-B237-9BEDD47A40EC}"/>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8C39EDB4-944C-47D2-9696-85D25CE333ED}"/>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9E94E391-4D5E-4328-91A4-CAD4F783680C}"/>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27C28D32-5D9A-462D-9083-CE7685D4BF18}"/>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E787E9BE-5DDF-40CD-99C2-BDC1C8D7F056}"/>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A4E0CECA-032A-4897-872C-25D659DDAFA9}"/>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98DAF6FB-CFDD-434D-BE51-D70336C2BD18}"/>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BFACC664-847F-4209-AE12-88352EA52976}"/>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A18F356A-51A7-434E-8DC0-8D7330E1C3F2}"/>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DF0EB008-6AEC-4F67-A725-B0B0F10E1C9F}"/>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FACDE280-72E1-44FE-A43B-8697CE12FF1A}"/>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938C2868-9553-4EF0-BD65-4145EE9B6755}"/>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C57D8EA3-9FEF-48F8-A5A2-4B729873067A}"/>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893117EA-A1DC-42CB-BF96-42C8E5D437C4}"/>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文本框 1"/>
          <p:cNvSpPr txBox="1"/>
          <p:nvPr/>
        </p:nvSpPr>
        <p:spPr>
          <a:xfrm>
            <a:off x="4977130" y="960755"/>
            <a:ext cx="1501140" cy="706755"/>
          </a:xfrm>
          <a:prstGeom prst="rect">
            <a:avLst/>
          </a:prstGeom>
          <a:noFill/>
        </p:spPr>
        <p:txBody>
          <a:bodyPr wrap="none" rtlCol="0" anchor="t">
            <a:spAutoFit/>
          </a:bodyPr>
          <a:lstStyle/>
          <a:p>
            <a:pPr algn="ctr"/>
            <a:r>
              <a:rPr lang="zh-CN" sz="4000" b="1" dirty="0">
                <a:latin typeface="微软雅黑" panose="020B0503020204020204" pitchFamily="34" charset="-122"/>
                <a:ea typeface="微软雅黑" panose="020B0503020204020204" pitchFamily="34" charset="-122"/>
                <a:cs typeface="微软雅黑" panose="020B0503020204020204" pitchFamily="34" charset="-122"/>
                <a:sym typeface="+mn-ea"/>
              </a:rPr>
              <a:t>声</a:t>
            </a:r>
            <a:r>
              <a:rPr lang="en-US" sz="40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sz="4000" b="1" dirty="0">
                <a:latin typeface="微软雅黑" panose="020B0503020204020204" pitchFamily="34" charset="-122"/>
                <a:ea typeface="微软雅黑" panose="020B0503020204020204" pitchFamily="34" charset="-122"/>
                <a:cs typeface="微软雅黑" panose="020B0503020204020204" pitchFamily="34" charset="-122"/>
                <a:sym typeface="+mn-ea"/>
              </a:rPr>
              <a:t>明</a:t>
            </a:r>
            <a:endParaRPr lang="zh-CN" altLang="en-US" sz="40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文本框 2"/>
          <p:cNvSpPr txBox="1"/>
          <p:nvPr/>
        </p:nvSpPr>
        <p:spPr>
          <a:xfrm>
            <a:off x="882015" y="1806575"/>
            <a:ext cx="10228580" cy="3322955"/>
          </a:xfrm>
          <a:prstGeom prst="rect">
            <a:avLst/>
          </a:prstGeom>
          <a:noFill/>
        </p:spPr>
        <p:txBody>
          <a:bodyPr wrap="square" rtlCol="0" anchor="t">
            <a:spAutoFit/>
          </a:bodyPr>
          <a:lstStyle/>
          <a:p>
            <a:pPr latinLnBrk="0">
              <a:lnSpc>
                <a:spcPct val="150000"/>
              </a:lnSpc>
            </a:pPr>
            <a:r>
              <a:rPr lang="en-US" altLang="zh-CN" sz="2800" b="0" dirty="0">
                <a:latin typeface="微软雅黑" panose="020B0503020204020204" pitchFamily="34" charset="-122"/>
                <a:ea typeface="微软雅黑" panose="020B0503020204020204" pitchFamily="34" charset="-122"/>
                <a:sym typeface="+mn-ea"/>
              </a:rPr>
              <a:t>       </a:t>
            </a:r>
            <a:r>
              <a:rPr lang="zh-CN" sz="2800" b="0" dirty="0">
                <a:latin typeface="微软雅黑" panose="020B0503020204020204" pitchFamily="34" charset="-122"/>
                <a:ea typeface="微软雅黑" panose="020B0503020204020204" pitchFamily="34" charset="-122"/>
                <a:sym typeface="+mn-ea"/>
              </a:rPr>
              <a:t>本文件著作权为创作公司所有，仅限于教师教学及其他非商业性和非盈利性用途。如发现盗用、转卖、网络传播等侵权行为，本公司将依法追究其相应法律责任。</a:t>
            </a:r>
          </a:p>
          <a:p>
            <a:pPr latinLnBrk="0">
              <a:lnSpc>
                <a:spcPct val="150000"/>
              </a:lnSpc>
            </a:pPr>
            <a:r>
              <a:rPr lang="zh-CN" altLang="en-US" sz="2800" b="0" dirty="0">
                <a:latin typeface="微软雅黑" panose="020B0503020204020204" pitchFamily="34" charset="-122"/>
                <a:ea typeface="微软雅黑" panose="020B0503020204020204" pitchFamily="34" charset="-122"/>
              </a:rPr>
              <a:t> </a:t>
            </a:r>
            <a:r>
              <a:rPr lang="en-US" altLang="zh-CN" sz="2800" b="0" dirty="0">
                <a:latin typeface="微软雅黑" panose="020B0503020204020204" pitchFamily="34" charset="-122"/>
                <a:ea typeface="微软雅黑" panose="020B0503020204020204" pitchFamily="34" charset="-122"/>
                <a:sym typeface="+mn-ea"/>
              </a:rPr>
              <a:t>     </a:t>
            </a:r>
            <a:r>
              <a:rPr lang="zh-CN" sz="2800" b="0" dirty="0">
                <a:latin typeface="微软雅黑" panose="020B0503020204020204" pitchFamily="34" charset="-122"/>
                <a:ea typeface="微软雅黑" panose="020B0503020204020204" pitchFamily="34" charset="-122"/>
                <a:sym typeface="+mn-ea"/>
              </a:rPr>
              <a:t>部分素材选自网络，如有争议，请联系删改。</a:t>
            </a:r>
            <a:endParaRPr lang="zh-CN" altLang="en-US" sz="2800" b="0" dirty="0">
              <a:latin typeface="微软雅黑" panose="020B0503020204020204" pitchFamily="34" charset="-122"/>
              <a:ea typeface="微软雅黑" panose="020B0503020204020204" pitchFamily="34" charset="-122"/>
            </a:endParaRPr>
          </a:p>
          <a:p>
            <a:pPr latinLnBrk="0">
              <a:lnSpc>
                <a:spcPct val="150000"/>
              </a:lnSpc>
            </a:pPr>
            <a:endParaRPr lang="zh-CN" altLang="en-US" sz="2800" b="0" dirty="0">
              <a:latin typeface="微软雅黑" panose="020B0503020204020204" pitchFamily="34" charset="-122"/>
              <a:ea typeface="微软雅黑" panose="020B0503020204020204" pitchFamily="34"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3"/>
          <p:cNvSpPr txBox="1">
            <a:spLocks noChangeArrowheads="1"/>
          </p:cNvSpPr>
          <p:nvPr/>
        </p:nvSpPr>
        <p:spPr bwMode="auto">
          <a:xfrm>
            <a:off x="551384" y="620688"/>
            <a:ext cx="273630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5.</a:t>
            </a:r>
            <a:r>
              <a:rPr lang="zh-CN" altLang="en-US" sz="2800" dirty="0">
                <a:latin typeface="微软雅黑" panose="020B0503020204020204" pitchFamily="34" charset="-122"/>
                <a:ea typeface="微软雅黑" panose="020B0503020204020204" pitchFamily="34" charset="-122"/>
              </a:rPr>
              <a:t>杠杆的分类</a:t>
            </a:r>
          </a:p>
        </p:txBody>
      </p:sp>
      <p:graphicFrame>
        <p:nvGraphicFramePr>
          <p:cNvPr id="7" name="表格 6"/>
          <p:cNvGraphicFramePr/>
          <p:nvPr>
            <p:custDataLst>
              <p:tags r:id="rId1"/>
            </p:custDataLst>
          </p:nvPr>
        </p:nvGraphicFramePr>
        <p:xfrm>
          <a:off x="551384" y="1556792"/>
          <a:ext cx="11142980" cy="4281170"/>
        </p:xfrm>
        <a:graphic>
          <a:graphicData uri="http://schemas.openxmlformats.org/drawingml/2006/table">
            <a:tbl>
              <a:tblPr firstRow="1" bandRow="1">
                <a:tableStyleId>{5C22544A-7EE6-4342-B048-85BDC9FD1C3A}</a:tableStyleId>
              </a:tblPr>
              <a:tblGrid>
                <a:gridCol w="1746885">
                  <a:extLst>
                    <a:ext uri="{9D8B030D-6E8A-4147-A177-3AD203B41FA5}">
                      <a16:colId xmlns:a16="http://schemas.microsoft.com/office/drawing/2014/main" val="20000"/>
                    </a:ext>
                  </a:extLst>
                </a:gridCol>
                <a:gridCol w="3443605">
                  <a:extLst>
                    <a:ext uri="{9D8B030D-6E8A-4147-A177-3AD203B41FA5}">
                      <a16:colId xmlns:a16="http://schemas.microsoft.com/office/drawing/2014/main" val="20001"/>
                    </a:ext>
                  </a:extLst>
                </a:gridCol>
                <a:gridCol w="2978785">
                  <a:extLst>
                    <a:ext uri="{9D8B030D-6E8A-4147-A177-3AD203B41FA5}">
                      <a16:colId xmlns:a16="http://schemas.microsoft.com/office/drawing/2014/main" val="20002"/>
                    </a:ext>
                  </a:extLst>
                </a:gridCol>
                <a:gridCol w="2973705">
                  <a:extLst>
                    <a:ext uri="{9D8B030D-6E8A-4147-A177-3AD203B41FA5}">
                      <a16:colId xmlns:a16="http://schemas.microsoft.com/office/drawing/2014/main" val="20003"/>
                    </a:ext>
                  </a:extLst>
                </a:gridCol>
              </a:tblGrid>
              <a:tr h="643255">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类型</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省力杠杆</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费力杠杆</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等臂杠杆</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extLst>
                  <a:ext uri="{0D108BD9-81ED-4DB2-BD59-A6C34878D82A}">
                    <a16:rowId xmlns:a16="http://schemas.microsoft.com/office/drawing/2014/main" val="10000"/>
                  </a:ext>
                </a:extLst>
              </a:tr>
              <a:tr h="85915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力臂的关系</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动力臂</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_______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阻力臂</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动力臂</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阻力臂</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动力臂</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阻力臂</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1"/>
                  </a:ext>
                </a:extLst>
              </a:tr>
              <a:tr h="75501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力的关系</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阻力</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动力 ＝阻力</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2"/>
                  </a:ext>
                </a:extLst>
              </a:tr>
              <a:tr h="829310">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特点</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_________________</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费力但省距离</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力、距离都不省</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3"/>
                  </a:ext>
                </a:extLst>
              </a:tr>
              <a:tr h="119443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应用举例</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电工钳、瓶盖起子、 独轮车、撬棒、羊角锤等</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镊子、筷子、钓鱼</a:t>
                      </a:r>
                    </a:p>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竿等</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nSpc>
                          <a:spcPct val="150000"/>
                        </a:lnSpc>
                        <a:buNone/>
                      </a:pPr>
                      <a:r>
                        <a:rPr lang="zh-CN" altLang="en-US" sz="2400" dirty="0">
                          <a:solidFill>
                            <a:schemeClr val="tx1"/>
                          </a:solidFill>
                          <a:latin typeface="微软雅黑" panose="020B0503020204020204" pitchFamily="34" charset="-122"/>
                          <a:ea typeface="微软雅黑" panose="020B0503020204020204" pitchFamily="34" charset="-122"/>
                        </a:rPr>
                        <a:t>托盘天平、定滑轮、跷跷板等</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4"/>
                  </a:ext>
                </a:extLst>
              </a:tr>
            </a:tbl>
          </a:graphicData>
        </a:graphic>
      </p:graphicFrame>
      <p:sp>
        <p:nvSpPr>
          <p:cNvPr id="4" name="TextBox 2"/>
          <p:cNvSpPr txBox="1"/>
          <p:nvPr/>
        </p:nvSpPr>
        <p:spPr>
          <a:xfrm>
            <a:off x="3647728" y="2420888"/>
            <a:ext cx="93916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大于</a:t>
            </a:r>
          </a:p>
        </p:txBody>
      </p:sp>
      <p:sp>
        <p:nvSpPr>
          <p:cNvPr id="5" name="TextBox 2"/>
          <p:cNvSpPr txBox="1"/>
          <p:nvPr/>
        </p:nvSpPr>
        <p:spPr>
          <a:xfrm>
            <a:off x="6867813" y="2420888"/>
            <a:ext cx="98933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小于</a:t>
            </a:r>
          </a:p>
        </p:txBody>
      </p:sp>
      <p:sp>
        <p:nvSpPr>
          <p:cNvPr id="6" name="TextBox 2"/>
          <p:cNvSpPr txBox="1"/>
          <p:nvPr/>
        </p:nvSpPr>
        <p:spPr>
          <a:xfrm>
            <a:off x="9884698" y="2420888"/>
            <a:ext cx="81534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等于</a:t>
            </a:r>
          </a:p>
        </p:txBody>
      </p:sp>
      <p:sp>
        <p:nvSpPr>
          <p:cNvPr id="8" name="TextBox 2"/>
          <p:cNvSpPr txBox="1"/>
          <p:nvPr/>
        </p:nvSpPr>
        <p:spPr>
          <a:xfrm>
            <a:off x="3722023" y="3221623"/>
            <a:ext cx="99187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小于</a:t>
            </a:r>
          </a:p>
        </p:txBody>
      </p:sp>
      <p:sp>
        <p:nvSpPr>
          <p:cNvPr id="9" name="TextBox 2"/>
          <p:cNvSpPr txBox="1"/>
          <p:nvPr/>
        </p:nvSpPr>
        <p:spPr>
          <a:xfrm>
            <a:off x="6926233" y="3221623"/>
            <a:ext cx="88836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大于</a:t>
            </a:r>
          </a:p>
        </p:txBody>
      </p:sp>
      <p:sp>
        <p:nvSpPr>
          <p:cNvPr id="10" name="TextBox 2"/>
          <p:cNvSpPr txBox="1"/>
          <p:nvPr/>
        </p:nvSpPr>
        <p:spPr>
          <a:xfrm>
            <a:off x="3006378" y="4017278"/>
            <a:ext cx="208280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省力但费距离</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p:bldP spid="9"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矩形 2"/>
          <p:cNvSpPr>
            <a:spLocks noChangeArrowheads="1"/>
          </p:cNvSpPr>
          <p:nvPr/>
        </p:nvSpPr>
        <p:spPr bwMode="auto">
          <a:xfrm>
            <a:off x="773113" y="1201462"/>
            <a:ext cx="10435455"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a:t>
            </a:r>
            <a:r>
              <a:rPr lang="zh-CN" altLang="en-US" sz="2800" dirty="0">
                <a:solidFill>
                  <a:srgbClr val="008080"/>
                </a:solidFill>
                <a:latin typeface="微软雅黑" panose="020B0503020204020204" pitchFamily="34" charset="-122"/>
                <a:ea typeface="微软雅黑" panose="020B0503020204020204" pitchFamily="34" charset="-122"/>
              </a:rPr>
              <a:t>   </a:t>
            </a:r>
            <a:r>
              <a:rPr lang="zh-CN" altLang="en-US" sz="2800" dirty="0">
                <a:latin typeface="微软雅黑" panose="020B0503020204020204" pitchFamily="34" charset="-122"/>
                <a:ea typeface="微软雅黑" panose="020B0503020204020204" pitchFamily="34" charset="-122"/>
              </a:rPr>
              <a:t>如图甲，小红开暖壶盖的过程相当于使用杠杆。图乙为这个杠杆简化的示意图，图中</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点为支点，</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为杠杆所受阻力。请在乙图中画出手指作用在</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点的最小动力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、动力臂</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和阻力臂</a:t>
            </a:r>
            <a:r>
              <a:rPr lang="en-US" altLang="zh-CN" sz="2800" dirty="0">
                <a:latin typeface="微软雅黑" panose="020B0503020204020204" pitchFamily="34" charset="-122"/>
                <a:ea typeface="微软雅黑" panose="020B0503020204020204" pitchFamily="34" charset="-122"/>
              </a:rPr>
              <a:t>l</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grpSp>
        <p:nvGrpSpPr>
          <p:cNvPr id="11" name="组合 10"/>
          <p:cNvGrpSpPr/>
          <p:nvPr/>
        </p:nvGrpSpPr>
        <p:grpSpPr bwMode="auto">
          <a:xfrm>
            <a:off x="-101600" y="404813"/>
            <a:ext cx="4295775" cy="523875"/>
            <a:chOff x="0" y="623478"/>
            <a:chExt cx="3786638" cy="459735"/>
          </a:xfrm>
        </p:grpSpPr>
        <p:grpSp>
          <p:nvGrpSpPr>
            <p:cNvPr id="12" name="组合 15"/>
            <p:cNvGrpSpPr/>
            <p:nvPr/>
          </p:nvGrpSpPr>
          <p:grpSpPr bwMode="auto">
            <a:xfrm>
              <a:off x="0" y="678733"/>
              <a:ext cx="771176" cy="347209"/>
              <a:chOff x="0" y="537328"/>
              <a:chExt cx="771176" cy="347209"/>
            </a:xfrm>
          </p:grpSpPr>
          <p:sp>
            <p:nvSpPr>
              <p:cNvPr id="14" name="矩形 13"/>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5" name="矩形 14"/>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13"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6" name="矩形 2"/>
          <p:cNvSpPr>
            <a:spLocks noChangeArrowheads="1"/>
          </p:cNvSpPr>
          <p:nvPr/>
        </p:nvSpPr>
        <p:spPr bwMode="auto">
          <a:xfrm>
            <a:off x="1670360" y="6010765"/>
            <a:ext cx="60924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找最小动力的问题可以转化为找最大动力臂</a:t>
            </a:r>
          </a:p>
        </p:txBody>
      </p:sp>
      <p:pic>
        <p:nvPicPr>
          <p:cNvPr id="17" name="图片 -2147482236" descr="C:\Documents and Settings\Administrator\桌面\2020山西物理9.2补单片\W270.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3359696" y="3260373"/>
            <a:ext cx="4980878" cy="2544891"/>
          </a:xfrm>
          <a:prstGeom prst="rect">
            <a:avLst/>
          </a:prstGeom>
          <a:noFill/>
          <a:ln w="9525">
            <a:noFill/>
          </a:ln>
        </p:spPr>
      </p:pic>
      <p:cxnSp>
        <p:nvCxnSpPr>
          <p:cNvPr id="18" name="直接连接符 17"/>
          <p:cNvCxnSpPr/>
          <p:nvPr/>
        </p:nvCxnSpPr>
        <p:spPr>
          <a:xfrm>
            <a:off x="7188594" y="3973790"/>
            <a:ext cx="574263" cy="468034"/>
          </a:xfrm>
          <a:prstGeom prst="line">
            <a:avLst/>
          </a:prstGeom>
          <a:ln w="28575" cmpd="sng">
            <a:solidFill>
              <a:srgbClr val="FF00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9" name="直接箭头连接符 18"/>
          <p:cNvCxnSpPr/>
          <p:nvPr/>
        </p:nvCxnSpPr>
        <p:spPr>
          <a:xfrm flipV="1">
            <a:off x="7178507" y="3789040"/>
            <a:ext cx="943895" cy="801953"/>
          </a:xfrm>
          <a:prstGeom prst="straightConnector1">
            <a:avLst/>
          </a:prstGeom>
          <a:ln w="28575" cmpd="sng">
            <a:solidFill>
              <a:srgbClr val="FF0000"/>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文本框 20"/>
          <p:cNvSpPr txBox="1"/>
          <p:nvPr/>
        </p:nvSpPr>
        <p:spPr>
          <a:xfrm>
            <a:off x="7744885" y="4139897"/>
            <a:ext cx="415746" cy="762801"/>
          </a:xfrm>
          <a:prstGeom prst="rect">
            <a:avLst/>
          </a:prstGeom>
          <a:noFill/>
        </p:spPr>
        <p:txBody>
          <a:bodyPr wrap="square" rtlCol="0">
            <a:spAutoFit/>
          </a:bodyPr>
          <a:lstStyle/>
          <a:p>
            <a:r>
              <a:rPr lang="en-US" altLang="zh-CN" sz="2400" i="1"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4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p>
        </p:txBody>
      </p:sp>
      <p:sp>
        <p:nvSpPr>
          <p:cNvPr id="22" name="文本框 21"/>
          <p:cNvSpPr txBox="1"/>
          <p:nvPr/>
        </p:nvSpPr>
        <p:spPr>
          <a:xfrm>
            <a:off x="6816080" y="3993634"/>
            <a:ext cx="415746" cy="762801"/>
          </a:xfrm>
          <a:prstGeom prst="rect">
            <a:avLst/>
          </a:prstGeom>
          <a:noFill/>
        </p:spPr>
        <p:txBody>
          <a:bodyPr wrap="square" rtlCol="0">
            <a:spAutoFit/>
          </a:bodyPr>
          <a:lstStyle/>
          <a:p>
            <a:r>
              <a:rPr lang="en-US" altLang="zh-CN" sz="2400" i="1">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l</a:t>
            </a:r>
            <a:r>
              <a:rPr lang="en-US" altLang="zh-CN" sz="2400" baseline="-2500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p>
        </p:txBody>
      </p:sp>
      <p:sp>
        <p:nvSpPr>
          <p:cNvPr id="23" name="文本框 22"/>
          <p:cNvSpPr txBox="1"/>
          <p:nvPr/>
        </p:nvSpPr>
        <p:spPr>
          <a:xfrm>
            <a:off x="8467536" y="3816410"/>
            <a:ext cx="652800" cy="496089"/>
          </a:xfrm>
          <a:prstGeom prst="rect">
            <a:avLst/>
          </a:prstGeom>
          <a:noFill/>
        </p:spPr>
        <p:txBody>
          <a:bodyPr wrap="square" rtlCol="0">
            <a:spAutoFit/>
          </a:bodyPr>
          <a:lstStyle/>
          <a:p>
            <a:r>
              <a:rPr lang="en-US" altLang="zh-CN" sz="2400" i="1"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4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p>
        </p:txBody>
      </p:sp>
      <p:grpSp>
        <p:nvGrpSpPr>
          <p:cNvPr id="24" name="组合 23"/>
          <p:cNvGrpSpPr/>
          <p:nvPr/>
        </p:nvGrpSpPr>
        <p:grpSpPr>
          <a:xfrm>
            <a:off x="8013601" y="3815042"/>
            <a:ext cx="483476" cy="470771"/>
            <a:chOff x="12328" y="5392"/>
            <a:chExt cx="671" cy="688"/>
          </a:xfrm>
        </p:grpSpPr>
        <p:cxnSp>
          <p:nvCxnSpPr>
            <p:cNvPr id="25" name="直接箭头连接符 24"/>
            <p:cNvCxnSpPr/>
            <p:nvPr/>
          </p:nvCxnSpPr>
          <p:spPr>
            <a:xfrm>
              <a:off x="12429" y="5392"/>
              <a:ext cx="571" cy="688"/>
            </a:xfrm>
            <a:prstGeom prst="straightConnector1">
              <a:avLst/>
            </a:prstGeom>
            <a:ln w="28575" cmpd="sng">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rot="2760000">
              <a:off x="12328" y="5456"/>
              <a:ext cx="198" cy="198"/>
            </a:xfrm>
            <a:prstGeom prst="rect">
              <a:avLst/>
            </a:prstGeom>
            <a:noFill/>
            <a:ln>
              <a:solidFill>
                <a:srgbClr val="FF00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27" name="组合 26"/>
          <p:cNvGrpSpPr/>
          <p:nvPr/>
        </p:nvGrpSpPr>
        <p:grpSpPr>
          <a:xfrm>
            <a:off x="7178507" y="4150330"/>
            <a:ext cx="327121" cy="438611"/>
            <a:chOff x="11169" y="5882"/>
            <a:chExt cx="454" cy="641"/>
          </a:xfrm>
        </p:grpSpPr>
        <p:cxnSp>
          <p:nvCxnSpPr>
            <p:cNvPr id="28" name="直接箭头连接符 27"/>
            <p:cNvCxnSpPr/>
            <p:nvPr/>
          </p:nvCxnSpPr>
          <p:spPr>
            <a:xfrm flipV="1">
              <a:off x="11169" y="5899"/>
              <a:ext cx="454" cy="624"/>
            </a:xfrm>
            <a:prstGeom prst="straightConnector1">
              <a:avLst/>
            </a:prstGeom>
            <a:ln w="28575" cmpd="sng">
              <a:solidFill>
                <a:srgbClr val="FF0000"/>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rot="2160000">
              <a:off x="11346" y="5882"/>
              <a:ext cx="198" cy="198"/>
            </a:xfrm>
            <a:prstGeom prst="rect">
              <a:avLst/>
            </a:prstGeom>
            <a:noFill/>
            <a:ln>
              <a:solidFill>
                <a:srgbClr val="FF00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2" nodeType="click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10" presetClass="entr" presetSubtype="0" fill="hold" grpId="2"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nodeType="with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fade">
                                      <p:cBhvr>
                                        <p:cTn id="33" dur="500"/>
                                        <p:tgtEl>
                                          <p:spTgt spid="27"/>
                                        </p:tgtEl>
                                      </p:cBhvr>
                                    </p:animEffect>
                                  </p:childTnLst>
                                </p:cTn>
                              </p:par>
                              <p:par>
                                <p:cTn id="34" presetID="10" presetClass="entr" presetSubtype="0" fill="hold" grpId="2" nodeType="with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1" grpId="1"/>
      <p:bldP spid="21" grpId="2"/>
      <p:bldP spid="22" grpId="1"/>
      <p:bldP spid="22" grpId="2"/>
      <p:bldP spid="23" grpId="1"/>
      <p:bldP spid="23" grpId="2"/>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51120" y="1127091"/>
            <a:ext cx="10129456"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 如图所示是吊车正在起吊货物的示意图。该装置通过液压伸缩撑杆推动吊臂并使吊臂绕</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点转动，从而通过钢绳将货物缓慢吊起。假设撑杆对吊臂的作用力始终与吊臂垂直，仅通过转动吊臂提升货物的过程中，则下列分析正确的是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 </a:t>
            </a:r>
            <a:r>
              <a:rPr lang="zh-CN" altLang="en-US" sz="2800" dirty="0">
                <a:latin typeface="微软雅黑" panose="020B0503020204020204" pitchFamily="34" charset="-122"/>
                <a:ea typeface="微软雅黑" panose="020B0503020204020204" pitchFamily="34" charset="-122"/>
              </a:rPr>
              <a:t>撑杆对吊臂的作用力不断增大</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B. </a:t>
            </a:r>
            <a:r>
              <a:rPr lang="zh-CN" altLang="en-US" sz="2800" dirty="0">
                <a:latin typeface="微软雅黑" panose="020B0503020204020204" pitchFamily="34" charset="-122"/>
                <a:ea typeface="微软雅黑" panose="020B0503020204020204" pitchFamily="34" charset="-122"/>
              </a:rPr>
              <a:t>钢绳对吊臂的作用力不断增大</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C. </a:t>
            </a:r>
            <a:r>
              <a:rPr lang="zh-CN" altLang="en-US" sz="2800" dirty="0">
                <a:latin typeface="微软雅黑" panose="020B0503020204020204" pitchFamily="34" charset="-122"/>
                <a:ea typeface="微软雅黑" panose="020B0503020204020204" pitchFamily="34" charset="-122"/>
              </a:rPr>
              <a:t>撑杆对吊臂作用力的力臂不断增大</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D. </a:t>
            </a:r>
            <a:r>
              <a:rPr lang="zh-CN" altLang="en-US" sz="2800" dirty="0">
                <a:latin typeface="微软雅黑" panose="020B0503020204020204" pitchFamily="34" charset="-122"/>
                <a:ea typeface="微软雅黑" panose="020B0503020204020204" pitchFamily="34" charset="-122"/>
              </a:rPr>
              <a:t>钢绳对吊臂作用力的力臂不断减小</a:t>
            </a:r>
          </a:p>
        </p:txBody>
      </p:sp>
      <p:sp>
        <p:nvSpPr>
          <p:cNvPr id="3" name="Text Box 10"/>
          <p:cNvSpPr txBox="1">
            <a:spLocks noChangeArrowheads="1"/>
          </p:cNvSpPr>
          <p:nvPr/>
        </p:nvSpPr>
        <p:spPr bwMode="auto">
          <a:xfrm>
            <a:off x="9074032" y="3213744"/>
            <a:ext cx="7520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D</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9" name="矩形 2"/>
          <p:cNvSpPr>
            <a:spLocks noChangeArrowheads="1"/>
          </p:cNvSpPr>
          <p:nvPr/>
        </p:nvSpPr>
        <p:spPr bwMode="auto">
          <a:xfrm>
            <a:off x="3143672" y="188640"/>
            <a:ext cx="6984776" cy="1198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吊起货物的过程中，阻力为重力，重力不变，阻力不变；阻力臂减小；动力臂不变，由</a:t>
            </a:r>
            <a:r>
              <a:rPr lang="en-US" altLang="zh-CN" sz="2400" dirty="0">
                <a:solidFill>
                  <a:srgbClr val="008080"/>
                </a:solidFill>
                <a:latin typeface="微软雅黑" panose="020B0503020204020204" pitchFamily="34" charset="-122"/>
                <a:ea typeface="微软雅黑" panose="020B0503020204020204" pitchFamily="34" charset="-122"/>
              </a:rPr>
              <a:t>F</a:t>
            </a:r>
            <a:r>
              <a:rPr lang="en-US" altLang="zh-CN" sz="2400" baseline="-25000" dirty="0">
                <a:solidFill>
                  <a:srgbClr val="008080"/>
                </a:solidFill>
                <a:latin typeface="微软雅黑" panose="020B0503020204020204" pitchFamily="34" charset="-122"/>
                <a:ea typeface="微软雅黑" panose="020B0503020204020204" pitchFamily="34" charset="-122"/>
              </a:rPr>
              <a:t>1</a:t>
            </a:r>
            <a:r>
              <a:rPr lang="en-US" altLang="zh-CN" sz="2400" dirty="0">
                <a:solidFill>
                  <a:srgbClr val="008080"/>
                </a:solidFill>
                <a:latin typeface="微软雅黑" panose="020B0503020204020204" pitchFamily="34" charset="-122"/>
                <a:ea typeface="微软雅黑" panose="020B0503020204020204" pitchFamily="34" charset="-122"/>
              </a:rPr>
              <a:t>l</a:t>
            </a:r>
            <a:r>
              <a:rPr lang="en-US" altLang="zh-CN" sz="2400" baseline="-25000" dirty="0">
                <a:solidFill>
                  <a:srgbClr val="008080"/>
                </a:solidFill>
                <a:latin typeface="微软雅黑" panose="020B0503020204020204" pitchFamily="34" charset="-122"/>
                <a:ea typeface="微软雅黑" panose="020B0503020204020204" pitchFamily="34" charset="-122"/>
              </a:rPr>
              <a:t>1</a:t>
            </a:r>
            <a:r>
              <a:rPr lang="en-US" altLang="zh-CN" sz="2400" dirty="0">
                <a:solidFill>
                  <a:srgbClr val="008080"/>
                </a:solidFill>
                <a:latin typeface="微软雅黑" panose="020B0503020204020204" pitchFamily="34" charset="-122"/>
                <a:ea typeface="微软雅黑" panose="020B0503020204020204" pitchFamily="34" charset="-122"/>
              </a:rPr>
              <a:t>=F</a:t>
            </a:r>
            <a:r>
              <a:rPr lang="en-US" altLang="zh-CN" sz="2400" baseline="-25000" dirty="0">
                <a:solidFill>
                  <a:srgbClr val="008080"/>
                </a:solidFill>
                <a:latin typeface="微软雅黑" panose="020B0503020204020204" pitchFamily="34" charset="-122"/>
                <a:ea typeface="微软雅黑" panose="020B0503020204020204" pitchFamily="34" charset="-122"/>
              </a:rPr>
              <a:t>2</a:t>
            </a:r>
            <a:r>
              <a:rPr lang="en-US" altLang="zh-CN" sz="2400" dirty="0">
                <a:solidFill>
                  <a:srgbClr val="008080"/>
                </a:solidFill>
                <a:latin typeface="微软雅黑" panose="020B0503020204020204" pitchFamily="34" charset="-122"/>
                <a:ea typeface="微软雅黑" panose="020B0503020204020204" pitchFamily="34" charset="-122"/>
              </a:rPr>
              <a:t>l</a:t>
            </a:r>
            <a:r>
              <a:rPr lang="en-US" altLang="zh-CN" sz="2400" baseline="-25000" dirty="0">
                <a:solidFill>
                  <a:srgbClr val="008080"/>
                </a:solidFill>
                <a:latin typeface="微软雅黑" panose="020B0503020204020204" pitchFamily="34" charset="-122"/>
                <a:ea typeface="微软雅黑" panose="020B0503020204020204" pitchFamily="34" charset="-122"/>
              </a:rPr>
              <a:t>2</a:t>
            </a:r>
            <a:r>
              <a:rPr lang="zh-CN" altLang="en-US" sz="2400" dirty="0">
                <a:solidFill>
                  <a:srgbClr val="008080"/>
                </a:solidFill>
                <a:latin typeface="微软雅黑" panose="020B0503020204020204" pitchFamily="34" charset="-122"/>
                <a:ea typeface="微软雅黑" panose="020B0503020204020204" pitchFamily="34" charset="-122"/>
              </a:rPr>
              <a:t>可得，动力减小，所以撑竿对吊臂的支持力逐渐变小。</a:t>
            </a:r>
          </a:p>
        </p:txBody>
      </p:sp>
      <p:pic>
        <p:nvPicPr>
          <p:cNvPr id="12" name="图片 -2147482277" descr="C:\Documents and Settings\Administrator\桌面\2020山西物理9.2补单片\W261.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7896200" y="4365104"/>
            <a:ext cx="3107690" cy="1785620"/>
          </a:xfrm>
          <a:prstGeom prst="rect">
            <a:avLst/>
          </a:prstGeom>
          <a:noFill/>
          <a:ln w="9525">
            <a:noFill/>
          </a:ln>
        </p:spPr>
      </p:pic>
      <p:grpSp>
        <p:nvGrpSpPr>
          <p:cNvPr id="27" name="组合 26"/>
          <p:cNvGrpSpPr/>
          <p:nvPr/>
        </p:nvGrpSpPr>
        <p:grpSpPr>
          <a:xfrm>
            <a:off x="8699634" y="4125758"/>
            <a:ext cx="1356806" cy="1535490"/>
            <a:chOff x="8699634" y="4125758"/>
            <a:chExt cx="1356806" cy="1535490"/>
          </a:xfrm>
        </p:grpSpPr>
        <p:cxnSp>
          <p:nvCxnSpPr>
            <p:cNvPr id="13" name="直接连接符 12"/>
            <p:cNvCxnSpPr/>
            <p:nvPr/>
          </p:nvCxnSpPr>
          <p:spPr>
            <a:xfrm flipV="1">
              <a:off x="8976320" y="4149080"/>
              <a:ext cx="576064" cy="1368152"/>
            </a:xfrm>
            <a:prstGeom prst="line">
              <a:avLst/>
            </a:prstGeom>
            <a:ln w="19050">
              <a:solidFill>
                <a:schemeClr val="accent2">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箭头连接符 14"/>
            <p:cNvCxnSpPr/>
            <p:nvPr/>
          </p:nvCxnSpPr>
          <p:spPr>
            <a:xfrm>
              <a:off x="9552384" y="4125758"/>
              <a:ext cx="0" cy="671394"/>
            </a:xfrm>
            <a:prstGeom prst="straightConnector1">
              <a:avLst/>
            </a:prstGeom>
            <a:ln w="1905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直接箭头连接符 16"/>
            <p:cNvCxnSpPr/>
            <p:nvPr/>
          </p:nvCxnSpPr>
          <p:spPr>
            <a:xfrm>
              <a:off x="10056440" y="4365104"/>
              <a:ext cx="0" cy="671394"/>
            </a:xfrm>
            <a:prstGeom prst="straightConnector1">
              <a:avLst/>
            </a:prstGeom>
            <a:ln w="19050">
              <a:solidFill>
                <a:srgbClr val="008080"/>
              </a:solidFill>
              <a:tailEnd type="arrow"/>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0056440" y="4461455"/>
              <a:ext cx="0" cy="1199793"/>
            </a:xfrm>
            <a:prstGeom prst="line">
              <a:avLst/>
            </a:prstGeom>
            <a:ln>
              <a:solidFill>
                <a:srgbClr val="008080"/>
              </a:solidFill>
              <a:prstDash val="dash"/>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9552384" y="4365104"/>
              <a:ext cx="0" cy="1199793"/>
            </a:xfrm>
            <a:prstGeom prst="line">
              <a:avLst/>
            </a:prstGeom>
            <a:ln>
              <a:solidFill>
                <a:schemeClr val="accent2">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直接箭头连接符 20"/>
            <p:cNvCxnSpPr/>
            <p:nvPr/>
          </p:nvCxnSpPr>
          <p:spPr>
            <a:xfrm>
              <a:off x="8976320" y="5517232"/>
              <a:ext cx="1080120" cy="0"/>
            </a:xfrm>
            <a:prstGeom prst="straightConnector1">
              <a:avLst/>
            </a:prstGeom>
            <a:ln w="28575">
              <a:solidFill>
                <a:srgbClr val="00808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3" name="直接箭头连接符 22"/>
            <p:cNvCxnSpPr/>
            <p:nvPr/>
          </p:nvCxnSpPr>
          <p:spPr>
            <a:xfrm>
              <a:off x="8983938" y="5466612"/>
              <a:ext cx="576064" cy="0"/>
            </a:xfrm>
            <a:prstGeom prst="straightConnector1">
              <a:avLst/>
            </a:prstGeom>
            <a:ln w="28575">
              <a:solidFill>
                <a:schemeClr val="accent2">
                  <a:lumMod val="75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5" name="直接箭头连接符 24"/>
            <p:cNvCxnSpPr/>
            <p:nvPr/>
          </p:nvCxnSpPr>
          <p:spPr>
            <a:xfrm flipH="1" flipV="1">
              <a:off x="8699634" y="4744091"/>
              <a:ext cx="564718" cy="513823"/>
            </a:xfrm>
            <a:prstGeom prst="straightConnector1">
              <a:avLst/>
            </a:prstGeom>
            <a:ln w="19050">
              <a:solidFill>
                <a:srgbClr val="008080"/>
              </a:solidFill>
              <a:tailEnd type="arrow"/>
            </a:ln>
          </p:spPr>
          <p:style>
            <a:lnRef idx="1">
              <a:schemeClr val="accent1"/>
            </a:lnRef>
            <a:fillRef idx="0">
              <a:schemeClr val="accent1"/>
            </a:fillRef>
            <a:effectRef idx="0">
              <a:schemeClr val="accent1"/>
            </a:effectRef>
            <a:fontRef idx="minor">
              <a:schemeClr val="tx1"/>
            </a:fontRef>
          </p:style>
        </p:cxnSp>
      </p:grpSp>
      <p:sp>
        <p:nvSpPr>
          <p:cNvPr id="31" name="下弧形箭头 30"/>
          <p:cNvSpPr/>
          <p:nvPr/>
        </p:nvSpPr>
        <p:spPr>
          <a:xfrm rot="12561109">
            <a:off x="9661158" y="3814247"/>
            <a:ext cx="564718" cy="283226"/>
          </a:xfrm>
          <a:prstGeom prst="curvedUpArrow">
            <a:avLst/>
          </a:prstGeom>
          <a:solidFill>
            <a:srgbClr val="008080"/>
          </a:solidFill>
          <a:ln>
            <a:solidFill>
              <a:srgbClr val="0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336" name="文本框 14335"/>
          <p:cNvSpPr txBox="1"/>
          <p:nvPr/>
        </p:nvSpPr>
        <p:spPr>
          <a:xfrm>
            <a:off x="6348028" y="3770590"/>
            <a:ext cx="720080" cy="646331"/>
          </a:xfrm>
          <a:prstGeom prst="rect">
            <a:avLst/>
          </a:prstGeom>
          <a:noFill/>
        </p:spPr>
        <p:txBody>
          <a:bodyPr wrap="square" rtlCol="0">
            <a:spAutoFit/>
          </a:bodyPr>
          <a:lstStyle/>
          <a:p>
            <a:r>
              <a:rPr lang="en-US" altLang="zh-CN" sz="3600" dirty="0">
                <a:solidFill>
                  <a:srgbClr val="FF0000"/>
                </a:solidFill>
                <a:latin typeface="微软雅黑" panose="020B0503020204020204" pitchFamily="34" charset="-122"/>
                <a:ea typeface="微软雅黑" panose="020B0503020204020204" pitchFamily="34" charset="-122"/>
              </a:rPr>
              <a:t>×</a:t>
            </a:r>
            <a:endParaRPr lang="zh-CN" altLang="en-US" sz="3600" dirty="0">
              <a:solidFill>
                <a:srgbClr val="FF0000"/>
              </a:solidFill>
              <a:latin typeface="微软雅黑" panose="020B0503020204020204" pitchFamily="34" charset="-122"/>
              <a:ea typeface="微软雅黑" panose="020B0503020204020204" pitchFamily="34" charset="-122"/>
            </a:endParaRPr>
          </a:p>
        </p:txBody>
      </p:sp>
      <p:sp>
        <p:nvSpPr>
          <p:cNvPr id="34" name="文本框 33"/>
          <p:cNvSpPr txBox="1"/>
          <p:nvPr/>
        </p:nvSpPr>
        <p:spPr>
          <a:xfrm>
            <a:off x="6351457" y="4423047"/>
            <a:ext cx="720080" cy="646331"/>
          </a:xfrm>
          <a:prstGeom prst="rect">
            <a:avLst/>
          </a:prstGeom>
          <a:noFill/>
        </p:spPr>
        <p:txBody>
          <a:bodyPr wrap="square" rtlCol="0">
            <a:spAutoFit/>
          </a:bodyPr>
          <a:lstStyle/>
          <a:p>
            <a:r>
              <a:rPr lang="en-US" altLang="zh-CN" sz="3600" dirty="0">
                <a:solidFill>
                  <a:srgbClr val="FF0000"/>
                </a:solidFill>
                <a:latin typeface="微软雅黑" panose="020B0503020204020204" pitchFamily="34" charset="-122"/>
                <a:ea typeface="微软雅黑" panose="020B0503020204020204" pitchFamily="34" charset="-122"/>
              </a:rPr>
              <a:t>×</a:t>
            </a:r>
            <a:endParaRPr lang="zh-CN" altLang="en-US" sz="3600" dirty="0">
              <a:solidFill>
                <a:srgbClr val="FF0000"/>
              </a:solidFill>
              <a:latin typeface="微软雅黑" panose="020B0503020204020204" pitchFamily="34" charset="-122"/>
              <a:ea typeface="微软雅黑" panose="020B0503020204020204" pitchFamily="34" charset="-122"/>
            </a:endParaRPr>
          </a:p>
        </p:txBody>
      </p:sp>
      <p:sp>
        <p:nvSpPr>
          <p:cNvPr id="35" name="文本框 34"/>
          <p:cNvSpPr txBox="1"/>
          <p:nvPr/>
        </p:nvSpPr>
        <p:spPr>
          <a:xfrm>
            <a:off x="6988183" y="5058533"/>
            <a:ext cx="720080" cy="646331"/>
          </a:xfrm>
          <a:prstGeom prst="rect">
            <a:avLst/>
          </a:prstGeom>
          <a:noFill/>
        </p:spPr>
        <p:txBody>
          <a:bodyPr wrap="square" rtlCol="0">
            <a:spAutoFit/>
          </a:bodyPr>
          <a:lstStyle/>
          <a:p>
            <a:r>
              <a:rPr lang="en-US" altLang="zh-CN" sz="3600" dirty="0">
                <a:solidFill>
                  <a:srgbClr val="FF0000"/>
                </a:solidFill>
                <a:latin typeface="微软雅黑" panose="020B0503020204020204" pitchFamily="34" charset="-122"/>
                <a:ea typeface="微软雅黑" panose="020B0503020204020204" pitchFamily="34" charset="-122"/>
              </a:rPr>
              <a:t>×</a:t>
            </a:r>
            <a:endParaRPr lang="zh-CN" altLang="en-US" sz="3600" dirty="0">
              <a:solidFill>
                <a:srgbClr val="FF0000"/>
              </a:solidFill>
              <a:latin typeface="微软雅黑" panose="020B0503020204020204" pitchFamily="34" charset="-122"/>
              <a:ea typeface="微软雅黑" panose="020B0503020204020204" pitchFamily="34" charset="-122"/>
            </a:endParaRPr>
          </a:p>
        </p:txBody>
      </p:sp>
      <p:sp>
        <p:nvSpPr>
          <p:cNvPr id="36" name="文本框 35"/>
          <p:cNvSpPr txBox="1"/>
          <p:nvPr/>
        </p:nvSpPr>
        <p:spPr>
          <a:xfrm>
            <a:off x="7067162" y="5694019"/>
            <a:ext cx="720080" cy="646331"/>
          </a:xfrm>
          <a:prstGeom prst="rect">
            <a:avLst/>
          </a:prstGeom>
          <a:noFill/>
        </p:spPr>
        <p:txBody>
          <a:bodyPr wrap="square" rtlCol="0">
            <a:spAutoFit/>
          </a:bodyPr>
          <a:lstStyle/>
          <a:p>
            <a:r>
              <a:rPr lang="zh-CN" altLang="en-US" sz="3600" dirty="0">
                <a:solidFill>
                  <a:srgbClr val="FF0000"/>
                </a:solidFill>
                <a:latin typeface="微软雅黑" panose="020B0503020204020204" pitchFamily="34" charset="-122"/>
                <a:ea typeface="微软雅黑" panose="020B0503020204020204" pitchFamily="34" charset="-122"/>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336"/>
                                        </p:tgtEl>
                                        <p:attrNameLst>
                                          <p:attrName>style.visibility</p:attrName>
                                        </p:attrNameLst>
                                      </p:cBhvr>
                                      <p:to>
                                        <p:strVal val="visible"/>
                                      </p:to>
                                    </p:set>
                                    <p:animEffect transition="in" filter="fade">
                                      <p:cBhvr>
                                        <p:cTn id="21" dur="500"/>
                                        <p:tgtEl>
                                          <p:spTgt spid="1433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31" grpId="0" animBg="1"/>
      <p:bldP spid="14336" grpId="0"/>
      <p:bldP spid="34" grpId="0"/>
      <p:bldP spid="35" grpId="0"/>
      <p:bldP spid="3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51120" y="1127091"/>
            <a:ext cx="10129456"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3  </a:t>
            </a:r>
            <a:r>
              <a:rPr lang="zh-CN" altLang="en-US" sz="2800" dirty="0">
                <a:latin typeface="微软雅黑" panose="020B0503020204020204" pitchFamily="34" charset="-122"/>
                <a:ea typeface="微软雅黑" panose="020B0503020204020204" pitchFamily="34" charset="-122"/>
              </a:rPr>
              <a:t> 如图所示，用固定在竖直墙上的直角三角形支架</a:t>
            </a:r>
            <a:r>
              <a:rPr lang="en-US" altLang="zh-CN" sz="2800" dirty="0">
                <a:latin typeface="微软雅黑" panose="020B0503020204020204" pitchFamily="34" charset="-122"/>
                <a:ea typeface="微软雅黑" panose="020B0503020204020204" pitchFamily="34" charset="-122"/>
              </a:rPr>
              <a:t>ABC</a:t>
            </a:r>
            <a:r>
              <a:rPr lang="zh-CN" altLang="en-US" sz="2800" dirty="0">
                <a:latin typeface="微软雅黑" panose="020B0503020204020204" pitchFamily="34" charset="-122"/>
                <a:ea typeface="微软雅黑" panose="020B0503020204020204" pitchFamily="34" charset="-122"/>
              </a:rPr>
              <a:t>放置空调室外机。已知</a:t>
            </a:r>
            <a:r>
              <a:rPr lang="en-US" altLang="zh-CN" sz="2800" dirty="0">
                <a:latin typeface="微软雅黑" panose="020B0503020204020204" pitchFamily="34" charset="-122"/>
                <a:ea typeface="微软雅黑" panose="020B0503020204020204" pitchFamily="34" charset="-122"/>
              </a:rPr>
              <a:t>AB</a:t>
            </a:r>
            <a:r>
              <a:rPr lang="zh-CN" altLang="en-US" sz="2800" dirty="0">
                <a:latin typeface="微软雅黑" panose="020B0503020204020204" pitchFamily="34" charset="-122"/>
                <a:ea typeface="微软雅黑" panose="020B0503020204020204" pitchFamily="34" charset="-122"/>
              </a:rPr>
              <a:t>长</a:t>
            </a:r>
            <a:r>
              <a:rPr lang="en-US" altLang="zh-CN" sz="2800" dirty="0">
                <a:latin typeface="微软雅黑" panose="020B0503020204020204" pitchFamily="34" charset="-122"/>
                <a:ea typeface="微软雅黑" panose="020B0503020204020204" pitchFamily="34" charset="-122"/>
              </a:rPr>
              <a:t>40 cm</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BC</a:t>
            </a:r>
            <a:r>
              <a:rPr lang="zh-CN" altLang="en-US" sz="2800" dirty="0">
                <a:latin typeface="微软雅黑" panose="020B0503020204020204" pitchFamily="34" charset="-122"/>
                <a:ea typeface="微软雅黑" panose="020B0503020204020204" pitchFamily="34" charset="-122"/>
              </a:rPr>
              <a:t>长</a:t>
            </a:r>
            <a:r>
              <a:rPr lang="en-US" altLang="zh-CN" sz="2800" dirty="0">
                <a:latin typeface="微软雅黑" panose="020B0503020204020204" pitchFamily="34" charset="-122"/>
                <a:ea typeface="微软雅黑" panose="020B0503020204020204" pitchFamily="34" charset="-122"/>
              </a:rPr>
              <a:t>50 cm</a:t>
            </a:r>
            <a:r>
              <a:rPr lang="zh-CN" altLang="en-US" sz="2800" dirty="0">
                <a:latin typeface="微软雅黑" panose="020B0503020204020204" pitchFamily="34" charset="-122"/>
                <a:ea typeface="微软雅黑" panose="020B0503020204020204" pitchFamily="34" charset="-122"/>
              </a:rPr>
              <a:t>，室外机的质量为</a:t>
            </a:r>
            <a:r>
              <a:rPr lang="en-US" altLang="zh-CN" sz="2800" dirty="0">
                <a:latin typeface="微软雅黑" panose="020B0503020204020204" pitchFamily="34" charset="-122"/>
                <a:ea typeface="微软雅黑" panose="020B0503020204020204" pitchFamily="34" charset="-122"/>
              </a:rPr>
              <a:t>30 kg</a:t>
            </a:r>
            <a:r>
              <a:rPr lang="zh-CN" altLang="en-US" sz="2800" dirty="0">
                <a:latin typeface="微软雅黑" panose="020B0503020204020204" pitchFamily="34" charset="-122"/>
                <a:ea typeface="微软雅黑" panose="020B0503020204020204" pitchFamily="34" charset="-122"/>
              </a:rPr>
              <a:t>，室外机的重力作用线正好通过</a:t>
            </a:r>
            <a:r>
              <a:rPr lang="en-US" altLang="zh-CN" sz="2800" dirty="0">
                <a:latin typeface="微软雅黑" panose="020B0503020204020204" pitchFamily="34" charset="-122"/>
                <a:ea typeface="微软雅黑" panose="020B0503020204020204" pitchFamily="34" charset="-122"/>
              </a:rPr>
              <a:t>AB</a:t>
            </a:r>
            <a:r>
              <a:rPr lang="zh-CN" altLang="en-US" sz="2800" dirty="0">
                <a:latin typeface="微软雅黑" panose="020B0503020204020204" pitchFamily="34" charset="-122"/>
                <a:ea typeface="微软雅黑" panose="020B0503020204020204" pitchFamily="34" charset="-122"/>
              </a:rPr>
              <a:t>中点，则</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处螺钉受到的水平拉力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为</a:t>
            </a:r>
            <a:r>
              <a:rPr lang="en-US" altLang="zh-CN" sz="2800" dirty="0">
                <a:latin typeface="微软雅黑" panose="020B0503020204020204" pitchFamily="34" charset="-122"/>
                <a:ea typeface="微软雅黑" panose="020B0503020204020204" pitchFamily="34" charset="-122"/>
              </a:rPr>
              <a:t>________N(</a:t>
            </a:r>
            <a:r>
              <a:rPr lang="zh-CN" altLang="en-US" sz="2800" dirty="0">
                <a:latin typeface="微软雅黑" panose="020B0503020204020204" pitchFamily="34" charset="-122"/>
                <a:ea typeface="微软雅黑" panose="020B0503020204020204" pitchFamily="34" charset="-122"/>
              </a:rPr>
              <a:t>支架重力不计</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。为了安全，从力学的角度分析，室外机的位置应尽量</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选填“靠近”或“远离”</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墙壁。</a:t>
            </a:r>
          </a:p>
        </p:txBody>
      </p:sp>
      <p:sp>
        <p:nvSpPr>
          <p:cNvPr id="3" name="Text Box 10"/>
          <p:cNvSpPr txBox="1">
            <a:spLocks noChangeArrowheads="1"/>
          </p:cNvSpPr>
          <p:nvPr/>
        </p:nvSpPr>
        <p:spPr bwMode="auto">
          <a:xfrm>
            <a:off x="3935760" y="3119802"/>
            <a:ext cx="9626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200</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9" name="矩形 2"/>
          <p:cNvSpPr>
            <a:spLocks noChangeArrowheads="1"/>
          </p:cNvSpPr>
          <p:nvPr/>
        </p:nvSpPr>
        <p:spPr bwMode="auto">
          <a:xfrm>
            <a:off x="2615448" y="406861"/>
            <a:ext cx="693693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由勾股定理可得</a:t>
            </a:r>
            <a:r>
              <a:rPr lang="en-US" altLang="zh-CN" sz="2400" dirty="0">
                <a:solidFill>
                  <a:srgbClr val="008080"/>
                </a:solidFill>
                <a:latin typeface="微软雅黑" panose="020B0503020204020204" pitchFamily="34" charset="-122"/>
                <a:ea typeface="微软雅黑" panose="020B0503020204020204" pitchFamily="34" charset="-122"/>
              </a:rPr>
              <a:t>AC=30cm</a:t>
            </a:r>
            <a:r>
              <a:rPr lang="zh-CN" altLang="en-US" sz="2400" dirty="0">
                <a:solidFill>
                  <a:srgbClr val="008080"/>
                </a:solidFill>
                <a:latin typeface="微软雅黑" panose="020B0503020204020204" pitchFamily="34" charset="-122"/>
                <a:ea typeface="微软雅黑" panose="020B0503020204020204" pitchFamily="34" charset="-122"/>
              </a:rPr>
              <a:t>。以</a:t>
            </a:r>
            <a:r>
              <a:rPr lang="en-US" altLang="zh-CN" sz="2400" dirty="0">
                <a:solidFill>
                  <a:srgbClr val="008080"/>
                </a:solidFill>
                <a:latin typeface="微软雅黑" panose="020B0503020204020204" pitchFamily="34" charset="-122"/>
                <a:ea typeface="微软雅黑" panose="020B0503020204020204" pitchFamily="34" charset="-122"/>
              </a:rPr>
              <a:t>C</a:t>
            </a:r>
            <a:r>
              <a:rPr lang="zh-CN" altLang="en-US" sz="2400" dirty="0">
                <a:solidFill>
                  <a:srgbClr val="008080"/>
                </a:solidFill>
                <a:latin typeface="微软雅黑" panose="020B0503020204020204" pitchFamily="34" charset="-122"/>
                <a:ea typeface="微软雅黑" panose="020B0503020204020204" pitchFamily="34" charset="-122"/>
              </a:rPr>
              <a:t>为支点，</a:t>
            </a:r>
            <a:r>
              <a:rPr lang="en-US" altLang="zh-CN" sz="2400" dirty="0">
                <a:solidFill>
                  <a:srgbClr val="008080"/>
                </a:solidFill>
                <a:latin typeface="微软雅黑" panose="020B0503020204020204" pitchFamily="34" charset="-122"/>
                <a:ea typeface="微软雅黑" panose="020B0503020204020204" pitchFamily="34" charset="-122"/>
              </a:rPr>
              <a:t>ABC</a:t>
            </a:r>
            <a:r>
              <a:rPr lang="zh-CN" altLang="en-US" sz="2400" dirty="0">
                <a:solidFill>
                  <a:srgbClr val="008080"/>
                </a:solidFill>
                <a:latin typeface="微软雅黑" panose="020B0503020204020204" pitchFamily="34" charset="-122"/>
                <a:ea typeface="微软雅黑" panose="020B0503020204020204" pitchFamily="34" charset="-122"/>
              </a:rPr>
              <a:t>是一个杠杆</a:t>
            </a:r>
            <a:r>
              <a:rPr lang="en-US" altLang="zh-CN" sz="2400" dirty="0">
                <a:solidFill>
                  <a:srgbClr val="008080"/>
                </a:solidFill>
                <a:latin typeface="微软雅黑" panose="020B0503020204020204" pitchFamily="34" charset="-122"/>
                <a:ea typeface="微软雅黑" panose="020B0503020204020204" pitchFamily="34" charset="-122"/>
              </a:rPr>
              <a:t>,</a:t>
            </a:r>
            <a:r>
              <a:rPr lang="zh-CN" altLang="en-US" sz="2400" dirty="0">
                <a:solidFill>
                  <a:srgbClr val="008080"/>
                </a:solidFill>
                <a:latin typeface="微软雅黑" panose="020B0503020204020204" pitchFamily="34" charset="-122"/>
                <a:ea typeface="微软雅黑" panose="020B0503020204020204" pitchFamily="34" charset="-122"/>
              </a:rPr>
              <a:t>由杠杆平衡条件可得：</a:t>
            </a:r>
            <a:r>
              <a:rPr lang="en-US" altLang="zh-CN" sz="2400" dirty="0">
                <a:solidFill>
                  <a:srgbClr val="008080"/>
                </a:solidFill>
                <a:latin typeface="微软雅黑" panose="020B0503020204020204" pitchFamily="34" charset="-122"/>
                <a:ea typeface="微软雅黑" panose="020B0503020204020204" pitchFamily="34" charset="-122"/>
              </a:rPr>
              <a:t>F×AC=G×0.5AB</a:t>
            </a:r>
            <a:endParaRPr lang="zh-CN" altLang="en-US" sz="2400" dirty="0">
              <a:solidFill>
                <a:srgbClr val="008080"/>
              </a:solidFill>
              <a:latin typeface="微软雅黑" panose="020B0503020204020204" pitchFamily="34" charset="-122"/>
              <a:ea typeface="微软雅黑" panose="020B0503020204020204" pitchFamily="34" charset="-122"/>
            </a:endParaRPr>
          </a:p>
        </p:txBody>
      </p:sp>
      <p:pic>
        <p:nvPicPr>
          <p:cNvPr id="11" name="图片 -2147482275" descr="C:\Documents and Settings\Administrator\桌面\2020山西物理9.2补单片\W262.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9120336" y="4574068"/>
            <a:ext cx="1720850" cy="2052320"/>
          </a:xfrm>
          <a:prstGeom prst="rect">
            <a:avLst/>
          </a:prstGeom>
          <a:noFill/>
          <a:ln w="9525">
            <a:noFill/>
          </a:ln>
        </p:spPr>
      </p:pic>
      <p:sp>
        <p:nvSpPr>
          <p:cNvPr id="13" name="Text Box 10"/>
          <p:cNvSpPr txBox="1">
            <a:spLocks noChangeArrowheads="1"/>
          </p:cNvSpPr>
          <p:nvPr/>
        </p:nvSpPr>
        <p:spPr bwMode="auto">
          <a:xfrm>
            <a:off x="6497970" y="3769105"/>
            <a:ext cx="9626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800" dirty="0">
                <a:solidFill>
                  <a:srgbClr val="F8081F"/>
                </a:solidFill>
                <a:latin typeface="微软雅黑" panose="020B0503020204020204" pitchFamily="34" charset="-122"/>
                <a:ea typeface="微软雅黑" panose="020B0503020204020204" pitchFamily="34" charset="-122"/>
              </a:rPr>
              <a:t>靠近</a:t>
            </a:r>
            <a:endParaRPr lang="en-US" altLang="zh-CN" sz="2800" dirty="0">
              <a:solidFill>
                <a:srgbClr val="F8081F"/>
              </a:solidFill>
              <a:latin typeface="微软雅黑" panose="020B0503020204020204" pitchFamily="34" charset="-122"/>
              <a:ea typeface="微软雅黑" panose="020B0503020204020204" pitchFamily="34" charset="-122"/>
            </a:endParaRPr>
          </a:p>
        </p:txBody>
      </p:sp>
      <p:cxnSp>
        <p:nvCxnSpPr>
          <p:cNvPr id="16" name="直接箭头连接符 15"/>
          <p:cNvCxnSpPr/>
          <p:nvPr/>
        </p:nvCxnSpPr>
        <p:spPr>
          <a:xfrm>
            <a:off x="10098370" y="5679296"/>
            <a:ext cx="0" cy="918056"/>
          </a:xfrm>
          <a:prstGeom prst="straightConnector1">
            <a:avLst/>
          </a:prstGeom>
          <a:ln w="19050">
            <a:solidFill>
              <a:srgbClr val="008080"/>
            </a:solidFill>
            <a:tailEnd type="arrow"/>
          </a:ln>
        </p:spPr>
        <p:style>
          <a:lnRef idx="1">
            <a:schemeClr val="accent1"/>
          </a:lnRef>
          <a:fillRef idx="0">
            <a:schemeClr val="accent1"/>
          </a:fillRef>
          <a:effectRef idx="0">
            <a:schemeClr val="accent1"/>
          </a:effectRef>
          <a:fontRef idx="minor">
            <a:schemeClr val="tx1"/>
          </a:fontRef>
        </p:style>
      </p:cxnSp>
      <p:sp>
        <p:nvSpPr>
          <p:cNvPr id="18" name="矩形 2"/>
          <p:cNvSpPr>
            <a:spLocks noChangeArrowheads="1"/>
          </p:cNvSpPr>
          <p:nvPr/>
        </p:nvSpPr>
        <p:spPr bwMode="auto">
          <a:xfrm>
            <a:off x="2134267" y="5092360"/>
            <a:ext cx="649705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为了安全，应减小</a:t>
            </a:r>
            <a:r>
              <a:rPr lang="en-US" altLang="zh-CN" sz="2400" dirty="0">
                <a:solidFill>
                  <a:srgbClr val="008080"/>
                </a:solidFill>
                <a:latin typeface="微软雅黑" panose="020B0503020204020204" pitchFamily="34" charset="-122"/>
                <a:ea typeface="微软雅黑" panose="020B0503020204020204" pitchFamily="34" charset="-122"/>
              </a:rPr>
              <a:t>A</a:t>
            </a:r>
            <a:r>
              <a:rPr lang="zh-CN" altLang="en-US" sz="2400" dirty="0">
                <a:solidFill>
                  <a:srgbClr val="008080"/>
                </a:solidFill>
                <a:latin typeface="微软雅黑" panose="020B0503020204020204" pitchFamily="34" charset="-122"/>
                <a:ea typeface="微软雅黑" panose="020B0503020204020204" pitchFamily="34" charset="-122"/>
              </a:rPr>
              <a:t>处的拉力，在</a:t>
            </a:r>
            <a:r>
              <a:rPr lang="en-US" altLang="zh-CN" sz="2400" dirty="0">
                <a:solidFill>
                  <a:srgbClr val="008080"/>
                </a:solidFill>
                <a:latin typeface="微软雅黑" panose="020B0503020204020204" pitchFamily="34" charset="-122"/>
                <a:ea typeface="微软雅黑" panose="020B0503020204020204" pitchFamily="34" charset="-122"/>
              </a:rPr>
              <a:t>A</a:t>
            </a:r>
            <a:r>
              <a:rPr lang="zh-CN" altLang="en-US" sz="2400" dirty="0">
                <a:solidFill>
                  <a:srgbClr val="008080"/>
                </a:solidFill>
                <a:latin typeface="微软雅黑" panose="020B0503020204020204" pitchFamily="34" charset="-122"/>
                <a:ea typeface="微软雅黑" panose="020B0503020204020204" pitchFamily="34" charset="-122"/>
              </a:rPr>
              <a:t>处拉力的力臂和阻力</a:t>
            </a:r>
            <a:r>
              <a:rPr lang="en-US" altLang="zh-CN" sz="2400" dirty="0">
                <a:solidFill>
                  <a:srgbClr val="008080"/>
                </a:solidFill>
                <a:latin typeface="微软雅黑" panose="020B0503020204020204" pitchFamily="34" charset="-122"/>
                <a:ea typeface="微软雅黑" panose="020B0503020204020204" pitchFamily="34" charset="-122"/>
              </a:rPr>
              <a:t>G</a:t>
            </a:r>
            <a:r>
              <a:rPr lang="zh-CN" altLang="en-US" sz="2400" dirty="0">
                <a:solidFill>
                  <a:srgbClr val="008080"/>
                </a:solidFill>
                <a:latin typeface="微软雅黑" panose="020B0503020204020204" pitchFamily="34" charset="-122"/>
                <a:ea typeface="微软雅黑" panose="020B0503020204020204" pitchFamily="34" charset="-122"/>
              </a:rPr>
              <a:t>一定时，根据杠杆平衡条件可知，可以通过减小室外机对支架压力力臂来减小</a:t>
            </a:r>
            <a:r>
              <a:rPr lang="en-US" altLang="zh-CN" sz="2400" dirty="0">
                <a:solidFill>
                  <a:srgbClr val="008080"/>
                </a:solidFill>
                <a:latin typeface="微软雅黑" panose="020B0503020204020204" pitchFamily="34" charset="-122"/>
                <a:ea typeface="微软雅黑" panose="020B0503020204020204" pitchFamily="34" charset="-122"/>
              </a:rPr>
              <a:t>A</a:t>
            </a:r>
            <a:r>
              <a:rPr lang="zh-CN" altLang="en-US" sz="2400" dirty="0">
                <a:solidFill>
                  <a:srgbClr val="008080"/>
                </a:solidFill>
                <a:latin typeface="微软雅黑" panose="020B0503020204020204" pitchFamily="34" charset="-122"/>
                <a:ea typeface="微软雅黑" panose="020B0503020204020204" pitchFamily="34" charset="-122"/>
              </a:rPr>
              <a:t>处拉力，故外机的位置要尽量靠近墙壁</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3" grpId="0"/>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3"/>
          <p:cNvSpPr txBox="1">
            <a:spLocks noChangeArrowheads="1"/>
          </p:cNvSpPr>
          <p:nvPr/>
        </p:nvSpPr>
        <p:spPr bwMode="auto">
          <a:xfrm>
            <a:off x="773383" y="1104041"/>
            <a:ext cx="2016224" cy="662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zh-CN" altLang="en-US" sz="2800" b="1" dirty="0">
                <a:solidFill>
                  <a:srgbClr val="008080"/>
                </a:solidFill>
                <a:latin typeface="微软雅黑" panose="020B0503020204020204" pitchFamily="34" charset="-122"/>
                <a:ea typeface="微软雅黑" panose="020B0503020204020204" pitchFamily="34" charset="-122"/>
              </a:rPr>
              <a:t>一、滑轮</a:t>
            </a:r>
            <a:endParaRPr lang="en-US" altLang="zh-CN" sz="2800" b="1" dirty="0">
              <a:solidFill>
                <a:srgbClr val="008080"/>
              </a:solidFill>
              <a:latin typeface="微软雅黑" panose="020B0503020204020204" pitchFamily="34" charset="-122"/>
              <a:ea typeface="微软雅黑" panose="020B0503020204020204" pitchFamily="34" charset="-122"/>
            </a:endParaRPr>
          </a:p>
        </p:txBody>
      </p:sp>
      <p:grpSp>
        <p:nvGrpSpPr>
          <p:cNvPr id="57" name="组合 56"/>
          <p:cNvGrpSpPr/>
          <p:nvPr/>
        </p:nvGrpSpPr>
        <p:grpSpPr bwMode="auto">
          <a:xfrm>
            <a:off x="-101600" y="404813"/>
            <a:ext cx="5189487" cy="523220"/>
            <a:chOff x="0" y="623478"/>
            <a:chExt cx="4574427" cy="459160"/>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重点回顾：滑轮</a:t>
              </a:r>
            </a:p>
          </p:txBody>
        </p:sp>
      </p:grpSp>
      <p:graphicFrame>
        <p:nvGraphicFramePr>
          <p:cNvPr id="17" name="表格 16"/>
          <p:cNvGraphicFramePr/>
          <p:nvPr>
            <p:custDataLst>
              <p:tags r:id="rId1"/>
            </p:custDataLst>
          </p:nvPr>
        </p:nvGraphicFramePr>
        <p:xfrm>
          <a:off x="774065" y="1995170"/>
          <a:ext cx="10499725" cy="4377690"/>
        </p:xfrm>
        <a:graphic>
          <a:graphicData uri="http://schemas.openxmlformats.org/drawingml/2006/table">
            <a:tbl>
              <a:tblPr firstRow="1" bandRow="1">
                <a:tableStyleId>{5C22544A-7EE6-4342-B048-85BDC9FD1C3A}</a:tableStyleId>
              </a:tblPr>
              <a:tblGrid>
                <a:gridCol w="939800">
                  <a:extLst>
                    <a:ext uri="{9D8B030D-6E8A-4147-A177-3AD203B41FA5}">
                      <a16:colId xmlns:a16="http://schemas.microsoft.com/office/drawing/2014/main" val="20000"/>
                    </a:ext>
                  </a:extLst>
                </a:gridCol>
                <a:gridCol w="3635466">
                  <a:extLst>
                    <a:ext uri="{9D8B030D-6E8A-4147-A177-3AD203B41FA5}">
                      <a16:colId xmlns:a16="http://schemas.microsoft.com/office/drawing/2014/main" val="20001"/>
                    </a:ext>
                  </a:extLst>
                </a:gridCol>
                <a:gridCol w="2695575">
                  <a:extLst>
                    <a:ext uri="{9D8B030D-6E8A-4147-A177-3AD203B41FA5}">
                      <a16:colId xmlns:a16="http://schemas.microsoft.com/office/drawing/2014/main" val="20002"/>
                    </a:ext>
                  </a:extLst>
                </a:gridCol>
                <a:gridCol w="1602105">
                  <a:extLst>
                    <a:ext uri="{9D8B030D-6E8A-4147-A177-3AD203B41FA5}">
                      <a16:colId xmlns:a16="http://schemas.microsoft.com/office/drawing/2014/main" val="20003"/>
                    </a:ext>
                  </a:extLst>
                </a:gridCol>
                <a:gridCol w="1626779">
                  <a:extLst>
                    <a:ext uri="{9D8B030D-6E8A-4147-A177-3AD203B41FA5}">
                      <a16:colId xmlns:a16="http://schemas.microsoft.com/office/drawing/2014/main" val="20004"/>
                    </a:ext>
                  </a:extLst>
                </a:gridCol>
              </a:tblGrid>
              <a:tr h="640080">
                <a:tc>
                  <a:txBody>
                    <a:bodyPr/>
                    <a:lstStyle/>
                    <a:p>
                      <a:pPr algn="ctr">
                        <a:lnSpc>
                          <a:spcPct val="150000"/>
                        </a:lnSpc>
                        <a:buNone/>
                      </a:pPr>
                      <a:endPar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定滑轮</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动滑轮</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gridSpan="2">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滑轮组</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hMerge="1">
                  <a:txBody>
                    <a:bodyPr/>
                    <a:lstStyle/>
                    <a:p>
                      <a:endParaRPr lang="zh-CN"/>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0"/>
                  </a:ext>
                </a:extLst>
              </a:tr>
              <a:tr h="2545080">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图示</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endPar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a:lnSpc>
                          <a:spcPct val="200000"/>
                        </a:lnSpc>
                        <a:buNone/>
                      </a:pPr>
                      <a:endPar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a:lnSpc>
                          <a:spcPct val="150000"/>
                        </a:lnSpc>
                        <a:buNone/>
                      </a:pPr>
                      <a:endPar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a:lnSpc>
                          <a:spcPct val="150000"/>
                        </a:lnSpc>
                        <a:buNone/>
                      </a:pPr>
                      <a:r>
                        <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r>
                        <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杠杆</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endPar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a:lnSpc>
                          <a:spcPct val="150000"/>
                        </a:lnSpc>
                        <a:buNone/>
                      </a:pPr>
                      <a:endPar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a:lnSpc>
                          <a:spcPct val="200000"/>
                        </a:lnSpc>
                        <a:buNone/>
                      </a:pPr>
                      <a:endPar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p>
                      <a:pPr algn="ctr">
                        <a:lnSpc>
                          <a:spcPct val="150000"/>
                        </a:lnSpc>
                        <a:buNone/>
                      </a:pPr>
                      <a:r>
                        <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r>
                        <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杠杆</a:t>
                      </a: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1"/>
                  </a:ext>
                </a:extLst>
              </a:tr>
              <a:tr h="1192530">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特点</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0000">
                        <a:alpha val="0"/>
                      </a:srgbClr>
                    </a:solid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可以</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_____________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 但</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____________</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可以</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，但 </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gridSpan="2">
                  <a:txBody>
                    <a:bodyPr/>
                    <a:lstStyle/>
                    <a:p>
                      <a:pPr algn="ctr">
                        <a:lnSpc>
                          <a:spcPct val="150000"/>
                        </a:lnSpc>
                        <a:buNone/>
                      </a:pPr>
                      <a:r>
                        <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既可以</a:t>
                      </a:r>
                      <a:r>
                        <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r>
                        <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又可以</a:t>
                      </a:r>
                      <a:r>
                        <a:rPr lang="en-US" altLang="zh-CN"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_________________</a:t>
                      </a:r>
                      <a:endPar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hMerge="1">
                  <a:txBody>
                    <a:bodyPr/>
                    <a:lstStyle/>
                    <a:p>
                      <a:endParaRPr lang="zh-CN"/>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2"/>
                  </a:ext>
                </a:extLst>
              </a:tr>
            </a:tbl>
          </a:graphicData>
        </a:graphic>
      </p:graphicFrame>
      <p:sp>
        <p:nvSpPr>
          <p:cNvPr id="18" name="TextBox 2"/>
          <p:cNvSpPr txBox="1"/>
          <p:nvPr/>
        </p:nvSpPr>
        <p:spPr>
          <a:xfrm>
            <a:off x="2528570" y="5241290"/>
            <a:ext cx="217741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改变力的方向</a:t>
            </a:r>
            <a:endParaRPr lang="zh-CN" altLang="en-US"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9" name="TextBox 2"/>
          <p:cNvSpPr txBox="1"/>
          <p:nvPr/>
        </p:nvSpPr>
        <p:spPr>
          <a:xfrm>
            <a:off x="2279015" y="5829935"/>
            <a:ext cx="268795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不省力也不省距离</a:t>
            </a:r>
            <a:endParaRPr lang="zh-CN" altLang="en-US"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0" name="TextBox 2"/>
          <p:cNvSpPr txBox="1"/>
          <p:nvPr/>
        </p:nvSpPr>
        <p:spPr>
          <a:xfrm>
            <a:off x="5351780" y="5771515"/>
            <a:ext cx="267081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不能改变力的方向</a:t>
            </a:r>
            <a:endParaRPr lang="zh-CN" altLang="en-US"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1" name="TextBox 2"/>
          <p:cNvSpPr txBox="1"/>
          <p:nvPr/>
        </p:nvSpPr>
        <p:spPr>
          <a:xfrm>
            <a:off x="8635365" y="5829300"/>
            <a:ext cx="213550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改变力的方向</a:t>
            </a:r>
          </a:p>
        </p:txBody>
      </p:sp>
      <p:sp>
        <p:nvSpPr>
          <p:cNvPr id="25" name="TextBox 2"/>
          <p:cNvSpPr txBox="1"/>
          <p:nvPr/>
        </p:nvSpPr>
        <p:spPr>
          <a:xfrm>
            <a:off x="2853055" y="4569460"/>
            <a:ext cx="81978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等臂</a:t>
            </a:r>
          </a:p>
        </p:txBody>
      </p:sp>
      <p:sp>
        <p:nvSpPr>
          <p:cNvPr id="26" name="TextBox 2"/>
          <p:cNvSpPr txBox="1"/>
          <p:nvPr/>
        </p:nvSpPr>
        <p:spPr>
          <a:xfrm>
            <a:off x="6344892" y="5285124"/>
            <a:ext cx="108012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省力</a:t>
            </a:r>
            <a:endParaRPr lang="zh-CN" altLang="en-US"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7" name="TextBox 2"/>
          <p:cNvSpPr txBox="1"/>
          <p:nvPr/>
        </p:nvSpPr>
        <p:spPr>
          <a:xfrm>
            <a:off x="5934075" y="4560570"/>
            <a:ext cx="822325"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省力</a:t>
            </a:r>
            <a:endParaRPr lang="zh-CN" altLang="en-US"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8" name="TextBox 2"/>
          <p:cNvSpPr txBox="1"/>
          <p:nvPr/>
        </p:nvSpPr>
        <p:spPr>
          <a:xfrm>
            <a:off x="9301480" y="5285740"/>
            <a:ext cx="933450" cy="460375"/>
          </a:xfrm>
          <a:prstGeom prst="rect">
            <a:avLst/>
          </a:prstGeom>
          <a:noFill/>
        </p:spPr>
        <p:txBody>
          <a:bodyPr wrap="square" rtlCol="0">
            <a:spAutoFit/>
          </a:bodyPr>
          <a:lstStyle/>
          <a:p>
            <a:r>
              <a:rPr lang="en-US" altLang="zh-CN"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省力</a:t>
            </a:r>
            <a:endParaRPr lang="zh-CN" altLang="en-US" sz="24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5" name="组合 4"/>
          <p:cNvGrpSpPr/>
          <p:nvPr/>
        </p:nvGrpSpPr>
        <p:grpSpPr>
          <a:xfrm>
            <a:off x="3061472" y="2884841"/>
            <a:ext cx="1660054" cy="1473164"/>
            <a:chOff x="3067718" y="2989160"/>
            <a:chExt cx="1513128" cy="1349565"/>
          </a:xfrm>
        </p:grpSpPr>
        <p:grpSp>
          <p:nvGrpSpPr>
            <p:cNvPr id="3" name="组合 2"/>
            <p:cNvGrpSpPr/>
            <p:nvPr/>
          </p:nvGrpSpPr>
          <p:grpSpPr>
            <a:xfrm>
              <a:off x="3067718" y="2989160"/>
              <a:ext cx="1078208" cy="1349565"/>
              <a:chOff x="6515923" y="2952583"/>
              <a:chExt cx="2068830" cy="2589501"/>
            </a:xfrm>
          </p:grpSpPr>
          <p:grpSp>
            <p:nvGrpSpPr>
              <p:cNvPr id="30" name="组合 29"/>
              <p:cNvGrpSpPr/>
              <p:nvPr/>
            </p:nvGrpSpPr>
            <p:grpSpPr>
              <a:xfrm>
                <a:off x="6742662" y="3014149"/>
                <a:ext cx="1221740" cy="2527935"/>
                <a:chOff x="10568" y="5318"/>
                <a:chExt cx="1924" cy="3981"/>
              </a:xfrm>
            </p:grpSpPr>
            <p:grpSp>
              <p:nvGrpSpPr>
                <p:cNvPr id="31" name="Group 16"/>
                <p:cNvGrpSpPr/>
                <p:nvPr/>
              </p:nvGrpSpPr>
              <p:grpSpPr bwMode="auto">
                <a:xfrm>
                  <a:off x="11041" y="5318"/>
                  <a:ext cx="1451" cy="2233"/>
                  <a:chOff x="4140" y="5780"/>
                  <a:chExt cx="540" cy="1165"/>
                </a:xfrm>
              </p:grpSpPr>
              <p:sp>
                <p:nvSpPr>
                  <p:cNvPr id="35" name="Oval 17"/>
                  <p:cNvSpPr>
                    <a:spLocks noChangeArrowheads="1"/>
                  </p:cNvSpPr>
                  <p:nvPr/>
                </p:nvSpPr>
                <p:spPr bwMode="auto">
                  <a:xfrm>
                    <a:off x="4140" y="6018"/>
                    <a:ext cx="540" cy="757"/>
                  </a:xfrm>
                  <a:prstGeom prst="ellipse">
                    <a:avLst/>
                  </a:prstGeom>
                  <a:noFill/>
                  <a:ln w="2540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36" name="Rectangle 18"/>
                  <p:cNvSpPr>
                    <a:spLocks noChangeArrowheads="1"/>
                  </p:cNvSpPr>
                  <p:nvPr/>
                </p:nvSpPr>
                <p:spPr bwMode="auto">
                  <a:xfrm>
                    <a:off x="4356" y="5780"/>
                    <a:ext cx="120" cy="754"/>
                  </a:xfrm>
                  <a:prstGeom prst="rect">
                    <a:avLst/>
                  </a:prstGeom>
                  <a:solidFill>
                    <a:schemeClr val="bg1">
                      <a:lumMod val="95000"/>
                    </a:schemeClr>
                  </a:solidFill>
                  <a:ln w="25400">
                    <a:solidFill>
                      <a:srgbClr val="000000"/>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37" name="Oval 19"/>
                  <p:cNvSpPr>
                    <a:spLocks noChangeArrowheads="1"/>
                  </p:cNvSpPr>
                  <p:nvPr/>
                </p:nvSpPr>
                <p:spPr bwMode="auto">
                  <a:xfrm>
                    <a:off x="4396" y="6360"/>
                    <a:ext cx="44" cy="45"/>
                  </a:xfrm>
                  <a:prstGeom prst="ellipse">
                    <a:avLst/>
                  </a:prstGeom>
                  <a:solidFill>
                    <a:srgbClr val="000000"/>
                  </a:solidFill>
                  <a:ln w="9525">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38" name="Freeform 20"/>
                  <p:cNvSpPr>
                    <a:spLocks noChangeArrowheads="1"/>
                  </p:cNvSpPr>
                  <p:nvPr/>
                </p:nvSpPr>
                <p:spPr bwMode="auto">
                  <a:xfrm flipH="1">
                    <a:off x="4360" y="6774"/>
                    <a:ext cx="94" cy="171"/>
                  </a:xfrm>
                  <a:custGeom>
                    <a:avLst/>
                    <a:gdLst>
                      <a:gd name="T0" fmla="*/ 38 w 125"/>
                      <a:gd name="T1" fmla="*/ 0 h 290"/>
                      <a:gd name="T2" fmla="*/ 38 w 125"/>
                      <a:gd name="T3" fmla="*/ 80 h 290"/>
                      <a:gd name="T4" fmla="*/ 4 w 125"/>
                      <a:gd name="T5" fmla="*/ 133 h 290"/>
                      <a:gd name="T6" fmla="*/ 61 w 125"/>
                      <a:gd name="T7" fmla="*/ 168 h 290"/>
                      <a:gd name="T8" fmla="*/ 94 w 125"/>
                      <a:gd name="T9" fmla="*/ 115 h 290"/>
                      <a:gd name="T10" fmla="*/ 0 60000 65536"/>
                      <a:gd name="T11" fmla="*/ 0 60000 65536"/>
                      <a:gd name="T12" fmla="*/ 0 60000 65536"/>
                      <a:gd name="T13" fmla="*/ 0 60000 65536"/>
                      <a:gd name="T14" fmla="*/ 0 60000 65536"/>
                      <a:gd name="T15" fmla="*/ 0 w 125"/>
                      <a:gd name="T16" fmla="*/ 0 h 290"/>
                      <a:gd name="T17" fmla="*/ 125 w 125"/>
                      <a:gd name="T18" fmla="*/ 290 h 290"/>
                    </a:gdLst>
                    <a:ahLst/>
                    <a:cxnLst>
                      <a:cxn ang="T10">
                        <a:pos x="T0" y="T1"/>
                      </a:cxn>
                      <a:cxn ang="T11">
                        <a:pos x="T2" y="T3"/>
                      </a:cxn>
                      <a:cxn ang="T12">
                        <a:pos x="T4" y="T5"/>
                      </a:cxn>
                      <a:cxn ang="T13">
                        <a:pos x="T6" y="T7"/>
                      </a:cxn>
                      <a:cxn ang="T14">
                        <a:pos x="T8" y="T9"/>
                      </a:cxn>
                    </a:cxnLst>
                    <a:rect l="T15" t="T16" r="T17" b="T18"/>
                    <a:pathLst>
                      <a:path w="125" h="290">
                        <a:moveTo>
                          <a:pt x="51" y="0"/>
                        </a:moveTo>
                        <a:cubicBezTo>
                          <a:pt x="55" y="49"/>
                          <a:pt x="59" y="98"/>
                          <a:pt x="51" y="135"/>
                        </a:cubicBezTo>
                        <a:cubicBezTo>
                          <a:pt x="43" y="172"/>
                          <a:pt x="0" y="200"/>
                          <a:pt x="5" y="225"/>
                        </a:cubicBezTo>
                        <a:cubicBezTo>
                          <a:pt x="10" y="250"/>
                          <a:pt x="61" y="290"/>
                          <a:pt x="81" y="285"/>
                        </a:cubicBezTo>
                        <a:cubicBezTo>
                          <a:pt x="101" y="280"/>
                          <a:pt x="118" y="215"/>
                          <a:pt x="125" y="195"/>
                        </a:cubicBezTo>
                      </a:path>
                    </a:pathLst>
                  </a:cu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sp>
              <p:nvSpPr>
                <p:cNvPr id="32" name="Rectangle 33"/>
                <p:cNvSpPr>
                  <a:spLocks noChangeArrowheads="1"/>
                </p:cNvSpPr>
                <p:nvPr/>
              </p:nvSpPr>
              <p:spPr bwMode="auto">
                <a:xfrm>
                  <a:off x="10568" y="8466"/>
                  <a:ext cx="949" cy="833"/>
                </a:xfrm>
                <a:prstGeom prst="rect">
                  <a:avLst/>
                </a:prstGeom>
                <a:noFill/>
                <a:ln w="25400">
                  <a:solidFill>
                    <a:srgbClr val="000000"/>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33" name="Line 34"/>
                <p:cNvSpPr>
                  <a:spLocks noChangeShapeType="1"/>
                </p:cNvSpPr>
                <p:nvPr/>
              </p:nvSpPr>
              <p:spPr bwMode="auto">
                <a:xfrm>
                  <a:off x="11035" y="6453"/>
                  <a:ext cx="0" cy="2013"/>
                </a:xfrm>
                <a:prstGeom prst="line">
                  <a:avLst/>
                </a:prstGeom>
                <a:noFill/>
                <a:ln w="2540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34" name="Line 36"/>
                <p:cNvSpPr>
                  <a:spLocks noChangeShapeType="1"/>
                </p:cNvSpPr>
                <p:nvPr/>
              </p:nvSpPr>
              <p:spPr bwMode="auto">
                <a:xfrm>
                  <a:off x="12492" y="6465"/>
                  <a:ext cx="0" cy="1163"/>
                </a:xfrm>
                <a:prstGeom prst="line">
                  <a:avLst/>
                </a:prstGeom>
                <a:noFill/>
                <a:ln w="25400">
                  <a:solidFill>
                    <a:srgbClr val="000000"/>
                  </a:solidFill>
                  <a:round/>
                  <a:tailEnd type="triangle" w="sm" len="lg"/>
                </a:ln>
              </p:spPr>
              <p:txBody>
                <a:bodyPr/>
                <a:lstStyle/>
                <a:p>
                  <a:endParaRPr lang="zh-CN" altLang="en-US" sz="2800">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6515923" y="2952583"/>
                <a:ext cx="2068830" cy="77470"/>
                <a:chOff x="6573568" y="3207514"/>
                <a:chExt cx="2068830" cy="77470"/>
              </a:xfrm>
            </p:grpSpPr>
            <p:pic>
              <p:nvPicPr>
                <p:cNvPr id="40" name="图片 39"/>
                <p:cNvPicPr>
                  <a:picLocks noChangeAspect="1"/>
                </p:cNvPicPr>
                <p:nvPr/>
              </p:nvPicPr>
              <p:blipFill>
                <a:blip r:embed="rId4"/>
                <a:srcRect t="89959"/>
                <a:stretch>
                  <a:fillRect/>
                </a:stretch>
              </p:blipFill>
              <p:spPr>
                <a:xfrm>
                  <a:off x="6573568" y="3207514"/>
                  <a:ext cx="2068830" cy="77470"/>
                </a:xfrm>
                <a:prstGeom prst="rect">
                  <a:avLst/>
                </a:prstGeom>
              </p:spPr>
            </p:pic>
            <p:cxnSp>
              <p:nvCxnSpPr>
                <p:cNvPr id="41" name="直接连接符 40"/>
                <p:cNvCxnSpPr/>
                <p:nvPr/>
              </p:nvCxnSpPr>
              <p:spPr>
                <a:xfrm flipV="1">
                  <a:off x="6573568" y="3272413"/>
                  <a:ext cx="2052000" cy="12571"/>
                </a:xfrm>
                <a:prstGeom prst="line">
                  <a:avLst/>
                </a:prstGeom>
                <a:ln w="285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sp>
          <p:nvSpPr>
            <p:cNvPr id="42" name="文本框 41"/>
            <p:cNvSpPr txBox="1"/>
            <p:nvPr/>
          </p:nvSpPr>
          <p:spPr>
            <a:xfrm>
              <a:off x="3835282" y="3612192"/>
              <a:ext cx="745564" cy="523220"/>
            </a:xfrm>
            <a:prstGeom prst="rect">
              <a:avLst/>
            </a:prstGeom>
            <a:noFill/>
          </p:spPr>
          <p:txBody>
            <a:bodyPr wrap="square" rtlCol="0">
              <a:spAutoFit/>
            </a:bodyPr>
            <a:lstStyle/>
            <a:p>
              <a:r>
                <a:rPr lang="en-US" altLang="zh-CN" sz="2800" dirty="0">
                  <a:latin typeface="微软雅黑" panose="020B0503020204020204" pitchFamily="34" charset="-122"/>
                  <a:ea typeface="微软雅黑" panose="020B0503020204020204" pitchFamily="34" charset="-122"/>
                </a:rPr>
                <a:t>F</a:t>
              </a:r>
              <a:endParaRPr lang="zh-CN" altLang="en-US" sz="2800" dirty="0">
                <a:latin typeface="微软雅黑" panose="020B0503020204020204" pitchFamily="34" charset="-122"/>
                <a:ea typeface="微软雅黑" panose="020B0503020204020204" pitchFamily="34" charset="-122"/>
              </a:endParaRPr>
            </a:p>
          </p:txBody>
        </p:sp>
      </p:grpSp>
      <p:grpSp>
        <p:nvGrpSpPr>
          <p:cNvPr id="6" name="组合 5"/>
          <p:cNvGrpSpPr/>
          <p:nvPr/>
        </p:nvGrpSpPr>
        <p:grpSpPr>
          <a:xfrm>
            <a:off x="6064841" y="2842061"/>
            <a:ext cx="1188694" cy="1586420"/>
            <a:chOff x="8904868" y="2949693"/>
            <a:chExt cx="2152622" cy="2872869"/>
          </a:xfrm>
        </p:grpSpPr>
        <p:grpSp>
          <p:nvGrpSpPr>
            <p:cNvPr id="43" name="组合 42"/>
            <p:cNvGrpSpPr/>
            <p:nvPr/>
          </p:nvGrpSpPr>
          <p:grpSpPr>
            <a:xfrm>
              <a:off x="8904868" y="2949693"/>
              <a:ext cx="2068830" cy="77470"/>
              <a:chOff x="6573568" y="3207514"/>
              <a:chExt cx="2068830" cy="77470"/>
            </a:xfrm>
          </p:grpSpPr>
          <p:pic>
            <p:nvPicPr>
              <p:cNvPr id="44" name="图片 43"/>
              <p:cNvPicPr>
                <a:picLocks noChangeAspect="1"/>
              </p:cNvPicPr>
              <p:nvPr/>
            </p:nvPicPr>
            <p:blipFill>
              <a:blip r:embed="rId4"/>
              <a:srcRect t="89959"/>
              <a:stretch>
                <a:fillRect/>
              </a:stretch>
            </p:blipFill>
            <p:spPr>
              <a:xfrm>
                <a:off x="6573568" y="3207514"/>
                <a:ext cx="2068830" cy="77470"/>
              </a:xfrm>
              <a:prstGeom prst="rect">
                <a:avLst/>
              </a:prstGeom>
            </p:spPr>
          </p:pic>
          <p:cxnSp>
            <p:nvCxnSpPr>
              <p:cNvPr id="45" name="直接连接符 44"/>
              <p:cNvCxnSpPr/>
              <p:nvPr/>
            </p:nvCxnSpPr>
            <p:spPr>
              <a:xfrm flipV="1">
                <a:off x="6573568" y="3272413"/>
                <a:ext cx="2052000" cy="12571"/>
              </a:xfrm>
              <a:prstGeom prst="line">
                <a:avLst/>
              </a:prstGeom>
              <a:ln w="285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6" name="组合 45"/>
            <p:cNvGrpSpPr/>
            <p:nvPr/>
          </p:nvGrpSpPr>
          <p:grpSpPr>
            <a:xfrm>
              <a:off x="9390540" y="3023482"/>
              <a:ext cx="921385" cy="2799080"/>
              <a:chOff x="11041" y="5210"/>
              <a:chExt cx="1451" cy="4408"/>
            </a:xfrm>
          </p:grpSpPr>
          <p:grpSp>
            <p:nvGrpSpPr>
              <p:cNvPr id="47" name="Group 16"/>
              <p:cNvGrpSpPr/>
              <p:nvPr/>
            </p:nvGrpSpPr>
            <p:grpSpPr bwMode="auto">
              <a:xfrm>
                <a:off x="11041" y="6565"/>
                <a:ext cx="1451" cy="2224"/>
                <a:chOff x="4140" y="6435"/>
                <a:chExt cx="540" cy="1161"/>
              </a:xfrm>
            </p:grpSpPr>
            <p:sp>
              <p:nvSpPr>
                <p:cNvPr id="51" name="Oval 17"/>
                <p:cNvSpPr>
                  <a:spLocks noChangeArrowheads="1"/>
                </p:cNvSpPr>
                <p:nvPr/>
              </p:nvSpPr>
              <p:spPr bwMode="auto">
                <a:xfrm>
                  <a:off x="4140" y="6435"/>
                  <a:ext cx="540" cy="757"/>
                </a:xfrm>
                <a:prstGeom prst="ellipse">
                  <a:avLst/>
                </a:prstGeom>
                <a:noFill/>
                <a:ln w="2540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52" name="Rectangle 18"/>
                <p:cNvSpPr>
                  <a:spLocks noChangeArrowheads="1"/>
                </p:cNvSpPr>
                <p:nvPr/>
              </p:nvSpPr>
              <p:spPr bwMode="auto">
                <a:xfrm>
                  <a:off x="4360" y="6668"/>
                  <a:ext cx="120" cy="754"/>
                </a:xfrm>
                <a:prstGeom prst="rect">
                  <a:avLst/>
                </a:prstGeom>
                <a:solidFill>
                  <a:schemeClr val="bg1">
                    <a:lumMod val="95000"/>
                  </a:schemeClr>
                </a:solidFill>
                <a:ln w="25400">
                  <a:solidFill>
                    <a:srgbClr val="000000"/>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53" name="Oval 19"/>
                <p:cNvSpPr>
                  <a:spLocks noChangeArrowheads="1"/>
                </p:cNvSpPr>
                <p:nvPr/>
              </p:nvSpPr>
              <p:spPr bwMode="auto">
                <a:xfrm>
                  <a:off x="4396" y="6777"/>
                  <a:ext cx="44" cy="45"/>
                </a:xfrm>
                <a:prstGeom prst="ellipse">
                  <a:avLst/>
                </a:prstGeom>
                <a:solidFill>
                  <a:srgbClr val="000000"/>
                </a:solidFill>
                <a:ln w="9525">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54" name="Freeform 20"/>
                <p:cNvSpPr>
                  <a:spLocks noChangeArrowheads="1"/>
                </p:cNvSpPr>
                <p:nvPr/>
              </p:nvSpPr>
              <p:spPr bwMode="auto">
                <a:xfrm flipH="1">
                  <a:off x="4360" y="7425"/>
                  <a:ext cx="94" cy="171"/>
                </a:xfrm>
                <a:custGeom>
                  <a:avLst/>
                  <a:gdLst>
                    <a:gd name="T0" fmla="*/ 38 w 125"/>
                    <a:gd name="T1" fmla="*/ 0 h 290"/>
                    <a:gd name="T2" fmla="*/ 38 w 125"/>
                    <a:gd name="T3" fmla="*/ 80 h 290"/>
                    <a:gd name="T4" fmla="*/ 4 w 125"/>
                    <a:gd name="T5" fmla="*/ 133 h 290"/>
                    <a:gd name="T6" fmla="*/ 61 w 125"/>
                    <a:gd name="T7" fmla="*/ 168 h 290"/>
                    <a:gd name="T8" fmla="*/ 94 w 125"/>
                    <a:gd name="T9" fmla="*/ 115 h 290"/>
                    <a:gd name="T10" fmla="*/ 0 60000 65536"/>
                    <a:gd name="T11" fmla="*/ 0 60000 65536"/>
                    <a:gd name="T12" fmla="*/ 0 60000 65536"/>
                    <a:gd name="T13" fmla="*/ 0 60000 65536"/>
                    <a:gd name="T14" fmla="*/ 0 60000 65536"/>
                    <a:gd name="T15" fmla="*/ 0 w 125"/>
                    <a:gd name="T16" fmla="*/ 0 h 290"/>
                    <a:gd name="T17" fmla="*/ 125 w 125"/>
                    <a:gd name="T18" fmla="*/ 290 h 290"/>
                  </a:gdLst>
                  <a:ahLst/>
                  <a:cxnLst>
                    <a:cxn ang="T10">
                      <a:pos x="T0" y="T1"/>
                    </a:cxn>
                    <a:cxn ang="T11">
                      <a:pos x="T2" y="T3"/>
                    </a:cxn>
                    <a:cxn ang="T12">
                      <a:pos x="T4" y="T5"/>
                    </a:cxn>
                    <a:cxn ang="T13">
                      <a:pos x="T6" y="T7"/>
                    </a:cxn>
                    <a:cxn ang="T14">
                      <a:pos x="T8" y="T9"/>
                    </a:cxn>
                  </a:cxnLst>
                  <a:rect l="T15" t="T16" r="T17" b="T18"/>
                  <a:pathLst>
                    <a:path w="125" h="290">
                      <a:moveTo>
                        <a:pt x="51" y="0"/>
                      </a:moveTo>
                      <a:cubicBezTo>
                        <a:pt x="55" y="49"/>
                        <a:pt x="59" y="98"/>
                        <a:pt x="51" y="135"/>
                      </a:cubicBezTo>
                      <a:cubicBezTo>
                        <a:pt x="43" y="172"/>
                        <a:pt x="0" y="200"/>
                        <a:pt x="5" y="225"/>
                      </a:cubicBezTo>
                      <a:cubicBezTo>
                        <a:pt x="10" y="250"/>
                        <a:pt x="61" y="290"/>
                        <a:pt x="81" y="285"/>
                      </a:cubicBezTo>
                      <a:cubicBezTo>
                        <a:pt x="101" y="280"/>
                        <a:pt x="118" y="215"/>
                        <a:pt x="125" y="195"/>
                      </a:cubicBezTo>
                    </a:path>
                  </a:pathLst>
                </a:custGeom>
                <a:noFill/>
                <a:ln w="1905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grpSp>
          <p:sp>
            <p:nvSpPr>
              <p:cNvPr id="48" name="Rectangle 33"/>
              <p:cNvSpPr>
                <a:spLocks noChangeArrowheads="1"/>
              </p:cNvSpPr>
              <p:nvPr/>
            </p:nvSpPr>
            <p:spPr bwMode="auto">
              <a:xfrm>
                <a:off x="11313" y="8785"/>
                <a:ext cx="949" cy="833"/>
              </a:xfrm>
              <a:prstGeom prst="rect">
                <a:avLst/>
              </a:prstGeom>
              <a:noFill/>
              <a:ln w="25400">
                <a:solidFill>
                  <a:srgbClr val="000000"/>
                </a:solidFill>
                <a:miter lim="800000"/>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49" name="Line 34"/>
              <p:cNvSpPr>
                <a:spLocks noChangeShapeType="1"/>
              </p:cNvSpPr>
              <p:nvPr/>
            </p:nvSpPr>
            <p:spPr bwMode="auto">
              <a:xfrm>
                <a:off x="11041" y="5210"/>
                <a:ext cx="0" cy="2013"/>
              </a:xfrm>
              <a:prstGeom prst="line">
                <a:avLst/>
              </a:prstGeom>
              <a:noFill/>
              <a:ln w="25400">
                <a:solidFill>
                  <a:srgbClr val="000000"/>
                </a:solidFill>
                <a:round/>
              </a:ln>
            </p:spPr>
            <p:txBody>
              <a:bodyPr/>
              <a:lstStyle/>
              <a:p>
                <a:endParaRPr lang="zh-CN" altLang="en-US" sz="2800">
                  <a:latin typeface="微软雅黑" panose="020B0503020204020204" pitchFamily="34" charset="-122"/>
                  <a:ea typeface="微软雅黑" panose="020B0503020204020204" pitchFamily="34" charset="-122"/>
                </a:endParaRPr>
              </a:p>
            </p:txBody>
          </p:sp>
          <p:sp>
            <p:nvSpPr>
              <p:cNvPr id="50" name="Line 36"/>
              <p:cNvSpPr>
                <a:spLocks noChangeShapeType="1"/>
              </p:cNvSpPr>
              <p:nvPr/>
            </p:nvSpPr>
            <p:spPr bwMode="auto">
              <a:xfrm flipV="1">
                <a:off x="12492" y="6132"/>
                <a:ext cx="0" cy="1163"/>
              </a:xfrm>
              <a:prstGeom prst="line">
                <a:avLst/>
              </a:prstGeom>
              <a:noFill/>
              <a:ln w="25400">
                <a:solidFill>
                  <a:srgbClr val="000000"/>
                </a:solidFill>
                <a:round/>
                <a:tailEnd type="triangle" w="sm" len="lg"/>
              </a:ln>
            </p:spPr>
            <p:txBody>
              <a:bodyPr/>
              <a:lstStyle/>
              <a:p>
                <a:endParaRPr lang="zh-CN" altLang="en-US" sz="2800">
                  <a:latin typeface="微软雅黑" panose="020B0503020204020204" pitchFamily="34" charset="-122"/>
                  <a:ea typeface="微软雅黑" panose="020B0503020204020204" pitchFamily="34" charset="-122"/>
                </a:endParaRPr>
              </a:p>
            </p:txBody>
          </p:sp>
        </p:grpSp>
        <p:sp>
          <p:nvSpPr>
            <p:cNvPr id="55" name="文本框 54"/>
            <p:cNvSpPr txBox="1"/>
            <p:nvPr/>
          </p:nvSpPr>
          <p:spPr>
            <a:xfrm>
              <a:off x="10311926" y="3583085"/>
              <a:ext cx="745564" cy="947506"/>
            </a:xfrm>
            <a:prstGeom prst="rect">
              <a:avLst/>
            </a:prstGeom>
            <a:noFill/>
          </p:spPr>
          <p:txBody>
            <a:bodyPr wrap="square" rtlCol="0">
              <a:spAutoFit/>
            </a:bodyPr>
            <a:lstStyle/>
            <a:p>
              <a:r>
                <a:rPr lang="en-US" altLang="zh-CN" sz="2800" dirty="0">
                  <a:latin typeface="微软雅黑" panose="020B0503020204020204" pitchFamily="34" charset="-122"/>
                  <a:ea typeface="微软雅黑" panose="020B0503020204020204" pitchFamily="34" charset="-122"/>
                </a:rPr>
                <a:t>F</a:t>
              </a:r>
              <a:endParaRPr lang="zh-CN" altLang="en-US" sz="2800" dirty="0">
                <a:latin typeface="微软雅黑" panose="020B0503020204020204" pitchFamily="34" charset="-122"/>
                <a:ea typeface="微软雅黑" panose="020B0503020204020204" pitchFamily="34" charset="-122"/>
              </a:endParaRPr>
            </a:p>
          </p:txBody>
        </p:sp>
      </p:grpSp>
      <p:grpSp>
        <p:nvGrpSpPr>
          <p:cNvPr id="7" name="组合 6"/>
          <p:cNvGrpSpPr/>
          <p:nvPr/>
        </p:nvGrpSpPr>
        <p:grpSpPr>
          <a:xfrm>
            <a:off x="8202330" y="2761856"/>
            <a:ext cx="1104339" cy="2259089"/>
            <a:chOff x="6361823" y="1154231"/>
            <a:chExt cx="1428652" cy="3375660"/>
          </a:xfrm>
        </p:grpSpPr>
        <p:pic>
          <p:nvPicPr>
            <p:cNvPr id="56" name="图片 55"/>
            <p:cNvPicPr>
              <a:picLocks noChangeAspect="1"/>
            </p:cNvPicPr>
            <p:nvPr/>
          </p:nvPicPr>
          <p:blipFill>
            <a:blip r:embed="rId5"/>
            <a:stretch>
              <a:fillRect/>
            </a:stretch>
          </p:blipFill>
          <p:spPr>
            <a:xfrm>
              <a:off x="6732565" y="1154231"/>
              <a:ext cx="1057910" cy="3375660"/>
            </a:xfrm>
            <a:prstGeom prst="rect">
              <a:avLst/>
            </a:prstGeom>
          </p:spPr>
        </p:pic>
        <p:sp>
          <p:nvSpPr>
            <p:cNvPr id="62" name="文本框 61"/>
            <p:cNvSpPr txBox="1"/>
            <p:nvPr/>
          </p:nvSpPr>
          <p:spPr>
            <a:xfrm>
              <a:off x="6361823" y="2611729"/>
              <a:ext cx="485675" cy="781825"/>
            </a:xfrm>
            <a:prstGeom prst="rect">
              <a:avLst/>
            </a:prstGeom>
            <a:noFill/>
          </p:spPr>
          <p:txBody>
            <a:bodyPr wrap="none" rtlCol="0">
              <a:spAutoFit/>
            </a:bodyPr>
            <a:lstStyle/>
            <a:p>
              <a:r>
                <a:rPr lang="en-US" altLang="zh-CN" sz="2800" dirty="0">
                  <a:latin typeface="微软雅黑" panose="020B0503020204020204" pitchFamily="34" charset="-122"/>
                  <a:ea typeface="微软雅黑" panose="020B0503020204020204" pitchFamily="34" charset="-122"/>
                </a:rPr>
                <a:t>F</a:t>
              </a:r>
            </a:p>
          </p:txBody>
        </p:sp>
      </p:grpSp>
      <p:grpSp>
        <p:nvGrpSpPr>
          <p:cNvPr id="8" name="组合 7"/>
          <p:cNvGrpSpPr/>
          <p:nvPr/>
        </p:nvGrpSpPr>
        <p:grpSpPr>
          <a:xfrm>
            <a:off x="9882574" y="2761856"/>
            <a:ext cx="965954" cy="2286512"/>
            <a:chOff x="9882574" y="2761856"/>
            <a:chExt cx="965954" cy="2286512"/>
          </a:xfrm>
        </p:grpSpPr>
        <p:pic>
          <p:nvPicPr>
            <p:cNvPr id="63" name="图片 62"/>
            <p:cNvPicPr>
              <a:picLocks noChangeAspect="1"/>
            </p:cNvPicPr>
            <p:nvPr/>
          </p:nvPicPr>
          <p:blipFill>
            <a:blip r:embed="rId6">
              <a:grayscl/>
            </a:blip>
            <a:stretch>
              <a:fillRect/>
            </a:stretch>
          </p:blipFill>
          <p:spPr>
            <a:xfrm>
              <a:off x="10054046" y="2761856"/>
              <a:ext cx="794482" cy="2286512"/>
            </a:xfrm>
            <a:prstGeom prst="rect">
              <a:avLst/>
            </a:prstGeom>
          </p:spPr>
        </p:pic>
        <p:sp>
          <p:nvSpPr>
            <p:cNvPr id="64" name="文本框 63"/>
            <p:cNvSpPr txBox="1"/>
            <p:nvPr/>
          </p:nvSpPr>
          <p:spPr>
            <a:xfrm>
              <a:off x="9882574" y="3722018"/>
              <a:ext cx="375424" cy="523220"/>
            </a:xfrm>
            <a:prstGeom prst="rect">
              <a:avLst/>
            </a:prstGeom>
            <a:noFill/>
          </p:spPr>
          <p:txBody>
            <a:bodyPr wrap="none" rtlCol="0">
              <a:spAutoFit/>
            </a:bodyPr>
            <a:lstStyle/>
            <a:p>
              <a:r>
                <a:rPr lang="en-US" altLang="zh-CN" sz="2800" dirty="0">
                  <a:latin typeface="微软雅黑" panose="020B0503020204020204" pitchFamily="34" charset="-122"/>
                  <a:ea typeface="微软雅黑" panose="020B0503020204020204" pitchFamily="34" charset="-122"/>
                </a:rPr>
                <a:t>F</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ppt_x"/>
                                          </p:val>
                                        </p:tav>
                                        <p:tav tm="100000">
                                          <p:val>
                                            <p:strVal val="#ppt_x"/>
                                          </p:val>
                                        </p:tav>
                                      </p:tavLst>
                                    </p:anim>
                                    <p:anim calcmode="lin" valueType="num">
                                      <p:cBhvr additive="base">
                                        <p:cTn id="1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ppt_x"/>
                                          </p:val>
                                        </p:tav>
                                        <p:tav tm="100000">
                                          <p:val>
                                            <p:strVal val="#ppt_x"/>
                                          </p:val>
                                        </p:tav>
                                      </p:tavLst>
                                    </p:anim>
                                    <p:anim calcmode="lin" valueType="num">
                                      <p:cBhvr additive="base">
                                        <p:cTn id="3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 fill="hold"/>
                                        <p:tgtEl>
                                          <p:spTgt spid="28"/>
                                        </p:tgtEl>
                                        <p:attrNameLst>
                                          <p:attrName>ppt_x</p:attrName>
                                        </p:attrNameLst>
                                      </p:cBhvr>
                                      <p:tavLst>
                                        <p:tav tm="0">
                                          <p:val>
                                            <p:strVal val="#ppt_x"/>
                                          </p:val>
                                        </p:tav>
                                        <p:tav tm="100000">
                                          <p:val>
                                            <p:strVal val="#ppt_x"/>
                                          </p:val>
                                        </p:tav>
                                      </p:tavLst>
                                    </p:anim>
                                    <p:anim calcmode="lin" valueType="num">
                                      <p:cBhvr additive="base">
                                        <p:cTn id="4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5" grpId="0"/>
      <p:bldP spid="26" grpId="0"/>
      <p:bldP spid="27" grpId="0"/>
      <p:bldP spid="28"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UNIT_TABLE_BEAUTIFY" val="smartTable{97e94996-04bf-4600-a14b-2e04b579cd4a}"/>
</p:tagLst>
</file>

<file path=ppt/tags/tag2.xml><?xml version="1.0" encoding="utf-8"?>
<p:tagLst xmlns:a="http://schemas.openxmlformats.org/drawingml/2006/main" xmlns:r="http://schemas.openxmlformats.org/officeDocument/2006/relationships" xmlns:p="http://schemas.openxmlformats.org/presentationml/2006/main">
  <p:tag name="KSO_WM_UNIT_TABLE_BEAUTIFY" val="smartTable{5d7194f5-3ede-4a74-b31d-a5b3b1849bdb}"/>
</p:tagLst>
</file>

<file path=ppt/tags/tag3.xml><?xml version="1.0" encoding="utf-8"?>
<p:tagLst xmlns:a="http://schemas.openxmlformats.org/drawingml/2006/main" xmlns:r="http://schemas.openxmlformats.org/officeDocument/2006/relationships" xmlns:p="http://schemas.openxmlformats.org/presentationml/2006/main">
  <p:tag name="KSO_WM_UNIT_TABLE_BEAUTIFY" val="smartTable{5d7194f5-3ede-4a74-b31d-a5b3b1849bdb}"/>
</p:tagLst>
</file>

<file path=ppt/tags/tag4.xml><?xml version="1.0" encoding="utf-8"?>
<p:tagLst xmlns:a="http://schemas.openxmlformats.org/drawingml/2006/main" xmlns:r="http://schemas.openxmlformats.org/officeDocument/2006/relationships" xmlns:p="http://schemas.openxmlformats.org/presentationml/2006/main">
  <p:tag name="KSO_WM_UNIT_TABLE_BEAUTIFY" val="smartTable{3651a833-f581-4082-a218-48179c2f3c68}"/>
</p:tagLst>
</file>

<file path=ppt/tags/tag5.xml><?xml version="1.0" encoding="utf-8"?>
<p:tagLst xmlns:a="http://schemas.openxmlformats.org/drawingml/2006/main" xmlns:r="http://schemas.openxmlformats.org/officeDocument/2006/relationships" xmlns:p="http://schemas.openxmlformats.org/presentationml/2006/main">
  <p:tag name="KSO_WM_UNIT_TABLE_BEAUTIFY" val="smartTable{b188da72-4fdc-407b-bb1a-509203bca365}"/>
</p:tagLst>
</file>

<file path=ppt/tags/tag6.xml><?xml version="1.0" encoding="utf-8"?>
<p:tagLst xmlns:a="http://schemas.openxmlformats.org/drawingml/2006/main" xmlns:r="http://schemas.openxmlformats.org/officeDocument/2006/relationships" xmlns:p="http://schemas.openxmlformats.org/presentationml/2006/main">
  <p:tag name="KSO_WM_UNIT_TABLE_BEAUTIFY" val="smartTable{b188da72-4fdc-407b-bb1a-509203bca365}"/>
</p:tagLst>
</file>

<file path=ppt/tags/tag7.xml><?xml version="1.0" encoding="utf-8"?>
<p:tagLst xmlns:a="http://schemas.openxmlformats.org/drawingml/2006/main" xmlns:r="http://schemas.openxmlformats.org/officeDocument/2006/relationships" xmlns:p="http://schemas.openxmlformats.org/presentationml/2006/main">
  <p:tag name="KSO_WM_UNIT_TABLE_BEAUTIFY" val="smartTable{b188da72-4fdc-407b-bb1a-509203bca365}"/>
</p:tagLst>
</file>

<file path=ppt/theme/theme1.xml><?xml version="1.0" encoding="utf-8"?>
<a:theme xmlns:a="http://schemas.openxmlformats.org/drawingml/2006/main" name="默认设计模板">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fontScheme name="Cambria-Calibri">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atMod val="350000"/>
                <a:shade val="99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TotalTime>
  <Words>4039</Words>
  <Application>Microsoft Office PowerPoint</Application>
  <PresentationFormat>宽屏</PresentationFormat>
  <Paragraphs>526</Paragraphs>
  <Slides>46</Slides>
  <Notes>13</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46</vt:i4>
      </vt:variant>
    </vt:vector>
  </HeadingPairs>
  <TitlesOfParts>
    <vt:vector size="52" baseType="lpstr">
      <vt:lpstr>思源宋体 CN</vt:lpstr>
      <vt:lpstr>微软雅黑</vt:lpstr>
      <vt:lpstr>Arial</vt:lpstr>
      <vt:lpstr>Calibri</vt:lpstr>
      <vt:lpstr>Calibri Light</vt:lpstr>
      <vt:lpstr>默认设计模板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TWJ</cp:lastModifiedBy>
  <cp:revision>743</cp:revision>
  <dcterms:created xsi:type="dcterms:W3CDTF">2015-07-09T08:14:00Z</dcterms:created>
  <dcterms:modified xsi:type="dcterms:W3CDTF">2021-09-14T06:40:17Z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2052-11.1.0.10214</vt:lpwstr>
  </property>
</Properties>
</file>