
<file path=[Content_Types].xml><?xml version="1.0" encoding="utf-8"?>
<Types xmlns="http://schemas.openxmlformats.org/package/2006/content-types">
  <Default Extension="bin" ContentType="application/vnd.ms-office.activeX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1"/>
  </p:notesMasterIdLst>
  <p:handoutMasterIdLst>
    <p:handoutMasterId r:id="rId32"/>
  </p:handoutMasterIdLst>
  <p:sldIdLst>
    <p:sldId id="703" r:id="rId2"/>
    <p:sldId id="739" r:id="rId3"/>
    <p:sldId id="752" r:id="rId4"/>
    <p:sldId id="717" r:id="rId5"/>
    <p:sldId id="719" r:id="rId6"/>
    <p:sldId id="758" r:id="rId7"/>
    <p:sldId id="733" r:id="rId8"/>
    <p:sldId id="723" r:id="rId9"/>
    <p:sldId id="762" r:id="rId10"/>
    <p:sldId id="724" r:id="rId11"/>
    <p:sldId id="759" r:id="rId12"/>
    <p:sldId id="734" r:id="rId13"/>
    <p:sldId id="735" r:id="rId14"/>
    <p:sldId id="781" r:id="rId15"/>
    <p:sldId id="782" r:id="rId16"/>
    <p:sldId id="738" r:id="rId17"/>
    <p:sldId id="725" r:id="rId18"/>
    <p:sldId id="726" r:id="rId19"/>
    <p:sldId id="757" r:id="rId20"/>
    <p:sldId id="727" r:id="rId21"/>
    <p:sldId id="728" r:id="rId22"/>
    <p:sldId id="729" r:id="rId23"/>
    <p:sldId id="730" r:id="rId24"/>
    <p:sldId id="731" r:id="rId25"/>
    <p:sldId id="751" r:id="rId26"/>
    <p:sldId id="761" r:id="rId27"/>
    <p:sldId id="760" r:id="rId28"/>
    <p:sldId id="795" r:id="rId29"/>
    <p:sldId id="796" r:id="rId30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529">
          <p15:clr>
            <a:srgbClr val="A4A3A4"/>
          </p15:clr>
        </p15:guide>
        <p15:guide id="2" orient="horz" pos="828">
          <p15:clr>
            <a:srgbClr val="A4A3A4"/>
          </p15:clr>
        </p15:guide>
        <p15:guide id="3" pos="7034">
          <p15:clr>
            <a:srgbClr val="A4A3A4"/>
          </p15:clr>
        </p15:guide>
        <p15:guide id="4" orient="horz" pos="382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FFC000"/>
    <a:srgbClr val="108AB7"/>
    <a:srgbClr val="F23D96"/>
    <a:srgbClr val="3DBDEF"/>
    <a:srgbClr val="BC0C67"/>
    <a:srgbClr val="AB0B5E"/>
    <a:srgbClr val="F12890"/>
    <a:srgbClr val="F23F98"/>
    <a:srgbClr val="74AF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13" autoAdjust="0"/>
    <p:restoredTop sz="94660" autoAdjust="0"/>
  </p:normalViewPr>
  <p:slideViewPr>
    <p:cSldViewPr showGuides="1">
      <p:cViewPr varScale="1">
        <p:scale>
          <a:sx n="85" d="100"/>
          <a:sy n="85" d="100"/>
        </p:scale>
        <p:origin x="756" y="90"/>
      </p:cViewPr>
      <p:guideLst>
        <p:guide pos="529"/>
        <p:guide orient="horz" pos="828"/>
        <p:guide pos="7034"/>
        <p:guide orient="horz" pos="3827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0" cy="720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2022612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72792289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/>
          </p:nvPr>
        </p:nvSpPr>
        <p:spPr/>
        <p:txBody>
          <a:bodyPr/>
          <a:lstStyle/>
          <a:p>
            <a:fld id="{5188500F-6474-46D8-8DA3-B02117C5C65B}" type="slidenum">
              <a:rPr lang="zh-CN" altLang="en-US" smtClean="0"/>
              <a:t>16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3712833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 bwMode="auto">
          <a:ln>
            <a:solidFill>
              <a:srgbClr val="000000"/>
            </a:solidFill>
            <a:miter lim="800000"/>
          </a:ln>
        </p:spPr>
      </p:sp>
      <p:sp>
        <p:nvSpPr>
          <p:cNvPr id="35843" name="备注占位符 2"/>
          <p:cNvSpPr>
            <a:spLocks noGrp="1" noChangeArrowheads="1"/>
          </p:cNvSpPr>
          <p:nvPr>
            <p:ph type="body" idx="429496729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 dirty="0"/>
          </a:p>
        </p:txBody>
      </p:sp>
      <p:sp>
        <p:nvSpPr>
          <p:cNvPr id="35844" name="灯片编号占位符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fld id="{E97931E9-840C-4943-9D88-44127386884E}" type="slidenum">
              <a:rPr lang="zh-CN" altLang="en-US">
                <a:latin typeface="Times New Roman" panose="02020603050405020304" pitchFamily="18" charset="0"/>
                <a:ea typeface="黑体" panose="02010609060101010101" pitchFamily="49" charset="-122"/>
              </a:rPr>
              <a:t>19</a:t>
            </a:fld>
            <a:endParaRPr lang="zh-CN" altLang="en-US"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710197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11" Type="http://schemas.openxmlformats.org/officeDocument/2006/relationships/image" Target="../media/image5.png"/><Relationship Id="rId5" Type="http://schemas.openxmlformats.org/officeDocument/2006/relationships/image" Target="../media/image33.png"/><Relationship Id="rId10" Type="http://schemas.openxmlformats.org/officeDocument/2006/relationships/image" Target="../media/image38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hyperlink" Target="&#21160;&#33021;&#21644;&#21183;&#33021;&#30340;&#36716;&#21270;_1080.mp4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/>
          <a:srcRect/>
          <a:stretch>
            <a:fillRect t="-19000" b="-1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第四节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3071664" y="3357563"/>
            <a:ext cx="5761186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3071664" y="2511467"/>
            <a:ext cx="468052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机械能及其转化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428038" y="669584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第十一章    功和机械能</a:t>
            </a:r>
          </a:p>
        </p:txBody>
      </p:sp>
      <p:sp>
        <p:nvSpPr>
          <p:cNvPr id="12" name="圆角矩形 11"/>
          <p:cNvSpPr/>
          <p:nvPr/>
        </p:nvSpPr>
        <p:spPr>
          <a:xfrm>
            <a:off x="8439150" y="5065713"/>
            <a:ext cx="1685925" cy="395287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3" name="文本框 15"/>
          <p:cNvSpPr txBox="1">
            <a:spLocks noChangeArrowheads="1"/>
          </p:cNvSpPr>
          <p:nvPr/>
        </p:nvSpPr>
        <p:spPr bwMode="auto">
          <a:xfrm>
            <a:off x="8428038" y="5103813"/>
            <a:ext cx="173831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500" b="1">
                <a:solidFill>
                  <a:srgbClr val="C00000"/>
                </a:solidFill>
                <a:latin typeface="Arial" panose="020B0604020202020204" pitchFamily="34" charset="0"/>
              </a:rPr>
              <a:t>扫码获取更多资源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 dirty="0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图片 2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5050" y="5575300"/>
            <a:ext cx="121285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Box 1"/>
          <p:cNvSpPr txBox="1">
            <a:spLocks noChangeArrowheads="1"/>
          </p:cNvSpPr>
          <p:nvPr/>
        </p:nvSpPr>
        <p:spPr bwMode="auto">
          <a:xfrm>
            <a:off x="1488000" y="981000"/>
            <a:ext cx="808426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想一想，从鼻尖释放的铁锁，会再次打到鼻尖吗？</a:t>
            </a:r>
          </a:p>
        </p:txBody>
      </p:sp>
      <p:pic>
        <p:nvPicPr>
          <p:cNvPr id="13474" name="图片 13473" descr="twl9x030428029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488000" y="3141000"/>
            <a:ext cx="4680520" cy="31362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TextBox 1"/>
          <p:cNvSpPr txBox="1">
            <a:spLocks noChangeArrowheads="1"/>
          </p:cNvSpPr>
          <p:nvPr/>
        </p:nvSpPr>
        <p:spPr bwMode="auto">
          <a:xfrm>
            <a:off x="9912000" y="981000"/>
            <a:ext cx="90281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不会</a:t>
            </a:r>
          </a:p>
        </p:txBody>
      </p:sp>
      <p:sp>
        <p:nvSpPr>
          <p:cNvPr id="22" name="TextBox 1"/>
          <p:cNvSpPr txBox="1">
            <a:spLocks noChangeArrowheads="1"/>
          </p:cNvSpPr>
          <p:nvPr/>
        </p:nvSpPr>
        <p:spPr bwMode="auto">
          <a:xfrm>
            <a:off x="1488000" y="1668168"/>
            <a:ext cx="7128000" cy="662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铁锁除了受到重力和拉力外还受到什么力？</a:t>
            </a:r>
          </a:p>
        </p:txBody>
      </p:sp>
      <p:sp>
        <p:nvSpPr>
          <p:cNvPr id="23" name="TextBox 1"/>
          <p:cNvSpPr txBox="1">
            <a:spLocks noChangeArrowheads="1"/>
          </p:cNvSpPr>
          <p:nvPr/>
        </p:nvSpPr>
        <p:spPr bwMode="auto">
          <a:xfrm>
            <a:off x="8832000" y="1775890"/>
            <a:ext cx="162095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空气阻力</a:t>
            </a:r>
          </a:p>
        </p:txBody>
      </p:sp>
      <p:sp>
        <p:nvSpPr>
          <p:cNvPr id="24" name="TextBox 1"/>
          <p:cNvSpPr txBox="1">
            <a:spLocks noChangeArrowheads="1"/>
          </p:cNvSpPr>
          <p:nvPr/>
        </p:nvSpPr>
        <p:spPr bwMode="auto">
          <a:xfrm>
            <a:off x="6816000" y="2853000"/>
            <a:ext cx="4536000" cy="33239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空气阻力越小，铁锁克服阻力做功就越少，摆回的高度就越高。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当阻力为零时，铁锁摆回原高度。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191CB291-489B-4DC8-A75A-D9031BE8655F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DE5EAF99-2432-4DB9-B632-683DCE904199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53AE4868-CA79-455B-8F82-BDEEB94B3121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ABE86A5D-F0C9-49F5-89B6-7E6A69B6BB3E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490488F-64BF-4C9A-BAFA-E9ECE755BB88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4DA7C4FB-4C47-4281-98FB-161E662AD18A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06DDB81-E246-4861-95C0-8FB396222E04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2A65E62C-257A-4ED0-A9F4-8AF99E51502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B8988751-601B-45B2-81EA-C2865D1DDD2F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F5E1F043-6D69-42B8-A5A0-FE3939F641AA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D31C8C1-2001-4BF0-A574-FED95D57FB99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55F983AB-5F9B-437D-93D2-FF712AABE92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4971AFC0-67BB-4E1E-A53D-3AA5CC7E0F18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4A3F075B-E588-4986-9818-F50C3592F42C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4FA89E3C-EA2D-41B1-A9B8-4DE9D26B1919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7993F7D-A997-4B1D-8682-DC1F10ABF3EB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CC737186-B3A3-4E94-ACFF-F788A3530B79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ACF05206-3416-42FB-92C9-F1B104690B6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2C700491-8749-4F94-AA95-C306327FF8FB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2885887-D439-45B0-8E8F-3FFA71AB3B72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627C5334-CF76-4BF5-81FA-3C73A4DA978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4C1183B4-7BF2-47DF-848D-14924D696DE7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2AD6F287-A075-4303-A1AD-FE44C636B4D5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F1D9AED-DEB4-4082-AD71-81BB33114945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BB3564E-FF39-430A-9398-6CCCC5B55FD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DCB4F870-FC97-4AEA-8277-285F622581A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40FC2304-09D5-4C20-8F44-D164F1CF7B3F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C6B1FB58-585A-400E-8AE0-8A466DAC7EC5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B195474E-C809-476E-9C75-40E75C71B8A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EFB3ACDD-01B0-46DA-A9AD-1DC26BBBDA66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4A5286B6-85F0-465A-AF26-2F70E9223F32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336A3AB2-F237-475E-BFC7-E6081FD609A9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27B3A03-817B-4EF2-BAFD-6340FBA4F754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3A1E893-1A8C-497B-BD41-BBACD918B8B6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3C6B2F9A-3637-4326-9D4E-E5595EC751B8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B454BE46-83C0-4EDA-9862-F1C9925A87BF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FB2EB68-253A-422C-B32B-87475C2C4E1B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0EA474AB-5792-473D-8879-37D619E91C95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BB2CA62C-4577-4DC3-8B08-E1D4754A7D05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AA9A9A2-71BA-41A6-B272-E492A91CBFD4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14FF002-F51E-4B80-AD5B-AAADDE04FD89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D9B5BB88-5B37-4D56-A2B4-811C39E9F20A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4B135490-02DE-4CCA-855B-A18D8CBB0CC6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5C97C13-529B-4F80-9CD1-4DF6C0978AE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60B6BBE-5758-41AD-A657-5740D6F7F634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E88AF02-49ED-4316-A4B3-4F69780B0498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6960CB5-C4CB-477E-8CF3-74F7F7D70B69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FA89705-0FD6-417F-BA75-13A36423FB4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B32B25F-DAA4-43C4-8E17-0F01F1982441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11F9FC4-6944-41A4-BB7B-9CC97C63AFA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B69F45E-A7F6-4775-8998-BA02E8D4BE2D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AE47B712-C0DA-44C4-AD0B-90BEBDE3DC20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4B754596-0014-47B5-86EF-905A0B11F9E2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6BBDDE5-04B5-432C-AE21-999511129855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8E36C28D-F515-4B75-985A-371264BD2BEF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41A57A3-BB08-42DD-804E-D9718878B99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459B1D4-1CC5-4598-A0E4-D98EC0DA9E7F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4B7C64D1-737D-4A51-9C2C-A5EC89C775F5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912000" y="1269000"/>
            <a:ext cx="9402445" cy="3752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70000"/>
              </a:lnSpc>
            </a:pP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下列现象中，物体动能转化为重力势能的是（　　）</a:t>
            </a: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向上抛出去的篮球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．张开的弓把箭水平射出去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．骑自行车匀速上坡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．秋千由最高处向最低处荡去</a:t>
            </a:r>
          </a:p>
        </p:txBody>
      </p:sp>
      <p:grpSp>
        <p:nvGrpSpPr>
          <p:cNvPr id="3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8" name="矩形 7"/>
          <p:cNvSpPr/>
          <p:nvPr/>
        </p:nvSpPr>
        <p:spPr>
          <a:xfrm>
            <a:off x="8260485" y="1476815"/>
            <a:ext cx="43794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49" name="Line 37"/>
          <p:cNvSpPr>
            <a:spLocks noChangeShapeType="1"/>
          </p:cNvSpPr>
          <p:nvPr/>
        </p:nvSpPr>
        <p:spPr bwMode="auto">
          <a:xfrm>
            <a:off x="3887470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 descr="tim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3255" y="1181735"/>
            <a:ext cx="1869440" cy="1746885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>
            <a:off x="5060950" y="2055495"/>
            <a:ext cx="0" cy="3938270"/>
          </a:xfrm>
          <a:prstGeom prst="line">
            <a:avLst/>
          </a:prstGeom>
          <a:ln w="25400" cmpd="sng">
            <a:solidFill>
              <a:srgbClr val="5B9BD5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表格 9"/>
          <p:cNvGraphicFramePr/>
          <p:nvPr/>
        </p:nvGraphicFramePr>
        <p:xfrm>
          <a:off x="4782185" y="-1822450"/>
          <a:ext cx="557530" cy="38779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5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7945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zh-CN" alt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>
                      <a:solidFill>
                        <a:srgbClr val="5B9BD5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36" name="组合 35"/>
          <p:cNvGrpSpPr/>
          <p:nvPr/>
        </p:nvGrpSpPr>
        <p:grpSpPr>
          <a:xfrm>
            <a:off x="1788160" y="2486660"/>
            <a:ext cx="1869440" cy="2783840"/>
            <a:chOff x="2816" y="3932"/>
            <a:chExt cx="2944" cy="4384"/>
          </a:xfrm>
        </p:grpSpPr>
        <p:sp>
          <p:nvSpPr>
            <p:cNvPr id="13" name="文本框 12"/>
            <p:cNvSpPr txBox="1"/>
            <p:nvPr>
              <p:custDataLst>
                <p:tags r:id="rId2"/>
              </p:custDataLst>
            </p:nvPr>
          </p:nvSpPr>
          <p:spPr>
            <a:xfrm>
              <a:off x="5070" y="4892"/>
              <a:ext cx="690" cy="1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800" i="1" spc="300">
                  <a:solidFill>
                    <a:srgbClr val="108AB7"/>
                  </a:solidFill>
                  <a:uFillTx/>
                </a:rPr>
                <a:t>h</a:t>
              </a:r>
            </a:p>
          </p:txBody>
        </p:sp>
        <p:sp>
          <p:nvSpPr>
            <p:cNvPr id="29" name="下箭头 28"/>
            <p:cNvSpPr/>
            <p:nvPr/>
          </p:nvSpPr>
          <p:spPr>
            <a:xfrm>
              <a:off x="4029" y="3932"/>
              <a:ext cx="794" cy="3128"/>
            </a:xfrm>
            <a:prstGeom prst="downArrow">
              <a:avLst>
                <a:gd name="adj1" fmla="val 50000"/>
                <a:gd name="adj2" fmla="val 87783"/>
              </a:avLst>
            </a:prstGeom>
            <a:gradFill>
              <a:gsLst>
                <a:gs pos="0">
                  <a:srgbClr val="0DAFEF"/>
                </a:gs>
                <a:gs pos="100000">
                  <a:srgbClr val="F2F2F2">
                    <a:alpha val="9000"/>
                  </a:srgbClr>
                </a:gs>
              </a:gsLst>
              <a:lin ang="17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2816" y="4452"/>
              <a:ext cx="966" cy="386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spc="300">
                  <a:solidFill>
                    <a:srgbClr val="108AB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重力势能减少</a:t>
              </a: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8636000" y="2486660"/>
            <a:ext cx="1944370" cy="1996440"/>
            <a:chOff x="13600" y="3916"/>
            <a:chExt cx="3062" cy="3144"/>
          </a:xfrm>
        </p:grpSpPr>
        <p:sp>
          <p:nvSpPr>
            <p:cNvPr id="14" name="文本框 13"/>
            <p:cNvSpPr txBox="1"/>
            <p:nvPr>
              <p:custDataLst>
                <p:tags r:id="rId1"/>
              </p:custDataLst>
            </p:nvPr>
          </p:nvSpPr>
          <p:spPr>
            <a:xfrm>
              <a:off x="13600" y="4876"/>
              <a:ext cx="690" cy="1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800" i="1" spc="300">
                  <a:solidFill>
                    <a:srgbClr val="BC0C67"/>
                  </a:solidFill>
                  <a:uFillTx/>
                </a:rPr>
                <a:t>v</a:t>
              </a:r>
            </a:p>
          </p:txBody>
        </p:sp>
        <p:sp>
          <p:nvSpPr>
            <p:cNvPr id="32" name="下箭头 31"/>
            <p:cNvSpPr/>
            <p:nvPr/>
          </p:nvSpPr>
          <p:spPr>
            <a:xfrm flipV="1">
              <a:off x="14596" y="3916"/>
              <a:ext cx="794" cy="3128"/>
            </a:xfrm>
            <a:prstGeom prst="downArrow">
              <a:avLst>
                <a:gd name="adj1" fmla="val 50000"/>
                <a:gd name="adj2" fmla="val 87783"/>
              </a:avLst>
            </a:prstGeom>
            <a:gradFill>
              <a:gsLst>
                <a:gs pos="0">
                  <a:srgbClr val="F3077C"/>
                </a:gs>
                <a:gs pos="100000">
                  <a:srgbClr val="F2F2F2">
                    <a:alpha val="9000"/>
                  </a:srgbClr>
                </a:gs>
              </a:gsLst>
              <a:lin ang="17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15696" y="4436"/>
              <a:ext cx="966" cy="2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spc="300">
                  <a:solidFill>
                    <a:srgbClr val="BC0C6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动能增加</a:t>
              </a:r>
            </a:p>
          </p:txBody>
        </p:sp>
      </p:grpSp>
      <p:sp>
        <p:nvSpPr>
          <p:cNvPr id="34" name="右箭头 33"/>
          <p:cNvSpPr/>
          <p:nvPr/>
        </p:nvSpPr>
        <p:spPr>
          <a:xfrm>
            <a:off x="3977005" y="3341370"/>
            <a:ext cx="4608195" cy="360045"/>
          </a:xfrm>
          <a:prstGeom prst="rightArrow">
            <a:avLst>
              <a:gd name="adj1" fmla="val 50000"/>
              <a:gd name="adj2" fmla="val 169841"/>
            </a:avLst>
          </a:prstGeom>
          <a:gradFill>
            <a:gsLst>
              <a:gs pos="100000">
                <a:srgbClr val="FA4EA7"/>
              </a:gs>
              <a:gs pos="0">
                <a:srgbClr val="00B0F0"/>
              </a:gs>
            </a:gsLst>
            <a:lin ang="2076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文本框 34"/>
          <p:cNvSpPr txBox="1"/>
          <p:nvPr/>
        </p:nvSpPr>
        <p:spPr>
          <a:xfrm>
            <a:off x="5445760" y="2698115"/>
            <a:ext cx="1198880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>
                <a:gradFill>
                  <a:gsLst>
                    <a:gs pos="0">
                      <a:srgbClr val="12AFEF"/>
                    </a:gs>
                    <a:gs pos="100000">
                      <a:srgbClr val="F656AD"/>
                    </a:gs>
                  </a:gsLst>
                  <a:lin ang="20400000" scaled="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转化</a:t>
            </a:r>
          </a:p>
        </p:txBody>
      </p:sp>
      <p:sp>
        <p:nvSpPr>
          <p:cNvPr id="64548" name="Text Box 36"/>
          <p:cNvSpPr txBox="1">
            <a:spLocks noChangeArrowheads="1"/>
          </p:cNvSpPr>
          <p:nvPr/>
        </p:nvSpPr>
        <p:spPr bwMode="auto">
          <a:xfrm>
            <a:off x="866457" y="1308438"/>
            <a:ext cx="6221095" cy="523220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篮球下落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（不计空气阻力）：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9"/>
          <p:cNvGrpSpPr/>
          <p:nvPr/>
        </p:nvGrpSpPr>
        <p:grpSpPr bwMode="auto">
          <a:xfrm>
            <a:off x="-101600" y="404813"/>
            <a:ext cx="5162548" cy="523220"/>
            <a:chOff x="0" y="623478"/>
            <a:chExt cx="4550681" cy="459160"/>
          </a:xfrm>
        </p:grpSpPr>
        <p:grpSp>
          <p:nvGrpSpPr>
            <p:cNvPr id="1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0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77902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动能和弹性势能相互转化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000 0.000000 L 0.000000 0.462870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000 0.000000 L -0.000937 0.466481 " pathEditMode="relative" ptsTypes="">
                                      <p:cBhvr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decel="5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5" dur="200" fill="hold"/>
                                        <p:tgtEl>
                                          <p:spTgt spid="3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2" dur="200" fill="hold"/>
                                        <p:tgtEl>
                                          <p:spTgt spid="3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bldLvl="0" animBg="1"/>
      <p:bldP spid="3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62" name="Text Box 26"/>
          <p:cNvSpPr txBox="1">
            <a:spLocks noChangeArrowheads="1"/>
          </p:cNvSpPr>
          <p:nvPr/>
        </p:nvSpPr>
        <p:spPr bwMode="auto">
          <a:xfrm>
            <a:off x="816611" y="735033"/>
            <a:ext cx="7295390" cy="523220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篮球接触地面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（不计碰撞过程中能量损耗）：</a:t>
            </a:r>
          </a:p>
        </p:txBody>
      </p:sp>
      <p:sp>
        <p:nvSpPr>
          <p:cNvPr id="64549" name="Line 37"/>
          <p:cNvSpPr>
            <a:spLocks noChangeShapeType="1"/>
          </p:cNvSpPr>
          <p:nvPr/>
        </p:nvSpPr>
        <p:spPr bwMode="auto">
          <a:xfrm>
            <a:off x="814705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 descr="tim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19985" y="4328160"/>
            <a:ext cx="1869440" cy="1746885"/>
          </a:xfrm>
          <a:prstGeom prst="rect">
            <a:avLst/>
          </a:prstGeom>
        </p:spPr>
      </p:pic>
      <p:sp>
        <p:nvSpPr>
          <p:cNvPr id="7" name="Line 37"/>
          <p:cNvSpPr>
            <a:spLocks noChangeShapeType="1"/>
          </p:cNvSpPr>
          <p:nvPr/>
        </p:nvSpPr>
        <p:spPr bwMode="auto">
          <a:xfrm>
            <a:off x="6198870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 descr="tim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04150" y="4977130"/>
            <a:ext cx="1869440" cy="1097915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056005" y="4940300"/>
            <a:ext cx="13639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spc="3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初位置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9673590" y="5265420"/>
            <a:ext cx="13639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spc="3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末位置</a:t>
            </a:r>
          </a:p>
        </p:txBody>
      </p:sp>
      <p:cxnSp>
        <p:nvCxnSpPr>
          <p:cNvPr id="38" name="直接连接符 37"/>
          <p:cNvCxnSpPr/>
          <p:nvPr/>
        </p:nvCxnSpPr>
        <p:spPr>
          <a:xfrm>
            <a:off x="4335780" y="5201603"/>
            <a:ext cx="635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4653280" y="5201920"/>
            <a:ext cx="0" cy="785495"/>
          </a:xfrm>
          <a:prstGeom prst="line">
            <a:avLst/>
          </a:prstGeom>
          <a:ln w="25400" cmpd="sng">
            <a:solidFill>
              <a:srgbClr val="5B9BD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7087870" y="5526088"/>
            <a:ext cx="635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05370" y="5524500"/>
            <a:ext cx="0" cy="462915"/>
          </a:xfrm>
          <a:prstGeom prst="line">
            <a:avLst/>
          </a:prstGeom>
          <a:ln w="25400" cmpd="sng">
            <a:solidFill>
              <a:srgbClr val="5B9BD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995805" y="1397635"/>
            <a:ext cx="183642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动能＞</a:t>
            </a:r>
            <a:r>
              <a:rPr lang="en-US" altLang="zh-CN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0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713648" y="2215178"/>
            <a:ext cx="49959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球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未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发生形变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1995805" y="3589020"/>
            <a:ext cx="1806575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rgbClr val="AB0B5E">
                    <a:alpha val="6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弹性势能</a:t>
            </a:r>
            <a:r>
              <a:rPr lang="en-US" altLang="zh-CN" sz="2400">
                <a:solidFill>
                  <a:srgbClr val="AB0B5E">
                    <a:alpha val="6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=0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1995805" y="2007235"/>
            <a:ext cx="201168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重力势能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9281160" y="1521460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动能</a:t>
            </a:r>
            <a:r>
              <a:rPr lang="en-US" altLang="zh-CN" sz="24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=0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11049000" y="2152333"/>
            <a:ext cx="46926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球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形变量最大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7727315" y="3404235"/>
            <a:ext cx="275082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F1289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弹性势能＞</a:t>
            </a:r>
            <a:r>
              <a:rPr lang="en-US" altLang="zh-CN" sz="3600" b="1">
                <a:solidFill>
                  <a:srgbClr val="F1289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0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8466455" y="2007235"/>
            <a:ext cx="20116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重力势能减小</a:t>
            </a:r>
          </a:p>
        </p:txBody>
      </p:sp>
      <p:sp>
        <p:nvSpPr>
          <p:cNvPr id="29" name="下箭头 28"/>
          <p:cNvSpPr/>
          <p:nvPr/>
        </p:nvSpPr>
        <p:spPr>
          <a:xfrm rot="16200000">
            <a:off x="5814060" y="1054735"/>
            <a:ext cx="504190" cy="1986280"/>
          </a:xfrm>
          <a:prstGeom prst="downArrow">
            <a:avLst>
              <a:gd name="adj1" fmla="val 50000"/>
              <a:gd name="adj2" fmla="val 87783"/>
            </a:avLst>
          </a:prstGeom>
          <a:gradFill>
            <a:gsLst>
              <a:gs pos="0">
                <a:srgbClr val="0DAFEF"/>
              </a:gs>
              <a:gs pos="100000">
                <a:srgbClr val="F2F2F2">
                  <a:alpha val="9000"/>
                </a:srgbClr>
              </a:gs>
            </a:gsLst>
            <a:lin ang="171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下箭头 31"/>
          <p:cNvSpPr/>
          <p:nvPr/>
        </p:nvSpPr>
        <p:spPr>
          <a:xfrm rot="5400000" flipV="1">
            <a:off x="5814060" y="2825750"/>
            <a:ext cx="504190" cy="1986280"/>
          </a:xfrm>
          <a:prstGeom prst="downArrow">
            <a:avLst>
              <a:gd name="adj1" fmla="val 50000"/>
              <a:gd name="adj2" fmla="val 87783"/>
            </a:avLst>
          </a:prstGeom>
          <a:gradFill>
            <a:gsLst>
              <a:gs pos="24000">
                <a:srgbClr val="F3077C"/>
              </a:gs>
              <a:gs pos="100000">
                <a:srgbClr val="F2F2F2">
                  <a:alpha val="9000"/>
                </a:srgbClr>
              </a:gs>
            </a:gsLst>
            <a:lin ang="171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62" name="Text Box 26"/>
          <p:cNvSpPr txBox="1">
            <a:spLocks noChangeArrowheads="1"/>
          </p:cNvSpPr>
          <p:nvPr/>
        </p:nvSpPr>
        <p:spPr bwMode="auto">
          <a:xfrm>
            <a:off x="977900" y="792254"/>
            <a:ext cx="6197600" cy="521970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篮球在恢复原状的过程中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  <p:sp>
        <p:nvSpPr>
          <p:cNvPr id="64549" name="Line 37"/>
          <p:cNvSpPr>
            <a:spLocks noChangeShapeType="1"/>
          </p:cNvSpPr>
          <p:nvPr/>
        </p:nvSpPr>
        <p:spPr bwMode="auto">
          <a:xfrm>
            <a:off x="6142990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 descr="tim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48270" y="4328160"/>
            <a:ext cx="1869440" cy="1746885"/>
          </a:xfrm>
          <a:prstGeom prst="rect">
            <a:avLst/>
          </a:prstGeom>
        </p:spPr>
      </p:pic>
      <p:sp>
        <p:nvSpPr>
          <p:cNvPr id="7" name="Line 37"/>
          <p:cNvSpPr>
            <a:spLocks noChangeShapeType="1"/>
          </p:cNvSpPr>
          <p:nvPr/>
        </p:nvSpPr>
        <p:spPr bwMode="auto">
          <a:xfrm>
            <a:off x="762000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 descr="tim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67280" y="4977130"/>
            <a:ext cx="1869440" cy="1097915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6384290" y="4940300"/>
            <a:ext cx="13639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spc="3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末位置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4236720" y="5265420"/>
            <a:ext cx="13639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spc="3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初位置</a:t>
            </a:r>
          </a:p>
        </p:txBody>
      </p:sp>
      <p:cxnSp>
        <p:nvCxnSpPr>
          <p:cNvPr id="38" name="直接连接符 37"/>
          <p:cNvCxnSpPr/>
          <p:nvPr/>
        </p:nvCxnSpPr>
        <p:spPr>
          <a:xfrm>
            <a:off x="9664065" y="5201603"/>
            <a:ext cx="635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9981565" y="5201920"/>
            <a:ext cx="0" cy="785495"/>
          </a:xfrm>
          <a:prstGeom prst="line">
            <a:avLst/>
          </a:prstGeom>
          <a:ln w="25400" cmpd="sng">
            <a:solidFill>
              <a:srgbClr val="5B9BD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1651000" y="5526088"/>
            <a:ext cx="635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968500" y="5524500"/>
            <a:ext cx="0" cy="462915"/>
          </a:xfrm>
          <a:prstGeom prst="line">
            <a:avLst/>
          </a:prstGeom>
          <a:ln w="25400" cmpd="sng">
            <a:solidFill>
              <a:srgbClr val="5B9BD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7797800" y="1397635"/>
            <a:ext cx="183642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动能＞</a:t>
            </a:r>
            <a:r>
              <a:rPr lang="en-US" altLang="zh-CN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0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10941205" y="1738848"/>
            <a:ext cx="450215" cy="3415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球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恢复原状无形变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8129270" y="3589020"/>
            <a:ext cx="1806575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AB0B5E">
                    <a:alpha val="6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弹性势能</a:t>
            </a:r>
            <a:r>
              <a:rPr lang="en-US" altLang="zh-CN" sz="2400" dirty="0">
                <a:solidFill>
                  <a:srgbClr val="AB0B5E">
                    <a:alpha val="6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=0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7797800" y="2007235"/>
            <a:ext cx="292608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11ABE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重力势能增加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3580765" y="1521460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动能</a:t>
            </a:r>
            <a:r>
              <a:rPr lang="en-US" altLang="zh-CN" sz="24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=0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716915" y="2152333"/>
            <a:ext cx="41108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球</a:t>
            </a:r>
          </a:p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形变量最大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2011680" y="3404235"/>
            <a:ext cx="2750820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>
                <a:solidFill>
                  <a:srgbClr val="F1289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弹性势能＞</a:t>
            </a:r>
            <a:r>
              <a:rPr lang="en-US" altLang="zh-CN" sz="3600" b="1">
                <a:solidFill>
                  <a:srgbClr val="F1289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0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3375660" y="2007235"/>
            <a:ext cx="14020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重力势能</a:t>
            </a:r>
          </a:p>
        </p:txBody>
      </p:sp>
      <p:sp>
        <p:nvSpPr>
          <p:cNvPr id="29" name="下箭头 28"/>
          <p:cNvSpPr/>
          <p:nvPr/>
        </p:nvSpPr>
        <p:spPr>
          <a:xfrm rot="16200000">
            <a:off x="5814060" y="1054735"/>
            <a:ext cx="504190" cy="1986280"/>
          </a:xfrm>
          <a:prstGeom prst="downArrow">
            <a:avLst>
              <a:gd name="adj1" fmla="val 50000"/>
              <a:gd name="adj2" fmla="val 87783"/>
            </a:avLst>
          </a:prstGeom>
          <a:gradFill>
            <a:gsLst>
              <a:gs pos="0">
                <a:srgbClr val="0DAFEF"/>
              </a:gs>
              <a:gs pos="100000">
                <a:srgbClr val="F2F2F2">
                  <a:alpha val="9000"/>
                </a:srgbClr>
              </a:gs>
            </a:gsLst>
            <a:lin ang="171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下箭头 31"/>
          <p:cNvSpPr/>
          <p:nvPr/>
        </p:nvSpPr>
        <p:spPr>
          <a:xfrm rot="5400000" flipV="1">
            <a:off x="5814060" y="2825750"/>
            <a:ext cx="504190" cy="1986280"/>
          </a:xfrm>
          <a:prstGeom prst="downArrow">
            <a:avLst>
              <a:gd name="adj1" fmla="val 50000"/>
              <a:gd name="adj2" fmla="val 87783"/>
            </a:avLst>
          </a:prstGeom>
          <a:gradFill>
            <a:gsLst>
              <a:gs pos="24000">
                <a:srgbClr val="F3077C"/>
              </a:gs>
              <a:gs pos="100000">
                <a:srgbClr val="F2F2F2">
                  <a:alpha val="9000"/>
                </a:srgbClr>
              </a:gs>
            </a:gsLst>
            <a:lin ang="171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48" name="Text Box 36"/>
          <p:cNvSpPr txBox="1">
            <a:spLocks noChangeArrowheads="1"/>
          </p:cNvSpPr>
          <p:nvPr/>
        </p:nvSpPr>
        <p:spPr bwMode="auto">
          <a:xfrm>
            <a:off x="1595437" y="1060768"/>
            <a:ext cx="3248025" cy="521970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篮球上升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549" name="Line 37"/>
          <p:cNvSpPr>
            <a:spLocks noChangeShapeType="1"/>
          </p:cNvSpPr>
          <p:nvPr/>
        </p:nvSpPr>
        <p:spPr bwMode="auto">
          <a:xfrm>
            <a:off x="3887470" y="6169978"/>
            <a:ext cx="5080000" cy="0"/>
          </a:xfrm>
          <a:prstGeom prst="line">
            <a:avLst/>
          </a:prstGeom>
          <a:noFill/>
          <a:ln w="9525">
            <a:solidFill>
              <a:srgbClr val="993300"/>
            </a:solidFill>
            <a:rou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3300"/>
            </a:extrusionClr>
          </a:sp3d>
        </p:spPr>
        <p:txBody>
          <a:bodyPr>
            <a:flatTx/>
          </a:bodyPr>
          <a:lstStyle/>
          <a:p>
            <a:pPr eaLnBrk="1" hangingPunct="1"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5060950" y="2055495"/>
            <a:ext cx="0" cy="3938270"/>
          </a:xfrm>
          <a:prstGeom prst="line">
            <a:avLst/>
          </a:prstGeom>
          <a:ln w="25400" cmpd="sng">
            <a:solidFill>
              <a:srgbClr val="5B9BD5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组合 35"/>
          <p:cNvGrpSpPr/>
          <p:nvPr/>
        </p:nvGrpSpPr>
        <p:grpSpPr>
          <a:xfrm>
            <a:off x="1788160" y="2486660"/>
            <a:ext cx="1869440" cy="2783840"/>
            <a:chOff x="2816" y="3932"/>
            <a:chExt cx="2944" cy="4384"/>
          </a:xfrm>
        </p:grpSpPr>
        <p:sp>
          <p:nvSpPr>
            <p:cNvPr id="13" name="文本框 12"/>
            <p:cNvSpPr txBox="1"/>
            <p:nvPr>
              <p:custDataLst>
                <p:tags r:id="rId2"/>
              </p:custDataLst>
            </p:nvPr>
          </p:nvSpPr>
          <p:spPr>
            <a:xfrm>
              <a:off x="5070" y="4892"/>
              <a:ext cx="690" cy="1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800" i="1" spc="300">
                  <a:solidFill>
                    <a:srgbClr val="108AB7"/>
                  </a:solidFill>
                  <a:uFillTx/>
                </a:rPr>
                <a:t>h</a:t>
              </a:r>
            </a:p>
          </p:txBody>
        </p:sp>
        <p:sp>
          <p:nvSpPr>
            <p:cNvPr id="29" name="下箭头 28"/>
            <p:cNvSpPr/>
            <p:nvPr/>
          </p:nvSpPr>
          <p:spPr>
            <a:xfrm flipV="1">
              <a:off x="4029" y="3932"/>
              <a:ext cx="794" cy="3128"/>
            </a:xfrm>
            <a:prstGeom prst="downArrow">
              <a:avLst>
                <a:gd name="adj1" fmla="val 50000"/>
                <a:gd name="adj2" fmla="val 87783"/>
              </a:avLst>
            </a:prstGeom>
            <a:gradFill>
              <a:gsLst>
                <a:gs pos="0">
                  <a:srgbClr val="0DAFEF"/>
                </a:gs>
                <a:gs pos="100000">
                  <a:srgbClr val="F2F2F2">
                    <a:alpha val="9000"/>
                  </a:srgbClr>
                </a:gs>
              </a:gsLst>
              <a:lin ang="17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2816" y="4452"/>
              <a:ext cx="966" cy="386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spc="300">
                  <a:solidFill>
                    <a:srgbClr val="108AB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重力势能增加</a:t>
              </a: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8636000" y="2486660"/>
            <a:ext cx="1944370" cy="1996440"/>
            <a:chOff x="13600" y="3916"/>
            <a:chExt cx="3062" cy="3144"/>
          </a:xfrm>
        </p:grpSpPr>
        <p:sp>
          <p:nvSpPr>
            <p:cNvPr id="14" name="文本框 13"/>
            <p:cNvSpPr txBox="1"/>
            <p:nvPr>
              <p:custDataLst>
                <p:tags r:id="rId1"/>
              </p:custDataLst>
            </p:nvPr>
          </p:nvSpPr>
          <p:spPr>
            <a:xfrm>
              <a:off x="13600" y="4876"/>
              <a:ext cx="690" cy="1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800" i="1" spc="300">
                  <a:solidFill>
                    <a:srgbClr val="BC0C67"/>
                  </a:solidFill>
                  <a:uFillTx/>
                </a:rPr>
                <a:t>v</a:t>
              </a:r>
            </a:p>
          </p:txBody>
        </p:sp>
        <p:sp>
          <p:nvSpPr>
            <p:cNvPr id="32" name="下箭头 31"/>
            <p:cNvSpPr/>
            <p:nvPr/>
          </p:nvSpPr>
          <p:spPr>
            <a:xfrm>
              <a:off x="14596" y="3916"/>
              <a:ext cx="794" cy="3128"/>
            </a:xfrm>
            <a:prstGeom prst="downArrow">
              <a:avLst>
                <a:gd name="adj1" fmla="val 50000"/>
                <a:gd name="adj2" fmla="val 87783"/>
              </a:avLst>
            </a:prstGeom>
            <a:gradFill>
              <a:gsLst>
                <a:gs pos="0">
                  <a:srgbClr val="F3077C"/>
                </a:gs>
                <a:gs pos="100000">
                  <a:srgbClr val="F2F2F2">
                    <a:alpha val="9000"/>
                  </a:srgbClr>
                </a:gs>
              </a:gsLst>
              <a:lin ang="17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15696" y="4436"/>
              <a:ext cx="966" cy="2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spc="300">
                  <a:solidFill>
                    <a:srgbClr val="BC0C6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动能减少</a:t>
              </a:r>
            </a:p>
          </p:txBody>
        </p:sp>
      </p:grpSp>
      <p:pic>
        <p:nvPicPr>
          <p:cNvPr id="4" name="图片 3" descr="tim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3255" y="4331335"/>
            <a:ext cx="1869440" cy="1746885"/>
          </a:xfrm>
          <a:prstGeom prst="rect">
            <a:avLst/>
          </a:prstGeom>
        </p:spPr>
      </p:pic>
      <p:graphicFrame>
        <p:nvGraphicFramePr>
          <p:cNvPr id="6" name="表格 5"/>
          <p:cNvGraphicFramePr/>
          <p:nvPr/>
        </p:nvGraphicFramePr>
        <p:xfrm>
          <a:off x="4782185" y="1320800"/>
          <a:ext cx="557530" cy="38779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5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7945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zh-CN" alt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>
                      <a:solidFill>
                        <a:srgbClr val="5B9BD5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4" name="右箭头 33"/>
          <p:cNvSpPr/>
          <p:nvPr/>
        </p:nvSpPr>
        <p:spPr>
          <a:xfrm flipH="1">
            <a:off x="3977005" y="3341370"/>
            <a:ext cx="4608195" cy="360045"/>
          </a:xfrm>
          <a:prstGeom prst="rightArrow">
            <a:avLst>
              <a:gd name="adj1" fmla="val 50000"/>
              <a:gd name="adj2" fmla="val 169841"/>
            </a:avLst>
          </a:prstGeom>
          <a:gradFill>
            <a:gsLst>
              <a:gs pos="0">
                <a:srgbClr val="FA4EA7"/>
              </a:gs>
              <a:gs pos="100000">
                <a:srgbClr val="00B0F0"/>
              </a:gs>
            </a:gsLst>
            <a:lin ang="2076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文本框 34"/>
          <p:cNvSpPr txBox="1"/>
          <p:nvPr/>
        </p:nvSpPr>
        <p:spPr>
          <a:xfrm>
            <a:off x="5445760" y="2698115"/>
            <a:ext cx="1198880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>
                <a:gradFill>
                  <a:gsLst>
                    <a:gs pos="0">
                      <a:srgbClr val="12AFEF"/>
                    </a:gs>
                    <a:gs pos="100000">
                      <a:srgbClr val="F656AD"/>
                    </a:gs>
                  </a:gsLst>
                  <a:lin ang="20400000" scaled="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转化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000 0.000000 L 0.000000 -0.458333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937 0.000742 L 0.000000 -0.465739 " pathEditMode="relative" rAng="0" ptsTypes=""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decel="5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5" dur="200" fill="hold"/>
                                        <p:tgtEl>
                                          <p:spTgt spid="3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2" dur="200" fill="hold"/>
                                        <p:tgtEl>
                                          <p:spTgt spid="3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bldLvl="0" animBg="1"/>
      <p:bldP spid="3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2"/>
          <p:cNvSpPr txBox="1">
            <a:spLocks noChangeArrowheads="1"/>
          </p:cNvSpPr>
          <p:nvPr/>
        </p:nvSpPr>
        <p:spPr bwMode="auto">
          <a:xfrm>
            <a:off x="1056000" y="803348"/>
            <a:ext cx="6286500" cy="52197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整个过程，篮球能量的转化：</a:t>
            </a:r>
          </a:p>
        </p:txBody>
      </p:sp>
      <p:sp>
        <p:nvSpPr>
          <p:cNvPr id="94212" name="Text Box 4"/>
          <p:cNvSpPr txBox="1">
            <a:spLocks noChangeArrowheads="1"/>
          </p:cNvSpPr>
          <p:nvPr/>
        </p:nvSpPr>
        <p:spPr bwMode="auto">
          <a:xfrm>
            <a:off x="4558877" y="1342390"/>
            <a:ext cx="3149600" cy="52197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>
                <a:solidFill>
                  <a:srgbClr val="108AB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重力势能</a:t>
            </a:r>
          </a:p>
        </p:txBody>
      </p:sp>
      <p:sp>
        <p:nvSpPr>
          <p:cNvPr id="94213" name="Text Box 5"/>
          <p:cNvSpPr txBox="1">
            <a:spLocks noChangeArrowheads="1"/>
          </p:cNvSpPr>
          <p:nvPr/>
        </p:nvSpPr>
        <p:spPr bwMode="auto">
          <a:xfrm>
            <a:off x="6757247" y="5655945"/>
            <a:ext cx="3149600" cy="52197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>
                <a:solidFill>
                  <a:srgbClr val="BC0C6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弹性势能</a:t>
            </a:r>
          </a:p>
        </p:txBody>
      </p:sp>
      <p:sp>
        <p:nvSpPr>
          <p:cNvPr id="94214" name="AutoShape 6"/>
          <p:cNvSpPr>
            <a:spLocks noChangeArrowheads="1"/>
          </p:cNvSpPr>
          <p:nvPr/>
        </p:nvSpPr>
        <p:spPr bwMode="auto">
          <a:xfrm rot="5400000">
            <a:off x="5378238" y="2367704"/>
            <a:ext cx="1511300" cy="575733"/>
          </a:xfrm>
          <a:prstGeom prst="leftRightArrow">
            <a:avLst>
              <a:gd name="adj1" fmla="val 50000"/>
              <a:gd name="adj2" fmla="val 70000"/>
            </a:avLst>
          </a:prstGeom>
          <a:solidFill>
            <a:srgbClr val="336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1" hangingPunct="1"/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4215" name="AutoShape 7"/>
          <p:cNvSpPr>
            <a:spLocks noChangeArrowheads="1"/>
          </p:cNvSpPr>
          <p:nvPr/>
        </p:nvSpPr>
        <p:spPr bwMode="auto">
          <a:xfrm rot="5400000">
            <a:off x="7568988" y="4555279"/>
            <a:ext cx="1511300" cy="575733"/>
          </a:xfrm>
          <a:prstGeom prst="leftRightArrow">
            <a:avLst>
              <a:gd name="adj1" fmla="val 50000"/>
              <a:gd name="adj2" fmla="val 70000"/>
            </a:avLst>
          </a:prstGeom>
          <a:gradFill>
            <a:gsLst>
              <a:gs pos="0">
                <a:srgbClr val="3DBDEF"/>
              </a:gs>
              <a:gs pos="100000">
                <a:srgbClr val="F23D96"/>
              </a:gs>
            </a:gsLst>
            <a:lin ang="138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1" hangingPunct="1"/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8441" name="Picture 10" descr="TL_01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53615" y="1899921"/>
            <a:ext cx="2149375" cy="364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5469890" y="3477895"/>
            <a:ext cx="1287145" cy="52197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>
                <a:solidFill>
                  <a:srgbClr val="108AB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动能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869430" y="3477895"/>
            <a:ext cx="1287145" cy="52197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>
                <a:solidFill>
                  <a:srgbClr val="108AB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动能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7785100" y="3477895"/>
            <a:ext cx="1890395" cy="52197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2800" b="1">
                <a:solidFill>
                  <a:srgbClr val="108AB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2800" b="1">
                <a:solidFill>
                  <a:srgbClr val="108AB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重力势能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5726430" y="3999865"/>
            <a:ext cx="3893820" cy="0"/>
          </a:xfrm>
          <a:prstGeom prst="line">
            <a:avLst/>
          </a:prstGeom>
          <a:ln w="25400">
            <a:solidFill>
              <a:srgbClr val="108A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0" y="-33010"/>
            <a:ext cx="18473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anchor="ctr">
            <a:spAutoFit/>
          </a:bodyPr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1" name="矩形 1040"/>
          <p:cNvSpPr>
            <a:spLocks noChangeArrowheads="1"/>
          </p:cNvSpPr>
          <p:nvPr/>
        </p:nvSpPr>
        <p:spPr bwMode="auto">
          <a:xfrm>
            <a:off x="1476731" y="2152780"/>
            <a:ext cx="8401659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2.机械能守恒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当</a:t>
            </a:r>
            <a:r>
              <a:rPr lang="en-US" altLang="zh-CN" sz="280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只有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动能和势能互相转化时，机械能总量不变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5368" name="矩形 1053"/>
          <p:cNvSpPr>
            <a:spLocks noChangeArrowheads="1"/>
          </p:cNvSpPr>
          <p:nvPr/>
        </p:nvSpPr>
        <p:spPr bwMode="auto">
          <a:xfrm>
            <a:off x="1529422" y="1367486"/>
            <a:ext cx="4790094" cy="56560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动能和势能能够相互转化。</a:t>
            </a:r>
          </a:p>
        </p:txBody>
      </p:sp>
      <p:grpSp>
        <p:nvGrpSpPr>
          <p:cNvPr id="17" name="组合 16"/>
          <p:cNvGrpSpPr/>
          <p:nvPr/>
        </p:nvGrpSpPr>
        <p:grpSpPr>
          <a:xfrm>
            <a:off x="0" y="459532"/>
            <a:ext cx="1641674" cy="523220"/>
            <a:chOff x="0" y="459532"/>
            <a:chExt cx="1641674" cy="523220"/>
          </a:xfrm>
        </p:grpSpPr>
        <p:cxnSp>
          <p:nvCxnSpPr>
            <p:cNvPr id="18" name="直接连接符 17"/>
            <p:cNvCxnSpPr/>
            <p:nvPr/>
          </p:nvCxnSpPr>
          <p:spPr>
            <a:xfrm>
              <a:off x="0" y="982752"/>
              <a:ext cx="1468909" cy="0"/>
            </a:xfrm>
            <a:prstGeom prst="line">
              <a:avLst/>
            </a:prstGeom>
            <a:ln w="38100"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文本框 1"/>
            <p:cNvSpPr txBox="1">
              <a:spLocks noChangeArrowheads="1"/>
            </p:cNvSpPr>
            <p:nvPr/>
          </p:nvSpPr>
          <p:spPr bwMode="auto">
            <a:xfrm>
              <a:off x="551384" y="459532"/>
              <a:ext cx="109029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小结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847850" y="3712210"/>
            <a:ext cx="6785610" cy="1991360"/>
            <a:chOff x="2910" y="5846"/>
            <a:chExt cx="10686" cy="3136"/>
          </a:xfrm>
        </p:grpSpPr>
        <p:sp>
          <p:nvSpPr>
            <p:cNvPr id="1042" name="矩形 1041"/>
            <p:cNvSpPr>
              <a:spLocks noChangeArrowheads="1"/>
            </p:cNvSpPr>
            <p:nvPr/>
          </p:nvSpPr>
          <p:spPr bwMode="auto">
            <a:xfrm>
              <a:off x="5536" y="5846"/>
              <a:ext cx="8060" cy="119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3600" b="1" spc="30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机械能 </a:t>
              </a:r>
              <a:r>
                <a:rPr lang="en-US" altLang="zh-CN" sz="3600" b="1" spc="30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= </a:t>
              </a:r>
              <a:r>
                <a:rPr lang="zh-CN" altLang="en-US" sz="3600" b="1" spc="30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动能 </a:t>
              </a:r>
              <a:r>
                <a:rPr lang="en-US" altLang="zh-CN" sz="3600" b="1" spc="30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+ </a:t>
              </a:r>
              <a:r>
                <a:rPr lang="zh-CN" altLang="en-US" sz="3600" b="1" spc="30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势能</a:t>
              </a:r>
            </a:p>
          </p:txBody>
        </p:sp>
        <p:sp>
          <p:nvSpPr>
            <p:cNvPr id="15375" name="直接连接符 1042"/>
            <p:cNvSpPr>
              <a:spLocks noChangeShapeType="1"/>
            </p:cNvSpPr>
            <p:nvPr/>
          </p:nvSpPr>
          <p:spPr bwMode="auto">
            <a:xfrm>
              <a:off x="9932" y="6928"/>
              <a:ext cx="0" cy="103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76" name="矩形 1043"/>
            <p:cNvSpPr>
              <a:spLocks noChangeArrowheads="1"/>
            </p:cNvSpPr>
            <p:nvPr/>
          </p:nvSpPr>
          <p:spPr bwMode="auto">
            <a:xfrm>
              <a:off x="9221" y="8041"/>
              <a:ext cx="1423" cy="8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势能</a:t>
              </a:r>
            </a:p>
          </p:txBody>
        </p:sp>
        <p:sp>
          <p:nvSpPr>
            <p:cNvPr id="15373" name="矩形 1044"/>
            <p:cNvSpPr>
              <a:spLocks noChangeArrowheads="1"/>
            </p:cNvSpPr>
            <p:nvPr/>
          </p:nvSpPr>
          <p:spPr bwMode="auto">
            <a:xfrm>
              <a:off x="11798" y="8041"/>
              <a:ext cx="1590" cy="8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动能</a:t>
              </a:r>
            </a:p>
          </p:txBody>
        </p:sp>
        <p:sp>
          <p:nvSpPr>
            <p:cNvPr id="15371" name="矩形 1045"/>
            <p:cNvSpPr>
              <a:spLocks noChangeArrowheads="1"/>
            </p:cNvSpPr>
            <p:nvPr/>
          </p:nvSpPr>
          <p:spPr bwMode="auto">
            <a:xfrm>
              <a:off x="10944" y="8041"/>
              <a:ext cx="710" cy="8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+</a:t>
              </a:r>
            </a:p>
          </p:txBody>
        </p:sp>
        <p:sp>
          <p:nvSpPr>
            <p:cNvPr id="15372" name="任意多边形 1048"/>
            <p:cNvSpPr>
              <a:spLocks noChangeArrowheads="1"/>
            </p:cNvSpPr>
            <p:nvPr/>
          </p:nvSpPr>
          <p:spPr bwMode="auto">
            <a:xfrm flipH="1">
              <a:off x="6761" y="7037"/>
              <a:ext cx="2460" cy="1533"/>
            </a:xfrm>
            <a:custGeom>
              <a:avLst/>
              <a:gdLst>
                <a:gd name="T0" fmla="*/ 19567 w 21600"/>
                <a:gd name="T1" fmla="*/ 0 h 21600"/>
                <a:gd name="T2" fmla="*/ 17534 w 21600"/>
                <a:gd name="T3" fmla="*/ 9032 h 21600"/>
                <a:gd name="T4" fmla="*/ 18742 w 21600"/>
                <a:gd name="T5" fmla="*/ 9032 h 21600"/>
                <a:gd name="T6" fmla="*/ 18742 w 21600"/>
                <a:gd name="T7" fmla="*/ 19852 h 21600"/>
                <a:gd name="T8" fmla="*/ 0 w 21600"/>
                <a:gd name="T9" fmla="*/ 19852 h 21600"/>
                <a:gd name="T10" fmla="*/ 0 w 21600"/>
                <a:gd name="T11" fmla="*/ 21600 h 21600"/>
                <a:gd name="T12" fmla="*/ 20392 w 21600"/>
                <a:gd name="T13" fmla="*/ 21600 h 21600"/>
                <a:gd name="T14" fmla="*/ 20392 w 21600"/>
                <a:gd name="T15" fmla="*/ 9032 h 21600"/>
                <a:gd name="T16" fmla="*/ 21600 w 21600"/>
                <a:gd name="T17" fmla="*/ 9032 h 216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600"/>
                <a:gd name="T28" fmla="*/ 0 h 21600"/>
                <a:gd name="T29" fmla="*/ 21600 w 21600"/>
                <a:gd name="T30" fmla="*/ 21600 h 216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600" h="21600">
                  <a:moveTo>
                    <a:pt x="19567" y="0"/>
                  </a:moveTo>
                  <a:lnTo>
                    <a:pt x="17534" y="9032"/>
                  </a:lnTo>
                  <a:lnTo>
                    <a:pt x="18742" y="9032"/>
                  </a:lnTo>
                  <a:lnTo>
                    <a:pt x="18742" y="19852"/>
                  </a:lnTo>
                  <a:lnTo>
                    <a:pt x="0" y="19852"/>
                  </a:lnTo>
                  <a:lnTo>
                    <a:pt x="0" y="21600"/>
                  </a:lnTo>
                  <a:lnTo>
                    <a:pt x="20392" y="21600"/>
                  </a:lnTo>
                  <a:lnTo>
                    <a:pt x="20392" y="9032"/>
                  </a:lnTo>
                  <a:lnTo>
                    <a:pt x="21600" y="90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CC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5" name="圆角矩形标注 1054"/>
            <p:cNvSpPr>
              <a:spLocks noChangeArrowheads="1"/>
            </p:cNvSpPr>
            <p:nvPr/>
          </p:nvSpPr>
          <p:spPr bwMode="auto">
            <a:xfrm>
              <a:off x="2910" y="7962"/>
              <a:ext cx="2855" cy="1020"/>
            </a:xfrm>
            <a:prstGeom prst="wedgeRoundRectCallout">
              <a:avLst>
                <a:gd name="adj1" fmla="val 61103"/>
                <a:gd name="adj2" fmla="val -138333"/>
                <a:gd name="adj3" fmla="val 16667"/>
              </a:avLst>
            </a:prstGeom>
            <a:solidFill>
              <a:schemeClr val="bg2">
                <a:lumMod val="90000"/>
              </a:schemeClr>
            </a:solidFill>
            <a:ln w="28575">
              <a:solidFill>
                <a:schemeClr val="bg1">
                  <a:lumMod val="85000"/>
                </a:schemeClr>
              </a:solidFill>
              <a:miter lim="800000"/>
            </a:ln>
          </p:spPr>
          <p:txBody>
            <a:bodyPr/>
            <a:lstStyle/>
            <a:p>
              <a:pPr algn="ctr"/>
              <a:r>
                <a:rPr lang="zh-CN" altLang="en-US" sz="2800" dirty="0">
                  <a:solidFill>
                    <a:srgbClr val="CC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保持不变</a:t>
              </a:r>
            </a:p>
          </p:txBody>
        </p:sp>
        <p:sp>
          <p:nvSpPr>
            <p:cNvPr id="5" name="直接连接符 1042"/>
            <p:cNvSpPr>
              <a:spLocks noChangeShapeType="1"/>
            </p:cNvSpPr>
            <p:nvPr/>
          </p:nvSpPr>
          <p:spPr bwMode="auto">
            <a:xfrm>
              <a:off x="12592" y="6928"/>
              <a:ext cx="0" cy="103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51195" y="1323975"/>
            <a:ext cx="5454650" cy="297561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</p:pic>
      <p:pic>
        <p:nvPicPr>
          <p:cNvPr id="33802" name="Picture 2"/>
          <p:cNvPicPr>
            <a:picLocks noChangeAspect="1" noChangeArrowheads="1"/>
          </p:cNvPicPr>
          <p:nvPr/>
        </p:nvPicPr>
        <p:blipFill>
          <a:blip r:embed="rId3" cstate="print"/>
          <a:srcRect r="-166" b="22012"/>
          <a:stretch>
            <a:fillRect/>
          </a:stretch>
        </p:blipFill>
        <p:spPr bwMode="auto">
          <a:xfrm>
            <a:off x="839470" y="1323975"/>
            <a:ext cx="4846320" cy="297561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</p:pic>
      <p:sp>
        <p:nvSpPr>
          <p:cNvPr id="9" name="TextBox 8"/>
          <p:cNvSpPr txBox="1"/>
          <p:nvPr/>
        </p:nvSpPr>
        <p:spPr>
          <a:xfrm>
            <a:off x="839780" y="4418531"/>
            <a:ext cx="7884583" cy="62577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 eaLnBrk="1" hangingPunct="1">
              <a:lnSpc>
                <a:spcPct val="120000"/>
              </a:lnSpc>
              <a:defRPr/>
            </a:pPr>
            <a:r>
              <a:rPr lang="zh-CN" altLang="en-US" sz="2800" noProof="1">
                <a:solidFill>
                  <a:srgbClr val="0D0D0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图中的过山车具有什么能？</a:t>
            </a:r>
            <a:endParaRPr lang="zh-CN" altLang="en-US" sz="2800" noProof="1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TextBox 8"/>
          <p:cNvSpPr txBox="1"/>
          <p:nvPr/>
        </p:nvSpPr>
        <p:spPr>
          <a:xfrm>
            <a:off x="839172" y="5108830"/>
            <a:ext cx="8161867" cy="62577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 eaLnBrk="1" hangingPunct="1">
              <a:lnSpc>
                <a:spcPct val="120000"/>
              </a:lnSpc>
              <a:defRPr/>
            </a:pPr>
            <a:r>
              <a:rPr lang="zh-CN" altLang="zh-CN" sz="2800" noProof="1">
                <a:solidFill>
                  <a:srgbClr val="0D0D0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过山车为什么能够不断地翻滚？</a:t>
            </a:r>
            <a:endParaRPr lang="zh-CN" altLang="en-US" sz="2800" noProof="1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2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 txBox="1"/>
          <p:nvPr/>
        </p:nvSpPr>
        <p:spPr>
          <a:xfrm>
            <a:off x="773113" y="1124867"/>
            <a:ext cx="10488455" cy="1415768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如图所示，小球沿轨道由静止从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处运动到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处的过程中，忽略空气阻力和摩擦力，仅有动能和势能互相转化，则（       ）</a:t>
            </a:r>
          </a:p>
        </p:txBody>
      </p:sp>
      <p:pic>
        <p:nvPicPr>
          <p:cNvPr id="34820" name="图片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8457" y="3143899"/>
            <a:ext cx="3073811" cy="2160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内容占位符 1"/>
          <p:cNvSpPr txBox="1"/>
          <p:nvPr/>
        </p:nvSpPr>
        <p:spPr>
          <a:xfrm>
            <a:off x="773113" y="2617304"/>
            <a:ext cx="7266887" cy="2708430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en-US" altLang="zh-CN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小球在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处的动能等于在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处的动能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en-US" altLang="zh-CN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B.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小球在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处的动能大于在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处的动能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en-US" altLang="zh-CN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小球在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处的机械能小于在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处的机械能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en-US" altLang="zh-CN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D.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小球在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处的机械能等于在</a:t>
            </a:r>
            <a:r>
              <a:rPr lang="en-US" altLang="zh-CN" sz="2800" i="1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 </a:t>
            </a:r>
            <a:r>
              <a:rPr lang="zh-CN" altLang="en-US" sz="2800" kern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处的机械能</a:t>
            </a:r>
          </a:p>
        </p:txBody>
      </p:sp>
      <p:cxnSp>
        <p:nvCxnSpPr>
          <p:cNvPr id="6" name="直接连接符 5"/>
          <p:cNvCxnSpPr>
            <a:cxnSpLocks noChangeShapeType="1"/>
          </p:cNvCxnSpPr>
          <p:nvPr/>
        </p:nvCxnSpPr>
        <p:spPr bwMode="auto">
          <a:xfrm>
            <a:off x="4194175" y="2421000"/>
            <a:ext cx="3772215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4838065" y="576580"/>
            <a:ext cx="4821555" cy="55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所以小球的机械能保持不变</a:t>
            </a: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1694013" y="5705430"/>
            <a:ext cx="7112000" cy="984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处高度小于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处高度，故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 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处小球的重力势能大于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处小球的重力势能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9058727" y="1963081"/>
            <a:ext cx="850900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  <p:grpSp>
        <p:nvGrpSpPr>
          <p:cNvPr id="10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1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3" name="任意多边形 2"/>
          <p:cNvSpPr/>
          <p:nvPr/>
        </p:nvSpPr>
        <p:spPr>
          <a:xfrm>
            <a:off x="4512054" y="1000964"/>
            <a:ext cx="410192" cy="1402080"/>
          </a:xfrm>
          <a:custGeom>
            <a:avLst/>
            <a:gdLst>
              <a:gd name="connsiteX0" fmla="*/ 437 w 645"/>
              <a:gd name="connsiteY0" fmla="*/ 2208 h 2208"/>
              <a:gd name="connsiteX1" fmla="*/ 646 w 645"/>
              <a:gd name="connsiteY1" fmla="*/ 0 h 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46" h="2208">
                <a:moveTo>
                  <a:pt x="437" y="2208"/>
                </a:moveTo>
                <a:cubicBezTo>
                  <a:pt x="296" y="2095"/>
                  <a:pt x="-585" y="532"/>
                  <a:pt x="646" y="0"/>
                </a:cubicBezTo>
              </a:path>
            </a:pathLst>
          </a:custGeom>
          <a:noFill/>
          <a:ln w="28575">
            <a:solidFill>
              <a:srgbClr val="008080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502732" y="2997000"/>
            <a:ext cx="1250542" cy="2944495"/>
          </a:xfrm>
          <a:custGeom>
            <a:avLst/>
            <a:gdLst>
              <a:gd name="connsiteX0" fmla="*/ 415 w 1969"/>
              <a:gd name="connsiteY0" fmla="*/ 0 h 4637"/>
              <a:gd name="connsiteX1" fmla="*/ 1969 w 1969"/>
              <a:gd name="connsiteY1" fmla="*/ 4637 h 4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69" h="4637">
                <a:moveTo>
                  <a:pt x="415" y="0"/>
                </a:moveTo>
                <a:cubicBezTo>
                  <a:pt x="124" y="227"/>
                  <a:pt x="-896" y="3422"/>
                  <a:pt x="1969" y="4637"/>
                </a:cubicBezTo>
              </a:path>
            </a:pathLst>
          </a:custGeom>
          <a:noFill/>
          <a:ln w="25400">
            <a:solidFill>
              <a:srgbClr val="008080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1"/>
      <p:bldP spid="8" grpId="0"/>
      <p:bldP spid="9" grpId="0"/>
      <p:bldP spid="3" grpId="0" animBg="1"/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温故知新</a:t>
              </a:r>
            </a:p>
          </p:txBody>
        </p:sp>
      </p:grpSp>
      <p:sp>
        <p:nvSpPr>
          <p:cNvPr id="12" name="文本框 11"/>
          <p:cNvSpPr txBox="1"/>
          <p:nvPr/>
        </p:nvSpPr>
        <p:spPr>
          <a:xfrm>
            <a:off x="893405" y="1224240"/>
            <a:ext cx="2476765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能量定义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 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691946" y="1232872"/>
            <a:ext cx="7374225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物体对外做功，表示这个物体具有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893405" y="1900491"/>
            <a:ext cx="4762500" cy="538609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能量单位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：____________  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93405" y="2525591"/>
            <a:ext cx="1090076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注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意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一个物体能够做的功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________，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表示这个物体的能量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 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902025" y="3230592"/>
            <a:ext cx="1352550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动能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1987095" y="3262705"/>
            <a:ext cx="980707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物体由于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而具有的能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，物体动能的大小跟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 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858146" y="5055195"/>
            <a:ext cx="733425" cy="538609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势能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934062" y="4516586"/>
            <a:ext cx="1976438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重力势能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1929945" y="5493764"/>
            <a:ext cx="193357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弹性势能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3720000" y="4467888"/>
            <a:ext cx="8091230" cy="16158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物体由于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而具有的能量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，物体重力势能的大小跟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</a:t>
            </a:r>
          </a:p>
          <a:p>
            <a:pPr marL="0" marR="0" lvl="0" indent="0" algn="l" fontAlgn="base">
              <a:lnSpc>
                <a:spcPct val="125000"/>
              </a:lnSpc>
            </a:pP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3720000" y="5533275"/>
            <a:ext cx="7848000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物体由于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而具有的能量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，弹性势能大小与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大小有关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400000" y="1197000"/>
            <a:ext cx="1028700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能量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2863396" y="1845000"/>
            <a:ext cx="2000250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焦耳（J</a:t>
            </a:r>
            <a:r>
              <a:rPr 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5563953" y="2458305"/>
            <a:ext cx="752475" cy="489429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越多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10282171" y="2456860"/>
            <a:ext cx="1123950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越大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702941" y="3224188"/>
            <a:ext cx="11506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运动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378603" y="4429668"/>
            <a:ext cx="1076325" cy="489429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被举高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5474169" y="5468666"/>
            <a:ext cx="1629832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弹性形变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0111628" y="3193974"/>
            <a:ext cx="11506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质量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2384131" y="3752289"/>
            <a:ext cx="11506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速度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341452" y="4938987"/>
            <a:ext cx="11506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质量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7462193" y="4915881"/>
            <a:ext cx="11506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高度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4813266" y="5992027"/>
            <a:ext cx="836193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形变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AutoShape 17"/>
          <p:cNvSpPr/>
          <p:nvPr/>
        </p:nvSpPr>
        <p:spPr bwMode="auto">
          <a:xfrm>
            <a:off x="1686715" y="4778758"/>
            <a:ext cx="190476" cy="1015098"/>
          </a:xfrm>
          <a:prstGeom prst="leftBrace">
            <a:avLst>
              <a:gd name="adj1" fmla="val 27068"/>
              <a:gd name="adj2" fmla="val 50000"/>
            </a:avLst>
          </a:prstGeom>
          <a:noFill/>
          <a:ln w="28575">
            <a:solidFill>
              <a:schemeClr val="tx1"/>
            </a:solidFill>
            <a:round/>
          </a:ln>
        </p:spPr>
        <p:txBody>
          <a:bodyPr wrap="none" anchor="ctr"/>
          <a:lstStyle/>
          <a:p>
            <a:pPr algn="just"/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  <p:bldP spid="30" grpId="0"/>
      <p:bldP spid="32" grpId="0"/>
      <p:bldP spid="33" grpId="0"/>
      <p:bldP spid="34" grpId="0"/>
      <p:bldP spid="35" grpId="0"/>
      <p:bldP spid="3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38199" y="1196813"/>
            <a:ext cx="7057801" cy="60939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自然界的流水和风都具有大量的机械能</a:t>
            </a:r>
          </a:p>
        </p:txBody>
      </p:sp>
      <p:pic>
        <p:nvPicPr>
          <p:cNvPr id="4111" name="图片 4110" descr="水流能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01882" y="2286955"/>
            <a:ext cx="3164228" cy="3243334"/>
          </a:xfrm>
          <a:prstGeom prst="rect">
            <a:avLst/>
          </a:prstGeom>
          <a:noFill/>
          <a:ln w="28575">
            <a:solidFill>
              <a:schemeClr val="accent1">
                <a:lumMod val="20000"/>
                <a:lumOff val="80000"/>
              </a:schemeClr>
            </a:solidFill>
            <a:miter lim="800000"/>
            <a:headEnd/>
            <a:tailEnd/>
          </a:ln>
        </p:spPr>
      </p:pic>
      <p:pic>
        <p:nvPicPr>
          <p:cNvPr id="4112" name="图片 4111" descr="水流能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6409" y="2305189"/>
            <a:ext cx="3121660" cy="3240782"/>
          </a:xfrm>
          <a:prstGeom prst="rect">
            <a:avLst/>
          </a:prstGeom>
          <a:noFill/>
          <a:ln w="28575">
            <a:solidFill>
              <a:schemeClr val="accent1">
                <a:lumMod val="20000"/>
                <a:lumOff val="80000"/>
              </a:schemeClr>
            </a:solidFill>
            <a:miter lim="800000"/>
            <a:headEnd/>
            <a:tailEnd/>
          </a:ln>
        </p:spPr>
      </p:pic>
      <p:pic>
        <p:nvPicPr>
          <p:cNvPr id="4114" name="图片 411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04544" y="2289507"/>
            <a:ext cx="3124835" cy="3240782"/>
          </a:xfrm>
          <a:prstGeom prst="rect">
            <a:avLst/>
          </a:prstGeom>
          <a:noFill/>
          <a:ln w="28575">
            <a:solidFill>
              <a:schemeClr val="accent1">
                <a:lumMod val="20000"/>
                <a:lumOff val="80000"/>
              </a:schemeClr>
            </a:solidFill>
            <a:miter lim="800000"/>
            <a:headEnd/>
            <a:tailEnd/>
          </a:ln>
        </p:spPr>
      </p:pic>
      <p:grpSp>
        <p:nvGrpSpPr>
          <p:cNvPr id="14" name="组合 13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5" name="组合 14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风能和水能的利用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15" name="图片 15414" descr="洪水北京7-2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4000" y="1996440"/>
            <a:ext cx="5118735" cy="2553335"/>
          </a:xfrm>
          <a:prstGeom prst="rect">
            <a:avLst/>
          </a:prstGeom>
          <a:noFill/>
          <a:ln w="28575">
            <a:solidFill>
              <a:schemeClr val="accent1">
                <a:lumMod val="20000"/>
                <a:lumOff val="80000"/>
              </a:schemeClr>
            </a:solidFill>
            <a:miter lim="800000"/>
            <a:headEnd/>
            <a:tailEnd/>
          </a:ln>
        </p:spPr>
      </p:pic>
      <p:sp>
        <p:nvSpPr>
          <p:cNvPr id="18435" name="矩形 15415"/>
          <p:cNvSpPr>
            <a:spLocks noChangeArrowheads="1"/>
          </p:cNvSpPr>
          <p:nvPr/>
        </p:nvSpPr>
        <p:spPr bwMode="auto">
          <a:xfrm>
            <a:off x="552000" y="981000"/>
            <a:ext cx="487089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水能的破坏性释放造成灾害</a:t>
            </a:r>
          </a:p>
        </p:txBody>
      </p:sp>
      <p:pic>
        <p:nvPicPr>
          <p:cNvPr id="15418" name="图片 1541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56070" y="1997075"/>
            <a:ext cx="4966970" cy="2552700"/>
          </a:xfrm>
          <a:prstGeom prst="rect">
            <a:avLst/>
          </a:prstGeom>
          <a:noFill/>
          <a:ln w="28575">
            <a:solidFill>
              <a:schemeClr val="accent1">
                <a:lumMod val="20000"/>
                <a:lumOff val="80000"/>
              </a:schemeClr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23">
            <a:extLst>
              <a:ext uri="{FF2B5EF4-FFF2-40B4-BE49-F238E27FC236}">
                <a16:creationId xmlns:a16="http://schemas.microsoft.com/office/drawing/2014/main" id="{C947FFD8-95A4-4B42-B465-FDBC782BE02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D85A142B-3252-4B8E-B887-90C96394A558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2FE82357-41BA-4407-B63D-084578B1AE09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E54BF55B-48CF-4A05-95BA-6566A640DB8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97C6D329-415F-48C1-80E3-FA65B71F4EE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593A83B-E0B3-440A-837C-3C7660B904A3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BA412E15-A46B-467B-8F92-B3B830E3EDF3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311952B-1980-4DC2-901D-131CAB7974C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05A383BE-EB28-41B3-9E1F-B2144702F9E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68A4E7D1-4443-490D-99E1-DEAE7A9E585F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8C315445-7D79-4E81-B464-D75E1F59E2C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9F88FF89-45D7-4351-811C-4C4A26A0DC9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AE7420E2-E8E2-4B75-AAB2-D3C914F44D10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8F5143D-5F4A-4347-B9E7-BFE318AF3A50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0AC73A81-0F85-42C0-A8FE-FC97C8081870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74A21C05-B467-4A09-B473-FD6D86C03588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B74D58C-7ECC-40DF-A1C6-7D2DA8B50BAE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8B5C177-A288-43F7-A347-4DE86C31D7BC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870D657-B153-4B4F-8F93-EA28B8C9D8B1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2BA780FD-8DA9-4A81-ABF6-510A3E6975C4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D2D6D157-5596-42FE-AE5D-04610CAB13A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03E5844-0884-438C-942A-2B27F8FED42B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C384E3AE-5C1D-40D0-9738-723B5A38A9F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71172C8-9237-4C1F-AF6B-214C7C2B6D6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B262194-0BE8-427D-A67D-91F925F55A58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E4F1B304-4601-4EC7-9AA0-8389B1236F25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AA6B8B5-6616-4069-AB64-17D77F11D5D6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84943EB-256A-4039-A19B-320112D2AA18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17F05E9-D39B-4EF8-B09D-F9CCD8D5E683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F6BC8CA7-B54D-4EC7-A0C9-D7E03BFE12E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9B222E7-2B9D-40C0-959B-6BA42F1F1A62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96175B07-F0C0-4443-AA3E-C6BFE49AA913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E9D55FD-0721-4C3A-81DC-9686CF3831F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B072A18F-1C50-44CD-83CB-EFD5B41B38B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4CED5BFB-4FF1-4DCE-9762-FD0DAF9F5D4A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4AFE96D-AEBB-4B59-A22C-307C56582A9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178E69B7-148B-45A8-B4B0-212121655FCE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9424FBE3-24D5-4037-9A5E-862C65C8595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6DDB6D5E-A24A-419A-BED3-52C14262551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2AB4484B-3405-43C1-BAB5-A04A6144BAFB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987A1251-8AE0-4121-9D47-A28D4458C2B5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ACE4213-A528-4CC4-A586-2651CE3AA7E3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62614A70-89BE-4FA0-B37E-B95B04FFDE47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AEB8BE6-15CC-4ED8-BCB2-A9D47D90DBA1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F96DD5F1-C356-477A-97EE-FF191302CD6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522516B5-AC76-4479-B881-C60297A5582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E042D2F-4619-44CF-8B8E-1025CE7C8324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D78FFD7-10F6-4872-AE57-8F8CE08AAC65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4B04CE1-27EA-4E25-B8C2-4EE0D393CA48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F6341AC-F911-4305-ADD9-B070D817889B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B56F78F-41D5-4F7E-B229-2C75FFAB03D7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1C4B54F-CA2E-4377-AA8E-25B996D9B101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4926D37A-6DCA-4613-A75D-BAFBC611421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0B5768F-AF97-491B-A079-7952FA5403B0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5237F8BB-EBB3-4243-AF71-4B23AFD6DF8C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6A2BEB4-E831-41BF-83BF-55A177E69151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46DA2A5B-D4A2-467D-9690-D2ECC1D15E95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39A17AA-6CB3-4007-AC73-89A9DB3B25A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5" name="图片 4"/>
          <p:cNvPicPr/>
          <p:nvPr/>
        </p:nvPicPr>
        <p:blipFill>
          <a:blip r:embed="rId2"/>
          <a:stretch>
            <a:fillRect/>
          </a:stretch>
        </p:blipFill>
        <p:spPr>
          <a:xfrm>
            <a:off x="768000" y="1630700"/>
            <a:ext cx="5142857" cy="3600000"/>
          </a:xfrm>
          <a:prstGeom prst="rect">
            <a:avLst/>
          </a:prstGeom>
          <a:ln w="63500" cap="flat" cmpd="sng" algn="ctr">
            <a:solidFill>
              <a:schemeClr val="accent1">
                <a:lumMod val="20000"/>
                <a:lumOff val="80000"/>
                <a:alpha val="14900"/>
              </a:schemeClr>
            </a:solidFill>
            <a:prstDash val="solid"/>
            <a:round/>
            <a:headEnd type="none" w="med" len="med"/>
            <a:tailEnd type="none" w="med" len="med"/>
          </a:ln>
        </p:spPr>
      </p:pic>
      <p:sp>
        <p:nvSpPr>
          <p:cNvPr id="7" name="矩形 29710"/>
          <p:cNvSpPr>
            <a:spLocks noChangeArrowheads="1"/>
          </p:cNvSpPr>
          <p:nvPr/>
        </p:nvSpPr>
        <p:spPr bwMode="auto">
          <a:xfrm>
            <a:off x="840000" y="765000"/>
            <a:ext cx="205919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水力发电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6456000" y="1630700"/>
            <a:ext cx="5142857" cy="3600000"/>
            <a:chOff x="6456000" y="1630700"/>
            <a:chExt cx="5142857" cy="3600000"/>
          </a:xfrm>
        </p:grpSpPr>
        <p:pic>
          <p:nvPicPr>
            <p:cNvPr id="6" name="图片 5"/>
            <p:cNvPicPr/>
            <p:nvPr/>
          </p:nvPicPr>
          <p:blipFill>
            <a:blip r:embed="rId3"/>
            <a:stretch>
              <a:fillRect/>
            </a:stretch>
          </p:blipFill>
          <p:spPr>
            <a:xfrm>
              <a:off x="6456000" y="1630700"/>
              <a:ext cx="5142857" cy="3600000"/>
            </a:xfrm>
            <a:prstGeom prst="rect">
              <a:avLst/>
            </a:prstGeom>
            <a:ln w="63500" cap="flat" cmpd="sng" algn="ctr">
              <a:solidFill>
                <a:schemeClr val="accent1">
                  <a:lumMod val="20000"/>
                  <a:lumOff val="80000"/>
                  <a:alpha val="149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</p:pic>
        <p:sp>
          <p:nvSpPr>
            <p:cNvPr id="2" name="文本框 1"/>
            <p:cNvSpPr txBox="1"/>
            <p:nvPr/>
          </p:nvSpPr>
          <p:spPr>
            <a:xfrm>
              <a:off x="7032000" y="4725000"/>
              <a:ext cx="244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水利发电示意图</a:t>
              </a: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图片 29708" descr="达坂城风电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26033" y="1444951"/>
            <a:ext cx="8864834" cy="4431103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</p:pic>
      <p:pic>
        <p:nvPicPr>
          <p:cNvPr id="29710" name="图片 2970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3795" y="2286025"/>
            <a:ext cx="4076633" cy="399469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>
            <a:outerShdw blurRad="114300" dist="38100" dir="2700000" sx="102000" sy="102000" algn="tl" rotWithShape="0">
              <a:prstClr val="black">
                <a:alpha val="40000"/>
              </a:prstClr>
            </a:outerShdw>
          </a:effectLst>
        </p:spPr>
      </p:pic>
      <p:sp>
        <p:nvSpPr>
          <p:cNvPr id="20484" name="矩形 29710"/>
          <p:cNvSpPr>
            <a:spLocks noChangeArrowheads="1"/>
          </p:cNvSpPr>
          <p:nvPr/>
        </p:nvSpPr>
        <p:spPr bwMode="auto">
          <a:xfrm>
            <a:off x="733795" y="790951"/>
            <a:ext cx="205919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风力发电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文本框 1"/>
          <p:cNvSpPr txBox="1">
            <a:spLocks noChangeArrowheads="1"/>
          </p:cNvSpPr>
          <p:nvPr/>
        </p:nvSpPr>
        <p:spPr bwMode="auto">
          <a:xfrm>
            <a:off x="1319579" y="2931305"/>
            <a:ext cx="1098386" cy="2122531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机械能及其转化</a:t>
            </a:r>
          </a:p>
        </p:txBody>
      </p:sp>
      <p:sp>
        <p:nvSpPr>
          <p:cNvPr id="21507" name="文本框 2"/>
          <p:cNvSpPr txBox="1">
            <a:spLocks noChangeArrowheads="1"/>
          </p:cNvSpPr>
          <p:nvPr/>
        </p:nvSpPr>
        <p:spPr bwMode="auto">
          <a:xfrm>
            <a:off x="3081006" y="2529856"/>
            <a:ext cx="1395972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机械能</a:t>
            </a:r>
          </a:p>
        </p:txBody>
      </p:sp>
      <p:sp>
        <p:nvSpPr>
          <p:cNvPr id="21508" name="文本框 3"/>
          <p:cNvSpPr txBox="1">
            <a:spLocks noChangeArrowheads="1"/>
          </p:cNvSpPr>
          <p:nvPr/>
        </p:nvSpPr>
        <p:spPr bwMode="auto">
          <a:xfrm>
            <a:off x="4974740" y="1512367"/>
            <a:ext cx="5046352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动能、重力势能和弹性势能统称为机械能</a:t>
            </a:r>
          </a:p>
        </p:txBody>
      </p:sp>
      <p:sp>
        <p:nvSpPr>
          <p:cNvPr id="21509" name="文本框 4"/>
          <p:cNvSpPr txBox="1">
            <a:spLocks noChangeArrowheads="1"/>
          </p:cNvSpPr>
          <p:nvPr/>
        </p:nvSpPr>
        <p:spPr bwMode="auto">
          <a:xfrm>
            <a:off x="5102617" y="2880519"/>
            <a:ext cx="2879725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机械能及其转化</a:t>
            </a:r>
          </a:p>
        </p:txBody>
      </p:sp>
      <p:sp>
        <p:nvSpPr>
          <p:cNvPr id="21510" name="文本框 5"/>
          <p:cNvSpPr txBox="1">
            <a:spLocks noChangeArrowheads="1"/>
          </p:cNvSpPr>
          <p:nvPr/>
        </p:nvSpPr>
        <p:spPr bwMode="auto">
          <a:xfrm>
            <a:off x="5062280" y="3662499"/>
            <a:ext cx="2892424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机械能守恒</a:t>
            </a:r>
          </a:p>
        </p:txBody>
      </p:sp>
      <p:sp>
        <p:nvSpPr>
          <p:cNvPr id="21511" name="文本框 6"/>
          <p:cNvSpPr txBox="1">
            <a:spLocks noChangeArrowheads="1"/>
          </p:cNvSpPr>
          <p:nvPr/>
        </p:nvSpPr>
        <p:spPr bwMode="auto">
          <a:xfrm>
            <a:off x="3081006" y="4774244"/>
            <a:ext cx="3064354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水能和风能的利用</a:t>
            </a:r>
          </a:p>
        </p:txBody>
      </p:sp>
      <p:sp>
        <p:nvSpPr>
          <p:cNvPr id="21512" name="文本框 7"/>
          <p:cNvSpPr txBox="1">
            <a:spLocks noChangeArrowheads="1"/>
          </p:cNvSpPr>
          <p:nvPr/>
        </p:nvSpPr>
        <p:spPr bwMode="auto">
          <a:xfrm>
            <a:off x="6793431" y="4391078"/>
            <a:ext cx="178521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水能发电</a:t>
            </a:r>
          </a:p>
        </p:txBody>
      </p:sp>
      <p:sp>
        <p:nvSpPr>
          <p:cNvPr id="21513" name="文本框 8"/>
          <p:cNvSpPr txBox="1">
            <a:spLocks noChangeArrowheads="1"/>
          </p:cNvSpPr>
          <p:nvPr/>
        </p:nvSpPr>
        <p:spPr bwMode="auto">
          <a:xfrm>
            <a:off x="6806133" y="5275316"/>
            <a:ext cx="1772516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风能发电</a:t>
            </a:r>
          </a:p>
        </p:txBody>
      </p:sp>
      <p:grpSp>
        <p:nvGrpSpPr>
          <p:cNvPr id="14" name="组合 13"/>
          <p:cNvGrpSpPr/>
          <p:nvPr/>
        </p:nvGrpSpPr>
        <p:grpSpPr>
          <a:xfrm>
            <a:off x="2493215" y="2776240"/>
            <a:ext cx="515494" cy="2259614"/>
            <a:chOff x="1775520" y="2156166"/>
            <a:chExt cx="695494" cy="2364582"/>
          </a:xfrm>
        </p:grpSpPr>
        <p:cxnSp>
          <p:nvCxnSpPr>
            <p:cNvPr id="15" name="直接连接符 14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18"/>
          <p:cNvGrpSpPr/>
          <p:nvPr/>
        </p:nvGrpSpPr>
        <p:grpSpPr>
          <a:xfrm>
            <a:off x="4550581" y="1693727"/>
            <a:ext cx="389283" cy="2292934"/>
            <a:chOff x="1775520" y="2156166"/>
            <a:chExt cx="695494" cy="2364582"/>
          </a:xfrm>
        </p:grpSpPr>
        <p:cxnSp>
          <p:nvCxnSpPr>
            <p:cNvPr id="20" name="直接连接符 19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组合 23"/>
          <p:cNvGrpSpPr/>
          <p:nvPr/>
        </p:nvGrpSpPr>
        <p:grpSpPr>
          <a:xfrm>
            <a:off x="6232658" y="4522426"/>
            <a:ext cx="389283" cy="1030686"/>
            <a:chOff x="1775520" y="2156166"/>
            <a:chExt cx="695494" cy="2364582"/>
          </a:xfrm>
        </p:grpSpPr>
        <p:cxnSp>
          <p:nvCxnSpPr>
            <p:cNvPr id="25" name="直接连接符 24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组合 28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0" name="组合 29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1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4EAEFCD3-4281-430D-8D70-EC466FA2F74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32AC3A88-1B2C-4AB9-89BC-409D1801D1F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647C2CD4-A85C-48D2-99A9-0A7242F68A55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1FCC80D1-1DD5-4DA1-8FD8-D004532D38F7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54735912-336C-4D9B-A5AA-E3713AB3F925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CCBC527D-9C23-429E-9EBC-16004283457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FD92AC7C-146C-4728-BB2C-D986FFA41370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2888D4E-1246-4C33-9F97-0B1415DC9A65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9E2D1BD-74B2-45B1-AA1F-7601A1C6A07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B1943FB-CC0D-435C-87B1-12221E5E8D61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2B73570-18AE-4967-9C7F-67A9C08C6731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F0AE9FA2-CC64-4252-B2D2-87A72FF6D1A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0FED9289-0735-4A44-B234-57394BC1B22E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6ABD507-DAED-45EE-BDBC-60214F61B1DC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BA6C0CA-FDCE-4C14-8EC2-293789A14FB1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097132F-8146-4C54-8CD6-6E3487284C14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D3B08A60-CE7B-42C3-ADBC-1CF260EEC73B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ECFD5FDC-2A26-4025-8FBF-B62EFCBC374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D3C2F545-A71B-4B95-AEF1-FDA6E2904EC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1D43B8BC-7234-4708-B423-74E9AB87298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9111E4AB-8838-4192-907E-0FCC324C288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1E854D3C-3AC0-47E9-894E-F446EAA32BC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20507A6-499F-4C82-AC1D-4D3D3919A48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24D4E53A-38AE-4511-900B-682AB852C49F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CDB8F38-C53A-4028-8F60-1C045407CE38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172BCAA4-488C-42AC-80A4-998D0C2289D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2B3C0F08-E10A-4E07-BA6D-FCC1B579BA4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029F9F5-1818-43CD-9F0F-1C770251ACC0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C3651B1-E8C8-4588-9822-6689C7F9EA2B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5C0BFAE-1B31-47CB-916B-9F96D0076BE2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8821145-8BE1-43CC-9B61-744425C1F96F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23E45C89-362D-4B08-B003-821F759A0AE7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31576DFB-381D-4568-9CA3-E05C26147E9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66E30A5-B56A-480F-913C-1D5165BD0CA7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DD2EA3CE-2757-4209-9F5B-C150F133C30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5487C31-F1FF-4E31-9603-CDF23467CA6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C1DD2E2-7BDB-4287-9935-DA3E9B780F99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30E05AED-D344-4F33-AFA8-1214D84BB59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791A9F41-B2F0-486E-889F-C4F170EE593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F978D0C-9469-4277-A7A8-067CC1568C8D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54E022E7-542F-488C-9A7A-C4B827E89BC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D7EF4790-2CF4-4F9A-ADCB-739A8C6F90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43A22CEE-9A7E-4A7F-9F09-BEB9F9B9CEC1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0127732-60B0-4C3A-B8CA-689E536E080C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6F0BC997-7863-48BF-9BC8-2DE45204E32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9A65F25-5993-4C01-9B8C-3A1B5DC5F308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91FA8D74-669C-4D38-A312-D44093970F06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7CA14C36-D952-4A37-9390-A06EF9C7270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EB2C6153-8178-4AD0-ADE4-B0DE3ED9FD8C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806658E-C635-48E8-9167-FDF7AC5CAB1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EF1ECDDE-2885-4A0B-9E1C-CB0B8ED96D37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CBDB54C4-892A-4FE6-9942-ACA840FCFB80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F86BADDE-09A5-4772-BD8D-49366633057B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4A08EAAB-8054-46C5-A8FF-0B9DB154D1FE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DF8F261B-38C1-4B81-9441-FD1DF364364F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DA94E418-94AD-4A3F-93C0-1CFD9D91B29C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4C258EA8-4BDF-4B66-8D2C-B4E91847594A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17334CF3-97DA-4412-B6A8-9FF60669214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7673627" y="1427982"/>
            <a:ext cx="6908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  <p:grpSp>
        <p:nvGrpSpPr>
          <p:cNvPr id="15" name="组合 14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5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840000" y="1197000"/>
            <a:ext cx="8352928" cy="3752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．下列哪个选项中，物体的机械能守恒（　　）</a:t>
            </a: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．水平公路上匀速行驶洒水的洒水车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．加速升空的火箭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．从苹果树下自由落下的苹果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．绕地球旋转的人造卫星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84001" y="625175"/>
            <a:ext cx="10152000" cy="2590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23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日，我国发射了第一颗自主研发的火星探测器天问一号。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如图所示是火箭发射时的情景，关于火箭加速上升的过程中，下列说法正确的是（　　）</a:t>
            </a: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984000" y="2781000"/>
            <a:ext cx="9490710" cy="267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．动能变小，势能变大，动能转化为重力势能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．动能变大，势能变小，重力势能转化为动能	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．火箭升空过程中，内能转化为机械能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．火箭升空过程中，机械能转化为内能	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880000" y="2061000"/>
            <a:ext cx="792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  <p:pic>
        <p:nvPicPr>
          <p:cNvPr id="4098" name="Picture 2" descr="https://timgsa.baidu.com/timg?image&amp;quality=80&amp;size=b9999_10000&amp;sec=1608100161597&amp;di=c8e8568314d20521d8a378737d61f6f0&amp;imgtype=0&amp;src=http%3A%2F%2Fqqpublic.qpic.cn%2Fqq_public%2F0%2F0-2661702521-8D4B3B956B72043DD531FD1E2F7CDC51%2F0%3Ffmt%3Djpg%26size%3D60%26h%3D458%26w%3D900%26ppv%3D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357" r="26028"/>
          <a:stretch>
            <a:fillRect/>
          </a:stretch>
        </p:blipFill>
        <p:spPr bwMode="auto">
          <a:xfrm>
            <a:off x="9048001" y="2619465"/>
            <a:ext cx="2088000" cy="275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056000" y="718283"/>
            <a:ext cx="1008000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．蹦床运动有“空中芭蕾”之称，运动时利用蹦床中的弹簧反弹让人在空中表演动作技巧。下列对蹦床运动员的叙述正确的是（　）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10241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2000" y="2277000"/>
            <a:ext cx="2576703" cy="1706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035692" y="3148662"/>
            <a:ext cx="10107086" cy="3323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．离开蹦床后的速度是先变大后变小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．从最高点到落到蹦床最低点速度是一直变大</a:t>
            </a:r>
            <a:endParaRPr kumimoji="0" lang="en-US" altLang="zh-CN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．从接触蹦床至到达最低点，只有人的动能转化为蹦床的弹性势能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．后一次比前一次“蹦”得更高，一定是做了功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776000" y="2133000"/>
            <a:ext cx="792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/>
          <a:srcRect/>
          <a:stretch>
            <a:fillRect t="-19000" b="-1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8" name="图片 7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9" name="图片 8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0" name="图片 9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20" name="组合 19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23" name="图片 22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34" name="图片 33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35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文本框 35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8" name="圆角矩形 37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DE91CE3A-DEF5-4CE0-A145-BCAD1CC20CBC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ABCEB33C-CBAD-4DA2-AEFB-0096F3BF8B7A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711E7A6B-2E5D-497C-9BF8-7E395A096725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C38F81B3-346A-4421-9575-D49430E8B8B1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22138F90-62D3-4937-AE6A-786FB07F5A1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520120DC-E743-41F1-9521-F8429151C4C4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E4C735F1-4CA7-4D71-8829-B4E2B0FDD043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9322CCB9-3F49-45FD-874D-7C011ABE599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2E637674-8516-4917-AD93-607D20932405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E55AE810-3289-4137-9710-082A558C82C3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A66F91D5-4E08-4DD1-8F71-28C12D7D6E6A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BEC63D3-1CB0-406F-A49D-A98D73AFB71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4CBE3FBA-F79C-4F4E-B417-BB9A70A8C4FD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FCE47158-3822-4525-86E5-5D0C58FEE1D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2991750E-B18C-49FD-81F4-CA6CA615459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AAC3C96C-8463-4388-B265-F20A48B2C9C4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60433F65-4CB5-4E8C-B522-4A151C03F86F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6962D10-3F5B-4B7E-817C-830825AB855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47C3FCE8-8E98-49F2-A569-18BFFD07C9FF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F9BE5F1-9B23-4821-9A02-12AF0129F61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D775B29-E502-4532-90CE-32D158E5BEF5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949ABA53-B4EC-4E9D-B1D1-6EA57E2D620D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A653078A-2197-4EDA-8384-29E37DD27641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94338F14-1653-4C89-BF27-DD599AC8B6F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70DF1608-E0E3-4E97-92E4-CA417225E4B6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4D9610D9-712C-4337-943A-BE492051BA0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5F8FA97B-27C9-4702-BD4E-103B3434710B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81192517-8F5D-4328-AE6A-318ED730E344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55AF6D46-A887-4B36-BF6D-7B7FFA72B5B0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9DBA971-E16B-49E1-AC34-F2674BF6D5DB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9E9E9CD-6184-48E5-B30E-767B0651613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B67C052-45E5-4122-B8A6-60623FE9EE04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79F369F1-8D3C-4513-B3C7-4E3DEBD63B96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D4789A4-A6C3-4D48-A4FE-451557292723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2587C3E0-117F-4964-8B10-88930599A1F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062D10C-82A1-43AC-B13B-2150826E0D0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8FDFB6BF-BD84-457B-8062-6834FF07621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5FBC258-3BB5-4B41-A172-A830A4FEB2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3CBBBB28-8C54-49BA-824E-0D7DE8B0C24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C036175-542C-4CC8-BDFF-4F2A9EF30A99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3201A033-9287-4D12-91F2-3586C4DE0560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BB9E5F17-9B94-4148-BE3F-B8C8A12A7A2D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330D34AA-19E2-46AA-9D56-7DC7F95EA7C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3BE0D61A-0A2D-44E1-94FD-D068E10B05C0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6BF30816-5A5B-4EEA-AB45-5ED1ECC2B2C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78914EE-91E1-458E-926F-86DB455F98E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EC64E5C5-5CF7-4E77-90D1-AF6E1A3EA17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8BB7AFA-F837-4B70-A80A-E6679B368A0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324A2DB4-35DE-47E9-807C-69ADFDA203E7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55C1A648-CB2C-4B8D-B00F-C18CDCDAA8D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F3763EF6-F696-427C-B47B-B6B429A15C43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D13EDB47-AA52-4842-A729-76891CC9A78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C139B23A-B7B2-488A-AB10-AF6FAB31CCF6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8CD4CA0A-36A4-48B5-B9E1-1C64D1E77C6A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DAB46FB-5391-4B62-8E09-DC22F8763A8B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E8F08D1F-E987-497A-937F-C73DCC1E57D2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2E642CA-98B9-4736-B9E1-9886A6DF102A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3B0EEC96-5F8E-4679-BEC3-FE61C5B6E77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50" y="960884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287" y="1806659"/>
            <a:ext cx="10228047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3">
            <a:extLst>
              <a:ext uri="{FF2B5EF4-FFF2-40B4-BE49-F238E27FC236}">
                <a16:creationId xmlns:a16="http://schemas.microsoft.com/office/drawing/2014/main" id="{C615EC58-A10D-4C12-9688-34F5C37A88C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B113146B-2972-4E6C-9663-D588203B37D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8F795EC-BF57-4E14-955A-95786336DC2B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D38001C-C060-4E59-ACA6-1AAD044231C1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F703B7F0-FE86-4E38-85CC-0C774880E1A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B7A52D49-A778-4B63-B2E7-BBDEB6D289A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90FB9A6-CE13-4363-9456-61A1537F0DB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177E29A-5C2E-4DAF-A9CE-FA1C20E51229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BDE8D7D6-B430-4C37-8F1B-25C8F6875E6C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54C8106C-DDCB-4305-AEB6-1CD112E4B539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55FE8418-F3D9-41F7-AB87-716E7BD92DDF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56B45FE-EE53-4982-B6DB-D0BA1AE6A43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38DE4209-5CD8-44E6-A449-3B312BF8DCB1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1205425-43C8-40A6-983A-68EA0B332A50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334BC00-7463-422B-AC0D-C7617BC9F2F3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0ECD0953-B326-4E86-A0AC-4D8275E1C5B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4CC33136-DB38-48BA-AEAD-F3563F4CD3BB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275DF3E9-A503-45BF-9055-66911A110D17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B52094FC-E59D-497B-A75E-DB5F7956E72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CBD625B-6A68-4692-AA45-992146BB12D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553DE35-65C7-4A88-9F73-0E117757304E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CF2E21DE-9ADF-4E20-A93D-EADB8C836C17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A205811-58EC-4B79-A113-3B03E2CEA1D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57EC696E-2967-4E46-9B56-013217EB3D4B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C5555E11-1BD2-45D2-9F1B-44AE95514006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09CC52BF-77E0-47EE-8D46-0FB9F166CF5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CD85930-3F0C-4C2E-966F-DE464D7BBC3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3C00FD68-721C-48FF-9C27-B668AF6DB56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DEF083E1-1A55-4A92-B5FC-C19AED4AD3E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DC27EAF-54FA-43B6-BA9D-7EAB1566444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81F278A-50D8-45DD-AE06-E470B2B45A31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E9BCBA73-E9ED-4F1E-9412-2595D55ED19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20C0D934-9438-4C6E-A192-6BF2BAC0F41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FFDAEA7-74E9-48C9-94BC-1ED2F8928FD6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99D849A-5560-4462-8063-40D34CBFFF89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33A0B9B7-3AB0-4142-A0F2-969ECE9AD387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DA11AA55-ADF0-40DD-939D-751EB8B4BDD0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398BE4E3-4467-41DF-9770-7F21E55FB68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531F44E4-E322-4FF9-BFC6-3BDD27FD60C9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755278FB-9425-4EFF-B678-BED7832A5B54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C6D159A7-E25A-4F79-8664-8B47CD7F64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CE4F14CC-2873-49C5-BB83-89026A7A0AD9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79136439-9F3C-4C61-9B7B-62CE7EA40A3C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743116C0-2F10-4C18-BCC5-943ADD97D9F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D407EAFB-330A-4E2C-B957-911FB02160B3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3D3B617-E0B5-471C-9FFA-9BED45CF627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5592D72D-800F-4701-8184-5647F030DD85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226A1A77-B695-477C-960E-5F46C941E5C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07EBF21A-1456-4D8D-8F31-93B578425990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B6B76CE8-21DE-440B-8E8E-CE5F001E9C30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E72D153E-D3C0-43C1-B28E-99AE8AD1FF8C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4F43D80E-CE18-439F-822B-70ECEF0E5FD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FAD92907-3C1B-4F51-B96D-01F5E11BE10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E3959F77-1746-45F3-9E1F-430037EFC36C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0C137215-BDC9-4A7D-811F-0F35D2C0DB8C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3982CECE-7A04-4D25-873F-18E86627DE3E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7D873CE0-3EFD-444D-BC13-E3D9733EAF18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243AFEAB-A0AE-48DE-9BC7-A4C4D99D3635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26653"/>
            <a:ext cx="8377238" cy="691639"/>
            <a:chOff x="2111375" y="3567624"/>
            <a:chExt cx="8377238" cy="691639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567624"/>
              <a:ext cx="7561263" cy="662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理解机械能守恒；</a:t>
              </a: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51611"/>
              <a:ext cx="7921625" cy="662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zh-CN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能用实例说明物体的动能和势能的转化；</a:t>
              </a:r>
              <a:r>
                <a:rPr lang="zh-CN" altLang="en-US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  <a:endParaRPr lang="zh-CN" altLang="zh-CN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2077247" y="4221088"/>
            <a:ext cx="8377238" cy="691639"/>
            <a:chOff x="2111375" y="3567624"/>
            <a:chExt cx="8377238" cy="691639"/>
          </a:xfrm>
        </p:grpSpPr>
        <p:sp>
          <p:nvSpPr>
            <p:cNvPr id="21" name="Rectangle 9"/>
            <p:cNvSpPr>
              <a:spLocks noChangeArrowheads="1"/>
            </p:cNvSpPr>
            <p:nvPr/>
          </p:nvSpPr>
          <p:spPr bwMode="auto">
            <a:xfrm>
              <a:off x="2927350" y="3567624"/>
              <a:ext cx="7561263" cy="662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了解人类对水能、风能的开发与利用。</a:t>
              </a:r>
            </a:p>
          </p:txBody>
        </p:sp>
        <p:grpSp>
          <p:nvGrpSpPr>
            <p:cNvPr id="22" name="组合 2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23" name="椭圆 2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03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23">
            <a:extLst>
              <a:ext uri="{FF2B5EF4-FFF2-40B4-BE49-F238E27FC236}">
                <a16:creationId xmlns:a16="http://schemas.microsoft.com/office/drawing/2014/main" id="{90A746AE-D703-4478-9E77-00F57473CE7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1F75BA0A-D695-4CBE-8449-82F79131D73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692F9471-AFED-4D0E-841E-173169B8FD33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309F13BF-1F12-4D72-978B-559226B18D1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A3CA7E12-D739-4A42-8F78-0DB401E95BBB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ABE244E8-23F7-41B8-9105-37727E654014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48FB361-EA34-4574-8E75-83600D4A868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89AA3BAB-D658-4AF5-BE39-848CB6430C08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114D6073-CD38-49A3-8E54-80B889B24B78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AA56A1E4-CAC2-49F3-AF86-59C9712F3C87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DDB6BEBE-4977-4487-885F-BB04EC1B45BD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E9B0731-06A3-4871-A760-7258B90B3E7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DC497921-84BA-4802-9FDE-A6A6525845B4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21CE5353-5193-4913-ACF1-4867C0FF8023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910F6D0B-DB43-4115-8425-F3D431B6401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63237B8-35F9-47DA-B4E2-7B62D6BF743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8771380-C92C-4A96-8B61-D5F847033F3A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BA5AF93-A9EF-467F-93E3-393EEDEC986E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D2385688-2FD2-4CB5-AD9E-25DD3A2183B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253EF76-3E69-49C5-9248-BC3EC23BE25C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F0AF584-4E48-4409-ABD4-AB575D0D95E1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5ED53C6-EEA0-407B-907F-07D317914DCA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293BA62D-2736-4EFE-A3AD-C71514DC5BB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CCAD039C-C9EB-48EE-94F0-6CBB6F759F7B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054C7FE-6C26-473E-86FE-5AE417A8A42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C1508406-3BAC-493D-A553-5CAADB68616A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0D252AF2-FEE9-4AC1-A686-051268397A43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4E74AAA9-3E65-48E1-AC9E-140B611859BA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91B397F4-3663-4A5A-8732-E4BBC830AFF7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3A694E8-5BA8-4779-A605-2DAA43B8BB9F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E6DD305E-B700-4820-944F-6A3A80434E2F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F91E664-24BC-4910-AD8A-52562C9BD280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349CA377-1290-4D90-AD51-0ADF3EDA4779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2AB367BF-125F-4213-91FA-E67F6626B5C6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FB8508C-0319-431B-BCFC-43D246A974F9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E507367-E103-47B7-9F12-2CD0883706D2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9DC0FBF7-5DD9-4446-A709-1F71A5ED54C5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C08418BE-0D3E-4AF1-B87E-3C36C47CF26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A8CBC52-B3BD-45AE-8FBE-70CCAEDF954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BC6964CC-61F1-4BC7-B6B4-0EA86591856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4776C88D-BE37-452C-9EDF-B358373BF77F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A03A7EF-969F-492C-9346-9BA5517B7D78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82C66EE-A230-456F-B9D1-5D6861F99CC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ABFFE195-42D5-464C-8504-90D6DDDA949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4F7DD996-BE11-48A4-AFBB-767F80E58FAF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2D7C9E6-4BA0-492B-BD4C-D4B1633D98DB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3EA65AA-B024-4A47-B093-EF0C1ACFC22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C3643548-C3EF-412E-A545-23C4C22647CA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97E8D9D9-B97D-4130-8805-0C7D8226FFA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3379724-D791-4E04-8AFB-C088917F8EA0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2DD1E09D-A7A7-4031-920D-8D98B0FF10ED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336EF97C-DC26-4E9E-B592-800D25CAB31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842B1D38-E7E0-4D1D-8760-AD86C43A7AAD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0EA993BF-CE6C-4E16-8830-EB65DD4BF6C0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1A89276A-4790-4DC0-BACA-6F31BDEB9657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EBED6FFA-4039-49D9-B668-1E62FD7B048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3A3B34CE-44A0-4D24-B28F-B37BB9EC7796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A3E091A2-EA57-4E11-AFE9-F494A546D315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12" name="图片 39943" descr="跳水"/>
          <p:cNvPicPr>
            <a:picLocks noChangeAspect="1" noChangeArrowheads="1"/>
          </p:cNvPicPr>
          <p:nvPr/>
        </p:nvPicPr>
        <p:blipFill>
          <a:blip r:embed="rId2" cstate="print"/>
          <a:srcRect r="7551"/>
          <a:stretch>
            <a:fillRect/>
          </a:stretch>
        </p:blipFill>
        <p:spPr bwMode="auto">
          <a:xfrm>
            <a:off x="6637655" y="1205865"/>
            <a:ext cx="4789170" cy="344805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</p:pic>
      <p:pic>
        <p:nvPicPr>
          <p:cNvPr id="7173" name="图片 12307" descr="歼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4065" y="1196340"/>
            <a:ext cx="4778375" cy="344805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</p:pic>
      <p:sp>
        <p:nvSpPr>
          <p:cNvPr id="12309" name="文本框 12308"/>
          <p:cNvSpPr txBox="1">
            <a:spLocks noChangeArrowheads="1"/>
          </p:cNvSpPr>
          <p:nvPr/>
        </p:nvSpPr>
        <p:spPr bwMode="auto">
          <a:xfrm>
            <a:off x="2061592" y="4895484"/>
            <a:ext cx="301038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飞行中的飞机</a:t>
            </a:r>
          </a:p>
        </p:txBody>
      </p:sp>
      <p:grpSp>
        <p:nvGrpSpPr>
          <p:cNvPr id="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机械能</a:t>
              </a:r>
            </a:p>
          </p:txBody>
        </p:sp>
      </p:grpSp>
      <p:sp>
        <p:nvSpPr>
          <p:cNvPr id="3" name="矩形 2"/>
          <p:cNvSpPr/>
          <p:nvPr/>
        </p:nvSpPr>
        <p:spPr>
          <a:xfrm>
            <a:off x="8148395" y="4895484"/>
            <a:ext cx="198002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跳水运动员</a:t>
            </a:r>
            <a:endParaRPr lang="zh-CN" alt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4156368" y="5696550"/>
            <a:ext cx="48245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他们都具有什么形式的能？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09" grpId="0"/>
      <p:bldP spid="3" grpId="0"/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"/>
          <p:cNvGrpSpPr/>
          <p:nvPr/>
        </p:nvGrpSpPr>
        <p:grpSpPr bwMode="auto">
          <a:xfrm>
            <a:off x="2473729" y="2405590"/>
            <a:ext cx="5027084" cy="1444625"/>
            <a:chOff x="5182" y="573"/>
            <a:chExt cx="2375" cy="910"/>
          </a:xfrm>
        </p:grpSpPr>
        <p:sp>
          <p:nvSpPr>
            <p:cNvPr id="9228" name="Rectangle 10"/>
            <p:cNvSpPr>
              <a:spLocks noChangeArrowheads="1"/>
            </p:cNvSpPr>
            <p:nvPr/>
          </p:nvSpPr>
          <p:spPr bwMode="auto">
            <a:xfrm>
              <a:off x="5182" y="657"/>
              <a:ext cx="596" cy="4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just" eaLnBrk="0" hangingPunct="0">
                <a:lnSpc>
                  <a:spcPct val="150000"/>
                </a:lnSpc>
              </a:pPr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机械能</a:t>
              </a:r>
            </a:p>
          </p:txBody>
        </p:sp>
        <p:sp>
          <p:nvSpPr>
            <p:cNvPr id="9229" name="Rectangle 11"/>
            <p:cNvSpPr>
              <a:spLocks noChangeArrowheads="1"/>
            </p:cNvSpPr>
            <p:nvPr/>
          </p:nvSpPr>
          <p:spPr bwMode="auto">
            <a:xfrm>
              <a:off x="6002" y="573"/>
              <a:ext cx="566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/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动能</a:t>
              </a:r>
            </a:p>
          </p:txBody>
        </p:sp>
        <p:sp>
          <p:nvSpPr>
            <p:cNvPr id="9230" name="Rectangle 12"/>
            <p:cNvSpPr>
              <a:spLocks noChangeArrowheads="1"/>
            </p:cNvSpPr>
            <p:nvPr/>
          </p:nvSpPr>
          <p:spPr bwMode="auto">
            <a:xfrm>
              <a:off x="5995" y="975"/>
              <a:ext cx="427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势能</a:t>
              </a:r>
            </a:p>
          </p:txBody>
        </p:sp>
        <p:sp>
          <p:nvSpPr>
            <p:cNvPr id="9231" name="Rectangle 15"/>
            <p:cNvSpPr>
              <a:spLocks noChangeArrowheads="1"/>
            </p:cNvSpPr>
            <p:nvPr/>
          </p:nvSpPr>
          <p:spPr bwMode="auto">
            <a:xfrm>
              <a:off x="6791" y="771"/>
              <a:ext cx="766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重力势能</a:t>
              </a:r>
            </a:p>
          </p:txBody>
        </p:sp>
        <p:sp>
          <p:nvSpPr>
            <p:cNvPr id="9232" name="Rectangle 16"/>
            <p:cNvSpPr>
              <a:spLocks noChangeArrowheads="1"/>
            </p:cNvSpPr>
            <p:nvPr/>
          </p:nvSpPr>
          <p:spPr bwMode="auto">
            <a:xfrm>
              <a:off x="6791" y="1153"/>
              <a:ext cx="766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弹性势能</a:t>
              </a:r>
            </a:p>
          </p:txBody>
        </p:sp>
        <p:sp>
          <p:nvSpPr>
            <p:cNvPr id="9233" name="AutoShape 17"/>
            <p:cNvSpPr/>
            <p:nvPr/>
          </p:nvSpPr>
          <p:spPr bwMode="auto">
            <a:xfrm>
              <a:off x="5854" y="696"/>
              <a:ext cx="113" cy="444"/>
            </a:xfrm>
            <a:prstGeom prst="leftBrace">
              <a:avLst>
                <a:gd name="adj1" fmla="val 27068"/>
                <a:gd name="adj2" fmla="val 50000"/>
              </a:avLst>
            </a:prstGeom>
            <a:noFill/>
            <a:ln w="28575">
              <a:solidFill>
                <a:schemeClr val="tx1"/>
              </a:solidFill>
              <a:round/>
            </a:ln>
          </p:spPr>
          <p:txBody>
            <a:bodyPr wrap="none" anchor="ctr"/>
            <a:lstStyle/>
            <a:p>
              <a:pPr algn="just"/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34" name="AutoShape 18"/>
            <p:cNvSpPr/>
            <p:nvPr/>
          </p:nvSpPr>
          <p:spPr bwMode="auto">
            <a:xfrm>
              <a:off x="6563" y="906"/>
              <a:ext cx="134" cy="460"/>
            </a:xfrm>
            <a:prstGeom prst="leftBrace">
              <a:avLst>
                <a:gd name="adj1" fmla="val 27081"/>
                <a:gd name="adj2" fmla="val 50000"/>
              </a:avLst>
            </a:prstGeom>
            <a:noFill/>
            <a:ln w="28575">
              <a:solidFill>
                <a:schemeClr val="tx1"/>
              </a:solidFill>
              <a:round/>
            </a:ln>
          </p:spPr>
          <p:txBody>
            <a:bodyPr wrap="none" anchor="ctr"/>
            <a:lstStyle/>
            <a:p>
              <a:pPr algn="just"/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219" name="Rectangle 13"/>
          <p:cNvSpPr>
            <a:spLocks noChangeArrowheads="1"/>
          </p:cNvSpPr>
          <p:nvPr/>
        </p:nvSpPr>
        <p:spPr bwMode="auto">
          <a:xfrm>
            <a:off x="745132" y="1391182"/>
            <a:ext cx="9601200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0" hangingPunct="0"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动能、势能统称为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机械能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sz="2800" baseline="-25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878" name="矩形 36877"/>
          <p:cNvSpPr>
            <a:spLocks noChangeArrowheads="1"/>
          </p:cNvSpPr>
          <p:nvPr/>
        </p:nvSpPr>
        <p:spPr bwMode="auto">
          <a:xfrm>
            <a:off x="743033" y="4581000"/>
            <a:ext cx="9601200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物体具有机械能的总量等于动能、势能两种能量之和。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机械能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/>
      <p:bldP spid="3687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5FBF5867-54E9-425C-A477-EFB895C340E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F7607592-4359-428C-99CF-790918EA904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4EB5DD57-6048-425D-99C6-E4FDDD0FEEB2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FF905CCA-A914-4EBB-99BC-C9DDC5B826D0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7E33A2B6-AAD3-476F-B923-AC9ECDC60242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4ADE0643-FC22-48D9-9771-3C0E7415EC09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6D9EBEFA-C128-49AF-8F51-82DF122F8284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2DB1A4EE-A8FD-493E-8C7F-182249F11BC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4C5A4E1C-A5A2-47BA-883A-95234B27413C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C5563D50-3197-438D-8FC2-8C75AD5FCEF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6C31A8D-FE3B-4D50-B62E-3AF93B92402F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6402E271-E870-493A-8AF1-8EBA2A9DA11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19F5859C-A286-49B2-AAA1-EF4A8126BB31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81EB8E05-DB09-4280-A6EE-5299A68F1CEC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9BD81DB-7785-472D-AD26-3B868DF65E0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0C651BE0-FE33-43FB-909C-4FFAC40BE0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EE84F86-A520-49A4-9336-050E12132B29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EB11960-8FBB-4581-97A1-930239F4D9A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6718B48F-99EB-49F5-9CA7-18FA4228878F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8A668661-8BFD-4D7F-B0D5-4F28E6387F7C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662EBB8-73B8-484E-BDCF-9D02FBFD792B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732C5599-5CC8-467A-97F1-27A68BF8FCB3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BE07E078-F423-4CB2-8D05-DD0F266423D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51703E13-A9F7-4D8D-A1C2-E7234F3BC110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B71E8F3F-FC19-49CB-AA74-B559B6513819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5C395E7-A50F-4410-802F-09EDB31DFD17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1739276-BC41-441C-9678-7919AA7035A2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2A6B1885-7932-4C2D-9D5A-57B98E2D9521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22C1160-3101-42D5-AED6-5C5F71CBC8A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A577B7BB-5919-4E8A-A9EF-626EAB52360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261F421-FBEA-4E3B-8D2F-31D01A5EE03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E1AD21E-9059-4832-9DD7-304557C79E6A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33D54CA-A14A-4319-BA57-8D45F0149E71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D5366DDF-9DF7-48B0-A537-E277272A5559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71A08B1E-FE4B-4873-BC14-C8A551F7A3F6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9B0CA57F-072C-413A-B65D-53D9A9783E3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CFD952E5-E8AA-450D-875D-D90364B01F9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EF66FDD-8789-44A9-94BF-B14A19C1B385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F1DE95D-BB69-4E52-9B4E-D4DFE0DE5609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8A4E71D-03BE-41CB-8F39-1C281928319C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74ADAD8D-D79C-4234-B88C-F6AC3FA7C51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A34F3EB-3313-4508-98A5-C3E9ED339753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8FC4CFA5-EC03-448A-B049-7593C365885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35EEED8-B492-4BA0-8066-4BC8E830E5F1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DD937C36-8FB6-4D10-B665-85ADDE9D812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2AC74848-DD15-4E6D-A63D-EDADCF386808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07DD0DB6-F596-4768-B2B0-4E4F342DF65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9925B27A-B276-4EEE-8D70-82C927E659D6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D336555E-B159-4A8E-A57E-762032EF6492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0C277CD-BD42-4B8B-9FCB-3ED4D8EF534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B024F2B-AD08-449F-81AE-6BB54E903B6E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1DF558BE-229E-4963-A148-F9C7949BF96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30FADF65-1D5B-4CB7-A51E-3FA827CB5DE7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773859A-C88E-4349-B72D-CD373DFCAD9B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77C61D43-2C3B-4EE6-985F-3B2D59A53916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21E712B-3433-43E5-84C4-7D98BFE427C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38A2CBC7-07AC-4701-AA7B-B03B41C3E61F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18F7103C-3F82-4A58-BC75-42A71E650BA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984000" y="1557000"/>
            <a:ext cx="9526905" cy="21922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70000"/>
              </a:lnSpc>
            </a:pP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下列四个实例中，机械能正在增加的是（　　）</a:t>
            </a: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．蓄势待发的火箭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B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．水平匀速飞行的飞机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．加速上升的飞艇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D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．匀速下降的热气球</a:t>
            </a:r>
          </a:p>
        </p:txBody>
      </p:sp>
      <p:sp>
        <p:nvSpPr>
          <p:cNvPr id="3" name="矩形 2"/>
          <p:cNvSpPr/>
          <p:nvPr/>
        </p:nvSpPr>
        <p:spPr>
          <a:xfrm>
            <a:off x="7602887" y="1773000"/>
            <a:ext cx="42511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  <p:grpSp>
        <p:nvGrpSpPr>
          <p:cNvPr id="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9"/>
          <p:cNvGrpSpPr/>
          <p:nvPr/>
        </p:nvGrpSpPr>
        <p:grpSpPr bwMode="auto">
          <a:xfrm>
            <a:off x="-101600" y="467778"/>
            <a:ext cx="5260897" cy="480667"/>
            <a:chOff x="0" y="678733"/>
            <a:chExt cx="4637373" cy="421817"/>
          </a:xfrm>
        </p:grpSpPr>
        <p:grpSp>
          <p:nvGrpSpPr>
            <p:cNvPr id="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042" y="679203"/>
              <a:ext cx="3866331" cy="42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  <a:defRPr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  <a:cs typeface="微软雅黑" panose="020B0503020204020204" pitchFamily="34" charset="-122"/>
                </a:rPr>
                <a:t>动能和重力势能相互转化</a:t>
              </a: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2881342" y="6093000"/>
            <a:ext cx="295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演示：滚摆实验</a:t>
            </a:r>
          </a:p>
        </p:txBody>
      </p:sp>
      <p:sp>
        <p:nvSpPr>
          <p:cNvPr id="11" name="圆角矩形 10"/>
          <p:cNvSpPr>
            <a:spLocks noChangeArrowheads="1"/>
          </p:cNvSpPr>
          <p:nvPr/>
        </p:nvSpPr>
        <p:spPr bwMode="auto">
          <a:xfrm>
            <a:off x="7392000" y="2133000"/>
            <a:ext cx="4392000" cy="2160000"/>
          </a:xfrm>
          <a:prstGeom prst="roundRect">
            <a:avLst>
              <a:gd name="adj" fmla="val 16667"/>
            </a:avLst>
          </a:prstGeom>
          <a:solidFill>
            <a:schemeClr val="bg2"/>
          </a:solidFill>
          <a:ln w="25400">
            <a:noFill/>
            <a:round/>
          </a:ln>
        </p:spPr>
        <p:txBody>
          <a:bodyPr anchor="ctr"/>
          <a:lstStyle/>
          <a:p>
            <a:pPr>
              <a:lnSpc>
                <a:spcPct val="16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观察滚摆的运动，想想滚摆在运动过程中动能和势能是如何变化的？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123" r:id="rId2" imgW="6291360" imgH="4416480"/>
        </mc:Choice>
        <mc:Fallback>
          <p:control r:id="rId2" imgW="6291360" imgH="441648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793342" y="1562310"/>
                  <a:ext cx="6292215" cy="44157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3" name="直接连接符 3102"/>
          <p:cNvSpPr>
            <a:spLocks noChangeShapeType="1"/>
          </p:cNvSpPr>
          <p:nvPr/>
        </p:nvSpPr>
        <p:spPr bwMode="auto">
          <a:xfrm>
            <a:off x="3456390" y="4117610"/>
            <a:ext cx="4039235" cy="635"/>
          </a:xfrm>
          <a:prstGeom prst="line">
            <a:avLst/>
          </a:prstGeom>
          <a:noFill/>
          <a:ln w="28575" cap="rnd">
            <a:solidFill>
              <a:srgbClr val="CC0000"/>
            </a:solidFill>
            <a:prstDash val="dash"/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38" name="直接连接符 3089"/>
          <p:cNvSpPr>
            <a:spLocks noChangeShapeType="1"/>
          </p:cNvSpPr>
          <p:nvPr/>
        </p:nvSpPr>
        <p:spPr bwMode="auto">
          <a:xfrm>
            <a:off x="2274855" y="3242580"/>
            <a:ext cx="2540" cy="55816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tailEnd type="triangle" w="med" len="lg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36" name="文本框 3099"/>
          <p:cNvSpPr txBox="1">
            <a:spLocks noChangeArrowheads="1"/>
          </p:cNvSpPr>
          <p:nvPr/>
        </p:nvSpPr>
        <p:spPr bwMode="auto">
          <a:xfrm>
            <a:off x="954055" y="1269000"/>
            <a:ext cx="1275715" cy="4603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8000"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初始态</a:t>
            </a:r>
          </a:p>
        </p:txBody>
      </p:sp>
      <p:sp>
        <p:nvSpPr>
          <p:cNvPr id="13334" name="文本框 3100"/>
          <p:cNvSpPr txBox="1">
            <a:spLocks noChangeArrowheads="1"/>
          </p:cNvSpPr>
          <p:nvPr/>
        </p:nvSpPr>
        <p:spPr bwMode="auto">
          <a:xfrm>
            <a:off x="4761170" y="1269000"/>
            <a:ext cx="1179830" cy="4603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8000"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最低点</a:t>
            </a:r>
          </a:p>
        </p:txBody>
      </p:sp>
      <p:sp>
        <p:nvSpPr>
          <p:cNvPr id="13326" name="文本框 3101"/>
          <p:cNvSpPr txBox="1">
            <a:spLocks noChangeArrowheads="1"/>
          </p:cNvSpPr>
          <p:nvPr/>
        </p:nvSpPr>
        <p:spPr bwMode="auto">
          <a:xfrm>
            <a:off x="8685180" y="1269000"/>
            <a:ext cx="1226820" cy="4603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8000"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最高点</a:t>
            </a:r>
          </a:p>
        </p:txBody>
      </p:sp>
      <p:sp>
        <p:nvSpPr>
          <p:cNvPr id="3104" name="直接连接符 3103"/>
          <p:cNvSpPr>
            <a:spLocks noChangeShapeType="1"/>
          </p:cNvSpPr>
          <p:nvPr/>
        </p:nvSpPr>
        <p:spPr bwMode="auto">
          <a:xfrm>
            <a:off x="2021490" y="3076210"/>
            <a:ext cx="7031355" cy="635"/>
          </a:xfrm>
          <a:prstGeom prst="line">
            <a:avLst/>
          </a:prstGeom>
          <a:noFill/>
          <a:ln w="28575" cap="rnd">
            <a:solidFill>
              <a:srgbClr val="CC0000"/>
            </a:solidFill>
            <a:prstDash val="dash"/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58830" y="1726835"/>
            <a:ext cx="1322070" cy="293243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8000" y="1726835"/>
            <a:ext cx="1322070" cy="189230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06230" y="1726835"/>
            <a:ext cx="1322070" cy="327088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53630" y="1726835"/>
            <a:ext cx="1322070" cy="2932430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01030" y="1726835"/>
            <a:ext cx="1322070" cy="1892300"/>
          </a:xfrm>
          <a:prstGeom prst="rect">
            <a:avLst/>
          </a:prstGeom>
        </p:spPr>
      </p:pic>
      <p:sp>
        <p:nvSpPr>
          <p:cNvPr id="14" name="直接连接符 13"/>
          <p:cNvSpPr>
            <a:spLocks noChangeShapeType="1"/>
          </p:cNvSpPr>
          <p:nvPr/>
        </p:nvSpPr>
        <p:spPr bwMode="auto">
          <a:xfrm>
            <a:off x="3401598" y="4970056"/>
            <a:ext cx="4039235" cy="635"/>
          </a:xfrm>
          <a:prstGeom prst="line">
            <a:avLst/>
          </a:prstGeom>
          <a:noFill/>
          <a:ln w="28575" cap="rnd">
            <a:solidFill>
              <a:srgbClr val="CC0000"/>
            </a:solidFill>
            <a:prstDash val="dash"/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直接连接符 3089"/>
          <p:cNvSpPr>
            <a:spLocks noChangeShapeType="1"/>
          </p:cNvSpPr>
          <p:nvPr/>
        </p:nvSpPr>
        <p:spPr bwMode="auto">
          <a:xfrm flipV="1">
            <a:off x="8234330" y="3242580"/>
            <a:ext cx="2540" cy="55816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tailEnd type="triangle" w="med" len="lg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直接连接符 3089"/>
          <p:cNvSpPr>
            <a:spLocks noChangeShapeType="1"/>
          </p:cNvSpPr>
          <p:nvPr/>
        </p:nvSpPr>
        <p:spPr bwMode="auto">
          <a:xfrm>
            <a:off x="4255075" y="4416060"/>
            <a:ext cx="1905" cy="3302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tailEnd type="triangle" w="med" len="lg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直接连接符 3089"/>
          <p:cNvSpPr>
            <a:spLocks noChangeShapeType="1"/>
          </p:cNvSpPr>
          <p:nvPr/>
        </p:nvSpPr>
        <p:spPr bwMode="auto">
          <a:xfrm flipV="1">
            <a:off x="6278675" y="4416060"/>
            <a:ext cx="1905" cy="3302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tailEnd type="triangle" w="med" len="lg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552409" y="5054905"/>
            <a:ext cx="3945470" cy="16158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最低点时，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转动最快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动能最大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高度最低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重力势能最小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108255" y="3857241"/>
            <a:ext cx="3950335" cy="16158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最高点时，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5000"/>
              </a:lnSpc>
            </a:pP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转动最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慢，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动能最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小，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高度最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高，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重力势能最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1007256" y="1863599"/>
            <a:ext cx="5371448" cy="3694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49768" y="2015882"/>
            <a:ext cx="5039999" cy="2948500"/>
          </a:xfrm>
          <a:prstGeom prst="rect">
            <a:avLst/>
          </a:prstGeom>
        </p:spPr>
      </p:pic>
      <p:sp>
        <p:nvSpPr>
          <p:cNvPr id="12" name="任意多边形: 形状 12">
            <a:hlinkClick r:id="rId4" action="ppaction://hlinkfile"/>
          </p:cNvPr>
          <p:cNvSpPr/>
          <p:nvPr/>
        </p:nvSpPr>
        <p:spPr>
          <a:xfrm>
            <a:off x="3246501" y="2966394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704001" y="5663141"/>
            <a:ext cx="331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演示：滚摆和单摆运动</a:t>
            </a:r>
          </a:p>
        </p:txBody>
      </p:sp>
      <p:sp>
        <p:nvSpPr>
          <p:cNvPr id="7" name="圆角矩形 10"/>
          <p:cNvSpPr>
            <a:spLocks noChangeArrowheads="1"/>
          </p:cNvSpPr>
          <p:nvPr/>
        </p:nvSpPr>
        <p:spPr bwMode="auto">
          <a:xfrm>
            <a:off x="955682" y="740849"/>
            <a:ext cx="9360000" cy="629397"/>
          </a:xfrm>
          <a:prstGeom prst="rect">
            <a:avLst/>
          </a:prstGeom>
          <a:noFill/>
          <a:ln w="25400">
            <a:noFill/>
            <a:round/>
          </a:ln>
        </p:spPr>
        <p:txBody>
          <a:bodyPr anchor="ctr"/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分析单摆小球在摆动过程中动能和势能是怎样相互转化的。</a:t>
            </a:r>
          </a:p>
        </p:txBody>
      </p:sp>
      <p:grpSp>
        <p:nvGrpSpPr>
          <p:cNvPr id="8" name="组合 13490"/>
          <p:cNvGrpSpPr/>
          <p:nvPr/>
        </p:nvGrpSpPr>
        <p:grpSpPr bwMode="auto">
          <a:xfrm>
            <a:off x="8890763" y="2365005"/>
            <a:ext cx="1149349" cy="3060700"/>
            <a:chOff x="798" y="1207"/>
            <a:chExt cx="543" cy="1928"/>
          </a:xfrm>
        </p:grpSpPr>
        <p:sp>
          <p:nvSpPr>
            <p:cNvPr id="9" name="直接连接符 13475"/>
            <p:cNvSpPr>
              <a:spLocks noChangeShapeType="1"/>
            </p:cNvSpPr>
            <p:nvPr/>
          </p:nvSpPr>
          <p:spPr bwMode="auto">
            <a:xfrm>
              <a:off x="798" y="1207"/>
              <a:ext cx="54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0" name="组合 13480"/>
            <p:cNvGrpSpPr/>
            <p:nvPr/>
          </p:nvGrpSpPr>
          <p:grpSpPr bwMode="auto">
            <a:xfrm>
              <a:off x="952" y="1207"/>
              <a:ext cx="204" cy="1928"/>
              <a:chOff x="952" y="1207"/>
              <a:chExt cx="204" cy="1928"/>
            </a:xfrm>
          </p:grpSpPr>
          <p:sp>
            <p:nvSpPr>
              <p:cNvPr id="13" name="直接连接符 13477"/>
              <p:cNvSpPr>
                <a:spLocks noChangeShapeType="1"/>
              </p:cNvSpPr>
              <p:nvPr/>
            </p:nvSpPr>
            <p:spPr bwMode="auto">
              <a:xfrm>
                <a:off x="1066" y="1207"/>
                <a:ext cx="0" cy="174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椭圆 13478"/>
              <p:cNvSpPr>
                <a:spLocks noChangeArrowheads="1"/>
              </p:cNvSpPr>
              <p:nvPr/>
            </p:nvSpPr>
            <p:spPr bwMode="auto">
              <a:xfrm>
                <a:off x="952" y="2863"/>
                <a:ext cx="204" cy="272"/>
              </a:xfrm>
              <a:prstGeom prst="ellipse">
                <a:avLst/>
              </a:prstGeom>
              <a:gradFill rotWithShape="1">
                <a:gsLst>
                  <a:gs pos="0">
                    <a:srgbClr val="808080"/>
                  </a:gs>
                  <a:gs pos="100000">
                    <a:srgbClr val="3B3B3B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80808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5" name="组合 13481"/>
          <p:cNvGrpSpPr/>
          <p:nvPr/>
        </p:nvGrpSpPr>
        <p:grpSpPr bwMode="auto">
          <a:xfrm rot="-1293410">
            <a:off x="9953328" y="2263330"/>
            <a:ext cx="431800" cy="3088005"/>
            <a:chOff x="952" y="1207"/>
            <a:chExt cx="204" cy="1928"/>
          </a:xfrm>
        </p:grpSpPr>
        <p:sp>
          <p:nvSpPr>
            <p:cNvPr id="16" name="直接连接符 13482"/>
            <p:cNvSpPr>
              <a:spLocks noChangeShapeType="1"/>
            </p:cNvSpPr>
            <p:nvPr/>
          </p:nvSpPr>
          <p:spPr bwMode="auto">
            <a:xfrm flipH="1">
              <a:off x="1066" y="1207"/>
              <a:ext cx="0" cy="174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椭圆 13483"/>
            <p:cNvSpPr>
              <a:spLocks noChangeArrowheads="1"/>
            </p:cNvSpPr>
            <p:nvPr/>
          </p:nvSpPr>
          <p:spPr bwMode="auto">
            <a:xfrm>
              <a:off x="952" y="2863"/>
              <a:ext cx="204" cy="272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3B3B3B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808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8" name="组合 13484"/>
          <p:cNvGrpSpPr/>
          <p:nvPr/>
        </p:nvGrpSpPr>
        <p:grpSpPr bwMode="auto">
          <a:xfrm rot="1289667" flipH="1">
            <a:off x="8530928" y="2262695"/>
            <a:ext cx="431800" cy="3088640"/>
            <a:chOff x="952" y="1207"/>
            <a:chExt cx="204" cy="1928"/>
          </a:xfrm>
        </p:grpSpPr>
        <p:sp>
          <p:nvSpPr>
            <p:cNvPr id="19" name="直接连接符 13485"/>
            <p:cNvSpPr>
              <a:spLocks noChangeShapeType="1"/>
            </p:cNvSpPr>
            <p:nvPr/>
          </p:nvSpPr>
          <p:spPr bwMode="auto">
            <a:xfrm flipH="1">
              <a:off x="1066" y="1207"/>
              <a:ext cx="0" cy="174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椭圆 13486"/>
            <p:cNvSpPr>
              <a:spLocks noChangeArrowheads="1"/>
            </p:cNvSpPr>
            <p:nvPr/>
          </p:nvSpPr>
          <p:spPr bwMode="auto">
            <a:xfrm>
              <a:off x="952" y="2863"/>
              <a:ext cx="204" cy="272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3B3B3B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808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1" name="任意多边形 13492"/>
          <p:cNvSpPr>
            <a:spLocks noChangeArrowheads="1"/>
          </p:cNvSpPr>
          <p:nvPr/>
        </p:nvSpPr>
        <p:spPr bwMode="auto">
          <a:xfrm rot="10800000">
            <a:off x="8450496" y="4562106"/>
            <a:ext cx="524933" cy="720725"/>
          </a:xfrm>
          <a:custGeom>
            <a:avLst/>
            <a:gdLst>
              <a:gd name="T0" fmla="*/ 0 w 12453"/>
              <a:gd name="T1" fmla="*/ 0 h 21600"/>
              <a:gd name="T2" fmla="*/ 12454 w 12453"/>
              <a:gd name="T3" fmla="*/ 3950 h 21600"/>
              <a:gd name="T4" fmla="*/ 0 w 12453"/>
              <a:gd name="T5" fmla="*/ 0 h 21600"/>
              <a:gd name="T6" fmla="*/ 12454 w 12453"/>
              <a:gd name="T7" fmla="*/ 3950 h 21600"/>
              <a:gd name="T8" fmla="*/ 0 w 12453"/>
              <a:gd name="T9" fmla="*/ 21600 h 21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453"/>
              <a:gd name="T16" fmla="*/ 0 h 21600"/>
              <a:gd name="T17" fmla="*/ 12453 w 12453"/>
              <a:gd name="T18" fmla="*/ 21600 h 21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453" h="21600" fill="none">
                <a:moveTo>
                  <a:pt x="0" y="0"/>
                </a:moveTo>
                <a:cubicBezTo>
                  <a:pt x="4638" y="0"/>
                  <a:pt x="8935" y="1462"/>
                  <a:pt x="12454" y="3950"/>
                </a:cubicBezTo>
              </a:path>
              <a:path w="12453" h="21600" stroke="0">
                <a:moveTo>
                  <a:pt x="0" y="0"/>
                </a:moveTo>
                <a:cubicBezTo>
                  <a:pt x="4638" y="0"/>
                  <a:pt x="8935" y="1462"/>
                  <a:pt x="12454" y="3950"/>
                </a:cubicBezTo>
                <a:lnTo>
                  <a:pt x="0" y="2160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 type="stealth" w="med" len="lg"/>
            <a:tailEnd type="none" w="med" len="lg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13493"/>
          <p:cNvSpPr txBox="1">
            <a:spLocks noChangeArrowheads="1"/>
          </p:cNvSpPr>
          <p:nvPr/>
        </p:nvSpPr>
        <p:spPr bwMode="auto">
          <a:xfrm>
            <a:off x="8989398" y="1634045"/>
            <a:ext cx="95250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单摆</a:t>
            </a:r>
          </a:p>
        </p:txBody>
      </p:sp>
      <p:sp>
        <p:nvSpPr>
          <p:cNvPr id="23" name="文本框 13495"/>
          <p:cNvSpPr txBox="1">
            <a:spLocks noChangeArrowheads="1"/>
          </p:cNvSpPr>
          <p:nvPr/>
        </p:nvSpPr>
        <p:spPr bwMode="auto">
          <a:xfrm>
            <a:off x="7924505" y="5535243"/>
            <a:ext cx="817033" cy="51911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</a:p>
        </p:txBody>
      </p:sp>
      <p:sp>
        <p:nvSpPr>
          <p:cNvPr id="24" name="文本框 13496"/>
          <p:cNvSpPr txBox="1">
            <a:spLocks noChangeArrowheads="1"/>
          </p:cNvSpPr>
          <p:nvPr/>
        </p:nvSpPr>
        <p:spPr bwMode="auto">
          <a:xfrm>
            <a:off x="9233240" y="5535243"/>
            <a:ext cx="817033" cy="51911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</a:p>
        </p:txBody>
      </p:sp>
      <p:sp>
        <p:nvSpPr>
          <p:cNvPr id="25" name="文本框 13497"/>
          <p:cNvSpPr txBox="1">
            <a:spLocks noChangeArrowheads="1"/>
          </p:cNvSpPr>
          <p:nvPr/>
        </p:nvSpPr>
        <p:spPr bwMode="auto">
          <a:xfrm>
            <a:off x="10488000" y="5535243"/>
            <a:ext cx="817033" cy="51911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DIAGRAM_MODELTYPE" val="dynamicNum"/>
  <p:tag name="KSO_WM_BEAUTIFY_FLAG" val="#wm#"/>
  <p:tag name="KSO_WM_UNIT_TYPE" val="ζ_h_f"/>
  <p:tag name="KSO_WM_UNIT_DYNMNUM_TYPE" val="1"/>
  <p:tag name="KSO_WM_DYNAMICNUM_SPEED" val="3"/>
  <p:tag name="KSO_WM_UNIT_DYNMNUM_DGM_ANIMTYPE" val="5"/>
  <p:tag name="KSO_WM_UNIT_INDEX" val="1607672427075_1_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DIAGRAM_MODELTYPE" val="dynamicNum"/>
  <p:tag name="KSO_WM_BEAUTIFY_FLAG" val="#wm#"/>
  <p:tag name="KSO_WM_UNIT_TYPE" val="ζ_h_f"/>
  <p:tag name="KSO_WM_UNIT_DYNMNUM_TYPE" val="1"/>
  <p:tag name="KSO_WM_DYNAMICNUM_SPEED" val="3"/>
  <p:tag name="KSO_WM_UNIT_DYNMNUM_DGM_ANIMTYPE" val="5"/>
  <p:tag name="KSO_WM_UNIT_INDEX" val="1607672427075_1_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DIAGRAM_MODELTYPE" val="dynamicNum"/>
  <p:tag name="KSO_WM_BEAUTIFY_FLAG" val="#wm#"/>
  <p:tag name="KSO_WM_UNIT_TYPE" val="ζ_h_f"/>
  <p:tag name="KSO_WM_UNIT_DYNMNUM_TYPE" val="1"/>
  <p:tag name="KSO_WM_DYNAMICNUM_SPEED" val="3"/>
  <p:tag name="KSO_WM_UNIT_DYNMNUM_DGM_ANIMTYPE" val="5"/>
  <p:tag name="KSO_WM_UNIT_INDEX" val="1607672427075_1_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DIAGRAM_MODELTYPE" val="dynamicNum"/>
  <p:tag name="KSO_WM_BEAUTIFY_FLAG" val="#wm#"/>
  <p:tag name="KSO_WM_UNIT_TYPE" val="ζ_h_f"/>
  <p:tag name="KSO_WM_UNIT_DYNMNUM_TYPE" val="1"/>
  <p:tag name="KSO_WM_DYNAMICNUM_SPEED" val="3"/>
  <p:tag name="KSO_WM_UNIT_DYNMNUM_DGM_ANIMTYPE" val="5"/>
  <p:tag name="KSO_WM_UNIT_INDEX" val="1607672427075_1_1"/>
</p:tagLst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</TotalTime>
  <Words>1129</Words>
  <Application>Microsoft Office PowerPoint</Application>
  <PresentationFormat>宽屏</PresentationFormat>
  <Paragraphs>198</Paragraphs>
  <Slides>29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6" baseType="lpstr">
      <vt:lpstr>思源宋体 CN</vt:lpstr>
      <vt:lpstr>微软雅黑</vt:lpstr>
      <vt:lpstr>Arial</vt:lpstr>
      <vt:lpstr>Calibri</vt:lpstr>
      <vt:lpstr>Calibri Light</vt:lpstr>
      <vt:lpstr>Times New Roman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389</cp:revision>
  <dcterms:created xsi:type="dcterms:W3CDTF">2015-07-09T08:14:00Z</dcterms:created>
  <dcterms:modified xsi:type="dcterms:W3CDTF">2021-09-13T02:22:17Z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