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03" r:id="rId2"/>
    <p:sldId id="714" r:id="rId3"/>
    <p:sldId id="751" r:id="rId4"/>
    <p:sldId id="716" r:id="rId5"/>
    <p:sldId id="717" r:id="rId6"/>
    <p:sldId id="718" r:id="rId7"/>
    <p:sldId id="719" r:id="rId8"/>
    <p:sldId id="720" r:id="rId9"/>
    <p:sldId id="721" r:id="rId10"/>
    <p:sldId id="760" r:id="rId11"/>
    <p:sldId id="724" r:id="rId12"/>
    <p:sldId id="727" r:id="rId13"/>
    <p:sldId id="774" r:id="rId14"/>
    <p:sldId id="732" r:id="rId15"/>
    <p:sldId id="752" r:id="rId16"/>
    <p:sldId id="753" r:id="rId17"/>
    <p:sldId id="761" r:id="rId18"/>
    <p:sldId id="757" r:id="rId19"/>
    <p:sldId id="734" r:id="rId20"/>
    <p:sldId id="754" r:id="rId21"/>
    <p:sldId id="755" r:id="rId22"/>
    <p:sldId id="758" r:id="rId23"/>
    <p:sldId id="759" r:id="rId24"/>
    <p:sldId id="786" r:id="rId25"/>
    <p:sldId id="787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>
          <p15:clr>
            <a:srgbClr val="A4A3A4"/>
          </p15:clr>
        </p15:guide>
        <p15:guide id="2" pos="39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008080"/>
    <a:srgbClr val="FFC000"/>
    <a:srgbClr val="E3222A"/>
    <a:srgbClr val="A9AEB7"/>
    <a:srgbClr val="373B42"/>
    <a:srgbClr val="A20000"/>
    <a:srgbClr val="800000"/>
    <a:srgbClr val="FFA9A9"/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065"/>
        <p:guide pos="39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75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39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第二节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43672" y="3357563"/>
            <a:ext cx="56891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3359696" y="2525998"/>
            <a:ext cx="1768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功  率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256240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第十一章    功和机械能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1595" y="1570355"/>
            <a:ext cx="7722235" cy="4543425"/>
          </a:xfrm>
          <a:prstGeom prst="rect">
            <a:avLst/>
          </a:prstGeom>
          <a:solidFill>
            <a:srgbClr val="E1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29540" y="4554855"/>
            <a:ext cx="3374390" cy="108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kumimoji="1"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瓦特 </a:t>
            </a:r>
            <a:r>
              <a:rPr kumimoji="1"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James Watt</a:t>
            </a:r>
            <a:endParaRPr kumimoji="1"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15000"/>
              </a:lnSpc>
            </a:pP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  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1736</a:t>
            </a:r>
            <a:r>
              <a:rPr kumimoji="1"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kumimoji="1"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1819</a:t>
            </a:r>
          </a:p>
        </p:txBody>
      </p:sp>
      <p:pic>
        <p:nvPicPr>
          <p:cNvPr id="2" name="图片 1" descr="d0c8a786c9177f3ee505fe3c73cf3bc79f3d56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0025" y="474345"/>
            <a:ext cx="3253105" cy="4083685"/>
          </a:xfrm>
          <a:prstGeom prst="rect">
            <a:avLst/>
          </a:prstGeom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670013" y="887412"/>
            <a:ext cx="559672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kumimoji="1" lang="zh-CN" altLang="en-US" sz="28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       在瓦特之前，已经有纽科门发明的蒸汽机，但是消耗大而效率低，瓦特花了</a:t>
            </a:r>
            <a:r>
              <a:rPr kumimoji="1" lang="en-US" altLang="zh-CN" sz="28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28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</a:p>
        </p:txBody>
      </p:sp>
      <p:pic>
        <p:nvPicPr>
          <p:cNvPr id="4" name="图片 3" descr="121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755" y="933450"/>
            <a:ext cx="2596515" cy="1928495"/>
          </a:xfrm>
          <a:prstGeom prst="rect">
            <a:avLst/>
          </a:prstGeom>
        </p:spPr>
      </p:pic>
      <p:pic>
        <p:nvPicPr>
          <p:cNvPr id="5" name="图片 4" descr="500fd9f9d72a6059f5a0ac1d2034349b033bba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755" y="3947160"/>
            <a:ext cx="2592705" cy="875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78390" y="29718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瓦特蒸汽机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78390" y="49320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瓦特的签名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507220" y="5797550"/>
            <a:ext cx="2338070" cy="779145"/>
          </a:xfrm>
          <a:prstGeom prst="ellipse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文本占位符 51201"/>
          <p:cNvSpPr>
            <a:spLocks noGrp="1" noChangeArrowheads="1"/>
          </p:cNvSpPr>
          <p:nvPr>
            <p:ph idx="1"/>
          </p:nvPr>
        </p:nvSpPr>
        <p:spPr bwMode="auto">
          <a:xfrm>
            <a:off x="839416" y="620688"/>
            <a:ext cx="10194483" cy="136652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41275" indent="-41275">
              <a:lnSpc>
                <a:spcPct val="150000"/>
              </a:lnSpc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一般机器上都有一个小牌子叫做铭牌，上面标有一些数据，功率是其中的一项。</a:t>
            </a:r>
          </a:p>
        </p:txBody>
      </p:sp>
      <p:pic>
        <p:nvPicPr>
          <p:cNvPr id="15364" name="图片 51203" descr="C:\Users\Administrator\Desktop\choushyuiji.pngchoushyui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80000">
            <a:off x="7847965" y="2839085"/>
            <a:ext cx="497903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文本框 51205"/>
          <p:cNvSpPr txBox="1">
            <a:spLocks noChangeArrowheads="1"/>
          </p:cNvSpPr>
          <p:nvPr/>
        </p:nvSpPr>
        <p:spPr bwMode="auto">
          <a:xfrm>
            <a:off x="1055440" y="5328018"/>
            <a:ext cx="4281805" cy="1461034"/>
          </a:xfrm>
          <a:prstGeom prst="cloudCallout">
            <a:avLst>
              <a:gd name="adj1" fmla="val 55661"/>
              <a:gd name="adj2" fmla="val -48862"/>
            </a:avLst>
          </a:prstGeom>
          <a:solidFill>
            <a:schemeClr val="bg1">
              <a:lumMod val="65000"/>
              <a:alpha val="49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1.2kW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表示什么物理意义？</a:t>
            </a:r>
          </a:p>
        </p:txBody>
      </p:sp>
      <p:sp>
        <p:nvSpPr>
          <p:cNvPr id="51207" name="文本框 51206"/>
          <p:cNvSpPr txBox="1">
            <a:spLocks noChangeArrowheads="1"/>
          </p:cNvSpPr>
          <p:nvPr/>
        </p:nvSpPr>
        <p:spPr bwMode="auto">
          <a:xfrm>
            <a:off x="3762375" y="5797550"/>
            <a:ext cx="621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表示物体在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1s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内做功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1200J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368" name="文本框 51207"/>
          <p:cNvSpPr txBox="1">
            <a:spLocks noChangeArrowheads="1"/>
          </p:cNvSpPr>
          <p:nvPr/>
        </p:nvSpPr>
        <p:spPr bwMode="auto">
          <a:xfrm>
            <a:off x="10605135" y="4753610"/>
            <a:ext cx="1586865" cy="52197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抽水机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17830" y="2118995"/>
          <a:ext cx="8533130" cy="303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铭        牌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     号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spc="3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5C11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     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spc="3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52m</a:t>
                      </a:r>
                      <a:r>
                        <a:rPr lang="en-US" altLang="zh-CN" sz="2800" spc="300" baseline="300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en-US" altLang="zh-CN" sz="2800" spc="3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/h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吸     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spc="3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     率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spc="300" dirty="0">
                          <a:solidFill>
                            <a:srgbClr val="000000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1.2kW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timg (2)"/>
          <p:cNvPicPr>
            <a:picLocks noChangeAspect="1"/>
          </p:cNvPicPr>
          <p:nvPr/>
        </p:nvPicPr>
        <p:blipFill>
          <a:blip r:embed="rId2"/>
          <a:srcRect t="4443" b="6896"/>
          <a:stretch>
            <a:fillRect/>
          </a:stretch>
        </p:blipFill>
        <p:spPr>
          <a:xfrm>
            <a:off x="8623300" y="2135505"/>
            <a:ext cx="3224530" cy="1903730"/>
          </a:xfrm>
          <a:prstGeom prst="rect">
            <a:avLst/>
          </a:prstGeom>
        </p:spPr>
      </p:pic>
      <p:sp>
        <p:nvSpPr>
          <p:cNvPr id="60428" name="文本框 60427"/>
          <p:cNvSpPr txBox="1">
            <a:spLocks noChangeArrowheads="1"/>
          </p:cNvSpPr>
          <p:nvPr/>
        </p:nvSpPr>
        <p:spPr bwMode="auto">
          <a:xfrm>
            <a:off x="721683" y="4387033"/>
            <a:ext cx="31940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骑车功率约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 W</a:t>
            </a:r>
          </a:p>
        </p:txBody>
      </p:sp>
      <p:sp>
        <p:nvSpPr>
          <p:cNvPr id="60429" name="文本框 60428"/>
          <p:cNvSpPr txBox="1">
            <a:spLocks noChangeArrowheads="1"/>
          </p:cNvSpPr>
          <p:nvPr/>
        </p:nvSpPr>
        <p:spPr bwMode="auto">
          <a:xfrm>
            <a:off x="4610735" y="4387658"/>
            <a:ext cx="33388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慢跑功率约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几十瓦</a:t>
            </a:r>
          </a:p>
        </p:txBody>
      </p:sp>
      <p:sp>
        <p:nvSpPr>
          <p:cNvPr id="60430" name="文本框 60429"/>
          <p:cNvSpPr txBox="1">
            <a:spLocks noChangeArrowheads="1"/>
          </p:cNvSpPr>
          <p:nvPr/>
        </p:nvSpPr>
        <p:spPr bwMode="auto">
          <a:xfrm>
            <a:off x="8623300" y="4171589"/>
            <a:ext cx="298836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百米飞人的功率可达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kW</a:t>
            </a:r>
          </a:p>
        </p:txBody>
      </p:sp>
      <p:pic>
        <p:nvPicPr>
          <p:cNvPr id="60434" name="图片 60433"/>
          <p:cNvPicPr>
            <a:picLocks noChangeAspect="1"/>
          </p:cNvPicPr>
          <p:nvPr/>
        </p:nvPicPr>
        <p:blipFill>
          <a:blip r:embed="rId3" cstate="print"/>
          <a:srcRect l="16164"/>
          <a:stretch>
            <a:fillRect/>
          </a:stretch>
        </p:blipFill>
        <p:spPr>
          <a:xfrm>
            <a:off x="485775" y="2135505"/>
            <a:ext cx="3327400" cy="196405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6" name="图片 35" descr="timg"/>
          <p:cNvPicPr>
            <a:picLocks noChangeAspect="1"/>
          </p:cNvPicPr>
          <p:nvPr/>
        </p:nvPicPr>
        <p:blipFill>
          <a:blip r:embed="rId4"/>
          <a:srcRect l="22629" t="45358" r="15832" b="1576"/>
          <a:stretch>
            <a:fillRect/>
          </a:stretch>
        </p:blipFill>
        <p:spPr>
          <a:xfrm>
            <a:off x="4469130" y="2135505"/>
            <a:ext cx="3317240" cy="19024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常见的功率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 bldLvl="0" animBg="1"/>
      <p:bldP spid="60429" grpId="0" bldLvl="0" animBg="1"/>
      <p:bldP spid="604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3)"/>
          <p:cNvPicPr>
            <a:picLocks noChangeAspect="1"/>
          </p:cNvPicPr>
          <p:nvPr/>
        </p:nvPicPr>
        <p:blipFill>
          <a:blip r:embed="rId2"/>
          <a:srcRect t="3569" b="7599"/>
          <a:stretch>
            <a:fillRect/>
          </a:stretch>
        </p:blipFill>
        <p:spPr>
          <a:xfrm>
            <a:off x="4337685" y="1844824"/>
            <a:ext cx="3312160" cy="1959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 l="13809" r="5253"/>
          <a:stretch>
            <a:fillRect/>
          </a:stretch>
        </p:blipFill>
        <p:spPr>
          <a:xfrm>
            <a:off x="485775" y="1844824"/>
            <a:ext cx="3267710" cy="19310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文本框 101383"/>
          <p:cNvSpPr txBox="1">
            <a:spLocks noChangeArrowheads="1"/>
          </p:cNvSpPr>
          <p:nvPr/>
        </p:nvSpPr>
        <p:spPr bwMode="auto">
          <a:xfrm>
            <a:off x="702626" y="4040917"/>
            <a:ext cx="283400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蓝鲸游动时功率约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 kW</a:t>
            </a:r>
          </a:p>
        </p:txBody>
      </p:sp>
      <p:sp>
        <p:nvSpPr>
          <p:cNvPr id="12" name="文本框 101384"/>
          <p:cNvSpPr txBox="1">
            <a:spLocks noChangeArrowheads="1"/>
          </p:cNvSpPr>
          <p:nvPr/>
        </p:nvSpPr>
        <p:spPr bwMode="auto">
          <a:xfrm>
            <a:off x="4846003" y="4040917"/>
            <a:ext cx="22955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马车功率约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几百瓦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rcRect l="5611" r="18066"/>
          <a:stretch>
            <a:fillRect/>
          </a:stretch>
        </p:blipFill>
        <p:spPr>
          <a:xfrm>
            <a:off x="8277225" y="1844824"/>
            <a:ext cx="3653790" cy="195961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4" name="文本框 102405"/>
          <p:cNvSpPr txBox="1">
            <a:spLocks noChangeArrowheads="1"/>
          </p:cNvSpPr>
          <p:nvPr/>
        </p:nvSpPr>
        <p:spPr bwMode="auto">
          <a:xfrm>
            <a:off x="8710112" y="4040917"/>
            <a:ext cx="278801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轿车的功率可达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60417"/>
          <p:cNvSpPr txBox="1">
            <a:spLocks noChangeArrowheads="1"/>
          </p:cNvSpPr>
          <p:nvPr/>
        </p:nvSpPr>
        <p:spPr bwMode="auto">
          <a:xfrm>
            <a:off x="1003300" y="978218"/>
            <a:ext cx="1013953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大石头质量为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 t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，起重机的吊钩在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15 s 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内将大石头匀速提升了 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 m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，起重机提升大石头的功率是多少？</a:t>
            </a: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 例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3300" y="2320290"/>
            <a:ext cx="10918825" cy="4246245"/>
            <a:chOff x="1580" y="3654"/>
            <a:chExt cx="17195" cy="6687"/>
          </a:xfrm>
        </p:grpSpPr>
        <p:sp>
          <p:nvSpPr>
            <p:cNvPr id="60419" name="矩形 60418"/>
            <p:cNvSpPr>
              <a:spLocks noChangeArrowheads="1"/>
            </p:cNvSpPr>
            <p:nvPr/>
          </p:nvSpPr>
          <p:spPr bwMode="auto">
            <a:xfrm>
              <a:off x="1580" y="3654"/>
              <a:ext cx="17195" cy="6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zh-CN" altLang="en-US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解 ：因为起重机匀速，大石头所受的拉力与所受的重力相等，</a:t>
              </a:r>
              <a:endParaRPr lang="en-US" altLang="zh-CN" sz="2800" dirty="0">
                <a:solidFill>
                  <a:srgbClr val="F8081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mg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6×10</a:t>
              </a:r>
              <a:r>
                <a:rPr lang="en-US" altLang="zh-CN" sz="2800" baseline="300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kg×10 N/kg = 6×10</a:t>
              </a:r>
              <a:r>
                <a:rPr lang="en-US" altLang="zh-CN" sz="2800" baseline="300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</a:p>
            <a:p>
              <a:pPr>
                <a:lnSpc>
                  <a:spcPct val="180000"/>
                </a:lnSpc>
              </a:pPr>
              <a:r>
                <a:rPr lang="zh-CN" altLang="en-US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石头在拉力方向上移动的距离  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s 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=1m</a:t>
              </a:r>
              <a:endParaRPr lang="en-US" altLang="zh-CN" sz="2800" b="1" dirty="0">
                <a:solidFill>
                  <a:srgbClr val="F8081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80000"/>
                </a:lnSpc>
              </a:pPr>
              <a:r>
                <a:rPr lang="zh-CN" altLang="en-US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拉力做的功是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</a:t>
              </a:r>
              <a:r>
                <a:rPr lang="en-US" altLang="zh-CN" sz="2800" i="1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Fs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6×10</a:t>
              </a:r>
              <a:r>
                <a:rPr lang="en-US" altLang="zh-CN" sz="2800" baseline="300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 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 ×1 m = 6×10</a:t>
              </a:r>
              <a:r>
                <a:rPr lang="en-US" altLang="zh-CN" sz="2800" baseline="300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n-US" altLang="zh-CN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J</a:t>
              </a:r>
            </a:p>
            <a:p>
              <a:pPr>
                <a:lnSpc>
                  <a:spcPct val="180000"/>
                </a:lnSpc>
              </a:pPr>
              <a:r>
                <a:rPr lang="zh-CN" altLang="en-US" sz="2800" dirty="0">
                  <a:solidFill>
                    <a:srgbClr val="F8081F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起重机提升大石头的功率是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273" y="8517"/>
              <a:ext cx="8717" cy="1824"/>
              <a:chOff x="9273" y="8517"/>
              <a:chExt cx="8717" cy="1824"/>
            </a:xfrm>
          </p:grpSpPr>
          <p:grpSp>
            <p:nvGrpSpPr>
              <p:cNvPr id="14" name="组合 66586"/>
              <p:cNvGrpSpPr/>
              <p:nvPr/>
            </p:nvGrpSpPr>
            <p:grpSpPr bwMode="auto">
              <a:xfrm>
                <a:off x="10488" y="8582"/>
                <a:ext cx="874" cy="1698"/>
                <a:chOff x="2079" y="2227"/>
                <a:chExt cx="262" cy="679"/>
              </a:xfrm>
            </p:grpSpPr>
            <p:sp>
              <p:nvSpPr>
                <p:cNvPr id="4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82" y="2576"/>
                  <a:ext cx="259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79" y="2227"/>
                  <a:ext cx="26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</a:t>
                  </a:r>
                  <a:endParaRPr lang="zh-CN" altLang="en-US" sz="2800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123" y="2576"/>
                  <a:ext cx="217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r>
                    <a:rPr lang="en-US" altLang="zh-CN" sz="2800" baseline="-250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</p:grpSp>
          <p:sp>
            <p:nvSpPr>
              <p:cNvPr id="3" name="直接连接符 66583"/>
              <p:cNvSpPr>
                <a:spLocks noChangeShapeType="1"/>
              </p:cNvSpPr>
              <p:nvPr/>
            </p:nvSpPr>
            <p:spPr bwMode="auto">
              <a:xfrm>
                <a:off x="12029" y="9419"/>
                <a:ext cx="264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11259" y="9006"/>
                <a:ext cx="856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12" name="文本框 11"/>
              <p:cNvSpPr txBox="1">
                <a:spLocks noChangeArrowheads="1"/>
              </p:cNvSpPr>
              <p:nvPr/>
            </p:nvSpPr>
            <p:spPr bwMode="auto">
              <a:xfrm>
                <a:off x="9273" y="9044"/>
                <a:ext cx="1576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　　　　　　　　　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070" y="8517"/>
                <a:ext cx="2295" cy="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6</a:t>
                </a:r>
                <a:r>
                  <a:rPr lang="zh-CN" altLang="en-US" sz="2800">
                    <a:solidFill>
                      <a:srgbClr val="FF0000"/>
                    </a:solidFill>
                    <a:uFillTx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10</a:t>
                </a:r>
                <a:r>
                  <a:rPr lang="en-US" altLang="zh-CN" sz="2800" baseline="30000">
                    <a:solidFill>
                      <a:srgbClr val="FF0000"/>
                    </a:solidFill>
                    <a:uFillTx/>
                  </a:rPr>
                  <a:t>4</a:t>
                </a:r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J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625" y="9517"/>
                <a:ext cx="1205" cy="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FF0000"/>
                    </a:solidFill>
                    <a:uFillTx/>
                  </a:rPr>
                  <a:t>15</a:t>
                </a:r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s</a:t>
                </a:r>
              </a:p>
            </p:txBody>
          </p: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14745" y="8983"/>
                <a:ext cx="856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5445" y="8983"/>
                <a:ext cx="2545" cy="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4</a:t>
                </a:r>
                <a:r>
                  <a:rPr lang="zh-CN" altLang="en-US" sz="2800">
                    <a:solidFill>
                      <a:srgbClr val="FF0000"/>
                    </a:solidFill>
                    <a:uFillTx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10</a:t>
                </a:r>
                <a:r>
                  <a:rPr lang="en-US" altLang="zh-CN" sz="2800" baseline="30000">
                    <a:solidFill>
                      <a:srgbClr val="FF0000"/>
                    </a:solidFill>
                    <a:uFillTx/>
                  </a:rPr>
                  <a:t>3</a:t>
                </a:r>
                <a:r>
                  <a:rPr lang="en-US" altLang="zh-CN" sz="2800">
                    <a:solidFill>
                      <a:srgbClr val="FF0000"/>
                    </a:solidFill>
                    <a:uFillTx/>
                  </a:rPr>
                  <a:t>W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3">
            <a:extLst>
              <a:ext uri="{FF2B5EF4-FFF2-40B4-BE49-F238E27FC236}">
                <a16:creationId xmlns:a16="http://schemas.microsoft.com/office/drawing/2014/main" id="{EEA95D4C-44CB-498F-BE0B-96DB1CF1D994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01AC5F0F-158A-4F6C-9134-4A79E15DEC0A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A6BBB80D-0A1F-4D56-B798-C9E6938BB90F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54231C01-181C-4CAE-B413-A1DC6278AC5D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90CDC44-1D09-4186-BE5A-B87CFEFAAF76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27EBD25-1695-4E5E-B619-F8448A1DB317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AA766C8F-8363-4430-B03B-89D6DB987E4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69D5511E-8437-4BAC-BE88-6162D693FEB9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50252115-8C85-4DBB-9A3F-E47E8A44A84E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44B3AAF7-DAAB-44D2-A69A-F0DD0AA564BF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E3BD848A-07B4-42DB-AD05-506C4FE4E7A0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617AAB8-691E-48AE-932D-38409DAD4964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C1C0BEBB-0B92-4A87-A975-027984695C94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994EF5C-36A7-4125-B062-F93C4191C780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E6E7C9DB-1692-462B-BBA0-FACA7A464482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E1ADD62-19F5-451C-A02A-1F4BFA44A786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B6D2C9A-262D-4896-B370-F65B6A2C1306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46AF1A11-33F0-438C-AC8C-73A3DFB82290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EA3C2B5-A27E-4C3F-A61E-16E8D719FA44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12A98112-4FD4-4498-B06F-2E1F5C253AE7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71F1B55-D289-4B4F-852A-E6EB7C0CDA15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816692E-9A22-4671-B7C0-51CC4318965A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D736D02B-6EC8-4C7F-A7C3-AB7E87966340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78340DB-D658-4BB8-8FE7-DF78923DDA33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E1DCF3A6-BA7C-4727-9EEE-046CB4076399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EA2F62E-D748-41D6-B663-E9BD5CE48401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A6DE839-9C93-4170-AF21-116C3F217BA8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AA816B5-361E-4075-A9B1-35B5258DDED9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56C6EA6-3DC6-4830-A4EE-3ADA410395CA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6BDBCBE-4C79-439A-A506-3ACDE918C6C0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417016E7-336B-43F4-8ED8-AD4BA8EB6DF7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1107852A-226B-4BAE-ACD1-ED8C994C9500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9B13AF5A-CA0D-4574-AFD8-081E9701939C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30A4022C-0E8D-4F1B-83AA-7DFA2C1493E7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E908FBD7-6417-43CA-9F83-B602B2BD18EE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1E0C88B3-FD79-4058-960D-0703236B5BD2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44B8318-A949-4E65-8954-DB3239BFED57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5387654A-265C-40C7-A7A6-C794520A27EB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A24EE4BD-F4EE-4C0B-9F2B-BF282AF774E2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0E63F808-2D20-4A67-B969-3DEF0918AA5B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B5C93F33-D851-4C87-89DC-7ABBA4270658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5E1F016D-D0B0-4C82-82DE-DC2C51468537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293EBBE-93B3-4ED5-AE06-0FC4267B6659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26EC9219-E1F2-48FC-9704-D7542500CA73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FC61AB3-CBB9-44D1-861C-815E4910112F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F5C3110F-9753-420E-A613-3475BFE18160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64E697E-99BF-4E72-A337-80CE1E493653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43BA164-DB7F-4D18-BF0C-25848F95B030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A1D8020A-5290-4978-AC5F-52209AA728B3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4E3D6E30-B2BC-4E83-AE76-755DCE7D62D2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3C8507D6-DC7C-4557-B4FB-4775101EF458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2067ECDD-A07B-41F4-94A7-30CFB9DF4A31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604C65A-5C50-4A70-A484-FD7359392363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0BAD0589-39D5-4E91-9553-503161FCE34C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4101FC72-992D-4471-86E7-922BB0231A5E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2614496-98D9-4E4C-B056-0B83694B8EEB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E3D50A87-C08A-407D-A743-A569B88237AE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5A647BA0-1224-4745-890C-FEC7E61EFFA0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1424" y="1124744"/>
            <a:ext cx="10064179" cy="3020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spcBef>
                <a:spcPts val="5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山娃家住农村，爷爷想买一台离心式水泵，把水抽到高出水面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处容积是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的储水池中，要求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能把储水池充满即可。爷爷让山娃算一算需要购买功率至少是多少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kW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的水泵？可是山娃刚上八年级，你能帮帮他吗？（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g=10N/kg)</a:t>
            </a:r>
          </a:p>
        </p:txBody>
      </p:sp>
      <p:grpSp>
        <p:nvGrpSpPr>
          <p:cNvPr id="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 练一练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92156" y="517614"/>
            <a:ext cx="9812867" cy="125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已知：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50m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1×10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=30m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=1h=3600s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=10N/kg</a:t>
            </a:r>
            <a:endParaRPr lang="zh-CN" altLang="en-US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92156" y="1947951"/>
            <a:ext cx="21463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求：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92156" y="2755990"/>
            <a:ext cx="1079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61895" y="2755900"/>
            <a:ext cx="80816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ρV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 1×10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×50m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=5×10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461895" y="3548380"/>
            <a:ext cx="76612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 5×10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kg×10N/kg=5×10</a:t>
            </a:r>
            <a:r>
              <a:rPr lang="en-US" altLang="zh-CN" sz="2800" baseline="300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61895" y="4340860"/>
            <a:ext cx="76612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i="1" dirty="0" err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Gh</a:t>
            </a:r>
            <a:r>
              <a:rPr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 5×10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N×30m=1.5×10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592156" y="6105615"/>
            <a:ext cx="83735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答：水泵的功率应不小于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4.2kW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1528444" y="4578442"/>
            <a:ext cx="8437033" cy="1587519"/>
            <a:chOff x="1007" y="6397"/>
            <a:chExt cx="9965" cy="2501"/>
          </a:xfrm>
        </p:grpSpPr>
        <p:grpSp>
          <p:nvGrpSpPr>
            <p:cNvPr id="3" name="组合 3"/>
            <p:cNvGrpSpPr/>
            <p:nvPr/>
          </p:nvGrpSpPr>
          <p:grpSpPr bwMode="auto">
            <a:xfrm>
              <a:off x="1007" y="6397"/>
              <a:ext cx="8211" cy="2501"/>
              <a:chOff x="3041" y="2781"/>
              <a:chExt cx="8211" cy="2501"/>
            </a:xfrm>
          </p:grpSpPr>
          <p:sp>
            <p:nvSpPr>
              <p:cNvPr id="26637" name="Text Box 3"/>
              <p:cNvSpPr txBox="1">
                <a:spLocks noChangeArrowheads="1"/>
              </p:cNvSpPr>
              <p:nvPr/>
            </p:nvSpPr>
            <p:spPr bwMode="auto">
              <a:xfrm>
                <a:off x="3041" y="2781"/>
                <a:ext cx="7219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zh-CN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组合 1"/>
              <p:cNvGrpSpPr/>
              <p:nvPr/>
            </p:nvGrpSpPr>
            <p:grpSpPr bwMode="auto">
              <a:xfrm>
                <a:off x="4119" y="3347"/>
                <a:ext cx="2059" cy="1673"/>
                <a:chOff x="4217" y="5341"/>
                <a:chExt cx="2060" cy="1674"/>
              </a:xfrm>
            </p:grpSpPr>
            <p:sp>
              <p:nvSpPr>
                <p:cNvPr id="26645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4217" y="5830"/>
                  <a:ext cx="1074" cy="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  =</a:t>
                  </a:r>
                </a:p>
              </p:txBody>
            </p:sp>
            <p:sp>
              <p:nvSpPr>
                <p:cNvPr id="26646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5455" y="5341"/>
                  <a:ext cx="675" cy="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</a:t>
                  </a:r>
                </a:p>
              </p:txBody>
            </p:sp>
            <p:sp>
              <p:nvSpPr>
                <p:cNvPr id="26647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5625" y="6190"/>
                  <a:ext cx="445" cy="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 flipH="1">
                  <a:off x="5417" y="6202"/>
                  <a:ext cx="86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639" name="文本框 1"/>
              <p:cNvSpPr txBox="1">
                <a:spLocks noChangeArrowheads="1"/>
              </p:cNvSpPr>
              <p:nvPr/>
            </p:nvSpPr>
            <p:spPr bwMode="auto">
              <a:xfrm>
                <a:off x="6245" y="3833"/>
                <a:ext cx="669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=</a:t>
                </a:r>
              </a:p>
            </p:txBody>
          </p:sp>
          <p:sp>
            <p:nvSpPr>
              <p:cNvPr id="26640" name="文本框 3"/>
              <p:cNvSpPr txBox="1">
                <a:spLocks noChangeArrowheads="1"/>
              </p:cNvSpPr>
              <p:nvPr/>
            </p:nvSpPr>
            <p:spPr bwMode="auto">
              <a:xfrm>
                <a:off x="6989" y="3453"/>
                <a:ext cx="2366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1.5×10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</a:t>
                </a:r>
              </a:p>
            </p:txBody>
          </p:sp>
          <p:sp>
            <p:nvSpPr>
              <p:cNvPr id="26641" name="文本框 4"/>
              <p:cNvSpPr txBox="1">
                <a:spLocks noChangeArrowheads="1"/>
              </p:cNvSpPr>
              <p:nvPr/>
            </p:nvSpPr>
            <p:spPr bwMode="auto">
              <a:xfrm>
                <a:off x="7200" y="4194"/>
                <a:ext cx="2209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3600s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7091" y="4234"/>
                <a:ext cx="199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3" name="文本框 1"/>
              <p:cNvSpPr txBox="1">
                <a:spLocks noChangeArrowheads="1"/>
              </p:cNvSpPr>
              <p:nvPr/>
            </p:nvSpPr>
            <p:spPr bwMode="auto">
              <a:xfrm>
                <a:off x="9050" y="3779"/>
                <a:ext cx="657" cy="150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≈</a:t>
                </a:r>
              </a:p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26644" name="文本框 1"/>
              <p:cNvSpPr txBox="1">
                <a:spLocks noChangeArrowheads="1"/>
              </p:cNvSpPr>
              <p:nvPr/>
            </p:nvSpPr>
            <p:spPr bwMode="auto">
              <a:xfrm>
                <a:off x="9610" y="3772"/>
                <a:ext cx="1642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4200W</a:t>
                </a:r>
              </a:p>
            </p:txBody>
          </p:sp>
        </p:grpSp>
        <p:sp>
          <p:nvSpPr>
            <p:cNvPr id="26636" name="文本框 1"/>
            <p:cNvSpPr txBox="1">
              <a:spLocks noChangeArrowheads="1"/>
            </p:cNvSpPr>
            <p:nvPr/>
          </p:nvSpPr>
          <p:spPr bwMode="auto">
            <a:xfrm>
              <a:off x="9179" y="7358"/>
              <a:ext cx="1793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=4.2kW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39" grpId="0" bldLvl="0"/>
      <p:bldP spid="14340" grpId="0" bldLvl="0"/>
      <p:bldP spid="14343" grpId="0" bldLvl="0" animBg="1"/>
      <p:bldP spid="14344" grpId="0" bldLvl="0" animBg="1"/>
      <p:bldP spid="14345" grpId="0" bldLvl="0" animBg="1"/>
      <p:bldP spid="14360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2315210" y="4210685"/>
            <a:ext cx="822579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i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表示物体受的力，</a:t>
            </a:r>
            <a:r>
              <a:rPr lang="en-US" altLang="zh-CN" sz="2800" i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  <a:r>
              <a:rPr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表示物体的运动速度。</a:t>
            </a:r>
          </a:p>
          <a:p>
            <a:pPr>
              <a:lnSpc>
                <a:spcPct val="150000"/>
              </a:lnSpc>
            </a:pPr>
            <a:r>
              <a:rPr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适用条件：</a:t>
            </a:r>
            <a:r>
              <a:rPr lang="zh-CN" altLang="en-US" sz="2800" i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</a:t>
            </a:r>
            <a:r>
              <a:rPr lang="zh-CN" altLang="en-US" sz="28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i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  <a:r>
              <a:rPr lang="zh-CN" altLang="en-US" sz="2800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在同一条直线上</a:t>
            </a:r>
            <a:r>
              <a:rPr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206750" y="1350010"/>
            <a:ext cx="6553200" cy="1082040"/>
            <a:chOff x="5050" y="2126"/>
            <a:chExt cx="10320" cy="1704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5050" y="2477"/>
              <a:ext cx="10320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8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由</a:t>
              </a:r>
              <a:r>
                <a:rPr lang="en-US" altLang="zh-CN" sz="2800" i="1" spc="300" dirty="0"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r>
                <a:rPr lang="en-US" altLang="zh-CN" sz="2800" spc="300" dirty="0"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= </a:t>
              </a:r>
              <a:r>
                <a:rPr lang="en-US" altLang="zh-CN" sz="2800" i="1" spc="300" dirty="0"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Fs</a:t>
              </a:r>
              <a:r>
                <a:rPr lang="zh-CN" altLang="en-US" sz="2800" i="1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          </a:t>
              </a:r>
              <a:r>
                <a:rPr lang="zh-CN" altLang="en-US" sz="28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可得</a:t>
              </a:r>
              <a:r>
                <a:rPr lang="en-US" altLang="zh-CN" sz="28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75" y="2126"/>
              <a:ext cx="1950" cy="1704"/>
              <a:chOff x="8675" y="2126"/>
              <a:chExt cx="1950" cy="1704"/>
            </a:xfrm>
          </p:grpSpPr>
          <p:grpSp>
            <p:nvGrpSpPr>
              <p:cNvPr id="14" name="组合 66586"/>
              <p:cNvGrpSpPr/>
              <p:nvPr/>
            </p:nvGrpSpPr>
            <p:grpSpPr bwMode="auto">
              <a:xfrm>
                <a:off x="9785" y="2126"/>
                <a:ext cx="840" cy="1705"/>
                <a:chOff x="2082" y="2223"/>
                <a:chExt cx="252" cy="682"/>
              </a:xfrm>
            </p:grpSpPr>
            <p:sp>
              <p:nvSpPr>
                <p:cNvPr id="4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82" y="2576"/>
                  <a:ext cx="252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117" y="2223"/>
                  <a:ext cx="185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</a:t>
                  </a:r>
                  <a:endParaRPr lang="en-US" altLang="zh-CN" sz="2800" i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130" y="2576"/>
                  <a:ext cx="149" cy="3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>
                      <a:solidFill>
                        <a:srgbClr val="FF33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</a:p>
              </p:txBody>
            </p:sp>
          </p:grpSp>
          <p:sp>
            <p:nvSpPr>
              <p:cNvPr id="10" name="文本框 9"/>
              <p:cNvSpPr txBox="1">
                <a:spLocks noChangeArrowheads="1"/>
              </p:cNvSpPr>
              <p:nvPr/>
            </p:nvSpPr>
            <p:spPr bwMode="auto">
              <a:xfrm>
                <a:off x="8675" y="2576"/>
                <a:ext cx="1576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r>
                  <a:rPr lang="zh-CN" altLang="en-US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  <a:r>
                  <a:rPr lang="zh-CN" altLang="en-US" sz="2800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　　　　　　　　　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635375" y="2712720"/>
            <a:ext cx="3604895" cy="1082675"/>
            <a:chOff x="5725" y="4272"/>
            <a:chExt cx="5677" cy="1705"/>
          </a:xfrm>
        </p:grpSpPr>
        <p:grpSp>
          <p:nvGrpSpPr>
            <p:cNvPr id="11" name="组合 66586"/>
            <p:cNvGrpSpPr/>
            <p:nvPr/>
          </p:nvGrpSpPr>
          <p:grpSpPr bwMode="auto">
            <a:xfrm>
              <a:off x="6835" y="4272"/>
              <a:ext cx="1020" cy="1705"/>
              <a:chOff x="2082" y="2223"/>
              <a:chExt cx="306" cy="682"/>
            </a:xfrm>
          </p:grpSpPr>
          <p:sp>
            <p:nvSpPr>
              <p:cNvPr id="12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0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66577"/>
              <p:cNvSpPr txBox="1">
                <a:spLocks noChangeArrowheads="1"/>
              </p:cNvSpPr>
              <p:nvPr/>
            </p:nvSpPr>
            <p:spPr bwMode="auto">
              <a:xfrm>
                <a:off x="2105" y="2223"/>
                <a:ext cx="260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66578"/>
              <p:cNvSpPr txBox="1">
                <a:spLocks noChangeArrowheads="1"/>
              </p:cNvSpPr>
              <p:nvPr/>
            </p:nvSpPr>
            <p:spPr bwMode="auto">
              <a:xfrm>
                <a:off x="2130" y="2576"/>
                <a:ext cx="149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5725" y="4722"/>
              <a:ext cx="1350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grpSp>
          <p:nvGrpSpPr>
            <p:cNvPr id="17" name="组合 66586"/>
            <p:cNvGrpSpPr/>
            <p:nvPr/>
          </p:nvGrpSpPr>
          <p:grpSpPr bwMode="auto">
            <a:xfrm>
              <a:off x="8712" y="4272"/>
              <a:ext cx="2690" cy="1705"/>
              <a:chOff x="2082" y="2223"/>
              <a:chExt cx="807" cy="682"/>
            </a:xfrm>
          </p:grpSpPr>
          <p:sp>
            <p:nvSpPr>
              <p:cNvPr id="18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0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66577"/>
              <p:cNvSpPr txBox="1">
                <a:spLocks noChangeArrowheads="1"/>
              </p:cNvSpPr>
              <p:nvPr/>
            </p:nvSpPr>
            <p:spPr bwMode="auto">
              <a:xfrm>
                <a:off x="2105" y="2223"/>
                <a:ext cx="254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Fs</a:t>
                </a:r>
                <a:endParaRPr lang="en-US" altLang="zh-CN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66578"/>
              <p:cNvSpPr txBox="1">
                <a:spLocks noChangeArrowheads="1"/>
              </p:cNvSpPr>
              <p:nvPr/>
            </p:nvSpPr>
            <p:spPr bwMode="auto">
              <a:xfrm>
                <a:off x="2162" y="2576"/>
                <a:ext cx="149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66577"/>
              <p:cNvSpPr txBox="1">
                <a:spLocks noChangeArrowheads="1"/>
              </p:cNvSpPr>
              <p:nvPr/>
            </p:nvSpPr>
            <p:spPr bwMode="auto">
              <a:xfrm>
                <a:off x="2622" y="2403"/>
                <a:ext cx="267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Fv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7855" y="4722"/>
              <a:ext cx="934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9835" y="4722"/>
              <a:ext cx="934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</p:grpSp>
      <p:grpSp>
        <p:nvGrpSpPr>
          <p:cNvPr id="27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 功率的推导式</a:t>
              </a:r>
              <a:r>
                <a:rPr lang="en-US" altLang="zh-CN" b="1" i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P</a:t>
              </a:r>
              <a:r>
                <a:rPr lang="en-US" altLang="zh-CN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=</a:t>
              </a:r>
              <a:r>
                <a:rPr lang="en-US" altLang="zh-CN" b="1" i="1" dirty="0" err="1">
                  <a:solidFill>
                    <a:srgbClr val="008080"/>
                  </a:solidFill>
                  <a:latin typeface="微软雅黑" panose="020B0503020204020204" pitchFamily="34" charset="-122"/>
                </a:rPr>
                <a:t>Fv</a:t>
              </a:r>
              <a:endParaRPr lang="zh-CN" altLang="en-US" b="1" i="1" dirty="0">
                <a:solidFill>
                  <a:srgbClr val="008080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928583" y="1038088"/>
            <a:ext cx="10279985" cy="40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在平直公路上匀速行驶的汽车，发动机的实际输出功率为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60kW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，速度为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30m/s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，则下列说法中错误的是（       ）     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汽车受到的牵引力是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2000N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汽车受到的阻力是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2000N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牵引力做功是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60000J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行驶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牵引力做功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6×10</a:t>
            </a:r>
            <a:r>
              <a:rPr lang="en-US" altLang="zh-CN" sz="2800" baseline="3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</a:p>
        </p:txBody>
      </p:sp>
      <p:pic>
        <p:nvPicPr>
          <p:cNvPr id="33795" name="Picture 8" descr="F:\图片素材\汽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22401" r="23013" b="10963"/>
          <a:stretch>
            <a:fillRect/>
          </a:stretch>
        </p:blipFill>
        <p:spPr bwMode="auto">
          <a:xfrm>
            <a:off x="8625388" y="2693368"/>
            <a:ext cx="3060700" cy="2256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581265" y="1844129"/>
            <a:ext cx="853017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755441" y="2383732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794685" y="3629727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436967" y="3037085"/>
            <a:ext cx="99060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77074" y="443094"/>
            <a:ext cx="4356735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故阻力与牵引力二力平衡</a:t>
            </a: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3052233" y="1050437"/>
            <a:ext cx="1584176" cy="736600"/>
          </a:xfrm>
          <a:prstGeom prst="ellipse">
            <a:avLst/>
          </a:prstGeom>
          <a:noFill/>
          <a:ln w="25400" cmpd="sng">
            <a:solidFill>
              <a:srgbClr val="00808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370730" y="3688562"/>
            <a:ext cx="1811867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未知）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064598" y="6049966"/>
            <a:ext cx="6019800" cy="5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 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800" i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 t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=60000W×10s=6×10</a:t>
            </a:r>
            <a:r>
              <a:rPr lang="en-US" altLang="zh-CN" sz="2800" baseline="300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710704" y="4275365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grpSp>
        <p:nvGrpSpPr>
          <p:cNvPr id="19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 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97075" y="4809490"/>
            <a:ext cx="5584190" cy="1158240"/>
            <a:chOff x="3145" y="7574"/>
            <a:chExt cx="8794" cy="1824"/>
          </a:xfrm>
        </p:grpSpPr>
        <p:grpSp>
          <p:nvGrpSpPr>
            <p:cNvPr id="17" name="组合 66586"/>
            <p:cNvGrpSpPr/>
            <p:nvPr/>
          </p:nvGrpSpPr>
          <p:grpSpPr bwMode="auto">
            <a:xfrm>
              <a:off x="4255" y="7601"/>
              <a:ext cx="1130" cy="1705"/>
              <a:chOff x="2082" y="2223"/>
              <a:chExt cx="339" cy="682"/>
            </a:xfrm>
          </p:grpSpPr>
          <p:sp>
            <p:nvSpPr>
              <p:cNvPr id="18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9" cy="0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" name="文本框 66577"/>
              <p:cNvSpPr txBox="1">
                <a:spLocks noChangeArrowheads="1"/>
              </p:cNvSpPr>
              <p:nvPr/>
            </p:nvSpPr>
            <p:spPr bwMode="auto">
              <a:xfrm>
                <a:off x="2152" y="2223"/>
                <a:ext cx="191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  <a:endParaRPr lang="zh-CN" altLang="en-US" sz="2800" i="1" baseline="-250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文本框 66578"/>
              <p:cNvSpPr txBox="1">
                <a:spLocks noChangeArrowheads="1"/>
              </p:cNvSpPr>
              <p:nvPr/>
            </p:nvSpPr>
            <p:spPr bwMode="auto">
              <a:xfrm>
                <a:off x="2143" y="2576"/>
                <a:ext cx="175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</a:t>
                </a:r>
                <a:endParaRPr lang="en-US" altLang="zh-CN" sz="2800" i="1" baseline="-250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直接连接符 66583"/>
            <p:cNvSpPr>
              <a:spLocks noChangeShapeType="1"/>
            </p:cNvSpPr>
            <p:nvPr/>
          </p:nvSpPr>
          <p:spPr bwMode="auto">
            <a:xfrm>
              <a:off x="6046" y="8476"/>
              <a:ext cx="3573" cy="0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zh-CN" altLang="en-US" sz="280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5242" y="8039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3145" y="8063"/>
              <a:ext cx="157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8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29" y="7574"/>
              <a:ext cx="237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8080"/>
                  </a:solidFill>
                  <a:uFillTx/>
                </a:rPr>
                <a:t>60000</a:t>
              </a:r>
              <a:r>
                <a:rPr lang="en-US" altLang="zh-CN" sz="2800">
                  <a:solidFill>
                    <a:srgbClr val="008080"/>
                  </a:solidFill>
                  <a:uFillTx/>
                </a:rPr>
                <a:t>W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10" y="8574"/>
              <a:ext cx="183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8080"/>
                  </a:solidFill>
                  <a:uFillTx/>
                </a:rPr>
                <a:t>30m/s</a:t>
              </a:r>
              <a:endParaRPr lang="en-US" altLang="zh-CN" sz="2800">
                <a:solidFill>
                  <a:srgbClr val="008080"/>
                </a:solidFill>
                <a:uFillTx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46" y="8065"/>
              <a:ext cx="229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80"/>
                  </a:solidFill>
                  <a:uFillTx/>
                </a:rPr>
                <a:t>=2000N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 bldLvl="0" animBg="1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4577"/>
          <p:cNvSpPr txBox="1">
            <a:spLocks noChangeArrowheads="1"/>
          </p:cNvSpPr>
          <p:nvPr/>
        </p:nvSpPr>
        <p:spPr bwMode="auto">
          <a:xfrm>
            <a:off x="983432" y="1412776"/>
            <a:ext cx="96647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为什么汽车上坡时，司机经常用换挡的方法减小速度？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83432" y="2636912"/>
            <a:ext cx="9721080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ts val="5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机车发动机的功率一般是一定的（保持不变），牵引力的大小和运动速度成反比。减少车辆的速度就会使车辆的牵引力增大；反之，增大车辆的速度就会使车辆的牵引力减小。</a:t>
            </a:r>
          </a:p>
        </p:txBody>
      </p:sp>
      <p:grpSp>
        <p:nvGrpSpPr>
          <p:cNvPr id="21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 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3">
            <a:extLst>
              <a:ext uri="{FF2B5EF4-FFF2-40B4-BE49-F238E27FC236}">
                <a16:creationId xmlns:a16="http://schemas.microsoft.com/office/drawing/2014/main" id="{52809455-35DE-4670-8FD3-ECAD03EA7EE6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F613EF73-1AAF-47DF-A90F-769295145AB8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AE42C87-ECBF-43DF-9FC2-B4D942DE56FA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8568A589-6BFE-4A2D-8DEB-C8CA0B9A9090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C079C08F-4B4F-4AE8-9874-0D8AD247C54E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EA3E2891-0249-4B57-A3C4-3663DF00257B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28571642-9C34-4BB7-8211-A7B413AB0DA9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414F3E4-E48D-4B0F-83EF-FECDE56B6BFD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83DAC000-BA5E-49BF-B442-A6B342928B9D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EC004478-B27C-47B5-9545-6E9A4EDDC868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8A71BB59-6F56-4EE4-B764-F9E600E702A2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A0144B8-D1A1-472C-8BC5-B0C6FD70CB13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00CC701-CE21-40B7-BF7C-E6FB1EB50EAF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BA08D527-4917-4BA3-9BB0-9BDDC1FDC44A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31A380EC-0858-4641-8E73-819391BE15F3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1F4224B5-45A6-4A6C-99C5-99F579839FEC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125B8F0-18FD-4FE7-B427-6A86EA90FBEC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07E65D00-B73D-46A2-8B1C-7DCBF93C8C11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C556ACBC-0CE0-43A8-91E0-50CF6C41AE6C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EB83033C-7CCD-4638-B19D-400EF781CC5C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7595ED7-27EB-4418-AEFE-70BF2B03B702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B97F6D3-6446-4A80-89D7-9C2E0F1A6D18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B49D2248-3FF0-4996-B570-E382495589B1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CA2325F-10CD-44ED-B7F7-65D2F69FE89F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B37E4F17-65B0-4D44-B041-0B8B595E6A78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2154F805-F376-4DAF-B65C-FDFAFEBBA4F3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EA1D921B-05FA-4DF7-9272-3037C101338F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E7F2657-A39B-4C06-907D-25F948735817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E55A7AB6-D9B2-4F21-BF54-C3E51B7E84C1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6F556ECB-A0A0-4540-98AB-AD8AA1125428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49D8CC48-DD17-4938-B18D-8059517D4BED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9FB66088-D6ED-4FAD-B8EE-31052FCD35C4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3D672263-94FB-42AD-BF7F-5F71EEA33E66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7F07C38-394E-4617-8BCD-081AC7164088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3B1E829A-6866-4B64-B333-1203CC0440F9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E345D9FF-D0BE-4E8E-9FD4-BEF326BBCA84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D7D26049-38F6-41B9-B262-FE0211A0CD67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195DC256-01C2-48CF-8F18-0E0CA308C870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4D019FD-0489-4E3E-931D-70C0E0C0C5C6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21F91CAB-A744-49B2-BE3E-36D2980794AD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D2007483-5ECA-46CC-9029-06ECD3F3D289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4EA1C14C-4494-4EC8-A53D-AB25340E7338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F4236C8-6339-4E8F-B7D8-F58D32FE3898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D7F1965B-4BB5-4058-8E17-C115F7B77C78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757ECF6E-DCDA-4378-AE44-D7DC1C0AC12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1E81D524-A9E6-4566-A6F7-B3BD63A2E678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03942C5-9CFB-4E0A-AA05-72448D88CB6E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C3B97C2-3D56-440D-801E-309F7A0B5D6B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F0CCF50C-6A6D-4B72-820A-7B0B3D75E9FA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B526B839-624E-4A94-A08D-A9B53AC8C450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89282FB0-A993-4B20-A20C-8C15B3A40D7D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AD7630EB-174D-4ED7-A6DD-947BAC477449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460B92F7-DBBD-4B5A-B095-17186E43966D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A3462789-EC3F-4956-ABB0-3A3F68A7B121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9660D1BE-C8C9-412F-B78C-104980925F09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1F7B76F7-850D-46C4-A7F3-58D8ED9A6566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F60B6C79-F3EE-4086-8841-750C1641C064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6918C074-7BBD-4A83-A150-7691630CC39D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4" t="25214" r="29341" b="32787"/>
          <a:stretch>
            <a:fillRect/>
          </a:stretch>
        </p:blipFill>
        <p:spPr>
          <a:xfrm>
            <a:off x="8365247" y="1495279"/>
            <a:ext cx="3519656" cy="4399571"/>
          </a:xfrm>
          <a:prstGeom prst="rect">
            <a:avLst/>
          </a:prstGeom>
        </p:spPr>
      </p:pic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184232" y="2132856"/>
            <a:ext cx="3354070" cy="2572307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观察对比：</a:t>
            </a:r>
            <a:endParaRPr lang="en-US" altLang="zh-CN" sz="2600" b="1" dirty="0">
              <a:solidFill>
                <a:srgbClr val="00808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他们爬相同的楼梯时，做功相等吗？做功的快慢一样吗？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174" name="ShockwaveFlash1" r:id="rId2" imgW="6553080" imgH="4824360"/>
        </mc:Choice>
        <mc:Fallback>
          <p:control name="ShockwaveFlash1" r:id="rId2" imgW="6553080" imgH="48243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55440" y="1196752"/>
                  <a:ext cx="6553200" cy="48240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grpSp>
        <p:nvGrpSpPr>
          <p:cNvPr id="4" name="组合 24"/>
          <p:cNvGrpSpPr/>
          <p:nvPr/>
        </p:nvGrpSpPr>
        <p:grpSpPr>
          <a:xfrm>
            <a:off x="2111014" y="2328459"/>
            <a:ext cx="695494" cy="2613247"/>
            <a:chOff x="1775520" y="2156166"/>
            <a:chExt cx="695494" cy="236458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75520" y="3417803"/>
              <a:ext cx="335494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48"/>
          <p:cNvGrpSpPr/>
          <p:nvPr/>
        </p:nvGrpSpPr>
        <p:grpSpPr>
          <a:xfrm>
            <a:off x="5344515" y="4290451"/>
            <a:ext cx="389283" cy="1030686"/>
            <a:chOff x="1775520" y="2156166"/>
            <a:chExt cx="695494" cy="236458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1"/>
          <p:cNvSpPr txBox="1">
            <a:spLocks noChangeArrowheads="1"/>
          </p:cNvSpPr>
          <p:nvPr/>
        </p:nvSpPr>
        <p:spPr bwMode="auto">
          <a:xfrm>
            <a:off x="1396306" y="3164371"/>
            <a:ext cx="586317" cy="1070619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功率</a:t>
            </a:r>
          </a:p>
        </p:txBody>
      </p:sp>
      <p:sp>
        <p:nvSpPr>
          <p:cNvPr id="40" name="文本框 2"/>
          <p:cNvSpPr txBox="1">
            <a:spLocks noChangeArrowheads="1"/>
          </p:cNvSpPr>
          <p:nvPr/>
        </p:nvSpPr>
        <p:spPr bwMode="auto">
          <a:xfrm>
            <a:off x="2857016" y="2071244"/>
            <a:ext cx="98219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功率</a:t>
            </a:r>
          </a:p>
        </p:txBody>
      </p:sp>
      <p:sp>
        <p:nvSpPr>
          <p:cNvPr id="41" name="文本框 4"/>
          <p:cNvSpPr txBox="1">
            <a:spLocks noChangeArrowheads="1"/>
          </p:cNvSpPr>
          <p:nvPr/>
        </p:nvSpPr>
        <p:spPr bwMode="auto">
          <a:xfrm>
            <a:off x="4808011" y="2071244"/>
            <a:ext cx="521168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功与做功所需时间之比叫做功率</a:t>
            </a:r>
          </a:p>
        </p:txBody>
      </p:sp>
      <p:sp>
        <p:nvSpPr>
          <p:cNvPr id="42" name="文本框 5"/>
          <p:cNvSpPr txBox="1">
            <a:spLocks noChangeArrowheads="1"/>
          </p:cNvSpPr>
          <p:nvPr/>
        </p:nvSpPr>
        <p:spPr bwMode="auto">
          <a:xfrm>
            <a:off x="2857016" y="3249141"/>
            <a:ext cx="16430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物理意义</a:t>
            </a:r>
          </a:p>
        </p:txBody>
      </p:sp>
      <p:sp>
        <p:nvSpPr>
          <p:cNvPr id="43" name="文本框 6"/>
          <p:cNvSpPr txBox="1">
            <a:spLocks noChangeArrowheads="1"/>
          </p:cNvSpPr>
          <p:nvPr/>
        </p:nvSpPr>
        <p:spPr bwMode="auto">
          <a:xfrm>
            <a:off x="5213276" y="3249141"/>
            <a:ext cx="44935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表示物体做功快慢的物理量</a:t>
            </a:r>
          </a:p>
        </p:txBody>
      </p:sp>
      <p:sp>
        <p:nvSpPr>
          <p:cNvPr id="44" name="文本框 7"/>
          <p:cNvSpPr txBox="1">
            <a:spLocks noChangeArrowheads="1"/>
          </p:cNvSpPr>
          <p:nvPr/>
        </p:nvSpPr>
        <p:spPr bwMode="auto">
          <a:xfrm>
            <a:off x="2819491" y="4535403"/>
            <a:ext cx="242984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功率的表达式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892294" y="3800879"/>
            <a:ext cx="1787882" cy="981607"/>
            <a:chOff x="5892294" y="3800879"/>
            <a:chExt cx="1787882" cy="981607"/>
          </a:xfrm>
        </p:grpSpPr>
        <p:sp>
          <p:nvSpPr>
            <p:cNvPr id="5" name="矩形 4"/>
            <p:cNvSpPr/>
            <p:nvPr/>
          </p:nvSpPr>
          <p:spPr>
            <a:xfrm>
              <a:off x="5921581" y="3800879"/>
              <a:ext cx="1758595" cy="9767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 bwMode="auto">
            <a:xfrm>
              <a:off x="5892294" y="3825881"/>
              <a:ext cx="1640417" cy="956605"/>
              <a:chOff x="4217" y="5440"/>
              <a:chExt cx="1939" cy="1507"/>
            </a:xfrm>
          </p:grpSpPr>
          <p:sp>
            <p:nvSpPr>
              <p:cNvPr id="54" name="文本框 1"/>
              <p:cNvSpPr txBox="1">
                <a:spLocks noChangeArrowheads="1"/>
              </p:cNvSpPr>
              <p:nvPr/>
            </p:nvSpPr>
            <p:spPr bwMode="auto">
              <a:xfrm>
                <a:off x="4217" y="5829"/>
                <a:ext cx="1075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  =</a:t>
                </a:r>
              </a:p>
            </p:txBody>
          </p:sp>
          <p:sp>
            <p:nvSpPr>
              <p:cNvPr id="59" name="文本框 3"/>
              <p:cNvSpPr txBox="1">
                <a:spLocks noChangeArrowheads="1"/>
              </p:cNvSpPr>
              <p:nvPr/>
            </p:nvSpPr>
            <p:spPr bwMode="auto">
              <a:xfrm>
                <a:off x="5387" y="5440"/>
                <a:ext cx="675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</a:p>
            </p:txBody>
          </p:sp>
          <p:sp>
            <p:nvSpPr>
              <p:cNvPr id="60" name="文本框 4"/>
              <p:cNvSpPr txBox="1">
                <a:spLocks noChangeArrowheads="1"/>
              </p:cNvSpPr>
              <p:nvPr/>
            </p:nvSpPr>
            <p:spPr bwMode="auto">
              <a:xfrm>
                <a:off x="5516" y="6123"/>
                <a:ext cx="445" cy="8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 flipH="1">
                <a:off x="5295" y="6160"/>
                <a:ext cx="861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1"/>
          <p:cNvSpPr txBox="1">
            <a:spLocks noChangeArrowheads="1"/>
          </p:cNvSpPr>
          <p:nvPr/>
        </p:nvSpPr>
        <p:spPr bwMode="auto">
          <a:xfrm>
            <a:off x="6003509" y="5054459"/>
            <a:ext cx="1316386" cy="523220"/>
          </a:xfrm>
          <a:prstGeom prst="rect">
            <a:avLst/>
          </a:prstGeom>
          <a:solidFill>
            <a:srgbClr val="F4B183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  =</a:t>
            </a:r>
            <a:r>
              <a:rPr lang="en-US" altLang="zh-CN" sz="28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Fv</a:t>
            </a:r>
            <a:endParaRPr lang="en-US" altLang="zh-CN" sz="28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左箭头 64"/>
          <p:cNvSpPr/>
          <p:nvPr/>
        </p:nvSpPr>
        <p:spPr>
          <a:xfrm flipH="1">
            <a:off x="4655840" y="3367082"/>
            <a:ext cx="480484" cy="287337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66" name="左箭头 65"/>
          <p:cNvSpPr/>
          <p:nvPr/>
        </p:nvSpPr>
        <p:spPr>
          <a:xfrm flipH="1">
            <a:off x="4079776" y="2184791"/>
            <a:ext cx="480484" cy="287338"/>
          </a:xfrm>
          <a:prstGeom prst="leftArrow">
            <a:avLst/>
          </a:prstGeom>
          <a:solidFill>
            <a:srgbClr val="F4B18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1"/>
          <p:cNvSpPr txBox="1">
            <a:spLocks noChangeArrowheads="1"/>
          </p:cNvSpPr>
          <p:nvPr/>
        </p:nvSpPr>
        <p:spPr bwMode="auto">
          <a:xfrm>
            <a:off x="801425" y="898208"/>
            <a:ext cx="1065720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判断下面说法是否正确，正确的打√，错误的打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）机器的功率越大，做功越多。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）做功越多的机器，功率就越大。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）做功的时间越少，功率就越大。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）机器的功率越大，做功越快。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）机器运行的速度越大，机械做功越多。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）功率小的机械做功可以比功率大的机械做功多。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）在动力 </a:t>
            </a:r>
            <a:r>
              <a:rPr lang="en-US" altLang="zh-CN" sz="2800" i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相同时，机械的速度越大，做功越快。</a:t>
            </a:r>
            <a:endParaRPr lang="en-US" altLang="zh-CN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614284" y="173672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0614284" y="378650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614284" y="241998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614284" y="310324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614284" y="446976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614284" y="515302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614284" y="5836286"/>
            <a:ext cx="992716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grpSp>
        <p:nvGrpSpPr>
          <p:cNvPr id="10" name="组合 14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1" name="组合 15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6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010140" y="184372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10140" y="594328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10140" y="252698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10140" y="321024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010140" y="389350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010140" y="457676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010140" y="5260023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    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/>
      <p:bldP spid="15" grpId="0"/>
      <p:bldP spid="1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1"/>
          <p:cNvSpPr txBox="1">
            <a:spLocks noChangeArrowheads="1"/>
          </p:cNvSpPr>
          <p:nvPr/>
        </p:nvSpPr>
        <p:spPr bwMode="auto">
          <a:xfrm>
            <a:off x="1066820" y="641896"/>
            <a:ext cx="10101468" cy="50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攀岩运动以其独有的登临高处的征服感吸引了众多爱好者。要测量两名运动员在攀岩时克服重力做功的功率大小，不需要测量的物理量是（       ）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运动员的质量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	         B.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攀岩的高度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攀岩所用的时间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	D.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运动员的身高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34987" y="1916832"/>
            <a:ext cx="839206" cy="77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47006" y="4215480"/>
            <a:ext cx="10004272" cy="14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攀岩是克服自身的重力做功，功等于运动员的重力和攀岩高度的乘积。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34607" y="5215160"/>
            <a:ext cx="4286373" cy="1181099"/>
            <a:chOff x="3634607" y="5215160"/>
            <a:chExt cx="4286373" cy="1181099"/>
          </a:xfrm>
        </p:grpSpPr>
        <p:grpSp>
          <p:nvGrpSpPr>
            <p:cNvPr id="11" name="组合 66586"/>
            <p:cNvGrpSpPr/>
            <p:nvPr/>
          </p:nvGrpSpPr>
          <p:grpSpPr bwMode="auto">
            <a:xfrm>
              <a:off x="4339580" y="5243735"/>
              <a:ext cx="723900" cy="1152524"/>
              <a:chOff x="2082" y="2267"/>
              <a:chExt cx="342" cy="726"/>
            </a:xfrm>
          </p:grpSpPr>
          <p:sp>
            <p:nvSpPr>
              <p:cNvPr id="12" name="直接连接符 66576"/>
              <p:cNvSpPr>
                <a:spLocks noChangeShapeType="1"/>
              </p:cNvSpPr>
              <p:nvPr/>
            </p:nvSpPr>
            <p:spPr bwMode="auto">
              <a:xfrm>
                <a:off x="2082" y="2666"/>
                <a:ext cx="34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" name="文本框 66577"/>
              <p:cNvSpPr txBox="1">
                <a:spLocks noChangeArrowheads="1"/>
              </p:cNvSpPr>
              <p:nvPr/>
            </p:nvSpPr>
            <p:spPr bwMode="auto">
              <a:xfrm>
                <a:off x="2120" y="2267"/>
                <a:ext cx="260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</a:p>
            </p:txBody>
          </p:sp>
          <p:sp>
            <p:nvSpPr>
              <p:cNvPr id="15" name="文本框 66578"/>
              <p:cNvSpPr txBox="1">
                <a:spLocks noChangeArrowheads="1"/>
              </p:cNvSpPr>
              <p:nvPr/>
            </p:nvSpPr>
            <p:spPr bwMode="auto">
              <a:xfrm>
                <a:off x="2148" y="2576"/>
                <a:ext cx="150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</p:grp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3634607" y="5459640"/>
              <a:ext cx="1000760" cy="662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grpSp>
          <p:nvGrpSpPr>
            <p:cNvPr id="3" name="组合 66586"/>
            <p:cNvGrpSpPr/>
            <p:nvPr/>
          </p:nvGrpSpPr>
          <p:grpSpPr bwMode="auto">
            <a:xfrm>
              <a:off x="5605980" y="5288185"/>
              <a:ext cx="723900" cy="1108074"/>
              <a:chOff x="2110" y="2295"/>
              <a:chExt cx="342" cy="698"/>
            </a:xfrm>
          </p:grpSpPr>
          <p:sp>
            <p:nvSpPr>
              <p:cNvPr id="4" name="直接连接符 66576"/>
              <p:cNvSpPr>
                <a:spLocks noChangeShapeType="1"/>
              </p:cNvSpPr>
              <p:nvPr/>
            </p:nvSpPr>
            <p:spPr bwMode="auto">
              <a:xfrm>
                <a:off x="2110" y="2666"/>
                <a:ext cx="34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66577"/>
              <p:cNvSpPr txBox="1">
                <a:spLocks noChangeArrowheads="1"/>
              </p:cNvSpPr>
              <p:nvPr/>
            </p:nvSpPr>
            <p:spPr bwMode="auto">
              <a:xfrm>
                <a:off x="2123" y="2295"/>
                <a:ext cx="318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Gh</a:t>
                </a:r>
                <a:endPara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6578"/>
              <p:cNvSpPr txBox="1">
                <a:spLocks noChangeArrowheads="1"/>
              </p:cNvSpPr>
              <p:nvPr/>
            </p:nvSpPr>
            <p:spPr bwMode="auto">
              <a:xfrm>
                <a:off x="2148" y="2576"/>
                <a:ext cx="150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5063267" y="5459858"/>
              <a:ext cx="543739" cy="662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6349142" y="5460493"/>
              <a:ext cx="543739" cy="662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grpSp>
          <p:nvGrpSpPr>
            <p:cNvPr id="9" name="组合 66586"/>
            <p:cNvGrpSpPr/>
            <p:nvPr/>
          </p:nvGrpSpPr>
          <p:grpSpPr bwMode="auto">
            <a:xfrm>
              <a:off x="6816080" y="5215160"/>
              <a:ext cx="1104900" cy="1181099"/>
              <a:chOff x="2061" y="2249"/>
              <a:chExt cx="522" cy="744"/>
            </a:xfrm>
          </p:grpSpPr>
          <p:sp>
            <p:nvSpPr>
              <p:cNvPr id="10" name="直接连接符 66576"/>
              <p:cNvSpPr>
                <a:spLocks noChangeShapeType="1"/>
              </p:cNvSpPr>
              <p:nvPr/>
            </p:nvSpPr>
            <p:spPr bwMode="auto">
              <a:xfrm>
                <a:off x="2061" y="2666"/>
                <a:ext cx="52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66577"/>
              <p:cNvSpPr txBox="1">
                <a:spLocks noChangeArrowheads="1"/>
              </p:cNvSpPr>
              <p:nvPr/>
            </p:nvSpPr>
            <p:spPr bwMode="auto">
              <a:xfrm>
                <a:off x="2117" y="2249"/>
                <a:ext cx="459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mgh</a:t>
                </a:r>
                <a:endPara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66578"/>
              <p:cNvSpPr txBox="1">
                <a:spLocks noChangeArrowheads="1"/>
              </p:cNvSpPr>
              <p:nvPr/>
            </p:nvSpPr>
            <p:spPr bwMode="auto">
              <a:xfrm>
                <a:off x="2269" y="2576"/>
                <a:ext cx="150" cy="4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064378" y="975402"/>
            <a:ext cx="10368677" cy="193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一台电动机用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 min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将一辆观光缆车运送到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 m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高的山顶，做功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1.2×10</a:t>
            </a:r>
            <a:r>
              <a:rPr lang="en-US" altLang="zh-CN" sz="2800" baseline="3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J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，它的功率是多少？一个质量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60 kg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的人，从山脚爬到山顶，大约需要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min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，这个人做功的功率大约是多少？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1584505" y="3522855"/>
            <a:ext cx="863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433955" y="3374390"/>
            <a:ext cx="9033510" cy="3293745"/>
            <a:chOff x="3833" y="5314"/>
            <a:chExt cx="14226" cy="5187"/>
          </a:xfrm>
        </p:grpSpPr>
        <p:grpSp>
          <p:nvGrpSpPr>
            <p:cNvPr id="2" name="组合 1"/>
            <p:cNvGrpSpPr/>
            <p:nvPr/>
          </p:nvGrpSpPr>
          <p:grpSpPr>
            <a:xfrm>
              <a:off x="3833" y="5314"/>
              <a:ext cx="9345" cy="1845"/>
              <a:chOff x="4397" y="6582"/>
              <a:chExt cx="9345" cy="1845"/>
            </a:xfrm>
          </p:grpSpPr>
          <p:grpSp>
            <p:nvGrpSpPr>
              <p:cNvPr id="17" name="组合 66586"/>
              <p:cNvGrpSpPr/>
              <p:nvPr/>
            </p:nvGrpSpPr>
            <p:grpSpPr bwMode="auto">
              <a:xfrm>
                <a:off x="5664" y="6598"/>
                <a:ext cx="1130" cy="1715"/>
                <a:chOff x="2015" y="2296"/>
                <a:chExt cx="339" cy="686"/>
              </a:xfrm>
            </p:grpSpPr>
            <p:sp>
              <p:nvSpPr>
                <p:cNvPr id="18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15" y="2686"/>
                  <a:ext cx="339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49" y="2296"/>
                  <a:ext cx="260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</a:t>
                  </a:r>
                  <a:endParaRPr lang="zh-CN" altLang="en-US" sz="2800" i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049" y="2565"/>
                  <a:ext cx="21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r>
                    <a:rPr lang="en-US" altLang="zh-CN" sz="2800" i="1" baseline="-250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</a:p>
              </p:txBody>
            </p:sp>
          </p:grpSp>
          <p:sp>
            <p:nvSpPr>
              <p:cNvPr id="27" name="直接连接符 66583"/>
              <p:cNvSpPr>
                <a:spLocks noChangeShapeType="1"/>
              </p:cNvSpPr>
              <p:nvPr/>
            </p:nvSpPr>
            <p:spPr bwMode="auto">
              <a:xfrm>
                <a:off x="7662" y="7520"/>
                <a:ext cx="357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6814" y="6854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29" name="文本框 28"/>
              <p:cNvSpPr txBox="1">
                <a:spLocks noChangeArrowheads="1"/>
              </p:cNvSpPr>
              <p:nvPr/>
            </p:nvSpPr>
            <p:spPr bwMode="auto">
              <a:xfrm>
                <a:off x="4397" y="6878"/>
                <a:ext cx="1576" cy="10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  <a:r>
                  <a:rPr lang="en-US" altLang="zh-CN" sz="2800" i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　　　　　　　　　　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117" y="6582"/>
                <a:ext cx="2767" cy="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1.2</a:t>
                </a:r>
                <a:r>
                  <a:rPr lang="zh-CN" altLang="en-US" sz="2800" dirty="0">
                    <a:solidFill>
                      <a:srgbClr val="FF0000"/>
                    </a:solidFill>
                    <a:uFillTx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10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uFillTx/>
                  </a:rPr>
                  <a:t>6</a:t>
                </a: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J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654" y="7389"/>
                <a:ext cx="1520" cy="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800">
                    <a:solidFill>
                      <a:srgbClr val="FF0000"/>
                    </a:solidFill>
                    <a:uFillTx/>
                  </a:rPr>
                  <a:t>120s</a:t>
                </a:r>
                <a:endParaRPr lang="en-US" altLang="zh-CN" sz="2800">
                  <a:solidFill>
                    <a:srgbClr val="FF0000"/>
                  </a:solidFill>
                  <a:uFillTx/>
                </a:endParaRPr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11354" y="6855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2078" y="6880"/>
                <a:ext cx="1664" cy="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800">
                    <a:solidFill>
                      <a:srgbClr val="FF0000"/>
                    </a:solidFill>
                    <a:uFillTx/>
                  </a:rPr>
                  <a:t>10</a:t>
                </a:r>
                <a:r>
                  <a:rPr lang="en-US" sz="2800" baseline="30000">
                    <a:solidFill>
                      <a:srgbClr val="FF0000"/>
                    </a:solidFill>
                    <a:uFillTx/>
                  </a:rPr>
                  <a:t>4</a:t>
                </a:r>
                <a:r>
                  <a:rPr lang="en-US" sz="2800">
                    <a:solidFill>
                      <a:srgbClr val="FF0000"/>
                    </a:solidFill>
                    <a:uFillTx/>
                  </a:rPr>
                  <a:t>W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0822" y="9313"/>
              <a:ext cx="2179" cy="1188"/>
              <a:chOff x="10822" y="9313"/>
              <a:chExt cx="2179" cy="1188"/>
            </a:xfrm>
          </p:grpSpPr>
          <p:sp>
            <p:nvSpPr>
              <p:cNvPr id="13" name="矩形 12"/>
              <p:cNvSpPr>
                <a:spLocks noChangeArrowheads="1"/>
              </p:cNvSpPr>
              <p:nvPr/>
            </p:nvSpPr>
            <p:spPr bwMode="auto">
              <a:xfrm>
                <a:off x="10822" y="9313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1546" y="9338"/>
                <a:ext cx="1455" cy="1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uFillTx/>
                  </a:rPr>
                  <a:t>98W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833" y="7069"/>
              <a:ext cx="14226" cy="1999"/>
              <a:chOff x="3833" y="7069"/>
              <a:chExt cx="14226" cy="1999"/>
            </a:xfrm>
          </p:grpSpPr>
          <p:grpSp>
            <p:nvGrpSpPr>
              <p:cNvPr id="4" name="组合 66586"/>
              <p:cNvGrpSpPr/>
              <p:nvPr/>
            </p:nvGrpSpPr>
            <p:grpSpPr bwMode="auto">
              <a:xfrm>
                <a:off x="5120" y="7270"/>
                <a:ext cx="1130" cy="1716"/>
                <a:chOff x="2021" y="2307"/>
                <a:chExt cx="339" cy="686"/>
              </a:xfrm>
            </p:grpSpPr>
            <p:sp>
              <p:nvSpPr>
                <p:cNvPr id="5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21" y="2693"/>
                  <a:ext cx="339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48" y="2307"/>
                  <a:ext cx="260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W</a:t>
                  </a:r>
                  <a:endParaRPr lang="zh-CN" altLang="en-US" sz="2800" i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059" y="2576"/>
                  <a:ext cx="21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r>
                    <a:rPr lang="en-US" altLang="zh-CN" sz="2800" i="1" baseline="-250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</p:grpSp>
          <p:sp>
            <p:nvSpPr>
              <p:cNvPr id="8" name="直接连接符 66583"/>
              <p:cNvSpPr>
                <a:spLocks noChangeShapeType="1"/>
              </p:cNvSpPr>
              <p:nvPr/>
            </p:nvSpPr>
            <p:spPr bwMode="auto">
              <a:xfrm>
                <a:off x="11543" y="8100"/>
                <a:ext cx="6516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>
                <a:spLocks noChangeArrowheads="1"/>
              </p:cNvSpPr>
              <p:nvPr/>
            </p:nvSpPr>
            <p:spPr bwMode="auto">
              <a:xfrm>
                <a:off x="6250" y="7495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sp>
            <p:nvSpPr>
              <p:cNvPr id="10" name="文本框 9"/>
              <p:cNvSpPr txBox="1">
                <a:spLocks noChangeArrowheads="1"/>
              </p:cNvSpPr>
              <p:nvPr/>
            </p:nvSpPr>
            <p:spPr bwMode="auto">
              <a:xfrm>
                <a:off x="3833" y="7519"/>
                <a:ext cx="1576" cy="10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  <a:r>
                  <a:rPr lang="en-US" altLang="zh-CN" sz="2800" i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　　　　　　　　　　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730" y="7069"/>
                <a:ext cx="6021" cy="1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60kg</a:t>
                </a:r>
                <a:r>
                  <a:rPr lang="zh-CN" altLang="en-US" sz="2800" dirty="0">
                    <a:solidFill>
                      <a:srgbClr val="FF0000"/>
                    </a:solidFill>
                    <a:uFillTx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9.8N/kg</a:t>
                </a:r>
                <a:r>
                  <a:rPr lang="zh-CN" altLang="en-US" sz="2800" dirty="0">
                    <a:solidFill>
                      <a:srgbClr val="FF0000"/>
                    </a:solidFill>
                    <a:uFillTx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uFillTx/>
                  </a:rPr>
                  <a:t>200m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3883" y="8030"/>
                <a:ext cx="1836" cy="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800">
                    <a:solidFill>
                      <a:srgbClr val="FF0000"/>
                    </a:solidFill>
                    <a:uFillTx/>
                  </a:rPr>
                  <a:t>1200s</a:t>
                </a:r>
                <a:endParaRPr lang="en-US" altLang="zh-CN" sz="2800">
                  <a:solidFill>
                    <a:srgbClr val="FF0000"/>
                  </a:solidFill>
                  <a:uFillTx/>
                </a:endParaRPr>
              </a:p>
            </p:txBody>
          </p:sp>
          <p:grpSp>
            <p:nvGrpSpPr>
              <p:cNvPr id="15" name="组合 66586"/>
              <p:cNvGrpSpPr/>
              <p:nvPr/>
            </p:nvGrpSpPr>
            <p:grpSpPr bwMode="auto">
              <a:xfrm>
                <a:off x="7073" y="7190"/>
                <a:ext cx="1130" cy="1821"/>
                <a:chOff x="2007" y="2275"/>
                <a:chExt cx="339" cy="728"/>
              </a:xfrm>
            </p:grpSpPr>
            <p:sp>
              <p:nvSpPr>
                <p:cNvPr id="16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07" y="2647"/>
                  <a:ext cx="339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23" y="2275"/>
                  <a:ext cx="318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 dirty="0" err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Gh</a:t>
                  </a:r>
                  <a:endParaRPr lang="zh-CN" altLang="en-US" sz="2800" i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057" y="2586"/>
                  <a:ext cx="21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r>
                    <a:rPr lang="en-US" altLang="zh-CN" sz="2800" i="1" baseline="-250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</p:grpSp>
          <p:sp>
            <p:nvSpPr>
              <p:cNvPr id="22" name="矩形 21"/>
              <p:cNvSpPr>
                <a:spLocks noChangeArrowheads="1"/>
              </p:cNvSpPr>
              <p:nvPr/>
            </p:nvSpPr>
            <p:spPr bwMode="auto">
              <a:xfrm>
                <a:off x="8204" y="7495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  <p:grpSp>
            <p:nvGrpSpPr>
              <p:cNvPr id="23" name="组合 66586"/>
              <p:cNvGrpSpPr/>
              <p:nvPr/>
            </p:nvGrpSpPr>
            <p:grpSpPr bwMode="auto">
              <a:xfrm>
                <a:off x="9052" y="7157"/>
                <a:ext cx="1629" cy="1828"/>
                <a:chOff x="2015" y="2262"/>
                <a:chExt cx="489" cy="731"/>
              </a:xfrm>
            </p:grpSpPr>
            <p:sp>
              <p:nvSpPr>
                <p:cNvPr id="24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15" y="2666"/>
                  <a:ext cx="472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endPara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045" y="2262"/>
                  <a:ext cx="459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mgh</a:t>
                  </a:r>
                  <a:endParaRPr lang="zh-CN" altLang="en-US" sz="2800" i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146" y="2576"/>
                  <a:ext cx="21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0"/>
                    </a:spcBef>
                  </a:pPr>
                  <a:r>
                    <a:rPr lang="en-US" altLang="zh-CN" sz="2800" i="1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</a:t>
                  </a:r>
                  <a:r>
                    <a:rPr lang="en-US" altLang="zh-CN" sz="2800" i="1" baseline="-2500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</a:p>
              </p:txBody>
            </p:sp>
          </p:grp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10790" y="7496"/>
                <a:ext cx="856" cy="11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8" name="图片 7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9" name="图片 8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0" name="图片 9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23" name="图片 22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35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8" name="圆角矩形 37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CA50A9A4-3199-43CF-8161-DD51DF85F9D7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7722A1FC-385C-4B01-8EE7-D6CC22EC307F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289D4C27-E215-4735-BC55-3E76BD4D610A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B1F7C971-787C-4F2D-BF35-959B8B9DB1D6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8AE74B91-4D52-4842-9823-031A8739BF6F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A399A96A-340E-49B1-B2CB-42C5169B5266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3836F60A-8497-48D2-B822-78CB07F7B208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D33426E-05E3-485C-A3B1-55621B8CCABC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C1F72673-1961-4A57-916C-B41196B54DA5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85A8CC8A-0686-4093-93B3-A493822258C0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2A1BE67-C1DE-417B-B7E1-8BA96A35B975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F8784EFF-2ECD-4265-B3E3-A437F19BA7ED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B1F2302-3104-471C-A4E1-5CA77DCEF121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5774BE47-287C-4532-BAE2-004CBCD6E6BB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9AA2C41D-39A3-45BF-8684-9BF50BE449FF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78A7033-9F8F-4706-AE46-BE46CA0FEBB5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D95356AB-3D2C-449B-8520-C3CC4C2045CD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16AF0FA-7656-4A6C-AC55-959A730E6591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309113F2-7F43-430B-9B2F-EA861E0C5DC8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16D7251-0143-496A-8DBF-60E8D7D32AA3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55A780D-2115-4B8A-9FF9-87843F480E3B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F9A4E7CC-2644-4384-8340-6C0DF6131EF9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55E954E1-9C0D-4F10-869F-5CB1B945E56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6109A8A-C765-4783-8BF4-DFE67A6DDDA0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4C09D0C-AD73-490A-9ACE-7B2C288246AA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BCDA17E5-5616-4FC3-AFD2-ED935F1656D9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FC32A365-6A68-4598-80F3-BE351B4B5B5A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A363328A-2F83-4173-8C3A-3D08E993835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EBBB378C-9B6A-4FF1-8117-54842E46425C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23B245A8-E51C-49A5-B712-D9CBE083B3F4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2F94ED7F-B7CC-44B6-AD9B-22526BE77407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30CDDFC-B29D-4FAF-9D2E-FE32352D9CC0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92B90948-D8FD-4D99-AFB8-B183026FD7B3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E4B02120-81D9-47F7-A784-7E16227AEEEF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60B97682-FE36-40E3-94F6-49F276E8092F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B575BED-4572-492C-8E90-3B525D3C4062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D7B66A4A-DC8E-475F-ABFB-885C80ECD61D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99E2308E-206A-433D-9F13-6CC381E00419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65961B52-527F-41E0-909B-1BD319BD6BAE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BE3AD32-623B-4507-9CB7-42F72117213B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E85F75E4-154C-4055-9BA1-C10A2179E7D2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A9D92AED-500E-4DBE-AB83-5A088CCF19B2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C644594-DAF0-4D2F-BB97-7B96FE3B0CA1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7EB2E6B4-FEF7-40D5-A054-86012256FCE6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445BC71-F800-408B-A303-AB271B34DF56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9D2667C5-EE71-4557-9326-21AA213F1ED2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57FC4C59-F5DC-4042-90CC-AE78FBCEDABF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7ABC45ED-8FBA-4297-94EC-12873FDA828F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91DDAF6B-A96B-4B1B-AE75-628E3BC4A3D6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D2C6FF9D-36AB-4677-ABD9-B42544F5788A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0A5B3131-1D7B-441C-A855-49425B541DA9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43195E65-44CF-4DFB-9E2D-FD803E699A61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60E0F3EA-E868-444F-8FBA-9E145B3F98D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643AB687-107C-4D29-A59D-49B1571F27A7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46052C2B-4743-41AC-AA33-D867930A9AE3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3A92F20B-D788-4799-AF41-51C33F8047C6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262BFD3-744C-429F-8079-AADD787BE484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90F4B136-8CA0-4B6E-A95C-95AC5FEFB98B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50" y="960884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287" y="1806659"/>
            <a:ext cx="10228047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3">
            <a:extLst>
              <a:ext uri="{FF2B5EF4-FFF2-40B4-BE49-F238E27FC236}">
                <a16:creationId xmlns:a16="http://schemas.microsoft.com/office/drawing/2014/main" id="{9F9D043F-0617-4797-838C-17D7889F0CCD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3902332-6E04-4902-B1B1-D67A9255E272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10EF6C19-1467-4853-9071-4E70D4BBEDB9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54631AE-CC06-4457-8352-BBA7C9E5DE3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90A3DAE-1532-44A2-9DAA-EAEDE4910810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421458CB-F6B2-4C8C-B4E1-B49E3806ECA5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76898CEF-BE56-4585-BCF1-AF34D6777EA7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3F7D6E8A-8874-41A8-8D20-A4F25BF7EA75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9765AB-DE62-40EC-881F-DCA37312846A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762241D-3A62-401A-B329-AF237F8B8B1A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097BC10E-E5F1-43EE-9C33-22278A78518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2472E27A-42AD-4D1E-8C76-C7B017269DCF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5ACDE36D-64C0-4D2A-A0CD-1677F2C645F9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25DF5F3-1872-48AE-A0FF-82064FEB8243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3D7909EC-9196-4120-A056-E1BC2833BB5B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B148DA2E-5D74-4E67-8771-C08924CE180A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2CD365CC-CD4B-4B1C-87CC-F26D7C5DB951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5E94160C-D7B1-4CA9-9802-B2570E156B2F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98AAFDDD-02DC-4817-AD07-35E80F18E285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6306243-680F-4BB5-85DE-BB175BD58BA9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64A6D464-38D1-4A92-AD51-9113514605B8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C03876D7-8F12-48EB-8D2F-30016463BEEE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2340F6AC-F789-493E-8528-7B80680DAC6E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49B03E77-8EAC-4B5D-8136-81E7B84B6F1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4FA7900C-4E7A-481F-8909-5152675B721E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660374C4-6D68-4496-9635-5AD6C60D6D26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23F4A69E-B0E4-489B-859F-263572A199F6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2A4247B-405B-44E2-A0E9-2BA8B21AACC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8CBEF9AE-7E60-4BE6-B932-A5FDBB44CCA4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58667600-A45A-4C34-9B16-203C49177730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AEEB6-6293-4D13-B2FE-F0C0FA417468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0DF5A836-564B-4EA3-8F3E-C1EBF2941C4A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5CB343BB-737E-4CD7-8153-148E0942F066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F39E5127-BA95-4ED2-B364-0966D6B8740C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BC9800E4-D71F-4EAC-AEF9-3A0F37BDECFB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2FF8C4D1-2C64-474D-9D27-9BEB895A4B5B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D84307C0-894F-4E1B-B89F-9CAC92CF3AF4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C1C2625A-A85D-4F7E-94D4-BAA3B121160A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D061CA5F-0BD3-4AD2-A588-B540FDC43D47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F5E37185-1D9A-4A2B-92A8-7942E39C6396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15B73274-04D2-41A0-93E4-1708CF6DA881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2D9546B5-1272-45AC-B020-C2CBCCFF71EE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512E0E39-2FA7-4F71-A871-0CE33B257274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E8DA571F-8680-48CF-BA18-7EB4A854B9A2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6F3AA7CB-5712-45A6-A70B-CCD802D227A0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C3BCE227-58FE-4924-BFCA-3714FE16402F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67333628-5C50-4E61-921E-483C30356B01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66E965A-C067-4FB6-A4D3-7F91AFBAADE2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AB035FAB-EF07-4E17-A01B-7EA85CC3FE4D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EA4E087C-9440-41AE-BFEE-E3BC773B1BD4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B52E59C6-2A2F-491D-B0BA-C4941365EAB8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A2F968BA-4A5A-4B21-B6B5-66BB56C416C9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4" name="Freeform 23">
            <a:extLst>
              <a:ext uri="{FF2B5EF4-FFF2-40B4-BE49-F238E27FC236}">
                <a16:creationId xmlns:a16="http://schemas.microsoft.com/office/drawing/2014/main" id="{351F81CC-21AB-46D8-B635-4E6F0D2D976F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5" name="Freeform 23">
            <a:extLst>
              <a:ext uri="{FF2B5EF4-FFF2-40B4-BE49-F238E27FC236}">
                <a16:creationId xmlns:a16="http://schemas.microsoft.com/office/drawing/2014/main" id="{68E95F5F-4CDA-47B2-9260-6374E773BFD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Freeform 23">
            <a:extLst>
              <a:ext uri="{FF2B5EF4-FFF2-40B4-BE49-F238E27FC236}">
                <a16:creationId xmlns:a16="http://schemas.microsoft.com/office/drawing/2014/main" id="{AE60E49D-76B4-45B6-B219-322AE9E0154C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7" name="Freeform 23">
            <a:extLst>
              <a:ext uri="{FF2B5EF4-FFF2-40B4-BE49-F238E27FC236}">
                <a16:creationId xmlns:a16="http://schemas.microsoft.com/office/drawing/2014/main" id="{756E936E-816F-4D4A-876E-B65E34CD7B2E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3">
            <a:extLst>
              <a:ext uri="{FF2B5EF4-FFF2-40B4-BE49-F238E27FC236}">
                <a16:creationId xmlns:a16="http://schemas.microsoft.com/office/drawing/2014/main" id="{0EF9E197-2FB2-45A8-A2B2-9F198AD46588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3">
            <a:extLst>
              <a:ext uri="{FF2B5EF4-FFF2-40B4-BE49-F238E27FC236}">
                <a16:creationId xmlns:a16="http://schemas.microsoft.com/office/drawing/2014/main" id="{A0EF5545-0338-4226-99A5-BBF55568AF74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1925886" y="2551014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掌握功率的定义式、推导式及单位。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14"/>
          <p:cNvGrpSpPr/>
          <p:nvPr/>
        </p:nvGrpSpPr>
        <p:grpSpPr>
          <a:xfrm>
            <a:off x="1919536" y="1412776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知道功率的概念及物理意义。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7" name="组合 9"/>
          <p:cNvGrpSpPr/>
          <p:nvPr/>
        </p:nvGrpSpPr>
        <p:grpSpPr>
          <a:xfrm>
            <a:off x="1893855" y="3645449"/>
            <a:ext cx="8377238" cy="679450"/>
            <a:chOff x="2111375" y="3579813"/>
            <a:chExt cx="8377238" cy="679450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会用功率公式进行简单计算。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03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9"/>
          <p:cNvGrpSpPr/>
          <p:nvPr/>
        </p:nvGrpSpPr>
        <p:grpSpPr>
          <a:xfrm>
            <a:off x="1893855" y="4725569"/>
            <a:ext cx="8377238" cy="679450"/>
            <a:chOff x="2111375" y="3579813"/>
            <a:chExt cx="8377238" cy="679450"/>
          </a:xfrm>
        </p:grpSpPr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了解功率在实际生活中的应用。</a:t>
              </a:r>
            </a:p>
          </p:txBody>
        </p:sp>
        <p:grpSp>
          <p:nvGrpSpPr>
            <p:cNvPr id="26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文本框 11"/>
              <p:cNvSpPr txBox="1">
                <a:spLocks noChangeArrowheads="1"/>
              </p:cNvSpPr>
              <p:nvPr/>
            </p:nvSpPr>
            <p:spPr bwMode="auto">
              <a:xfrm>
                <a:off x="7044576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04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怎样比较做功快慢</a:t>
              </a: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051818" y="5789598"/>
            <a:ext cx="98278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  <a:r>
              <a:rPr lang="en-US" altLang="zh-CN" sz="3200" i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3200" baseline="-25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r>
              <a:rPr lang="en-US" altLang="zh-CN" sz="32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i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3200" baseline="-25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r>
              <a:rPr lang="zh-CN" altLang="en-US" sz="32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时，用时间短的则做功快；</a:t>
            </a:r>
            <a:endParaRPr lang="zh-CN" altLang="en-US" sz="3200" baseline="-25000" dirty="0"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圆角矩形 5"/>
          <p:cNvSpPr>
            <a:spLocks noChangeArrowheads="1"/>
          </p:cNvSpPr>
          <p:nvPr/>
        </p:nvSpPr>
        <p:spPr bwMode="auto">
          <a:xfrm>
            <a:off x="791265" y="1258336"/>
            <a:ext cx="10586402" cy="863600"/>
          </a:xfrm>
          <a:prstGeom prst="roundRect">
            <a:avLst>
              <a:gd name="adj" fmla="val 9975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蛋蛋和球球用铁锹挖土，蛋蛋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600J,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600J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问哪位同学做功比较多，哪位同学做功比较快？为什么？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9776" y="2865080"/>
            <a:ext cx="3662045" cy="1246259"/>
          </a:xfrm>
          <a:prstGeom prst="roundRect">
            <a:avLst/>
          </a:prstGeom>
          <a:noFill/>
          <a:ln w="12700" cmpd="sng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做一样多的功，所用时间不同。</a:t>
            </a:r>
          </a:p>
        </p:txBody>
      </p:sp>
      <p:pic>
        <p:nvPicPr>
          <p:cNvPr id="20" name="图片 19" descr="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66" y="2572437"/>
            <a:ext cx="10058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218" grpId="0" bldLvl="0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5"/>
          <p:cNvSpPr>
            <a:spLocks noChangeArrowheads="1"/>
          </p:cNvSpPr>
          <p:nvPr/>
        </p:nvSpPr>
        <p:spPr bwMode="auto">
          <a:xfrm>
            <a:off x="791265" y="1258336"/>
            <a:ext cx="10586402" cy="863600"/>
          </a:xfrm>
          <a:prstGeom prst="roundRect">
            <a:avLst>
              <a:gd name="adj" fmla="val 9975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蛋蛋和球球用铁锹挖土，蛋蛋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200J,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600J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问哪位同学做功比较多，哪位同学做功比较快？为什么？</a:t>
            </a:r>
          </a:p>
        </p:txBody>
      </p:sp>
      <p:pic>
        <p:nvPicPr>
          <p:cNvPr id="14" name="图片 13" descr="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66" y="2572437"/>
            <a:ext cx="10058400" cy="2781300"/>
          </a:xfrm>
          <a:prstGeom prst="rect">
            <a:avLst/>
          </a:prstGeom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055266" y="5749436"/>
            <a:ext cx="85813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  <a:r>
              <a:rPr lang="en-US" altLang="zh-CN" sz="32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32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32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时，做功多的则做功快。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7768" y="2780928"/>
            <a:ext cx="2996213" cy="11978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在相同的时间内，做功多少不一样。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27" grpId="0"/>
      <p:bldP spid="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66" y="2572437"/>
            <a:ext cx="10058400" cy="27813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27448" y="5711924"/>
            <a:ext cx="75857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方法三：</a:t>
            </a:r>
            <a:r>
              <a:rPr lang="zh-CN" altLang="en-US" sz="32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比较单位时间内做功的多少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4295800" y="2924944"/>
            <a:ext cx="2304256" cy="1184089"/>
          </a:xfrm>
          <a:prstGeom prst="roundRect">
            <a:avLst>
              <a:gd name="adj" fmla="val 8579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时间和做功都不相同</a:t>
            </a:r>
          </a:p>
        </p:txBody>
      </p:sp>
      <p:sp>
        <p:nvSpPr>
          <p:cNvPr id="12" name="圆角矩形 5"/>
          <p:cNvSpPr>
            <a:spLocks noChangeArrowheads="1"/>
          </p:cNvSpPr>
          <p:nvPr/>
        </p:nvSpPr>
        <p:spPr bwMode="auto">
          <a:xfrm>
            <a:off x="791265" y="1258336"/>
            <a:ext cx="10586402" cy="863600"/>
          </a:xfrm>
          <a:prstGeom prst="roundRect">
            <a:avLst>
              <a:gd name="adj" fmla="val 9975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蛋蛋和球球用铁锹挖土，蛋蛋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600J,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球球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300J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问哪位同学做功比较多，哪位同学做功比较快？为什么？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bldLvl="0"/>
      <p:bldP spid="1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8385" y="1035050"/>
            <a:ext cx="10368175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甲、乙、丙三位同学分别搬砖到二楼，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每块砖物重为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N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，楼高为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m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他们搬砖的数量和所用的时间如下表：</a:t>
            </a:r>
          </a:p>
        </p:txBody>
      </p:sp>
      <p:graphicFrame>
        <p:nvGraphicFramePr>
          <p:cNvPr id="46116" name="表格 46115"/>
          <p:cNvGraphicFramePr/>
          <p:nvPr>
            <p:custDataLst>
              <p:tags r:id="rId1"/>
            </p:custDataLst>
          </p:nvPr>
        </p:nvGraphicFramePr>
        <p:xfrm>
          <a:off x="1507892" y="2387020"/>
          <a:ext cx="8904725" cy="2380615"/>
        </p:xfrm>
        <a:graphic>
          <a:graphicData uri="http://schemas.openxmlformats.org/drawingml/2006/table">
            <a:tbl>
              <a:tblPr/>
              <a:tblGrid>
                <a:gridCol w="235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85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甲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乙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丙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2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砖数（块）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做功（</a:t>
                      </a: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J</a:t>
                      </a: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时间（</a:t>
                      </a: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min</a:t>
                      </a: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11" name="矩形 46110"/>
          <p:cNvSpPr>
            <a:spLocks noChangeArrowheads="1"/>
          </p:cNvSpPr>
          <p:nvPr/>
        </p:nvSpPr>
        <p:spPr bwMode="auto">
          <a:xfrm>
            <a:off x="4452969" y="3563937"/>
            <a:ext cx="8483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</a:p>
        </p:txBody>
      </p:sp>
      <p:sp>
        <p:nvSpPr>
          <p:cNvPr id="46112" name="矩形 46111"/>
          <p:cNvSpPr>
            <a:spLocks noChangeArrowheads="1"/>
          </p:cNvSpPr>
          <p:nvPr/>
        </p:nvSpPr>
        <p:spPr bwMode="auto">
          <a:xfrm>
            <a:off x="8870857" y="3563937"/>
            <a:ext cx="8483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</a:p>
        </p:txBody>
      </p:sp>
      <p:sp>
        <p:nvSpPr>
          <p:cNvPr id="46113" name="矩形 46112"/>
          <p:cNvSpPr>
            <a:spLocks noChangeArrowheads="1"/>
          </p:cNvSpPr>
          <p:nvPr/>
        </p:nvSpPr>
        <p:spPr bwMode="auto">
          <a:xfrm>
            <a:off x="6592001" y="3563937"/>
            <a:ext cx="8483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3155" y="5179430"/>
            <a:ext cx="2880995" cy="1251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应选取同一标准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进行比较</a:t>
            </a:r>
          </a:p>
        </p:txBody>
      </p:sp>
      <p:grpSp>
        <p:nvGrpSpPr>
          <p:cNvPr id="11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46110" name="圆角矩形 5"/>
          <p:cNvSpPr>
            <a:spLocks noChangeArrowheads="1"/>
          </p:cNvSpPr>
          <p:nvPr/>
        </p:nvSpPr>
        <p:spPr bwMode="auto">
          <a:xfrm>
            <a:off x="3188335" y="5085184"/>
            <a:ext cx="5544820" cy="576580"/>
          </a:xfrm>
          <a:prstGeom prst="rect">
            <a:avLst/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甲、乙、丙做功分别是多少？</a:t>
            </a:r>
          </a:p>
        </p:txBody>
      </p:sp>
      <p:sp>
        <p:nvSpPr>
          <p:cNvPr id="46114" name="圆角矩形 5"/>
          <p:cNvSpPr>
            <a:spLocks noChangeArrowheads="1"/>
          </p:cNvSpPr>
          <p:nvPr/>
        </p:nvSpPr>
        <p:spPr bwMode="auto">
          <a:xfrm>
            <a:off x="2820670" y="5805264"/>
            <a:ext cx="6280150" cy="504825"/>
          </a:xfrm>
          <a:prstGeom prst="rect">
            <a:avLst/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甲、乙、丙做功谁最快？谁最慢？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1" grpId="0"/>
      <p:bldP spid="46112" grpId="0"/>
      <p:bldP spid="46113" grpId="0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1" name="表格 47150"/>
          <p:cNvGraphicFramePr/>
          <p:nvPr>
            <p:custDataLst>
              <p:tags r:id="rId1"/>
            </p:custDataLst>
          </p:nvPr>
        </p:nvGraphicFramePr>
        <p:xfrm>
          <a:off x="1117177" y="2208214"/>
          <a:ext cx="9889595" cy="4276852"/>
        </p:xfrm>
        <a:graphic>
          <a:graphicData uri="http://schemas.openxmlformats.org/drawingml/2006/table">
            <a:tbl>
              <a:tblPr/>
              <a:tblGrid>
                <a:gridCol w="376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78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甲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乙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丙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砖数（块）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8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做功（</a:t>
                      </a: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J</a:t>
                      </a: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98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400" b="0" spc="1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时间（</a:t>
                      </a:r>
                      <a:r>
                        <a:rPr lang="en-US" altLang="zh-CN" sz="2400" b="0" spc="1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min</a:t>
                      </a:r>
                      <a:r>
                        <a:rPr lang="zh-CN" altLang="en-US" sz="2400" b="0" spc="1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8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b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121920" marR="121920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9" name="矩形 47140"/>
          <p:cNvSpPr>
            <a:spLocks noChangeArrowheads="1"/>
          </p:cNvSpPr>
          <p:nvPr/>
        </p:nvSpPr>
        <p:spPr bwMode="auto">
          <a:xfrm>
            <a:off x="5519941" y="3980562"/>
            <a:ext cx="11472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</a:p>
        </p:txBody>
      </p:sp>
      <p:sp>
        <p:nvSpPr>
          <p:cNvPr id="11300" name="矩形 47141"/>
          <p:cNvSpPr>
            <a:spLocks noChangeArrowheads="1"/>
          </p:cNvSpPr>
          <p:nvPr/>
        </p:nvSpPr>
        <p:spPr bwMode="auto">
          <a:xfrm>
            <a:off x="9638222" y="3980562"/>
            <a:ext cx="8483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</a:p>
        </p:txBody>
      </p:sp>
      <p:sp>
        <p:nvSpPr>
          <p:cNvPr id="11301" name="矩形 47142"/>
          <p:cNvSpPr>
            <a:spLocks noChangeArrowheads="1"/>
          </p:cNvSpPr>
          <p:nvPr/>
        </p:nvSpPr>
        <p:spPr bwMode="auto">
          <a:xfrm>
            <a:off x="7601296" y="3980562"/>
            <a:ext cx="8483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</a:p>
        </p:txBody>
      </p:sp>
      <p:sp>
        <p:nvSpPr>
          <p:cNvPr id="47145" name="矩形 47144"/>
          <p:cNvSpPr>
            <a:spLocks noChangeArrowheads="1"/>
          </p:cNvSpPr>
          <p:nvPr/>
        </p:nvSpPr>
        <p:spPr bwMode="auto">
          <a:xfrm>
            <a:off x="5643637" y="5778867"/>
            <a:ext cx="9609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</a:p>
        </p:txBody>
      </p:sp>
      <p:sp>
        <p:nvSpPr>
          <p:cNvPr id="47146" name="矩形 47145"/>
          <p:cNvSpPr>
            <a:spLocks noChangeArrowheads="1"/>
          </p:cNvSpPr>
          <p:nvPr/>
        </p:nvSpPr>
        <p:spPr bwMode="auto">
          <a:xfrm>
            <a:off x="7699484" y="5778867"/>
            <a:ext cx="9122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</a:p>
        </p:txBody>
      </p:sp>
      <p:sp>
        <p:nvSpPr>
          <p:cNvPr id="47147" name="矩形 47146"/>
          <p:cNvSpPr>
            <a:spLocks noChangeArrowheads="1"/>
          </p:cNvSpPr>
          <p:nvPr/>
        </p:nvSpPr>
        <p:spPr bwMode="auto">
          <a:xfrm>
            <a:off x="9533210" y="5778867"/>
            <a:ext cx="10583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2776" y="468313"/>
            <a:ext cx="4419600" cy="607695"/>
          </a:xfrm>
          <a:custGeom>
            <a:avLst/>
            <a:gdLst>
              <a:gd name="connsiteX0" fmla="*/ 0 w 6960"/>
              <a:gd name="connsiteY0" fmla="*/ 0 h 957"/>
              <a:gd name="connsiteX1" fmla="*/ 6932 w 6960"/>
              <a:gd name="connsiteY1" fmla="*/ 0 h 957"/>
              <a:gd name="connsiteX2" fmla="*/ 6727 w 6960"/>
              <a:gd name="connsiteY2" fmla="*/ 240 h 957"/>
              <a:gd name="connsiteX3" fmla="*/ 6960 w 6960"/>
              <a:gd name="connsiteY3" fmla="*/ 465 h 957"/>
              <a:gd name="connsiteX4" fmla="*/ 6742 w 6960"/>
              <a:gd name="connsiteY4" fmla="*/ 683 h 957"/>
              <a:gd name="connsiteX5" fmla="*/ 6932 w 6960"/>
              <a:gd name="connsiteY5" fmla="*/ 957 h 957"/>
              <a:gd name="connsiteX6" fmla="*/ 0 w 6960"/>
              <a:gd name="connsiteY6" fmla="*/ 957 h 957"/>
              <a:gd name="connsiteX7" fmla="*/ 264 w 6960"/>
              <a:gd name="connsiteY7" fmla="*/ 653 h 957"/>
              <a:gd name="connsiteX8" fmla="*/ 9 w 6960"/>
              <a:gd name="connsiteY8" fmla="*/ 458 h 957"/>
              <a:gd name="connsiteX9" fmla="*/ 241 w 6960"/>
              <a:gd name="connsiteY9" fmla="*/ 225 h 957"/>
              <a:gd name="connsiteX10" fmla="*/ 0 w 6960"/>
              <a:gd name="connsiteY10" fmla="*/ 0 h 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0" h="957">
                <a:moveTo>
                  <a:pt x="0" y="0"/>
                </a:moveTo>
                <a:lnTo>
                  <a:pt x="6932" y="0"/>
                </a:lnTo>
                <a:lnTo>
                  <a:pt x="6727" y="240"/>
                </a:lnTo>
                <a:lnTo>
                  <a:pt x="6960" y="465"/>
                </a:lnTo>
                <a:lnTo>
                  <a:pt x="6742" y="683"/>
                </a:lnTo>
                <a:lnTo>
                  <a:pt x="6932" y="957"/>
                </a:lnTo>
                <a:lnTo>
                  <a:pt x="0" y="957"/>
                </a:lnTo>
                <a:lnTo>
                  <a:pt x="264" y="653"/>
                </a:lnTo>
                <a:lnTo>
                  <a:pt x="9" y="458"/>
                </a:lnTo>
                <a:lnTo>
                  <a:pt x="241" y="225"/>
                </a:lnTo>
                <a:lnTo>
                  <a:pt x="0" y="0"/>
                </a:lnTo>
                <a:close/>
              </a:path>
            </a:pathLst>
          </a:custGeom>
          <a:solidFill>
            <a:srgbClr val="FFC71D">
              <a:alpha val="49000"/>
            </a:srgbClr>
          </a:solidFill>
          <a:ln>
            <a:noFill/>
          </a:ln>
          <a:effectLst>
            <a:outerShdw blurRad="50800" dist="381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选取时间为标准进行比较</a:t>
            </a: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8760296" y="1135205"/>
            <a:ext cx="1942770" cy="1056649"/>
            <a:chOff x="7916" y="1006"/>
            <a:chExt cx="2295" cy="1663"/>
          </a:xfrm>
        </p:grpSpPr>
        <p:sp>
          <p:nvSpPr>
            <p:cNvPr id="11315" name="文本框 1"/>
            <p:cNvSpPr txBox="1">
              <a:spLocks noChangeArrowheads="1"/>
            </p:cNvSpPr>
            <p:nvPr/>
          </p:nvSpPr>
          <p:spPr bwMode="auto">
            <a:xfrm>
              <a:off x="7976" y="1006"/>
              <a:ext cx="2235" cy="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所做的功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7916" y="1827"/>
              <a:ext cx="225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7" name="文本框 3"/>
            <p:cNvSpPr txBox="1">
              <a:spLocks noChangeArrowheads="1"/>
            </p:cNvSpPr>
            <p:nvPr/>
          </p:nvSpPr>
          <p:spPr bwMode="auto">
            <a:xfrm>
              <a:off x="8424" y="1848"/>
              <a:ext cx="1252" cy="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</a:p>
          </p:txBody>
        </p:sp>
      </p:grpSp>
      <p:grpSp>
        <p:nvGrpSpPr>
          <p:cNvPr id="4" name="组合 10"/>
          <p:cNvGrpSpPr/>
          <p:nvPr/>
        </p:nvGrpSpPr>
        <p:grpSpPr bwMode="auto">
          <a:xfrm>
            <a:off x="1771650" y="5587665"/>
            <a:ext cx="2723727" cy="891544"/>
            <a:chOff x="1268" y="6701"/>
            <a:chExt cx="3217" cy="1403"/>
          </a:xfrm>
        </p:grpSpPr>
        <p:sp>
          <p:nvSpPr>
            <p:cNvPr id="11310" name="矩形 47149"/>
            <p:cNvSpPr>
              <a:spLocks noChangeArrowheads="1"/>
            </p:cNvSpPr>
            <p:nvPr/>
          </p:nvSpPr>
          <p:spPr bwMode="auto">
            <a:xfrm>
              <a:off x="2942" y="7052"/>
              <a:ext cx="1543" cy="7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(J/min)</a:t>
              </a:r>
            </a:p>
          </p:txBody>
        </p:sp>
        <p:grpSp>
          <p:nvGrpSpPr>
            <p:cNvPr id="5" name="组合 5"/>
            <p:cNvGrpSpPr/>
            <p:nvPr/>
          </p:nvGrpSpPr>
          <p:grpSpPr bwMode="auto">
            <a:xfrm>
              <a:off x="1268" y="6701"/>
              <a:ext cx="1744" cy="1403"/>
              <a:chOff x="8109" y="1292"/>
              <a:chExt cx="1744" cy="1403"/>
            </a:xfrm>
          </p:grpSpPr>
          <p:sp>
            <p:nvSpPr>
              <p:cNvPr id="11312" name="文本框 6"/>
              <p:cNvSpPr txBox="1">
                <a:spLocks noChangeArrowheads="1"/>
              </p:cNvSpPr>
              <p:nvPr/>
            </p:nvSpPr>
            <p:spPr bwMode="auto">
              <a:xfrm>
                <a:off x="8656" y="1292"/>
                <a:ext cx="607" cy="7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09" y="2006"/>
                <a:ext cx="16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14" name="文本框 9"/>
              <p:cNvSpPr txBox="1">
                <a:spLocks noChangeArrowheads="1"/>
              </p:cNvSpPr>
              <p:nvPr/>
            </p:nvSpPr>
            <p:spPr bwMode="auto">
              <a:xfrm>
                <a:off x="8113" y="1971"/>
                <a:ext cx="1740" cy="7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做功时间</a:t>
                </a:r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1093902" y="1401921"/>
            <a:ext cx="62889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noProof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功</a:t>
            </a:r>
            <a:r>
              <a:rPr lang="zh-CN" altLang="en-US" sz="280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2800" noProof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做功时间</a:t>
            </a:r>
            <a:r>
              <a:rPr lang="zh-CN" altLang="en-US" sz="280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的比表示物体</a:t>
            </a:r>
            <a:r>
              <a:rPr lang="zh-CN" altLang="en-US" sz="2800" noProof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做功的快慢</a:t>
            </a:r>
          </a:p>
        </p:txBody>
      </p:sp>
      <p:sp>
        <p:nvSpPr>
          <p:cNvPr id="12" name="右箭头 11"/>
          <p:cNvSpPr/>
          <p:nvPr/>
        </p:nvSpPr>
        <p:spPr>
          <a:xfrm>
            <a:off x="7601296" y="1519703"/>
            <a:ext cx="864235" cy="287655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9"/>
          <p:cNvGrpSpPr/>
          <p:nvPr/>
        </p:nvGrpSpPr>
        <p:grpSpPr bwMode="auto">
          <a:xfrm>
            <a:off x="-101600" y="404813"/>
            <a:ext cx="4973463" cy="523220"/>
            <a:chOff x="0" y="623478"/>
            <a:chExt cx="4384006" cy="459160"/>
          </a:xfrm>
        </p:grpSpPr>
        <p:grpSp>
          <p:nvGrpSpPr>
            <p:cNvPr id="2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612345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比较做功快慢的一般方法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5" grpId="0"/>
      <p:bldP spid="47146" grpId="0"/>
      <p:bldP spid="47147" grpId="0"/>
      <p:bldP spid="9" grpId="0" bldLvl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98395" y="1412875"/>
            <a:ext cx="12852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  率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69010" y="2572386"/>
            <a:ext cx="30607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功率的物理意义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99360" y="3761105"/>
            <a:ext cx="11842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  式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595640"/>
            <a:ext cx="1847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0" y="595640"/>
            <a:ext cx="1847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24000" y="595640"/>
            <a:ext cx="1847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499360" y="4935220"/>
            <a:ext cx="12541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  位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34890" y="4651241"/>
            <a:ext cx="57573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国际单位：</a:t>
            </a:r>
            <a:r>
              <a:rPr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瓦特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，符号 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834890" y="5253082"/>
            <a:ext cx="806238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常用单位：</a:t>
            </a:r>
            <a:r>
              <a:rPr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千瓦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kW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zh-CN" altLang="en-US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兆瓦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MW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38885" y="6078220"/>
            <a:ext cx="2520950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换算关系</a:t>
            </a: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7823711" y="3441710"/>
            <a:ext cx="1744133" cy="1122756"/>
            <a:chOff x="4217" y="5340"/>
            <a:chExt cx="2061" cy="1769"/>
          </a:xfrm>
        </p:grpSpPr>
        <p:sp>
          <p:nvSpPr>
            <p:cNvPr id="12309" name="文本框 1"/>
            <p:cNvSpPr txBox="1">
              <a:spLocks noChangeArrowheads="1"/>
            </p:cNvSpPr>
            <p:nvPr/>
          </p:nvSpPr>
          <p:spPr bwMode="auto">
            <a:xfrm>
              <a:off x="4217" y="5829"/>
              <a:ext cx="1054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=</a:t>
              </a:r>
            </a:p>
          </p:txBody>
        </p:sp>
        <p:sp>
          <p:nvSpPr>
            <p:cNvPr id="12310" name="文本框 3"/>
            <p:cNvSpPr txBox="1">
              <a:spLocks noChangeArrowheads="1"/>
            </p:cNvSpPr>
            <p:nvPr/>
          </p:nvSpPr>
          <p:spPr bwMode="auto">
            <a:xfrm>
              <a:off x="5455" y="5340"/>
              <a:ext cx="644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</p:txBody>
        </p:sp>
        <p:sp>
          <p:nvSpPr>
            <p:cNvPr id="12311" name="文本框 4"/>
            <p:cNvSpPr txBox="1">
              <a:spLocks noChangeArrowheads="1"/>
            </p:cNvSpPr>
            <p:nvPr/>
          </p:nvSpPr>
          <p:spPr bwMode="auto">
            <a:xfrm>
              <a:off x="5505" y="6190"/>
              <a:ext cx="445" cy="9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5418" y="6203"/>
              <a:ext cx="8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"/>
          <p:cNvGrpSpPr/>
          <p:nvPr/>
        </p:nvGrpSpPr>
        <p:grpSpPr bwMode="auto">
          <a:xfrm>
            <a:off x="4834890" y="3475761"/>
            <a:ext cx="2463800" cy="1070570"/>
            <a:chOff x="4217" y="5381"/>
            <a:chExt cx="2911" cy="1688"/>
          </a:xfrm>
        </p:grpSpPr>
        <p:sp>
          <p:nvSpPr>
            <p:cNvPr id="12305" name="文本框 1"/>
            <p:cNvSpPr txBox="1">
              <a:spLocks noChangeArrowheads="1"/>
            </p:cNvSpPr>
            <p:nvPr/>
          </p:nvSpPr>
          <p:spPr bwMode="auto">
            <a:xfrm>
              <a:off x="4217" y="5829"/>
              <a:ext cx="1381" cy="8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功率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12306" name="文本框 3"/>
            <p:cNvSpPr txBox="1">
              <a:spLocks noChangeArrowheads="1"/>
            </p:cNvSpPr>
            <p:nvPr/>
          </p:nvSpPr>
          <p:spPr bwMode="auto">
            <a:xfrm>
              <a:off x="5918" y="5381"/>
              <a:ext cx="642" cy="8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</a:t>
              </a:r>
            </a:p>
          </p:txBody>
        </p:sp>
        <p:sp>
          <p:nvSpPr>
            <p:cNvPr id="12307" name="文本框 4"/>
            <p:cNvSpPr txBox="1">
              <a:spLocks noChangeArrowheads="1"/>
            </p:cNvSpPr>
            <p:nvPr/>
          </p:nvSpPr>
          <p:spPr bwMode="auto">
            <a:xfrm>
              <a:off x="5680" y="6244"/>
              <a:ext cx="1448" cy="8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5825" y="6202"/>
              <a:ext cx="1053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功率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-1021080" y="1174750"/>
            <a:ext cx="14100810" cy="0"/>
          </a:xfrm>
          <a:prstGeom prst="line">
            <a:avLst/>
          </a:prstGeom>
          <a:ln w="19050">
            <a:gradFill>
              <a:gsLst>
                <a:gs pos="47000">
                  <a:srgbClr val="008080">
                    <a:alpha val="73000"/>
                  </a:srgbClr>
                </a:gs>
                <a:gs pos="0">
                  <a:srgbClr val="13FFFD">
                    <a:alpha val="0"/>
                  </a:srgbClr>
                </a:gs>
                <a:gs pos="100000">
                  <a:srgbClr val="13FFFD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-1021080" y="2298700"/>
            <a:ext cx="14100810" cy="0"/>
          </a:xfrm>
          <a:prstGeom prst="line">
            <a:avLst/>
          </a:prstGeom>
          <a:ln w="19050">
            <a:gradFill>
              <a:gsLst>
                <a:gs pos="47000">
                  <a:srgbClr val="008080">
                    <a:alpha val="73000"/>
                  </a:srgbClr>
                </a:gs>
                <a:gs pos="0">
                  <a:srgbClr val="13FFFD">
                    <a:alpha val="0"/>
                  </a:srgbClr>
                </a:gs>
                <a:gs pos="100000">
                  <a:srgbClr val="13FFFD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1021080" y="3422650"/>
            <a:ext cx="14100810" cy="0"/>
          </a:xfrm>
          <a:prstGeom prst="line">
            <a:avLst/>
          </a:prstGeom>
          <a:ln w="19050">
            <a:gradFill>
              <a:gsLst>
                <a:gs pos="47000">
                  <a:srgbClr val="008080">
                    <a:alpha val="73000"/>
                  </a:srgbClr>
                </a:gs>
                <a:gs pos="0">
                  <a:srgbClr val="13FFFD">
                    <a:alpha val="0"/>
                  </a:srgbClr>
                </a:gs>
                <a:gs pos="100000">
                  <a:srgbClr val="13FFFD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-1021080" y="4546600"/>
            <a:ext cx="14100810" cy="0"/>
          </a:xfrm>
          <a:prstGeom prst="line">
            <a:avLst/>
          </a:prstGeom>
          <a:ln w="19050">
            <a:gradFill>
              <a:gsLst>
                <a:gs pos="47000">
                  <a:srgbClr val="008080">
                    <a:alpha val="73000"/>
                  </a:srgbClr>
                </a:gs>
                <a:gs pos="0">
                  <a:srgbClr val="13FFFD">
                    <a:alpha val="0"/>
                  </a:srgbClr>
                </a:gs>
                <a:gs pos="100000">
                  <a:srgbClr val="13FFFD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-1021080" y="5880100"/>
            <a:ext cx="14100810" cy="0"/>
          </a:xfrm>
          <a:prstGeom prst="line">
            <a:avLst/>
          </a:prstGeom>
          <a:ln w="19050">
            <a:gradFill>
              <a:gsLst>
                <a:gs pos="47000">
                  <a:srgbClr val="008080">
                    <a:alpha val="73000"/>
                  </a:srgbClr>
                </a:gs>
                <a:gs pos="0">
                  <a:srgbClr val="13FFFD">
                    <a:alpha val="0"/>
                  </a:srgbClr>
                </a:gs>
                <a:gs pos="100000">
                  <a:srgbClr val="13FFFD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33714" y="1420813"/>
            <a:ext cx="61677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功与做功所需时间之比叫做功率。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34890" y="2586990"/>
            <a:ext cx="52920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表示物体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做功快慢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的物理量。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34890" y="6087110"/>
            <a:ext cx="5495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1kW=10</a:t>
            </a:r>
            <a:r>
              <a:rPr lang="en-US" altLang="zh-CN" sz="2800" baseline="3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     1W=1J/s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194175" y="1174750"/>
            <a:ext cx="0" cy="5681345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6499a8-08cf-470b-a3ab-50f4843525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3bcf9f-215b-4e7c-b1a0-e53add6687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481b758-63d6-4693-a224-1b2a2d0a3e0d}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1652</Words>
  <Application>Microsoft Office PowerPoint</Application>
  <PresentationFormat>宽屏</PresentationFormat>
  <Paragraphs>273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Calibri Light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387</cp:revision>
  <dcterms:created xsi:type="dcterms:W3CDTF">2015-07-09T08:14:00Z</dcterms:created>
  <dcterms:modified xsi:type="dcterms:W3CDTF">2021-09-14T06:34:41Z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